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3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8" r:id="rId1"/>
  </p:sldMasterIdLst>
  <p:notesMasterIdLst>
    <p:notesMasterId r:id="rId79"/>
  </p:notesMasterIdLst>
  <p:handoutMasterIdLst>
    <p:handoutMasterId r:id="rId80"/>
  </p:handoutMasterIdLst>
  <p:sldIdLst>
    <p:sldId id="772" r:id="rId2"/>
    <p:sldId id="410" r:id="rId3"/>
    <p:sldId id="1509" r:id="rId4"/>
    <p:sldId id="1520" r:id="rId5"/>
    <p:sldId id="1081" r:id="rId6"/>
    <p:sldId id="1710" r:id="rId7"/>
    <p:sldId id="1657" r:id="rId8"/>
    <p:sldId id="1711" r:id="rId9"/>
    <p:sldId id="798" r:id="rId10"/>
    <p:sldId id="1526" r:id="rId11"/>
    <p:sldId id="1529" r:id="rId12"/>
    <p:sldId id="1661" r:id="rId13"/>
    <p:sldId id="1611" r:id="rId14"/>
    <p:sldId id="1712" r:id="rId15"/>
    <p:sldId id="1713" r:id="rId16"/>
    <p:sldId id="635" r:id="rId17"/>
    <p:sldId id="1757" r:id="rId18"/>
    <p:sldId id="1758" r:id="rId19"/>
    <p:sldId id="1759" r:id="rId20"/>
    <p:sldId id="1760" r:id="rId21"/>
    <p:sldId id="1761" r:id="rId22"/>
    <p:sldId id="1762" r:id="rId23"/>
    <p:sldId id="1763" r:id="rId24"/>
    <p:sldId id="1764" r:id="rId25"/>
    <p:sldId id="1765" r:id="rId26"/>
    <p:sldId id="1766" r:id="rId27"/>
    <p:sldId id="1767" r:id="rId28"/>
    <p:sldId id="1613" r:id="rId29"/>
    <p:sldId id="1736" r:id="rId30"/>
    <p:sldId id="1737" r:id="rId31"/>
    <p:sldId id="1738" r:id="rId32"/>
    <p:sldId id="1739" r:id="rId33"/>
    <p:sldId id="1740" r:id="rId34"/>
    <p:sldId id="1741" r:id="rId35"/>
    <p:sldId id="1742" r:id="rId36"/>
    <p:sldId id="1743" r:id="rId37"/>
    <p:sldId id="1744" r:id="rId38"/>
    <p:sldId id="1745" r:id="rId39"/>
    <p:sldId id="1746" r:id="rId40"/>
    <p:sldId id="1747" r:id="rId41"/>
    <p:sldId id="1748" r:id="rId42"/>
    <p:sldId id="1749" r:id="rId43"/>
    <p:sldId id="1614" r:id="rId44"/>
    <p:sldId id="1720" r:id="rId45"/>
    <p:sldId id="1521" r:id="rId46"/>
    <p:sldId id="1721" r:id="rId47"/>
    <p:sldId id="1722" r:id="rId48"/>
    <p:sldId id="1723" r:id="rId49"/>
    <p:sldId id="1724" r:id="rId50"/>
    <p:sldId id="1716" r:id="rId51"/>
    <p:sldId id="1717" r:id="rId52"/>
    <p:sldId id="636" r:id="rId53"/>
    <p:sldId id="325" r:id="rId54"/>
    <p:sldId id="1478" r:id="rId55"/>
    <p:sldId id="326" r:id="rId56"/>
    <p:sldId id="1639" r:id="rId57"/>
    <p:sldId id="1640" r:id="rId58"/>
    <p:sldId id="1641" r:id="rId59"/>
    <p:sldId id="1642" r:id="rId60"/>
    <p:sldId id="1643" r:id="rId61"/>
    <p:sldId id="1644" r:id="rId62"/>
    <p:sldId id="1646" r:id="rId63"/>
    <p:sldId id="1754" r:id="rId64"/>
    <p:sldId id="1704" r:id="rId65"/>
    <p:sldId id="1755" r:id="rId66"/>
    <p:sldId id="1753" r:id="rId67"/>
    <p:sldId id="1756" r:id="rId68"/>
    <p:sldId id="1670" r:id="rId69"/>
    <p:sldId id="1715" r:id="rId70"/>
    <p:sldId id="1714" r:id="rId71"/>
    <p:sldId id="1719" r:id="rId72"/>
    <p:sldId id="1718" r:id="rId73"/>
    <p:sldId id="1750" r:id="rId74"/>
    <p:sldId id="1751" r:id="rId75"/>
    <p:sldId id="1752" r:id="rId76"/>
    <p:sldId id="811" r:id="rId77"/>
    <p:sldId id="323" r:id="rId78"/>
  </p:sldIdLst>
  <p:sldSz cx="10160000" cy="5715000"/>
  <p:notesSz cx="6889750" cy="10021888"/>
  <p:embeddedFontLst>
    <p:embeddedFont>
      <p:font typeface="Cordia New" panose="020B0304020202020204" pitchFamily="34" charset="-34"/>
      <p:regular r:id="rId81"/>
      <p:bold r:id="rId82"/>
      <p:italic r:id="rId83"/>
      <p:boldItalic r:id="rId84"/>
    </p:embeddedFont>
    <p:embeddedFont>
      <p:font typeface="Calibri" panose="020F0502020204030204" pitchFamily="34" charset="0"/>
      <p:regular r:id="rId85"/>
      <p:bold r:id="rId86"/>
      <p:italic r:id="rId87"/>
      <p:boldItalic r:id="rId88"/>
    </p:embeddedFont>
    <p:embeddedFont>
      <p:font typeface="TH SarabunPSK" panose="020B0500040200020003" pitchFamily="34" charset="-34"/>
      <p:regular r:id="rId89"/>
      <p:bold r:id="rId90"/>
      <p:italic r:id="rId91"/>
      <p:boldItalic r:id="rId92"/>
    </p:embeddedFont>
    <p:embeddedFont>
      <p:font typeface="Angsana New" panose="02020603050405020304" pitchFamily="18" charset="-34"/>
      <p:regular r:id="rId93"/>
      <p:bold r:id="rId94"/>
      <p:italic r:id="rId95"/>
      <p:boldItalic r:id="rId96"/>
    </p:embeddedFont>
    <p:embeddedFont>
      <p:font typeface="Tahoma" panose="020B0604030504040204" pitchFamily="34" charset="0"/>
      <p:regular r:id="rId97"/>
      <p:bold r:id="rId98"/>
    </p:embeddedFont>
    <p:embeddedFont>
      <p:font typeface="Chulabhorn Likit Text" panose="00000500000000000000" pitchFamily="50" charset="-34"/>
      <p:regular r:id="rId99"/>
      <p:bold r:id="rId100"/>
    </p:embeddedFont>
    <p:embeddedFont>
      <p:font typeface="KodchiangUPC" panose="02020603050405020304" pitchFamily="18" charset="-34"/>
      <p:regular r:id="rId101"/>
      <p:bold r:id="rId102"/>
      <p:italic r:id="rId103"/>
      <p:boldItalic r:id="rId104"/>
    </p:embeddedFont>
    <p:embeddedFont>
      <p:font typeface="Chulabhorn Likit Text Light" panose="00000400000000000000" pitchFamily="50" charset="-34"/>
      <p:regular r:id="rId105"/>
    </p:embeddedFont>
    <p:embeddedFont>
      <p:font typeface="Malgun Gothic" panose="020B0503020000020004" pitchFamily="34" charset="-127"/>
      <p:regular r:id="rId106"/>
      <p:bold r:id="rId107"/>
    </p:embeddedFont>
    <p:embeddedFont>
      <p:font typeface="Chulabhorn Likit Display Medium" panose="00000600000000000000" pitchFamily="50" charset="-34"/>
      <p:regular r:id="rId108"/>
    </p:embeddedFont>
    <p:embeddedFont>
      <p:font typeface="Calibri Light" panose="020F0302020204030204" pitchFamily="34" charset="0"/>
      <p:regular r:id="rId109"/>
      <p:italic r:id="rId110"/>
    </p:embeddedFont>
  </p:embeddedFontLst>
  <p:defaultTextStyle>
    <a:defPPr>
      <a:defRPr lang="en-US"/>
    </a:defPPr>
    <a:lvl1pPr marL="0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1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4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CFED"/>
    <a:srgbClr val="E6CDB4"/>
    <a:srgbClr val="FFD3BD"/>
    <a:srgbClr val="F7D7C9"/>
    <a:srgbClr val="F6D2C2"/>
    <a:srgbClr val="FFDBB7"/>
    <a:srgbClr val="FFCC99"/>
    <a:srgbClr val="FFFBEB"/>
    <a:srgbClr val="EDDBC9"/>
    <a:srgbClr val="F1DE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สไตล์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สไตล์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สไตล์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B1032C-EA38-4F05-BA0D-38AFFFC7BED3}" styleName="สไตล์สีอ่อน 3 - เน้น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สไตล์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สไตล์สีอ่อน 2 - เน้น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สไตล์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สไตล์สีอ่อน 1 - เน้น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94" autoAdjust="0"/>
    <p:restoredTop sz="94343" autoAdjust="0"/>
  </p:normalViewPr>
  <p:slideViewPr>
    <p:cSldViewPr snapToGrid="0">
      <p:cViewPr varScale="1">
        <p:scale>
          <a:sx n="83" d="100"/>
          <a:sy n="83" d="100"/>
        </p:scale>
        <p:origin x="894" y="198"/>
      </p:cViewPr>
      <p:guideLst>
        <p:guide orient="horz" pos="18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4.fntdata"/><Relationship Id="rId89" Type="http://schemas.openxmlformats.org/officeDocument/2006/relationships/font" Target="fonts/font9.fntdata"/><Relationship Id="rId112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font" Target="fonts/font27.fntdata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102" Type="http://schemas.openxmlformats.org/officeDocument/2006/relationships/font" Target="fonts/font22.fntdata"/><Relationship Id="rId5" Type="http://schemas.openxmlformats.org/officeDocument/2006/relationships/slide" Target="slides/slide4.xml"/><Relationship Id="rId90" Type="http://schemas.openxmlformats.org/officeDocument/2006/relationships/font" Target="fonts/font10.fntdata"/><Relationship Id="rId95" Type="http://schemas.openxmlformats.org/officeDocument/2006/relationships/font" Target="fonts/font15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theme" Target="theme/theme1.xml"/><Relationship Id="rId80" Type="http://schemas.openxmlformats.org/officeDocument/2006/relationships/handoutMaster" Target="handoutMasters/handoutMaster1.xml"/><Relationship Id="rId85" Type="http://schemas.openxmlformats.org/officeDocument/2006/relationships/font" Target="fonts/font5.fntdata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font" Target="fonts/font23.fntdata"/><Relationship Id="rId108" Type="http://schemas.openxmlformats.org/officeDocument/2006/relationships/font" Target="fonts/font28.fntdata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font" Target="fonts/font11.fntdata"/><Relationship Id="rId96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font" Target="fonts/font26.fntdata"/><Relationship Id="rId114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font" Target="fonts/font1.fntdata"/><Relationship Id="rId86" Type="http://schemas.openxmlformats.org/officeDocument/2006/relationships/font" Target="fonts/font6.fntdata"/><Relationship Id="rId94" Type="http://schemas.openxmlformats.org/officeDocument/2006/relationships/font" Target="fonts/font14.fntdata"/><Relationship Id="rId99" Type="http://schemas.openxmlformats.org/officeDocument/2006/relationships/font" Target="fonts/font19.fntdata"/><Relationship Id="rId101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font" Target="fonts/font29.fntdata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17.fntdata"/><Relationship Id="rId104" Type="http://schemas.openxmlformats.org/officeDocument/2006/relationships/font" Target="fonts/font24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12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7.fntdata"/><Relationship Id="rId110" Type="http://schemas.openxmlformats.org/officeDocument/2006/relationships/font" Target="fonts/font30.fntdata"/><Relationship Id="rId61" Type="http://schemas.openxmlformats.org/officeDocument/2006/relationships/slide" Target="slides/slide60.xml"/><Relationship Id="rId82" Type="http://schemas.openxmlformats.org/officeDocument/2006/relationships/font" Target="fonts/font2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font" Target="fonts/font20.fntdata"/><Relationship Id="rId105" Type="http://schemas.openxmlformats.org/officeDocument/2006/relationships/font" Target="fonts/font25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13.fntdata"/><Relationship Id="rId98" Type="http://schemas.openxmlformats.org/officeDocument/2006/relationships/font" Target="fonts/font18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font" Target="fonts/font3.fntdata"/><Relationship Id="rId88" Type="http://schemas.openxmlformats.org/officeDocument/2006/relationships/font" Target="fonts/font8.fntdata"/><Relationship Id="rId11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736839468173038E-2"/>
          <c:y val="6.673220036716726E-2"/>
          <c:w val="0.92208821358267712"/>
          <c:h val="0.783740539878165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จัดสรร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961198651578525E-2"/>
                  <c:y val="-2.637409484137237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A1F-46A6-8F65-724003E70C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มีนาคม 2564</c:v>
                </c:pt>
              </c:strCache>
            </c:strRef>
          </c:cat>
          <c:val>
            <c:numRef>
              <c:f>Sheet1!$B$2</c:f>
              <c:numCache>
                <c:formatCode>#,##0</c:formatCode>
                <c:ptCount val="1"/>
                <c:pt idx="0">
                  <c:v>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1F-46A6-8F65-724003E70C9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เป้า ครม.(ไตรมาส 2)</c:v>
                </c:pt>
              </c:strCache>
            </c:strRef>
          </c:tx>
          <c:spPr>
            <a:solidFill>
              <a:srgbClr val="FFD5D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5923007787728514E-2"/>
                  <c:y val="-2.532062490504765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A1F-46A6-8F65-724003E70C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มีนาคม 2564</c:v>
                </c:pt>
              </c:strCache>
            </c:strRef>
          </c:cat>
          <c:val>
            <c:numRef>
              <c:f>Sheet1!$C$2</c:f>
              <c:numCache>
                <c:formatCode>#,##0</c:formatCode>
                <c:ptCount val="1"/>
                <c:pt idx="0">
                  <c:v>519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1F-46A6-8F65-724003E70C9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เบิกจ่าย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8970134351898786E-2"/>
                  <c:y val="-3.5292049004515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A1F-46A6-8F65-724003E70C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มีนาคม 2564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712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1F-46A6-8F65-724003E70C9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34"/>
        <c:overlap val="-50"/>
        <c:axId val="1846727840"/>
        <c:axId val="1846728256"/>
      </c:barChart>
      <c:catAx>
        <c:axId val="184672784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846728256"/>
        <c:crosses val="autoZero"/>
        <c:auto val="1"/>
        <c:lblAlgn val="ctr"/>
        <c:lblOffset val="100"/>
        <c:noMultiLvlLbl val="0"/>
      </c:catAx>
      <c:valAx>
        <c:axId val="1846728256"/>
        <c:scaling>
          <c:orientation val="minMax"/>
          <c:max val="1000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184672784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289745833048075"/>
          <c:y val="0.847285346352594"/>
          <c:w val="0.74295170316067871"/>
          <c:h val="8.85678207302374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Chulabhorn Likit Text" panose="00000500000000000000" pitchFamily="50" charset="-34"/>
              <a:ea typeface="+mn-ea"/>
              <a:cs typeface="Chulabhorn Likit Text" panose="00000500000000000000" pitchFamily="50" charset="-34"/>
            </a:defRPr>
          </a:pPr>
          <a:endParaRPr lang="th-TH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b="1">
          <a:latin typeface="Chulabhorn Likit Text" panose="00000500000000000000" pitchFamily="50" charset="-34"/>
          <a:cs typeface="Chulabhorn Likit Text" panose="00000500000000000000" pitchFamily="50" charset="-34"/>
        </a:defRPr>
      </a:pPr>
      <a:endParaRPr lang="th-TH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มีนาคม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898550724637681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85C-4E2F-92DB-76E73561EA45}"/>
                </c:ext>
              </c:extLst>
            </c:dLbl>
            <c:dLbl>
              <c:idx val="1"/>
              <c:layout>
                <c:manualLayout>
                  <c:x val="-5.7971014492753624E-3"/>
                  <c:y val="-3.259497585661966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85C-4E2F-92DB-76E73561EA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ผิดสัญญากู้ยืมเงิน</c:v>
                </c:pt>
                <c:pt idx="1">
                  <c:v>ยักยอก</c:v>
                </c:pt>
                <c:pt idx="2">
                  <c:v>ฉ้อโกง</c:v>
                </c:pt>
                <c:pt idx="3">
                  <c:v>ปลอมแปลงเอกสาร</c:v>
                </c:pt>
                <c:pt idx="4">
                  <c:v>อยู่ระหว่างบังคับคดี</c:v>
                </c:pt>
                <c:pt idx="5">
                  <c:v>ยุติการดำเนินคดี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290</c:v>
                </c:pt>
                <c:pt idx="1">
                  <c:v>102</c:v>
                </c:pt>
                <c:pt idx="2">
                  <c:v>17</c:v>
                </c:pt>
                <c:pt idx="3">
                  <c:v>11</c:v>
                </c:pt>
                <c:pt idx="4">
                  <c:v>48</c:v>
                </c:pt>
                <c:pt idx="5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5B-4483-9666-284F14DB639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เมษายน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33C6-47F3-A3F8-B10C2508B4D1}"/>
              </c:ext>
            </c:extLst>
          </c:dPt>
          <c:dLbls>
            <c:dLbl>
              <c:idx val="0"/>
              <c:layout>
                <c:manualLayout>
                  <c:x val="1.9565217391304349E-2"/>
                  <c:y val="1.14082415498166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8108752710259044E-2"/>
                      <c:h val="8.02162355831395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3C6-47F3-A3F8-B10C2508B4D1}"/>
                </c:ext>
              </c:extLst>
            </c:dLbl>
            <c:dLbl>
              <c:idx val="1"/>
              <c:layout>
                <c:manualLayout>
                  <c:x val="7.2463768115941501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3C6-47F3-A3F8-B10C2508B4D1}"/>
                </c:ext>
              </c:extLst>
            </c:dLbl>
            <c:dLbl>
              <c:idx val="4"/>
              <c:layout>
                <c:manualLayout>
                  <c:x val="2.8985507246376812E-3"/>
                  <c:y val="3.259497585661846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3C6-47F3-A3F8-B10C2508B4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ผิดสัญญากู้ยืมเงิน</c:v>
                </c:pt>
                <c:pt idx="1">
                  <c:v>ยักยอก</c:v>
                </c:pt>
                <c:pt idx="2">
                  <c:v>ฉ้อโกง</c:v>
                </c:pt>
                <c:pt idx="3">
                  <c:v>ปลอมแปลงเอกสาร</c:v>
                </c:pt>
                <c:pt idx="4">
                  <c:v>อยู่ระหว่างบังคับคดี</c:v>
                </c:pt>
                <c:pt idx="5">
                  <c:v>ยุติการดำเนินคดี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292</c:v>
                </c:pt>
                <c:pt idx="1">
                  <c:v>102</c:v>
                </c:pt>
                <c:pt idx="2">
                  <c:v>17</c:v>
                </c:pt>
                <c:pt idx="3">
                  <c:v>14</c:v>
                </c:pt>
                <c:pt idx="4">
                  <c:v>105</c:v>
                </c:pt>
                <c:pt idx="5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5B-4483-9666-284F14DB639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61"/>
        <c:axId val="461105768"/>
        <c:axId val="461095688"/>
      </c:barChart>
      <c:catAx>
        <c:axId val="461105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461095688"/>
        <c:crosses val="autoZero"/>
        <c:auto val="1"/>
        <c:lblAlgn val="ctr"/>
        <c:lblOffset val="100"/>
        <c:noMultiLvlLbl val="0"/>
      </c:catAx>
      <c:valAx>
        <c:axId val="461095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461105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1805346342576744"/>
          <c:y val="0.92507454029082559"/>
          <c:w val="0.20166461257560198"/>
          <c:h val="7.49255833602391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Chulabhorn Likit Text" panose="00000500000000000000" pitchFamily="50" charset="-34"/>
              <a:ea typeface="+mn-ea"/>
              <a:cs typeface="Chulabhorn Likit Text" panose="00000500000000000000" pitchFamily="50" charset="-34"/>
            </a:defRPr>
          </a:pPr>
          <a:endParaRPr lang="th-TH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มีนาคม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ปรับโครงสร้างหนี้</c:v>
                </c:pt>
                <c:pt idx="1">
                  <c:v>ยกเลิกเข้าร่วมมาตรการ</c:v>
                </c:pt>
                <c:pt idx="2">
                  <c:v>ปิดโครงการ</c:v>
                </c:pt>
                <c:pt idx="3">
                  <c:v>ผิดนัดชำระหนี้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 formatCode="#,##0">
                  <c:v>3215</c:v>
                </c:pt>
                <c:pt idx="1">
                  <c:v>49</c:v>
                </c:pt>
                <c:pt idx="2">
                  <c:v>56</c:v>
                </c:pt>
                <c:pt idx="3" formatCode="#,##0">
                  <c:v>1009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0F-4F1D-BEF8-482B59E9314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เมษายน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ปรับโครงสร้างหนี้</c:v>
                </c:pt>
                <c:pt idx="1">
                  <c:v>ยกเลิกเข้าร่วมมาตรการ</c:v>
                </c:pt>
                <c:pt idx="2">
                  <c:v>ปิดโครงการ</c:v>
                </c:pt>
                <c:pt idx="3">
                  <c:v>ผิดนัดชำระหนี้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 formatCode="#,##0">
                  <c:v>3606</c:v>
                </c:pt>
                <c:pt idx="1">
                  <c:v>49</c:v>
                </c:pt>
                <c:pt idx="2">
                  <c:v>29</c:v>
                </c:pt>
                <c:pt idx="3" formatCode="#,##0">
                  <c:v>1163</c:v>
                </c:pt>
              </c:numCache>
            </c:numRef>
          </c:val>
          <c:shape val="pyramid"/>
          <c:extLst>
            <c:ext xmlns:c16="http://schemas.microsoft.com/office/drawing/2014/chart" uri="{C3380CC4-5D6E-409C-BE32-E72D297353CC}">
              <c16:uniqueId val="{00000001-E40F-4F1D-BEF8-482B59E931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5406632"/>
        <c:axId val="75407352"/>
        <c:axId val="0"/>
      </c:bar3DChart>
      <c:catAx>
        <c:axId val="75406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75407352"/>
        <c:crosses val="autoZero"/>
        <c:auto val="1"/>
        <c:lblAlgn val="ctr"/>
        <c:lblOffset val="100"/>
        <c:noMultiLvlLbl val="0"/>
      </c:catAx>
      <c:valAx>
        <c:axId val="75407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75406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Chulabhorn Likit Text" panose="00000500000000000000" pitchFamily="50" charset="-34"/>
              <a:ea typeface="+mn-ea"/>
              <a:cs typeface="Chulabhorn Likit Text" panose="00000500000000000000" pitchFamily="50" charset="-34"/>
            </a:defRPr>
          </a:pPr>
          <a:endParaRPr lang="th-TH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rich>
      </c:tx>
      <c:layout>
        <c:manualLayout>
          <c:xMode val="edge"/>
          <c:yMode val="edge"/>
          <c:x val="0.4999960629921260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title>
    <c:autoTitleDeleted val="0"/>
    <c:plotArea>
      <c:layout>
        <c:manualLayout>
          <c:layoutTarget val="inner"/>
          <c:xMode val="edge"/>
          <c:yMode val="edge"/>
          <c:x val="4.4496045067550699E-2"/>
          <c:y val="3.5871183816979339E-2"/>
          <c:w val="0.92687746062992127"/>
          <c:h val="0.7556155416082959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0892-4972-8A2F-1750B09579E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892-4972-8A2F-1750B09579E4}"/>
              </c:ext>
            </c:extLst>
          </c:dPt>
          <c:dPt>
            <c:idx val="3"/>
            <c:invertIfNegative val="0"/>
            <c:bubble3D val="0"/>
            <c:spPr>
              <a:solidFill>
                <a:srgbClr val="FFFFD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892-4972-8A2F-1750B09579E4}"/>
              </c:ext>
            </c:extLst>
          </c:dPt>
          <c:dPt>
            <c:idx val="4"/>
            <c:invertIfNegative val="0"/>
            <c:bubble3D val="0"/>
            <c:spPr>
              <a:solidFill>
                <a:srgbClr val="EFD9E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892-4972-8A2F-1750B09579E4}"/>
              </c:ext>
            </c:extLst>
          </c:dPt>
          <c:dPt>
            <c:idx val="5"/>
            <c:invertIfNegative val="0"/>
            <c:bubble3D val="0"/>
            <c:spPr>
              <a:solidFill>
                <a:srgbClr val="D9D8C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892-4972-8A2F-1750B09579E4}"/>
              </c:ext>
            </c:extLst>
          </c:dPt>
          <c:dPt>
            <c:idx val="6"/>
            <c:invertIfNegative val="0"/>
            <c:bubble3D val="0"/>
            <c:spPr>
              <a:solidFill>
                <a:srgbClr val="FFD1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892-4972-8A2F-1750B09579E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ตุลาคม 2565</c:v>
                </c:pt>
                <c:pt idx="1">
                  <c:v>พฤศจิกายน 2565</c:v>
                </c:pt>
                <c:pt idx="2">
                  <c:v>ธันวาคม 2565</c:v>
                </c:pt>
                <c:pt idx="3">
                  <c:v>มกราคม 2566</c:v>
                </c:pt>
                <c:pt idx="4">
                  <c:v>กุมภาพันธ์ 2566</c:v>
                </c:pt>
                <c:pt idx="5">
                  <c:v>มีนาคม  2566</c:v>
                </c:pt>
                <c:pt idx="6">
                  <c:v>เมษายน 2566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32</c:v>
                </c:pt>
                <c:pt idx="1">
                  <c:v>22</c:v>
                </c:pt>
                <c:pt idx="2">
                  <c:v>19</c:v>
                </c:pt>
                <c:pt idx="3">
                  <c:v>49</c:v>
                </c:pt>
                <c:pt idx="4">
                  <c:v>21</c:v>
                </c:pt>
                <c:pt idx="5">
                  <c:v>38</c:v>
                </c:pt>
                <c:pt idx="6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A1-4A48-A737-58E30AB9EE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4"/>
        <c:overlap val="100"/>
        <c:axId val="1478016719"/>
        <c:axId val="1478024399"/>
      </c:barChart>
      <c:catAx>
        <c:axId val="14780167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50" b="1" i="0" u="none" strike="noStrike" kern="1200" cap="all" spc="120" normalizeH="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1478024399"/>
        <c:crosses val="autoZero"/>
        <c:auto val="1"/>
        <c:lblAlgn val="ctr"/>
        <c:lblOffset val="100"/>
        <c:noMultiLvlLbl val="0"/>
      </c:catAx>
      <c:valAx>
        <c:axId val="147802439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780167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0.88078</cdr:y>
    </cdr:from>
    <cdr:to>
      <cdr:x>0.11581</cdr:x>
      <cdr:y>0.98004</cdr:y>
    </cdr:to>
    <cdr:sp macro="" textlink="">
      <cdr:nvSpPr>
        <cdr:cNvPr id="2" name="กล่องข้อความ 1">
          <a:extLst xmlns:a="http://schemas.openxmlformats.org/drawingml/2006/main">
            <a:ext uri="{FF2B5EF4-FFF2-40B4-BE49-F238E27FC236}">
              <a16:creationId xmlns:a16="http://schemas.microsoft.com/office/drawing/2014/main" id="{E9198588-3B08-4603-B03D-BD9F2C884E1C}"/>
            </a:ext>
          </a:extLst>
        </cdr:cNvPr>
        <cdr:cNvSpPr txBox="1"/>
      </cdr:nvSpPr>
      <cdr:spPr>
        <a:xfrm xmlns:a="http://schemas.openxmlformats.org/drawingml/2006/main">
          <a:off x="-293833" y="4012303"/>
          <a:ext cx="1072471" cy="4521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rPr>
            <a:t>(ล้าน)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cdr:txBody>
    </cdr:sp>
  </cdr:relSizeAnchor>
  <cdr:relSizeAnchor xmlns:cdr="http://schemas.openxmlformats.org/drawingml/2006/chartDrawing">
    <cdr:from>
      <cdr:x>0.25693</cdr:x>
      <cdr:y>0.41686</cdr:y>
    </cdr:from>
    <cdr:to>
      <cdr:x>0.37131</cdr:x>
      <cdr:y>0.58313</cdr:y>
    </cdr:to>
    <cdr:sp macro="" textlink="">
      <cdr:nvSpPr>
        <cdr:cNvPr id="3" name="กล่องข้อความ 2">
          <a:extLst xmlns:a="http://schemas.openxmlformats.org/drawingml/2006/main">
            <a:ext uri="{FF2B5EF4-FFF2-40B4-BE49-F238E27FC236}">
              <a16:creationId xmlns:a16="http://schemas.microsoft.com/office/drawing/2014/main" id="{E05B0DCF-6844-4A04-A24F-09055E58FCC1}"/>
            </a:ext>
          </a:extLst>
        </cdr:cNvPr>
        <cdr:cNvSpPr txBox="1"/>
      </cdr:nvSpPr>
      <cdr:spPr>
        <a:xfrm xmlns:a="http://schemas.openxmlformats.org/drawingml/2006/main">
          <a:off x="2379371" y="1857619"/>
          <a:ext cx="1059229" cy="7409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th-TH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rPr>
            <a:t> ร้อยละ100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cdr:txBody>
    </cdr:sp>
  </cdr:relSizeAnchor>
  <cdr:relSizeAnchor xmlns:cdr="http://schemas.openxmlformats.org/drawingml/2006/chartDrawing">
    <cdr:from>
      <cdr:x>0.45954</cdr:x>
      <cdr:y>0.57236</cdr:y>
    </cdr:from>
    <cdr:to>
      <cdr:x>0.5842</cdr:x>
      <cdr:y>0.67881</cdr:y>
    </cdr:to>
    <cdr:sp macro="" textlink="">
      <cdr:nvSpPr>
        <cdr:cNvPr id="6" name="กล่องข้อความ 1">
          <a:extLst xmlns:a="http://schemas.openxmlformats.org/drawingml/2006/main">
            <a:ext uri="{FF2B5EF4-FFF2-40B4-BE49-F238E27FC236}">
              <a16:creationId xmlns:a16="http://schemas.microsoft.com/office/drawing/2014/main" id="{1F4B2448-76E9-4A08-992B-8BEA17C3B316}"/>
            </a:ext>
          </a:extLst>
        </cdr:cNvPr>
        <cdr:cNvSpPr txBox="1"/>
      </cdr:nvSpPr>
      <cdr:spPr>
        <a:xfrm xmlns:a="http://schemas.openxmlformats.org/drawingml/2006/main">
          <a:off x="4255601" y="2607316"/>
          <a:ext cx="1154427" cy="4849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rPr>
            <a:t> ร้อยละ </a:t>
          </a:r>
          <a:br>
            <a:rPr lang="th-TH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rPr>
          </a:br>
          <a:r>
            <a:rPr lang="th-TH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rPr>
            <a:t>54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cdr:txBody>
    </cdr:sp>
  </cdr:relSizeAnchor>
  <cdr:relSizeAnchor xmlns:cdr="http://schemas.openxmlformats.org/drawingml/2006/chartDrawing">
    <cdr:from>
      <cdr:x>0.3058</cdr:x>
      <cdr:y>0.0011</cdr:y>
    </cdr:from>
    <cdr:to>
      <cdr:x>0.37731</cdr:x>
      <cdr:y>0.06088</cdr:y>
    </cdr:to>
    <cdr:sp macro="" textlink="">
      <cdr:nvSpPr>
        <cdr:cNvPr id="5" name="กล่องข้อความ 4"/>
        <cdr:cNvSpPr txBox="1"/>
      </cdr:nvSpPr>
      <cdr:spPr>
        <a:xfrm xmlns:a="http://schemas.openxmlformats.org/drawingml/2006/main">
          <a:off x="2831862" y="5028"/>
          <a:ext cx="662226" cy="2723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600" b="1" dirty="0"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ล้าน</a:t>
          </a:r>
        </a:p>
      </cdr:txBody>
    </cdr:sp>
  </cdr:relSizeAnchor>
  <cdr:relSizeAnchor xmlns:cdr="http://schemas.openxmlformats.org/drawingml/2006/chartDrawing">
    <cdr:from>
      <cdr:x>0.53029</cdr:x>
      <cdr:y>0.33687</cdr:y>
    </cdr:from>
    <cdr:to>
      <cdr:x>0.59764</cdr:x>
      <cdr:y>0.44599</cdr:y>
    </cdr:to>
    <cdr:sp macro="" textlink="">
      <cdr:nvSpPr>
        <cdr:cNvPr id="8" name="กล่องข้อความ 7"/>
        <cdr:cNvSpPr txBox="1"/>
      </cdr:nvSpPr>
      <cdr:spPr>
        <a:xfrm xmlns:a="http://schemas.openxmlformats.org/drawingml/2006/main">
          <a:off x="4910771" y="1534592"/>
          <a:ext cx="623702" cy="4970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>
            <a:lnSpc>
              <a:spcPct val="100000"/>
            </a:lnSpc>
          </a:pPr>
          <a:r>
            <a:rPr lang="th-TH" sz="1600" b="1" dirty="0"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ล้าน</a:t>
          </a:r>
        </a:p>
      </cdr:txBody>
    </cdr:sp>
  </cdr:relSizeAnchor>
  <cdr:relSizeAnchor xmlns:cdr="http://schemas.openxmlformats.org/drawingml/2006/chartDrawing">
    <cdr:from>
      <cdr:x>0.67756</cdr:x>
      <cdr:y>0.00666</cdr:y>
    </cdr:from>
    <cdr:to>
      <cdr:x>1</cdr:x>
      <cdr:y>0.07152</cdr:y>
    </cdr:to>
    <cdr:sp macro="" textlink="">
      <cdr:nvSpPr>
        <cdr:cNvPr id="9" name="สี่เหลี่ยมผืนผ้ามุมมน 8"/>
        <cdr:cNvSpPr/>
      </cdr:nvSpPr>
      <cdr:spPr>
        <a:xfrm xmlns:a="http://schemas.openxmlformats.org/drawingml/2006/main">
          <a:off x="6274607" y="30339"/>
          <a:ext cx="2985999" cy="295464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4">
            <a:lumMod val="20000"/>
            <a:lumOff val="80000"/>
            <a:alpha val="70000"/>
          </a:schemeClr>
        </a:solidFill>
        <a:ln xmlns:a="http://schemas.openxmlformats.org/drawingml/2006/main">
          <a:noFill/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165100" prst="coolSlant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18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181" algn="l" defTabSz="45718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364" algn="l" defTabSz="45718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545" algn="l" defTabSz="45718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727" algn="l" defTabSz="45718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5909" algn="l" defTabSz="45718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090" algn="l" defTabSz="45718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272" algn="l" defTabSz="45718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454" algn="l" defTabSz="45718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1400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ข้อมูล ณ วันที่ 18 เมษายน 2566</a:t>
          </a:r>
        </a:p>
      </cdr:txBody>
    </cdr:sp>
  </cdr:relSizeAnchor>
  <cdr:relSizeAnchor xmlns:cdr="http://schemas.openxmlformats.org/drawingml/2006/chartDrawing">
    <cdr:from>
      <cdr:x>0.75174</cdr:x>
      <cdr:y>0.22132</cdr:y>
    </cdr:from>
    <cdr:to>
      <cdr:x>0.82325</cdr:x>
      <cdr:y>0.2811</cdr:y>
    </cdr:to>
    <cdr:sp macro="" textlink="">
      <cdr:nvSpPr>
        <cdr:cNvPr id="11" name="กล่องข้อความ 1">
          <a:extLst xmlns:a="http://schemas.openxmlformats.org/drawingml/2006/main">
            <a:ext uri="{FF2B5EF4-FFF2-40B4-BE49-F238E27FC236}">
              <a16:creationId xmlns:a16="http://schemas.microsoft.com/office/drawing/2014/main" id="{0DD06384-2B08-41A7-B3A3-B913B913E6E2}"/>
            </a:ext>
          </a:extLst>
        </cdr:cNvPr>
        <cdr:cNvSpPr txBox="1"/>
      </cdr:nvSpPr>
      <cdr:spPr>
        <a:xfrm xmlns:a="http://schemas.openxmlformats.org/drawingml/2006/main">
          <a:off x="6961595" y="1008210"/>
          <a:ext cx="662226" cy="2723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h-TH" sz="1600" b="1" dirty="0"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ล้าน</a:t>
          </a:r>
        </a:p>
      </cdr:txBody>
    </cdr:sp>
  </cdr:relSizeAnchor>
  <cdr:relSizeAnchor xmlns:cdr="http://schemas.openxmlformats.org/drawingml/2006/chartDrawing">
    <cdr:from>
      <cdr:x>0.68941</cdr:x>
      <cdr:y>0.57571</cdr:y>
    </cdr:from>
    <cdr:to>
      <cdr:x>0.81407</cdr:x>
      <cdr:y>0.68216</cdr:y>
    </cdr:to>
    <cdr:sp macro="" textlink="">
      <cdr:nvSpPr>
        <cdr:cNvPr id="12" name="กล่องข้อความ 1">
          <a:extLst xmlns:a="http://schemas.openxmlformats.org/drawingml/2006/main">
            <a:ext uri="{FF2B5EF4-FFF2-40B4-BE49-F238E27FC236}">
              <a16:creationId xmlns:a16="http://schemas.microsoft.com/office/drawing/2014/main" id="{1F4B2448-76E9-4A08-992B-8BEA17C3B316}"/>
            </a:ext>
          </a:extLst>
        </cdr:cNvPr>
        <cdr:cNvSpPr txBox="1"/>
      </cdr:nvSpPr>
      <cdr:spPr>
        <a:xfrm xmlns:a="http://schemas.openxmlformats.org/drawingml/2006/main">
          <a:off x="6384381" y="2622600"/>
          <a:ext cx="1154427" cy="4849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rPr>
            <a:t> ร้อยละ </a:t>
          </a:r>
          <a:br>
            <a:rPr lang="th-TH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rPr>
          </a:br>
          <a:r>
            <a:rPr lang="th-TH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rPr>
            <a:t>74.09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0.12343</cdr:x>
      <cdr:y>0.04877</cdr:y>
    </cdr:from>
    <cdr:to>
      <cdr:x>0.17074</cdr:x>
      <cdr:y>0.13039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81620" y="190013"/>
          <a:ext cx="414552" cy="3180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th-TH" sz="1200" b="1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คดี</a:t>
          </a:r>
          <a:endParaRPr lang="th-TH" sz="1200" b="1" dirty="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cdr:txBody>
    </cdr:sp>
  </cdr:relSizeAnchor>
  <cdr:relSizeAnchor xmlns:cdr="http://schemas.openxmlformats.org/drawingml/2006/chartDrawing">
    <cdr:from>
      <cdr:x>0.19272</cdr:x>
      <cdr:y>0.04877</cdr:y>
    </cdr:from>
    <cdr:to>
      <cdr:x>0.24003</cdr:x>
      <cdr:y>0.13039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688795" y="190013"/>
          <a:ext cx="414552" cy="3180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1200" b="1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คดี</a:t>
          </a:r>
          <a:endParaRPr lang="th-TH" sz="1200" b="1" dirty="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cdr:txBody>
    </cdr:sp>
  </cdr:relSizeAnchor>
  <cdr:relSizeAnchor xmlns:cdr="http://schemas.openxmlformats.org/drawingml/2006/chartDrawing">
    <cdr:from>
      <cdr:x>0.33392</cdr:x>
      <cdr:y>0.30956</cdr:y>
    </cdr:from>
    <cdr:to>
      <cdr:x>0.38123</cdr:x>
      <cdr:y>0.39118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926160" y="1206138"/>
          <a:ext cx="414552" cy="3180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1200" b="1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คดี</a:t>
          </a:r>
          <a:endParaRPr lang="th-TH" sz="1200" b="1" dirty="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cdr:txBody>
    </cdr:sp>
  </cdr:relSizeAnchor>
  <cdr:relSizeAnchor xmlns:cdr="http://schemas.openxmlformats.org/drawingml/2006/chartDrawing">
    <cdr:from>
      <cdr:x>0.42306</cdr:x>
      <cdr:y>0.41838</cdr:y>
    </cdr:from>
    <cdr:to>
      <cdr:x>0.47037</cdr:x>
      <cdr:y>0.5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707291" y="1630133"/>
          <a:ext cx="414552" cy="3180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1200" b="1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คดี</a:t>
          </a:r>
          <a:endParaRPr lang="th-TH" sz="1200" b="1" dirty="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cdr:txBody>
    </cdr:sp>
  </cdr:relSizeAnchor>
  <cdr:relSizeAnchor xmlns:cdr="http://schemas.openxmlformats.org/drawingml/2006/chartDrawing">
    <cdr:from>
      <cdr:x>0.572</cdr:x>
      <cdr:y>0.41838</cdr:y>
    </cdr:from>
    <cdr:to>
      <cdr:x>0.61931</cdr:x>
      <cdr:y>0.5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5012418" y="1630133"/>
          <a:ext cx="414552" cy="3180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1200" b="1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คดี</a:t>
          </a:r>
          <a:endParaRPr lang="th-TH" sz="1200" b="1" dirty="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cdr:txBody>
    </cdr:sp>
  </cdr:relSizeAnchor>
  <cdr:relSizeAnchor xmlns:cdr="http://schemas.openxmlformats.org/drawingml/2006/chartDrawing">
    <cdr:from>
      <cdr:x>0.72898</cdr:x>
      <cdr:y>0.36337</cdr:y>
    </cdr:from>
    <cdr:to>
      <cdr:x>0.77629</cdr:x>
      <cdr:y>0.44499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6388054" y="1415785"/>
          <a:ext cx="414552" cy="3180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1200" b="1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คดี</a:t>
          </a:r>
          <a:endParaRPr lang="th-TH" sz="1200" b="1" dirty="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0.16794</cdr:x>
      <cdr:y>0.06122</cdr:y>
    </cdr:from>
    <cdr:to>
      <cdr:x>0.27084</cdr:x>
      <cdr:y>0.19813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71680" y="238698"/>
          <a:ext cx="901700" cy="5338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th-TH" sz="1200" b="1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  <a:t>3,215</a:t>
          </a:r>
          <a:br>
            <a:rPr lang="th-TH" sz="1200" b="1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</a:br>
          <a:r>
            <a:rPr lang="th-TH" sz="1200" b="1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โครงการ </a:t>
          </a:r>
          <a:endParaRPr lang="th-TH" sz="1200" b="1" dirty="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902076" y="4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A74C7-ACB0-4EC4-AC49-EABDB89AEE9D}" type="datetimeFigureOut">
              <a:rPr lang="th-TH" smtClean="0"/>
              <a:t>26/04/66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520241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902076" y="9520241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E47EA-5A7A-4822-8210-06A4D03C7C3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85151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02076" y="4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8BFDC-ECE7-43E2-87D2-133B36FE0225}" type="datetimeFigureOut">
              <a:rPr lang="th-TH" smtClean="0"/>
              <a:t>26/04/66</a:t>
            </a:fld>
            <a:endParaRPr lang="th-TH" dirty="0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0950"/>
            <a:ext cx="6013450" cy="3382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8975" y="4822827"/>
            <a:ext cx="5511800" cy="394652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520242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902076" y="9520242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F51A1-A190-4FE8-BD22-59A8BF5E5BA7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79728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41693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328383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191927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18314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477211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880454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137168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307043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739148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439212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48790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656578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551634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241905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221155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86050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754073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994877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074033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449916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70269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2723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955949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305796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64164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16558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367255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025900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345863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56210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926490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1890251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54324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5163032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535596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8535412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60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6324521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61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236904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62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3186024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63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6448446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64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825305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65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1699273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66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3507455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67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63840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449153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68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9093437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CDAE-6FEA-4331-A3A3-18656F25F311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04888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CDAE-6FEA-4331-A3A3-18656F25F311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0104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73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8352377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74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0207355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76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2528424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77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52376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51546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28205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081135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9857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935302"/>
            <a:ext cx="7620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3001698"/>
            <a:ext cx="7620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26/04/66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375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26/04/66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12967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304271"/>
            <a:ext cx="2190750" cy="484319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304271"/>
            <a:ext cx="6445250" cy="4843198"/>
          </a:xfrm>
        </p:spPr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26/04/66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06994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9608" y="282925"/>
            <a:ext cx="9644331" cy="60353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5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770410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26/04/66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46767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1424782"/>
            <a:ext cx="8763000" cy="2377281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3824553"/>
            <a:ext cx="8763000" cy="1250156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26/04/66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3449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521354"/>
            <a:ext cx="4318000" cy="3626115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521354"/>
            <a:ext cx="4318000" cy="3626115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26/04/66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66159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304271"/>
            <a:ext cx="8763000" cy="1104636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1400969"/>
            <a:ext cx="4298156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2087563"/>
            <a:ext cx="4298156" cy="3070490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0" y="1400969"/>
            <a:ext cx="4319323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0" y="2087563"/>
            <a:ext cx="4319323" cy="3070490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26/04/66</a:t>
            </a:fld>
            <a:endParaRPr lang="th-T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8374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26/04/66</a:t>
            </a:fld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92608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26/04/66</a:t>
            </a:fld>
            <a:endParaRPr lang="th-T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37967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822855"/>
            <a:ext cx="5143500" cy="406135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26/04/66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16697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19323" y="822855"/>
            <a:ext cx="5143500" cy="4061354"/>
          </a:xfrm>
        </p:spPr>
        <p:txBody>
          <a:bodyPr anchor="t"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26/04/66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8248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8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304271"/>
            <a:ext cx="87630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1521354"/>
            <a:ext cx="87630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5296959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070FC-0B66-45F4-862E-AC35BDE9927B}" type="datetimeFigureOut">
              <a:rPr lang="th-TH" smtClean="0"/>
              <a:t>26/04/66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5296959"/>
            <a:ext cx="3429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5296959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83032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3" r:id="rId12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9.png"/><Relationship Id="rId9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6.png"/><Relationship Id="rId7" Type="http://schemas.openxmlformats.org/officeDocument/2006/relationships/image" Target="../media/image34.svg"/><Relationship Id="rId12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4.png"/><Relationship Id="rId5" Type="http://schemas.openxmlformats.org/officeDocument/2006/relationships/image" Target="../media/image32.svg"/><Relationship Id="rId15" Type="http://schemas.openxmlformats.org/officeDocument/2006/relationships/image" Target="../media/image8.png"/><Relationship Id="rId10" Type="http://schemas.openxmlformats.org/officeDocument/2006/relationships/image" Target="../media/image9.png"/><Relationship Id="rId9" Type="http://schemas.openxmlformats.org/officeDocument/2006/relationships/image" Target="../media/image36.svg"/><Relationship Id="rId14" Type="http://schemas.openxmlformats.org/officeDocument/2006/relationships/image" Target="../media/image7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6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7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รูปแบบอิสระ: รูปร่าง 47">
            <a:extLst>
              <a:ext uri="{FF2B5EF4-FFF2-40B4-BE49-F238E27FC236}">
                <a16:creationId xmlns:a16="http://schemas.microsoft.com/office/drawing/2014/main" id="{29036FF3-7A27-455C-9CA3-A5012948D940}"/>
              </a:ext>
            </a:extLst>
          </p:cNvPr>
          <p:cNvSpPr/>
          <p:nvPr/>
        </p:nvSpPr>
        <p:spPr>
          <a:xfrm>
            <a:off x="-840657" y="5749786"/>
            <a:ext cx="5264883" cy="1268"/>
          </a:xfrm>
          <a:custGeom>
            <a:avLst/>
            <a:gdLst>
              <a:gd name="connsiteX0" fmla="*/ 0 w 5679852"/>
              <a:gd name="connsiteY0" fmla="*/ 0 h 908"/>
              <a:gd name="connsiteX1" fmla="*/ 5679852 w 5679852"/>
              <a:gd name="connsiteY1" fmla="*/ 0 h 908"/>
              <a:gd name="connsiteX2" fmla="*/ 5678920 w 5679852"/>
              <a:gd name="connsiteY2" fmla="*/ 908 h 908"/>
              <a:gd name="connsiteX3" fmla="*/ 0 w 5679852"/>
              <a:gd name="connsiteY3" fmla="*/ 908 h 908"/>
              <a:gd name="connsiteX4" fmla="*/ 0 w 5679852"/>
              <a:gd name="connsiteY4" fmla="*/ 0 h 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9852" h="908">
                <a:moveTo>
                  <a:pt x="0" y="0"/>
                </a:moveTo>
                <a:lnTo>
                  <a:pt x="5679852" y="0"/>
                </a:lnTo>
                <a:lnTo>
                  <a:pt x="5678920" y="908"/>
                </a:lnTo>
                <a:lnTo>
                  <a:pt x="0" y="90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sz="2000"/>
          </a:p>
        </p:txBody>
      </p:sp>
      <p:sp>
        <p:nvSpPr>
          <p:cNvPr id="33" name="สี่เหลี่ยมผืนผ้า 32">
            <a:extLst>
              <a:ext uri="{FF2B5EF4-FFF2-40B4-BE49-F238E27FC236}">
                <a16:creationId xmlns:a16="http://schemas.microsoft.com/office/drawing/2014/main" id="{C7C27DC1-E922-4D56-BF27-89FA35DEDA5D}"/>
              </a:ext>
            </a:extLst>
          </p:cNvPr>
          <p:cNvSpPr/>
          <p:nvPr/>
        </p:nvSpPr>
        <p:spPr>
          <a:xfrm>
            <a:off x="502930" y="2398421"/>
            <a:ext cx="8923661" cy="1873858"/>
          </a:xfrm>
          <a:prstGeom prst="snip2DiagRect">
            <a:avLst/>
          </a:prstGeom>
          <a:solidFill>
            <a:srgbClr val="FFDDD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400"/>
              </a:spcAft>
            </a:pPr>
            <a:r>
              <a:rPr lang="th-TH" sz="2000" b="1" dirty="0">
                <a:solidFill>
                  <a:schemeClr val="tx1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  <a:t>การประชุมคณะกรรมการบริหารกองทุนพัฒนาบทบาทสตรี ครั้งที่ </a:t>
            </a:r>
            <a:r>
              <a:rPr lang="th-TH" sz="2000" b="1" dirty="0" smtClean="0">
                <a:solidFill>
                  <a:schemeClr val="tx1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  <a:t>4/2566</a:t>
            </a:r>
            <a:endParaRPr lang="th-TH" sz="2000" b="1" dirty="0">
              <a:solidFill>
                <a:schemeClr val="tx1"/>
              </a:solidFill>
              <a:latin typeface="Chulabhorn Likit Display Medium" panose="00000600000000000000" pitchFamily="50" charset="-34"/>
              <a:cs typeface="Chulabhorn Likit Display Medium" panose="00000600000000000000" pitchFamily="50" charset="-34"/>
            </a:endParaRPr>
          </a:p>
          <a:p>
            <a:pPr algn="ctr">
              <a:lnSpc>
                <a:spcPct val="150000"/>
              </a:lnSpc>
              <a:spcAft>
                <a:spcPts val="400"/>
              </a:spcAft>
            </a:pPr>
            <a:r>
              <a:rPr lang="th-TH" sz="2000" b="1" dirty="0" smtClean="0">
                <a:solidFill>
                  <a:schemeClr val="tx1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  <a:t>วันพฤหัสบดีที่ 20 เมษายน </a:t>
            </a:r>
            <a:r>
              <a:rPr lang="th-TH" sz="2000" b="1" dirty="0">
                <a:solidFill>
                  <a:schemeClr val="tx1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  <a:t>2566</a:t>
            </a:r>
            <a:r>
              <a:rPr lang="en-US" sz="2000" b="1" dirty="0">
                <a:solidFill>
                  <a:schemeClr val="tx1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  <a:t> </a:t>
            </a:r>
            <a:r>
              <a:rPr lang="th-TH" sz="2000" b="1" dirty="0">
                <a:solidFill>
                  <a:schemeClr val="tx1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  <a:t>เวลา 13.30 - 16.30 น.</a:t>
            </a:r>
            <a:br>
              <a:rPr lang="th-TH" sz="2000" b="1" dirty="0">
                <a:solidFill>
                  <a:schemeClr val="tx1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</a:br>
            <a:r>
              <a:rPr lang="th-TH" sz="2000" b="1" dirty="0">
                <a:solidFill>
                  <a:schemeClr val="tx1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  <a:t>ห้องประชุม </a:t>
            </a:r>
            <a:r>
              <a:rPr lang="en-US" sz="2000" b="1" dirty="0">
                <a:solidFill>
                  <a:schemeClr val="tx1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  <a:t>5001 </a:t>
            </a:r>
            <a:r>
              <a:rPr lang="th-TH" sz="2000" b="1" dirty="0">
                <a:solidFill>
                  <a:schemeClr val="tx1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  <a:t>ชั้น 5 กรมการพัฒนาชุมชน </a:t>
            </a:r>
          </a:p>
        </p:txBody>
      </p:sp>
      <p:pic>
        <p:nvPicPr>
          <p:cNvPr id="35" name="รูปภาพ 34">
            <a:extLst>
              <a:ext uri="{FF2B5EF4-FFF2-40B4-BE49-F238E27FC236}">
                <a16:creationId xmlns:a16="http://schemas.microsoft.com/office/drawing/2014/main" id="{DD640411-EFE3-424B-A910-D36FA66C9B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891" y="1046439"/>
            <a:ext cx="1229128" cy="1231179"/>
          </a:xfrm>
          <a:prstGeom prst="rect">
            <a:avLst/>
          </a:prstGeom>
        </p:spPr>
      </p:pic>
      <p:pic>
        <p:nvPicPr>
          <p:cNvPr id="36" name="รูปภาพ 35">
            <a:extLst>
              <a:ext uri="{FF2B5EF4-FFF2-40B4-BE49-F238E27FC236}">
                <a16:creationId xmlns:a16="http://schemas.microsoft.com/office/drawing/2014/main" id="{E7EA978A-A5ED-4793-AA82-AD84746372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954" y="1059258"/>
            <a:ext cx="1229128" cy="1229128"/>
          </a:xfrm>
          <a:prstGeom prst="rect">
            <a:avLst/>
          </a:prstGeom>
        </p:spPr>
      </p:pic>
      <p:grpSp>
        <p:nvGrpSpPr>
          <p:cNvPr id="87" name="Group 86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88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95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99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00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01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96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97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98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89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90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91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92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93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4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39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23581" y="-271597"/>
            <a:ext cx="10216630" cy="1541268"/>
            <a:chOff x="-23581" y="-271597"/>
            <a:chExt cx="10216630" cy="1541268"/>
          </a:xfrm>
        </p:grpSpPr>
        <p:grpSp>
          <p:nvGrpSpPr>
            <p:cNvPr id="32" name="Group 31"/>
            <p:cNvGrpSpPr/>
            <p:nvPr/>
          </p:nvGrpSpPr>
          <p:grpSpPr>
            <a:xfrm>
              <a:off x="-23581" y="-271597"/>
              <a:ext cx="10193050" cy="1541268"/>
              <a:chOff x="-23581" y="-271597"/>
              <a:chExt cx="10193050" cy="1541268"/>
            </a:xfrm>
          </p:grpSpPr>
          <p:grpSp>
            <p:nvGrpSpPr>
              <p:cNvPr id="34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674950"/>
                <a:chOff x="-29746" y="-164554"/>
                <a:chExt cx="9173747" cy="607455"/>
              </a:xfrm>
            </p:grpSpPr>
            <p:sp>
              <p:nvSpPr>
                <p:cNvPr id="41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2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51788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3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4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432048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37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5792566" y="-271597"/>
                <a:ext cx="1899096" cy="1541268"/>
                <a:chOff x="5491686" y="-481268"/>
                <a:chExt cx="1709187" cy="1387141"/>
              </a:xfrm>
            </p:grpSpPr>
            <p:sp>
              <p:nvSpPr>
                <p:cNvPr id="38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491686" y="-481268"/>
                  <a:ext cx="1709187" cy="1387141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40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78910" y="-202056"/>
                  <a:ext cx="857563" cy="565764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45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699853" y="30291"/>
              <a:ext cx="2493196" cy="52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0837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4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4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5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4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4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4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32" name="TextBox 31"/>
          <p:cNvSpPr txBox="1"/>
          <p:nvPr/>
        </p:nvSpPr>
        <p:spPr>
          <a:xfrm>
            <a:off x="797764" y="6443"/>
            <a:ext cx="4565984" cy="47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b="1" dirty="0">
                <a:ln w="0"/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3 เรื่อง สืบเนื่องจากการประชุม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173342"/>
              </p:ext>
            </p:extLst>
          </p:nvPr>
        </p:nvGraphicFramePr>
        <p:xfrm>
          <a:off x="254684" y="871541"/>
          <a:ext cx="9702158" cy="41951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26064">
                  <a:extLst>
                    <a:ext uri="{9D8B030D-6E8A-4147-A177-3AD203B41FA5}">
                      <a16:colId xmlns:a16="http://schemas.microsoft.com/office/drawing/2014/main" val="2931929888"/>
                    </a:ext>
                  </a:extLst>
                </a:gridCol>
                <a:gridCol w="4976094">
                  <a:extLst>
                    <a:ext uri="{9D8B030D-6E8A-4147-A177-3AD203B41FA5}">
                      <a16:colId xmlns:a16="http://schemas.microsoft.com/office/drawing/2014/main" val="4135339946"/>
                    </a:ext>
                  </a:extLst>
                </a:gridCol>
              </a:tblGrid>
              <a:tr h="1015132"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600" b="1" i="0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ระเบียบวาระที่ </a:t>
                      </a:r>
                      <a:r>
                        <a:rPr lang="en-US" sz="1600" b="1" i="0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  </a:t>
                      </a:r>
                      <a:r>
                        <a:rPr lang="th-TH" sz="1600" b="1" i="0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เรื่องเพื่อทราบ</a:t>
                      </a:r>
                      <a:endParaRPr lang="en-US" sz="1600" b="1" i="0" u="sng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th-TH" sz="1600" b="1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4.3 รายงานผลการดำเนินงานตามประกาศคณะกรรมการบริหารกองทุนพัฒนาบทบาทสตรีที่ให้ความช่วยเหลือ</a:t>
                      </a:r>
                      <a:br>
                        <a:rPr lang="th-TH" sz="1600" b="1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600" b="1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และบรรเทาความเดือดร้อนให้แก่ลูกหนี้</a:t>
                      </a:r>
                      <a:endParaRPr lang="en-US" sz="1400" b="1" kern="1200" spc="-3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80162"/>
                  </a:ext>
                </a:extLst>
              </a:tr>
              <a:tr h="3456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C1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ผลการดำเนินการ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157069"/>
                  </a:ext>
                </a:extLst>
              </a:tr>
              <a:tr h="2834352">
                <a:tc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</a:pPr>
                      <a:r>
                        <a:rPr lang="th-TH" sz="1500" b="1" u="sng" kern="1200" spc="-7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ที่ประชุมได้ร่วมพิจารณาและมีข้อเสนอแนะ/ข้อสังเกต ดังนี้</a:t>
                      </a:r>
                      <a:endParaRPr lang="en-US" sz="1500" b="1" kern="1200" spc="-7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th-TH" sz="15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</a:t>
                      </a:r>
                      <a:r>
                        <a:rPr lang="th-TH" sz="15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1</a:t>
                      </a:r>
                      <a:r>
                        <a:rPr lang="th-TH" sz="15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 </a:t>
                      </a:r>
                      <a:r>
                        <a:rPr lang="th-TH" sz="15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ควรกำหนดเป้าหมายการดำเนินงานประกาศ</a:t>
                      </a:r>
                      <a:br>
                        <a:rPr lang="th-TH" sz="15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500" b="0" kern="1200" spc="-7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คณะกรรมการบริหารกองทุนพัฒนาบทบาทสตรีที่ให้ความช่วยเหลือ</a:t>
                      </a:r>
                      <a:r>
                        <a:rPr lang="th-TH" sz="1500" b="0" kern="1200" spc="-3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และบรรเทาความเดือดร้อนให้แก่ลูกหนี้ และติดตามผลเพื่อนำมา</a:t>
                      </a:r>
                      <a:r>
                        <a:rPr lang="th-TH" sz="15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วิเคราะห์ว่ามาตรการที่ประกาศใช้มีผลกับการบริหารจัดการหนี้หรือไม่/อย่างไร</a:t>
                      </a:r>
                    </a:p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th-TH" sz="15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2. </a:t>
                      </a:r>
                      <a:r>
                        <a:rPr lang="th-TH" sz="15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ประชาสัมพันธ์มาตรการต่าง ๆ ตามประกาศ</a:t>
                      </a:r>
                      <a:br>
                        <a:rPr lang="th-TH" sz="15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5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คณะกรรมการฯ </a:t>
                      </a:r>
                      <a:r>
                        <a:rPr lang="th-TH" sz="1500" b="0" kern="1200" spc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ให้กลุ่มเป้าหมาย</a:t>
                      </a:r>
                    </a:p>
                    <a:p>
                      <a:pPr algn="thaiDist">
                        <a:lnSpc>
                          <a:spcPct val="130000"/>
                        </a:lnSpc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thaiDist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b="0" kern="1200" dirty="0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thaiDist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สำนักงานกองทุนพัฒนาบทบาทสตรีได้ดำเนินการรายงานในที่ประชุมคณะกรรมการบริหารกองทุนพัฒนาบทบาทสตรี เป็นประจำทุกเดือนในระเบียบวาระที่ 4.4 รายงานผลการดำเนินงานตามประกาศ</a:t>
                      </a:r>
                      <a:br>
                        <a:rPr lang="th-TH" sz="14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คณะกรรมการบริหารกองทุนพัฒนาบทบาทสตรีที่ให้ความช่วยเหลือและบรรเทาความเดือดร้อนให้แก่ลูกหนี้</a:t>
                      </a:r>
                    </a:p>
                    <a:p>
                      <a:pPr marL="0" marR="0" lvl="0" indent="0" algn="thaiDist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kern="1200" spc="-6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สำนักงานกองทุนพัฒนาบทบาทสตรีได้แจ้งกำชับให้จังหวัดได้ประชาสัมพันธ์มาตรการต่าง ๆ ให้ลูกหนี้ได้ทราบโดยทั่วกัน โดยผ่านทางช่องทางต่าง ๆ แล้ว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13969"/>
                  </a:ext>
                </a:extLst>
              </a:tr>
            </a:tbl>
          </a:graphicData>
        </a:graphic>
      </p:graphicFrame>
      <p:sp>
        <p:nvSpPr>
          <p:cNvPr id="33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35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5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5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5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5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5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6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37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38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39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40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59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</p:spTree>
    <p:extLst>
      <p:ext uri="{BB962C8B-B14F-4D97-AF65-F5344CB8AC3E}">
        <p14:creationId xmlns:p14="http://schemas.microsoft.com/office/powerpoint/2010/main" val="755781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4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4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5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4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4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4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335374"/>
              </p:ext>
            </p:extLst>
          </p:nvPr>
        </p:nvGraphicFramePr>
        <p:xfrm>
          <a:off x="89148" y="735447"/>
          <a:ext cx="9967591" cy="45196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40052">
                  <a:extLst>
                    <a:ext uri="{9D8B030D-6E8A-4147-A177-3AD203B41FA5}">
                      <a16:colId xmlns:a16="http://schemas.microsoft.com/office/drawing/2014/main" val="2931929888"/>
                    </a:ext>
                  </a:extLst>
                </a:gridCol>
                <a:gridCol w="5027539">
                  <a:extLst>
                    <a:ext uri="{9D8B030D-6E8A-4147-A177-3AD203B41FA5}">
                      <a16:colId xmlns:a16="http://schemas.microsoft.com/office/drawing/2014/main" val="4135339946"/>
                    </a:ext>
                  </a:extLst>
                </a:gridCol>
              </a:tblGrid>
              <a:tr h="1440594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th-TH" sz="1600" b="1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ระเบียบวาระที่ </a:t>
                      </a:r>
                      <a:r>
                        <a:rPr lang="en-US" sz="1600" b="1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 </a:t>
                      </a:r>
                      <a:r>
                        <a:rPr lang="th-TH" sz="1600" b="1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เรื่องเพื่อ</a:t>
                      </a:r>
                      <a:r>
                        <a:rPr lang="th-TH" sz="1600" b="1" u="sng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พิจารณา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400"/>
                        </a:spcAft>
                      </a:pPr>
                      <a:r>
                        <a:rPr lang="th-TH" sz="1600" u="none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5.1 การพิจารณาการลดอัตราดอกเบี้ยเงินกู้และอัตราดอกเบี้ยผิดนัดกองทุนพัฒนาบทบาทสตรี ครั้งที่ 20 </a:t>
                      </a:r>
                      <a:br>
                        <a:rPr lang="th-TH" sz="1600" u="none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600" u="none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ตามประกาศคณะกรรมการบริหารกองทุนพัฒนาบทบาทสตรี เรื่อง หลักเกณฑ์ วิธีการ และเงื่อนไขเกี่ยวกับ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400"/>
                        </a:spcAft>
                      </a:pPr>
                      <a:r>
                        <a:rPr lang="th-TH" sz="1600" u="none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การลดอัตราดอกเบี้ยเงินกู้และอัตราดอกเบี้ยผิดนัดกองทุนพัฒนาบทบาทสตรี พ.ศ. 2563 (ฉบับที่ 4)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80162"/>
                  </a:ext>
                </a:extLst>
              </a:tr>
              <a:tr h="3859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C1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ผลการดำเนินการ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157069"/>
                  </a:ext>
                </a:extLst>
              </a:tr>
              <a:tr h="26931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500" b="1" u="sng" kern="1200" spc="-6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ที่ประชุมได้ร่วมพิจารณาและมีข้อเสนอแนะ/ข้อสังเกต ดังนี้</a:t>
                      </a:r>
                      <a:endParaRPr lang="en-US" sz="1500" b="1" kern="1200" spc="-6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40000"/>
                        </a:lnSpc>
                      </a:pPr>
                      <a:r>
                        <a:rPr lang="th-TH" sz="1400" b="0" kern="120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</a:t>
                      </a:r>
                      <a:r>
                        <a:rPr lang="th-TH" sz="14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1. ให้สำนักงานกองทุนพัฒนาบทบาทสตรีตรวจสอบชื่อโครงการกับจังหวัดและแก้ไขให้ถูกต้อง</a:t>
                      </a:r>
                    </a:p>
                    <a:p>
                      <a:pPr algn="thaiDist">
                        <a:lnSpc>
                          <a:spcPct val="150000"/>
                        </a:lnSpc>
                      </a:pPr>
                      <a:r>
                        <a:rPr lang="th-TH" sz="14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 2. </a:t>
                      </a:r>
                      <a:r>
                        <a:rPr lang="th-TH" sz="1400" b="0" kern="1200" spc="-2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ตรวจสอบเหตุผลในการเสนอขอความเห็นชอบให้สอดคล้อง</a:t>
                      </a:r>
                      <a:r>
                        <a:rPr lang="th-TH" sz="14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กับความเป็นจริง</a:t>
                      </a:r>
                      <a:endParaRPr lang="en-US" sz="1400" b="0" spc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</a:pPr>
                      <a:r>
                        <a:rPr lang="en-US" sz="1400" spc="-70" dirty="0"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  <a:t> </a:t>
                      </a:r>
                      <a:endParaRPr lang="th-TH" sz="1400" spc="-70" dirty="0" smtClean="0">
                        <a:effectLst/>
                        <a:latin typeface="Chulabhorn Likit Text" panose="00000500000000000000" pitchFamily="50" charset="-34"/>
                        <a:ea typeface="Batang" panose="02030600000101010101" pitchFamily="18" charset="-127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  <a:spcBef>
                          <a:spcPts val="400"/>
                        </a:spcBef>
                      </a:pPr>
                      <a:r>
                        <a:rPr lang="th-TH" sz="1400" spc="-70" dirty="0" smtClean="0"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  <a:t>สำนักงานกองทุนพัฒนาบทบาทสตรีได้ดำเนินการประสานกับจังหวัดให้ดำเนินการแก้ไขเรียบร้อยแล้ว </a:t>
                      </a:r>
                      <a:r>
                        <a:rPr lang="th-TH" sz="1400" b="1" spc="-70" dirty="0" smtClean="0"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  <a:t>(เอกสารแนบ 1)</a:t>
                      </a:r>
                      <a:endParaRPr lang="th-TH" sz="1400" b="1" spc="-70" dirty="0">
                        <a:effectLst/>
                        <a:latin typeface="Chulabhorn Likit Text" panose="00000500000000000000" pitchFamily="50" charset="-34"/>
                        <a:ea typeface="Batang" panose="02030600000101010101" pitchFamily="18" charset="-127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13969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797764" y="6443"/>
            <a:ext cx="4565984" cy="47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b="1" dirty="0">
                <a:ln w="0"/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3 เรื่อง สืบเนื่องจากการประชุม</a:t>
            </a:r>
          </a:p>
        </p:txBody>
      </p:sp>
      <p:sp>
        <p:nvSpPr>
          <p:cNvPr id="33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35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5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5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5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5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5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6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37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38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39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40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59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</p:spTree>
    <p:extLst>
      <p:ext uri="{BB962C8B-B14F-4D97-AF65-F5344CB8AC3E}">
        <p14:creationId xmlns:p14="http://schemas.microsoft.com/office/powerpoint/2010/main" val="1142860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4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4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5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4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4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4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880821"/>
              </p:ext>
            </p:extLst>
          </p:nvPr>
        </p:nvGraphicFramePr>
        <p:xfrm>
          <a:off x="89148" y="682037"/>
          <a:ext cx="9967591" cy="46119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40052">
                  <a:extLst>
                    <a:ext uri="{9D8B030D-6E8A-4147-A177-3AD203B41FA5}">
                      <a16:colId xmlns:a16="http://schemas.microsoft.com/office/drawing/2014/main" val="2931929888"/>
                    </a:ext>
                  </a:extLst>
                </a:gridCol>
                <a:gridCol w="5027539">
                  <a:extLst>
                    <a:ext uri="{9D8B030D-6E8A-4147-A177-3AD203B41FA5}">
                      <a16:colId xmlns:a16="http://schemas.microsoft.com/office/drawing/2014/main" val="4135339946"/>
                    </a:ext>
                  </a:extLst>
                </a:gridCol>
              </a:tblGrid>
              <a:tr h="642278"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400"/>
                        </a:spcAft>
                      </a:pPr>
                      <a:r>
                        <a:rPr lang="th-TH" sz="1600" b="1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ระเบียบวาระที่ </a:t>
                      </a:r>
                      <a:r>
                        <a:rPr lang="en-US" sz="1600" b="1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 </a:t>
                      </a:r>
                      <a:r>
                        <a:rPr lang="th-TH" sz="1600" b="1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เรื่องเพื่อพิจารณา</a:t>
                      </a:r>
                      <a:endParaRPr lang="en-US" sz="1600" u="sng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76197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5.2 </a:t>
                      </a:r>
                      <a:r>
                        <a:rPr lang="th-TH" sz="1600" b="1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รายงานการบริหารจัดการหนี้ของกองทุนพัฒนาบทบาทสตรี 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80162"/>
                  </a:ext>
                </a:extLst>
              </a:tr>
              <a:tr h="3091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C1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ผลการดำเนินการ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157069"/>
                  </a:ext>
                </a:extLst>
              </a:tr>
              <a:tr h="359511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500" b="1" u="sng" kern="1200" spc="-6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ที่ประชุมได้ร่วมพิจารณาและมีข้อเสนอแนะ/ข้อสังเกต ดังนี้</a:t>
                      </a:r>
                      <a:endParaRPr lang="en-US" sz="1500" b="1" kern="1200" spc="-6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th-TH" sz="1400" b="0" kern="120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   1. </a:t>
                      </a:r>
                      <a:r>
                        <a:rPr lang="th-TH" sz="14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ควรนำผลแนวทางการบริหารจัดการหนี้จากการวิเคราะห์ลูกหนี้ค้างชำระมาใส่เป็นกิจกรรม</a:t>
                      </a:r>
                    </a:p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th-TH" sz="14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   2. แผนบริหารจัดการหนี้ควรมีวัตถุประสงค์ที่ชัดเจน เช่น เพื่อเพิ่มประสิทธิภาพในการบริหารจัดการหนี้ ลดอัตราหนี้ค้างชำระ ลดการดำเนินคดี/การบังคับคดี</a:t>
                      </a:r>
                    </a:p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th-TH" sz="1400" b="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3. ข้อเสนอแนะ/แนวคิด การทำแผนการบริหารจัดการหนี้ ควรจัดทำตารางเพื่อให้เห็นข้อมูลที่ชัดเจนมีความสัมพันธ์กัน </a:t>
                      </a:r>
                    </a:p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th-TH" sz="1400" b="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โดยเริ่มจากการกำหนดกิจกรรมวัตถุประสงค์ของกิจกรรม เป้าหมาย ขั้นตอนการดำเนินงาน ระยะเวลา/ความถี่ ผู้รับผิดชอบ ผลผลิต/ตัวชี้วัดในเชิงปริมาณ งบประมาณ ผลลัพธ์</a:t>
                      </a:r>
                    </a:p>
                    <a:p>
                      <a:pPr algn="thaiDist">
                        <a:lnSpc>
                          <a:spcPct val="130000"/>
                        </a:lnSpc>
                        <a:tabLst>
                          <a:tab pos="625475" algn="l"/>
                        </a:tabLst>
                      </a:pPr>
                      <a:r>
                        <a:rPr lang="th-TH" sz="1400" b="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4. สร้างความรู้ความเข้าใจแผนการบริหารจัดการหนี้</a:t>
                      </a:r>
                      <a:br>
                        <a:rPr lang="th-TH" sz="1400" b="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ในทุกระดับ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</a:pPr>
                      <a:r>
                        <a:rPr lang="en-US" sz="1400" spc="-70" dirty="0"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  <a:t> </a:t>
                      </a:r>
                      <a:endParaRPr lang="th-TH" sz="1400" spc="-70" dirty="0" smtClean="0">
                        <a:effectLst/>
                        <a:latin typeface="Chulabhorn Likit Text" panose="00000500000000000000" pitchFamily="50" charset="-34"/>
                        <a:ea typeface="Batang" panose="02030600000101010101" pitchFamily="18" charset="-127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50000"/>
                        </a:lnSpc>
                      </a:pPr>
                      <a:r>
                        <a:rPr lang="th-TH" sz="1400" spc="0" baseline="0" dirty="0" smtClean="0"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  <a:t>สำนักงานกองทุนพัฒนาบทบาทสตรี ได้ดำเนินการจัดประชุม</a:t>
                      </a:r>
                      <a:br>
                        <a:rPr lang="th-TH" sz="1400" spc="0" baseline="0" dirty="0" smtClean="0"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</a:br>
                      <a:r>
                        <a:rPr lang="th-TH" sz="1400" spc="0" baseline="0" dirty="0" smtClean="0"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  <a:t>การพิจารณาจัดทำแผนการบริหารจัดการหนี้โดยมีผู้อำนวยการกลุ่มทุกกลุ่ม และเจ้าหน้าที่เกี่ยวข้องเพื่อดำเนินการจัดทำกิจกรรม</a:t>
                      </a:r>
                      <a:br>
                        <a:rPr lang="th-TH" sz="1400" spc="0" baseline="0" dirty="0" smtClean="0"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</a:br>
                      <a:r>
                        <a:rPr lang="th-TH" sz="1400" spc="0" baseline="0" dirty="0" smtClean="0"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  <a:t>ตามข้อเสนอแนะของคณะกรรมการฯ เมื่อวันพุธที่ 19 เมษายน 2566 </a:t>
                      </a:r>
                      <a:br>
                        <a:rPr lang="th-TH" sz="1400" spc="0" baseline="0" dirty="0" smtClean="0"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</a:br>
                      <a:r>
                        <a:rPr lang="th-TH" sz="1400" spc="0" baseline="0" dirty="0" smtClean="0"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  <a:t>และนำเข้าในระเบียบวาระที่ 5.1 การบริหารจัดการหนี้กองทุนพัฒนาบทบาทสตรีเรียบร้อยแล้ว</a:t>
                      </a:r>
                    </a:p>
                    <a:p>
                      <a:pPr algn="thaiDist">
                        <a:lnSpc>
                          <a:spcPct val="150000"/>
                        </a:lnSpc>
                      </a:pPr>
                      <a:endParaRPr lang="th-TH" sz="1400" spc="-70" dirty="0">
                        <a:effectLst/>
                        <a:latin typeface="Chulabhorn Likit Text" panose="00000500000000000000" pitchFamily="50" charset="-34"/>
                        <a:ea typeface="Batang" panose="02030600000101010101" pitchFamily="18" charset="-127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13969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797764" y="6443"/>
            <a:ext cx="4565984" cy="47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b="1" dirty="0">
                <a:ln w="0"/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3 เรื่อง สืบเนื่องจากการประชุม</a:t>
            </a:r>
          </a:p>
        </p:txBody>
      </p:sp>
      <p:sp>
        <p:nvSpPr>
          <p:cNvPr id="33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35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5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5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5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5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5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6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37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38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39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40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59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</p:spTree>
    <p:extLst>
      <p:ext uri="{BB962C8B-B14F-4D97-AF65-F5344CB8AC3E}">
        <p14:creationId xmlns:p14="http://schemas.microsoft.com/office/powerpoint/2010/main" val="289771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4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4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5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4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4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4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026769"/>
              </p:ext>
            </p:extLst>
          </p:nvPr>
        </p:nvGraphicFramePr>
        <p:xfrm>
          <a:off x="89148" y="831795"/>
          <a:ext cx="9967591" cy="4305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10174">
                  <a:extLst>
                    <a:ext uri="{9D8B030D-6E8A-4147-A177-3AD203B41FA5}">
                      <a16:colId xmlns:a16="http://schemas.microsoft.com/office/drawing/2014/main" val="2931929888"/>
                    </a:ext>
                  </a:extLst>
                </a:gridCol>
                <a:gridCol w="5357417">
                  <a:extLst>
                    <a:ext uri="{9D8B030D-6E8A-4147-A177-3AD203B41FA5}">
                      <a16:colId xmlns:a16="http://schemas.microsoft.com/office/drawing/2014/main" val="4135339946"/>
                    </a:ext>
                  </a:extLst>
                </a:gridCol>
              </a:tblGrid>
              <a:tr h="95092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th-TH" sz="1600" b="1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ระเบียบวาระที่ </a:t>
                      </a:r>
                      <a:r>
                        <a:rPr lang="en-US" sz="1600" b="1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 </a:t>
                      </a:r>
                      <a:r>
                        <a:rPr lang="th-TH" sz="1600" b="1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เรื่องเพื่อพิจารณา</a:t>
                      </a:r>
                      <a:endParaRPr lang="en-US" sz="1600" u="sng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5.4 ขอความเห็นชอบคู่มือและแผนบริหารความเสี่ยงของกองทุนพัฒนาบทบาทสตรี ประจำปีบัญชี 2566</a:t>
                      </a:r>
                      <a:endParaRPr lang="th-TH" sz="1600" b="1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80162"/>
                  </a:ext>
                </a:extLst>
              </a:tr>
              <a:tr h="4054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C1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ผลการดำเนินการ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157069"/>
                  </a:ext>
                </a:extLst>
              </a:tr>
              <a:tr h="294895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500" b="1" u="sng" kern="1200" spc="-6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ที่ประชุมได้ร่วมพิจารณาและมีข้อเสนอแนะ/ข้อสังเกต ดังนี้</a:t>
                      </a:r>
                      <a:endParaRPr lang="en-US" sz="1500" b="1" kern="1200" spc="-6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thaiDist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kern="1200" spc="-5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 </a:t>
                      </a:r>
                      <a:r>
                        <a:rPr lang="th-TH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4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เห็นควรทบทวนแผนการบริหารความเสี่ยงองค์กร (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Enterprise Risk Management) </a:t>
                      </a:r>
                      <a:r>
                        <a:rPr lang="th-TH" sz="14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กองทุนพัฒนาบทบาทสตรี หน้าที่ 31 และหน้าที่ 32 ดังนี้</a:t>
                      </a:r>
                    </a:p>
                    <a:p>
                      <a:pPr marL="0" marR="0" lvl="0" indent="0" algn="thaiDist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 1. ลำดับที่ 1 ปัจจัยเสี่ยง กองทุนไม่สามารถบริหารจัดการหนี้เกินกำหนดชำระได้ต่ำกว่าร้อยละ 5 ของหนี้คงเหลือ </a:t>
                      </a:r>
                      <a:br>
                        <a:rPr lang="th-TH" sz="14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ควรปรับเป็นบริหารจัดการหนี้เกินกำหนดชำระได้ต่ำกว่าร้อยละ 10 ของหนี้คงเหลือ และปรับแนวทางการบริหารความเสี่ยง</a:t>
                      </a:r>
                      <a:br>
                        <a:rPr lang="th-TH" sz="14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ให้สอดคล้องกับแผนการบริหารจัดการหนี้ในวาระที่ 5.2 </a:t>
                      </a:r>
                      <a:br>
                        <a:rPr lang="th-TH" sz="14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การบริหารจัดการหนี้ของกองทุนพัฒนาบทบาทสตรี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1600" b="0" kern="1200" dirty="0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500"/>
                        </a:spcAft>
                      </a:pPr>
                      <a:r>
                        <a:rPr lang="th-TH" sz="1500" b="0" kern="1200" spc="-5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 ได้ดำเนินการปรับปรุงแผนการบริหารความเสี่ยงฯ</a:t>
                      </a:r>
                      <a:r>
                        <a:rPr lang="th-TH" sz="1500" b="0" kern="1200" spc="-5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500" b="0" kern="1200" spc="-5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ตามข้อเสนอแนะ</a:t>
                      </a:r>
                      <a:r>
                        <a:rPr lang="th-TH" sz="15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ของคณะกรรมการบริหารกองทุนพัฒนาบทบาทสตรีเรียบร้อยแล้ว </a:t>
                      </a:r>
                      <a:r>
                        <a:rPr lang="th-TH" sz="1500" b="1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(เอกสารแนบ 2)</a:t>
                      </a:r>
                    </a:p>
                    <a:p>
                      <a:pPr algn="thaiDist">
                        <a:lnSpc>
                          <a:spcPct val="120000"/>
                        </a:lnSpc>
                        <a:spcAft>
                          <a:spcPts val="400"/>
                        </a:spcAft>
                      </a:pPr>
                      <a:r>
                        <a:rPr lang="th-TH" sz="15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1. ปัจจัยเสี่ยง กองทุนไม่สามารถบริหารจัดการหนี้เกินกำหนดชำระ</a:t>
                      </a:r>
                      <a:br>
                        <a:rPr lang="th-TH" sz="15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5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ให้ไม่น้อยกว่าร้อยละ 10 ของหนี้คงเหลือ</a:t>
                      </a:r>
                      <a:endParaRPr lang="th-TH" sz="1500" b="0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13969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797764" y="6443"/>
            <a:ext cx="4565984" cy="47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b="1" dirty="0">
                <a:ln w="0"/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3 เรื่อง สืบเนื่องจากการประชุม</a:t>
            </a:r>
          </a:p>
        </p:txBody>
      </p:sp>
      <p:sp>
        <p:nvSpPr>
          <p:cNvPr id="33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35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5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5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5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5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5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6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37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38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39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40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59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</p:spTree>
    <p:extLst>
      <p:ext uri="{BB962C8B-B14F-4D97-AF65-F5344CB8AC3E}">
        <p14:creationId xmlns:p14="http://schemas.microsoft.com/office/powerpoint/2010/main" val="419226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4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4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5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4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4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4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985139"/>
              </p:ext>
            </p:extLst>
          </p:nvPr>
        </p:nvGraphicFramePr>
        <p:xfrm>
          <a:off x="89148" y="831795"/>
          <a:ext cx="9967591" cy="4305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21002">
                  <a:extLst>
                    <a:ext uri="{9D8B030D-6E8A-4147-A177-3AD203B41FA5}">
                      <a16:colId xmlns:a16="http://schemas.microsoft.com/office/drawing/2014/main" val="2931929888"/>
                    </a:ext>
                  </a:extLst>
                </a:gridCol>
                <a:gridCol w="5046589">
                  <a:extLst>
                    <a:ext uri="{9D8B030D-6E8A-4147-A177-3AD203B41FA5}">
                      <a16:colId xmlns:a16="http://schemas.microsoft.com/office/drawing/2014/main" val="4135339946"/>
                    </a:ext>
                  </a:extLst>
                </a:gridCol>
              </a:tblGrid>
              <a:tr h="95092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th-TH" sz="1600" b="1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ระเบียบวาระที่ </a:t>
                      </a:r>
                      <a:r>
                        <a:rPr lang="en-US" sz="1600" b="1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 </a:t>
                      </a:r>
                      <a:r>
                        <a:rPr lang="th-TH" sz="1600" b="1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เรื่องเพื่อพิจารณา</a:t>
                      </a:r>
                      <a:endParaRPr lang="en-US" sz="1600" u="sng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5.4 ขอความเห็นชอบคู่มือและแผนบริหารความเสี่ยงของกองทุนพัฒนาบทบาทสตรี ประจำปีบัญชี 2566</a:t>
                      </a:r>
                      <a:endParaRPr lang="th-TH" sz="1600" b="1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80162"/>
                  </a:ext>
                </a:extLst>
              </a:tr>
              <a:tr h="4054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C1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ผลการดำเนินการ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157069"/>
                  </a:ext>
                </a:extLst>
              </a:tr>
              <a:tr h="294895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500" b="1" u="sng" kern="1200" spc="-6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ที่ประชุมได้ร่วมพิจารณาและมีข้อเสนอแนะ/ข้อสังเกต </a:t>
                      </a:r>
                      <a:r>
                        <a:rPr lang="th-TH" sz="1500" b="1" u="sng" kern="1200" spc="-6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ดังนี้ (ต่อ)</a:t>
                      </a:r>
                      <a:endParaRPr lang="en-US" sz="1500" b="1" kern="1200" spc="-6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thaiDist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7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kern="1200" spc="-5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 </a:t>
                      </a:r>
                      <a:r>
                        <a:rPr lang="th-TH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4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2. ลำดับที่ 2 สำนักงานการตรวจเงินแผ่นดินไม่แสดงความเห็นต่องบรายงานการเงินของกองทุนฯ ในแนวทางการบริหารความเสี่ยงควรเพิ่มให้หน่วยงานตรวจสอบภายใน กำหนดแผนในการตรวจสอบกองทุนฯ เป็นรายไตรมาส </a:t>
                      </a:r>
                    </a:p>
                    <a:p>
                      <a:pPr marL="0" marR="0" lvl="0" indent="0" algn="thaiDist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  3. ลำดับที่ 3 ลูกหนี้ทำผิดสัญญาฯ ไม่ชำระเงินยืมตามที่ระบุในสัญญาในแนวทางการบริหารความเสี่ยงควรเพิ่มกิจกรรมการ</a:t>
                      </a:r>
                      <a:br>
                        <a:rPr lang="th-TH" sz="14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ลงพื้นที่ การเยี่ยมลูกค้า ก่อนหนี้ถึงครบกำหนดชำระ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0000"/>
                        </a:lnSpc>
                        <a:spcAft>
                          <a:spcPts val="400"/>
                        </a:spcAft>
                      </a:pPr>
                      <a:endParaRPr lang="en-US" sz="1400" b="0" kern="1200" dirty="0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2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th-TH" sz="15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2. สำนักงานการตรวจเงินแผ่นดินไม่แสดงความเห็นต่องบรายงานการเงินของกองทุนฯ เพิ่มเติมแนวทางการตรวจสอบของตรวจสอบภายใน ข้อ 4 ตรวจสอบปีละ 1 ครั้ง และตรวจสอบโครงการและกิจกรรมที่วงเงินที่เป็นอำนาจของรองอธิบดีฯ </a:t>
                      </a:r>
                      <a:br>
                        <a:rPr lang="th-TH" sz="15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5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และอธิบดีฯ ทุกครั้ง</a:t>
                      </a:r>
                    </a:p>
                    <a:p>
                      <a:pPr algn="thaiDist">
                        <a:lnSpc>
                          <a:spcPct val="12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th-TH" sz="15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3. ลูกหนี้ทำผิดสัญญาฯ</a:t>
                      </a:r>
                      <a:r>
                        <a:rPr lang="th-TH" sz="15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5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ไม่ชำระเงินยืมตามที่ระบุในสัญญา </a:t>
                      </a:r>
                      <a:br>
                        <a:rPr lang="th-TH" sz="15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5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เพิ่ม ข้อ 1. กำกับติดตามในพื้นที่ก่อนถึงกำหนดชำระ</a:t>
                      </a:r>
                    </a:p>
                    <a:p>
                      <a:pPr algn="thaiDist">
                        <a:lnSpc>
                          <a:spcPct val="12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endParaRPr lang="th-TH" sz="1500" b="0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13969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797764" y="6443"/>
            <a:ext cx="4565984" cy="47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b="1" dirty="0">
                <a:ln w="0"/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3 เรื่อง สืบเนื่องจากการประชุม</a:t>
            </a:r>
          </a:p>
        </p:txBody>
      </p:sp>
      <p:sp>
        <p:nvSpPr>
          <p:cNvPr id="33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35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5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5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5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5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5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6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37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38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39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40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59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</p:spTree>
    <p:extLst>
      <p:ext uri="{BB962C8B-B14F-4D97-AF65-F5344CB8AC3E}">
        <p14:creationId xmlns:p14="http://schemas.microsoft.com/office/powerpoint/2010/main" val="79771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4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4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5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4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4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4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551109"/>
              </p:ext>
            </p:extLst>
          </p:nvPr>
        </p:nvGraphicFramePr>
        <p:xfrm>
          <a:off x="89148" y="831795"/>
          <a:ext cx="9967591" cy="4305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21002">
                  <a:extLst>
                    <a:ext uri="{9D8B030D-6E8A-4147-A177-3AD203B41FA5}">
                      <a16:colId xmlns:a16="http://schemas.microsoft.com/office/drawing/2014/main" val="2931929888"/>
                    </a:ext>
                  </a:extLst>
                </a:gridCol>
                <a:gridCol w="5046589">
                  <a:extLst>
                    <a:ext uri="{9D8B030D-6E8A-4147-A177-3AD203B41FA5}">
                      <a16:colId xmlns:a16="http://schemas.microsoft.com/office/drawing/2014/main" val="4135339946"/>
                    </a:ext>
                  </a:extLst>
                </a:gridCol>
              </a:tblGrid>
              <a:tr h="95092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th-TH" sz="1600" b="1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ระเบียบวาระที่ </a:t>
                      </a:r>
                      <a:r>
                        <a:rPr lang="en-US" sz="1600" b="1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 </a:t>
                      </a:r>
                      <a:r>
                        <a:rPr lang="th-TH" sz="1600" b="1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เรื่องเพื่อพิจารณา</a:t>
                      </a:r>
                      <a:endParaRPr lang="en-US" sz="1600" u="sng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5.4 ขอความเห็นชอบคู่มือและแผนบริหารความเสี่ยงของกองทุนพัฒนาบทบาทสตรี ประจำปีบัญชี 2566</a:t>
                      </a:r>
                      <a:endParaRPr lang="th-TH" sz="1600" b="1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80162"/>
                  </a:ext>
                </a:extLst>
              </a:tr>
              <a:tr h="4054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C1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ผลการดำเนินการ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157069"/>
                  </a:ext>
                </a:extLst>
              </a:tr>
              <a:tr h="294895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500" b="1" u="sng" kern="1200" spc="-6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ที่ประชุมได้ร่วมพิจารณาและมีข้อเสนอแนะ/ข้อสังเกต </a:t>
                      </a:r>
                      <a:r>
                        <a:rPr lang="th-TH" sz="1500" b="1" u="sng" kern="1200" spc="-6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ดังนี้ (ต่อ)</a:t>
                      </a:r>
                      <a:endParaRPr lang="en-US" sz="1500" b="1" kern="1200" spc="-6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thaiDist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kern="1200" spc="-5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 </a:t>
                      </a:r>
                      <a:r>
                        <a:rPr lang="th-TH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4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4.</a:t>
                      </a:r>
                      <a:r>
                        <a:rPr lang="th-TH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ลำดับที่ 5 สถานะทางการเงินขาดสภาพคล่องรายได้ต่ำกว่ารายจ่าย แนวทางการบริหารความเสี่ยงไม่ควรนำเงินรอการตรวจสอบมาเป็นทุนในการบริหารกองทุน ควรตรวจสอบแหล่งที่มาของเงินให้มีความชัดเจนก่อนการใช้จ่ายเงิน เพื่อที่จะป้องกันการใช้เงินไม่ตรงตามวัตถุประสงค์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0000"/>
                        </a:lnSpc>
                        <a:spcAft>
                          <a:spcPts val="400"/>
                        </a:spcAft>
                      </a:pPr>
                      <a:endParaRPr lang="th-TH" sz="1600" b="0" kern="1200" dirty="0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th-TH" sz="15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4. สถานะทางการเงินขาดสภาพคล่องรายได้ต่ำกว่ารายจ่าย </a:t>
                      </a:r>
                      <a:br>
                        <a:rPr lang="th-TH" sz="15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5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สกส.ได้ตัดข้อความ ข้อ 1 และ ข้อ 5 ออกจากแนวทางฯ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13969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797764" y="6443"/>
            <a:ext cx="4565984" cy="47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b="1" dirty="0">
                <a:ln w="0"/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3 เรื่อง สืบเนื่องจากการประชุม</a:t>
            </a:r>
          </a:p>
        </p:txBody>
      </p:sp>
      <p:sp>
        <p:nvSpPr>
          <p:cNvPr id="33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35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5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5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5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5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5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6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37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38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39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40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59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</p:spTree>
    <p:extLst>
      <p:ext uri="{BB962C8B-B14F-4D97-AF65-F5344CB8AC3E}">
        <p14:creationId xmlns:p14="http://schemas.microsoft.com/office/powerpoint/2010/main" val="280835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0" y="2488344"/>
            <a:ext cx="10160000" cy="1283555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</a:t>
            </a:r>
            <a:r>
              <a:rPr lang="th-TH" sz="19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4.1 รายงานผล</a:t>
            </a:r>
            <a: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การเบิกจ่ายเงินตามแผนการดำเนินงาน                                              </a:t>
            </a:r>
            <a:r>
              <a:rPr lang="th-TH" sz="19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9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9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</a:t>
            </a:r>
            <a: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แผนการใช้จ่ายงบประมาณ กองทุนพัฒนาบทบาทสตรี                                                              ประจำปีงบประมาณ พ.ศ. 2566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6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95" name="Group 94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96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103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107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08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09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04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105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06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97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98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99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100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101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29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sp>
        <p:nvSpPr>
          <p:cNvPr id="30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14997" y="-11422"/>
            <a:ext cx="3365499" cy="47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4 เรื่อง เพื่อทราบ</a:t>
            </a:r>
          </a:p>
        </p:txBody>
      </p:sp>
    </p:spTree>
    <p:extLst>
      <p:ext uri="{BB962C8B-B14F-4D97-AF65-F5344CB8AC3E}">
        <p14:creationId xmlns:p14="http://schemas.microsoft.com/office/powerpoint/2010/main" val="399274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กลุ่ม 111">
            <a:extLst>
              <a:ext uri="{FF2B5EF4-FFF2-40B4-BE49-F238E27FC236}">
                <a16:creationId xmlns:a16="http://schemas.microsoft.com/office/drawing/2014/main" id="{FBAB2DDF-BAB9-4C03-6625-6120124FDA95}"/>
              </a:ext>
            </a:extLst>
          </p:cNvPr>
          <p:cNvGrpSpPr/>
          <p:nvPr/>
        </p:nvGrpSpPr>
        <p:grpSpPr>
          <a:xfrm>
            <a:off x="212131" y="860218"/>
            <a:ext cx="9654929" cy="4426511"/>
            <a:chOff x="-161145" y="618484"/>
            <a:chExt cx="10306486" cy="4890618"/>
          </a:xfrm>
        </p:grpSpPr>
        <p:grpSp>
          <p:nvGrpSpPr>
            <p:cNvPr id="37" name="กลุ่ม 36">
              <a:extLst>
                <a:ext uri="{FF2B5EF4-FFF2-40B4-BE49-F238E27FC236}">
                  <a16:creationId xmlns:a16="http://schemas.microsoft.com/office/drawing/2014/main" id="{C0E6D07D-A1F7-440A-FACF-AAEFB6AD95DA}"/>
                </a:ext>
              </a:extLst>
            </p:cNvPr>
            <p:cNvGrpSpPr/>
            <p:nvPr/>
          </p:nvGrpSpPr>
          <p:grpSpPr>
            <a:xfrm>
              <a:off x="2304517" y="1613029"/>
              <a:ext cx="5484004" cy="860955"/>
              <a:chOff x="2611363" y="2803747"/>
              <a:chExt cx="8297936" cy="1218873"/>
            </a:xfrm>
          </p:grpSpPr>
          <p:sp>
            <p:nvSpPr>
              <p:cNvPr id="38" name="แผนผังลําดับงาน: กระบวนการ 37">
                <a:extLst>
                  <a:ext uri="{FF2B5EF4-FFF2-40B4-BE49-F238E27FC236}">
                    <a16:creationId xmlns:a16="http://schemas.microsoft.com/office/drawing/2014/main" id="{2D42C5B1-09EF-1882-0F58-E1A52B14992A}"/>
                  </a:ext>
                </a:extLst>
              </p:cNvPr>
              <p:cNvSpPr/>
              <p:nvPr/>
            </p:nvSpPr>
            <p:spPr>
              <a:xfrm>
                <a:off x="2611363" y="3204211"/>
                <a:ext cx="1931437" cy="613629"/>
              </a:xfrm>
              <a:prstGeom prst="flowChartProcess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spc="-40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271,432,950.00</a:t>
                </a:r>
                <a:endParaRPr lang="th-TH" sz="1100" b="1" spc="-40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39" name="แผนผังลําดับงาน: กระบวนการ 38">
                <a:extLst>
                  <a:ext uri="{FF2B5EF4-FFF2-40B4-BE49-F238E27FC236}">
                    <a16:creationId xmlns:a16="http://schemas.microsoft.com/office/drawing/2014/main" id="{A3D7CC16-47FD-3105-F680-04120E89F959}"/>
                  </a:ext>
                </a:extLst>
              </p:cNvPr>
              <p:cNvSpPr/>
              <p:nvPr/>
            </p:nvSpPr>
            <p:spPr>
              <a:xfrm>
                <a:off x="7355040" y="3166351"/>
                <a:ext cx="2107611" cy="613631"/>
              </a:xfrm>
              <a:prstGeom prst="flowChartProcess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11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149,041,809.61</a:t>
                </a:r>
              </a:p>
            </p:txBody>
          </p:sp>
          <p:sp>
            <p:nvSpPr>
              <p:cNvPr id="40" name="แผนผังลําดับงาน: กระบวนการ 39">
                <a:extLst>
                  <a:ext uri="{FF2B5EF4-FFF2-40B4-BE49-F238E27FC236}">
                    <a16:creationId xmlns:a16="http://schemas.microsoft.com/office/drawing/2014/main" id="{F8C3C8EE-E62D-874A-4817-2388D22F1013}"/>
                  </a:ext>
                </a:extLst>
              </p:cNvPr>
              <p:cNvSpPr/>
              <p:nvPr/>
            </p:nvSpPr>
            <p:spPr>
              <a:xfrm>
                <a:off x="4943415" y="3196341"/>
                <a:ext cx="2011011" cy="613629"/>
              </a:xfrm>
              <a:prstGeom prst="flowChartProcess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122,391,140.39</a:t>
                </a:r>
                <a:endParaRPr lang="th-TH" sz="110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42" name="กล่องข้อความ 41">
                <a:extLst>
                  <a:ext uri="{FF2B5EF4-FFF2-40B4-BE49-F238E27FC236}">
                    <a16:creationId xmlns:a16="http://schemas.microsoft.com/office/drawing/2014/main" id="{AD13E1D8-0509-2CBB-D6B8-44025D9A834A}"/>
                  </a:ext>
                </a:extLst>
              </p:cNvPr>
              <p:cNvSpPr txBox="1"/>
              <p:nvPr/>
            </p:nvSpPr>
            <p:spPr>
              <a:xfrm>
                <a:off x="9555415" y="2803747"/>
                <a:ext cx="1353884" cy="1218873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th-TH" sz="1167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คิดเป็นร้อยละ 45.09</a:t>
                </a:r>
              </a:p>
            </p:txBody>
          </p:sp>
        </p:grpSp>
        <p:grpSp>
          <p:nvGrpSpPr>
            <p:cNvPr id="54" name="กลุ่ม 53">
              <a:extLst>
                <a:ext uri="{FF2B5EF4-FFF2-40B4-BE49-F238E27FC236}">
                  <a16:creationId xmlns:a16="http://schemas.microsoft.com/office/drawing/2014/main" id="{6F6F4EC2-E8A2-0DBF-0A8F-57A9B74D13EE}"/>
                </a:ext>
              </a:extLst>
            </p:cNvPr>
            <p:cNvGrpSpPr/>
            <p:nvPr/>
          </p:nvGrpSpPr>
          <p:grpSpPr>
            <a:xfrm>
              <a:off x="2278573" y="2942994"/>
              <a:ext cx="5572117" cy="860954"/>
              <a:chOff x="2442729" y="2389421"/>
              <a:chExt cx="8431263" cy="1218872"/>
            </a:xfrm>
          </p:grpSpPr>
          <p:sp>
            <p:nvSpPr>
              <p:cNvPr id="55" name="แผนผังลําดับงาน: กระบวนการ 54">
                <a:extLst>
                  <a:ext uri="{FF2B5EF4-FFF2-40B4-BE49-F238E27FC236}">
                    <a16:creationId xmlns:a16="http://schemas.microsoft.com/office/drawing/2014/main" id="{530B9AD9-1D88-18B8-3ECF-1F5C56D52CC6}"/>
                  </a:ext>
                </a:extLst>
              </p:cNvPr>
              <p:cNvSpPr/>
              <p:nvPr/>
            </p:nvSpPr>
            <p:spPr>
              <a:xfrm>
                <a:off x="2442729" y="2708795"/>
                <a:ext cx="2018931" cy="613628"/>
              </a:xfrm>
              <a:prstGeom prst="flowChartProcess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spc="-30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90,000,000.00</a:t>
                </a:r>
                <a:endParaRPr lang="th-TH" sz="1100" b="1" spc="-30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57" name="แผนผังลําดับงาน: กระบวนการ 56">
                <a:extLst>
                  <a:ext uri="{FF2B5EF4-FFF2-40B4-BE49-F238E27FC236}">
                    <a16:creationId xmlns:a16="http://schemas.microsoft.com/office/drawing/2014/main" id="{48492E2C-8D1A-AB99-93EB-76301E31084C}"/>
                  </a:ext>
                </a:extLst>
              </p:cNvPr>
              <p:cNvSpPr/>
              <p:nvPr/>
            </p:nvSpPr>
            <p:spPr>
              <a:xfrm>
                <a:off x="7383013" y="2664109"/>
                <a:ext cx="1890584" cy="613630"/>
              </a:xfrm>
              <a:prstGeom prst="flowChartProcess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1100" b="1" spc="-30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11,225,396.00</a:t>
                </a:r>
              </a:p>
            </p:txBody>
          </p:sp>
          <p:sp>
            <p:nvSpPr>
              <p:cNvPr id="58" name="แผนผังลําดับงาน: กระบวนการ 57">
                <a:extLst>
                  <a:ext uri="{FF2B5EF4-FFF2-40B4-BE49-F238E27FC236}">
                    <a16:creationId xmlns:a16="http://schemas.microsoft.com/office/drawing/2014/main" id="{74C843FB-9768-6FB2-102D-5CBD78747BA9}"/>
                  </a:ext>
                </a:extLst>
              </p:cNvPr>
              <p:cNvSpPr/>
              <p:nvPr/>
            </p:nvSpPr>
            <p:spPr>
              <a:xfrm>
                <a:off x="4940834" y="2677169"/>
                <a:ext cx="1890586" cy="613630"/>
              </a:xfrm>
              <a:prstGeom prst="flowChartProcess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1100" b="1" spc="-25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78,774,604.00</a:t>
                </a:r>
              </a:p>
            </p:txBody>
          </p:sp>
          <p:sp>
            <p:nvSpPr>
              <p:cNvPr id="60" name="กล่องข้อความ 59">
                <a:extLst>
                  <a:ext uri="{FF2B5EF4-FFF2-40B4-BE49-F238E27FC236}">
                    <a16:creationId xmlns:a16="http://schemas.microsoft.com/office/drawing/2014/main" id="{D00BC671-7CB4-BE01-0CBD-D154820E0932}"/>
                  </a:ext>
                </a:extLst>
              </p:cNvPr>
              <p:cNvSpPr txBox="1"/>
              <p:nvPr/>
            </p:nvSpPr>
            <p:spPr>
              <a:xfrm>
                <a:off x="9339649" y="2389421"/>
                <a:ext cx="1534343" cy="1218872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th-TH" sz="1167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คิดเป็น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th-TH" sz="1167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ร้อยละ 87.53</a:t>
                </a:r>
              </a:p>
            </p:txBody>
          </p:sp>
        </p:grpSp>
        <p:grpSp>
          <p:nvGrpSpPr>
            <p:cNvPr id="61" name="กลุ่ม 60">
              <a:extLst>
                <a:ext uri="{FF2B5EF4-FFF2-40B4-BE49-F238E27FC236}">
                  <a16:creationId xmlns:a16="http://schemas.microsoft.com/office/drawing/2014/main" id="{4864D989-24FC-9C81-08F5-987BAAD40EDC}"/>
                </a:ext>
              </a:extLst>
            </p:cNvPr>
            <p:cNvGrpSpPr/>
            <p:nvPr/>
          </p:nvGrpSpPr>
          <p:grpSpPr>
            <a:xfrm>
              <a:off x="2194932" y="4188392"/>
              <a:ext cx="5766811" cy="1008990"/>
              <a:chOff x="2316130" y="1716665"/>
              <a:chExt cx="8725849" cy="1428446"/>
            </a:xfrm>
          </p:grpSpPr>
          <p:sp>
            <p:nvSpPr>
              <p:cNvPr id="62" name="แผนผังลําดับงาน: กระบวนการ 61">
                <a:extLst>
                  <a:ext uri="{FF2B5EF4-FFF2-40B4-BE49-F238E27FC236}">
                    <a16:creationId xmlns:a16="http://schemas.microsoft.com/office/drawing/2014/main" id="{AFB7277A-73B2-8566-2769-871BBE5FD88F}"/>
                  </a:ext>
                </a:extLst>
              </p:cNvPr>
              <p:cNvSpPr/>
              <p:nvPr/>
            </p:nvSpPr>
            <p:spPr>
              <a:xfrm>
                <a:off x="2316130" y="2110890"/>
                <a:ext cx="2112700" cy="613629"/>
              </a:xfrm>
              <a:prstGeom prst="flowChartProcess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1100" b="1" spc="-30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600,000,000.00</a:t>
                </a:r>
              </a:p>
            </p:txBody>
          </p:sp>
          <p:sp>
            <p:nvSpPr>
              <p:cNvPr id="63" name="แผนผังลําดับงาน: กระบวนการ 62">
                <a:extLst>
                  <a:ext uri="{FF2B5EF4-FFF2-40B4-BE49-F238E27FC236}">
                    <a16:creationId xmlns:a16="http://schemas.microsoft.com/office/drawing/2014/main" id="{B2616856-C7CE-A377-C52D-91AC67F1FED1}"/>
                  </a:ext>
                </a:extLst>
              </p:cNvPr>
              <p:cNvSpPr/>
              <p:nvPr/>
            </p:nvSpPr>
            <p:spPr>
              <a:xfrm>
                <a:off x="7257173" y="2073025"/>
                <a:ext cx="2019274" cy="613628"/>
              </a:xfrm>
              <a:prstGeom prst="flowChartProcess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1100" b="1" spc="-50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88,841,225.00</a:t>
                </a:r>
              </a:p>
            </p:txBody>
          </p:sp>
          <p:sp>
            <p:nvSpPr>
              <p:cNvPr id="64" name="แผนผังลําดับงาน: กระบวนการ 63">
                <a:extLst>
                  <a:ext uri="{FF2B5EF4-FFF2-40B4-BE49-F238E27FC236}">
                    <a16:creationId xmlns:a16="http://schemas.microsoft.com/office/drawing/2014/main" id="{1C8ECBCE-7C57-8AF4-39A9-808A4B8B3F6B}"/>
                  </a:ext>
                </a:extLst>
              </p:cNvPr>
              <p:cNvSpPr/>
              <p:nvPr/>
            </p:nvSpPr>
            <p:spPr>
              <a:xfrm>
                <a:off x="4957586" y="2103014"/>
                <a:ext cx="2053341" cy="613628"/>
              </a:xfrm>
              <a:prstGeom prst="flowChartProcess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11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511,158,775.00</a:t>
                </a:r>
              </a:p>
            </p:txBody>
          </p:sp>
          <p:sp>
            <p:nvSpPr>
              <p:cNvPr id="65" name="วงรี 64">
                <a:extLst>
                  <a:ext uri="{FF2B5EF4-FFF2-40B4-BE49-F238E27FC236}">
                    <a16:creationId xmlns:a16="http://schemas.microsoft.com/office/drawing/2014/main" id="{8C472E2B-79FB-EA4F-9541-CACB5510101E}"/>
                  </a:ext>
                </a:extLst>
              </p:cNvPr>
              <p:cNvSpPr/>
              <p:nvPr/>
            </p:nvSpPr>
            <p:spPr>
              <a:xfrm>
                <a:off x="9668770" y="1716665"/>
                <a:ext cx="1373209" cy="1428446"/>
              </a:xfrm>
              <a:prstGeom prst="ellipse">
                <a:avLst/>
              </a:prstGeom>
              <a:noFill/>
              <a:ln w="57150">
                <a:noFill/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333" b="1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66" name="กล่องข้อความ 65">
                <a:extLst>
                  <a:ext uri="{FF2B5EF4-FFF2-40B4-BE49-F238E27FC236}">
                    <a16:creationId xmlns:a16="http://schemas.microsoft.com/office/drawing/2014/main" id="{06E8226D-C822-7D11-4490-19C66253BAF3}"/>
                  </a:ext>
                </a:extLst>
              </p:cNvPr>
              <p:cNvSpPr txBox="1"/>
              <p:nvPr/>
            </p:nvSpPr>
            <p:spPr>
              <a:xfrm>
                <a:off x="9410768" y="1722735"/>
                <a:ext cx="1463176" cy="1218870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th-TH" sz="1167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คิดเป็น ร้อยละ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th-TH" sz="1167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85.19</a:t>
                </a:r>
              </a:p>
            </p:txBody>
          </p:sp>
        </p:grpSp>
        <p:sp>
          <p:nvSpPr>
            <p:cNvPr id="67" name="แผนผังลําดับงาน: กระบวนการ 66">
              <a:extLst>
                <a:ext uri="{FF2B5EF4-FFF2-40B4-BE49-F238E27FC236}">
                  <a16:creationId xmlns:a16="http://schemas.microsoft.com/office/drawing/2014/main" id="{1CECD656-2B57-6E55-9E3B-5C5529AAADB2}"/>
                </a:ext>
              </a:extLst>
            </p:cNvPr>
            <p:cNvSpPr/>
            <p:nvPr/>
          </p:nvSpPr>
          <p:spPr>
            <a:xfrm>
              <a:off x="8782130" y="1679072"/>
              <a:ext cx="1357893" cy="636439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05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961,432,950.00</a:t>
              </a:r>
            </a:p>
          </p:txBody>
        </p:sp>
        <p:sp>
          <p:nvSpPr>
            <p:cNvPr id="68" name="แผนผังลําดับงาน: กระบวนการ 179">
              <a:extLst>
                <a:ext uri="{FF2B5EF4-FFF2-40B4-BE49-F238E27FC236}">
                  <a16:creationId xmlns:a16="http://schemas.microsoft.com/office/drawing/2014/main" id="{1ECB41CE-FFC1-0CB3-58F4-5A8672FEFBAC}"/>
                </a:ext>
              </a:extLst>
            </p:cNvPr>
            <p:cNvSpPr/>
            <p:nvPr/>
          </p:nvSpPr>
          <p:spPr>
            <a:xfrm>
              <a:off x="8782130" y="2337629"/>
              <a:ext cx="1357894" cy="6491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05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712,324,519.39</a:t>
              </a:r>
              <a:endParaRPr lang="th-TH" sz="105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69" name="แผนผังลําดับงาน: กระบวนการ 180">
              <a:extLst>
                <a:ext uri="{FF2B5EF4-FFF2-40B4-BE49-F238E27FC236}">
                  <a16:creationId xmlns:a16="http://schemas.microsoft.com/office/drawing/2014/main" id="{F6A1F7B5-82B5-828B-2321-BC37FF7CEF68}"/>
                </a:ext>
              </a:extLst>
            </p:cNvPr>
            <p:cNvSpPr/>
            <p:nvPr/>
          </p:nvSpPr>
          <p:spPr>
            <a:xfrm>
              <a:off x="8782130" y="3005302"/>
              <a:ext cx="1363211" cy="6491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th-TH" sz="105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249,108,430.61</a:t>
              </a:r>
            </a:p>
          </p:txBody>
        </p:sp>
        <p:sp>
          <p:nvSpPr>
            <p:cNvPr id="70" name="สี่เหลี่ยมผืนผ้ามุมมน 189">
              <a:extLst>
                <a:ext uri="{FF2B5EF4-FFF2-40B4-BE49-F238E27FC236}">
                  <a16:creationId xmlns:a16="http://schemas.microsoft.com/office/drawing/2014/main" id="{9C601B43-04C5-834A-CCBA-3E25E8437FF9}"/>
                </a:ext>
              </a:extLst>
            </p:cNvPr>
            <p:cNvSpPr/>
            <p:nvPr/>
          </p:nvSpPr>
          <p:spPr>
            <a:xfrm>
              <a:off x="7603239" y="5186705"/>
              <a:ext cx="2482162" cy="322397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  <a:alpha val="7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167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ข้อมูล ณ 18 เมษายน 2566</a:t>
              </a:r>
            </a:p>
          </p:txBody>
        </p:sp>
        <p:sp>
          <p:nvSpPr>
            <p:cNvPr id="72" name="ลูกศร: รูปห้าเหลี่ยม 71">
              <a:extLst>
                <a:ext uri="{FF2B5EF4-FFF2-40B4-BE49-F238E27FC236}">
                  <a16:creationId xmlns:a16="http://schemas.microsoft.com/office/drawing/2014/main" id="{38086EAA-B501-0CD9-EF9A-39E8D7325A8F}"/>
                </a:ext>
              </a:extLst>
            </p:cNvPr>
            <p:cNvSpPr/>
            <p:nvPr/>
          </p:nvSpPr>
          <p:spPr>
            <a:xfrm>
              <a:off x="-83772" y="1820518"/>
              <a:ext cx="2110642" cy="567164"/>
            </a:xfrm>
            <a:prstGeom prst="homePlat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167" b="1" dirty="0">
                  <a:ln w="0"/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งบบริหารจัดการกองทุน</a:t>
              </a:r>
            </a:p>
          </p:txBody>
        </p:sp>
        <p:sp>
          <p:nvSpPr>
            <p:cNvPr id="73" name="ลูกศร: รูปห้าเหลี่ยม 72">
              <a:extLst>
                <a:ext uri="{FF2B5EF4-FFF2-40B4-BE49-F238E27FC236}">
                  <a16:creationId xmlns:a16="http://schemas.microsoft.com/office/drawing/2014/main" id="{105C162F-F29A-4C23-F7E2-33A11BCE0611}"/>
                </a:ext>
              </a:extLst>
            </p:cNvPr>
            <p:cNvSpPr/>
            <p:nvPr/>
          </p:nvSpPr>
          <p:spPr>
            <a:xfrm>
              <a:off x="-49067" y="3129882"/>
              <a:ext cx="2098218" cy="567164"/>
            </a:xfrm>
            <a:prstGeom prst="homePlate">
              <a:avLst/>
            </a:prstGeom>
            <a:solidFill>
              <a:srgbClr val="FFFFE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167" b="1" dirty="0">
                  <a:ln w="0"/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เงินอุดหนุน</a:t>
              </a:r>
            </a:p>
          </p:txBody>
        </p:sp>
        <p:sp>
          <p:nvSpPr>
            <p:cNvPr id="74" name="ลูกศร: รูปห้าเหลี่ยม 73">
              <a:extLst>
                <a:ext uri="{FF2B5EF4-FFF2-40B4-BE49-F238E27FC236}">
                  <a16:creationId xmlns:a16="http://schemas.microsoft.com/office/drawing/2014/main" id="{6074514A-A2A1-F62B-3893-269689722B71}"/>
                </a:ext>
              </a:extLst>
            </p:cNvPr>
            <p:cNvSpPr/>
            <p:nvPr/>
          </p:nvSpPr>
          <p:spPr>
            <a:xfrm>
              <a:off x="-25751" y="4426561"/>
              <a:ext cx="1970617" cy="567164"/>
            </a:xfrm>
            <a:prstGeom prst="homePlate">
              <a:avLst/>
            </a:prstGeom>
            <a:solidFill>
              <a:srgbClr val="F1ABA9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167" b="1" dirty="0">
                  <a:ln w="0"/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เงินหมุนเวียน</a:t>
              </a:r>
            </a:p>
          </p:txBody>
        </p:sp>
        <p:sp>
          <p:nvSpPr>
            <p:cNvPr id="75" name="คำบรรยายภาพ: วงรี 74">
              <a:extLst>
                <a:ext uri="{FF2B5EF4-FFF2-40B4-BE49-F238E27FC236}">
                  <a16:creationId xmlns:a16="http://schemas.microsoft.com/office/drawing/2014/main" id="{E660AB83-557C-6F9E-395F-B7EDCC7B532E}"/>
                </a:ext>
              </a:extLst>
            </p:cNvPr>
            <p:cNvSpPr/>
            <p:nvPr/>
          </p:nvSpPr>
          <p:spPr>
            <a:xfrm>
              <a:off x="3984814" y="643756"/>
              <a:ext cx="1174030" cy="554624"/>
            </a:xfrm>
            <a:prstGeom prst="wedgeEllipseCallout">
              <a:avLst/>
            </a:prstGeom>
            <a:solidFill>
              <a:srgbClr val="FFFFE1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333" b="1" spc="-83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เบิกจ่าย</a:t>
              </a:r>
            </a:p>
          </p:txBody>
        </p:sp>
        <p:sp>
          <p:nvSpPr>
            <p:cNvPr id="76" name="คำบรรยายภาพ: วงรี 75">
              <a:extLst>
                <a:ext uri="{FF2B5EF4-FFF2-40B4-BE49-F238E27FC236}">
                  <a16:creationId xmlns:a16="http://schemas.microsoft.com/office/drawing/2014/main" id="{E0C9770F-5CD4-9126-2EF8-EF4815359658}"/>
                </a:ext>
              </a:extLst>
            </p:cNvPr>
            <p:cNvSpPr/>
            <p:nvPr/>
          </p:nvSpPr>
          <p:spPr>
            <a:xfrm>
              <a:off x="2328176" y="618484"/>
              <a:ext cx="1174030" cy="554624"/>
            </a:xfrm>
            <a:prstGeom prst="wedgeEllipseCallou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333" b="1" dirty="0">
                  <a:ln w="0"/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จัดสรร</a:t>
              </a:r>
            </a:p>
          </p:txBody>
        </p:sp>
        <p:sp>
          <p:nvSpPr>
            <p:cNvPr id="91" name="Shape 861">
              <a:extLst>
                <a:ext uri="{FF2B5EF4-FFF2-40B4-BE49-F238E27FC236}">
                  <a16:creationId xmlns:a16="http://schemas.microsoft.com/office/drawing/2014/main" id="{50BA432E-FE5C-7263-651A-54A400338C98}"/>
                </a:ext>
              </a:extLst>
            </p:cNvPr>
            <p:cNvSpPr>
              <a:spLocks/>
            </p:cNvSpPr>
            <p:nvPr/>
          </p:nvSpPr>
          <p:spPr>
            <a:xfrm>
              <a:off x="8742651" y="813921"/>
              <a:ext cx="1397373" cy="832371"/>
            </a:xfrm>
            <a:custGeom>
              <a:avLst/>
              <a:gdLst/>
              <a:ahLst/>
              <a:cxnLst/>
              <a:rect l="0" t="0" r="0" b="0"/>
              <a:pathLst>
                <a:path w="4000110" h="1869756" extrusionOk="0">
                  <a:moveTo>
                    <a:pt x="1890652" y="0"/>
                  </a:moveTo>
                  <a:cubicBezTo>
                    <a:pt x="2217929" y="0"/>
                    <a:pt x="2506477" y="188157"/>
                    <a:pt x="2676865" y="474341"/>
                  </a:cubicBezTo>
                  <a:lnTo>
                    <a:pt x="2694436" y="507161"/>
                  </a:lnTo>
                  <a:lnTo>
                    <a:pt x="2744447" y="502199"/>
                  </a:lnTo>
                  <a:cubicBezTo>
                    <a:pt x="2979073" y="502199"/>
                    <a:pt x="3185933" y="619185"/>
                    <a:pt x="3308084" y="797118"/>
                  </a:cubicBezTo>
                  <a:lnTo>
                    <a:pt x="3327030" y="831469"/>
                  </a:lnTo>
                  <a:lnTo>
                    <a:pt x="3424169" y="821831"/>
                  </a:lnTo>
                  <a:cubicBezTo>
                    <a:pt x="3742252" y="821831"/>
                    <a:pt x="4000110" y="1075591"/>
                    <a:pt x="4000110" y="1388618"/>
                  </a:cubicBezTo>
                  <a:cubicBezTo>
                    <a:pt x="4000110" y="1545132"/>
                    <a:pt x="3935646" y="1686828"/>
                    <a:pt x="3831421" y="1789397"/>
                  </a:cubicBezTo>
                  <a:lnTo>
                    <a:pt x="3792643" y="1820882"/>
                  </a:lnTo>
                  <a:lnTo>
                    <a:pt x="3794605" y="1840036"/>
                  </a:lnTo>
                  <a:lnTo>
                    <a:pt x="3791561" y="1869756"/>
                  </a:lnTo>
                  <a:lnTo>
                    <a:pt x="134460" y="1869756"/>
                  </a:lnTo>
                  <a:lnTo>
                    <a:pt x="110337" y="1830681"/>
                  </a:lnTo>
                  <a:cubicBezTo>
                    <a:pt x="39970" y="1703206"/>
                    <a:pt x="0" y="1557123"/>
                    <a:pt x="0" y="1401852"/>
                  </a:cubicBezTo>
                  <a:cubicBezTo>
                    <a:pt x="0" y="904987"/>
                    <a:pt x="409294" y="502199"/>
                    <a:pt x="914184" y="502199"/>
                  </a:cubicBezTo>
                  <a:cubicBezTo>
                    <a:pt x="945740" y="502199"/>
                    <a:pt x="976922" y="503772"/>
                    <a:pt x="1007654" y="506844"/>
                  </a:cubicBezTo>
                  <a:lnTo>
                    <a:pt x="1081130" y="517880"/>
                  </a:lnTo>
                  <a:lnTo>
                    <a:pt x="1104440" y="474341"/>
                  </a:lnTo>
                  <a:cubicBezTo>
                    <a:pt x="1274827" y="188157"/>
                    <a:pt x="1563375" y="0"/>
                    <a:pt x="1890652" y="0"/>
                  </a:cubicBezTo>
                  <a:close/>
                </a:path>
              </a:pathLst>
            </a:custGeom>
            <a:solidFill>
              <a:srgbClr val="FF9966">
                <a:alpha val="60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76188" tIns="38083" rIns="76188" bIns="38083" anchor="ctr" anchorCtr="0">
              <a:noAutofit/>
            </a:bodyPr>
            <a:lstStyle/>
            <a:p>
              <a:pPr algn="ctr"/>
              <a:endParaRPr lang="th-TH" sz="1500" dirty="0">
                <a:latin typeface="Chulabhorn Likit Text" panose="00000500000000000000" pitchFamily="50" charset="-34"/>
                <a:ea typeface="Calibri"/>
                <a:cs typeface="Chulabhorn Likit Text" panose="00000500000000000000" pitchFamily="50" charset="-34"/>
                <a:sym typeface="Calibri"/>
              </a:endParaRPr>
            </a:p>
            <a:p>
              <a:pPr algn="ctr"/>
              <a:endParaRPr lang="th-TH" sz="1500" dirty="0">
                <a:latin typeface="Chulabhorn Likit Text" panose="00000500000000000000" pitchFamily="50" charset="-34"/>
                <a:ea typeface="Calibri"/>
                <a:cs typeface="Chulabhorn Likit Text" panose="00000500000000000000" pitchFamily="50" charset="-34"/>
                <a:sym typeface="Calibri"/>
              </a:endParaRPr>
            </a:p>
            <a:p>
              <a:pPr algn="ctr"/>
              <a:endParaRPr lang="th-TH" sz="1500" dirty="0">
                <a:latin typeface="Chulabhorn Likit Text" panose="00000500000000000000" pitchFamily="50" charset="-34"/>
                <a:ea typeface="Calibri"/>
                <a:cs typeface="Chulabhorn Likit Text" panose="00000500000000000000" pitchFamily="50" charset="-34"/>
                <a:sym typeface="Calibri"/>
              </a:endParaRPr>
            </a:p>
            <a:p>
              <a:pPr algn="ctr"/>
              <a:endParaRPr lang="th-TH" sz="1500" dirty="0">
                <a:latin typeface="Chulabhorn Likit Text" panose="00000500000000000000" pitchFamily="50" charset="-34"/>
                <a:ea typeface="Calibri"/>
                <a:cs typeface="Chulabhorn Likit Text" panose="00000500000000000000" pitchFamily="50" charset="-34"/>
                <a:sym typeface="Calibri"/>
              </a:endParaRPr>
            </a:p>
            <a:p>
              <a:pPr algn="ctr"/>
              <a:r>
                <a:rPr lang="th-TH" sz="1667" b="1" dirty="0">
                  <a:latin typeface="Chulabhorn Likit Text" panose="00000500000000000000" pitchFamily="50" charset="-34"/>
                  <a:ea typeface="Calibri"/>
                  <a:cs typeface="Chulabhorn Likit Text" panose="00000500000000000000" pitchFamily="50" charset="-34"/>
                  <a:sym typeface="Calibri"/>
                </a:rPr>
                <a:t>                     ภาพรวม</a:t>
              </a:r>
              <a:endParaRPr sz="1667" b="1" dirty="0">
                <a:latin typeface="Chulabhorn Likit Text" panose="00000500000000000000" pitchFamily="50" charset="-34"/>
                <a:ea typeface="Calibri"/>
                <a:cs typeface="Chulabhorn Likit Text" panose="00000500000000000000" pitchFamily="50" charset="-34"/>
                <a:sym typeface="Calibri"/>
              </a:endParaRPr>
            </a:p>
          </p:txBody>
        </p:sp>
        <p:sp>
          <p:nvSpPr>
            <p:cNvPr id="92" name="Rounded Rectangle 32">
              <a:extLst>
                <a:ext uri="{FF2B5EF4-FFF2-40B4-BE49-F238E27FC236}">
                  <a16:creationId xmlns:a16="http://schemas.microsoft.com/office/drawing/2014/main" id="{3AA3F327-2D04-0A3D-97A4-E48179328C35}"/>
                </a:ext>
              </a:extLst>
            </p:cNvPr>
            <p:cNvSpPr/>
            <p:nvPr/>
          </p:nvSpPr>
          <p:spPr>
            <a:xfrm>
              <a:off x="8004683" y="2342871"/>
              <a:ext cx="737969" cy="658557"/>
            </a:xfrm>
            <a:prstGeom prst="roundRect">
              <a:avLst/>
            </a:prstGeom>
            <a:solidFill>
              <a:srgbClr val="FFFFD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100" b="1" spc="-58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เบิกจ่าย</a:t>
              </a:r>
            </a:p>
          </p:txBody>
        </p:sp>
        <p:sp>
          <p:nvSpPr>
            <p:cNvPr id="95" name="คำบรรยายภาพ: สี่เหลี่ยมมุมมน 94">
              <a:extLst>
                <a:ext uri="{FF2B5EF4-FFF2-40B4-BE49-F238E27FC236}">
                  <a16:creationId xmlns:a16="http://schemas.microsoft.com/office/drawing/2014/main" id="{E852FF61-5754-6640-C92A-6FBEB449FFB6}"/>
                </a:ext>
              </a:extLst>
            </p:cNvPr>
            <p:cNvSpPr/>
            <p:nvPr/>
          </p:nvSpPr>
          <p:spPr>
            <a:xfrm>
              <a:off x="5701908" y="689068"/>
              <a:ext cx="936594" cy="451961"/>
            </a:xfrm>
            <a:prstGeom prst="wedgeRoundRectCallout">
              <a:avLst/>
            </a:prstGeom>
            <a:solidFill>
              <a:srgbClr val="ECC6C6"/>
            </a:solidFill>
            <a:ln>
              <a:solidFill>
                <a:srgbClr val="E1ECCF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333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คงเหลือ</a:t>
              </a:r>
            </a:p>
          </p:txBody>
        </p:sp>
        <p:sp>
          <p:nvSpPr>
            <p:cNvPr id="100" name="แผนผังลำดับงาน: ตัวเชื่อมต่อ 99">
              <a:extLst>
                <a:ext uri="{FF2B5EF4-FFF2-40B4-BE49-F238E27FC236}">
                  <a16:creationId xmlns:a16="http://schemas.microsoft.com/office/drawing/2014/main" id="{EBBE89DC-1446-E8D3-863E-28D390C7BD87}"/>
                </a:ext>
              </a:extLst>
            </p:cNvPr>
            <p:cNvSpPr/>
            <p:nvPr/>
          </p:nvSpPr>
          <p:spPr>
            <a:xfrm>
              <a:off x="8766279" y="4026076"/>
              <a:ext cx="1152128" cy="1107890"/>
            </a:xfrm>
            <a:prstGeom prst="flowChartConnector">
              <a:avLst/>
            </a:prstGeom>
            <a:solidFill>
              <a:srgbClr val="C00000">
                <a:alpha val="90000"/>
              </a:srgb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333"/>
            </a:p>
          </p:txBody>
        </p:sp>
        <p:sp>
          <p:nvSpPr>
            <p:cNvPr id="101" name="สี่เหลี่ยมผืนผ้า 100">
              <a:extLst>
                <a:ext uri="{FF2B5EF4-FFF2-40B4-BE49-F238E27FC236}">
                  <a16:creationId xmlns:a16="http://schemas.microsoft.com/office/drawing/2014/main" id="{79C85414-B9FF-925F-010D-F13841375DB8}"/>
                </a:ext>
              </a:extLst>
            </p:cNvPr>
            <p:cNvSpPr/>
            <p:nvPr/>
          </p:nvSpPr>
          <p:spPr>
            <a:xfrm>
              <a:off x="8751741" y="4144506"/>
              <a:ext cx="1187624" cy="875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th-TH" sz="1167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คิดเป็น</a:t>
              </a:r>
            </a:p>
            <a:p>
              <a:pPr algn="ctr">
                <a:lnSpc>
                  <a:spcPct val="130000"/>
                </a:lnSpc>
              </a:pPr>
              <a:r>
                <a:rPr lang="th-TH" sz="1167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ร้อยละ</a:t>
              </a:r>
            </a:p>
            <a:p>
              <a:pPr algn="ctr">
                <a:lnSpc>
                  <a:spcPct val="130000"/>
                </a:lnSpc>
              </a:pPr>
              <a:r>
                <a:rPr lang="th-TH" sz="1167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74.09</a:t>
              </a:r>
            </a:p>
          </p:txBody>
        </p:sp>
        <p:sp>
          <p:nvSpPr>
            <p:cNvPr id="102" name="Rounded Rectangle 32">
              <a:extLst>
                <a:ext uri="{FF2B5EF4-FFF2-40B4-BE49-F238E27FC236}">
                  <a16:creationId xmlns:a16="http://schemas.microsoft.com/office/drawing/2014/main" id="{7348B665-5EA6-9266-385D-0997066598E5}"/>
                </a:ext>
              </a:extLst>
            </p:cNvPr>
            <p:cNvSpPr/>
            <p:nvPr/>
          </p:nvSpPr>
          <p:spPr>
            <a:xfrm>
              <a:off x="8004682" y="1679072"/>
              <a:ext cx="744459" cy="658557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10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จัดสรร</a:t>
              </a:r>
            </a:p>
          </p:txBody>
        </p:sp>
        <p:sp>
          <p:nvSpPr>
            <p:cNvPr id="103" name="Rounded Rectangle 32">
              <a:extLst>
                <a:ext uri="{FF2B5EF4-FFF2-40B4-BE49-F238E27FC236}">
                  <a16:creationId xmlns:a16="http://schemas.microsoft.com/office/drawing/2014/main" id="{A20752B6-5DC0-DCD1-31E9-6B89AFAFC7B8}"/>
                </a:ext>
              </a:extLst>
            </p:cNvPr>
            <p:cNvSpPr/>
            <p:nvPr/>
          </p:nvSpPr>
          <p:spPr>
            <a:xfrm>
              <a:off x="7998193" y="3003793"/>
              <a:ext cx="744459" cy="658557"/>
            </a:xfrm>
            <a:prstGeom prst="roundRect">
              <a:avLst/>
            </a:prstGeom>
            <a:solidFill>
              <a:srgbClr val="E7B7B7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100" b="1" spc="-67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คงเหลือ</a:t>
              </a:r>
            </a:p>
          </p:txBody>
        </p:sp>
        <p:pic>
          <p:nvPicPr>
            <p:cNvPr id="104" name="รูปภาพ 103">
              <a:extLst>
                <a:ext uri="{FF2B5EF4-FFF2-40B4-BE49-F238E27FC236}">
                  <a16:creationId xmlns:a16="http://schemas.microsoft.com/office/drawing/2014/main" id="{6494B3BE-F8BC-6624-FC60-81F0376A53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7235" y="3749621"/>
              <a:ext cx="960768" cy="558684"/>
            </a:xfrm>
            <a:prstGeom prst="rect">
              <a:avLst/>
            </a:prstGeom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  <p:pic>
          <p:nvPicPr>
            <p:cNvPr id="105" name="รูปภาพ 104">
              <a:extLst>
                <a:ext uri="{FF2B5EF4-FFF2-40B4-BE49-F238E27FC236}">
                  <a16:creationId xmlns:a16="http://schemas.microsoft.com/office/drawing/2014/main" id="{65130DB6-14FF-724C-4C0A-484A7255AC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061" y="1389830"/>
              <a:ext cx="331745" cy="33174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6" name="รูปภาพ 105">
              <a:extLst>
                <a:ext uri="{FF2B5EF4-FFF2-40B4-BE49-F238E27FC236}">
                  <a16:creationId xmlns:a16="http://schemas.microsoft.com/office/drawing/2014/main" id="{92664862-DA80-7A67-6059-A023ABDDCC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6988" y="2655135"/>
              <a:ext cx="331745" cy="33174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7" name="รูปภาพ 106">
              <a:extLst>
                <a:ext uri="{FF2B5EF4-FFF2-40B4-BE49-F238E27FC236}">
                  <a16:creationId xmlns:a16="http://schemas.microsoft.com/office/drawing/2014/main" id="{760F4052-5754-78D3-7215-AE4CB8DEAB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0851" y="3979640"/>
              <a:ext cx="331745" cy="33174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110" name="ตัวเชื่อมต่อตรง 109">
              <a:extLst>
                <a:ext uri="{FF2B5EF4-FFF2-40B4-BE49-F238E27FC236}">
                  <a16:creationId xmlns:a16="http://schemas.microsoft.com/office/drawing/2014/main" id="{FBA8C889-7210-A259-5BF9-FE05B2ED9384}"/>
                </a:ext>
              </a:extLst>
            </p:cNvPr>
            <p:cNvCxnSpPr>
              <a:cxnSpLocks/>
            </p:cNvCxnSpPr>
            <p:nvPr/>
          </p:nvCxnSpPr>
          <p:spPr>
            <a:xfrm>
              <a:off x="-161145" y="2567932"/>
              <a:ext cx="7987260" cy="0"/>
            </a:xfrm>
            <a:prstGeom prst="line">
              <a:avLst/>
            </a:prstGeom>
            <a:ln w="3810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1" name="ตัวเชื่อมต่อตรง 110">
              <a:extLst>
                <a:ext uri="{FF2B5EF4-FFF2-40B4-BE49-F238E27FC236}">
                  <a16:creationId xmlns:a16="http://schemas.microsoft.com/office/drawing/2014/main" id="{B3526978-C8D8-05E1-2FA8-E6EEBFACD6D8}"/>
                </a:ext>
              </a:extLst>
            </p:cNvPr>
            <p:cNvCxnSpPr>
              <a:cxnSpLocks/>
            </p:cNvCxnSpPr>
            <p:nvPr/>
          </p:nvCxnSpPr>
          <p:spPr>
            <a:xfrm>
              <a:off x="-161145" y="3879425"/>
              <a:ext cx="7987260" cy="0"/>
            </a:xfrm>
            <a:prstGeom prst="line">
              <a:avLst/>
            </a:prstGeom>
            <a:ln w="3810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-23583" y="5154909"/>
            <a:ext cx="10183585" cy="694389"/>
            <a:chOff x="-23583" y="5154909"/>
            <a:chExt cx="10183585" cy="694389"/>
          </a:xfrm>
        </p:grpSpPr>
        <p:grpSp>
          <p:nvGrpSpPr>
            <p:cNvPr id="113" name="Group 112"/>
            <p:cNvGrpSpPr/>
            <p:nvPr/>
          </p:nvGrpSpPr>
          <p:grpSpPr>
            <a:xfrm>
              <a:off x="-23583" y="5154909"/>
              <a:ext cx="10183585" cy="694389"/>
              <a:chOff x="-23583" y="5134125"/>
              <a:chExt cx="10183585" cy="715174"/>
            </a:xfrm>
          </p:grpSpPr>
          <p:grpSp>
            <p:nvGrpSpPr>
              <p:cNvPr id="115" name="กลุ่ม 1">
                <a:extLst>
                  <a:ext uri="{FF2B5EF4-FFF2-40B4-BE49-F238E27FC236}">
                    <a16:creationId xmlns:a16="http://schemas.microsoft.com/office/drawing/2014/main" id="{58DAA6D8-19A9-434E-BD10-9F227ECAADEE}"/>
                  </a:ext>
                </a:extLst>
              </p:cNvPr>
              <p:cNvGrpSpPr/>
              <p:nvPr/>
            </p:nvGrpSpPr>
            <p:grpSpPr>
              <a:xfrm>
                <a:off x="-23583" y="5274993"/>
                <a:ext cx="10183585" cy="470079"/>
                <a:chOff x="-21226" y="4621292"/>
                <a:chExt cx="9165227" cy="561020"/>
              </a:xfrm>
            </p:grpSpPr>
            <p:grpSp>
              <p:nvGrpSpPr>
                <p:cNvPr id="122" name="กลุ่ม 7">
                  <a:extLst>
                    <a:ext uri="{FF2B5EF4-FFF2-40B4-BE49-F238E27FC236}">
                      <a16:creationId xmlns:a16="http://schemas.microsoft.com/office/drawing/2014/main" id="{30C28730-7CDF-4231-A774-6A7122EB4AEA}"/>
                    </a:ext>
                  </a:extLst>
                </p:cNvPr>
                <p:cNvGrpSpPr/>
                <p:nvPr/>
              </p:nvGrpSpPr>
              <p:grpSpPr>
                <a:xfrm>
                  <a:off x="-21226" y="4635401"/>
                  <a:ext cx="5133813" cy="546911"/>
                  <a:chOff x="-45702" y="6428830"/>
                  <a:chExt cx="7109733" cy="450425"/>
                </a:xfrm>
              </p:grpSpPr>
              <p:sp>
                <p:nvSpPr>
                  <p:cNvPr id="126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447532BC-F1AF-418B-B954-69A21822D4D1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127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72AD55B9-27A4-40A2-86AD-A09FD1FBB379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128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0CC04605-512B-40BA-BB6C-C4CA6329F254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08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123" name="กลุ่ม 4">
                  <a:extLst>
                    <a:ext uri="{FF2B5EF4-FFF2-40B4-BE49-F238E27FC236}">
                      <a16:creationId xmlns:a16="http://schemas.microsoft.com/office/drawing/2014/main" id="{33080593-C486-4A4E-A259-28A964353B4D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124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18287458-5345-45BB-A7B2-0AE1DDE4E433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125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CB515603-CB57-4A48-B8A7-C4BD2C469F4B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pic>
            <p:nvPicPr>
              <p:cNvPr id="116" name="Picture 23">
                <a:extLst>
                  <a:ext uri="{FF2B5EF4-FFF2-40B4-BE49-F238E27FC236}">
                    <a16:creationId xmlns:a16="http://schemas.microsoft.com/office/drawing/2014/main" id="{A9FCDA38-8F0B-49DF-8F2E-B899B1F362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99853" y="5264104"/>
                <a:ext cx="625615" cy="408428"/>
              </a:xfrm>
              <a:prstGeom prst="rect">
                <a:avLst/>
              </a:prstGeom>
            </p:spPr>
          </p:pic>
          <p:pic>
            <p:nvPicPr>
              <p:cNvPr id="117" name="Picture 24">
                <a:extLst>
                  <a:ext uri="{FF2B5EF4-FFF2-40B4-BE49-F238E27FC236}">
                    <a16:creationId xmlns:a16="http://schemas.microsoft.com/office/drawing/2014/main" id="{199745AA-CFB3-443D-A566-E11575BA52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40755" y="5252961"/>
                <a:ext cx="384697" cy="433336"/>
              </a:xfrm>
              <a:prstGeom prst="rect">
                <a:avLst/>
              </a:prstGeom>
            </p:spPr>
          </p:pic>
          <p:pic>
            <p:nvPicPr>
              <p:cNvPr id="118" name="Picture 35">
                <a:extLst>
                  <a:ext uri="{FF2B5EF4-FFF2-40B4-BE49-F238E27FC236}">
                    <a16:creationId xmlns:a16="http://schemas.microsoft.com/office/drawing/2014/main" id="{9584FECB-F937-4F01-8CDD-C92F98A2F1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2063" y="5338458"/>
                <a:ext cx="373365" cy="309768"/>
              </a:xfrm>
              <a:prstGeom prst="rect">
                <a:avLst/>
              </a:prstGeom>
            </p:spPr>
          </p:pic>
          <p:pic>
            <p:nvPicPr>
              <p:cNvPr id="119" name="Picture 36">
                <a:extLst>
                  <a:ext uri="{FF2B5EF4-FFF2-40B4-BE49-F238E27FC236}">
                    <a16:creationId xmlns:a16="http://schemas.microsoft.com/office/drawing/2014/main" id="{62FFD426-AD6C-47DA-99D3-A7217E240C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45100" y="5340250"/>
                <a:ext cx="281130" cy="303691"/>
              </a:xfrm>
              <a:prstGeom prst="rect">
                <a:avLst/>
              </a:prstGeom>
            </p:spPr>
          </p:pic>
          <p:pic>
            <p:nvPicPr>
              <p:cNvPr id="120" name="Picture 2" descr="C:\Users\Administrator\Desktop\change for good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6130" y="5281839"/>
                <a:ext cx="890907" cy="5010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1" name="รูปแบบอิสระ: รูปร่าง 49">
                <a:extLst>
                  <a:ext uri="{FF2B5EF4-FFF2-40B4-BE49-F238E27FC236}">
                    <a16:creationId xmlns:a16="http://schemas.microsoft.com/office/drawing/2014/main" id="{0CC04605-512B-40BA-BB6C-C4CA6329F254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114" name="TextBox 7"/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-23582" y="-361931"/>
            <a:ext cx="10332648" cy="1385058"/>
            <a:chOff x="-23582" y="-361931"/>
            <a:chExt cx="10332648" cy="1385058"/>
          </a:xfrm>
        </p:grpSpPr>
        <p:grpSp>
          <p:nvGrpSpPr>
            <p:cNvPr id="130" name="กลุ่ม 25">
              <a:extLst>
                <a:ext uri="{FF2B5EF4-FFF2-40B4-BE49-F238E27FC236}">
                  <a16:creationId xmlns:a16="http://schemas.microsoft.com/office/drawing/2014/main" id="{7D06518B-9B45-4201-A300-3BEEF5DCD03B}"/>
                </a:ext>
              </a:extLst>
            </p:cNvPr>
            <p:cNvGrpSpPr/>
            <p:nvPr/>
          </p:nvGrpSpPr>
          <p:grpSpPr>
            <a:xfrm>
              <a:off x="-23582" y="-361931"/>
              <a:ext cx="10201628" cy="1385058"/>
              <a:chOff x="-21224" y="-365563"/>
              <a:chExt cx="9181465" cy="1246552"/>
            </a:xfrm>
          </p:grpSpPr>
          <p:sp>
            <p:nvSpPr>
              <p:cNvPr id="132" name="รูปแบบอิสระ: รูปร่าง 62">
                <a:extLst>
                  <a:ext uri="{FF2B5EF4-FFF2-40B4-BE49-F238E27FC236}">
                    <a16:creationId xmlns:a16="http://schemas.microsoft.com/office/drawing/2014/main" id="{763F6E50-E3DE-4F2F-B389-800C6A2058F9}"/>
                  </a:ext>
                </a:extLst>
              </p:cNvPr>
              <p:cNvSpPr/>
              <p:nvPr/>
            </p:nvSpPr>
            <p:spPr>
              <a:xfrm rot="10800000">
                <a:off x="-21224" y="349041"/>
                <a:ext cx="7820283" cy="100071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133" name="รูปแบบอิสระ: รูปร่าง 62">
                <a:extLst>
                  <a:ext uri="{FF2B5EF4-FFF2-40B4-BE49-F238E27FC236}">
                    <a16:creationId xmlns:a16="http://schemas.microsoft.com/office/drawing/2014/main" id="{6170159F-B4D3-4017-9CD6-524599548825}"/>
                  </a:ext>
                </a:extLst>
              </p:cNvPr>
              <p:cNvSpPr/>
              <p:nvPr/>
            </p:nvSpPr>
            <p:spPr>
              <a:xfrm flipV="1">
                <a:off x="5266749" y="-20538"/>
                <a:ext cx="3893491" cy="487172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134" name="สี่เหลี่ยมผืนผ้า 11">
                <a:extLst>
                  <a:ext uri="{FF2B5EF4-FFF2-40B4-BE49-F238E27FC236}">
                    <a16:creationId xmlns:a16="http://schemas.microsoft.com/office/drawing/2014/main" id="{F9F4841F-3BBC-4457-AA88-3D070EC45B06}"/>
                  </a:ext>
                </a:extLst>
              </p:cNvPr>
              <p:cNvSpPr/>
              <p:nvPr/>
            </p:nvSpPr>
            <p:spPr>
              <a:xfrm>
                <a:off x="0" y="-57269"/>
                <a:ext cx="9160241" cy="40481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35" name="วงรี 13">
                <a:extLst>
                  <a:ext uri="{FF2B5EF4-FFF2-40B4-BE49-F238E27FC236}">
                    <a16:creationId xmlns:a16="http://schemas.microsoft.com/office/drawing/2014/main" id="{26798FC3-BA23-4F57-9494-6FF28D367843}"/>
                  </a:ext>
                </a:extLst>
              </p:cNvPr>
              <p:cNvSpPr/>
              <p:nvPr/>
            </p:nvSpPr>
            <p:spPr>
              <a:xfrm>
                <a:off x="5364490" y="-365563"/>
                <a:ext cx="1840389" cy="1246552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 dirty="0"/>
              </a:p>
            </p:txBody>
          </p:sp>
          <p:pic>
            <p:nvPicPr>
              <p:cNvPr id="136" name="รูปภาพ 65">
                <a:extLst>
                  <a:ext uri="{FF2B5EF4-FFF2-40B4-BE49-F238E27FC236}">
                    <a16:creationId xmlns:a16="http://schemas.microsoft.com/office/drawing/2014/main" id="{FF1C8559-7F07-4282-B711-DDC3A7946E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11596" y="-52058"/>
                <a:ext cx="760236" cy="50155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  <p:sp>
          <p:nvSpPr>
            <p:cNvPr id="131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815870" y="-24981"/>
              <a:ext cx="2493196" cy="498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1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cxnSp>
        <p:nvCxnSpPr>
          <p:cNvPr id="17" name="ตัวเชื่อมต่อตรง 16">
            <a:extLst>
              <a:ext uri="{FF2B5EF4-FFF2-40B4-BE49-F238E27FC236}">
                <a16:creationId xmlns:a16="http://schemas.microsoft.com/office/drawing/2014/main" id="{CA0862D8-C076-6E1F-2C16-F633A9982ED2}"/>
              </a:ext>
            </a:extLst>
          </p:cNvPr>
          <p:cNvCxnSpPr>
            <a:cxnSpLocks/>
          </p:cNvCxnSpPr>
          <p:nvPr/>
        </p:nvCxnSpPr>
        <p:spPr>
          <a:xfrm>
            <a:off x="3806278" y="742817"/>
            <a:ext cx="7999" cy="4220455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ตัวเชื่อมต่อตรง 20">
            <a:extLst>
              <a:ext uri="{FF2B5EF4-FFF2-40B4-BE49-F238E27FC236}">
                <a16:creationId xmlns:a16="http://schemas.microsoft.com/office/drawing/2014/main" id="{DFE48827-2E77-5712-F89F-9D27DC409F5C}"/>
              </a:ext>
            </a:extLst>
          </p:cNvPr>
          <p:cNvCxnSpPr>
            <a:cxnSpLocks/>
          </p:cNvCxnSpPr>
          <p:nvPr/>
        </p:nvCxnSpPr>
        <p:spPr>
          <a:xfrm>
            <a:off x="5367140" y="742817"/>
            <a:ext cx="18734" cy="4220455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ตัวเชื่อมต่อตรง 21">
            <a:extLst>
              <a:ext uri="{FF2B5EF4-FFF2-40B4-BE49-F238E27FC236}">
                <a16:creationId xmlns:a16="http://schemas.microsoft.com/office/drawing/2014/main" id="{FFF3958A-0542-44A0-8CA5-08F87F382DD4}"/>
              </a:ext>
            </a:extLst>
          </p:cNvPr>
          <p:cNvCxnSpPr>
            <a:cxnSpLocks/>
          </p:cNvCxnSpPr>
          <p:nvPr/>
        </p:nvCxnSpPr>
        <p:spPr>
          <a:xfrm>
            <a:off x="6829940" y="747406"/>
            <a:ext cx="0" cy="4223719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ตัวเชื่อมต่อตรง 22">
            <a:extLst>
              <a:ext uri="{FF2B5EF4-FFF2-40B4-BE49-F238E27FC236}">
                <a16:creationId xmlns:a16="http://schemas.microsoft.com/office/drawing/2014/main" id="{C2C217B8-AE3A-DD8F-461A-3FE04CA8DE33}"/>
              </a:ext>
            </a:extLst>
          </p:cNvPr>
          <p:cNvCxnSpPr>
            <a:cxnSpLocks/>
          </p:cNvCxnSpPr>
          <p:nvPr/>
        </p:nvCxnSpPr>
        <p:spPr>
          <a:xfrm>
            <a:off x="7670000" y="710410"/>
            <a:ext cx="10444" cy="4260715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5" name="ตัวเชื่อมต่อตรง 24">
            <a:extLst>
              <a:ext uri="{FF2B5EF4-FFF2-40B4-BE49-F238E27FC236}">
                <a16:creationId xmlns:a16="http://schemas.microsoft.com/office/drawing/2014/main" id="{DF52F52A-4435-CA65-9E2C-72543E97F4EF}"/>
              </a:ext>
            </a:extLst>
          </p:cNvPr>
          <p:cNvCxnSpPr>
            <a:cxnSpLocks/>
          </p:cNvCxnSpPr>
          <p:nvPr/>
        </p:nvCxnSpPr>
        <p:spPr>
          <a:xfrm>
            <a:off x="199139" y="742817"/>
            <a:ext cx="7495312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ตัวเชื่อมต่อตรง 26">
            <a:extLst>
              <a:ext uri="{FF2B5EF4-FFF2-40B4-BE49-F238E27FC236}">
                <a16:creationId xmlns:a16="http://schemas.microsoft.com/office/drawing/2014/main" id="{3871E4FD-D664-51DC-0728-5490CBA69027}"/>
              </a:ext>
            </a:extLst>
          </p:cNvPr>
          <p:cNvCxnSpPr>
            <a:cxnSpLocks/>
          </p:cNvCxnSpPr>
          <p:nvPr/>
        </p:nvCxnSpPr>
        <p:spPr>
          <a:xfrm>
            <a:off x="183745" y="727110"/>
            <a:ext cx="19617" cy="4236162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0" name="ตัวเชื่อมต่อตรง 29">
            <a:extLst>
              <a:ext uri="{FF2B5EF4-FFF2-40B4-BE49-F238E27FC236}">
                <a16:creationId xmlns:a16="http://schemas.microsoft.com/office/drawing/2014/main" id="{CB49C5C2-A369-9463-6A25-124CD1DE82F0}"/>
              </a:ext>
            </a:extLst>
          </p:cNvPr>
          <p:cNvCxnSpPr>
            <a:cxnSpLocks/>
          </p:cNvCxnSpPr>
          <p:nvPr/>
        </p:nvCxnSpPr>
        <p:spPr>
          <a:xfrm>
            <a:off x="216981" y="4963272"/>
            <a:ext cx="7464962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5" name="ตัวเชื่อมต่อตรง 44">
            <a:extLst>
              <a:ext uri="{FF2B5EF4-FFF2-40B4-BE49-F238E27FC236}">
                <a16:creationId xmlns:a16="http://schemas.microsoft.com/office/drawing/2014/main" id="{BD32543C-87EB-2796-E471-E5D19BB6CDF9}"/>
              </a:ext>
            </a:extLst>
          </p:cNvPr>
          <p:cNvCxnSpPr>
            <a:cxnSpLocks/>
          </p:cNvCxnSpPr>
          <p:nvPr/>
        </p:nvCxnSpPr>
        <p:spPr>
          <a:xfrm>
            <a:off x="174976" y="1531912"/>
            <a:ext cx="7506967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6" name="คำบรรยายภาพ: สี่เหลี่ยมมุมมน 45">
            <a:extLst>
              <a:ext uri="{FF2B5EF4-FFF2-40B4-BE49-F238E27FC236}">
                <a16:creationId xmlns:a16="http://schemas.microsoft.com/office/drawing/2014/main" id="{45EC9214-71BF-CD90-16E5-39522C61285A}"/>
              </a:ext>
            </a:extLst>
          </p:cNvPr>
          <p:cNvSpPr/>
          <p:nvPr/>
        </p:nvSpPr>
        <p:spPr>
          <a:xfrm>
            <a:off x="6869235" y="929505"/>
            <a:ext cx="763783" cy="380096"/>
          </a:xfrm>
          <a:prstGeom prst="wedgeRoundRect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E1ECCF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33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ร้อยละ</a:t>
            </a:r>
          </a:p>
        </p:txBody>
      </p:sp>
      <p:cxnSp>
        <p:nvCxnSpPr>
          <p:cNvPr id="47" name="ตัวเชื่อมต่อตรง 46">
            <a:extLst>
              <a:ext uri="{FF2B5EF4-FFF2-40B4-BE49-F238E27FC236}">
                <a16:creationId xmlns:a16="http://schemas.microsoft.com/office/drawing/2014/main" id="{71FC4ACB-B1A9-ED09-91C4-33FD5BB0487B}"/>
              </a:ext>
            </a:extLst>
          </p:cNvPr>
          <p:cNvCxnSpPr>
            <a:cxnSpLocks/>
          </p:cNvCxnSpPr>
          <p:nvPr/>
        </p:nvCxnSpPr>
        <p:spPr>
          <a:xfrm>
            <a:off x="2350461" y="751727"/>
            <a:ext cx="1876" cy="423468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1" name="คำบรรยายภาพ: วงรี 70">
            <a:extLst>
              <a:ext uri="{FF2B5EF4-FFF2-40B4-BE49-F238E27FC236}">
                <a16:creationId xmlns:a16="http://schemas.microsoft.com/office/drawing/2014/main" id="{FB98D5F6-77BE-1520-63F5-1173FC0EBCA5}"/>
              </a:ext>
            </a:extLst>
          </p:cNvPr>
          <p:cNvSpPr/>
          <p:nvPr/>
        </p:nvSpPr>
        <p:spPr>
          <a:xfrm>
            <a:off x="619555" y="847313"/>
            <a:ext cx="1099810" cy="501992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33" b="1" dirty="0">
                <a:ln w="0"/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รายการ</a:t>
            </a:r>
          </a:p>
        </p:txBody>
      </p:sp>
    </p:spTree>
    <p:extLst>
      <p:ext uri="{BB962C8B-B14F-4D97-AF65-F5344CB8AC3E}">
        <p14:creationId xmlns:p14="http://schemas.microsoft.com/office/powerpoint/2010/main" val="395315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แผนภูมิ 2">
            <a:extLst>
              <a:ext uri="{FF2B5EF4-FFF2-40B4-BE49-F238E27FC236}">
                <a16:creationId xmlns:a16="http://schemas.microsoft.com/office/drawing/2014/main" id="{30825D3F-8ED7-1094-FCFB-7DA425D144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7135378"/>
              </p:ext>
            </p:extLst>
          </p:nvPr>
        </p:nvGraphicFramePr>
        <p:xfrm>
          <a:off x="293833" y="645322"/>
          <a:ext cx="9260606" cy="4555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-23583" y="5154909"/>
            <a:ext cx="10183585" cy="694389"/>
            <a:chOff x="-23583" y="5154909"/>
            <a:chExt cx="10183585" cy="694389"/>
          </a:xfrm>
        </p:grpSpPr>
        <p:grpSp>
          <p:nvGrpSpPr>
            <p:cNvPr id="27" name="Group 26"/>
            <p:cNvGrpSpPr/>
            <p:nvPr/>
          </p:nvGrpSpPr>
          <p:grpSpPr>
            <a:xfrm>
              <a:off x="-23583" y="5154909"/>
              <a:ext cx="10183585" cy="694389"/>
              <a:chOff x="-23583" y="5134125"/>
              <a:chExt cx="10183585" cy="715174"/>
            </a:xfrm>
          </p:grpSpPr>
          <p:grpSp>
            <p:nvGrpSpPr>
              <p:cNvPr id="29" name="กลุ่ม 1">
                <a:extLst>
                  <a:ext uri="{FF2B5EF4-FFF2-40B4-BE49-F238E27FC236}">
                    <a16:creationId xmlns:a16="http://schemas.microsoft.com/office/drawing/2014/main" id="{58DAA6D8-19A9-434E-BD10-9F227ECAADEE}"/>
                  </a:ext>
                </a:extLst>
              </p:cNvPr>
              <p:cNvGrpSpPr/>
              <p:nvPr/>
            </p:nvGrpSpPr>
            <p:grpSpPr>
              <a:xfrm>
                <a:off x="-23583" y="5274993"/>
                <a:ext cx="10183585" cy="470079"/>
                <a:chOff x="-21226" y="4621292"/>
                <a:chExt cx="9165227" cy="561020"/>
              </a:xfrm>
            </p:grpSpPr>
            <p:grpSp>
              <p:nvGrpSpPr>
                <p:cNvPr id="36" name="กลุ่ม 7">
                  <a:extLst>
                    <a:ext uri="{FF2B5EF4-FFF2-40B4-BE49-F238E27FC236}">
                      <a16:creationId xmlns:a16="http://schemas.microsoft.com/office/drawing/2014/main" id="{30C28730-7CDF-4231-A774-6A7122EB4AEA}"/>
                    </a:ext>
                  </a:extLst>
                </p:cNvPr>
                <p:cNvGrpSpPr/>
                <p:nvPr/>
              </p:nvGrpSpPr>
              <p:grpSpPr>
                <a:xfrm>
                  <a:off x="-21226" y="4635401"/>
                  <a:ext cx="5133813" cy="546911"/>
                  <a:chOff x="-45702" y="6428830"/>
                  <a:chExt cx="7109733" cy="450425"/>
                </a:xfrm>
              </p:grpSpPr>
              <p:sp>
                <p:nvSpPr>
                  <p:cNvPr id="40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447532BC-F1AF-418B-B954-69A21822D4D1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1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72AD55B9-27A4-40A2-86AD-A09FD1FBB379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2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0CC04605-512B-40BA-BB6C-C4CA6329F254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08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37" name="กลุ่ม 4">
                  <a:extLst>
                    <a:ext uri="{FF2B5EF4-FFF2-40B4-BE49-F238E27FC236}">
                      <a16:creationId xmlns:a16="http://schemas.microsoft.com/office/drawing/2014/main" id="{33080593-C486-4A4E-A259-28A964353B4D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38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18287458-5345-45BB-A7B2-0AE1DDE4E433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39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CB515603-CB57-4A48-B8A7-C4BD2C469F4B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pic>
            <p:nvPicPr>
              <p:cNvPr id="30" name="Picture 23">
                <a:extLst>
                  <a:ext uri="{FF2B5EF4-FFF2-40B4-BE49-F238E27FC236}">
                    <a16:creationId xmlns:a16="http://schemas.microsoft.com/office/drawing/2014/main" id="{A9FCDA38-8F0B-49DF-8F2E-B899B1F362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99853" y="5264104"/>
                <a:ext cx="625615" cy="408428"/>
              </a:xfrm>
              <a:prstGeom prst="rect">
                <a:avLst/>
              </a:prstGeom>
            </p:spPr>
          </p:pic>
          <p:pic>
            <p:nvPicPr>
              <p:cNvPr id="31" name="Picture 24">
                <a:extLst>
                  <a:ext uri="{FF2B5EF4-FFF2-40B4-BE49-F238E27FC236}">
                    <a16:creationId xmlns:a16="http://schemas.microsoft.com/office/drawing/2014/main" id="{199745AA-CFB3-443D-A566-E11575BA52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40755" y="5252961"/>
                <a:ext cx="384697" cy="433336"/>
              </a:xfrm>
              <a:prstGeom prst="rect">
                <a:avLst/>
              </a:prstGeom>
            </p:spPr>
          </p:pic>
          <p:pic>
            <p:nvPicPr>
              <p:cNvPr id="32" name="Picture 35">
                <a:extLst>
                  <a:ext uri="{FF2B5EF4-FFF2-40B4-BE49-F238E27FC236}">
                    <a16:creationId xmlns:a16="http://schemas.microsoft.com/office/drawing/2014/main" id="{9584FECB-F937-4F01-8CDD-C92F98A2F1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2063" y="5338458"/>
                <a:ext cx="373365" cy="309768"/>
              </a:xfrm>
              <a:prstGeom prst="rect">
                <a:avLst/>
              </a:prstGeom>
            </p:spPr>
          </p:pic>
          <p:pic>
            <p:nvPicPr>
              <p:cNvPr id="33" name="Picture 36">
                <a:extLst>
                  <a:ext uri="{FF2B5EF4-FFF2-40B4-BE49-F238E27FC236}">
                    <a16:creationId xmlns:a16="http://schemas.microsoft.com/office/drawing/2014/main" id="{62FFD426-AD6C-47DA-99D3-A7217E240C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45100" y="5340250"/>
                <a:ext cx="281130" cy="303691"/>
              </a:xfrm>
              <a:prstGeom prst="rect">
                <a:avLst/>
              </a:prstGeom>
            </p:spPr>
          </p:pic>
          <p:pic>
            <p:nvPicPr>
              <p:cNvPr id="34" name="Picture 2" descr="C:\Users\Administrator\Desktop\change for good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6130" y="5281839"/>
                <a:ext cx="890907" cy="5010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รูปแบบอิสระ: รูปร่าง 49">
                <a:extLst>
                  <a:ext uri="{FF2B5EF4-FFF2-40B4-BE49-F238E27FC236}">
                    <a16:creationId xmlns:a16="http://schemas.microsoft.com/office/drawing/2014/main" id="{0CC04605-512B-40BA-BB6C-C4CA6329F254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28" name="TextBox 7"/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-23582" y="-361931"/>
            <a:ext cx="10332648" cy="1385058"/>
            <a:chOff x="-23582" y="-361931"/>
            <a:chExt cx="10332648" cy="1385058"/>
          </a:xfrm>
        </p:grpSpPr>
        <p:grpSp>
          <p:nvGrpSpPr>
            <p:cNvPr id="55" name="กลุ่ม 25">
              <a:extLst>
                <a:ext uri="{FF2B5EF4-FFF2-40B4-BE49-F238E27FC236}">
                  <a16:creationId xmlns:a16="http://schemas.microsoft.com/office/drawing/2014/main" id="{7D06518B-9B45-4201-A300-3BEEF5DCD03B}"/>
                </a:ext>
              </a:extLst>
            </p:cNvPr>
            <p:cNvGrpSpPr/>
            <p:nvPr/>
          </p:nvGrpSpPr>
          <p:grpSpPr>
            <a:xfrm>
              <a:off x="-23582" y="-361931"/>
              <a:ext cx="10201628" cy="1385058"/>
              <a:chOff x="-21224" y="-365563"/>
              <a:chExt cx="9181465" cy="1246552"/>
            </a:xfrm>
          </p:grpSpPr>
          <p:sp>
            <p:nvSpPr>
              <p:cNvPr id="58" name="รูปแบบอิสระ: รูปร่าง 62">
                <a:extLst>
                  <a:ext uri="{FF2B5EF4-FFF2-40B4-BE49-F238E27FC236}">
                    <a16:creationId xmlns:a16="http://schemas.microsoft.com/office/drawing/2014/main" id="{763F6E50-E3DE-4F2F-B389-800C6A2058F9}"/>
                  </a:ext>
                </a:extLst>
              </p:cNvPr>
              <p:cNvSpPr/>
              <p:nvPr/>
            </p:nvSpPr>
            <p:spPr>
              <a:xfrm rot="10800000">
                <a:off x="-21224" y="349041"/>
                <a:ext cx="7820283" cy="100071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59" name="รูปแบบอิสระ: รูปร่าง 62">
                <a:extLst>
                  <a:ext uri="{FF2B5EF4-FFF2-40B4-BE49-F238E27FC236}">
                    <a16:creationId xmlns:a16="http://schemas.microsoft.com/office/drawing/2014/main" id="{6170159F-B4D3-4017-9CD6-524599548825}"/>
                  </a:ext>
                </a:extLst>
              </p:cNvPr>
              <p:cNvSpPr/>
              <p:nvPr/>
            </p:nvSpPr>
            <p:spPr>
              <a:xfrm flipV="1">
                <a:off x="5266749" y="-20538"/>
                <a:ext cx="3893491" cy="487172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60" name="สี่เหลี่ยมผืนผ้า 11">
                <a:extLst>
                  <a:ext uri="{FF2B5EF4-FFF2-40B4-BE49-F238E27FC236}">
                    <a16:creationId xmlns:a16="http://schemas.microsoft.com/office/drawing/2014/main" id="{F9F4841F-3BBC-4457-AA88-3D070EC45B06}"/>
                  </a:ext>
                </a:extLst>
              </p:cNvPr>
              <p:cNvSpPr/>
              <p:nvPr/>
            </p:nvSpPr>
            <p:spPr>
              <a:xfrm>
                <a:off x="0" y="-57269"/>
                <a:ext cx="9160241" cy="40481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61" name="วงรี 13">
                <a:extLst>
                  <a:ext uri="{FF2B5EF4-FFF2-40B4-BE49-F238E27FC236}">
                    <a16:creationId xmlns:a16="http://schemas.microsoft.com/office/drawing/2014/main" id="{26798FC3-BA23-4F57-9494-6FF28D367843}"/>
                  </a:ext>
                </a:extLst>
              </p:cNvPr>
              <p:cNvSpPr/>
              <p:nvPr/>
            </p:nvSpPr>
            <p:spPr>
              <a:xfrm>
                <a:off x="5364490" y="-365563"/>
                <a:ext cx="1840389" cy="1246552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 dirty="0"/>
              </a:p>
            </p:txBody>
          </p:sp>
          <p:pic>
            <p:nvPicPr>
              <p:cNvPr id="62" name="รูปภาพ 65">
                <a:extLst>
                  <a:ext uri="{FF2B5EF4-FFF2-40B4-BE49-F238E27FC236}">
                    <a16:creationId xmlns:a16="http://schemas.microsoft.com/office/drawing/2014/main" id="{FF1C8559-7F07-4282-B711-DDC3A7946E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11596" y="-52058"/>
                <a:ext cx="760236" cy="50155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  <p:sp>
          <p:nvSpPr>
            <p:cNvPr id="56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815870" y="-24981"/>
              <a:ext cx="2493196" cy="498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1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96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>
            <a:extLst>
              <a:ext uri="{FF2B5EF4-FFF2-40B4-BE49-F238E27FC236}">
                <a16:creationId xmlns:a16="http://schemas.microsoft.com/office/drawing/2014/main" id="{0EDD10FC-6302-4D5D-BDC6-EF86107A17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904064"/>
              </p:ext>
            </p:extLst>
          </p:nvPr>
        </p:nvGraphicFramePr>
        <p:xfrm>
          <a:off x="120972" y="1083325"/>
          <a:ext cx="9452235" cy="3541840"/>
        </p:xfrm>
        <a:graphic>
          <a:graphicData uri="http://schemas.openxmlformats.org/drawingml/2006/table">
            <a:tbl>
              <a:tblPr/>
              <a:tblGrid>
                <a:gridCol w="1165952">
                  <a:extLst>
                    <a:ext uri="{9D8B030D-6E8A-4147-A177-3AD203B41FA5}">
                      <a16:colId xmlns:a16="http://schemas.microsoft.com/office/drawing/2014/main" val="3206902893"/>
                    </a:ext>
                  </a:extLst>
                </a:gridCol>
                <a:gridCol w="1543747">
                  <a:extLst>
                    <a:ext uri="{9D8B030D-6E8A-4147-A177-3AD203B41FA5}">
                      <a16:colId xmlns:a16="http://schemas.microsoft.com/office/drawing/2014/main" val="827538524"/>
                    </a:ext>
                  </a:extLst>
                </a:gridCol>
                <a:gridCol w="1484372">
                  <a:extLst>
                    <a:ext uri="{9D8B030D-6E8A-4147-A177-3AD203B41FA5}">
                      <a16:colId xmlns:a16="http://schemas.microsoft.com/office/drawing/2014/main" val="1422179664"/>
                    </a:ext>
                  </a:extLst>
                </a:gridCol>
                <a:gridCol w="876644">
                  <a:extLst>
                    <a:ext uri="{9D8B030D-6E8A-4147-A177-3AD203B41FA5}">
                      <a16:colId xmlns:a16="http://schemas.microsoft.com/office/drawing/2014/main" val="911261014"/>
                    </a:ext>
                  </a:extLst>
                </a:gridCol>
                <a:gridCol w="1713726">
                  <a:extLst>
                    <a:ext uri="{9D8B030D-6E8A-4147-A177-3AD203B41FA5}">
                      <a16:colId xmlns:a16="http://schemas.microsoft.com/office/drawing/2014/main" val="1441304617"/>
                    </a:ext>
                  </a:extLst>
                </a:gridCol>
                <a:gridCol w="1140594">
                  <a:extLst>
                    <a:ext uri="{9D8B030D-6E8A-4147-A177-3AD203B41FA5}">
                      <a16:colId xmlns:a16="http://schemas.microsoft.com/office/drawing/2014/main" val="3958527053"/>
                    </a:ext>
                  </a:extLst>
                </a:gridCol>
                <a:gridCol w="1527200">
                  <a:extLst>
                    <a:ext uri="{9D8B030D-6E8A-4147-A177-3AD203B41FA5}">
                      <a16:colId xmlns:a16="http://schemas.microsoft.com/office/drawing/2014/main" val="247973269"/>
                    </a:ext>
                  </a:extLst>
                </a:gridCol>
              </a:tblGrid>
              <a:tr h="102444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รายการ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1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งบประมาณจัดสรร (บาท) </a:t>
                      </a:r>
                    </a:p>
                    <a:p>
                      <a:pPr algn="ctr" fontAlgn="b"/>
                      <a:endParaRPr lang="th-TH" sz="11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11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ร้อยละการเบิกจ่าย </a:t>
                      </a:r>
                    </a:p>
                    <a:p>
                      <a:pPr algn="ctr" fontAlgn="b"/>
                      <a:endParaRPr lang="th-TH" sz="11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เป้าหมายไตรมาส 2 (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54%</a:t>
                      </a: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) 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ร้อยละสูง/</a:t>
                      </a:r>
                      <a:b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ต่ำกว่าเป้าหมายผลการเบิกจ่าย </a:t>
                      </a:r>
                    </a:p>
                    <a:p>
                      <a:pPr algn="ctr" fontAlgn="b"/>
                      <a:endParaRPr lang="th-TH" sz="11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งบประมาณคงเหลือ 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346304"/>
                  </a:ext>
                </a:extLst>
              </a:tr>
              <a:tr h="629350">
                <a:tc>
                  <a:txBody>
                    <a:bodyPr/>
                    <a:lstStyle/>
                    <a:p>
                      <a:pPr algn="l" fontAlgn="b"/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งบบริหาร 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271,432,950.00 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122,391,140.39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45.09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146,573,793.00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-8.91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149,041,809.61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312256"/>
                  </a:ext>
                </a:extLst>
              </a:tr>
              <a:tr h="629350">
                <a:tc>
                  <a:txBody>
                    <a:bodyPr/>
                    <a:lstStyle/>
                    <a:p>
                      <a:pPr algn="l" fontAlgn="b"/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เงินอุดหนุน 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90,000,000.00 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78,774,604.00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87.53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48,600,000.00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33.53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11,225,396.00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063432"/>
                  </a:ext>
                </a:extLst>
              </a:tr>
              <a:tr h="629350">
                <a:tc>
                  <a:txBody>
                    <a:bodyPr/>
                    <a:lstStyle/>
                    <a:p>
                      <a:pPr algn="l" fontAlgn="b"/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เงินทุนหมุนเวียน 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600,000,000.00 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511,158,775.00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85.19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324,000,000.00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31.19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88,841,225.00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521834"/>
                  </a:ext>
                </a:extLst>
              </a:tr>
              <a:tr h="62935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รวม 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A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961,432,950.00 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A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712,324,519.39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A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74.09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A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519,173,793.00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A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20.09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A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249,108,430.61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A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541370"/>
                  </a:ext>
                </a:extLst>
              </a:tr>
            </a:tbl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-23583" y="5154909"/>
            <a:ext cx="10183585" cy="694389"/>
            <a:chOff x="-23583" y="5154909"/>
            <a:chExt cx="10183585" cy="694389"/>
          </a:xfrm>
        </p:grpSpPr>
        <p:grpSp>
          <p:nvGrpSpPr>
            <p:cNvPr id="28" name="Group 27"/>
            <p:cNvGrpSpPr/>
            <p:nvPr/>
          </p:nvGrpSpPr>
          <p:grpSpPr>
            <a:xfrm>
              <a:off x="-23583" y="5154909"/>
              <a:ext cx="10183585" cy="694389"/>
              <a:chOff x="-23583" y="5134125"/>
              <a:chExt cx="10183585" cy="715174"/>
            </a:xfrm>
          </p:grpSpPr>
          <p:grpSp>
            <p:nvGrpSpPr>
              <p:cNvPr id="30" name="กลุ่ม 1">
                <a:extLst>
                  <a:ext uri="{FF2B5EF4-FFF2-40B4-BE49-F238E27FC236}">
                    <a16:creationId xmlns:a16="http://schemas.microsoft.com/office/drawing/2014/main" id="{58DAA6D8-19A9-434E-BD10-9F227ECAADEE}"/>
                  </a:ext>
                </a:extLst>
              </p:cNvPr>
              <p:cNvGrpSpPr/>
              <p:nvPr/>
            </p:nvGrpSpPr>
            <p:grpSpPr>
              <a:xfrm>
                <a:off x="-23583" y="5274993"/>
                <a:ext cx="10183585" cy="470079"/>
                <a:chOff x="-21226" y="4621292"/>
                <a:chExt cx="9165227" cy="561020"/>
              </a:xfrm>
            </p:grpSpPr>
            <p:grpSp>
              <p:nvGrpSpPr>
                <p:cNvPr id="37" name="กลุ่ม 7">
                  <a:extLst>
                    <a:ext uri="{FF2B5EF4-FFF2-40B4-BE49-F238E27FC236}">
                      <a16:creationId xmlns:a16="http://schemas.microsoft.com/office/drawing/2014/main" id="{30C28730-7CDF-4231-A774-6A7122EB4AEA}"/>
                    </a:ext>
                  </a:extLst>
                </p:cNvPr>
                <p:cNvGrpSpPr/>
                <p:nvPr/>
              </p:nvGrpSpPr>
              <p:grpSpPr>
                <a:xfrm>
                  <a:off x="-21226" y="4635401"/>
                  <a:ext cx="5133813" cy="546911"/>
                  <a:chOff x="-45702" y="6428830"/>
                  <a:chExt cx="7109733" cy="450425"/>
                </a:xfrm>
              </p:grpSpPr>
              <p:sp>
                <p:nvSpPr>
                  <p:cNvPr id="41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447532BC-F1AF-418B-B954-69A21822D4D1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2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72AD55B9-27A4-40A2-86AD-A09FD1FBB379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54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0CC04605-512B-40BA-BB6C-C4CA6329F254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08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38" name="กลุ่ม 4">
                  <a:extLst>
                    <a:ext uri="{FF2B5EF4-FFF2-40B4-BE49-F238E27FC236}">
                      <a16:creationId xmlns:a16="http://schemas.microsoft.com/office/drawing/2014/main" id="{33080593-C486-4A4E-A259-28A964353B4D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39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18287458-5345-45BB-A7B2-0AE1DDE4E433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40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CB515603-CB57-4A48-B8A7-C4BD2C469F4B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pic>
            <p:nvPicPr>
              <p:cNvPr id="31" name="Picture 23">
                <a:extLst>
                  <a:ext uri="{FF2B5EF4-FFF2-40B4-BE49-F238E27FC236}">
                    <a16:creationId xmlns:a16="http://schemas.microsoft.com/office/drawing/2014/main" id="{A9FCDA38-8F0B-49DF-8F2E-B899B1F362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99853" y="5264104"/>
                <a:ext cx="625615" cy="408428"/>
              </a:xfrm>
              <a:prstGeom prst="rect">
                <a:avLst/>
              </a:prstGeom>
            </p:spPr>
          </p:pic>
          <p:pic>
            <p:nvPicPr>
              <p:cNvPr id="32" name="Picture 24">
                <a:extLst>
                  <a:ext uri="{FF2B5EF4-FFF2-40B4-BE49-F238E27FC236}">
                    <a16:creationId xmlns:a16="http://schemas.microsoft.com/office/drawing/2014/main" id="{199745AA-CFB3-443D-A566-E11575BA52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40755" y="5252961"/>
                <a:ext cx="384697" cy="433336"/>
              </a:xfrm>
              <a:prstGeom prst="rect">
                <a:avLst/>
              </a:prstGeom>
            </p:spPr>
          </p:pic>
          <p:pic>
            <p:nvPicPr>
              <p:cNvPr id="33" name="Picture 35">
                <a:extLst>
                  <a:ext uri="{FF2B5EF4-FFF2-40B4-BE49-F238E27FC236}">
                    <a16:creationId xmlns:a16="http://schemas.microsoft.com/office/drawing/2014/main" id="{9584FECB-F937-4F01-8CDD-C92F98A2F1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2063" y="5338458"/>
                <a:ext cx="373365" cy="309768"/>
              </a:xfrm>
              <a:prstGeom prst="rect">
                <a:avLst/>
              </a:prstGeom>
            </p:spPr>
          </p:pic>
          <p:pic>
            <p:nvPicPr>
              <p:cNvPr id="34" name="Picture 36">
                <a:extLst>
                  <a:ext uri="{FF2B5EF4-FFF2-40B4-BE49-F238E27FC236}">
                    <a16:creationId xmlns:a16="http://schemas.microsoft.com/office/drawing/2014/main" id="{62FFD426-AD6C-47DA-99D3-A7217E240C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45100" y="5340250"/>
                <a:ext cx="281130" cy="303691"/>
              </a:xfrm>
              <a:prstGeom prst="rect">
                <a:avLst/>
              </a:prstGeom>
            </p:spPr>
          </p:pic>
          <p:pic>
            <p:nvPicPr>
              <p:cNvPr id="35" name="Picture 2" descr="C:\Users\Administrator\Desktop\change for good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6130" y="5281839"/>
                <a:ext cx="890907" cy="5010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6" name="รูปแบบอิสระ: รูปร่าง 49">
                <a:extLst>
                  <a:ext uri="{FF2B5EF4-FFF2-40B4-BE49-F238E27FC236}">
                    <a16:creationId xmlns:a16="http://schemas.microsoft.com/office/drawing/2014/main" id="{0CC04605-512B-40BA-BB6C-C4CA6329F254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29" name="TextBox 7"/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-23582" y="-361931"/>
            <a:ext cx="10332648" cy="1385058"/>
            <a:chOff x="-23582" y="-361931"/>
            <a:chExt cx="10332648" cy="1385058"/>
          </a:xfrm>
        </p:grpSpPr>
        <p:grpSp>
          <p:nvGrpSpPr>
            <p:cNvPr id="56" name="กลุ่ม 25">
              <a:extLst>
                <a:ext uri="{FF2B5EF4-FFF2-40B4-BE49-F238E27FC236}">
                  <a16:creationId xmlns:a16="http://schemas.microsoft.com/office/drawing/2014/main" id="{7D06518B-9B45-4201-A300-3BEEF5DCD03B}"/>
                </a:ext>
              </a:extLst>
            </p:cNvPr>
            <p:cNvGrpSpPr/>
            <p:nvPr/>
          </p:nvGrpSpPr>
          <p:grpSpPr>
            <a:xfrm>
              <a:off x="-23582" y="-361931"/>
              <a:ext cx="10201628" cy="1385058"/>
              <a:chOff x="-21224" y="-365563"/>
              <a:chExt cx="9181465" cy="1246552"/>
            </a:xfrm>
          </p:grpSpPr>
          <p:sp>
            <p:nvSpPr>
              <p:cNvPr id="58" name="รูปแบบอิสระ: รูปร่าง 62">
                <a:extLst>
                  <a:ext uri="{FF2B5EF4-FFF2-40B4-BE49-F238E27FC236}">
                    <a16:creationId xmlns:a16="http://schemas.microsoft.com/office/drawing/2014/main" id="{763F6E50-E3DE-4F2F-B389-800C6A2058F9}"/>
                  </a:ext>
                </a:extLst>
              </p:cNvPr>
              <p:cNvSpPr/>
              <p:nvPr/>
            </p:nvSpPr>
            <p:spPr>
              <a:xfrm rot="10800000">
                <a:off x="-21224" y="349041"/>
                <a:ext cx="7820283" cy="100071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59" name="รูปแบบอิสระ: รูปร่าง 62">
                <a:extLst>
                  <a:ext uri="{FF2B5EF4-FFF2-40B4-BE49-F238E27FC236}">
                    <a16:creationId xmlns:a16="http://schemas.microsoft.com/office/drawing/2014/main" id="{6170159F-B4D3-4017-9CD6-524599548825}"/>
                  </a:ext>
                </a:extLst>
              </p:cNvPr>
              <p:cNvSpPr/>
              <p:nvPr/>
            </p:nvSpPr>
            <p:spPr>
              <a:xfrm flipV="1">
                <a:off x="5266749" y="-20538"/>
                <a:ext cx="3893491" cy="487172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60" name="สี่เหลี่ยมผืนผ้า 11">
                <a:extLst>
                  <a:ext uri="{FF2B5EF4-FFF2-40B4-BE49-F238E27FC236}">
                    <a16:creationId xmlns:a16="http://schemas.microsoft.com/office/drawing/2014/main" id="{F9F4841F-3BBC-4457-AA88-3D070EC45B06}"/>
                  </a:ext>
                </a:extLst>
              </p:cNvPr>
              <p:cNvSpPr/>
              <p:nvPr/>
            </p:nvSpPr>
            <p:spPr>
              <a:xfrm>
                <a:off x="0" y="-57269"/>
                <a:ext cx="9160241" cy="40481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61" name="วงรี 13">
                <a:extLst>
                  <a:ext uri="{FF2B5EF4-FFF2-40B4-BE49-F238E27FC236}">
                    <a16:creationId xmlns:a16="http://schemas.microsoft.com/office/drawing/2014/main" id="{26798FC3-BA23-4F57-9494-6FF28D367843}"/>
                  </a:ext>
                </a:extLst>
              </p:cNvPr>
              <p:cNvSpPr/>
              <p:nvPr/>
            </p:nvSpPr>
            <p:spPr>
              <a:xfrm>
                <a:off x="5364490" y="-365563"/>
                <a:ext cx="1840389" cy="1246552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 dirty="0"/>
              </a:p>
            </p:txBody>
          </p:sp>
          <p:pic>
            <p:nvPicPr>
              <p:cNvPr id="62" name="รูปภาพ 65">
                <a:extLst>
                  <a:ext uri="{FF2B5EF4-FFF2-40B4-BE49-F238E27FC236}">
                    <a16:creationId xmlns:a16="http://schemas.microsoft.com/office/drawing/2014/main" id="{FF1C8559-7F07-4282-B711-DDC3A7946E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11596" y="-52058"/>
                <a:ext cx="760236" cy="50155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  <p:sp>
          <p:nvSpPr>
            <p:cNvPr id="57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815870" y="-24981"/>
              <a:ext cx="2493196" cy="498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1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26" name="กล่องข้อความ 25">
            <a:extLst>
              <a:ext uri="{FF2B5EF4-FFF2-40B4-BE49-F238E27FC236}">
                <a16:creationId xmlns:a16="http://schemas.microsoft.com/office/drawing/2014/main" id="{406F6EA8-A253-4836-8B79-48EFF6B1DB3B}"/>
              </a:ext>
            </a:extLst>
          </p:cNvPr>
          <p:cNvSpPr txBox="1"/>
          <p:nvPr/>
        </p:nvSpPr>
        <p:spPr>
          <a:xfrm>
            <a:off x="59612" y="82536"/>
            <a:ext cx="6497037" cy="295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500"/>
              </a:spcAft>
              <a:tabLst>
                <a:tab pos="825467" algn="l"/>
                <a:tab pos="1050354" algn="l"/>
                <a:tab pos="2250456" algn="l"/>
              </a:tabLst>
            </a:pP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คาดการณ์ผลการเบิกจ่ายงบประมาณ กองทุนพัฒนาบทบาทสตรี ประจำปีงบประมาณ พ.ศ. 2566</a:t>
            </a:r>
            <a:endParaRPr lang="en-US" sz="1200" dirty="0">
              <a:solidFill>
                <a:schemeClr val="bg1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</p:txBody>
      </p:sp>
      <p:sp>
        <p:nvSpPr>
          <p:cNvPr id="5" name="สี่เหลี่ยมผืนผ้ามุมมน 189">
            <a:extLst>
              <a:ext uri="{FF2B5EF4-FFF2-40B4-BE49-F238E27FC236}">
                <a16:creationId xmlns:a16="http://schemas.microsoft.com/office/drawing/2014/main" id="{E043A602-7F1F-49C5-52B4-A8E94B08AD62}"/>
              </a:ext>
            </a:extLst>
          </p:cNvPr>
          <p:cNvSpPr/>
          <p:nvPr/>
        </p:nvSpPr>
        <p:spPr>
          <a:xfrm>
            <a:off x="7503000" y="733946"/>
            <a:ext cx="2325244" cy="291802"/>
          </a:xfrm>
          <a:prstGeom prst="roundRect">
            <a:avLst/>
          </a:prstGeom>
          <a:solidFill>
            <a:schemeClr val="accent3">
              <a:lumMod val="40000"/>
              <a:lumOff val="60000"/>
              <a:alpha val="7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167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</a:t>
            </a:r>
            <a:r>
              <a:rPr lang="th-TH" sz="1167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วันที่ 18 </a:t>
            </a:r>
            <a:r>
              <a:rPr lang="th-TH" sz="1167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เมษายน 2566</a:t>
            </a:r>
          </a:p>
        </p:txBody>
      </p:sp>
    </p:spTree>
    <p:extLst>
      <p:ext uri="{BB962C8B-B14F-4D97-AF65-F5344CB8AC3E}">
        <p14:creationId xmlns:p14="http://schemas.microsoft.com/office/powerpoint/2010/main" val="313563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/>
        </p:nvGrpSpPr>
        <p:grpSpPr>
          <a:xfrm>
            <a:off x="168092" y="1760040"/>
            <a:ext cx="3898457" cy="521770"/>
            <a:chOff x="93335" y="732358"/>
            <a:chExt cx="3707409" cy="521770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7" name="กลุ่ม 6"/>
            <p:cNvGrpSpPr/>
            <p:nvPr/>
          </p:nvGrpSpPr>
          <p:grpSpPr>
            <a:xfrm>
              <a:off x="93335" y="732358"/>
              <a:ext cx="3707409" cy="521770"/>
              <a:chOff x="215660" y="1172957"/>
              <a:chExt cx="4767359" cy="469594"/>
            </a:xfrm>
          </p:grpSpPr>
          <p:sp>
            <p:nvSpPr>
              <p:cNvPr id="8" name="สี่เหลี่ยมผืนผ้ามุมมน 10"/>
              <p:cNvSpPr/>
              <p:nvPr/>
            </p:nvSpPr>
            <p:spPr>
              <a:xfrm>
                <a:off x="503238" y="1177925"/>
                <a:ext cx="4479781" cy="461963"/>
              </a:xfrm>
              <a:prstGeom prst="roundRect">
                <a:avLst/>
              </a:prstGeom>
              <a:solidFill>
                <a:srgbClr val="FDF5F5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" name="สี่เหลี่ยมผืนผ้ามุมมน 10"/>
              <p:cNvSpPr/>
              <p:nvPr/>
            </p:nvSpPr>
            <p:spPr>
              <a:xfrm>
                <a:off x="215660" y="1177926"/>
                <a:ext cx="4220681" cy="461963"/>
              </a:xfrm>
              <a:prstGeom prst="roundRect">
                <a:avLst/>
              </a:prstGeom>
              <a:solidFill>
                <a:srgbClr val="EB9999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" name="สี่เหลี่ยมผืนผ้ามุมมน 10"/>
              <p:cNvSpPr/>
              <p:nvPr/>
            </p:nvSpPr>
            <p:spPr>
              <a:xfrm>
                <a:off x="215660" y="1172957"/>
                <a:ext cx="4124426" cy="469594"/>
              </a:xfrm>
              <a:prstGeom prst="roundRect">
                <a:avLst/>
              </a:prstGeom>
              <a:solidFill>
                <a:srgbClr val="F7DAD9">
                  <a:alpha val="89804"/>
                </a:srgbClr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1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 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ประธานแจ้งให้ประชุมทราบ</a:t>
                </a:r>
              </a:p>
            </p:txBody>
          </p:sp>
        </p:grpSp>
        <p:sp>
          <p:nvSpPr>
            <p:cNvPr id="11" name="สี่เหลี่ยมผืนผ้า 10"/>
            <p:cNvSpPr/>
            <p:nvPr/>
          </p:nvSpPr>
          <p:spPr>
            <a:xfrm>
              <a:off x="3423644" y="833278"/>
              <a:ext cx="30519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0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</a:t>
              </a:r>
              <a:endParaRPr lang="th-TH" sz="20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12" name="สี่เหลี่ยมผืนผ้ามุมมน 8"/>
          <p:cNvSpPr/>
          <p:nvPr/>
        </p:nvSpPr>
        <p:spPr>
          <a:xfrm>
            <a:off x="4065184" y="2843914"/>
            <a:ext cx="5744194" cy="640071"/>
          </a:xfrm>
          <a:prstGeom prst="roundRect">
            <a:avLst>
              <a:gd name="adj" fmla="val 7784"/>
            </a:avLst>
          </a:prstGeom>
          <a:noFill/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thaiDist">
              <a:lnSpc>
                <a:spcPct val="150000"/>
              </a:lnSpc>
              <a:spcAft>
                <a:spcPts val="1000"/>
              </a:spcAft>
            </a:pPr>
            <a:endParaRPr lang="th-TH" sz="1200" b="1" dirty="0">
              <a:solidFill>
                <a:schemeClr val="tx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  <a:p>
            <a:pPr algn="thaiDist">
              <a:lnSpc>
                <a:spcPct val="150000"/>
              </a:lnSpc>
              <a:spcAft>
                <a:spcPts val="1000"/>
              </a:spcAft>
            </a:pPr>
            <a:r>
              <a:rPr lang="th-TH" sz="14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รับรองรายงานการประชุมคณะกรรมการบริหารกองทุนพัฒนาบทบาทสตรี                      ครั้งที่ </a:t>
            </a:r>
            <a:r>
              <a:rPr lang="th-TH" sz="1400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3/2566 </a:t>
            </a:r>
            <a:r>
              <a:rPr lang="th-TH" sz="14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เมื่อ</a:t>
            </a:r>
            <a:r>
              <a:rPr lang="th-TH" sz="1400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วันพุธที่ 22 มีนาคม </a:t>
            </a:r>
            <a:r>
              <a:rPr lang="th-TH" sz="14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</a:t>
            </a:r>
            <a:endParaRPr lang="en-US" sz="1400" dirty="0">
              <a:solidFill>
                <a:schemeClr val="tx1"/>
              </a:solidFill>
              <a:latin typeface="Chulabhorn Likit Text" panose="00000500000000000000" pitchFamily="50" charset="-34"/>
              <a:ea typeface="Calibri"/>
              <a:cs typeface="Chulabhorn Likit Text" panose="00000500000000000000" pitchFamily="50" charset="-34"/>
            </a:endParaRPr>
          </a:p>
          <a:p>
            <a:pPr defTabSz="299858">
              <a:spcAft>
                <a:spcPts val="333"/>
              </a:spcAft>
              <a:defRPr/>
            </a:pPr>
            <a:endParaRPr lang="th-TH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32" name="กลุ่ม 31"/>
          <p:cNvGrpSpPr/>
          <p:nvPr/>
        </p:nvGrpSpPr>
        <p:grpSpPr>
          <a:xfrm>
            <a:off x="144757" y="2861584"/>
            <a:ext cx="3859228" cy="534184"/>
            <a:chOff x="11007" y="1616845"/>
            <a:chExt cx="3768905" cy="480765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13" name="กลุ่ม 12"/>
            <p:cNvGrpSpPr/>
            <p:nvPr/>
          </p:nvGrpSpPr>
          <p:grpSpPr>
            <a:xfrm>
              <a:off x="11007" y="1616845"/>
              <a:ext cx="3768905" cy="480765"/>
              <a:chOff x="122178" y="1159124"/>
              <a:chExt cx="4962585" cy="480765"/>
            </a:xfrm>
          </p:grpSpPr>
          <p:sp>
            <p:nvSpPr>
              <p:cNvPr id="14" name="สี่เหลี่ยมผืนผ้ามุมมน 10"/>
              <p:cNvSpPr/>
              <p:nvPr/>
            </p:nvSpPr>
            <p:spPr>
              <a:xfrm>
                <a:off x="503238" y="1177925"/>
                <a:ext cx="4581525" cy="461963"/>
              </a:xfrm>
              <a:prstGeom prst="roundRect">
                <a:avLst/>
              </a:prstGeom>
              <a:solidFill>
                <a:srgbClr val="FFF5D9"/>
              </a:solidFill>
              <a:ln>
                <a:solidFill>
                  <a:srgbClr val="FFF5D9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r>
                  <a:rPr lang="th-TH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สร้างสรรค์ชุมชนให้พึ่งตนเองได้</a:t>
                </a: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" name="สี่เหลี่ยมผืนผ้ามุมมน 10"/>
              <p:cNvSpPr/>
              <p:nvPr/>
            </p:nvSpPr>
            <p:spPr>
              <a:xfrm>
                <a:off x="350838" y="1177925"/>
                <a:ext cx="4167187" cy="461963"/>
              </a:xfrm>
              <a:prstGeom prst="roundRect">
                <a:avLst/>
              </a:prstGeom>
              <a:solidFill>
                <a:srgbClr val="FFDF85"/>
              </a:solidFill>
              <a:ln>
                <a:solidFill>
                  <a:srgbClr val="FFDF85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" name="สี่เหลี่ยมผืนผ้ามุมมน 10"/>
              <p:cNvSpPr/>
              <p:nvPr/>
            </p:nvSpPr>
            <p:spPr>
              <a:xfrm>
                <a:off x="122178" y="1159124"/>
                <a:ext cx="4278406" cy="480765"/>
              </a:xfrm>
              <a:prstGeom prst="roundRect">
                <a:avLst/>
              </a:prstGeom>
              <a:solidFill>
                <a:srgbClr val="FFEFC1"/>
              </a:solidFill>
              <a:ln>
                <a:solidFill>
                  <a:srgbClr val="FFEFC1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2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รับรองรายงานการประชุม</a:t>
                </a:r>
              </a:p>
            </p:txBody>
          </p:sp>
        </p:grpSp>
        <p:sp>
          <p:nvSpPr>
            <p:cNvPr id="17" name="สี่เหลี่ยมผืนผ้า 16"/>
            <p:cNvSpPr/>
            <p:nvPr/>
          </p:nvSpPr>
          <p:spPr>
            <a:xfrm>
              <a:off x="3400678" y="1713488"/>
              <a:ext cx="324368" cy="3600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</a:t>
              </a:r>
              <a:endParaRPr lang="th-TH" sz="20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22" name="สี่เหลี่ยมผืนผ้า 21"/>
          <p:cNvSpPr/>
          <p:nvPr/>
        </p:nvSpPr>
        <p:spPr>
          <a:xfrm>
            <a:off x="4065184" y="4039416"/>
            <a:ext cx="5939275" cy="372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th-TH" sz="1400" spc="-5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3.1 การติดตามมติที่</a:t>
            </a:r>
            <a:r>
              <a:rPr lang="th-TH" sz="1400" spc="-5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ประชุมครั้ง</a:t>
            </a:r>
            <a:r>
              <a:rPr lang="th-TH" sz="1400" spc="-5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ที่ </a:t>
            </a:r>
            <a:r>
              <a:rPr lang="th-TH" sz="1400" spc="-5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3/2566 </a:t>
            </a:r>
            <a:r>
              <a:rPr lang="th-TH" sz="1400" spc="-5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เมื่อ</a:t>
            </a:r>
            <a:r>
              <a:rPr lang="th-TH" sz="1400" spc="-5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วันพุธที่ 22 มีนาคม </a:t>
            </a:r>
            <a:r>
              <a:rPr lang="th-TH" sz="1400" spc="-5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</a:t>
            </a:r>
            <a:endParaRPr lang="en-US" sz="1400" spc="-50" dirty="0">
              <a:latin typeface="Chulabhorn Likit Text" panose="00000500000000000000" pitchFamily="50" charset="-34"/>
              <a:ea typeface="Calibri"/>
              <a:cs typeface="Chulabhorn Likit Text" panose="00000500000000000000" pitchFamily="50" charset="-34"/>
            </a:endParaRPr>
          </a:p>
        </p:txBody>
      </p:sp>
      <p:grpSp>
        <p:nvGrpSpPr>
          <p:cNvPr id="24" name="กลุ่ม 23"/>
          <p:cNvGrpSpPr/>
          <p:nvPr/>
        </p:nvGrpSpPr>
        <p:grpSpPr>
          <a:xfrm>
            <a:off x="144757" y="3898533"/>
            <a:ext cx="3846182" cy="513293"/>
            <a:chOff x="107504" y="2499742"/>
            <a:chExt cx="3672408" cy="461963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18" name="กลุ่ม 17"/>
            <p:cNvGrpSpPr/>
            <p:nvPr/>
          </p:nvGrpSpPr>
          <p:grpSpPr>
            <a:xfrm>
              <a:off x="107504" y="2499742"/>
              <a:ext cx="3672408" cy="461963"/>
              <a:chOff x="249238" y="1177925"/>
              <a:chExt cx="4835525" cy="461963"/>
            </a:xfrm>
          </p:grpSpPr>
          <p:sp>
            <p:nvSpPr>
              <p:cNvPr id="19" name="สี่เหลี่ยมผืนผ้ามุมมน 10"/>
              <p:cNvSpPr/>
              <p:nvPr/>
            </p:nvSpPr>
            <p:spPr>
              <a:xfrm>
                <a:off x="503238" y="1177925"/>
                <a:ext cx="4581525" cy="461963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r>
                  <a:rPr lang="th-TH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สร้างสรรค์ชุมชนให้พึ่งตนเองได้</a:t>
                </a: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" name="สี่เหลี่ยมผืนผ้ามุมมน 10"/>
              <p:cNvSpPr/>
              <p:nvPr/>
            </p:nvSpPr>
            <p:spPr>
              <a:xfrm>
                <a:off x="350838" y="1177925"/>
                <a:ext cx="4167187" cy="461963"/>
              </a:xfrm>
              <a:prstGeom prst="roundRect">
                <a:avLst/>
              </a:prstGeom>
              <a:solidFill>
                <a:srgbClr val="A8D072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r>
                  <a:rPr lang="th-TH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สร้างสรรค์ชุมชนให้พึ่งตนเองได้</a:t>
                </a: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" name="สี่เหลี่ยมผืนผ้ามุมมน 10"/>
              <p:cNvSpPr/>
              <p:nvPr/>
            </p:nvSpPr>
            <p:spPr>
              <a:xfrm>
                <a:off x="249238" y="1177925"/>
                <a:ext cx="4167187" cy="461963"/>
              </a:xfrm>
              <a:prstGeom prst="roundRect">
                <a:avLst/>
              </a:prstGeom>
              <a:solidFill>
                <a:srgbClr val="DCECC6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3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สืบเนื่องจากการประชุม</a:t>
                </a:r>
              </a:p>
            </p:txBody>
          </p:sp>
        </p:grpSp>
        <p:sp>
          <p:nvSpPr>
            <p:cNvPr id="23" name="สี่เหลี่ยมผืนผ้า 22"/>
            <p:cNvSpPr/>
            <p:nvPr/>
          </p:nvSpPr>
          <p:spPr>
            <a:xfrm>
              <a:off x="3401268" y="2581106"/>
              <a:ext cx="332197" cy="3600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</a:t>
              </a:r>
              <a:endParaRPr lang="th-TH" sz="20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4117057" y="1893080"/>
            <a:ext cx="55462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</a:t>
            </a:r>
            <a:endParaRPr lang="en-US" sz="14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-23585" y="5154909"/>
            <a:ext cx="10183585" cy="694389"/>
            <a:chOff x="-23585" y="5134125"/>
            <a:chExt cx="10183585" cy="715174"/>
          </a:xfrm>
        </p:grpSpPr>
        <p:grpSp>
          <p:nvGrpSpPr>
            <p:cNvPr id="90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5" y="5274993"/>
              <a:ext cx="10183585" cy="470079"/>
              <a:chOff x="-21227" y="4621292"/>
              <a:chExt cx="9165228" cy="561020"/>
            </a:xfrm>
          </p:grpSpPr>
          <p:grpSp>
            <p:nvGrpSpPr>
              <p:cNvPr id="97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7" y="4635401"/>
                <a:ext cx="5133812" cy="546911"/>
                <a:chOff x="-45702" y="6428830"/>
                <a:chExt cx="7109735" cy="450425"/>
              </a:xfrm>
            </p:grpSpPr>
            <p:sp>
              <p:nvSpPr>
                <p:cNvPr id="101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02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03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10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98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99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00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91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92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93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94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95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6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56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-23581" y="-271597"/>
            <a:ext cx="10216630" cy="1541268"/>
            <a:chOff x="-23581" y="-271597"/>
            <a:chExt cx="10216630" cy="1541268"/>
          </a:xfrm>
        </p:grpSpPr>
        <p:grpSp>
          <p:nvGrpSpPr>
            <p:cNvPr id="63" name="Group 62"/>
            <p:cNvGrpSpPr/>
            <p:nvPr/>
          </p:nvGrpSpPr>
          <p:grpSpPr>
            <a:xfrm>
              <a:off x="-23581" y="-271597"/>
              <a:ext cx="10193050" cy="1541268"/>
              <a:chOff x="-23581" y="-271597"/>
              <a:chExt cx="10193050" cy="1541268"/>
            </a:xfrm>
          </p:grpSpPr>
          <p:grpSp>
            <p:nvGrpSpPr>
              <p:cNvPr id="76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674950"/>
                <a:chOff x="-29746" y="-164554"/>
                <a:chExt cx="9173747" cy="607455"/>
              </a:xfrm>
            </p:grpSpPr>
            <p:sp>
              <p:nvSpPr>
                <p:cNvPr id="80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81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51788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82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83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432048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77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5792566" y="-271597"/>
                <a:ext cx="1899096" cy="1541268"/>
                <a:chOff x="5491686" y="-481268"/>
                <a:chExt cx="1709187" cy="1387141"/>
              </a:xfrm>
            </p:grpSpPr>
            <p:sp>
              <p:nvSpPr>
                <p:cNvPr id="78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491686" y="-481268"/>
                  <a:ext cx="1709187" cy="1387141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79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78910" y="-202056"/>
                  <a:ext cx="857563" cy="565764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64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699853" y="30291"/>
              <a:ext cx="2493196" cy="52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0" y="884220"/>
            <a:ext cx="7202708" cy="369332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ระเบียบวาระการประชุมคณะกรรมการบริหารกองทุนพัฒนาบทบาทสตรี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23583" y="5154909"/>
            <a:ext cx="10183585" cy="694389"/>
            <a:chOff x="-23583" y="5154909"/>
            <a:chExt cx="10183585" cy="694389"/>
          </a:xfrm>
        </p:grpSpPr>
        <p:grpSp>
          <p:nvGrpSpPr>
            <p:cNvPr id="59" name="Group 58"/>
            <p:cNvGrpSpPr/>
            <p:nvPr/>
          </p:nvGrpSpPr>
          <p:grpSpPr>
            <a:xfrm>
              <a:off x="-23583" y="5154909"/>
              <a:ext cx="10183585" cy="694389"/>
              <a:chOff x="-23583" y="5134125"/>
              <a:chExt cx="10183585" cy="715174"/>
            </a:xfrm>
          </p:grpSpPr>
          <p:grpSp>
            <p:nvGrpSpPr>
              <p:cNvPr id="60" name="กลุ่ม 1">
                <a:extLst>
                  <a:ext uri="{FF2B5EF4-FFF2-40B4-BE49-F238E27FC236}">
                    <a16:creationId xmlns:a16="http://schemas.microsoft.com/office/drawing/2014/main" id="{58DAA6D8-19A9-434E-BD10-9F227ECAADEE}"/>
                  </a:ext>
                </a:extLst>
              </p:cNvPr>
              <p:cNvGrpSpPr/>
              <p:nvPr/>
            </p:nvGrpSpPr>
            <p:grpSpPr>
              <a:xfrm>
                <a:off x="-23583" y="5274993"/>
                <a:ext cx="10183585" cy="470079"/>
                <a:chOff x="-21226" y="4621292"/>
                <a:chExt cx="9165227" cy="561020"/>
              </a:xfrm>
            </p:grpSpPr>
            <p:grpSp>
              <p:nvGrpSpPr>
                <p:cNvPr id="67" name="กลุ่ม 7">
                  <a:extLst>
                    <a:ext uri="{FF2B5EF4-FFF2-40B4-BE49-F238E27FC236}">
                      <a16:creationId xmlns:a16="http://schemas.microsoft.com/office/drawing/2014/main" id="{30C28730-7CDF-4231-A774-6A7122EB4AEA}"/>
                    </a:ext>
                  </a:extLst>
                </p:cNvPr>
                <p:cNvGrpSpPr/>
                <p:nvPr/>
              </p:nvGrpSpPr>
              <p:grpSpPr>
                <a:xfrm>
                  <a:off x="-21226" y="4635401"/>
                  <a:ext cx="5133813" cy="546911"/>
                  <a:chOff x="-45702" y="6428830"/>
                  <a:chExt cx="7109733" cy="450425"/>
                </a:xfrm>
              </p:grpSpPr>
              <p:sp>
                <p:nvSpPr>
                  <p:cNvPr id="71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447532BC-F1AF-418B-B954-69A21822D4D1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72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72AD55B9-27A4-40A2-86AD-A09FD1FBB379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73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0CC04605-512B-40BA-BB6C-C4CA6329F254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08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68" name="กลุ่ม 4">
                  <a:extLst>
                    <a:ext uri="{FF2B5EF4-FFF2-40B4-BE49-F238E27FC236}">
                      <a16:creationId xmlns:a16="http://schemas.microsoft.com/office/drawing/2014/main" id="{33080593-C486-4A4E-A259-28A964353B4D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69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18287458-5345-45BB-A7B2-0AE1DDE4E433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70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CB515603-CB57-4A48-B8A7-C4BD2C469F4B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pic>
            <p:nvPicPr>
              <p:cNvPr id="61" name="Picture 23">
                <a:extLst>
                  <a:ext uri="{FF2B5EF4-FFF2-40B4-BE49-F238E27FC236}">
                    <a16:creationId xmlns:a16="http://schemas.microsoft.com/office/drawing/2014/main" id="{A9FCDA38-8F0B-49DF-8F2E-B899B1F362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99853" y="5264104"/>
                <a:ext cx="625615" cy="408428"/>
              </a:xfrm>
              <a:prstGeom prst="rect">
                <a:avLst/>
              </a:prstGeom>
            </p:spPr>
          </p:pic>
          <p:pic>
            <p:nvPicPr>
              <p:cNvPr id="62" name="Picture 24">
                <a:extLst>
                  <a:ext uri="{FF2B5EF4-FFF2-40B4-BE49-F238E27FC236}">
                    <a16:creationId xmlns:a16="http://schemas.microsoft.com/office/drawing/2014/main" id="{199745AA-CFB3-443D-A566-E11575BA52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40755" y="5252961"/>
                <a:ext cx="384697" cy="433336"/>
              </a:xfrm>
              <a:prstGeom prst="rect">
                <a:avLst/>
              </a:prstGeom>
            </p:spPr>
          </p:pic>
          <p:pic>
            <p:nvPicPr>
              <p:cNvPr id="63" name="Picture 35">
                <a:extLst>
                  <a:ext uri="{FF2B5EF4-FFF2-40B4-BE49-F238E27FC236}">
                    <a16:creationId xmlns:a16="http://schemas.microsoft.com/office/drawing/2014/main" id="{9584FECB-F937-4F01-8CDD-C92F98A2F1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2063" y="5338458"/>
                <a:ext cx="373365" cy="309768"/>
              </a:xfrm>
              <a:prstGeom prst="rect">
                <a:avLst/>
              </a:prstGeom>
            </p:spPr>
          </p:pic>
          <p:pic>
            <p:nvPicPr>
              <p:cNvPr id="64" name="Picture 36">
                <a:extLst>
                  <a:ext uri="{FF2B5EF4-FFF2-40B4-BE49-F238E27FC236}">
                    <a16:creationId xmlns:a16="http://schemas.microsoft.com/office/drawing/2014/main" id="{62FFD426-AD6C-47DA-99D3-A7217E240C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45100" y="5340250"/>
                <a:ext cx="281130" cy="303691"/>
              </a:xfrm>
              <a:prstGeom prst="rect">
                <a:avLst/>
              </a:prstGeom>
            </p:spPr>
          </p:pic>
          <p:pic>
            <p:nvPicPr>
              <p:cNvPr id="65" name="Picture 2" descr="C:\Users\Administrator\Desktop\change for good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6130" y="5281839"/>
                <a:ext cx="890907" cy="5010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6" name="รูปแบบอิสระ: รูปร่าง 49">
                <a:extLst>
                  <a:ext uri="{FF2B5EF4-FFF2-40B4-BE49-F238E27FC236}">
                    <a16:creationId xmlns:a16="http://schemas.microsoft.com/office/drawing/2014/main" id="{0CC04605-512B-40BA-BB6C-C4CA6329F254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74" name="TextBox 7"/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-23582" y="-361931"/>
            <a:ext cx="10332648" cy="1385058"/>
            <a:chOff x="-23582" y="-361931"/>
            <a:chExt cx="10332648" cy="1385058"/>
          </a:xfrm>
        </p:grpSpPr>
        <p:grpSp>
          <p:nvGrpSpPr>
            <p:cNvPr id="75" name="กลุ่ม 25">
              <a:extLst>
                <a:ext uri="{FF2B5EF4-FFF2-40B4-BE49-F238E27FC236}">
                  <a16:creationId xmlns:a16="http://schemas.microsoft.com/office/drawing/2014/main" id="{7D06518B-9B45-4201-A300-3BEEF5DCD03B}"/>
                </a:ext>
              </a:extLst>
            </p:cNvPr>
            <p:cNvGrpSpPr/>
            <p:nvPr/>
          </p:nvGrpSpPr>
          <p:grpSpPr>
            <a:xfrm>
              <a:off x="-23582" y="-361931"/>
              <a:ext cx="10201628" cy="1385058"/>
              <a:chOff x="-21224" y="-365563"/>
              <a:chExt cx="9181465" cy="1246552"/>
            </a:xfrm>
          </p:grpSpPr>
          <p:sp>
            <p:nvSpPr>
              <p:cNvPr id="76" name="รูปแบบอิสระ: รูปร่าง 62">
                <a:extLst>
                  <a:ext uri="{FF2B5EF4-FFF2-40B4-BE49-F238E27FC236}">
                    <a16:creationId xmlns:a16="http://schemas.microsoft.com/office/drawing/2014/main" id="{763F6E50-E3DE-4F2F-B389-800C6A2058F9}"/>
                  </a:ext>
                </a:extLst>
              </p:cNvPr>
              <p:cNvSpPr/>
              <p:nvPr/>
            </p:nvSpPr>
            <p:spPr>
              <a:xfrm rot="10800000">
                <a:off x="-21224" y="349041"/>
                <a:ext cx="7820283" cy="100071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77" name="รูปแบบอิสระ: รูปร่าง 62">
                <a:extLst>
                  <a:ext uri="{FF2B5EF4-FFF2-40B4-BE49-F238E27FC236}">
                    <a16:creationId xmlns:a16="http://schemas.microsoft.com/office/drawing/2014/main" id="{6170159F-B4D3-4017-9CD6-524599548825}"/>
                  </a:ext>
                </a:extLst>
              </p:cNvPr>
              <p:cNvSpPr/>
              <p:nvPr/>
            </p:nvSpPr>
            <p:spPr>
              <a:xfrm flipV="1">
                <a:off x="5266749" y="-20538"/>
                <a:ext cx="3893491" cy="487172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78" name="สี่เหลี่ยมผืนผ้า 11">
                <a:extLst>
                  <a:ext uri="{FF2B5EF4-FFF2-40B4-BE49-F238E27FC236}">
                    <a16:creationId xmlns:a16="http://schemas.microsoft.com/office/drawing/2014/main" id="{F9F4841F-3BBC-4457-AA88-3D070EC45B06}"/>
                  </a:ext>
                </a:extLst>
              </p:cNvPr>
              <p:cNvSpPr/>
              <p:nvPr/>
            </p:nvSpPr>
            <p:spPr>
              <a:xfrm>
                <a:off x="0" y="-57269"/>
                <a:ext cx="9160241" cy="40481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91" name="วงรี 13">
                <a:extLst>
                  <a:ext uri="{FF2B5EF4-FFF2-40B4-BE49-F238E27FC236}">
                    <a16:creationId xmlns:a16="http://schemas.microsoft.com/office/drawing/2014/main" id="{26798FC3-BA23-4F57-9494-6FF28D367843}"/>
                  </a:ext>
                </a:extLst>
              </p:cNvPr>
              <p:cNvSpPr/>
              <p:nvPr/>
            </p:nvSpPr>
            <p:spPr>
              <a:xfrm>
                <a:off x="5364490" y="-365563"/>
                <a:ext cx="1840389" cy="1246552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 dirty="0"/>
              </a:p>
            </p:txBody>
          </p:sp>
          <p:pic>
            <p:nvPicPr>
              <p:cNvPr id="92" name="รูปภาพ 65">
                <a:extLst>
                  <a:ext uri="{FF2B5EF4-FFF2-40B4-BE49-F238E27FC236}">
                    <a16:creationId xmlns:a16="http://schemas.microsoft.com/office/drawing/2014/main" id="{FF1C8559-7F07-4282-B711-DDC3A7946E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11596" y="-52058"/>
                <a:ext cx="760236" cy="50155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  <p:sp>
          <p:nvSpPr>
            <p:cNvPr id="93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815870" y="-24981"/>
              <a:ext cx="2493196" cy="498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1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90" name="สี่เหลี่ยมผืนผ้ามุมมน 89">
              <a:extLst>
                <a:ext uri="{FF2B5EF4-FFF2-40B4-BE49-F238E27FC236}">
                  <a16:creationId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>
              <a:off x="376266" y="-13115"/>
              <a:ext cx="4357780" cy="43380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การเบิกจ่ายงบประมาณกองทุนพัฒนาบทบาทสตรี </a:t>
              </a:r>
              <a:b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</a:br>
              <a: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ประจำปีงบประมาณ พ.ศ. 2566 (ข้อมูล ณ 18 เมษายน 2566)</a:t>
              </a:r>
            </a:p>
          </p:txBody>
        </p:sp>
      </p:grpSp>
      <p:graphicFrame>
        <p:nvGraphicFramePr>
          <p:cNvPr id="2" name="Table 32">
            <a:extLst>
              <a:ext uri="{FF2B5EF4-FFF2-40B4-BE49-F238E27FC236}">
                <a16:creationId xmlns:a16="http://schemas.microsoft.com/office/drawing/2014/main" id="{2EA90F75-1F36-C5AA-270A-A054D51D3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054724"/>
              </p:ext>
            </p:extLst>
          </p:nvPr>
        </p:nvGraphicFramePr>
        <p:xfrm>
          <a:off x="127323" y="634385"/>
          <a:ext cx="9860908" cy="45849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1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5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08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15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33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3462">
                  <a:extLst>
                    <a:ext uri="{9D8B030D-6E8A-4147-A177-3AD203B41FA5}">
                      <a16:colId xmlns:a16="http://schemas.microsoft.com/office/drawing/2014/main" val="934870095"/>
                    </a:ext>
                  </a:extLst>
                </a:gridCol>
                <a:gridCol w="1671738">
                  <a:extLst>
                    <a:ext uri="{9D8B030D-6E8A-4147-A177-3AD203B41FA5}">
                      <a16:colId xmlns:a16="http://schemas.microsoft.com/office/drawing/2014/main" val="1470791809"/>
                    </a:ext>
                  </a:extLst>
                </a:gridCol>
                <a:gridCol w="1176160">
                  <a:extLst>
                    <a:ext uri="{9D8B030D-6E8A-4147-A177-3AD203B41FA5}">
                      <a16:colId xmlns:a16="http://schemas.microsoft.com/office/drawing/2014/main" val="3504360862"/>
                    </a:ext>
                  </a:extLst>
                </a:gridCol>
              </a:tblGrid>
              <a:tr h="452860"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spc="-7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งบประมาณจัดสรร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3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เป้าหมายไตรมาสที่ 2 (54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%)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สูง/ต่ำ กว่า</a:t>
                      </a:r>
                      <a:r>
                        <a:rPr lang="th-TH" sz="12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เป้าหมาย</a:t>
                      </a:r>
                      <a:br>
                        <a:rPr lang="th-TH" sz="12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</a:t>
                      </a: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คงเหลืองบประมาณ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470">
                <a:tc vMerge="1">
                  <a:txBody>
                    <a:bodyPr/>
                    <a:lstStyle/>
                    <a:p>
                      <a:pPr algn="ctr"/>
                      <a:endParaRPr lang="th-TH" sz="13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th-TH" sz="13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840699"/>
                  </a:ext>
                </a:extLst>
              </a:tr>
              <a:tr h="411938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สมุทรสาคร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12,032,905.00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11,730,461.00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97.49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6,497,768.70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43.49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302,444.00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878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สุโขทัย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14,070,415.00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13,469,257.00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95.73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7,598,024.10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41.73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601,158.00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585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สระแก้ว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11,560,655.00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10,992,365.10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95.08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6,242,753.70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41.08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568,289.90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ระยอง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10,773,740.00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10,222,983.75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94.89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5,817,819.60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40.89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550,756.25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แพร่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10,520,580.00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9,932,549.72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94.41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5,681,113.20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40.41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588,030.28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เพชรบูรณ์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12,257,265.00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11,560,237.00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94.31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6,618,923.10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40.31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697,028.00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ชัยภูมิ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18,376,640.00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17,328,159.00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94.29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9,923,385.60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40.29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1,048,481.00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พิจิตร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12,012,780.00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11,254,899.02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93.69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6,486,901.20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39.69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757,880.98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ตาก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11,858,615.00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11,094,176.58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93.55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6,403,652.10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39.55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764,438.42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สุรินทร์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14,170,265.00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13,231,874.80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93.38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7,651,943.10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39.38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938,390.20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904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23583" y="5154909"/>
            <a:ext cx="10183585" cy="694389"/>
            <a:chOff x="-23583" y="5154909"/>
            <a:chExt cx="10183585" cy="694389"/>
          </a:xfrm>
        </p:grpSpPr>
        <p:grpSp>
          <p:nvGrpSpPr>
            <p:cNvPr id="27" name="Group 26"/>
            <p:cNvGrpSpPr/>
            <p:nvPr/>
          </p:nvGrpSpPr>
          <p:grpSpPr>
            <a:xfrm>
              <a:off x="-23583" y="5154909"/>
              <a:ext cx="10183585" cy="694389"/>
              <a:chOff x="-23583" y="5134125"/>
              <a:chExt cx="10183585" cy="715174"/>
            </a:xfrm>
          </p:grpSpPr>
          <p:grpSp>
            <p:nvGrpSpPr>
              <p:cNvPr id="29" name="กลุ่ม 1">
                <a:extLst>
                  <a:ext uri="{FF2B5EF4-FFF2-40B4-BE49-F238E27FC236}">
                    <a16:creationId xmlns:a16="http://schemas.microsoft.com/office/drawing/2014/main" id="{58DAA6D8-19A9-434E-BD10-9F227ECAADEE}"/>
                  </a:ext>
                </a:extLst>
              </p:cNvPr>
              <p:cNvGrpSpPr/>
              <p:nvPr/>
            </p:nvGrpSpPr>
            <p:grpSpPr>
              <a:xfrm>
                <a:off x="-23583" y="5274993"/>
                <a:ext cx="10183585" cy="470079"/>
                <a:chOff x="-21226" y="4621292"/>
                <a:chExt cx="9165227" cy="561020"/>
              </a:xfrm>
            </p:grpSpPr>
            <p:grpSp>
              <p:nvGrpSpPr>
                <p:cNvPr id="36" name="กลุ่ม 7">
                  <a:extLst>
                    <a:ext uri="{FF2B5EF4-FFF2-40B4-BE49-F238E27FC236}">
                      <a16:creationId xmlns:a16="http://schemas.microsoft.com/office/drawing/2014/main" id="{30C28730-7CDF-4231-A774-6A7122EB4AEA}"/>
                    </a:ext>
                  </a:extLst>
                </p:cNvPr>
                <p:cNvGrpSpPr/>
                <p:nvPr/>
              </p:nvGrpSpPr>
              <p:grpSpPr>
                <a:xfrm>
                  <a:off x="-21226" y="4635401"/>
                  <a:ext cx="5133813" cy="546911"/>
                  <a:chOff x="-45702" y="6428830"/>
                  <a:chExt cx="7109733" cy="450425"/>
                </a:xfrm>
              </p:grpSpPr>
              <p:sp>
                <p:nvSpPr>
                  <p:cNvPr id="40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447532BC-F1AF-418B-B954-69A21822D4D1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1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72AD55B9-27A4-40A2-86AD-A09FD1FBB379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2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0CC04605-512B-40BA-BB6C-C4CA6329F254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08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37" name="กลุ่ม 4">
                  <a:extLst>
                    <a:ext uri="{FF2B5EF4-FFF2-40B4-BE49-F238E27FC236}">
                      <a16:creationId xmlns:a16="http://schemas.microsoft.com/office/drawing/2014/main" id="{33080593-C486-4A4E-A259-28A964353B4D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38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18287458-5345-45BB-A7B2-0AE1DDE4E433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39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CB515603-CB57-4A48-B8A7-C4BD2C469F4B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pic>
            <p:nvPicPr>
              <p:cNvPr id="30" name="Picture 23">
                <a:extLst>
                  <a:ext uri="{FF2B5EF4-FFF2-40B4-BE49-F238E27FC236}">
                    <a16:creationId xmlns:a16="http://schemas.microsoft.com/office/drawing/2014/main" id="{A9FCDA38-8F0B-49DF-8F2E-B899B1F362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99853" y="5264104"/>
                <a:ext cx="625615" cy="408428"/>
              </a:xfrm>
              <a:prstGeom prst="rect">
                <a:avLst/>
              </a:prstGeom>
            </p:spPr>
          </p:pic>
          <p:pic>
            <p:nvPicPr>
              <p:cNvPr id="31" name="Picture 24">
                <a:extLst>
                  <a:ext uri="{FF2B5EF4-FFF2-40B4-BE49-F238E27FC236}">
                    <a16:creationId xmlns:a16="http://schemas.microsoft.com/office/drawing/2014/main" id="{199745AA-CFB3-443D-A566-E11575BA52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40755" y="5252961"/>
                <a:ext cx="384697" cy="433336"/>
              </a:xfrm>
              <a:prstGeom prst="rect">
                <a:avLst/>
              </a:prstGeom>
            </p:spPr>
          </p:pic>
          <p:pic>
            <p:nvPicPr>
              <p:cNvPr id="32" name="Picture 35">
                <a:extLst>
                  <a:ext uri="{FF2B5EF4-FFF2-40B4-BE49-F238E27FC236}">
                    <a16:creationId xmlns:a16="http://schemas.microsoft.com/office/drawing/2014/main" id="{9584FECB-F937-4F01-8CDD-C92F98A2F1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2063" y="5338458"/>
                <a:ext cx="373365" cy="309768"/>
              </a:xfrm>
              <a:prstGeom prst="rect">
                <a:avLst/>
              </a:prstGeom>
            </p:spPr>
          </p:pic>
          <p:pic>
            <p:nvPicPr>
              <p:cNvPr id="33" name="Picture 36">
                <a:extLst>
                  <a:ext uri="{FF2B5EF4-FFF2-40B4-BE49-F238E27FC236}">
                    <a16:creationId xmlns:a16="http://schemas.microsoft.com/office/drawing/2014/main" id="{62FFD426-AD6C-47DA-99D3-A7217E240C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45100" y="5340250"/>
                <a:ext cx="281130" cy="303691"/>
              </a:xfrm>
              <a:prstGeom prst="rect">
                <a:avLst/>
              </a:prstGeom>
            </p:spPr>
          </p:pic>
          <p:pic>
            <p:nvPicPr>
              <p:cNvPr id="34" name="Picture 2" descr="C:\Users\Administrator\Desktop\change for good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6130" y="5281839"/>
                <a:ext cx="890907" cy="5010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รูปแบบอิสระ: รูปร่าง 49">
                <a:extLst>
                  <a:ext uri="{FF2B5EF4-FFF2-40B4-BE49-F238E27FC236}">
                    <a16:creationId xmlns:a16="http://schemas.microsoft.com/office/drawing/2014/main" id="{0CC04605-512B-40BA-BB6C-C4CA6329F254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28" name="TextBox 7"/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-23582" y="-361931"/>
            <a:ext cx="10332648" cy="1385058"/>
            <a:chOff x="-23582" y="-361931"/>
            <a:chExt cx="10332648" cy="1385058"/>
          </a:xfrm>
        </p:grpSpPr>
        <p:grpSp>
          <p:nvGrpSpPr>
            <p:cNvPr id="55" name="กลุ่ม 25">
              <a:extLst>
                <a:ext uri="{FF2B5EF4-FFF2-40B4-BE49-F238E27FC236}">
                  <a16:creationId xmlns:a16="http://schemas.microsoft.com/office/drawing/2014/main" id="{7D06518B-9B45-4201-A300-3BEEF5DCD03B}"/>
                </a:ext>
              </a:extLst>
            </p:cNvPr>
            <p:cNvGrpSpPr/>
            <p:nvPr/>
          </p:nvGrpSpPr>
          <p:grpSpPr>
            <a:xfrm>
              <a:off x="-23582" y="-361931"/>
              <a:ext cx="10201628" cy="1385058"/>
              <a:chOff x="-21224" y="-365563"/>
              <a:chExt cx="9181465" cy="1246552"/>
            </a:xfrm>
          </p:grpSpPr>
          <p:sp>
            <p:nvSpPr>
              <p:cNvPr id="58" name="รูปแบบอิสระ: รูปร่าง 62">
                <a:extLst>
                  <a:ext uri="{FF2B5EF4-FFF2-40B4-BE49-F238E27FC236}">
                    <a16:creationId xmlns:a16="http://schemas.microsoft.com/office/drawing/2014/main" id="{763F6E50-E3DE-4F2F-B389-800C6A2058F9}"/>
                  </a:ext>
                </a:extLst>
              </p:cNvPr>
              <p:cNvSpPr/>
              <p:nvPr/>
            </p:nvSpPr>
            <p:spPr>
              <a:xfrm rot="10800000">
                <a:off x="-21224" y="349041"/>
                <a:ext cx="7820283" cy="100071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59" name="รูปแบบอิสระ: รูปร่าง 62">
                <a:extLst>
                  <a:ext uri="{FF2B5EF4-FFF2-40B4-BE49-F238E27FC236}">
                    <a16:creationId xmlns:a16="http://schemas.microsoft.com/office/drawing/2014/main" id="{6170159F-B4D3-4017-9CD6-524599548825}"/>
                  </a:ext>
                </a:extLst>
              </p:cNvPr>
              <p:cNvSpPr/>
              <p:nvPr/>
            </p:nvSpPr>
            <p:spPr>
              <a:xfrm flipV="1">
                <a:off x="5266749" y="-20538"/>
                <a:ext cx="3893491" cy="487172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60" name="สี่เหลี่ยมผืนผ้า 11">
                <a:extLst>
                  <a:ext uri="{FF2B5EF4-FFF2-40B4-BE49-F238E27FC236}">
                    <a16:creationId xmlns:a16="http://schemas.microsoft.com/office/drawing/2014/main" id="{F9F4841F-3BBC-4457-AA88-3D070EC45B06}"/>
                  </a:ext>
                </a:extLst>
              </p:cNvPr>
              <p:cNvSpPr/>
              <p:nvPr/>
            </p:nvSpPr>
            <p:spPr>
              <a:xfrm>
                <a:off x="0" y="-57269"/>
                <a:ext cx="9160241" cy="40481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61" name="วงรี 13">
                <a:extLst>
                  <a:ext uri="{FF2B5EF4-FFF2-40B4-BE49-F238E27FC236}">
                    <a16:creationId xmlns:a16="http://schemas.microsoft.com/office/drawing/2014/main" id="{26798FC3-BA23-4F57-9494-6FF28D367843}"/>
                  </a:ext>
                </a:extLst>
              </p:cNvPr>
              <p:cNvSpPr/>
              <p:nvPr/>
            </p:nvSpPr>
            <p:spPr>
              <a:xfrm>
                <a:off x="5364490" y="-365563"/>
                <a:ext cx="1840389" cy="1246552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 dirty="0"/>
              </a:p>
            </p:txBody>
          </p:sp>
          <p:pic>
            <p:nvPicPr>
              <p:cNvPr id="62" name="รูปภาพ 65">
                <a:extLst>
                  <a:ext uri="{FF2B5EF4-FFF2-40B4-BE49-F238E27FC236}">
                    <a16:creationId xmlns:a16="http://schemas.microsoft.com/office/drawing/2014/main" id="{FF1C8559-7F07-4282-B711-DDC3A7946E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11596" y="-52058"/>
                <a:ext cx="760236" cy="50155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  <p:sp>
          <p:nvSpPr>
            <p:cNvPr id="56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815870" y="-24981"/>
              <a:ext cx="2493196" cy="498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1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57" name="สี่เหลี่ยมผืนผ้ามุมมน 89">
              <a:extLst>
                <a:ext uri="{FF2B5EF4-FFF2-40B4-BE49-F238E27FC236}">
                  <a16:creationId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>
              <a:off x="376265" y="-13115"/>
              <a:ext cx="4554549" cy="43380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การเบิกจ่ายงบประมาณกองทุนพัฒนาบทบาทสตรี </a:t>
              </a:r>
              <a:b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</a:br>
              <a: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ประจำปีงบประมาณ พ.ศ. 2566 (ข้อมูล ณ 18 เมษายน 2566) (ต่อ)</a:t>
              </a:r>
            </a:p>
          </p:txBody>
        </p:sp>
      </p:grpSp>
      <p:graphicFrame>
        <p:nvGraphicFramePr>
          <p:cNvPr id="2" name="Table 32">
            <a:extLst>
              <a:ext uri="{FF2B5EF4-FFF2-40B4-BE49-F238E27FC236}">
                <a16:creationId xmlns:a16="http://schemas.microsoft.com/office/drawing/2014/main" id="{2EA90F75-1F36-C5AA-270A-A054D51D3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478363"/>
              </p:ext>
            </p:extLst>
          </p:nvPr>
        </p:nvGraphicFramePr>
        <p:xfrm>
          <a:off x="127322" y="634385"/>
          <a:ext cx="9860909" cy="4570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73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02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0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43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1300">
                  <a:extLst>
                    <a:ext uri="{9D8B030D-6E8A-4147-A177-3AD203B41FA5}">
                      <a16:colId xmlns:a16="http://schemas.microsoft.com/office/drawing/2014/main" val="934870095"/>
                    </a:ext>
                  </a:extLst>
                </a:gridCol>
                <a:gridCol w="1670922">
                  <a:extLst>
                    <a:ext uri="{9D8B030D-6E8A-4147-A177-3AD203B41FA5}">
                      <a16:colId xmlns:a16="http://schemas.microsoft.com/office/drawing/2014/main" val="1470791809"/>
                    </a:ext>
                  </a:extLst>
                </a:gridCol>
                <a:gridCol w="1175586">
                  <a:extLst>
                    <a:ext uri="{9D8B030D-6E8A-4147-A177-3AD203B41FA5}">
                      <a16:colId xmlns:a16="http://schemas.microsoft.com/office/drawing/2014/main" val="3504360862"/>
                    </a:ext>
                  </a:extLst>
                </a:gridCol>
              </a:tblGrid>
              <a:tr h="452860"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งบประมาณจัดสรร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3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เป้าหมายไตรมาสที่ 2 (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</a:t>
                      </a:r>
                      <a:r>
                        <a:rPr lang="th-TH" sz="12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%)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สูง/ต่ำ กว่า</a:t>
                      </a:r>
                      <a:r>
                        <a:rPr lang="th-TH" sz="12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เป้าหมาย</a:t>
                      </a:r>
                      <a:br>
                        <a:rPr lang="th-TH" sz="12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</a:t>
                      </a: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คงเหลืองบประมาณ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535">
                <a:tc vMerge="1">
                  <a:txBody>
                    <a:bodyPr/>
                    <a:lstStyle/>
                    <a:p>
                      <a:pPr algn="ctr"/>
                      <a:endParaRPr lang="th-TH" sz="13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th-TH" sz="13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840699"/>
                  </a:ext>
                </a:extLst>
              </a:tr>
              <a:tr h="411938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11</a:t>
                      </a:r>
                      <a:endParaRPr lang="en-US" sz="12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มหาสารคาม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12,380,615.00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11,534,982.58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93.17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6,685,532.10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39.17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845,632.42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878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12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ราชบุรี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12,159,890.00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11,310,965.19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93.02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6,566,340.60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39.02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848,924.81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585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13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สกลนคร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14,133,390.00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13,131,500.40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92.91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7,632,030.60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38.91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1,001,889.60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14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ประจวบคีรีขันธ์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9,329,380.00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8,649,916.42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92.72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5,037,865.20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38.72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679,463.58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15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หนองคาย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9,425,255.00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8,725,047.35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92.57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5,089,637.70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38.57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700,207.65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16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บึงกาฬ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8,316,780.00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7,696,924.84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92.55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4,491,061.20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38.55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619,855.16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17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มุกดาหาร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8,205,905.00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7,576,858.65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92.33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4,431,188.70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629,046.35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18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อำนาจเจริญ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7,236,505.00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6,674,916.98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92.24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3,907,712.70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38.24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561,588.02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19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หนองบัวลำภู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9,146,030.00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8,422,136.00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92.09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4,938,856.20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38.09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723,894.00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20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พระนครศรีอยุธยา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11,737,840.00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10,792,955.84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91.95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6,338,433.60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37.95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944,884.16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355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23583" y="5154909"/>
            <a:ext cx="10183585" cy="694389"/>
            <a:chOff x="-23583" y="5154909"/>
            <a:chExt cx="10183585" cy="694389"/>
          </a:xfrm>
        </p:grpSpPr>
        <p:grpSp>
          <p:nvGrpSpPr>
            <p:cNvPr id="27" name="Group 26"/>
            <p:cNvGrpSpPr/>
            <p:nvPr/>
          </p:nvGrpSpPr>
          <p:grpSpPr>
            <a:xfrm>
              <a:off x="-23583" y="5154909"/>
              <a:ext cx="10183585" cy="694389"/>
              <a:chOff x="-23583" y="5134125"/>
              <a:chExt cx="10183585" cy="715174"/>
            </a:xfrm>
          </p:grpSpPr>
          <p:grpSp>
            <p:nvGrpSpPr>
              <p:cNvPr id="29" name="กลุ่ม 1">
                <a:extLst>
                  <a:ext uri="{FF2B5EF4-FFF2-40B4-BE49-F238E27FC236}">
                    <a16:creationId xmlns:a16="http://schemas.microsoft.com/office/drawing/2014/main" id="{58DAA6D8-19A9-434E-BD10-9F227ECAADEE}"/>
                  </a:ext>
                </a:extLst>
              </p:cNvPr>
              <p:cNvGrpSpPr/>
              <p:nvPr/>
            </p:nvGrpSpPr>
            <p:grpSpPr>
              <a:xfrm>
                <a:off x="-23583" y="5274993"/>
                <a:ext cx="10183585" cy="470079"/>
                <a:chOff x="-21226" y="4621292"/>
                <a:chExt cx="9165227" cy="561020"/>
              </a:xfrm>
            </p:grpSpPr>
            <p:grpSp>
              <p:nvGrpSpPr>
                <p:cNvPr id="36" name="กลุ่ม 7">
                  <a:extLst>
                    <a:ext uri="{FF2B5EF4-FFF2-40B4-BE49-F238E27FC236}">
                      <a16:creationId xmlns:a16="http://schemas.microsoft.com/office/drawing/2014/main" id="{30C28730-7CDF-4231-A774-6A7122EB4AEA}"/>
                    </a:ext>
                  </a:extLst>
                </p:cNvPr>
                <p:cNvGrpSpPr/>
                <p:nvPr/>
              </p:nvGrpSpPr>
              <p:grpSpPr>
                <a:xfrm>
                  <a:off x="-21226" y="4635401"/>
                  <a:ext cx="5133813" cy="546911"/>
                  <a:chOff x="-45702" y="6428830"/>
                  <a:chExt cx="7109733" cy="450425"/>
                </a:xfrm>
              </p:grpSpPr>
              <p:sp>
                <p:nvSpPr>
                  <p:cNvPr id="40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447532BC-F1AF-418B-B954-69A21822D4D1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1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72AD55B9-27A4-40A2-86AD-A09FD1FBB379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2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0CC04605-512B-40BA-BB6C-C4CA6329F254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08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37" name="กลุ่ม 4">
                  <a:extLst>
                    <a:ext uri="{FF2B5EF4-FFF2-40B4-BE49-F238E27FC236}">
                      <a16:creationId xmlns:a16="http://schemas.microsoft.com/office/drawing/2014/main" id="{33080593-C486-4A4E-A259-28A964353B4D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38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18287458-5345-45BB-A7B2-0AE1DDE4E433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39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CB515603-CB57-4A48-B8A7-C4BD2C469F4B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pic>
            <p:nvPicPr>
              <p:cNvPr id="30" name="Picture 23">
                <a:extLst>
                  <a:ext uri="{FF2B5EF4-FFF2-40B4-BE49-F238E27FC236}">
                    <a16:creationId xmlns:a16="http://schemas.microsoft.com/office/drawing/2014/main" id="{A9FCDA38-8F0B-49DF-8F2E-B899B1F362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99853" y="5264104"/>
                <a:ext cx="625615" cy="408428"/>
              </a:xfrm>
              <a:prstGeom prst="rect">
                <a:avLst/>
              </a:prstGeom>
            </p:spPr>
          </p:pic>
          <p:pic>
            <p:nvPicPr>
              <p:cNvPr id="31" name="Picture 24">
                <a:extLst>
                  <a:ext uri="{FF2B5EF4-FFF2-40B4-BE49-F238E27FC236}">
                    <a16:creationId xmlns:a16="http://schemas.microsoft.com/office/drawing/2014/main" id="{199745AA-CFB3-443D-A566-E11575BA52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40755" y="5252961"/>
                <a:ext cx="384697" cy="433336"/>
              </a:xfrm>
              <a:prstGeom prst="rect">
                <a:avLst/>
              </a:prstGeom>
            </p:spPr>
          </p:pic>
          <p:pic>
            <p:nvPicPr>
              <p:cNvPr id="32" name="Picture 35">
                <a:extLst>
                  <a:ext uri="{FF2B5EF4-FFF2-40B4-BE49-F238E27FC236}">
                    <a16:creationId xmlns:a16="http://schemas.microsoft.com/office/drawing/2014/main" id="{9584FECB-F937-4F01-8CDD-C92F98A2F1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2063" y="5338458"/>
                <a:ext cx="373365" cy="309768"/>
              </a:xfrm>
              <a:prstGeom prst="rect">
                <a:avLst/>
              </a:prstGeom>
            </p:spPr>
          </p:pic>
          <p:pic>
            <p:nvPicPr>
              <p:cNvPr id="33" name="Picture 36">
                <a:extLst>
                  <a:ext uri="{FF2B5EF4-FFF2-40B4-BE49-F238E27FC236}">
                    <a16:creationId xmlns:a16="http://schemas.microsoft.com/office/drawing/2014/main" id="{62FFD426-AD6C-47DA-99D3-A7217E240C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45100" y="5340250"/>
                <a:ext cx="281130" cy="303691"/>
              </a:xfrm>
              <a:prstGeom prst="rect">
                <a:avLst/>
              </a:prstGeom>
            </p:spPr>
          </p:pic>
          <p:pic>
            <p:nvPicPr>
              <p:cNvPr id="34" name="Picture 2" descr="C:\Users\Administrator\Desktop\change for good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6130" y="5281839"/>
                <a:ext cx="890907" cy="5010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รูปแบบอิสระ: รูปร่าง 49">
                <a:extLst>
                  <a:ext uri="{FF2B5EF4-FFF2-40B4-BE49-F238E27FC236}">
                    <a16:creationId xmlns:a16="http://schemas.microsoft.com/office/drawing/2014/main" id="{0CC04605-512B-40BA-BB6C-C4CA6329F254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28" name="TextBox 7"/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-23582" y="-361931"/>
            <a:ext cx="10332648" cy="1385058"/>
            <a:chOff x="-23582" y="-361931"/>
            <a:chExt cx="10332648" cy="1385058"/>
          </a:xfrm>
        </p:grpSpPr>
        <p:grpSp>
          <p:nvGrpSpPr>
            <p:cNvPr id="55" name="กลุ่ม 25">
              <a:extLst>
                <a:ext uri="{FF2B5EF4-FFF2-40B4-BE49-F238E27FC236}">
                  <a16:creationId xmlns:a16="http://schemas.microsoft.com/office/drawing/2014/main" id="{7D06518B-9B45-4201-A300-3BEEF5DCD03B}"/>
                </a:ext>
              </a:extLst>
            </p:cNvPr>
            <p:cNvGrpSpPr/>
            <p:nvPr/>
          </p:nvGrpSpPr>
          <p:grpSpPr>
            <a:xfrm>
              <a:off x="-23582" y="-361931"/>
              <a:ext cx="10201628" cy="1385058"/>
              <a:chOff x="-21224" y="-365563"/>
              <a:chExt cx="9181465" cy="1246552"/>
            </a:xfrm>
          </p:grpSpPr>
          <p:sp>
            <p:nvSpPr>
              <p:cNvPr id="58" name="รูปแบบอิสระ: รูปร่าง 62">
                <a:extLst>
                  <a:ext uri="{FF2B5EF4-FFF2-40B4-BE49-F238E27FC236}">
                    <a16:creationId xmlns:a16="http://schemas.microsoft.com/office/drawing/2014/main" id="{763F6E50-E3DE-4F2F-B389-800C6A2058F9}"/>
                  </a:ext>
                </a:extLst>
              </p:cNvPr>
              <p:cNvSpPr/>
              <p:nvPr/>
            </p:nvSpPr>
            <p:spPr>
              <a:xfrm rot="10800000">
                <a:off x="-21224" y="349041"/>
                <a:ext cx="7820283" cy="100071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59" name="รูปแบบอิสระ: รูปร่าง 62">
                <a:extLst>
                  <a:ext uri="{FF2B5EF4-FFF2-40B4-BE49-F238E27FC236}">
                    <a16:creationId xmlns:a16="http://schemas.microsoft.com/office/drawing/2014/main" id="{6170159F-B4D3-4017-9CD6-524599548825}"/>
                  </a:ext>
                </a:extLst>
              </p:cNvPr>
              <p:cNvSpPr/>
              <p:nvPr/>
            </p:nvSpPr>
            <p:spPr>
              <a:xfrm flipV="1">
                <a:off x="5266749" y="-20538"/>
                <a:ext cx="3893491" cy="487172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60" name="สี่เหลี่ยมผืนผ้า 11">
                <a:extLst>
                  <a:ext uri="{FF2B5EF4-FFF2-40B4-BE49-F238E27FC236}">
                    <a16:creationId xmlns:a16="http://schemas.microsoft.com/office/drawing/2014/main" id="{F9F4841F-3BBC-4457-AA88-3D070EC45B06}"/>
                  </a:ext>
                </a:extLst>
              </p:cNvPr>
              <p:cNvSpPr/>
              <p:nvPr/>
            </p:nvSpPr>
            <p:spPr>
              <a:xfrm>
                <a:off x="0" y="-57269"/>
                <a:ext cx="9160241" cy="40481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61" name="วงรี 13">
                <a:extLst>
                  <a:ext uri="{FF2B5EF4-FFF2-40B4-BE49-F238E27FC236}">
                    <a16:creationId xmlns:a16="http://schemas.microsoft.com/office/drawing/2014/main" id="{26798FC3-BA23-4F57-9494-6FF28D367843}"/>
                  </a:ext>
                </a:extLst>
              </p:cNvPr>
              <p:cNvSpPr/>
              <p:nvPr/>
            </p:nvSpPr>
            <p:spPr>
              <a:xfrm>
                <a:off x="5364490" y="-365563"/>
                <a:ext cx="1840389" cy="1246552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 dirty="0"/>
              </a:p>
            </p:txBody>
          </p:sp>
          <p:pic>
            <p:nvPicPr>
              <p:cNvPr id="62" name="รูปภาพ 65">
                <a:extLst>
                  <a:ext uri="{FF2B5EF4-FFF2-40B4-BE49-F238E27FC236}">
                    <a16:creationId xmlns:a16="http://schemas.microsoft.com/office/drawing/2014/main" id="{FF1C8559-7F07-4282-B711-DDC3A7946E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11596" y="-52058"/>
                <a:ext cx="760236" cy="50155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  <p:sp>
          <p:nvSpPr>
            <p:cNvPr id="56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815870" y="-24981"/>
              <a:ext cx="2493196" cy="498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1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57" name="สี่เหลี่ยมผืนผ้ามุมมน 89">
              <a:extLst>
                <a:ext uri="{FF2B5EF4-FFF2-40B4-BE49-F238E27FC236}">
                  <a16:creationId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>
              <a:off x="376265" y="-13115"/>
              <a:ext cx="4679752" cy="44352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การเบิกจ่ายงบประมาณกองทุนพัฒนาบทบาทสตรี </a:t>
              </a:r>
              <a:b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</a:br>
              <a: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ประจำปีงบประมาณ พ.ศ. 2566 (ข้อมูล ณ 18 เมษายน 2566) (ต่อ)</a:t>
              </a:r>
            </a:p>
          </p:txBody>
        </p:sp>
      </p:grpSp>
      <p:graphicFrame>
        <p:nvGraphicFramePr>
          <p:cNvPr id="2" name="Table 32">
            <a:extLst>
              <a:ext uri="{FF2B5EF4-FFF2-40B4-BE49-F238E27FC236}">
                <a16:creationId xmlns:a16="http://schemas.microsoft.com/office/drawing/2014/main" id="{2EA90F75-1F36-C5AA-270A-A054D51D3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202507"/>
              </p:ext>
            </p:extLst>
          </p:nvPr>
        </p:nvGraphicFramePr>
        <p:xfrm>
          <a:off x="104172" y="634385"/>
          <a:ext cx="9884059" cy="4570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6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5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35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41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82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2893">
                  <a:extLst>
                    <a:ext uri="{9D8B030D-6E8A-4147-A177-3AD203B41FA5}">
                      <a16:colId xmlns:a16="http://schemas.microsoft.com/office/drawing/2014/main" val="934870095"/>
                    </a:ext>
                  </a:extLst>
                </a:gridCol>
                <a:gridCol w="1674845">
                  <a:extLst>
                    <a:ext uri="{9D8B030D-6E8A-4147-A177-3AD203B41FA5}">
                      <a16:colId xmlns:a16="http://schemas.microsoft.com/office/drawing/2014/main" val="1470791809"/>
                    </a:ext>
                  </a:extLst>
                </a:gridCol>
                <a:gridCol w="1178346">
                  <a:extLst>
                    <a:ext uri="{9D8B030D-6E8A-4147-A177-3AD203B41FA5}">
                      <a16:colId xmlns:a16="http://schemas.microsoft.com/office/drawing/2014/main" val="3504360862"/>
                    </a:ext>
                  </a:extLst>
                </a:gridCol>
              </a:tblGrid>
              <a:tr h="452860"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งบประมาณจัดสรร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3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เป้าหมายไตรมาสที่ 2 (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</a:t>
                      </a:r>
                      <a:r>
                        <a:rPr lang="th-TH" sz="12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%)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สูง/ต่ำ กว่า</a:t>
                      </a:r>
                      <a:r>
                        <a:rPr lang="th-TH" sz="12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เป้าหมาย</a:t>
                      </a:r>
                      <a:br>
                        <a:rPr lang="th-TH" sz="12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</a:t>
                      </a: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คงเหลืองบประมาณ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535">
                <a:tc vMerge="1">
                  <a:txBody>
                    <a:bodyPr/>
                    <a:lstStyle/>
                    <a:p>
                      <a:pPr algn="ctr"/>
                      <a:endParaRPr lang="th-TH" sz="13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th-TH" sz="13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840699"/>
                  </a:ext>
                </a:extLst>
              </a:tr>
              <a:tr h="411938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21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ร้อยเอ็ด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14,698,340.00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13,503,714.52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91.87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7,937,103.60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37.87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1,194,625.48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878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22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ตรัง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10,908,290.00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10,016,896.47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91.83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5,890,476.60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37.83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891,393.53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585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23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แม่ฮ่องสอน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11,318,805.00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10,383,540.00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91.74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6,112,154.70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37.74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935,265.00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24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สระบุรี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11,226,215.00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10,280,380.00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91.57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6,062,156.10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37.57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945,835.00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25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เพชรบุรี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9,388,580.00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8,586,901.28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91.46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5,069,833.20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37.46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801,678.72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26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กาญจนบุรี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12,437,615.00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11,361,476.02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91.35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6,716,312.10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37.35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1,076,138.98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27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ปราจีนบุรี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8,269,305.00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7,535,096.59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91.12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4,465,424.70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37.12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734,208.41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28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สุพรรณบุรี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12,151,890.00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11,055,754.00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90.98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6,562,020.60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36.98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1,096,136.00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29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บุรีรัมย์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15,887,765.00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14,357,565.25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90.37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8,579,393.10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36.37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1,530,199.75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30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อ่างทอง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13,686,705.00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12,354,627.15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90.27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7,390,820.70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36.27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1,332,077.85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878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23583" y="5154909"/>
            <a:ext cx="10183585" cy="694389"/>
            <a:chOff x="-23583" y="5154909"/>
            <a:chExt cx="10183585" cy="694389"/>
          </a:xfrm>
        </p:grpSpPr>
        <p:grpSp>
          <p:nvGrpSpPr>
            <p:cNvPr id="27" name="Group 26"/>
            <p:cNvGrpSpPr/>
            <p:nvPr/>
          </p:nvGrpSpPr>
          <p:grpSpPr>
            <a:xfrm>
              <a:off x="-23583" y="5154909"/>
              <a:ext cx="10183585" cy="694389"/>
              <a:chOff x="-23583" y="5134125"/>
              <a:chExt cx="10183585" cy="715174"/>
            </a:xfrm>
          </p:grpSpPr>
          <p:grpSp>
            <p:nvGrpSpPr>
              <p:cNvPr id="29" name="กลุ่ม 1">
                <a:extLst>
                  <a:ext uri="{FF2B5EF4-FFF2-40B4-BE49-F238E27FC236}">
                    <a16:creationId xmlns:a16="http://schemas.microsoft.com/office/drawing/2014/main" id="{58DAA6D8-19A9-434E-BD10-9F227ECAADEE}"/>
                  </a:ext>
                </a:extLst>
              </p:cNvPr>
              <p:cNvGrpSpPr/>
              <p:nvPr/>
            </p:nvGrpSpPr>
            <p:grpSpPr>
              <a:xfrm>
                <a:off x="-23583" y="5274993"/>
                <a:ext cx="10183585" cy="470079"/>
                <a:chOff x="-21226" y="4621292"/>
                <a:chExt cx="9165227" cy="561020"/>
              </a:xfrm>
            </p:grpSpPr>
            <p:grpSp>
              <p:nvGrpSpPr>
                <p:cNvPr id="36" name="กลุ่ม 7">
                  <a:extLst>
                    <a:ext uri="{FF2B5EF4-FFF2-40B4-BE49-F238E27FC236}">
                      <a16:creationId xmlns:a16="http://schemas.microsoft.com/office/drawing/2014/main" id="{30C28730-7CDF-4231-A774-6A7122EB4AEA}"/>
                    </a:ext>
                  </a:extLst>
                </p:cNvPr>
                <p:cNvGrpSpPr/>
                <p:nvPr/>
              </p:nvGrpSpPr>
              <p:grpSpPr>
                <a:xfrm>
                  <a:off x="-21226" y="4635401"/>
                  <a:ext cx="5133813" cy="546911"/>
                  <a:chOff x="-45702" y="6428830"/>
                  <a:chExt cx="7109733" cy="450425"/>
                </a:xfrm>
              </p:grpSpPr>
              <p:sp>
                <p:nvSpPr>
                  <p:cNvPr id="40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447532BC-F1AF-418B-B954-69A21822D4D1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1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72AD55B9-27A4-40A2-86AD-A09FD1FBB379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2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0CC04605-512B-40BA-BB6C-C4CA6329F254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08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37" name="กลุ่ม 4">
                  <a:extLst>
                    <a:ext uri="{FF2B5EF4-FFF2-40B4-BE49-F238E27FC236}">
                      <a16:creationId xmlns:a16="http://schemas.microsoft.com/office/drawing/2014/main" id="{33080593-C486-4A4E-A259-28A964353B4D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38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18287458-5345-45BB-A7B2-0AE1DDE4E433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39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CB515603-CB57-4A48-B8A7-C4BD2C469F4B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pic>
            <p:nvPicPr>
              <p:cNvPr id="30" name="Picture 23">
                <a:extLst>
                  <a:ext uri="{FF2B5EF4-FFF2-40B4-BE49-F238E27FC236}">
                    <a16:creationId xmlns:a16="http://schemas.microsoft.com/office/drawing/2014/main" id="{A9FCDA38-8F0B-49DF-8F2E-B899B1F362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99853" y="5264104"/>
                <a:ext cx="625615" cy="408428"/>
              </a:xfrm>
              <a:prstGeom prst="rect">
                <a:avLst/>
              </a:prstGeom>
            </p:spPr>
          </p:pic>
          <p:pic>
            <p:nvPicPr>
              <p:cNvPr id="31" name="Picture 24">
                <a:extLst>
                  <a:ext uri="{FF2B5EF4-FFF2-40B4-BE49-F238E27FC236}">
                    <a16:creationId xmlns:a16="http://schemas.microsoft.com/office/drawing/2014/main" id="{199745AA-CFB3-443D-A566-E11575BA52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40755" y="5252961"/>
                <a:ext cx="384697" cy="433336"/>
              </a:xfrm>
              <a:prstGeom prst="rect">
                <a:avLst/>
              </a:prstGeom>
            </p:spPr>
          </p:pic>
          <p:pic>
            <p:nvPicPr>
              <p:cNvPr id="32" name="Picture 35">
                <a:extLst>
                  <a:ext uri="{FF2B5EF4-FFF2-40B4-BE49-F238E27FC236}">
                    <a16:creationId xmlns:a16="http://schemas.microsoft.com/office/drawing/2014/main" id="{9584FECB-F937-4F01-8CDD-C92F98A2F1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2063" y="5338458"/>
                <a:ext cx="373365" cy="309768"/>
              </a:xfrm>
              <a:prstGeom prst="rect">
                <a:avLst/>
              </a:prstGeom>
            </p:spPr>
          </p:pic>
          <p:pic>
            <p:nvPicPr>
              <p:cNvPr id="33" name="Picture 36">
                <a:extLst>
                  <a:ext uri="{FF2B5EF4-FFF2-40B4-BE49-F238E27FC236}">
                    <a16:creationId xmlns:a16="http://schemas.microsoft.com/office/drawing/2014/main" id="{62FFD426-AD6C-47DA-99D3-A7217E240C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45100" y="5340250"/>
                <a:ext cx="281130" cy="303691"/>
              </a:xfrm>
              <a:prstGeom prst="rect">
                <a:avLst/>
              </a:prstGeom>
            </p:spPr>
          </p:pic>
          <p:pic>
            <p:nvPicPr>
              <p:cNvPr id="34" name="Picture 2" descr="C:\Users\Administrator\Desktop\change for good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6130" y="5281839"/>
                <a:ext cx="890907" cy="5010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รูปแบบอิสระ: รูปร่าง 49">
                <a:extLst>
                  <a:ext uri="{FF2B5EF4-FFF2-40B4-BE49-F238E27FC236}">
                    <a16:creationId xmlns:a16="http://schemas.microsoft.com/office/drawing/2014/main" id="{0CC04605-512B-40BA-BB6C-C4CA6329F254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28" name="TextBox 7"/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-23582" y="-361931"/>
            <a:ext cx="10332648" cy="1385058"/>
            <a:chOff x="-23582" y="-361931"/>
            <a:chExt cx="10332648" cy="1385058"/>
          </a:xfrm>
        </p:grpSpPr>
        <p:grpSp>
          <p:nvGrpSpPr>
            <p:cNvPr id="55" name="กลุ่ม 25">
              <a:extLst>
                <a:ext uri="{FF2B5EF4-FFF2-40B4-BE49-F238E27FC236}">
                  <a16:creationId xmlns:a16="http://schemas.microsoft.com/office/drawing/2014/main" id="{7D06518B-9B45-4201-A300-3BEEF5DCD03B}"/>
                </a:ext>
              </a:extLst>
            </p:cNvPr>
            <p:cNvGrpSpPr/>
            <p:nvPr/>
          </p:nvGrpSpPr>
          <p:grpSpPr>
            <a:xfrm>
              <a:off x="-23582" y="-361931"/>
              <a:ext cx="10201628" cy="1385058"/>
              <a:chOff x="-21224" y="-365563"/>
              <a:chExt cx="9181465" cy="1246552"/>
            </a:xfrm>
          </p:grpSpPr>
          <p:sp>
            <p:nvSpPr>
              <p:cNvPr id="58" name="รูปแบบอิสระ: รูปร่าง 62">
                <a:extLst>
                  <a:ext uri="{FF2B5EF4-FFF2-40B4-BE49-F238E27FC236}">
                    <a16:creationId xmlns:a16="http://schemas.microsoft.com/office/drawing/2014/main" id="{763F6E50-E3DE-4F2F-B389-800C6A2058F9}"/>
                  </a:ext>
                </a:extLst>
              </p:cNvPr>
              <p:cNvSpPr/>
              <p:nvPr/>
            </p:nvSpPr>
            <p:spPr>
              <a:xfrm rot="10800000">
                <a:off x="-21224" y="349041"/>
                <a:ext cx="7820283" cy="100071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59" name="รูปแบบอิสระ: รูปร่าง 62">
                <a:extLst>
                  <a:ext uri="{FF2B5EF4-FFF2-40B4-BE49-F238E27FC236}">
                    <a16:creationId xmlns:a16="http://schemas.microsoft.com/office/drawing/2014/main" id="{6170159F-B4D3-4017-9CD6-524599548825}"/>
                  </a:ext>
                </a:extLst>
              </p:cNvPr>
              <p:cNvSpPr/>
              <p:nvPr/>
            </p:nvSpPr>
            <p:spPr>
              <a:xfrm flipV="1">
                <a:off x="5266749" y="-20538"/>
                <a:ext cx="3893491" cy="487172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60" name="สี่เหลี่ยมผืนผ้า 11">
                <a:extLst>
                  <a:ext uri="{FF2B5EF4-FFF2-40B4-BE49-F238E27FC236}">
                    <a16:creationId xmlns:a16="http://schemas.microsoft.com/office/drawing/2014/main" id="{F9F4841F-3BBC-4457-AA88-3D070EC45B06}"/>
                  </a:ext>
                </a:extLst>
              </p:cNvPr>
              <p:cNvSpPr/>
              <p:nvPr/>
            </p:nvSpPr>
            <p:spPr>
              <a:xfrm>
                <a:off x="0" y="-57269"/>
                <a:ext cx="9160241" cy="40481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61" name="วงรี 13">
                <a:extLst>
                  <a:ext uri="{FF2B5EF4-FFF2-40B4-BE49-F238E27FC236}">
                    <a16:creationId xmlns:a16="http://schemas.microsoft.com/office/drawing/2014/main" id="{26798FC3-BA23-4F57-9494-6FF28D367843}"/>
                  </a:ext>
                </a:extLst>
              </p:cNvPr>
              <p:cNvSpPr/>
              <p:nvPr/>
            </p:nvSpPr>
            <p:spPr>
              <a:xfrm>
                <a:off x="5364490" y="-365563"/>
                <a:ext cx="1840389" cy="1246552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 dirty="0"/>
              </a:p>
            </p:txBody>
          </p:sp>
          <p:pic>
            <p:nvPicPr>
              <p:cNvPr id="62" name="รูปภาพ 65">
                <a:extLst>
                  <a:ext uri="{FF2B5EF4-FFF2-40B4-BE49-F238E27FC236}">
                    <a16:creationId xmlns:a16="http://schemas.microsoft.com/office/drawing/2014/main" id="{FF1C8559-7F07-4282-B711-DDC3A7946E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11596" y="-52058"/>
                <a:ext cx="760236" cy="50155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  <p:sp>
          <p:nvSpPr>
            <p:cNvPr id="56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815870" y="-24981"/>
              <a:ext cx="2493196" cy="498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1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57" name="สี่เหลี่ยมผืนผ้ามุมมน 89">
              <a:extLst>
                <a:ext uri="{FF2B5EF4-FFF2-40B4-BE49-F238E27FC236}">
                  <a16:creationId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>
              <a:off x="376266" y="-13115"/>
              <a:ext cx="4531400" cy="43380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การเบิกจ่ายงบประมาณกองทุนพัฒนาบทบาทสตรี </a:t>
              </a:r>
              <a:b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</a:br>
              <a: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ประจำปีงบประมาณ พ.ศ. 2566 (ข้อมูล ณ 18 เมษายน 2566) (ต่อ)</a:t>
              </a:r>
            </a:p>
          </p:txBody>
        </p:sp>
      </p:grpSp>
      <p:graphicFrame>
        <p:nvGraphicFramePr>
          <p:cNvPr id="2" name="Table 32">
            <a:extLst>
              <a:ext uri="{FF2B5EF4-FFF2-40B4-BE49-F238E27FC236}">
                <a16:creationId xmlns:a16="http://schemas.microsoft.com/office/drawing/2014/main" id="{2EA90F75-1F36-C5AA-270A-A054D51D3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479069"/>
              </p:ext>
            </p:extLst>
          </p:nvPr>
        </p:nvGraphicFramePr>
        <p:xfrm>
          <a:off x="104172" y="634385"/>
          <a:ext cx="9884059" cy="4570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6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5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35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41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66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44468">
                  <a:extLst>
                    <a:ext uri="{9D8B030D-6E8A-4147-A177-3AD203B41FA5}">
                      <a16:colId xmlns:a16="http://schemas.microsoft.com/office/drawing/2014/main" val="934870095"/>
                    </a:ext>
                  </a:extLst>
                </a:gridCol>
                <a:gridCol w="1674845">
                  <a:extLst>
                    <a:ext uri="{9D8B030D-6E8A-4147-A177-3AD203B41FA5}">
                      <a16:colId xmlns:a16="http://schemas.microsoft.com/office/drawing/2014/main" val="1470791809"/>
                    </a:ext>
                  </a:extLst>
                </a:gridCol>
                <a:gridCol w="1178346">
                  <a:extLst>
                    <a:ext uri="{9D8B030D-6E8A-4147-A177-3AD203B41FA5}">
                      <a16:colId xmlns:a16="http://schemas.microsoft.com/office/drawing/2014/main" val="3504360862"/>
                    </a:ext>
                  </a:extLst>
                </a:gridCol>
              </a:tblGrid>
              <a:tr h="452860"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งบประมาณจัดสรร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3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เป้าหมายไตรมาสที่ 2 (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</a:t>
                      </a:r>
                      <a:r>
                        <a:rPr lang="th-TH" sz="12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%)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สูง/ต่ำ กว่า</a:t>
                      </a:r>
                      <a:r>
                        <a:rPr lang="th-TH" sz="12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เป้าหมาย</a:t>
                      </a:r>
                      <a:br>
                        <a:rPr lang="th-TH" sz="12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</a:t>
                      </a: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คงเหลืองบประมาณ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535">
                <a:tc vMerge="1">
                  <a:txBody>
                    <a:bodyPr/>
                    <a:lstStyle/>
                    <a:p>
                      <a:pPr algn="ctr"/>
                      <a:endParaRPr lang="th-TH" sz="13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th-TH" sz="13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840699"/>
                  </a:ext>
                </a:extLst>
              </a:tr>
              <a:tr h="411938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31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ชัยนาท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8,362,980.00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7,545,677.69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90.23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4,516,009.20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36.23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817,302.31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878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32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ศรีสะเกษ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13,784,890.00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12,424,227.00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90.13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7,443,840.60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36.13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1,360,663.00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585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33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เชียงใหม่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18,196,515.00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16,357,752.68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89.89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9,826,118.10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35.89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1,838,762.32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34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นครศรีธรรมราช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13,792,565.00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12,385,310.00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89.80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7,447,985.10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35.80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1,407,255.00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35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น่าน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11,253,605.00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10,078,593.58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89.56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6,076,946.70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35.56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1,175,011.42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36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นราธิวาส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9,192,115.00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8,226,204.58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89.49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4,963,742.10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35.49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965,910.42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37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ลพบุรี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11,120,465.00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9,897,612.72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89.00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6,005,051.10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1,222,852.28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38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ปัตตานี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11,190,140.00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9,945,962.05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88.88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6,042,675.60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34.88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1,244,177.95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39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อุทัยธานี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10,452,380.00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9,279,506.00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88.78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5,644,285.20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34.78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1,172,874.00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40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ยโสธร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9,533,555.00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8,412,520.34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88.24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5,148,119.70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34.24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1,121,034.66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974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23583" y="5154909"/>
            <a:ext cx="10183585" cy="694389"/>
            <a:chOff x="-23583" y="5154909"/>
            <a:chExt cx="10183585" cy="694389"/>
          </a:xfrm>
        </p:grpSpPr>
        <p:grpSp>
          <p:nvGrpSpPr>
            <p:cNvPr id="27" name="Group 26"/>
            <p:cNvGrpSpPr/>
            <p:nvPr/>
          </p:nvGrpSpPr>
          <p:grpSpPr>
            <a:xfrm>
              <a:off x="-23583" y="5154909"/>
              <a:ext cx="10183585" cy="694389"/>
              <a:chOff x="-23583" y="5134125"/>
              <a:chExt cx="10183585" cy="715174"/>
            </a:xfrm>
          </p:grpSpPr>
          <p:grpSp>
            <p:nvGrpSpPr>
              <p:cNvPr id="29" name="กลุ่ม 1">
                <a:extLst>
                  <a:ext uri="{FF2B5EF4-FFF2-40B4-BE49-F238E27FC236}">
                    <a16:creationId xmlns:a16="http://schemas.microsoft.com/office/drawing/2014/main" id="{58DAA6D8-19A9-434E-BD10-9F227ECAADEE}"/>
                  </a:ext>
                </a:extLst>
              </p:cNvPr>
              <p:cNvGrpSpPr/>
              <p:nvPr/>
            </p:nvGrpSpPr>
            <p:grpSpPr>
              <a:xfrm>
                <a:off x="-23583" y="5274993"/>
                <a:ext cx="10183585" cy="470079"/>
                <a:chOff x="-21226" y="4621292"/>
                <a:chExt cx="9165227" cy="561020"/>
              </a:xfrm>
            </p:grpSpPr>
            <p:grpSp>
              <p:nvGrpSpPr>
                <p:cNvPr id="36" name="กลุ่ม 7">
                  <a:extLst>
                    <a:ext uri="{FF2B5EF4-FFF2-40B4-BE49-F238E27FC236}">
                      <a16:creationId xmlns:a16="http://schemas.microsoft.com/office/drawing/2014/main" id="{30C28730-7CDF-4231-A774-6A7122EB4AEA}"/>
                    </a:ext>
                  </a:extLst>
                </p:cNvPr>
                <p:cNvGrpSpPr/>
                <p:nvPr/>
              </p:nvGrpSpPr>
              <p:grpSpPr>
                <a:xfrm>
                  <a:off x="-21226" y="4635401"/>
                  <a:ext cx="5133813" cy="546911"/>
                  <a:chOff x="-45702" y="6428830"/>
                  <a:chExt cx="7109733" cy="450425"/>
                </a:xfrm>
              </p:grpSpPr>
              <p:sp>
                <p:nvSpPr>
                  <p:cNvPr id="40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447532BC-F1AF-418B-B954-69A21822D4D1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1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72AD55B9-27A4-40A2-86AD-A09FD1FBB379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2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0CC04605-512B-40BA-BB6C-C4CA6329F254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08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37" name="กลุ่ม 4">
                  <a:extLst>
                    <a:ext uri="{FF2B5EF4-FFF2-40B4-BE49-F238E27FC236}">
                      <a16:creationId xmlns:a16="http://schemas.microsoft.com/office/drawing/2014/main" id="{33080593-C486-4A4E-A259-28A964353B4D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38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18287458-5345-45BB-A7B2-0AE1DDE4E433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39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CB515603-CB57-4A48-B8A7-C4BD2C469F4B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pic>
            <p:nvPicPr>
              <p:cNvPr id="30" name="Picture 23">
                <a:extLst>
                  <a:ext uri="{FF2B5EF4-FFF2-40B4-BE49-F238E27FC236}">
                    <a16:creationId xmlns:a16="http://schemas.microsoft.com/office/drawing/2014/main" id="{A9FCDA38-8F0B-49DF-8F2E-B899B1F362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99853" y="5264104"/>
                <a:ext cx="625615" cy="408428"/>
              </a:xfrm>
              <a:prstGeom prst="rect">
                <a:avLst/>
              </a:prstGeom>
            </p:spPr>
          </p:pic>
          <p:pic>
            <p:nvPicPr>
              <p:cNvPr id="31" name="Picture 24">
                <a:extLst>
                  <a:ext uri="{FF2B5EF4-FFF2-40B4-BE49-F238E27FC236}">
                    <a16:creationId xmlns:a16="http://schemas.microsoft.com/office/drawing/2014/main" id="{199745AA-CFB3-443D-A566-E11575BA52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40755" y="5252961"/>
                <a:ext cx="384697" cy="433336"/>
              </a:xfrm>
              <a:prstGeom prst="rect">
                <a:avLst/>
              </a:prstGeom>
            </p:spPr>
          </p:pic>
          <p:pic>
            <p:nvPicPr>
              <p:cNvPr id="32" name="Picture 35">
                <a:extLst>
                  <a:ext uri="{FF2B5EF4-FFF2-40B4-BE49-F238E27FC236}">
                    <a16:creationId xmlns:a16="http://schemas.microsoft.com/office/drawing/2014/main" id="{9584FECB-F937-4F01-8CDD-C92F98A2F1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2063" y="5338458"/>
                <a:ext cx="373365" cy="309768"/>
              </a:xfrm>
              <a:prstGeom prst="rect">
                <a:avLst/>
              </a:prstGeom>
            </p:spPr>
          </p:pic>
          <p:pic>
            <p:nvPicPr>
              <p:cNvPr id="33" name="Picture 36">
                <a:extLst>
                  <a:ext uri="{FF2B5EF4-FFF2-40B4-BE49-F238E27FC236}">
                    <a16:creationId xmlns:a16="http://schemas.microsoft.com/office/drawing/2014/main" id="{62FFD426-AD6C-47DA-99D3-A7217E240C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45100" y="5340250"/>
                <a:ext cx="281130" cy="303691"/>
              </a:xfrm>
              <a:prstGeom prst="rect">
                <a:avLst/>
              </a:prstGeom>
            </p:spPr>
          </p:pic>
          <p:pic>
            <p:nvPicPr>
              <p:cNvPr id="34" name="Picture 2" descr="C:\Users\Administrator\Desktop\change for good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6130" y="5281839"/>
                <a:ext cx="890907" cy="5010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รูปแบบอิสระ: รูปร่าง 49">
                <a:extLst>
                  <a:ext uri="{FF2B5EF4-FFF2-40B4-BE49-F238E27FC236}">
                    <a16:creationId xmlns:a16="http://schemas.microsoft.com/office/drawing/2014/main" id="{0CC04605-512B-40BA-BB6C-C4CA6329F254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28" name="TextBox 7"/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-23582" y="-361931"/>
            <a:ext cx="10332648" cy="1385058"/>
            <a:chOff x="-23582" y="-361931"/>
            <a:chExt cx="10332648" cy="1385058"/>
          </a:xfrm>
        </p:grpSpPr>
        <p:grpSp>
          <p:nvGrpSpPr>
            <p:cNvPr id="55" name="กลุ่ม 25">
              <a:extLst>
                <a:ext uri="{FF2B5EF4-FFF2-40B4-BE49-F238E27FC236}">
                  <a16:creationId xmlns:a16="http://schemas.microsoft.com/office/drawing/2014/main" id="{7D06518B-9B45-4201-A300-3BEEF5DCD03B}"/>
                </a:ext>
              </a:extLst>
            </p:cNvPr>
            <p:cNvGrpSpPr/>
            <p:nvPr/>
          </p:nvGrpSpPr>
          <p:grpSpPr>
            <a:xfrm>
              <a:off x="-23582" y="-361931"/>
              <a:ext cx="10201628" cy="1385058"/>
              <a:chOff x="-21224" y="-365563"/>
              <a:chExt cx="9181465" cy="1246552"/>
            </a:xfrm>
          </p:grpSpPr>
          <p:sp>
            <p:nvSpPr>
              <p:cNvPr id="58" name="รูปแบบอิสระ: รูปร่าง 62">
                <a:extLst>
                  <a:ext uri="{FF2B5EF4-FFF2-40B4-BE49-F238E27FC236}">
                    <a16:creationId xmlns:a16="http://schemas.microsoft.com/office/drawing/2014/main" id="{763F6E50-E3DE-4F2F-B389-800C6A2058F9}"/>
                  </a:ext>
                </a:extLst>
              </p:cNvPr>
              <p:cNvSpPr/>
              <p:nvPr/>
            </p:nvSpPr>
            <p:spPr>
              <a:xfrm rot="10800000">
                <a:off x="-21224" y="349041"/>
                <a:ext cx="7820283" cy="100071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59" name="รูปแบบอิสระ: รูปร่าง 62">
                <a:extLst>
                  <a:ext uri="{FF2B5EF4-FFF2-40B4-BE49-F238E27FC236}">
                    <a16:creationId xmlns:a16="http://schemas.microsoft.com/office/drawing/2014/main" id="{6170159F-B4D3-4017-9CD6-524599548825}"/>
                  </a:ext>
                </a:extLst>
              </p:cNvPr>
              <p:cNvSpPr/>
              <p:nvPr/>
            </p:nvSpPr>
            <p:spPr>
              <a:xfrm flipV="1">
                <a:off x="5266749" y="-20538"/>
                <a:ext cx="3893491" cy="487172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60" name="สี่เหลี่ยมผืนผ้า 11">
                <a:extLst>
                  <a:ext uri="{FF2B5EF4-FFF2-40B4-BE49-F238E27FC236}">
                    <a16:creationId xmlns:a16="http://schemas.microsoft.com/office/drawing/2014/main" id="{F9F4841F-3BBC-4457-AA88-3D070EC45B06}"/>
                  </a:ext>
                </a:extLst>
              </p:cNvPr>
              <p:cNvSpPr/>
              <p:nvPr/>
            </p:nvSpPr>
            <p:spPr>
              <a:xfrm>
                <a:off x="0" y="-57269"/>
                <a:ext cx="9160241" cy="40481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61" name="วงรี 13">
                <a:extLst>
                  <a:ext uri="{FF2B5EF4-FFF2-40B4-BE49-F238E27FC236}">
                    <a16:creationId xmlns:a16="http://schemas.microsoft.com/office/drawing/2014/main" id="{26798FC3-BA23-4F57-9494-6FF28D367843}"/>
                  </a:ext>
                </a:extLst>
              </p:cNvPr>
              <p:cNvSpPr/>
              <p:nvPr/>
            </p:nvSpPr>
            <p:spPr>
              <a:xfrm>
                <a:off x="5364490" y="-365563"/>
                <a:ext cx="1840389" cy="1246552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 dirty="0"/>
              </a:p>
            </p:txBody>
          </p:sp>
          <p:pic>
            <p:nvPicPr>
              <p:cNvPr id="62" name="รูปภาพ 65">
                <a:extLst>
                  <a:ext uri="{FF2B5EF4-FFF2-40B4-BE49-F238E27FC236}">
                    <a16:creationId xmlns:a16="http://schemas.microsoft.com/office/drawing/2014/main" id="{FF1C8559-7F07-4282-B711-DDC3A7946E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11596" y="-52058"/>
                <a:ext cx="760236" cy="50155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  <p:sp>
          <p:nvSpPr>
            <p:cNvPr id="56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815870" y="-24981"/>
              <a:ext cx="2493196" cy="498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1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57" name="สี่เหลี่ยมผืนผ้ามุมมน 89">
              <a:extLst>
                <a:ext uri="{FF2B5EF4-FFF2-40B4-BE49-F238E27FC236}">
                  <a16:creationId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>
              <a:off x="376266" y="-13115"/>
              <a:ext cx="4531400" cy="43380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การเบิกจ่ายงบประมาณกองทุนพัฒนาบทบาทสตรี </a:t>
              </a:r>
              <a:b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</a:br>
              <a: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ประจำปีงบประมาณ พ.ศ. 2566 (ข้อมูล ณ 18 เมษายน 2566) (ต่อ)</a:t>
              </a:r>
            </a:p>
          </p:txBody>
        </p:sp>
      </p:grpSp>
      <p:graphicFrame>
        <p:nvGraphicFramePr>
          <p:cNvPr id="2" name="Table 32">
            <a:extLst>
              <a:ext uri="{FF2B5EF4-FFF2-40B4-BE49-F238E27FC236}">
                <a16:creationId xmlns:a16="http://schemas.microsoft.com/office/drawing/2014/main" id="{2EA90F75-1F36-C5AA-270A-A054D51D3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976224"/>
              </p:ext>
            </p:extLst>
          </p:nvPr>
        </p:nvGraphicFramePr>
        <p:xfrm>
          <a:off x="115748" y="634385"/>
          <a:ext cx="9872482" cy="4570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6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3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18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2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21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6234">
                  <a:extLst>
                    <a:ext uri="{9D8B030D-6E8A-4147-A177-3AD203B41FA5}">
                      <a16:colId xmlns:a16="http://schemas.microsoft.com/office/drawing/2014/main" val="934870095"/>
                    </a:ext>
                  </a:extLst>
                </a:gridCol>
                <a:gridCol w="1672883">
                  <a:extLst>
                    <a:ext uri="{9D8B030D-6E8A-4147-A177-3AD203B41FA5}">
                      <a16:colId xmlns:a16="http://schemas.microsoft.com/office/drawing/2014/main" val="1470791809"/>
                    </a:ext>
                  </a:extLst>
                </a:gridCol>
                <a:gridCol w="1176966">
                  <a:extLst>
                    <a:ext uri="{9D8B030D-6E8A-4147-A177-3AD203B41FA5}">
                      <a16:colId xmlns:a16="http://schemas.microsoft.com/office/drawing/2014/main" val="3504360862"/>
                    </a:ext>
                  </a:extLst>
                </a:gridCol>
              </a:tblGrid>
              <a:tr h="452860"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งบประมาณจัดสรร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3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เป้าหมายไตรมาสที่ 2 (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</a:t>
                      </a:r>
                      <a:r>
                        <a:rPr lang="th-TH" sz="12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%)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สูง/ต่ำ กว่า</a:t>
                      </a:r>
                      <a:r>
                        <a:rPr lang="th-TH" sz="12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เป้าหมาย</a:t>
                      </a:r>
                      <a:br>
                        <a:rPr lang="th-TH" sz="12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</a:t>
                      </a: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คงเหลืองบประมาณ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535">
                <a:tc vMerge="1">
                  <a:txBody>
                    <a:bodyPr/>
                    <a:lstStyle/>
                    <a:p>
                      <a:pPr algn="ctr"/>
                      <a:endParaRPr lang="th-TH" sz="13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th-TH" sz="13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840699"/>
                  </a:ext>
                </a:extLst>
              </a:tr>
              <a:tr h="411938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41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อุดรธานี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12,442,540.00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10,959,830.00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88.08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6,718,971.60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34.08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1,482,710.00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878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42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นครพนม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10,132,540.00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8,895,375.65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87.79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5,471,571.60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33.79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1,237,164.35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585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43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นครสวรรค์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9,851,265.00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8,556,699.96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86.86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5,319,683.10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32.86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1,294,565.04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44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กำแพงเพชร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9,984,665.00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8,606,325.00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86.20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5,391,719.10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32.20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1,378,340.00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45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กาฬสินธุ์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12,865,190.00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11,063,851.00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86.00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6,947,202.60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1,801,339.00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46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พิษณุโลก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10,813,815.00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9,087,704.50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84.04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5,839,460.10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30.04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1,726,110.50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47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ฉะเชิงเทรา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9,054,465.00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7,541,011.80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83.29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4,889,411.10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29.29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1,513,453.20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48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ลำปาง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10,249,215.00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8,351,496.06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81.48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5,534,576.10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27.48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1,897,718.94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49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อุบลราชธานี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13,144,715.00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10,668,747.65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81.16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7,098,146.10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27.16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2,475,967.35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50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ระนอง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6,899,755.00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5,558,243.24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80.56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3,725,867.70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26.56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1,341,511.76 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636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23583" y="5154909"/>
            <a:ext cx="10183585" cy="694389"/>
            <a:chOff x="-23583" y="5154909"/>
            <a:chExt cx="10183585" cy="694389"/>
          </a:xfrm>
        </p:grpSpPr>
        <p:grpSp>
          <p:nvGrpSpPr>
            <p:cNvPr id="27" name="Group 26"/>
            <p:cNvGrpSpPr/>
            <p:nvPr/>
          </p:nvGrpSpPr>
          <p:grpSpPr>
            <a:xfrm>
              <a:off x="-23583" y="5154909"/>
              <a:ext cx="10183585" cy="694389"/>
              <a:chOff x="-23583" y="5134125"/>
              <a:chExt cx="10183585" cy="715174"/>
            </a:xfrm>
          </p:grpSpPr>
          <p:grpSp>
            <p:nvGrpSpPr>
              <p:cNvPr id="29" name="กลุ่ม 1">
                <a:extLst>
                  <a:ext uri="{FF2B5EF4-FFF2-40B4-BE49-F238E27FC236}">
                    <a16:creationId xmlns:a16="http://schemas.microsoft.com/office/drawing/2014/main" id="{58DAA6D8-19A9-434E-BD10-9F227ECAADEE}"/>
                  </a:ext>
                </a:extLst>
              </p:cNvPr>
              <p:cNvGrpSpPr/>
              <p:nvPr/>
            </p:nvGrpSpPr>
            <p:grpSpPr>
              <a:xfrm>
                <a:off x="-23583" y="5274993"/>
                <a:ext cx="10183585" cy="470079"/>
                <a:chOff x="-21226" y="4621292"/>
                <a:chExt cx="9165227" cy="561020"/>
              </a:xfrm>
            </p:grpSpPr>
            <p:grpSp>
              <p:nvGrpSpPr>
                <p:cNvPr id="36" name="กลุ่ม 7">
                  <a:extLst>
                    <a:ext uri="{FF2B5EF4-FFF2-40B4-BE49-F238E27FC236}">
                      <a16:creationId xmlns:a16="http://schemas.microsoft.com/office/drawing/2014/main" id="{30C28730-7CDF-4231-A774-6A7122EB4AEA}"/>
                    </a:ext>
                  </a:extLst>
                </p:cNvPr>
                <p:cNvGrpSpPr/>
                <p:nvPr/>
              </p:nvGrpSpPr>
              <p:grpSpPr>
                <a:xfrm>
                  <a:off x="-21226" y="4635401"/>
                  <a:ext cx="5133813" cy="546911"/>
                  <a:chOff x="-45702" y="6428830"/>
                  <a:chExt cx="7109733" cy="450425"/>
                </a:xfrm>
              </p:grpSpPr>
              <p:sp>
                <p:nvSpPr>
                  <p:cNvPr id="40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447532BC-F1AF-418B-B954-69A21822D4D1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1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72AD55B9-27A4-40A2-86AD-A09FD1FBB379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2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0CC04605-512B-40BA-BB6C-C4CA6329F254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08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37" name="กลุ่ม 4">
                  <a:extLst>
                    <a:ext uri="{FF2B5EF4-FFF2-40B4-BE49-F238E27FC236}">
                      <a16:creationId xmlns:a16="http://schemas.microsoft.com/office/drawing/2014/main" id="{33080593-C486-4A4E-A259-28A964353B4D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38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18287458-5345-45BB-A7B2-0AE1DDE4E433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39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CB515603-CB57-4A48-B8A7-C4BD2C469F4B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pic>
            <p:nvPicPr>
              <p:cNvPr id="30" name="Picture 23">
                <a:extLst>
                  <a:ext uri="{FF2B5EF4-FFF2-40B4-BE49-F238E27FC236}">
                    <a16:creationId xmlns:a16="http://schemas.microsoft.com/office/drawing/2014/main" id="{A9FCDA38-8F0B-49DF-8F2E-B899B1F362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99853" y="5264104"/>
                <a:ext cx="625615" cy="408428"/>
              </a:xfrm>
              <a:prstGeom prst="rect">
                <a:avLst/>
              </a:prstGeom>
            </p:spPr>
          </p:pic>
          <p:pic>
            <p:nvPicPr>
              <p:cNvPr id="31" name="Picture 24">
                <a:extLst>
                  <a:ext uri="{FF2B5EF4-FFF2-40B4-BE49-F238E27FC236}">
                    <a16:creationId xmlns:a16="http://schemas.microsoft.com/office/drawing/2014/main" id="{199745AA-CFB3-443D-A566-E11575BA52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40755" y="5252961"/>
                <a:ext cx="384697" cy="433336"/>
              </a:xfrm>
              <a:prstGeom prst="rect">
                <a:avLst/>
              </a:prstGeom>
            </p:spPr>
          </p:pic>
          <p:pic>
            <p:nvPicPr>
              <p:cNvPr id="32" name="Picture 35">
                <a:extLst>
                  <a:ext uri="{FF2B5EF4-FFF2-40B4-BE49-F238E27FC236}">
                    <a16:creationId xmlns:a16="http://schemas.microsoft.com/office/drawing/2014/main" id="{9584FECB-F937-4F01-8CDD-C92F98A2F1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2063" y="5338458"/>
                <a:ext cx="373365" cy="309768"/>
              </a:xfrm>
              <a:prstGeom prst="rect">
                <a:avLst/>
              </a:prstGeom>
            </p:spPr>
          </p:pic>
          <p:pic>
            <p:nvPicPr>
              <p:cNvPr id="33" name="Picture 36">
                <a:extLst>
                  <a:ext uri="{FF2B5EF4-FFF2-40B4-BE49-F238E27FC236}">
                    <a16:creationId xmlns:a16="http://schemas.microsoft.com/office/drawing/2014/main" id="{62FFD426-AD6C-47DA-99D3-A7217E240C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45100" y="5340250"/>
                <a:ext cx="281130" cy="303691"/>
              </a:xfrm>
              <a:prstGeom prst="rect">
                <a:avLst/>
              </a:prstGeom>
            </p:spPr>
          </p:pic>
          <p:pic>
            <p:nvPicPr>
              <p:cNvPr id="34" name="Picture 2" descr="C:\Users\Administrator\Desktop\change for good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6130" y="5281839"/>
                <a:ext cx="890907" cy="5010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รูปแบบอิสระ: รูปร่าง 49">
                <a:extLst>
                  <a:ext uri="{FF2B5EF4-FFF2-40B4-BE49-F238E27FC236}">
                    <a16:creationId xmlns:a16="http://schemas.microsoft.com/office/drawing/2014/main" id="{0CC04605-512B-40BA-BB6C-C4CA6329F254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28" name="TextBox 7"/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-23582" y="-361931"/>
            <a:ext cx="10332648" cy="1385058"/>
            <a:chOff x="-23582" y="-361931"/>
            <a:chExt cx="10332648" cy="1385058"/>
          </a:xfrm>
        </p:grpSpPr>
        <p:grpSp>
          <p:nvGrpSpPr>
            <p:cNvPr id="55" name="กลุ่ม 25">
              <a:extLst>
                <a:ext uri="{FF2B5EF4-FFF2-40B4-BE49-F238E27FC236}">
                  <a16:creationId xmlns:a16="http://schemas.microsoft.com/office/drawing/2014/main" id="{7D06518B-9B45-4201-A300-3BEEF5DCD03B}"/>
                </a:ext>
              </a:extLst>
            </p:cNvPr>
            <p:cNvGrpSpPr/>
            <p:nvPr/>
          </p:nvGrpSpPr>
          <p:grpSpPr>
            <a:xfrm>
              <a:off x="-23582" y="-361931"/>
              <a:ext cx="10201628" cy="1385058"/>
              <a:chOff x="-21224" y="-365563"/>
              <a:chExt cx="9181465" cy="1246552"/>
            </a:xfrm>
          </p:grpSpPr>
          <p:sp>
            <p:nvSpPr>
              <p:cNvPr id="58" name="รูปแบบอิสระ: รูปร่าง 62">
                <a:extLst>
                  <a:ext uri="{FF2B5EF4-FFF2-40B4-BE49-F238E27FC236}">
                    <a16:creationId xmlns:a16="http://schemas.microsoft.com/office/drawing/2014/main" id="{763F6E50-E3DE-4F2F-B389-800C6A2058F9}"/>
                  </a:ext>
                </a:extLst>
              </p:cNvPr>
              <p:cNvSpPr/>
              <p:nvPr/>
            </p:nvSpPr>
            <p:spPr>
              <a:xfrm rot="10800000">
                <a:off x="-21224" y="349041"/>
                <a:ext cx="7820283" cy="100071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59" name="รูปแบบอิสระ: รูปร่าง 62">
                <a:extLst>
                  <a:ext uri="{FF2B5EF4-FFF2-40B4-BE49-F238E27FC236}">
                    <a16:creationId xmlns:a16="http://schemas.microsoft.com/office/drawing/2014/main" id="{6170159F-B4D3-4017-9CD6-524599548825}"/>
                  </a:ext>
                </a:extLst>
              </p:cNvPr>
              <p:cNvSpPr/>
              <p:nvPr/>
            </p:nvSpPr>
            <p:spPr>
              <a:xfrm flipV="1">
                <a:off x="5266749" y="-20538"/>
                <a:ext cx="3893491" cy="487172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60" name="สี่เหลี่ยมผืนผ้า 11">
                <a:extLst>
                  <a:ext uri="{FF2B5EF4-FFF2-40B4-BE49-F238E27FC236}">
                    <a16:creationId xmlns:a16="http://schemas.microsoft.com/office/drawing/2014/main" id="{F9F4841F-3BBC-4457-AA88-3D070EC45B06}"/>
                  </a:ext>
                </a:extLst>
              </p:cNvPr>
              <p:cNvSpPr/>
              <p:nvPr/>
            </p:nvSpPr>
            <p:spPr>
              <a:xfrm>
                <a:off x="0" y="-57269"/>
                <a:ext cx="9160241" cy="40481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61" name="วงรี 13">
                <a:extLst>
                  <a:ext uri="{FF2B5EF4-FFF2-40B4-BE49-F238E27FC236}">
                    <a16:creationId xmlns:a16="http://schemas.microsoft.com/office/drawing/2014/main" id="{26798FC3-BA23-4F57-9494-6FF28D367843}"/>
                  </a:ext>
                </a:extLst>
              </p:cNvPr>
              <p:cNvSpPr/>
              <p:nvPr/>
            </p:nvSpPr>
            <p:spPr>
              <a:xfrm>
                <a:off x="5364490" y="-365563"/>
                <a:ext cx="1840389" cy="1246552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 dirty="0"/>
              </a:p>
            </p:txBody>
          </p:sp>
          <p:pic>
            <p:nvPicPr>
              <p:cNvPr id="62" name="รูปภาพ 65">
                <a:extLst>
                  <a:ext uri="{FF2B5EF4-FFF2-40B4-BE49-F238E27FC236}">
                    <a16:creationId xmlns:a16="http://schemas.microsoft.com/office/drawing/2014/main" id="{FF1C8559-7F07-4282-B711-DDC3A7946E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11596" y="-52058"/>
                <a:ext cx="760236" cy="50155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  <p:sp>
          <p:nvSpPr>
            <p:cNvPr id="56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815870" y="-24981"/>
              <a:ext cx="2493196" cy="498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1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57" name="สี่เหลี่ยมผืนผ้ามุมมน 89">
              <a:extLst>
                <a:ext uri="{FF2B5EF4-FFF2-40B4-BE49-F238E27FC236}">
                  <a16:creationId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>
              <a:off x="376266" y="-13115"/>
              <a:ext cx="4531400" cy="43380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การเบิกจ่ายงบประมาณกองทุนพัฒนาบทบาทสตรี </a:t>
              </a:r>
              <a:b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</a:br>
              <a: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ประจำปีงบประมาณ พ.ศ. 2566 (ข้อมูล ณ 18 เมษายน 2566) (ต่อ)</a:t>
              </a:r>
            </a:p>
          </p:txBody>
        </p:sp>
      </p:grpSp>
      <p:graphicFrame>
        <p:nvGraphicFramePr>
          <p:cNvPr id="2" name="Table 32">
            <a:extLst>
              <a:ext uri="{FF2B5EF4-FFF2-40B4-BE49-F238E27FC236}">
                <a16:creationId xmlns:a16="http://schemas.microsoft.com/office/drawing/2014/main" id="{2EA90F75-1F36-C5AA-270A-A054D51D3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084772"/>
              </p:ext>
            </p:extLst>
          </p:nvPr>
        </p:nvGraphicFramePr>
        <p:xfrm>
          <a:off x="115747" y="634385"/>
          <a:ext cx="9872483" cy="4577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1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18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2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87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49625">
                  <a:extLst>
                    <a:ext uri="{9D8B030D-6E8A-4147-A177-3AD203B41FA5}">
                      <a16:colId xmlns:a16="http://schemas.microsoft.com/office/drawing/2014/main" val="934870095"/>
                    </a:ext>
                  </a:extLst>
                </a:gridCol>
                <a:gridCol w="1672883">
                  <a:extLst>
                    <a:ext uri="{9D8B030D-6E8A-4147-A177-3AD203B41FA5}">
                      <a16:colId xmlns:a16="http://schemas.microsoft.com/office/drawing/2014/main" val="1470791809"/>
                    </a:ext>
                  </a:extLst>
                </a:gridCol>
                <a:gridCol w="1176966">
                  <a:extLst>
                    <a:ext uri="{9D8B030D-6E8A-4147-A177-3AD203B41FA5}">
                      <a16:colId xmlns:a16="http://schemas.microsoft.com/office/drawing/2014/main" val="3504360862"/>
                    </a:ext>
                  </a:extLst>
                </a:gridCol>
              </a:tblGrid>
              <a:tr h="452860"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spc="-3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งบประมาณจัดสรร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3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เป้าหมายไตรมาสที่ 2 (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</a:t>
                      </a:r>
                      <a:r>
                        <a:rPr lang="th-TH" sz="12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%)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สูง/ต่ำ กว่า</a:t>
                      </a:r>
                      <a:r>
                        <a:rPr lang="th-TH" sz="12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เป้าหมาย</a:t>
                      </a:r>
                      <a:br>
                        <a:rPr lang="th-TH" sz="12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</a:t>
                      </a: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คงเหลืองบประมาณ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479">
                <a:tc vMerge="1">
                  <a:txBody>
                    <a:bodyPr/>
                    <a:lstStyle/>
                    <a:p>
                      <a:pPr algn="ctr"/>
                      <a:endParaRPr lang="th-TH" sz="13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th-TH" sz="13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840699"/>
                  </a:ext>
                </a:extLst>
              </a:tr>
              <a:tr h="411938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i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51</a:t>
                      </a:r>
                      <a:endParaRPr lang="en-US" sz="1600" b="1" i="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เชียงราย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15,324,890.00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12,208,692.00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79.67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8,275,440.60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25.67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3,116,198.00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878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i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52</a:t>
                      </a:r>
                      <a:endParaRPr lang="en-US" sz="1600" b="1" i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นครราชสีมา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16,157,640.00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12,767,134.80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79.02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8,725,125.60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25.02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3,390,505.20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585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i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53</a:t>
                      </a:r>
                      <a:endParaRPr lang="en-US" sz="1600" b="1" i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ชลบุรี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12,451,065.00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9,558,080.96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76.77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6,723,575.10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22.77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2,892,984.04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i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54</a:t>
                      </a:r>
                      <a:endParaRPr lang="en-US" sz="1600" b="1" i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อุตรดิตถ์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10,604,255.00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8,049,123.80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75.90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5,726,297.70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21.90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2,555,131.20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i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55</a:t>
                      </a:r>
                      <a:endParaRPr lang="en-US" sz="1600" b="1" i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สุราษฎร์ธานี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11,214,265.00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8,198,502.44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73.11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6,055,703.10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19.11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3,015,762.56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i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56</a:t>
                      </a:r>
                      <a:endParaRPr lang="en-US" sz="1600" b="1" i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สมุทรสงคราม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6,763,705.00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4,868,876.91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71.99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3,652,400.70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17.99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1,894,828.09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i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57</a:t>
                      </a:r>
                      <a:endParaRPr lang="en-US" sz="1600" b="1" i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ขอนแก่น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15,216,290.00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10,805,510.50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71.01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8,216,796.60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17.01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4,410,779.50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i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58</a:t>
                      </a:r>
                      <a:endParaRPr lang="en-US" sz="1600" b="1" i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พะเยา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10,565,655.00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7,475,421.58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70.75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5,705,453.70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3,090,233.42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i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59</a:t>
                      </a:r>
                      <a:endParaRPr lang="en-US" sz="1600" b="1" i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เลย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10,322,490.00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7,205,854.30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69.81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5,574,144.60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15.81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3,116,635.70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i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60</a:t>
                      </a:r>
                      <a:endParaRPr lang="en-US" sz="1600" b="1" i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ชุมพร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8,513,380.00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5,656,081.09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66.44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4,597,225.20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12.44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2,857,298.91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855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23583" y="5154909"/>
            <a:ext cx="10183585" cy="694389"/>
            <a:chOff x="-23583" y="5154909"/>
            <a:chExt cx="10183585" cy="694389"/>
          </a:xfrm>
        </p:grpSpPr>
        <p:grpSp>
          <p:nvGrpSpPr>
            <p:cNvPr id="27" name="Group 26"/>
            <p:cNvGrpSpPr/>
            <p:nvPr/>
          </p:nvGrpSpPr>
          <p:grpSpPr>
            <a:xfrm>
              <a:off x="-23583" y="5154909"/>
              <a:ext cx="10183585" cy="694389"/>
              <a:chOff x="-23583" y="5134125"/>
              <a:chExt cx="10183585" cy="715174"/>
            </a:xfrm>
          </p:grpSpPr>
          <p:grpSp>
            <p:nvGrpSpPr>
              <p:cNvPr id="29" name="กลุ่ม 1">
                <a:extLst>
                  <a:ext uri="{FF2B5EF4-FFF2-40B4-BE49-F238E27FC236}">
                    <a16:creationId xmlns:a16="http://schemas.microsoft.com/office/drawing/2014/main" id="{58DAA6D8-19A9-434E-BD10-9F227ECAADEE}"/>
                  </a:ext>
                </a:extLst>
              </p:cNvPr>
              <p:cNvGrpSpPr/>
              <p:nvPr/>
            </p:nvGrpSpPr>
            <p:grpSpPr>
              <a:xfrm>
                <a:off x="-23583" y="5274993"/>
                <a:ext cx="10183585" cy="470079"/>
                <a:chOff x="-21226" y="4621292"/>
                <a:chExt cx="9165227" cy="561020"/>
              </a:xfrm>
            </p:grpSpPr>
            <p:grpSp>
              <p:nvGrpSpPr>
                <p:cNvPr id="36" name="กลุ่ม 7">
                  <a:extLst>
                    <a:ext uri="{FF2B5EF4-FFF2-40B4-BE49-F238E27FC236}">
                      <a16:creationId xmlns:a16="http://schemas.microsoft.com/office/drawing/2014/main" id="{30C28730-7CDF-4231-A774-6A7122EB4AEA}"/>
                    </a:ext>
                  </a:extLst>
                </p:cNvPr>
                <p:cNvGrpSpPr/>
                <p:nvPr/>
              </p:nvGrpSpPr>
              <p:grpSpPr>
                <a:xfrm>
                  <a:off x="-21226" y="4635401"/>
                  <a:ext cx="5133813" cy="546911"/>
                  <a:chOff x="-45702" y="6428830"/>
                  <a:chExt cx="7109733" cy="450425"/>
                </a:xfrm>
              </p:grpSpPr>
              <p:sp>
                <p:nvSpPr>
                  <p:cNvPr id="40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447532BC-F1AF-418B-B954-69A21822D4D1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1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72AD55B9-27A4-40A2-86AD-A09FD1FBB379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2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0CC04605-512B-40BA-BB6C-C4CA6329F254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08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37" name="กลุ่ม 4">
                  <a:extLst>
                    <a:ext uri="{FF2B5EF4-FFF2-40B4-BE49-F238E27FC236}">
                      <a16:creationId xmlns:a16="http://schemas.microsoft.com/office/drawing/2014/main" id="{33080593-C486-4A4E-A259-28A964353B4D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38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18287458-5345-45BB-A7B2-0AE1DDE4E433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39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CB515603-CB57-4A48-B8A7-C4BD2C469F4B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pic>
            <p:nvPicPr>
              <p:cNvPr id="30" name="Picture 23">
                <a:extLst>
                  <a:ext uri="{FF2B5EF4-FFF2-40B4-BE49-F238E27FC236}">
                    <a16:creationId xmlns:a16="http://schemas.microsoft.com/office/drawing/2014/main" id="{A9FCDA38-8F0B-49DF-8F2E-B899B1F362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99853" y="5264104"/>
                <a:ext cx="625615" cy="408428"/>
              </a:xfrm>
              <a:prstGeom prst="rect">
                <a:avLst/>
              </a:prstGeom>
            </p:spPr>
          </p:pic>
          <p:pic>
            <p:nvPicPr>
              <p:cNvPr id="31" name="Picture 24">
                <a:extLst>
                  <a:ext uri="{FF2B5EF4-FFF2-40B4-BE49-F238E27FC236}">
                    <a16:creationId xmlns:a16="http://schemas.microsoft.com/office/drawing/2014/main" id="{199745AA-CFB3-443D-A566-E11575BA52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40755" y="5252961"/>
                <a:ext cx="384697" cy="433336"/>
              </a:xfrm>
              <a:prstGeom prst="rect">
                <a:avLst/>
              </a:prstGeom>
            </p:spPr>
          </p:pic>
          <p:pic>
            <p:nvPicPr>
              <p:cNvPr id="32" name="Picture 35">
                <a:extLst>
                  <a:ext uri="{FF2B5EF4-FFF2-40B4-BE49-F238E27FC236}">
                    <a16:creationId xmlns:a16="http://schemas.microsoft.com/office/drawing/2014/main" id="{9584FECB-F937-4F01-8CDD-C92F98A2F1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2063" y="5338458"/>
                <a:ext cx="373365" cy="309768"/>
              </a:xfrm>
              <a:prstGeom prst="rect">
                <a:avLst/>
              </a:prstGeom>
            </p:spPr>
          </p:pic>
          <p:pic>
            <p:nvPicPr>
              <p:cNvPr id="33" name="Picture 36">
                <a:extLst>
                  <a:ext uri="{FF2B5EF4-FFF2-40B4-BE49-F238E27FC236}">
                    <a16:creationId xmlns:a16="http://schemas.microsoft.com/office/drawing/2014/main" id="{62FFD426-AD6C-47DA-99D3-A7217E240C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45100" y="5340250"/>
                <a:ext cx="281130" cy="303691"/>
              </a:xfrm>
              <a:prstGeom prst="rect">
                <a:avLst/>
              </a:prstGeom>
            </p:spPr>
          </p:pic>
          <p:pic>
            <p:nvPicPr>
              <p:cNvPr id="34" name="Picture 2" descr="C:\Users\Administrator\Desktop\change for good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6130" y="5281839"/>
                <a:ext cx="890907" cy="5010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รูปแบบอิสระ: รูปร่าง 49">
                <a:extLst>
                  <a:ext uri="{FF2B5EF4-FFF2-40B4-BE49-F238E27FC236}">
                    <a16:creationId xmlns:a16="http://schemas.microsoft.com/office/drawing/2014/main" id="{0CC04605-512B-40BA-BB6C-C4CA6329F254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28" name="TextBox 7"/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-23582" y="-361931"/>
            <a:ext cx="10332648" cy="1385058"/>
            <a:chOff x="-23582" y="-361931"/>
            <a:chExt cx="10332648" cy="1385058"/>
          </a:xfrm>
        </p:grpSpPr>
        <p:grpSp>
          <p:nvGrpSpPr>
            <p:cNvPr id="55" name="กลุ่ม 25">
              <a:extLst>
                <a:ext uri="{FF2B5EF4-FFF2-40B4-BE49-F238E27FC236}">
                  <a16:creationId xmlns:a16="http://schemas.microsoft.com/office/drawing/2014/main" id="{7D06518B-9B45-4201-A300-3BEEF5DCD03B}"/>
                </a:ext>
              </a:extLst>
            </p:cNvPr>
            <p:cNvGrpSpPr/>
            <p:nvPr/>
          </p:nvGrpSpPr>
          <p:grpSpPr>
            <a:xfrm>
              <a:off x="-23582" y="-361931"/>
              <a:ext cx="10201628" cy="1385058"/>
              <a:chOff x="-21224" y="-365563"/>
              <a:chExt cx="9181465" cy="1246552"/>
            </a:xfrm>
          </p:grpSpPr>
          <p:sp>
            <p:nvSpPr>
              <p:cNvPr id="58" name="รูปแบบอิสระ: รูปร่าง 62">
                <a:extLst>
                  <a:ext uri="{FF2B5EF4-FFF2-40B4-BE49-F238E27FC236}">
                    <a16:creationId xmlns:a16="http://schemas.microsoft.com/office/drawing/2014/main" id="{763F6E50-E3DE-4F2F-B389-800C6A2058F9}"/>
                  </a:ext>
                </a:extLst>
              </p:cNvPr>
              <p:cNvSpPr/>
              <p:nvPr/>
            </p:nvSpPr>
            <p:spPr>
              <a:xfrm rot="10800000">
                <a:off x="-21224" y="349041"/>
                <a:ext cx="7820283" cy="100071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59" name="รูปแบบอิสระ: รูปร่าง 62">
                <a:extLst>
                  <a:ext uri="{FF2B5EF4-FFF2-40B4-BE49-F238E27FC236}">
                    <a16:creationId xmlns:a16="http://schemas.microsoft.com/office/drawing/2014/main" id="{6170159F-B4D3-4017-9CD6-524599548825}"/>
                  </a:ext>
                </a:extLst>
              </p:cNvPr>
              <p:cNvSpPr/>
              <p:nvPr/>
            </p:nvSpPr>
            <p:spPr>
              <a:xfrm flipV="1">
                <a:off x="5266749" y="-20538"/>
                <a:ext cx="3893491" cy="487172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60" name="สี่เหลี่ยมผืนผ้า 11">
                <a:extLst>
                  <a:ext uri="{FF2B5EF4-FFF2-40B4-BE49-F238E27FC236}">
                    <a16:creationId xmlns:a16="http://schemas.microsoft.com/office/drawing/2014/main" id="{F9F4841F-3BBC-4457-AA88-3D070EC45B06}"/>
                  </a:ext>
                </a:extLst>
              </p:cNvPr>
              <p:cNvSpPr/>
              <p:nvPr/>
            </p:nvSpPr>
            <p:spPr>
              <a:xfrm>
                <a:off x="0" y="-57269"/>
                <a:ext cx="9160241" cy="40481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61" name="วงรี 13">
                <a:extLst>
                  <a:ext uri="{FF2B5EF4-FFF2-40B4-BE49-F238E27FC236}">
                    <a16:creationId xmlns:a16="http://schemas.microsoft.com/office/drawing/2014/main" id="{26798FC3-BA23-4F57-9494-6FF28D367843}"/>
                  </a:ext>
                </a:extLst>
              </p:cNvPr>
              <p:cNvSpPr/>
              <p:nvPr/>
            </p:nvSpPr>
            <p:spPr>
              <a:xfrm>
                <a:off x="5364490" y="-365563"/>
                <a:ext cx="1840389" cy="1246552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 dirty="0"/>
              </a:p>
            </p:txBody>
          </p:sp>
          <p:pic>
            <p:nvPicPr>
              <p:cNvPr id="62" name="รูปภาพ 65">
                <a:extLst>
                  <a:ext uri="{FF2B5EF4-FFF2-40B4-BE49-F238E27FC236}">
                    <a16:creationId xmlns:a16="http://schemas.microsoft.com/office/drawing/2014/main" id="{FF1C8559-7F07-4282-B711-DDC3A7946E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11596" y="-52058"/>
                <a:ext cx="760236" cy="50155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  <p:sp>
          <p:nvSpPr>
            <p:cNvPr id="56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815870" y="-24981"/>
              <a:ext cx="2493196" cy="498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1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57" name="สี่เหลี่ยมผืนผ้ามุมมน 89">
              <a:extLst>
                <a:ext uri="{FF2B5EF4-FFF2-40B4-BE49-F238E27FC236}">
                  <a16:creationId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>
              <a:off x="376265" y="-13115"/>
              <a:ext cx="4542975" cy="43380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การเบิกจ่ายงบประมาณกองทุนพัฒนาบทบาทสตรี </a:t>
              </a:r>
              <a:b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</a:br>
              <a: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ประจำปีงบประมาณ พ.ศ. 2566 (ข้อมูล ณ 18 เมษายน 2566) (ต่อ)</a:t>
              </a:r>
            </a:p>
          </p:txBody>
        </p:sp>
      </p:grpSp>
      <p:graphicFrame>
        <p:nvGraphicFramePr>
          <p:cNvPr id="2" name="Table 32">
            <a:extLst>
              <a:ext uri="{FF2B5EF4-FFF2-40B4-BE49-F238E27FC236}">
                <a16:creationId xmlns:a16="http://schemas.microsoft.com/office/drawing/2014/main" id="{2EA90F75-1F36-C5AA-270A-A054D51D3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817011"/>
              </p:ext>
            </p:extLst>
          </p:nvPr>
        </p:nvGraphicFramePr>
        <p:xfrm>
          <a:off x="92598" y="634385"/>
          <a:ext cx="9895632" cy="4570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6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51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57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74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6402">
                  <a:extLst>
                    <a:ext uri="{9D8B030D-6E8A-4147-A177-3AD203B41FA5}">
                      <a16:colId xmlns:a16="http://schemas.microsoft.com/office/drawing/2014/main" val="934870095"/>
                    </a:ext>
                  </a:extLst>
                </a:gridCol>
                <a:gridCol w="1676806">
                  <a:extLst>
                    <a:ext uri="{9D8B030D-6E8A-4147-A177-3AD203B41FA5}">
                      <a16:colId xmlns:a16="http://schemas.microsoft.com/office/drawing/2014/main" val="1470791809"/>
                    </a:ext>
                  </a:extLst>
                </a:gridCol>
                <a:gridCol w="1179726">
                  <a:extLst>
                    <a:ext uri="{9D8B030D-6E8A-4147-A177-3AD203B41FA5}">
                      <a16:colId xmlns:a16="http://schemas.microsoft.com/office/drawing/2014/main" val="3504360862"/>
                    </a:ext>
                  </a:extLst>
                </a:gridCol>
              </a:tblGrid>
              <a:tr h="452860"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งบประมาณจัดสรร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3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เป้าหมายไตรมาสที่ 2 (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54 %)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สูง/ต่ำ กว่า</a:t>
                      </a:r>
                      <a:r>
                        <a:rPr lang="th-TH" sz="12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เป้าหมาย</a:t>
                      </a:r>
                      <a:br>
                        <a:rPr lang="th-TH" sz="12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</a:t>
                      </a: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คงเหลืองบประมาณ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535">
                <a:tc vMerge="1">
                  <a:txBody>
                    <a:bodyPr/>
                    <a:lstStyle/>
                    <a:p>
                      <a:pPr algn="ctr"/>
                      <a:endParaRPr lang="th-TH" sz="13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th-TH" sz="13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840699"/>
                  </a:ext>
                </a:extLst>
              </a:tr>
              <a:tr h="411938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61</a:t>
                      </a:r>
                      <a:endParaRPr lang="en-US" sz="16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ลำพูน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8,276,780.00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5,426,679.00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65.57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4,469,461.20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11.57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2,850,101.00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878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62</a:t>
                      </a:r>
                      <a:endParaRPr lang="en-US" sz="16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นครนายก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6,884,880.00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4,399,079.72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63.89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3,717,835.20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2,485,800.28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585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63</a:t>
                      </a:r>
                      <a:endParaRPr lang="en-US" sz="16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ตราด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8,165,205.00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5,175,000.69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63.38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4,409,210.70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2,990,204.31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64</a:t>
                      </a:r>
                      <a:endParaRPr lang="en-US" sz="16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ภูเก็ต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5,668,905.00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3,588,223.00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63.30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3,061,208.70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2,080,682.00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65</a:t>
                      </a:r>
                      <a:endParaRPr lang="en-US" sz="16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นครปฐม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9,701,465.00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6,128,724.00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63.17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5,238,791.10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3,572,741.00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66</a:t>
                      </a:r>
                      <a:endParaRPr lang="en-US" sz="16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สตูล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9,303,705.00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5,312,423.00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57.10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5,024,000.70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3.10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3,991,282.00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67</a:t>
                      </a:r>
                      <a:endParaRPr lang="en-US" sz="16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กระบี่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7,324,680.00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4,109,585.64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56.11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3,955,327.20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2.11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3,215,094.36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68</a:t>
                      </a:r>
                      <a:endParaRPr lang="en-US" sz="16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พังงา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7,280,180.00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3,643,766.00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50.05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3,931,297.20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-3.95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3,636,414.00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69</a:t>
                      </a:r>
                      <a:endParaRPr lang="en-US" sz="16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สงขลา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11,949,040.00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5,374,829.55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44.98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6,452,481.60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-9.02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6,574,210.45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70</a:t>
                      </a:r>
                      <a:endParaRPr lang="en-US" sz="16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ยะลา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6,355,780.00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2,820,818.44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44.38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3,432,121.20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-9.62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3,534,961.56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86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23583" y="5154909"/>
            <a:ext cx="10183585" cy="694389"/>
            <a:chOff x="-23583" y="5154909"/>
            <a:chExt cx="10183585" cy="694389"/>
          </a:xfrm>
        </p:grpSpPr>
        <p:grpSp>
          <p:nvGrpSpPr>
            <p:cNvPr id="27" name="Group 26"/>
            <p:cNvGrpSpPr/>
            <p:nvPr/>
          </p:nvGrpSpPr>
          <p:grpSpPr>
            <a:xfrm>
              <a:off x="-23583" y="5154909"/>
              <a:ext cx="10183585" cy="694389"/>
              <a:chOff x="-23583" y="5134125"/>
              <a:chExt cx="10183585" cy="715174"/>
            </a:xfrm>
          </p:grpSpPr>
          <p:grpSp>
            <p:nvGrpSpPr>
              <p:cNvPr id="29" name="กลุ่ม 1">
                <a:extLst>
                  <a:ext uri="{FF2B5EF4-FFF2-40B4-BE49-F238E27FC236}">
                    <a16:creationId xmlns:a16="http://schemas.microsoft.com/office/drawing/2014/main" id="{58DAA6D8-19A9-434E-BD10-9F227ECAADEE}"/>
                  </a:ext>
                </a:extLst>
              </p:cNvPr>
              <p:cNvGrpSpPr/>
              <p:nvPr/>
            </p:nvGrpSpPr>
            <p:grpSpPr>
              <a:xfrm>
                <a:off x="-23583" y="5274993"/>
                <a:ext cx="10183585" cy="470079"/>
                <a:chOff x="-21226" y="4621292"/>
                <a:chExt cx="9165227" cy="561020"/>
              </a:xfrm>
            </p:grpSpPr>
            <p:grpSp>
              <p:nvGrpSpPr>
                <p:cNvPr id="36" name="กลุ่ม 7">
                  <a:extLst>
                    <a:ext uri="{FF2B5EF4-FFF2-40B4-BE49-F238E27FC236}">
                      <a16:creationId xmlns:a16="http://schemas.microsoft.com/office/drawing/2014/main" id="{30C28730-7CDF-4231-A774-6A7122EB4AEA}"/>
                    </a:ext>
                  </a:extLst>
                </p:cNvPr>
                <p:cNvGrpSpPr/>
                <p:nvPr/>
              </p:nvGrpSpPr>
              <p:grpSpPr>
                <a:xfrm>
                  <a:off x="-21226" y="4635401"/>
                  <a:ext cx="5133813" cy="546911"/>
                  <a:chOff x="-45702" y="6428830"/>
                  <a:chExt cx="7109733" cy="450425"/>
                </a:xfrm>
              </p:grpSpPr>
              <p:sp>
                <p:nvSpPr>
                  <p:cNvPr id="40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447532BC-F1AF-418B-B954-69A21822D4D1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1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72AD55B9-27A4-40A2-86AD-A09FD1FBB379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2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0CC04605-512B-40BA-BB6C-C4CA6329F254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08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37" name="กลุ่ม 4">
                  <a:extLst>
                    <a:ext uri="{FF2B5EF4-FFF2-40B4-BE49-F238E27FC236}">
                      <a16:creationId xmlns:a16="http://schemas.microsoft.com/office/drawing/2014/main" id="{33080593-C486-4A4E-A259-28A964353B4D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38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18287458-5345-45BB-A7B2-0AE1DDE4E433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39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CB515603-CB57-4A48-B8A7-C4BD2C469F4B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pic>
            <p:nvPicPr>
              <p:cNvPr id="30" name="Picture 23">
                <a:extLst>
                  <a:ext uri="{FF2B5EF4-FFF2-40B4-BE49-F238E27FC236}">
                    <a16:creationId xmlns:a16="http://schemas.microsoft.com/office/drawing/2014/main" id="{A9FCDA38-8F0B-49DF-8F2E-B899B1F362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99853" y="5264104"/>
                <a:ext cx="625615" cy="408428"/>
              </a:xfrm>
              <a:prstGeom prst="rect">
                <a:avLst/>
              </a:prstGeom>
            </p:spPr>
          </p:pic>
          <p:pic>
            <p:nvPicPr>
              <p:cNvPr id="31" name="Picture 24">
                <a:extLst>
                  <a:ext uri="{FF2B5EF4-FFF2-40B4-BE49-F238E27FC236}">
                    <a16:creationId xmlns:a16="http://schemas.microsoft.com/office/drawing/2014/main" id="{199745AA-CFB3-443D-A566-E11575BA52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40755" y="5252961"/>
                <a:ext cx="384697" cy="433336"/>
              </a:xfrm>
              <a:prstGeom prst="rect">
                <a:avLst/>
              </a:prstGeom>
            </p:spPr>
          </p:pic>
          <p:pic>
            <p:nvPicPr>
              <p:cNvPr id="32" name="Picture 35">
                <a:extLst>
                  <a:ext uri="{FF2B5EF4-FFF2-40B4-BE49-F238E27FC236}">
                    <a16:creationId xmlns:a16="http://schemas.microsoft.com/office/drawing/2014/main" id="{9584FECB-F937-4F01-8CDD-C92F98A2F1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2063" y="5338458"/>
                <a:ext cx="373365" cy="309768"/>
              </a:xfrm>
              <a:prstGeom prst="rect">
                <a:avLst/>
              </a:prstGeom>
            </p:spPr>
          </p:pic>
          <p:pic>
            <p:nvPicPr>
              <p:cNvPr id="33" name="Picture 36">
                <a:extLst>
                  <a:ext uri="{FF2B5EF4-FFF2-40B4-BE49-F238E27FC236}">
                    <a16:creationId xmlns:a16="http://schemas.microsoft.com/office/drawing/2014/main" id="{62FFD426-AD6C-47DA-99D3-A7217E240C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45100" y="5340250"/>
                <a:ext cx="281130" cy="303691"/>
              </a:xfrm>
              <a:prstGeom prst="rect">
                <a:avLst/>
              </a:prstGeom>
            </p:spPr>
          </p:pic>
          <p:pic>
            <p:nvPicPr>
              <p:cNvPr id="34" name="Picture 2" descr="C:\Users\Administrator\Desktop\change for good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6130" y="5281839"/>
                <a:ext cx="890907" cy="5010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รูปแบบอิสระ: รูปร่าง 49">
                <a:extLst>
                  <a:ext uri="{FF2B5EF4-FFF2-40B4-BE49-F238E27FC236}">
                    <a16:creationId xmlns:a16="http://schemas.microsoft.com/office/drawing/2014/main" id="{0CC04605-512B-40BA-BB6C-C4CA6329F254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28" name="TextBox 7"/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-23582" y="-361931"/>
            <a:ext cx="10332648" cy="1385058"/>
            <a:chOff x="-23582" y="-361931"/>
            <a:chExt cx="10332648" cy="1385058"/>
          </a:xfrm>
        </p:grpSpPr>
        <p:grpSp>
          <p:nvGrpSpPr>
            <p:cNvPr id="55" name="กลุ่ม 25">
              <a:extLst>
                <a:ext uri="{FF2B5EF4-FFF2-40B4-BE49-F238E27FC236}">
                  <a16:creationId xmlns:a16="http://schemas.microsoft.com/office/drawing/2014/main" id="{7D06518B-9B45-4201-A300-3BEEF5DCD03B}"/>
                </a:ext>
              </a:extLst>
            </p:cNvPr>
            <p:cNvGrpSpPr/>
            <p:nvPr/>
          </p:nvGrpSpPr>
          <p:grpSpPr>
            <a:xfrm>
              <a:off x="-23582" y="-361931"/>
              <a:ext cx="10201628" cy="1385058"/>
              <a:chOff x="-21224" y="-365563"/>
              <a:chExt cx="9181465" cy="1246552"/>
            </a:xfrm>
          </p:grpSpPr>
          <p:sp>
            <p:nvSpPr>
              <p:cNvPr id="58" name="รูปแบบอิสระ: รูปร่าง 62">
                <a:extLst>
                  <a:ext uri="{FF2B5EF4-FFF2-40B4-BE49-F238E27FC236}">
                    <a16:creationId xmlns:a16="http://schemas.microsoft.com/office/drawing/2014/main" id="{763F6E50-E3DE-4F2F-B389-800C6A2058F9}"/>
                  </a:ext>
                </a:extLst>
              </p:cNvPr>
              <p:cNvSpPr/>
              <p:nvPr/>
            </p:nvSpPr>
            <p:spPr>
              <a:xfrm rot="10800000">
                <a:off x="-21224" y="349041"/>
                <a:ext cx="7820283" cy="100071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59" name="รูปแบบอิสระ: รูปร่าง 62">
                <a:extLst>
                  <a:ext uri="{FF2B5EF4-FFF2-40B4-BE49-F238E27FC236}">
                    <a16:creationId xmlns:a16="http://schemas.microsoft.com/office/drawing/2014/main" id="{6170159F-B4D3-4017-9CD6-524599548825}"/>
                  </a:ext>
                </a:extLst>
              </p:cNvPr>
              <p:cNvSpPr/>
              <p:nvPr/>
            </p:nvSpPr>
            <p:spPr>
              <a:xfrm flipV="1">
                <a:off x="5266749" y="-20538"/>
                <a:ext cx="3893491" cy="487172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60" name="สี่เหลี่ยมผืนผ้า 11">
                <a:extLst>
                  <a:ext uri="{FF2B5EF4-FFF2-40B4-BE49-F238E27FC236}">
                    <a16:creationId xmlns:a16="http://schemas.microsoft.com/office/drawing/2014/main" id="{F9F4841F-3BBC-4457-AA88-3D070EC45B06}"/>
                  </a:ext>
                </a:extLst>
              </p:cNvPr>
              <p:cNvSpPr/>
              <p:nvPr/>
            </p:nvSpPr>
            <p:spPr>
              <a:xfrm>
                <a:off x="0" y="-57269"/>
                <a:ext cx="9160241" cy="40481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61" name="วงรี 13">
                <a:extLst>
                  <a:ext uri="{FF2B5EF4-FFF2-40B4-BE49-F238E27FC236}">
                    <a16:creationId xmlns:a16="http://schemas.microsoft.com/office/drawing/2014/main" id="{26798FC3-BA23-4F57-9494-6FF28D367843}"/>
                  </a:ext>
                </a:extLst>
              </p:cNvPr>
              <p:cNvSpPr/>
              <p:nvPr/>
            </p:nvSpPr>
            <p:spPr>
              <a:xfrm>
                <a:off x="5364490" y="-365563"/>
                <a:ext cx="1840389" cy="1246552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 dirty="0"/>
              </a:p>
            </p:txBody>
          </p:sp>
          <p:pic>
            <p:nvPicPr>
              <p:cNvPr id="62" name="รูปภาพ 65">
                <a:extLst>
                  <a:ext uri="{FF2B5EF4-FFF2-40B4-BE49-F238E27FC236}">
                    <a16:creationId xmlns:a16="http://schemas.microsoft.com/office/drawing/2014/main" id="{FF1C8559-7F07-4282-B711-DDC3A7946E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11596" y="-52058"/>
                <a:ext cx="760236" cy="50155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  <p:sp>
          <p:nvSpPr>
            <p:cNvPr id="56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815870" y="-24981"/>
              <a:ext cx="2493196" cy="498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1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57" name="สี่เหลี่ยมผืนผ้ามุมมน 89">
              <a:extLst>
                <a:ext uri="{FF2B5EF4-FFF2-40B4-BE49-F238E27FC236}">
                  <a16:creationId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>
              <a:off x="376265" y="-13115"/>
              <a:ext cx="4542975" cy="43380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การเบิกจ่ายงบประมาณกองทุนพัฒนาบทบาทสตรี </a:t>
              </a:r>
              <a:b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</a:br>
              <a: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ประจำปีงบประมาณ พ.ศ. 2566 (ข้อมูล ณ 18 เมษายน 2566) (ต่อ)</a:t>
              </a:r>
            </a:p>
          </p:txBody>
        </p:sp>
      </p:grpSp>
      <p:graphicFrame>
        <p:nvGraphicFramePr>
          <p:cNvPr id="2" name="Table 32">
            <a:extLst>
              <a:ext uri="{FF2B5EF4-FFF2-40B4-BE49-F238E27FC236}">
                <a16:creationId xmlns:a16="http://schemas.microsoft.com/office/drawing/2014/main" id="{2EA90F75-1F36-C5AA-270A-A054D51D3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647210"/>
              </p:ext>
            </p:extLst>
          </p:nvPr>
        </p:nvGraphicFramePr>
        <p:xfrm>
          <a:off x="149545" y="661016"/>
          <a:ext cx="9860909" cy="3988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6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78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33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0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74157">
                  <a:extLst>
                    <a:ext uri="{9D8B030D-6E8A-4147-A177-3AD203B41FA5}">
                      <a16:colId xmlns:a16="http://schemas.microsoft.com/office/drawing/2014/main" val="934870095"/>
                    </a:ext>
                  </a:extLst>
                </a:gridCol>
                <a:gridCol w="1527858">
                  <a:extLst>
                    <a:ext uri="{9D8B030D-6E8A-4147-A177-3AD203B41FA5}">
                      <a16:colId xmlns:a16="http://schemas.microsoft.com/office/drawing/2014/main" val="1470791809"/>
                    </a:ext>
                  </a:extLst>
                </a:gridCol>
                <a:gridCol w="1410464">
                  <a:extLst>
                    <a:ext uri="{9D8B030D-6E8A-4147-A177-3AD203B41FA5}">
                      <a16:colId xmlns:a16="http://schemas.microsoft.com/office/drawing/2014/main" val="3504360862"/>
                    </a:ext>
                  </a:extLst>
                </a:gridCol>
              </a:tblGrid>
              <a:tr h="531176"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งบประมาณจัดสรร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3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เป้าหมายไตรมาสที่ 2 (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54 %)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สูง/ต่ำ กว่าเป้าหมาย</a:t>
                      </a:r>
                      <a:r>
                        <a:rPr lang="th-TH" sz="12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</a:t>
                      </a: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คงเหลืองบประมาณ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438">
                <a:tc vMerge="1">
                  <a:txBody>
                    <a:bodyPr/>
                    <a:lstStyle/>
                    <a:p>
                      <a:pPr algn="ctr"/>
                      <a:endParaRPr lang="th-TH" sz="13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th-TH" sz="13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840699"/>
                  </a:ext>
                </a:extLst>
              </a:tr>
              <a:tr h="423637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71</a:t>
                      </a:r>
                      <a:endParaRPr lang="en-US" sz="12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นนทบุรี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10,710,890.00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4,583,225.00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42.79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5,783,880.60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-11.21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6,127,665.00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982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72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ปทุมธานี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9,790,665.00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3,223,177.80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32.92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5,286,959.10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-21.08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6,567,487.20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933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73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จันทบุรี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9,565,930.00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3,087,415.73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32.28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5,165,602.20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-21.72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6,478,514.27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598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74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สิงห์บุรี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9,068,430.00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2,913,278.58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32.13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4,896,952.20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-21.87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6,155,151.42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598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75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พัทลุง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9,727,005.00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3,120,890.26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32.08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5,252,582.70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-21.92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6,606,114.74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598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76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สมุทรปราการ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10,652,790.00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2,485,471.44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5,752,506.60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-30.67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8,167,318.56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598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77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กทม.+ส่วนกลาง</a:t>
                      </a:r>
                      <a:endParaRPr lang="en-US" sz="12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131,876,650.00</a:t>
                      </a:r>
                      <a:endParaRPr lang="en-US" sz="12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41,526,883.16</a:t>
                      </a:r>
                      <a:endParaRPr lang="en-US" sz="12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31.49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71,213,391.00</a:t>
                      </a:r>
                      <a:endParaRPr lang="en-US" sz="12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-22.51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90,349,766.84</a:t>
                      </a:r>
                      <a:endParaRPr lang="en-US" sz="12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7598"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 77 จังหวัด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th-TH" sz="12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961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432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950.00</a:t>
                      </a:r>
                      <a:endParaRPr lang="en-US" sz="12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712,324,519.39</a:t>
                      </a:r>
                      <a:endParaRPr lang="en-US" sz="12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74.09</a:t>
                      </a:r>
                      <a:endParaRPr lang="en-US" sz="12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519,173,793.00</a:t>
                      </a:r>
                      <a:endParaRPr lang="en-US" sz="12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20.09</a:t>
                      </a:r>
                      <a:endParaRPr lang="en-US" sz="12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249,108,430.61</a:t>
                      </a:r>
                      <a:endParaRPr lang="en-US" sz="12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898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-23582" y="2403562"/>
            <a:ext cx="10160000" cy="1283555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2000" b="1" spc="-4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4.2 </a:t>
            </a:r>
            <a:r>
              <a:rPr lang="th-TH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รายงานผลการดำเนินงานการประเมินผลการดำเนินงานทุนหมุนเวียน </a:t>
            </a:r>
            <a:r>
              <a:rPr lang="th-TH" sz="2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ประจำปี</a:t>
            </a:r>
            <a:r>
              <a:rPr lang="th-TH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บัญชี </a:t>
            </a:r>
            <a:r>
              <a:rPr lang="th-TH" sz="2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 </a:t>
            </a:r>
          </a:p>
          <a:p>
            <a:pPr algn="ctr">
              <a:lnSpc>
                <a:spcPct val="130000"/>
              </a:lnSpc>
            </a:pPr>
            <a:r>
              <a:rPr lang="th-TH" sz="2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กองทุนพัฒนาบทบาทสตรี กรมการพัฒนาชุมชน </a:t>
            </a:r>
            <a:endParaRPr lang="th-TH" sz="2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32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57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71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72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73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58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59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60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51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52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53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54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55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74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grpSp>
        <p:nvGrpSpPr>
          <p:cNvPr id="84" name="Group 83"/>
          <p:cNvGrpSpPr/>
          <p:nvPr/>
        </p:nvGrpSpPr>
        <p:grpSpPr>
          <a:xfrm>
            <a:off x="-23581" y="-271597"/>
            <a:ext cx="10216630" cy="1541268"/>
            <a:chOff x="-23581" y="-271597"/>
            <a:chExt cx="10216630" cy="1541268"/>
          </a:xfrm>
        </p:grpSpPr>
        <p:grpSp>
          <p:nvGrpSpPr>
            <p:cNvPr id="85" name="Group 84"/>
            <p:cNvGrpSpPr/>
            <p:nvPr/>
          </p:nvGrpSpPr>
          <p:grpSpPr>
            <a:xfrm>
              <a:off x="-23581" y="-271597"/>
              <a:ext cx="10193050" cy="1541268"/>
              <a:chOff x="-23581" y="-271597"/>
              <a:chExt cx="10193050" cy="1541268"/>
            </a:xfrm>
          </p:grpSpPr>
          <p:grpSp>
            <p:nvGrpSpPr>
              <p:cNvPr id="87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674950"/>
                <a:chOff x="-29746" y="-164554"/>
                <a:chExt cx="9173747" cy="607455"/>
              </a:xfrm>
            </p:grpSpPr>
            <p:sp>
              <p:nvSpPr>
                <p:cNvPr id="91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92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51788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93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94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432048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88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5792566" y="-271597"/>
                <a:ext cx="1899096" cy="1541268"/>
                <a:chOff x="5491686" y="-481268"/>
                <a:chExt cx="1709187" cy="1387141"/>
              </a:xfrm>
            </p:grpSpPr>
            <p:sp>
              <p:nvSpPr>
                <p:cNvPr id="89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491686" y="-481268"/>
                  <a:ext cx="1709187" cy="1387141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90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78910" y="-202056"/>
                  <a:ext cx="857563" cy="565764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86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699853" y="30291"/>
              <a:ext cx="2493196" cy="52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156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-11289" y="633682"/>
          <a:ext cx="10163333" cy="5131729"/>
        </p:xfrm>
        <a:graphic>
          <a:graphicData uri="http://schemas.openxmlformats.org/drawingml/2006/table">
            <a:tbl>
              <a:tblPr firstRow="1" bandRow="1"/>
              <a:tblGrid>
                <a:gridCol w="10163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256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</a:t>
                      </a:r>
                      <a:r>
                        <a:rPr lang="th-TH" sz="140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2566</a:t>
                      </a:r>
                      <a:endParaRPr lang="en-US" sz="1400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54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600"/>
                        </a:spcAf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4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1 การเงิน</a:t>
                      </a:r>
                    </a:p>
                    <a:p>
                      <a:r>
                        <a:rPr lang="th-TH" sz="14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</a:t>
                      </a:r>
                      <a:r>
                        <a:rPr lang="th-TH" sz="14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ตัวชี้วัดที่ 1.1 ร้อยละของการชำระคืนเงินกู้ยืม</a:t>
                      </a:r>
                    </a:p>
                    <a:p>
                      <a:endParaRPr lang="th-TH" sz="12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20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2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2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6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</a:t>
            </a: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รายงานผลการดำเนินงานการประเมินผลการดำเนินงานทุนหมุนเวียน ประจำปี </a:t>
            </a:r>
            <a:r>
              <a:rPr lang="th-TH" sz="20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605062"/>
              </p:ext>
            </p:extLst>
          </p:nvPr>
        </p:nvGraphicFramePr>
        <p:xfrm>
          <a:off x="650777" y="1638109"/>
          <a:ext cx="8839200" cy="3955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7840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90238">
                <a:tc gridSpan="5"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</a:t>
                      </a:r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</a:t>
                      </a:r>
                      <a:r>
                        <a:rPr lang="th-TH" sz="140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วัด</a:t>
                      </a:r>
                      <a:endParaRPr lang="th-TH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319596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4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anchor="ctr"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 anchor="ctr">
                    <a:solidFill>
                      <a:srgbClr val="D6D2C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  <a:endParaRPr lang="th-TH" sz="14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290238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63.50</a:t>
                      </a:r>
                      <a:endParaRPr lang="th-TH" sz="14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65</a:t>
                      </a:r>
                      <a:endParaRPr lang="th-TH" sz="14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66.50</a:t>
                      </a:r>
                      <a:endParaRPr lang="th-TH" sz="14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68</a:t>
                      </a:r>
                      <a:endParaRPr lang="th-TH" sz="14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290238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 smtClean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34.46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315008"/>
                  </a:ext>
                </a:extLst>
              </a:tr>
              <a:tr h="2721482">
                <a:tc gridSpan="5"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200" b="1" i="0" u="sng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200" b="1" i="0" u="none" baseline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b="1" i="0" u="none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200" b="1" i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</a:t>
                      </a:r>
                      <a:r>
                        <a:rPr lang="th-TH" sz="1200" b="1" i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1</a:t>
                      </a:r>
                      <a:r>
                        <a:rPr lang="th-TH" sz="1200" b="0" i="0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0" i="0" baseline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   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มีหนี้ที่ครบกำหนดชำระในปีบัญชี 2566 ตั้งแต่วันที่ 1 ตุลาคม 2565 - </a:t>
                      </a:r>
                      <a:r>
                        <a:rPr lang="en-US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31</a:t>
                      </a: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มีนาคม 2566  จำนวน </a:t>
                      </a:r>
                      <a:r>
                        <a:rPr lang="en-US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2,125,084,975</a:t>
                      </a: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en-US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96</a:t>
                      </a: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บาท 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</a:t>
                      </a:r>
                      <a:r>
                        <a:rPr lang="th-TH" sz="12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รับชำระคืนเงินกู้ยืม จำนวน </a:t>
                      </a:r>
                      <a:r>
                        <a:rPr lang="en-US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725,855,478</a:t>
                      </a: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en-US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38 </a:t>
                      </a: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บาท คิดเป็นร้อยละ 34.46 </a:t>
                      </a:r>
                      <a:endParaRPr lang="en-US" sz="1200" kern="120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th-TH" sz="1200" b="1" u="sng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แผนงาน</a:t>
                      </a:r>
                      <a:r>
                        <a:rPr lang="th-TH" sz="12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:</a:t>
                      </a:r>
                      <a:r>
                        <a:rPr lang="th-TH" sz="12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FontTx/>
                        <a:buNone/>
                      </a:pPr>
                      <a:r>
                        <a:rPr lang="th-TH" sz="11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สกส. </a:t>
                      </a:r>
                      <a:r>
                        <a:rPr lang="th-TH" sz="11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ดำเนินการแนวทางในการบริหารจัดการ</a:t>
                      </a:r>
                      <a:r>
                        <a:rPr lang="th-TH" sz="11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หนี้ 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FontTx/>
                        <a:buNone/>
                      </a:pPr>
                      <a:r>
                        <a:rPr lang="th-TH" sz="11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1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1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1. ออกหลักเกณฑ์ วิธีการ และเงื่อนไขการพิจารณาลดหรืองดเบี้ยปรับ/ดอกเบี้ยผิดนัด ตามสัญญาเงินกู้ยืมของกองทุนพัฒนาบทบาทสตรี พ.ศ. 2565</a:t>
                      </a:r>
                      <a:endParaRPr lang="en-US" sz="11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th-TH" sz="11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2. ประกาศคณะกรรมการบริหารกองทุนพัฒนาบทบาทสตรี เรื่อง หลักเกณฑ์ วิธีการ และเงื่อนไขเกี่ยวกับการลดอัตราดอกเบี้ยเงินกู้และอัตราดอกเบี้ย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th-TH" sz="11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ผิดนัด กองทุนพัฒนาบทบาทสตรี พ.ศ. 2566</a:t>
                      </a:r>
                      <a:endParaRPr lang="en-US" sz="11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th-TH" sz="11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3. ประกาศคณะกรรมการบริหารกองทุนพัฒนาบทบาทสตรี เรื่อง มาตรการไกล่เกลี่ยและประนีประนอมยอมความกรณีลูกหนี้ผิดนัด</a:t>
                      </a:r>
                      <a:endParaRPr lang="en-US" sz="11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th-TH" sz="11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4. ประกาศคณะกรรมการบริหารกองทุนพัฒนาบทบาทสตรี เรื่อง มาตรการยกเลิกสัญญาค้ำประกันเงินกู้รายบุคคล และการปลดหนี้รายบุคคลของกองทุน  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th-TH" sz="11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พัฒนาบทบาทสตรี</a:t>
                      </a:r>
                      <a:endParaRPr lang="en-US" sz="11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th-TH" sz="11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สกส. มีการติดตามและรายงานผลการบริหารจัดการหนี้กองทุนพัฒนาบทบาทสตรี ทั้ง 76 จังหวัด และกรุงเทพมหานคร ผ่านระบบวิดิทัศน์ทางไกล (</a:t>
                      </a:r>
                      <a:r>
                        <a:rPr lang="en-US" sz="11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Video Conference</a:t>
                      </a:r>
                      <a:r>
                        <a:rPr lang="th-TH" sz="11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) เป็นประจำทุกเดือน</a:t>
                      </a:r>
                      <a:endParaRPr lang="en-US" sz="11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788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-23581" y="-271597"/>
            <a:ext cx="10216630" cy="1541268"/>
            <a:chOff x="-23581" y="-271597"/>
            <a:chExt cx="10216630" cy="1541268"/>
          </a:xfrm>
        </p:grpSpPr>
        <p:grpSp>
          <p:nvGrpSpPr>
            <p:cNvPr id="39" name="Group 38"/>
            <p:cNvGrpSpPr/>
            <p:nvPr/>
          </p:nvGrpSpPr>
          <p:grpSpPr>
            <a:xfrm>
              <a:off x="-23581" y="-271597"/>
              <a:ext cx="10193050" cy="1541268"/>
              <a:chOff x="-23581" y="-271597"/>
              <a:chExt cx="10193050" cy="1541268"/>
            </a:xfrm>
          </p:grpSpPr>
          <p:grpSp>
            <p:nvGrpSpPr>
              <p:cNvPr id="41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674950"/>
                <a:chOff x="-29746" y="-164554"/>
                <a:chExt cx="9173747" cy="607455"/>
              </a:xfrm>
            </p:grpSpPr>
            <p:sp>
              <p:nvSpPr>
                <p:cNvPr id="45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6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51788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7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8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432048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2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5792566" y="-271597"/>
                <a:ext cx="1899096" cy="1541268"/>
                <a:chOff x="5491686" y="-481268"/>
                <a:chExt cx="1709187" cy="1387141"/>
              </a:xfrm>
            </p:grpSpPr>
            <p:sp>
              <p:nvSpPr>
                <p:cNvPr id="43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491686" y="-481268"/>
                  <a:ext cx="1709187" cy="1387141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44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78910" y="-202056"/>
                  <a:ext cx="857563" cy="565764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40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699853" y="30291"/>
              <a:ext cx="2493196" cy="52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grpSp>
        <p:nvGrpSpPr>
          <p:cNvPr id="49" name="กลุ่ม 34"/>
          <p:cNvGrpSpPr/>
          <p:nvPr/>
        </p:nvGrpSpPr>
        <p:grpSpPr>
          <a:xfrm>
            <a:off x="198957" y="692041"/>
            <a:ext cx="3782589" cy="523183"/>
            <a:chOff x="204478" y="2499742"/>
            <a:chExt cx="3551339" cy="470863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56" name="กลุ่ม 17"/>
            <p:cNvGrpSpPr/>
            <p:nvPr/>
          </p:nvGrpSpPr>
          <p:grpSpPr>
            <a:xfrm>
              <a:off x="204478" y="2499742"/>
              <a:ext cx="3551339" cy="470863"/>
              <a:chOff x="376926" y="1177925"/>
              <a:chExt cx="4676112" cy="470863"/>
            </a:xfrm>
          </p:grpSpPr>
          <p:sp>
            <p:nvSpPr>
              <p:cNvPr id="58" name="สี่เหลี่ยมผืนผ้ามุมมน 10"/>
              <p:cNvSpPr/>
              <p:nvPr/>
            </p:nvSpPr>
            <p:spPr>
              <a:xfrm>
                <a:off x="503239" y="1177925"/>
                <a:ext cx="4549799" cy="461963"/>
              </a:xfrm>
              <a:prstGeom prst="roundRect">
                <a:avLst/>
              </a:prstGeom>
              <a:solidFill>
                <a:srgbClr val="E7E5DD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9" name="สี่เหลี่ยมผืนผ้ามุมมน 10"/>
              <p:cNvSpPr/>
              <p:nvPr/>
            </p:nvSpPr>
            <p:spPr>
              <a:xfrm>
                <a:off x="376926" y="1186825"/>
                <a:ext cx="4172666" cy="461963"/>
              </a:xfrm>
              <a:prstGeom prst="roundRect">
                <a:avLst/>
              </a:prstGeom>
              <a:solidFill>
                <a:srgbClr val="ABA387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" name="สี่เหลี่ยมผืนผ้ามุมมน 10"/>
              <p:cNvSpPr/>
              <p:nvPr/>
            </p:nvSpPr>
            <p:spPr>
              <a:xfrm>
                <a:off x="376927" y="1181109"/>
                <a:ext cx="4082923" cy="464821"/>
              </a:xfrm>
              <a:prstGeom prst="roundRect">
                <a:avLst/>
              </a:prstGeom>
              <a:solidFill>
                <a:srgbClr val="D6D2C4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4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เพื่อทราบ</a:t>
                </a:r>
              </a:p>
            </p:txBody>
          </p:sp>
        </p:grpSp>
        <p:sp>
          <p:nvSpPr>
            <p:cNvPr id="57" name="สี่เหลี่ยมผืนผ้า 36"/>
            <p:cNvSpPr/>
            <p:nvPr/>
          </p:nvSpPr>
          <p:spPr>
            <a:xfrm>
              <a:off x="3393719" y="2587857"/>
              <a:ext cx="328211" cy="3600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</a:t>
              </a:r>
              <a:endParaRPr lang="th-TH" sz="20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74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81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85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86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87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82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83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84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75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76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77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78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79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0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34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sp>
        <p:nvSpPr>
          <p:cNvPr id="61" name="สี่เหลี่ยมผืนผ้า 21"/>
          <p:cNvSpPr/>
          <p:nvPr/>
        </p:nvSpPr>
        <p:spPr>
          <a:xfrm>
            <a:off x="4083722" y="700172"/>
            <a:ext cx="5939275" cy="2953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4.1 รายงานผลการเบิกจ่ายตามแผนการดำเนินงานและแผนการใช้จ่ายงบประมาณ          </a:t>
            </a:r>
          </a:p>
          <a:p>
            <a:pPr>
              <a:lnSpc>
                <a:spcPct val="130000"/>
              </a:lnSpc>
            </a:pP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พัฒนาบทบาทสตรี ประจำปีงบประมาณ พ.ศ. </a:t>
            </a: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</a:t>
            </a:r>
            <a:endParaRPr lang="th-TH" sz="14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30000"/>
              </a:lnSpc>
            </a:pP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รายงานผลการดำเนินงานการประเมินผลการดำเนินงานทุนหมุนเวียน ประจำปีบัญชี 256</a:t>
            </a:r>
            <a:r>
              <a:rPr lang="en-US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 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กองทุนพัฒนาบทบาทสตรี กรมการพัฒนาชุมชน </a:t>
            </a:r>
            <a:endParaRPr lang="en-US" sz="14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thaiDist">
              <a:lnSpc>
                <a:spcPct val="130000"/>
              </a:lnSpc>
              <a:spcAft>
                <a:spcPts val="300"/>
              </a:spcAft>
            </a:pP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4.3 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รายงานผลข้อมูลการดำเนินการทางกฎหมายเกี่ยวกับการดำเนินคดีแพ่ง </a:t>
            </a:r>
            <a:b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และคดีอาญาของกองทุนพัฒนาบทบาทสตรี</a:t>
            </a:r>
          </a:p>
          <a:p>
            <a:pPr algn="thaiDist">
              <a:lnSpc>
                <a:spcPct val="130000"/>
              </a:lnSpc>
              <a:spcAft>
                <a:spcPts val="300"/>
              </a:spcAft>
            </a:pP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4.4 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ดำเนินงานตามประกาศคณะกรรมการบริหารกองทุนพัฒนาบทบาทสตรีให้ความช่วยเหลือและบรรเทาความเดือดร้อนให้แก่</a:t>
            </a: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ลูกหนี้</a:t>
            </a:r>
          </a:p>
          <a:p>
            <a:pPr algn="thaiDist">
              <a:lnSpc>
                <a:spcPct val="130000"/>
              </a:lnSpc>
              <a:spcAft>
                <a:spcPts val="300"/>
              </a:spcAft>
            </a:pP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4.5 ประกาศคณะกรรมการบริหารกองทุนพัฒนาบทบาทสตรี เรื่อง </a:t>
            </a: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มาตรการ</a:t>
            </a:r>
            <a:b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พัก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ชำระ</a:t>
            </a: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หนี้ สำหรับ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ลูกหนี้ผู้ประสบสาธารณภัย (อุทกภัย) (ฉบับที่ 2) พ.ศ. </a:t>
            </a: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</a:t>
            </a:r>
            <a:endParaRPr lang="th-TH" sz="14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2" name="กลุ่ม 49">
            <a:extLst>
              <a:ext uri="{FF2B5EF4-FFF2-40B4-BE49-F238E27FC236}">
                <a16:creationId xmlns:a16="http://schemas.microsoft.com/office/drawing/2014/main" id="{469804B4-A495-6F38-48E8-62221261FFAC}"/>
              </a:ext>
            </a:extLst>
          </p:cNvPr>
          <p:cNvGrpSpPr/>
          <p:nvPr/>
        </p:nvGrpSpPr>
        <p:grpSpPr>
          <a:xfrm>
            <a:off x="216981" y="3700292"/>
            <a:ext cx="3766751" cy="518930"/>
            <a:chOff x="193090" y="1622498"/>
            <a:chExt cx="3538676" cy="467037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3" name="กลุ่ม 50">
              <a:extLst>
                <a:ext uri="{FF2B5EF4-FFF2-40B4-BE49-F238E27FC236}">
                  <a16:creationId xmlns:a16="http://schemas.microsoft.com/office/drawing/2014/main" id="{F6531DA4-0FF3-4E99-0385-D2EB0EBB6832}"/>
                </a:ext>
              </a:extLst>
            </p:cNvPr>
            <p:cNvGrpSpPr/>
            <p:nvPr/>
          </p:nvGrpSpPr>
          <p:grpSpPr>
            <a:xfrm>
              <a:off x="193090" y="1622498"/>
              <a:ext cx="3538676" cy="467037"/>
              <a:chOff x="361930" y="1164777"/>
              <a:chExt cx="4659438" cy="467037"/>
            </a:xfrm>
          </p:grpSpPr>
          <p:sp>
            <p:nvSpPr>
              <p:cNvPr id="5" name="สี่เหลี่ยมผืนผ้ามุมมน 10">
                <a:extLst>
                  <a:ext uri="{FF2B5EF4-FFF2-40B4-BE49-F238E27FC236}">
                    <a16:creationId xmlns:a16="http://schemas.microsoft.com/office/drawing/2014/main" id="{4CC3EBE7-1797-E1E3-988E-67CBEF2B5202}"/>
                  </a:ext>
                </a:extLst>
              </p:cNvPr>
              <p:cNvSpPr/>
              <p:nvPr/>
            </p:nvSpPr>
            <p:spPr>
              <a:xfrm>
                <a:off x="361930" y="1184278"/>
                <a:ext cx="4659438" cy="437756"/>
              </a:xfrm>
              <a:prstGeom prst="roundRect">
                <a:avLst/>
              </a:prstGeom>
              <a:solidFill>
                <a:srgbClr val="E7E5DD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 defTabSz="761945">
                  <a:defRPr/>
                </a:pPr>
                <a:endParaRPr lang="th-TH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" name="สี่เหลี่ยมผืนผ้ามุมมน 10">
                <a:extLst>
                  <a:ext uri="{FF2B5EF4-FFF2-40B4-BE49-F238E27FC236}">
                    <a16:creationId xmlns:a16="http://schemas.microsoft.com/office/drawing/2014/main" id="{E3465719-F10D-7C06-3416-88E82730FF79}"/>
                  </a:ext>
                </a:extLst>
              </p:cNvPr>
              <p:cNvSpPr/>
              <p:nvPr/>
            </p:nvSpPr>
            <p:spPr>
              <a:xfrm>
                <a:off x="361930" y="1169851"/>
                <a:ext cx="4142851" cy="461963"/>
              </a:xfrm>
              <a:prstGeom prst="roundRect">
                <a:avLst/>
              </a:prstGeom>
              <a:solidFill>
                <a:srgbClr val="96877A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 defTabSz="761945">
                  <a:defRPr/>
                </a:pPr>
                <a:endParaRPr lang="th-TH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สี่เหลี่ยมผืนผ้ามุมมน 10">
                <a:extLst>
                  <a:ext uri="{FF2B5EF4-FFF2-40B4-BE49-F238E27FC236}">
                    <a16:creationId xmlns:a16="http://schemas.microsoft.com/office/drawing/2014/main" id="{1E2A15AE-0F71-4F61-1EE5-62D34143A48D}"/>
                  </a:ext>
                </a:extLst>
              </p:cNvPr>
              <p:cNvSpPr/>
              <p:nvPr/>
            </p:nvSpPr>
            <p:spPr>
              <a:xfrm>
                <a:off x="361930" y="1164777"/>
                <a:ext cx="4046288" cy="464179"/>
              </a:xfrm>
              <a:prstGeom prst="roundRect">
                <a:avLst/>
              </a:prstGeom>
              <a:solidFill>
                <a:schemeClr val="bg1">
                  <a:lumMod val="95000"/>
                  <a:alpha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5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เพื่อพิจารณา</a:t>
                </a:r>
              </a:p>
            </p:txBody>
          </p:sp>
        </p:grpSp>
        <p:sp>
          <p:nvSpPr>
            <p:cNvPr id="4" name="สี่เหลี่ยมผืนผ้า 51">
              <a:extLst>
                <a:ext uri="{FF2B5EF4-FFF2-40B4-BE49-F238E27FC236}">
                  <a16:creationId xmlns:a16="http://schemas.microsoft.com/office/drawing/2014/main" id="{4D6AE7D4-BCCE-E60C-7684-8DE97E935495}"/>
                </a:ext>
              </a:extLst>
            </p:cNvPr>
            <p:cNvSpPr/>
            <p:nvPr/>
          </p:nvSpPr>
          <p:spPr>
            <a:xfrm>
              <a:off x="3372540" y="1711085"/>
              <a:ext cx="330102" cy="3600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20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</a:t>
              </a:r>
              <a:endParaRPr lang="th-TH" sz="20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8" name="Rectangle 53">
            <a:extLst>
              <a:ext uri="{FF2B5EF4-FFF2-40B4-BE49-F238E27FC236}">
                <a16:creationId xmlns:a16="http://schemas.microsoft.com/office/drawing/2014/main" id="{E4359731-6DD4-7AEC-A6D5-4B81D1C23B0B}"/>
              </a:ext>
            </a:extLst>
          </p:cNvPr>
          <p:cNvSpPr/>
          <p:nvPr/>
        </p:nvSpPr>
        <p:spPr>
          <a:xfrm>
            <a:off x="4088398" y="3700293"/>
            <a:ext cx="5939275" cy="921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  <a:spcAft>
                <a:spcPts val="200"/>
              </a:spcAft>
            </a:pP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5.1 การ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บริหารจัดการหนี้ของกองทุนพัฒนาบทบาท</a:t>
            </a: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สตรี</a:t>
            </a:r>
          </a:p>
          <a:p>
            <a:pPr algn="thaiDist">
              <a:lnSpc>
                <a:spcPct val="120000"/>
              </a:lnSpc>
              <a:spcAft>
                <a:spcPts val="300"/>
              </a:spcAft>
            </a:pP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5.2 </a:t>
            </a:r>
            <a:r>
              <a:rPr lang="th-TH" sz="1400" spc="-4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การพิจารณากรอบวงเงินโครงการประเภทเงินอุดหนุน กองทุนพัฒนาบทบาท</a:t>
            </a:r>
            <a:r>
              <a:rPr lang="th-TH" sz="1400" spc="-4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สตรี</a:t>
            </a:r>
          </a:p>
          <a:p>
            <a:pPr algn="thaiDist">
              <a:lnSpc>
                <a:spcPct val="120000"/>
              </a:lnSpc>
              <a:spcAft>
                <a:spcPts val="300"/>
              </a:spcAft>
            </a:pPr>
            <a:r>
              <a:rPr lang="th-TH" sz="1400" spc="-4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5.3 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ประเด็นข้อหารือการถอนคำร้องทุกข์ความผิดอันยอมความได้</a:t>
            </a:r>
            <a:endParaRPr lang="th-TH" sz="1400" spc="-4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50" name="กลุ่ม 42"/>
          <p:cNvGrpSpPr/>
          <p:nvPr/>
        </p:nvGrpSpPr>
        <p:grpSpPr>
          <a:xfrm>
            <a:off x="175676" y="4670274"/>
            <a:ext cx="3777055" cy="524073"/>
            <a:chOff x="161648" y="1636233"/>
            <a:chExt cx="3548277" cy="471663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51" name="กลุ่ม 43"/>
            <p:cNvGrpSpPr/>
            <p:nvPr/>
          </p:nvGrpSpPr>
          <p:grpSpPr>
            <a:xfrm>
              <a:off x="161648" y="1636233"/>
              <a:ext cx="3548277" cy="471663"/>
              <a:chOff x="320530" y="1178512"/>
              <a:chExt cx="4672078" cy="471663"/>
            </a:xfrm>
          </p:grpSpPr>
          <p:sp>
            <p:nvSpPr>
              <p:cNvPr id="53" name="สี่เหลี่ยมผืนผ้ามุมมน 10"/>
              <p:cNvSpPr/>
              <p:nvPr/>
            </p:nvSpPr>
            <p:spPr>
              <a:xfrm>
                <a:off x="468984" y="1183256"/>
                <a:ext cx="4523624" cy="461963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endParaRPr lang="th-TH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" name="สี่เหลี่ยมผืนผ้ามุมมน 10"/>
              <p:cNvSpPr/>
              <p:nvPr/>
            </p:nvSpPr>
            <p:spPr>
              <a:xfrm>
                <a:off x="350838" y="1188212"/>
                <a:ext cx="4130433" cy="461963"/>
              </a:xfrm>
              <a:prstGeom prst="roundRect">
                <a:avLst/>
              </a:prstGeom>
              <a:solidFill>
                <a:srgbClr val="B0753A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endParaRPr lang="th-TH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" name="สี่เหลี่ยมผืนผ้ามุมมน 10"/>
              <p:cNvSpPr/>
              <p:nvPr/>
            </p:nvSpPr>
            <p:spPr>
              <a:xfrm>
                <a:off x="320530" y="1178512"/>
                <a:ext cx="4037948" cy="466067"/>
              </a:xfrm>
              <a:prstGeom prst="roundRect">
                <a:avLst/>
              </a:prstGeom>
              <a:solidFill>
                <a:srgbClr val="D5AB81">
                  <a:alpha val="6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6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เรื่องอื่น ๆ</a:t>
                </a:r>
              </a:p>
            </p:txBody>
          </p:sp>
        </p:grpSp>
        <p:sp>
          <p:nvSpPr>
            <p:cNvPr id="52" name="สี่เหลี่ยมผืนผ้า 44"/>
            <p:cNvSpPr/>
            <p:nvPr/>
          </p:nvSpPr>
          <p:spPr>
            <a:xfrm>
              <a:off x="3367755" y="1721372"/>
              <a:ext cx="335328" cy="3600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</a:t>
              </a:r>
              <a:endParaRPr lang="th-TH" sz="20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4104968" y="4788866"/>
            <a:ext cx="55462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</a:t>
            </a:r>
            <a:endParaRPr lang="en-US" sz="14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431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447323"/>
              </p:ext>
            </p:extLst>
          </p:nvPr>
        </p:nvGraphicFramePr>
        <p:xfrm>
          <a:off x="-11289" y="633682"/>
          <a:ext cx="10163333" cy="5038805"/>
        </p:xfrm>
        <a:graphic>
          <a:graphicData uri="http://schemas.openxmlformats.org/drawingml/2006/table">
            <a:tbl>
              <a:tblPr firstRow="1" bandRow="1"/>
              <a:tblGrid>
                <a:gridCol w="10163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331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</a:t>
                      </a:r>
                      <a:r>
                        <a:rPr lang="th-TH" sz="140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2566</a:t>
                      </a:r>
                      <a:endParaRPr lang="en-US" sz="1400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54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600"/>
                        </a:spcAf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4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1 การเงิน</a:t>
                      </a:r>
                    </a:p>
                    <a:p>
                      <a:r>
                        <a:rPr lang="th-TH" sz="14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</a:t>
                      </a:r>
                      <a:r>
                        <a:rPr lang="th-TH" sz="14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ตัวชี้วัดที่ </a:t>
                      </a:r>
                      <a:r>
                        <a:rPr lang="th-TH" sz="1400" b="1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1.2 อัตราหนี้ค้างชำระ (</a:t>
                      </a:r>
                      <a:r>
                        <a:rPr lang="en-US" sz="1400" b="1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Non-performing Loan : NPL) </a:t>
                      </a:r>
                      <a:endParaRPr lang="th-TH" sz="1400" b="1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</a:t>
            </a: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รายงานผลการดำเนินงานการประเมินผลการดำเนินงานทุนหมุนเวียน ประจำปี </a:t>
            </a:r>
            <a:r>
              <a:rPr lang="th-TH" sz="20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758755"/>
              </p:ext>
            </p:extLst>
          </p:nvPr>
        </p:nvGraphicFramePr>
        <p:xfrm>
          <a:off x="677335" y="1578894"/>
          <a:ext cx="9019820" cy="40847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3964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803964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803964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803964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803964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300663">
                <a:tc gridSpan="5"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300663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4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>
                    <a:solidFill>
                      <a:srgbClr val="D6D2C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  <a:endParaRPr lang="th-TH" sz="14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300663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</a:t>
                      </a:r>
                      <a:endParaRPr lang="th-TH" sz="14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</a:t>
                      </a:r>
                      <a:endParaRPr lang="th-TH" sz="14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18.5</a:t>
                      </a:r>
                      <a:r>
                        <a:rPr lang="en-US" sz="14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</a:t>
                      </a:r>
                      <a:endParaRPr lang="th-TH" sz="14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</a:t>
                      </a:r>
                      <a:endParaRPr lang="th-TH" sz="14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300663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b="1" dirty="0">
                        <a:solidFill>
                          <a:srgbClr val="FF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400" b="1" dirty="0">
                        <a:solidFill>
                          <a:srgbClr val="FF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20.55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4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4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315008"/>
                  </a:ext>
                </a:extLst>
              </a:tr>
              <a:tr h="2865543">
                <a:tc gridSpan="5"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th-TH" sz="1200" b="1" i="0" u="sng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200" b="1" i="0" u="none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b="1" i="0" u="none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200" b="1" i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</a:t>
                      </a:r>
                      <a:r>
                        <a:rPr lang="th-TH" sz="1200" b="1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3 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จำนวนเงินที่ได้รับอนุมัติตามสัญญากู้ยืมในปีบัญชี 2556 - 256</a:t>
                      </a:r>
                      <a:r>
                        <a:rPr lang="en-US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6</a:t>
                      </a: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ณ วันที่ 31 มีนาคม 2566 จำนวน 16</a:t>
                      </a:r>
                      <a:r>
                        <a:rPr lang="en-US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917</a:t>
                      </a:r>
                      <a:r>
                        <a:rPr lang="en-US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553</a:t>
                      </a:r>
                      <a:r>
                        <a:rPr lang="en-US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593.69 บาท 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รับชำระคืน จำนวน 12</a:t>
                      </a:r>
                      <a:r>
                        <a:rPr lang="en-US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640</a:t>
                      </a:r>
                      <a:r>
                        <a:rPr lang="en-US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195</a:t>
                      </a:r>
                      <a:r>
                        <a:rPr lang="en-US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644.20 บาท มีลูกหนี้คงเหลือ จำนวน 4</a:t>
                      </a:r>
                      <a:r>
                        <a:rPr lang="en-US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277</a:t>
                      </a:r>
                      <a:r>
                        <a:rPr lang="en-US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357</a:t>
                      </a:r>
                      <a:r>
                        <a:rPr lang="en-US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949.49 บาท 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แยกเป็นหนี้เกินกำหนดชำระ จำนวน 878</a:t>
                      </a:r>
                      <a:r>
                        <a:rPr lang="en-US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921</a:t>
                      </a:r>
                      <a:r>
                        <a:rPr lang="en-US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869.79 บาท คิดเป็นร้อยละ 20.55 ของลูกหนี้คงเหลือ</a:t>
                      </a:r>
                      <a:endParaRPr lang="th-TH" sz="1200" b="1" i="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marL="0" indent="0" algn="thaiDist">
                        <a:lnSpc>
                          <a:spcPct val="110000"/>
                        </a:lnSpc>
                        <a:buFontTx/>
                        <a:buNone/>
                      </a:pPr>
                      <a:r>
                        <a:rPr lang="th-TH" sz="1200" u="sng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แผนงาน</a:t>
                      </a:r>
                      <a:r>
                        <a:rPr lang="th-TH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:</a:t>
                      </a:r>
                      <a:r>
                        <a:rPr lang="th-TH" sz="12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th-TH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สกส.</a:t>
                      </a:r>
                      <a:r>
                        <a:rPr lang="th-TH" sz="12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ดำเนินการตามแนวทางการบริหารจัดการหนี้ ดังนี้ </a:t>
                      </a:r>
                      <a:endParaRPr lang="en-US" sz="12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1. ดำเนินการตามประกาศคณะกรรมการบริหารกองทุนพัฒนาบทบาทสตรี เรื่อง หลักเกณฑ์ วิธีการ และเงื่อนไขเกี่ยวกับการลดอัตราดอกเบี้ยเงินกู้  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และอัตราดอกเบี้ยผิดนัดกองทุนพัฒนาบทบาทสตรี พ.ศ.</a:t>
                      </a:r>
                      <a:r>
                        <a:rPr lang="th-TH" sz="12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2566</a:t>
                      </a:r>
                      <a:endParaRPr lang="en-US" sz="12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</a:t>
                      </a:r>
                      <a:r>
                        <a:rPr lang="th-TH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 ดำเนินการตามประกาศคณะกรรมการบริหารกองทุนพัฒนาบทบาทสตรี เรื่อง มาตรการพักชำระหนี้สำหรับลูกหนี้ผู้ประสบสาธารณภัย (อุทกภัย)  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(ฉบับที่ 2) พ.ศ.</a:t>
                      </a:r>
                      <a:r>
                        <a:rPr lang="en-US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2566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</a:t>
                      </a:r>
                      <a:r>
                        <a:rPr lang="th-TH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 ดำเนินการตามประกาศคณะกรรมการบริหารกองทุนพัฒนาบทบาทสตรี เรื่อง มาตรการไกล่เกลี่ยและประนีประนอมยอมความกรณีลูกหนี้ผิดนัด</a:t>
                      </a:r>
                      <a:endParaRPr lang="en-US" sz="12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th-TH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สกส. ติดตามหนี้ค้างชำระกองทุนพัฒนาบทบาทสตรี กรณีหนี้ที่จะขาดอายุความ ณ วันที่ </a:t>
                      </a:r>
                      <a:r>
                        <a:rPr lang="en-US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30 </a:t>
                      </a:r>
                      <a:r>
                        <a:rPr lang="th-TH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ธันวาคม </a:t>
                      </a:r>
                      <a:r>
                        <a:rPr lang="en-US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2565</a:t>
                      </a:r>
                      <a:r>
                        <a:rPr lang="th-TH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ถึง 30 เมษายน 25</a:t>
                      </a:r>
                      <a:r>
                        <a:rPr lang="en-US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66 </a:t>
                      </a:r>
                      <a:r>
                        <a:rPr lang="th-TH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เพื่อเร่งรัดติดตามและป้องกันมิให้หนี้ขาดอายุความ มิให้เกิดหนี้เสียและหนี้สูญ</a:t>
                      </a:r>
                      <a:endParaRPr lang="en-US" sz="12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940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-11289" y="633682"/>
          <a:ext cx="10163333" cy="5088059"/>
        </p:xfrm>
        <a:graphic>
          <a:graphicData uri="http://schemas.openxmlformats.org/drawingml/2006/table">
            <a:tbl>
              <a:tblPr firstRow="1" bandRow="1"/>
              <a:tblGrid>
                <a:gridCol w="10163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256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</a:t>
                      </a:r>
                      <a:r>
                        <a:rPr lang="th-TH" sz="140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2566</a:t>
                      </a:r>
                      <a:endParaRPr lang="en-US" sz="1400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54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50"/>
                        </a:spcAft>
                      </a:pPr>
                      <a:r>
                        <a:rPr lang="th-TH" sz="14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400" b="1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 การสนองประโยชน์ต่อผู้มีส่วนได้ส่วนเสีย </a:t>
                      </a:r>
                      <a:r>
                        <a:rPr lang="th-TH" sz="1400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>
                        <a:spcAft>
                          <a:spcPts val="50"/>
                        </a:spcAft>
                      </a:pPr>
                      <a:r>
                        <a:rPr lang="th-TH" sz="1100" b="1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</a:t>
                      </a:r>
                      <a:r>
                        <a:rPr lang="th-TH" sz="1400" b="1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ตัวชี้วัดที่ 2.1 ความพึงพอใจของผู้มีส่วนได้ส่วนเสีย</a:t>
                      </a:r>
                      <a:endParaRPr lang="th-TH" sz="1400" b="0" baseline="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</a:t>
            </a: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รายงานผลการดำเนินงานการประเมินผลการดำเนินงานทุนหมุนเวียน ประจำปี </a:t>
            </a:r>
            <a:r>
              <a:rPr lang="th-TH" sz="20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179713"/>
              </p:ext>
            </p:extLst>
          </p:nvPr>
        </p:nvGraphicFramePr>
        <p:xfrm>
          <a:off x="342902" y="1748337"/>
          <a:ext cx="9410700" cy="3830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2140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882140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882140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882140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882140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381851">
                <a:tc gridSpan="5"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 anchor="ctr"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360637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 anchor="ctr"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 anchor="ctr">
                    <a:solidFill>
                      <a:srgbClr val="D6D2C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325176">
                <a:tc>
                  <a:txBody>
                    <a:bodyPr/>
                    <a:lstStyle/>
                    <a:p>
                      <a:pPr algn="ctr"/>
                      <a:r>
                        <a:rPr lang="th-TH" sz="1200" b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75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85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b="0" i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95</a:t>
                      </a:r>
                      <a:endParaRPr lang="en-US" sz="1200" b="0" i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2762996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400" b="1" i="0" u="sng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400" b="1" i="0" u="none" baseline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400" b="1" i="0" u="none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400" b="1" i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</a:t>
                      </a:r>
                      <a:r>
                        <a:rPr lang="en-US" sz="1400" b="1" i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N/A</a:t>
                      </a:r>
                      <a:r>
                        <a:rPr lang="th-TH" sz="1400" b="0" i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</a:t>
                      </a:r>
                      <a:endParaRPr lang="en-US" sz="1400" b="0" i="0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marL="171450" indent="-1714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th-TH" sz="1200" b="0" i="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 ได้</a:t>
                      </a: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ส่งแบบสอบถามดังกล่าวให้กรมบัญชีกลาง และบริษัทที่ปรึกษา (ทริส คอร์ปอเรชั่น จำกัด) พิจารณาภายในไตรมาสที่ 2 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ก่อนดำเนินการสำรวจข้อมูล เมื่อวันที่ 28 กุมภาพันธ์ 2566</a:t>
                      </a:r>
                      <a:endParaRPr lang="en-US" sz="1200" kern="120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50000"/>
                        </a:lnSpc>
                      </a:pPr>
                      <a:r>
                        <a:rPr lang="th-TH" sz="1400" b="1" u="sng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แผนงาน</a:t>
                      </a:r>
                      <a:r>
                        <a:rPr lang="th-TH" sz="1400" b="1" u="non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endParaRPr lang="th-TH" sz="1400" b="1" u="sng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50000"/>
                        </a:lnSpc>
                      </a:pPr>
                      <a:r>
                        <a:rPr lang="th-TH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กรมบัญชีกลาง และบริษัทที่ปรึกษา (บริษัท ทริส คอร์ปอเรชั่น จำกัด) ให้ความเห็นชอบแบบสอบถามความพึงพอใจของสมาชิกกองทุนพัฒนา</a:t>
                      </a:r>
                      <a:r>
                        <a:rPr lang="th-TH" sz="1200" kern="1200" spc="-2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บทบาทสตรีต่อการดำเนินงานกองทุนพัฒนาบทบาทสตรี ตามตัวชี้วัดที่ 2.1 ความพึงพอใจของผู้มีส่วนได้ส่วนเสียให้สำนักงานกองทุนพัฒนาบทบาทสตรี</a:t>
                      </a:r>
                      <a:r>
                        <a:rPr lang="th-TH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ทราบ เมื่อวันที่ 10 มีนาคม 2566 </a:t>
                      </a:r>
                      <a:endParaRPr lang="th-TH" sz="1200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877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1289" y="633682"/>
          <a:ext cx="10140755" cy="5157129"/>
        </p:xfrm>
        <a:graphic>
          <a:graphicData uri="http://schemas.openxmlformats.org/drawingml/2006/table">
            <a:tbl>
              <a:tblPr firstRow="1" bandRow="1"/>
              <a:tblGrid>
                <a:gridCol w="10140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256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</a:t>
                      </a:r>
                      <a:r>
                        <a:rPr lang="th-TH" sz="140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2566</a:t>
                      </a:r>
                      <a:endParaRPr lang="en-US" sz="1400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54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50"/>
                        </a:spcAft>
                      </a:pPr>
                      <a:r>
                        <a:rPr lang="th-TH" sz="14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400" b="1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 การสนองประโยชน์ต่อผู้มีส่วนได้ส่วนเสีย  </a:t>
                      </a:r>
                    </a:p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</a:t>
                      </a:r>
                      <a:r>
                        <a:rPr lang="th-TH" sz="1300" b="1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ตัวชี้วัดที่ 2.2 ร้อยละโครงการที่ได้รับการส</a:t>
                      </a:r>
                      <a:r>
                        <a:rPr lang="th-TH" sz="1300" b="1" i="0" u="none" strike="noStrike" kern="1200" cap="non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Arial"/>
                        </a:rPr>
                        <a:t>นับสนุนจากกองทุนฯ ที่ผู้เข้าร่วมโครงการมีคุณภาพชีวิตที่ดีและผ่านเกณฑ์การประเมินผล</a:t>
                      </a:r>
                      <a:endParaRPr lang="en-US" sz="1300" b="1" i="0" u="none" strike="noStrike" kern="1200" cap="none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pPr>
                        <a:spcAft>
                          <a:spcPts val="50"/>
                        </a:spcAft>
                      </a:pPr>
                      <a:r>
                        <a:rPr lang="th-TH" sz="1400" b="1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endParaRPr lang="th-TH" sz="1400" b="0" baseline="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รายงาน</a:t>
            </a: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ผลการดำเนินงานการประเมินผลการดำเนินงานทุนหมุนเวียน ประจำปี </a:t>
            </a:r>
            <a:r>
              <a:rPr lang="th-TH" sz="20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845244"/>
              </p:ext>
            </p:extLst>
          </p:nvPr>
        </p:nvGraphicFramePr>
        <p:xfrm>
          <a:off x="733778" y="1816170"/>
          <a:ext cx="9098843" cy="39639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7677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716779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841179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816323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2126885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492924">
                <a:tc gridSpan="5"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  <a:endParaRPr lang="th-TH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355565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  <a:endParaRPr lang="th-TH" sz="14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 anchor="ctr">
                    <a:solidFill>
                      <a:srgbClr val="D6D2C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318363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60</a:t>
                      </a:r>
                      <a:endParaRPr lang="th-TH" sz="14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70</a:t>
                      </a:r>
                      <a:endParaRPr lang="th-TH" sz="14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80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90</a:t>
                      </a:r>
                      <a:endParaRPr lang="th-TH" sz="14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100</a:t>
                      </a:r>
                      <a:endParaRPr lang="en-US" sz="14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2778680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200" b="1" i="0" u="sng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200" b="1" i="0" u="none" baseline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b="1" i="0" u="none" baseline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200" b="1" i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</a:t>
                      </a:r>
                      <a:r>
                        <a:rPr lang="en-US" sz="1200" b="1" i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N/A</a:t>
                      </a:r>
                      <a:r>
                        <a:rPr lang="th-TH" sz="1200" b="1" i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จัดทำแนวทางปฏิบัติเพื่อบรรลุเกณฑ์ตัวชี้วัดเงินทุนหมุนเวียน ปีงบประมาณ พ.ศ. 2566 ตัวชี้วัดที่ 2.2 ร้อยละของโครงการที่ได้รับการสนับสนุน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จากกองทุนฯ ที่ผู้เข้าร่วมโครงการมีคุณภาพชีวิตที่ดีและผ่านเกณฑ์การประเมิน    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ออกแบบเครื่องมือการประเมินผลตัวชี้วัดที่ 2.2 ร้อยละของโครงการที่ได้รับการสนับสนุนจากกองทุนฯ ที่ผู้เข้าร่วมโครงการมีคุณภาพชีวิตที่ดีและผ่านเกณฑ์การประเมิน     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จัดทำฐานข้อมูลโครงการที่ได้รับการสนับสนุนจากกองทุนฯ ที่ดำเนินการใน ปี 2564 (10% ของ 11,637 โครงการ จำนวน 1,164 โครงการ)</a:t>
                      </a:r>
                      <a:endParaRPr lang="en-US" sz="1200" kern="120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แผนงาน</a:t>
                      </a:r>
                      <a:r>
                        <a:rPr lang="th-TH" sz="1200" b="1" i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b="1" i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</a:t>
                      </a:r>
                      <a:r>
                        <a:rPr lang="th-TH" sz="1200" b="1" i="0" u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th-TH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กำหนดเป้าหมายในการจัดเก็บข้อมูลตัวชี้วัดที่ 2.2 ร้อยละของโครงการที่ได้รับการสนับสนุนจากกองทุนฯ ที่ผู้เข้าร่วมโครงการมีคุณภาพชีวิตที่ดีและผ่านเกณฑ์การประเมิน </a:t>
                      </a:r>
                      <a:endParaRPr lang="th-TH" sz="1200" b="1" i="0" u="none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69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1289" y="633682"/>
          <a:ext cx="10140755" cy="5144429"/>
        </p:xfrm>
        <a:graphic>
          <a:graphicData uri="http://schemas.openxmlformats.org/drawingml/2006/table">
            <a:tbl>
              <a:tblPr firstRow="1" bandRow="1"/>
              <a:tblGrid>
                <a:gridCol w="10140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256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</a:t>
                      </a:r>
                      <a:r>
                        <a:rPr lang="th-TH" sz="140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2566</a:t>
                      </a:r>
                      <a:endParaRPr lang="en-US" sz="1400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54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50"/>
                        </a:spcAft>
                      </a:pPr>
                      <a:r>
                        <a:rPr lang="th-TH" sz="14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400" b="1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3 การปฏิบัติการ</a:t>
                      </a:r>
                      <a:endParaRPr lang="th-TH" sz="1400" baseline="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ตัวชี้วัดที่ 3.1 ผลลัพธ์จากการดำเนินงานตามวัตถุประสงค์ของกองทุนฯ</a:t>
                      </a:r>
                      <a:endParaRPr lang="th-TH" sz="1400" b="0" baseline="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b="0" baseline="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</a:t>
            </a: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รายงานผลการดำเนินงานการประเมินผลการดำเนินงานทุนหมุนเวียน ประจำปี </a:t>
            </a:r>
            <a:r>
              <a:rPr lang="th-TH" sz="20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724322"/>
              </p:ext>
            </p:extLst>
          </p:nvPr>
        </p:nvGraphicFramePr>
        <p:xfrm>
          <a:off x="722491" y="1705159"/>
          <a:ext cx="8985955" cy="4030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7191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797191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797191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797191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797191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301492">
                <a:tc gridSpan="5"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 anchor="ctr"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301492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 anchor="ctr"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 anchor="ctr">
                    <a:solidFill>
                      <a:srgbClr val="D6D2C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1251191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ผลลัพธ์ที่</a:t>
                      </a:r>
                      <a:r>
                        <a:rPr lang="th-TH" sz="11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ได้</a:t>
                      </a:r>
                      <a:r>
                        <a:rPr lang="th-TH" sz="1100" b="0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จาก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0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การดำเนินงาน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0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ตามวัตถุประสงค์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0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ของกองทุนฯ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เป็นไปตามเป้าหมาย 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</a:t>
                      </a:r>
                      <a:r>
                        <a:rPr lang="th-TH" sz="11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ละ 60</a:t>
                      </a:r>
                      <a:endParaRPr lang="th-TH" sz="110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ผลลัพธ์ ที่ได้จาก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การดำเนินงาน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ตามวัตถุประสงค์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ของกองทุนฯ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เป็นไปตามเป้าหมาย 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 70</a:t>
                      </a:r>
                      <a:endParaRPr lang="th-TH" sz="1100" b="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endParaRPr lang="th-TH" sz="110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ผลลัพธ์ที่ได้จาก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การดำเนินงาน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ตามวัตถุประสงค์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ของกองทุนฯ</a:t>
                      </a:r>
                      <a:endParaRPr lang="th-TH" sz="1100" kern="1200" baseline="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เป็นไปตามเป้าหมาย 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 80</a:t>
                      </a:r>
                      <a:endParaRPr lang="th-TH" sz="110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ผลลัพธ์ ที่ได้จาก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การดำเนินงาน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ตามวัตถุประสงค์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ของกองทุนฯ</a:t>
                      </a:r>
                      <a:r>
                        <a:rPr lang="th-TH" sz="11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เป็นไปตามเป้าหมาย 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 90</a:t>
                      </a:r>
                      <a:endParaRPr lang="th-TH" sz="1100" b="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ผลลัพธ์ที่ได้จาก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การดำเนินงาน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ตามวัตถุประสงค์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ของกองทุนฯ</a:t>
                      </a:r>
                      <a:r>
                        <a:rPr lang="th-TH" sz="11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เป็นไปตามเป้าหมาย 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 100</a:t>
                      </a:r>
                      <a:endParaRPr lang="th-TH" sz="1100" b="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2155666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200" b="1" i="0" u="sng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200" b="1" i="0" u="none" baseline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b="1" i="0" u="none" baseline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200" b="1" i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</a:t>
                      </a:r>
                      <a:r>
                        <a:rPr lang="en-US" sz="1200" b="1" i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N/A</a:t>
                      </a:r>
                      <a:r>
                        <a:rPr lang="th-TH" sz="1200" b="0" i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</a:t>
                      </a: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 ได้จัดทำคู่มือการติดตามและประเมินผลการดำเนินงานตามวัตถุประสงค์ของกองทุนพัฒนาบทบาทสตรี ในปีบัญชี 2566 ตามบันทึกข้อตกลงและประเมินผลการดำเนินงานทุนหมุนเวียน ประจำปีบัญชี 2566 จำนวน 6 ด้าน 14 ตัวชี้วัด โดยในด้านที่ 3 การปฏิบัติการ ตัวชี้วัดที่ 3.1 ผลลัพธ์จากการดำเนินงานตามวัตถุประสงค์ของกองทุนฯ และวางแผนกรอบเวลาการดำเนินงานในการประเมินผลเชิงคุณภาพ</a:t>
                      </a:r>
                      <a:r>
                        <a:rPr lang="th-TH" sz="12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</a:t>
                      </a:r>
                      <a:r>
                        <a:rPr lang="th-TH" sz="1200" b="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marL="0" indent="0" algn="thaiDist">
                        <a:lnSpc>
                          <a:spcPct val="100000"/>
                        </a:lnSpc>
                        <a:spcBef>
                          <a:spcPts val="600"/>
                        </a:spcBef>
                        <a:buFontTx/>
                        <a:buNone/>
                      </a:pPr>
                      <a:r>
                        <a:rPr lang="th-TH" sz="1200" b="1" u="sng" kern="1200" spc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แผนงาน</a:t>
                      </a:r>
                      <a:r>
                        <a:rPr lang="th-TH" sz="1200" b="1" u="none" kern="1200" spc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b="1" u="none" kern="1200" spc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200" b="1" u="sng" kern="1200" spc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</a:t>
                      </a: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สกส. ส่งแบบติดตามและประเมินผลการดำเนินงานตามวัตถุประสงค์ของกองทุนพัฒนาบทบาทสตรี ในปีบัญชี 2566  ให้แก่กลุ่มเป้าหมาย และให้ส่งผลการประเมินให้กรมการพัฒนาชุมชนภายในวันที่ 9 มิถุนายน 2566</a:t>
                      </a:r>
                      <a:endParaRPr lang="en-US" sz="1200" b="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86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1289" y="633682"/>
          <a:ext cx="10140755" cy="5220629"/>
        </p:xfrm>
        <a:graphic>
          <a:graphicData uri="http://schemas.openxmlformats.org/drawingml/2006/table">
            <a:tbl>
              <a:tblPr firstRow="1" bandRow="1"/>
              <a:tblGrid>
                <a:gridCol w="10140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256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</a:t>
                      </a:r>
                      <a:r>
                        <a:rPr lang="th-TH" sz="140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2566</a:t>
                      </a:r>
                      <a:endParaRPr lang="en-US" sz="1400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54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50"/>
                        </a:spcAft>
                      </a:pPr>
                      <a:r>
                        <a:rPr lang="th-TH" sz="14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400" b="1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3 การปฏิบัติการ</a:t>
                      </a:r>
                      <a:endParaRPr lang="th-TH" sz="1400" baseline="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ตัวชี้วัดที่ 3.2 </a:t>
                      </a:r>
                      <a:r>
                        <a:rPr lang="th-TH" sz="1400" b="0" i="0" u="none" strike="noStrike" kern="1200" cap="non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Arial"/>
                        </a:rPr>
                        <a:t>ความสำเร็จในการดำเนินการตามแผนงานเพื่อสนับสนุนโครงการส่งเสริมอาชีพ</a:t>
                      </a:r>
                      <a:endParaRPr lang="en-US" sz="1400" b="0" i="0" u="none" strike="noStrike" kern="1200" cap="none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b="0" baseline="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</a:t>
            </a: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รายงานผลการดำเนินงานการประเมินผลการดำเนินงานทุนหมุนเวียน ประจำปี </a:t>
            </a:r>
            <a:r>
              <a:rPr lang="th-TH" sz="20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99759"/>
              </p:ext>
            </p:extLst>
          </p:nvPr>
        </p:nvGraphicFramePr>
        <p:xfrm>
          <a:off x="666045" y="1673703"/>
          <a:ext cx="9144000" cy="41806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7799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764650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860556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803014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927981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309737">
                <a:tc gridSpan="5"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 anchor="ctr"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309737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 anchor="ctr"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 anchor="ctr">
                    <a:solidFill>
                      <a:srgbClr val="D6D2C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1022131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ดำเนินงานตาม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แผนงาน                       เพื่อ</a:t>
                      </a: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สนับสนุน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โครงการ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ส่งเสริม</a:t>
                      </a: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อาชีพ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ได้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 80</a:t>
                      </a:r>
                      <a:endParaRPr lang="th-TH" sz="120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ดำเนินการตาม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แผนงาน</a:t>
                      </a:r>
                      <a:endParaRPr lang="en-US" sz="12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เพื่อ</a:t>
                      </a: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สนับสนุน</a:t>
                      </a:r>
                    </a:p>
                    <a:p>
                      <a:pPr algn="ctr"/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โครงการ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ส่งเสริมอาชีพ </a:t>
                      </a:r>
                      <a:endParaRPr lang="th-TH" sz="1200" kern="120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ได้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 85</a:t>
                      </a:r>
                      <a:endParaRPr lang="en-US" sz="12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endParaRPr lang="th-TH" sz="120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ดำเนินการตาม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แผนงาน</a:t>
                      </a:r>
                      <a:endParaRPr lang="en-US" sz="12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เพื่อ</a:t>
                      </a: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สนับสนุน</a:t>
                      </a:r>
                    </a:p>
                    <a:p>
                      <a:pPr algn="ctr"/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โครงการส่งเสริม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อาชีพ </a:t>
                      </a:r>
                    </a:p>
                    <a:p>
                      <a:pPr algn="ctr"/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ได้ร้อยละ 90</a:t>
                      </a:r>
                      <a:endParaRPr lang="en-US" sz="12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ดำเนินการตาม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แผนงาน</a:t>
                      </a:r>
                      <a:endParaRPr lang="en-US" sz="12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เพื่อ</a:t>
                      </a: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สนับสนุน</a:t>
                      </a:r>
                    </a:p>
                    <a:p>
                      <a:pPr algn="ctr"/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โครงการส่งเสริม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อาชีพ </a:t>
                      </a:r>
                      <a:endParaRPr lang="th-TH" sz="1200" kern="120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ได้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 95</a:t>
                      </a:r>
                      <a:endParaRPr lang="en-US" sz="12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ดำเนินการตาม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แผนงาน</a:t>
                      </a:r>
                      <a:endParaRPr lang="en-US" sz="12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เพื่อ</a:t>
                      </a: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สนับสนุน</a:t>
                      </a:r>
                    </a:p>
                    <a:p>
                      <a:pPr algn="ctr"/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โครงการส่งเสริม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อาชีพ</a:t>
                      </a:r>
                    </a:p>
                    <a:p>
                      <a:pPr algn="ctr"/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ได้ร้อยละ 100</a:t>
                      </a:r>
                      <a:endParaRPr lang="en-US" sz="12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2539004">
                <a:tc gridSpan="5"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th-TH" sz="1200" b="1" i="0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200" b="1" i="0" u="non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b="1" i="0" u="non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200" b="1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</a:t>
                      </a:r>
                      <a:r>
                        <a:rPr lang="th-TH" sz="1200" b="1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5</a:t>
                      </a:r>
                      <a:r>
                        <a:rPr lang="th-TH" sz="1200" b="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</a:t>
                      </a:r>
                      <a:endParaRPr lang="en-US" sz="1200" b="0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marL="171450" marR="0" indent="-171450" algn="thaiDist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กองทุนฯ รวบรวมผลข้อมูลการเบิกจ่ายเงินอุดหนุน ตามแผนการดำเนินงานและแผนการใช้จ่ายงบประมาณกองทุนพัฒนาบทบาทสตรี </a:t>
                      </a: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ประจำปีงบประมาณ พ.ศ. 2566 โดยได้ดำเนินการวิเคราะห์ข้อมูลโครงการที่ได้รับการสนับสนุนเงินอุดหนุนจากกองทุนพัฒนาบทบาทสตรี </a:t>
                      </a: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ซึ่งเป็นโครงการส่งเสริมอาชีพแก่สมาชิกกองทุนพัฒนาบทบาทสตรี รวมยอดสะสมตั้งแต่ตุลาคม 2565 ถึง มีนาคม 2566 </a:t>
                      </a: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ทั้งหมด จำนวน 939 โครงการ เป็นเงิน 31</a:t>
                      </a:r>
                      <a:r>
                        <a:rPr lang="en-US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097</a:t>
                      </a:r>
                      <a:r>
                        <a:rPr lang="en-US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294 บาท คิดเป็นร้อยละ 115.18 ตามค่าเกณฑ์วัดระดับ 5 คะแนน</a:t>
                      </a:r>
                      <a:endParaRPr lang="en-US" sz="1200" kern="120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i="0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แผนงาน</a:t>
                      </a:r>
                      <a:r>
                        <a:rPr lang="en-US" sz="1300" b="1" i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</a:t>
                      </a:r>
                      <a:r>
                        <a:rPr lang="en-US" sz="1300" b="1" i="0" u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300" b="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</a:t>
                      </a:r>
                      <a:endParaRPr lang="en-US" sz="1300" b="0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ดำเนินการตามแผนการดำเนินงานและแผนการใช้จ่ายงบประมาณกองทุนพัฒนาบทบาทสตรี ประจำปีงบประมาณ พ.ศ. 2566 ดำเนินการ และวิเคราะห์ข้อมูลโครงการที่ได้รับการสนับสนุนเงินอุดหนุนจากกองทุนพัฒนาบทบาทสตรี ข้อมูล ณ วันที่ 31</a:t>
                      </a:r>
                      <a:r>
                        <a:rPr lang="th-TH" sz="13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มีนาคม</a:t>
                      </a:r>
                      <a:r>
                        <a:rPr lang="th-TH" sz="13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2566</a:t>
                      </a:r>
                      <a:endParaRPr lang="en-US" sz="13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295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-11289" y="633682"/>
          <a:ext cx="10163333" cy="5088059"/>
        </p:xfrm>
        <a:graphic>
          <a:graphicData uri="http://schemas.openxmlformats.org/drawingml/2006/table">
            <a:tbl>
              <a:tblPr firstRow="1" bandRow="1"/>
              <a:tblGrid>
                <a:gridCol w="10163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256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</a:t>
                      </a:r>
                      <a:r>
                        <a:rPr lang="th-TH" sz="140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2566</a:t>
                      </a:r>
                      <a:endParaRPr lang="en-US" sz="1400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54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400" b="1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3 การปฏิบัติการ</a:t>
                      </a:r>
                      <a:endParaRPr lang="th-TH" sz="1400" baseline="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ตัวชี้วัดที่ 3.3 </a:t>
                      </a:r>
                      <a:r>
                        <a:rPr lang="th-TH" sz="1400" b="1" i="0" u="none" strike="noStrike" kern="1200" cap="non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Arial"/>
                        </a:rPr>
                        <a:t>ความสำเร็จในการปรับปรุงกระบวนการบริหารลูกหนี้โครงการ</a:t>
                      </a:r>
                      <a:r>
                        <a:rPr lang="th-TH" sz="1400" b="1" i="0" u="none" strike="noStrike" kern="1200" cap="none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Arial"/>
                        </a:rPr>
                        <a:t> เพื่อให้งบการเงินของกองทุน ได้รับการรับรอง</a:t>
                      </a:r>
                      <a:endParaRPr lang="en-US" sz="1400" b="1" i="0" u="none" strike="noStrike" kern="1200" cap="none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</a:t>
            </a: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รายงานผลการดำเนินงานการประเมินผลการดำเนินงานทุนหมุนเวียน ประจำปี </a:t>
            </a:r>
            <a:r>
              <a:rPr lang="th-TH" sz="20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29019"/>
              </p:ext>
            </p:extLst>
          </p:nvPr>
        </p:nvGraphicFramePr>
        <p:xfrm>
          <a:off x="584201" y="1657529"/>
          <a:ext cx="9220199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0746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571307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876060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818040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944046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81655">
                <a:tc gridSpan="5">
                  <a:txBody>
                    <a:bodyPr/>
                    <a:lstStyle/>
                    <a:p>
                      <a:pPr algn="ctr"/>
                      <a:r>
                        <a:rPr lang="th-TH" sz="130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  <a:endParaRPr lang="th-TH" sz="13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89067">
                <a:tc>
                  <a:txBody>
                    <a:bodyPr/>
                    <a:lstStyle/>
                    <a:p>
                      <a:pPr algn="ctr"/>
                      <a:r>
                        <a:rPr lang="th-TH" sz="135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 anchor="ctr"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5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 anchor="ctr">
                    <a:solidFill>
                      <a:srgbClr val="D6D2C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5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5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5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1682518">
                <a:tc>
                  <a:txBody>
                    <a:bodyPr/>
                    <a:lstStyle/>
                    <a:p>
                      <a:pPr marL="0" marR="0" indent="0" algn="l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ดำเนินการจัดทำข้อมูลยืนยัน</a:t>
                      </a:r>
                    </a:p>
                    <a:p>
                      <a:pPr marL="0" marR="0" indent="0" algn="l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ลูกหนี้โครงการได้รับครบถ้วน</a:t>
                      </a:r>
                    </a:p>
                    <a:p>
                      <a:pPr marL="0" marR="0" indent="0" algn="l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</a:t>
                      </a:r>
                      <a:r>
                        <a:rPr lang="th-TH" sz="10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100</a:t>
                      </a:r>
                    </a:p>
                    <a:p>
                      <a:pPr marL="0" marR="0" indent="0" algn="l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th-TH" sz="1000" b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ผ่านเกณฑ์วัดระดับ 1  และดำเนินการประชุมหารือร่วมกับ</a:t>
                      </a:r>
                      <a:r>
                        <a:rPr lang="th-TH" sz="1000" b="0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สตง. ภายในไตรมาสที่ 2 ของปีบัญชี 2566 เพื่อหาข้อสรุป/มาตรการ ที่เกี่ยวกับกระบวนการบริหารลูกหนี้โครงการตามข้อสังเกตของ สตง.</a:t>
                      </a:r>
                      <a:endParaRPr lang="th-TH" sz="100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0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ผ่านค่าเกณฑ์วัดระดับ</a:t>
                      </a:r>
                      <a:r>
                        <a:rPr lang="th-TH" sz="10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2</a:t>
                      </a: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0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และดำเนินการนำข้อมูล</a:t>
                      </a: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0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ยอดลูกหนี้โครงการเข้าระบบบัญชีการเงิน (</a:t>
                      </a:r>
                      <a:r>
                        <a:rPr lang="en-US" sz="10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ERP) </a:t>
                      </a:r>
                      <a:r>
                        <a:rPr lang="th-TH" sz="10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และระบบโปรแกรมทะเบียนลูกหนี้ (</a:t>
                      </a:r>
                      <a:r>
                        <a:rPr lang="en-US" sz="10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LM) </a:t>
                      </a:r>
                      <a:endParaRPr lang="th-TH" sz="1000" b="0" baseline="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0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ได้ครบถ้วน ร้อยละ 100</a:t>
                      </a:r>
                      <a:endParaRPr lang="en-US" sz="10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0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ผ่านค่าเกณฑ์วัดระดับ</a:t>
                      </a:r>
                      <a:r>
                        <a:rPr lang="th-TH" sz="10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3 และดำเนินการนำข้อมูลยอดลูกหนี้โครงการเข้าระบบบัญชีการเงิน (</a:t>
                      </a:r>
                      <a:r>
                        <a:rPr lang="en-US" sz="10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ERP) </a:t>
                      </a:r>
                      <a:r>
                        <a:rPr lang="th-TH" sz="10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และระบบโปรแกรมทะเบียนลูกหนี้ (</a:t>
                      </a:r>
                      <a:r>
                        <a:rPr lang="en-US" sz="10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LM) </a:t>
                      </a:r>
                      <a:r>
                        <a:rPr lang="th-TH" sz="10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พร้อมใช้งาน, ดำเนินการได้อย่าง</a:t>
                      </a: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0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ต่อเนื่องครอบคลุมการดำเนินงานทั้งส่วนกลางและ                              ส่วนภูมิภาค</a:t>
                      </a:r>
                      <a:endParaRPr lang="en-US" sz="1000" b="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0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ผ่านค่าเกณฑ์วัดระดับ</a:t>
                      </a:r>
                      <a:r>
                        <a:rPr lang="th-TH" sz="10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4 </a:t>
                      </a: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0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และดำเนินการนำข้อมูล</a:t>
                      </a: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0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ยอดลูกหนี้โครงการเข้าระบบบัญชีการเงิน (</a:t>
                      </a:r>
                      <a:r>
                        <a:rPr lang="en-US" sz="10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ERP) </a:t>
                      </a:r>
                      <a:r>
                        <a:rPr lang="th-TH" sz="10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และระบบโปรแกรมทะเบียนลูกหนี้ (</a:t>
                      </a:r>
                      <a:r>
                        <a:rPr lang="en-US" sz="10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LM) </a:t>
                      </a:r>
                      <a:r>
                        <a:rPr lang="th-TH" sz="10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สามารถออกหลักฐานรายงาน</a:t>
                      </a: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0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เพื่อปิดงบการเงินได้ถูกต้องและมีประสิทธิภาพ  เพื่อให้งบการเงินของกองทุนฯ ได้รับการรับรอง</a:t>
                      </a:r>
                      <a:endParaRPr lang="en-US" sz="10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1689930">
                <a:tc gridSpan="5">
                  <a:txBody>
                    <a:bodyPr/>
                    <a:lstStyle/>
                    <a:p>
                      <a:pPr algn="thaiDi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200" b="1" i="0" u="sng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200" b="1" i="0" u="none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b="1" i="0" u="none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200" b="1" i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</a:t>
                      </a:r>
                      <a:r>
                        <a:rPr lang="en-US" sz="1200" b="1" i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N/A</a:t>
                      </a:r>
                      <a:r>
                        <a:rPr lang="th-TH" sz="1200" b="0" i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r>
                        <a:rPr lang="th-TH" sz="11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สกส. มีหนังสือถึงจังหวัดและกรุงเทพมหานคร ให้ดำเนินการจัดเก็บข้อมูลยืนยันยอดลูกหนี้โครงการ จำนวน  58,298 สัญญา ณ วันที่ 30 กันยายน 2565 </a:t>
                      </a:r>
                      <a:endParaRPr lang="en-US" sz="1100" kern="120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r>
                        <a:rPr lang="th-TH" sz="11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</a:t>
                      </a:r>
                      <a:r>
                        <a:rPr lang="th-TH" sz="11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สกส.</a:t>
                      </a:r>
                      <a:r>
                        <a:rPr lang="th-TH" sz="11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ได้ดำเนินการตรวจสอบข้อมูลยืนยันยอดลูกหนี้โครงการ จำนวน 51,910 สัญญา (ณ วันที่ 1 ตุลาคม 2565) </a:t>
                      </a:r>
                      <a:endParaRPr lang="en-US" sz="1100" kern="120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r>
                        <a:rPr lang="th-TH" sz="11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กรมการพัฒนาชุมชน มีหนังสือถึงสำนักงานการตรวจเงินแผ่นดิน (สตง.) ขอเชิญประชุมเพื่อหารือถึงความสำเร็จตามเกณฑ์การประเมินผลตัวชี้วัดที่ 3.3 ความสำเร็จในการปรับปรุงกระบวนการบริหารลูกหนี้โครงการ เพื่อให้งบการเงินของกองทุนฯ ได้รับการรับรอง เมื่อวันที่ 23 มีนาคม 2566 ซึ่งทางสำนักงานตรวจเงินแผ่นดิน (สตง.) ขอเลื่อน การประชุมหารือถึงความสำเร็จฯ ดังกล่าว ประมาณเดือนเมษายน 2566 เนื่องจากอยู่ระหว่างการตรวจสอบงบการเงินประจำปีของแต่ละหน่วยงาน</a:t>
                      </a:r>
                      <a:endParaRPr lang="en-US" sz="1100" kern="120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200" b="0" i="0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แผนงาน</a:t>
                      </a:r>
                      <a:r>
                        <a:rPr lang="th-TH" sz="1200" b="0" i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b="0" i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</a:t>
                      </a:r>
                      <a:endParaRPr lang="th-TH" sz="1200" b="0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marL="171450" indent="-171450" algn="thaiDist">
                        <a:lnSpc>
                          <a:spcPct val="100000"/>
                        </a:lnSpc>
                        <a:spcBef>
                          <a:spcPts val="0"/>
                        </a:spcBef>
                        <a:buFontTx/>
                        <a:buChar char="-"/>
                      </a:pPr>
                      <a:r>
                        <a:rPr lang="th-TH" sz="1200" u="non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 กำหนด</a:t>
                      </a:r>
                      <a:r>
                        <a:rPr lang="th-TH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ประชุมหารือกับสำนักงานตรวจเงินแผ่นดิน ในวันพฤหัสบีดที่</a:t>
                      </a:r>
                      <a:r>
                        <a:rPr lang="th-TH" sz="12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27 เมษายน 2566 ถึ</a:t>
                      </a:r>
                      <a:r>
                        <a:rPr lang="th-TH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งความสำเร็จตามเกณฑ์การประเมินผลตัวชี้วัดที่ 3.3 ความสำเร็จในการปรับปรุงกระบวนการบริหารลูกหนี้โครงการเพื่อให้งบการเงินของกองทุนฯ ได้รับการรับรอง</a:t>
                      </a:r>
                      <a:endParaRPr lang="th-TH" sz="1200" u="none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096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-11289" y="633682"/>
          <a:ext cx="10163333" cy="5088059"/>
        </p:xfrm>
        <a:graphic>
          <a:graphicData uri="http://schemas.openxmlformats.org/drawingml/2006/table">
            <a:tbl>
              <a:tblPr firstRow="1" bandRow="1"/>
              <a:tblGrid>
                <a:gridCol w="10163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256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</a:t>
                      </a:r>
                      <a:r>
                        <a:rPr lang="th-TH" sz="140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2566</a:t>
                      </a:r>
                      <a:endParaRPr lang="en-US" sz="1400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54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30"/>
                        </a:spcAft>
                      </a:pPr>
                      <a:r>
                        <a:rPr lang="th-TH" sz="14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400" b="1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4 การปฏิบัติการ</a:t>
                      </a:r>
                      <a:endParaRPr lang="th-TH" sz="1400" baseline="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50"/>
                        </a:spcAft>
                      </a:pPr>
                      <a:r>
                        <a:rPr lang="th-TH" sz="1400" b="1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ตัวชี้วัดที่ 4.1 การบริหารความเสี่ยงและการควบคุมภายใน</a:t>
                      </a:r>
                      <a:endParaRPr lang="th-TH" sz="1400" baseline="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4.1 </a:t>
            </a: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รายงานผลการดำเนินงานการประเมินผลการดำเนินงานทุนหมุนเวียน ประจำปี </a:t>
            </a:r>
            <a:r>
              <a:rPr lang="th-TH" sz="20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242326"/>
              </p:ext>
            </p:extLst>
          </p:nvPr>
        </p:nvGraphicFramePr>
        <p:xfrm>
          <a:off x="603717" y="1709391"/>
          <a:ext cx="9217616" cy="4023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2192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778857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875535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817530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943502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98988">
                <a:tc gridSpan="5"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98988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>
                    <a:solidFill>
                      <a:srgbClr val="D6D2C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298988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b="1" dirty="0">
                        <a:solidFill>
                          <a:srgbClr val="C0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  <a:endParaRPr lang="th-TH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200" b="1" dirty="0">
                        <a:solidFill>
                          <a:schemeClr val="bg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890235">
                <a:tc gridSpan="5">
                  <a:txBody>
                    <a:bodyPr/>
                    <a:lstStyle/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3946525" algn="l"/>
                        </a:tabLst>
                      </a:pPr>
                      <a:r>
                        <a:rPr lang="th-TH" sz="12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เกณฑ์การประเมิน ดังนี้ </a:t>
                      </a:r>
                      <a:r>
                        <a:rPr lang="th-TH" sz="12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1. สภาพแวดล้อมการควบคุมภายใน </a:t>
                      </a:r>
                      <a:r>
                        <a:rPr lang="th-TH" sz="12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</a:t>
                      </a:r>
                      <a:r>
                        <a:rPr lang="th-TH" sz="1200" b="0" spc="-2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2</a:t>
                      </a:r>
                      <a:r>
                        <a:rPr lang="th-TH" sz="1200" b="0" spc="-2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. การกำหนดวัตถุประสงค์การ</a:t>
                      </a:r>
                      <a:r>
                        <a:rPr lang="th-TH" sz="1200" b="0" spc="-2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บริหารความเสี่ยง</a:t>
                      </a: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597025" algn="l"/>
                          <a:tab pos="3946525" algn="l"/>
                          <a:tab pos="4005263" algn="l"/>
                          <a:tab pos="4121150" algn="l"/>
                        </a:tabLst>
                      </a:pPr>
                      <a:r>
                        <a:rPr lang="th-TH" sz="12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                           3</a:t>
                      </a:r>
                      <a:r>
                        <a:rPr lang="th-TH" sz="12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. การ</a:t>
                      </a:r>
                      <a:r>
                        <a:rPr lang="th-TH" sz="12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ระบุความ</a:t>
                      </a:r>
                      <a:r>
                        <a:rPr lang="th-TH" sz="12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เสี่ยงระดับองค์กร </a:t>
                      </a:r>
                      <a:r>
                        <a:rPr lang="th-TH" sz="12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</a:t>
                      </a:r>
                      <a:r>
                        <a:rPr lang="th-TH" sz="1200" b="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</a:t>
                      </a:r>
                      <a:r>
                        <a:rPr lang="th-TH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 กิจกรรมการควบคุม</a:t>
                      </a:r>
                      <a:r>
                        <a:rPr lang="th-TH" sz="1200" b="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ภายใน </a:t>
                      </a: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539875" algn="l"/>
                          <a:tab pos="1655763" algn="l"/>
                          <a:tab pos="4005263" algn="l"/>
                        </a:tabLst>
                      </a:pPr>
                      <a:r>
                        <a:rPr lang="th-TH" sz="1200" b="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                           5</a:t>
                      </a:r>
                      <a:r>
                        <a:rPr lang="th-TH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 </a:t>
                      </a:r>
                      <a:r>
                        <a:rPr lang="th-TH" sz="12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สารสนเทศและ</a:t>
                      </a:r>
                      <a:r>
                        <a:rPr lang="th-TH" sz="12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การสื่อสาร </a:t>
                      </a:r>
                      <a:r>
                        <a:rPr lang="th-TH" sz="12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    6</a:t>
                      </a:r>
                      <a:r>
                        <a:rPr lang="th-TH" sz="12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. การติดตามผลและการประเมินผล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1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0" i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b="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0" i="0" dirty="0">
                        <a:effectLst/>
                        <a:latin typeface="Chulabhorn Likit Text Light" panose="00000400000000000000" pitchFamily="50" charset="-34"/>
                        <a:ea typeface="Cordia New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  <a:tr h="2218411">
                <a:tc gridSpan="5"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b="1" i="0" u="sng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200" b="1" i="0" u="none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b="1" i="0" u="none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200" b="1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</a:t>
                      </a:r>
                      <a:r>
                        <a:rPr lang="th-TH" sz="1200" b="1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2</a:t>
                      </a:r>
                      <a:r>
                        <a:rPr lang="th-TH" sz="1200" b="0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endParaRPr lang="th-TH" sz="1200" b="0" i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marL="0" indent="0" algn="thaiDi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1.</a:t>
                      </a:r>
                      <a:r>
                        <a:rPr lang="th-TH" sz="12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 มีการกำหนดช่องทางการร้องเรียนไว้ จำนวน 6 ช่องทาง</a:t>
                      </a: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2. คณะกรรมการฯ ให้ความเห็นชอบคู่มือการบริหารความเสี่ยง ในการประชุมคณะกรรมการฯ ครั้งที่ 3/2566 เมื่อวันที่ 22 มีนาคม 2566</a:t>
                      </a:r>
                      <a:endParaRPr lang="en-US" sz="1200" kern="120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indent="0" algn="thaiDi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3. มีการประเมินทั้งโอกาสและผลกระทบ โดยใช้ฐานข้อมูลของทุนหมุนเวียนในการพิจารณารวมถึงมีการจัดทำแผนภาพความเสี่ยงระดับองค์กร</a:t>
                      </a:r>
                    </a:p>
                    <a:p>
                      <a:pPr marL="0" indent="0" algn="thaiDi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(</a:t>
                      </a:r>
                      <a:r>
                        <a:rPr lang="en-US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Risk Profile</a:t>
                      </a: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) </a:t>
                      </a: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4. สกส.</a:t>
                      </a:r>
                      <a:r>
                        <a:rPr lang="th-TH" sz="12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วางระบบการควบคุมภายใน (</a:t>
                      </a:r>
                      <a:r>
                        <a:rPr lang="en-US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Control Activity</a:t>
                      </a: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) และจัดทำ</a:t>
                      </a:r>
                      <a:r>
                        <a:rPr lang="en-US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workflow </a:t>
                      </a: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ขององค์กรเสร็จแล้ว โดยได้บรรจุไว้ในคู่มือการบริหารความเสี่ยง</a:t>
                      </a:r>
                      <a:endParaRPr lang="en-US" sz="1200" kern="120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5.</a:t>
                      </a:r>
                      <a:r>
                        <a:rPr lang="th-TH" sz="12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สกส. </a:t>
                      </a: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อยู่ในขั้นตอนของการดำเนินงานตามแผนการบริหารความเสี่ยง</a:t>
                      </a:r>
                      <a:endParaRPr lang="en-US" sz="1200" kern="120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indent="0" algn="thaiDi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th-TH" sz="1200" b="1" i="0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แผนงาน</a:t>
                      </a:r>
                      <a:r>
                        <a:rPr lang="th-TH" sz="1200" b="1" i="0" u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b="1" i="0" u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</a:t>
                      </a:r>
                    </a:p>
                    <a:p>
                      <a:pPr marL="0" indent="0" algn="thaiDi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th-TH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 ยังไม่มีการประเมินผลการควบคุมภายใน และยังไม่มีการส่งรายงานการประเมินผลการควบคุมภายในของทุนหมุนเวียนให้หน่วยงานต้นสังกัด</a:t>
                      </a:r>
                      <a:endParaRPr lang="th-TH" sz="1200" b="1" i="0" u="sng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220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48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-11289" y="633682"/>
          <a:ext cx="10163333" cy="5088059"/>
        </p:xfrm>
        <a:graphic>
          <a:graphicData uri="http://schemas.openxmlformats.org/drawingml/2006/table">
            <a:tbl>
              <a:tblPr firstRow="1" bandRow="1"/>
              <a:tblGrid>
                <a:gridCol w="10163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256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</a:t>
                      </a:r>
                      <a:r>
                        <a:rPr lang="th-TH" sz="140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2566</a:t>
                      </a:r>
                      <a:endParaRPr lang="en-US" sz="1400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54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Aft>
                          <a:spcPts val="30"/>
                        </a:spcAft>
                      </a:pPr>
                      <a:r>
                        <a:rPr lang="th-TH" sz="14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400" b="1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4 การบริหารจัดการทุนหมุนเวียน</a:t>
                      </a:r>
                      <a:endParaRPr lang="th-TH" sz="1400" baseline="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50"/>
                        </a:spcAft>
                      </a:pPr>
                      <a:r>
                        <a:rPr lang="th-TH" sz="1400" b="1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ตัวชี้วัดที่ 4.2 การตรวจสอบภายใน</a:t>
                      </a:r>
                      <a:endParaRPr lang="th-TH" sz="1400" baseline="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4.1 </a:t>
            </a: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รายงานผลการดำเนินงานการประเมินผลการดำเนินงานทุนหมุนเวียน ประจำปี </a:t>
            </a:r>
            <a:r>
              <a:rPr lang="th-TH" sz="20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634708"/>
              </p:ext>
            </p:extLst>
          </p:nvPr>
        </p:nvGraphicFramePr>
        <p:xfrm>
          <a:off x="727895" y="1596602"/>
          <a:ext cx="9070860" cy="4118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3499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750535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845674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788593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912559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320402">
                <a:tc gridSpan="5"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320402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>
                    <a:solidFill>
                      <a:srgbClr val="D6D2C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320402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b="1" dirty="0">
                        <a:solidFill>
                          <a:srgbClr val="C0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4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400" b="1" dirty="0">
                        <a:solidFill>
                          <a:schemeClr val="bg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611603">
                <a:tc gridSpan="5">
                  <a:txBody>
                    <a:bodyPr/>
                    <a:lstStyle/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เกณฑ์การประเมิน ดังนี้  </a:t>
                      </a:r>
                      <a:r>
                        <a:rPr lang="th-TH" sz="12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1. การปฏิบัติงานตรวจสอบ </a:t>
                      </a:r>
                      <a:r>
                        <a:rPr lang="en-US" sz="12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  </a:t>
                      </a:r>
                      <a:r>
                        <a:rPr lang="en-US" sz="12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2</a:t>
                      </a:r>
                      <a:r>
                        <a:rPr lang="th-TH" sz="12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. การประชุมปิด</a:t>
                      </a:r>
                      <a:r>
                        <a:rPr lang="th-TH" sz="12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ตรวจ</a:t>
                      </a:r>
                      <a:endParaRPr lang="en-US" sz="1200" b="0" baseline="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         </a:t>
                      </a:r>
                      <a:r>
                        <a:rPr lang="th-TH" sz="12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       </a:t>
                      </a:r>
                      <a:r>
                        <a:rPr lang="th-TH" sz="12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3. การปฏิบัติงานตาม</a:t>
                      </a:r>
                      <a:r>
                        <a:rPr lang="th-TH" sz="12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ข้อเสนอแนะ </a:t>
                      </a:r>
                      <a:r>
                        <a:rPr lang="en-US" sz="12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4</a:t>
                      </a:r>
                      <a:r>
                        <a:rPr lang="th-TH" sz="12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. การรายงานผลการบริหารความเสี่ยงเพื่อการวางแผนตรวจสอบ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1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0" i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b="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0" i="0" dirty="0">
                        <a:effectLst/>
                        <a:latin typeface="Chulabhorn Likit Text Light" panose="00000400000000000000" pitchFamily="50" charset="-34"/>
                        <a:ea typeface="Cordia New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  <a:tr h="2545590">
                <a:tc gridSpan="5"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b="1" i="0" u="sng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200" b="1" i="0" u="none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b="1" i="0" u="none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200" b="1" i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</a:t>
                      </a:r>
                      <a:r>
                        <a:rPr lang="en-US" sz="1200" b="1" i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N/A</a:t>
                      </a:r>
                      <a:r>
                        <a:rPr lang="th-TH" sz="1200" b="0" i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endParaRPr lang="th-TH" sz="1200" b="0" i="0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marL="228600" indent="-228600" algn="thaiDi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AutoNum type="arabicPeriod"/>
                      </a:pP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กลุ่มตรวจสอบภายใน กรมการพัฒนาชุมชน ส่งกฎบัตรการตรวจสอบภายใน กองทุนพัฒนาบทบาทสตรี แผนการตรวจสอบระยะยาวปีงบประมาณ พ.ศ. 2565-2568 และแผนการตรวจสอบประจำปีงบประมาณ พ.ศ. 2566 </a:t>
                      </a:r>
                    </a:p>
                    <a:p>
                      <a:pPr marL="228600" indent="-228600" algn="thaiDi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AutoNum type="arabicPeriod"/>
                      </a:pP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</a:t>
                      </a:r>
                      <a:r>
                        <a:rPr lang="th-TH" sz="12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มีหนังสือแจ้งจังหวัดเป้าหมาย จำนวน 20 จังหวัด เพื่อเตรียมความพร้อมรอรับการตรวจสอบตามแผนการตรวจสอบประจำปีงบประมาณ พ.ศ. 2566 จากกลุ่มตรวจสอบภายใน กรมการพัฒนาชุมชน และแจ้งกลุ่มงานในสังกัดสำนักงานกองทุนพัฒนาบทบาทสตรี</a:t>
                      </a:r>
                    </a:p>
                    <a:p>
                      <a:pPr marL="0" indent="0" algn="thaiDi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3.  กลุ่มตรวจสอบภายใน ได้ดำเนินการตามแผนการตรวจสอบประจำปีงบประมาณ พ.ศ. 2566 และส่งรายงานผลการตรวจสอบ เพื่อให้สำนักงานกองทุนพัฒนาบทบาทสตรี รับทราบผลการตรวจสอบ ดำเนินการแก้ไขตามข้อเสนอแนะ และรายงานผลการดำเนินการตามข้อเสนอแนะ                       ให้กลุ่มตรวจสอบภายใน ภายใน 11 พฤษภาคม 2566</a:t>
                      </a:r>
                      <a:r>
                        <a:rPr lang="th-TH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th-TH" sz="1200" b="1" i="0" u="sng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marL="0" indent="0" algn="thaiDist">
                        <a:lnSpc>
                          <a:spcPct val="110000"/>
                        </a:lnSpc>
                        <a:spcBef>
                          <a:spcPts val="600"/>
                        </a:spcBef>
                        <a:buFontTx/>
                        <a:buNone/>
                      </a:pPr>
                      <a:r>
                        <a:rPr lang="th-TH" sz="1200" b="1" i="0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แผนงาน</a:t>
                      </a:r>
                      <a:r>
                        <a:rPr lang="th-TH" sz="1200" b="1" i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b="1" i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</a:t>
                      </a:r>
                      <a:endParaRPr lang="th-TH" sz="1200" b="1" i="0" u="sng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marL="171450" indent="-171450" algn="thaiDist">
                        <a:lnSpc>
                          <a:spcPct val="110000"/>
                        </a:lnSpc>
                        <a:spcBef>
                          <a:spcPts val="0"/>
                        </a:spcBef>
                        <a:buFontTx/>
                        <a:buChar char="-"/>
                      </a:pPr>
                      <a:r>
                        <a:rPr lang="th-TH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</a:t>
                      </a:r>
                      <a:r>
                        <a:rPr lang="th-TH" sz="12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ยังไม่มีการประชุมปิดการตรวจสอบ และ</a:t>
                      </a:r>
                      <a:r>
                        <a:rPr lang="th-TH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อยู่ระหว่างการดำเนินการตามแผนการบริหารความเสี่ยงองค์กร กองทุนพัฒนาบทบาทสตรี </a:t>
                      </a:r>
                    </a:p>
                    <a:p>
                      <a:pPr marL="0" indent="0" algn="thaiDist">
                        <a:lnSpc>
                          <a:spcPct val="110000"/>
                        </a:lnSpc>
                        <a:spcBef>
                          <a:spcPts val="0"/>
                        </a:spcBef>
                        <a:buFontTx/>
                        <a:buNone/>
                      </a:pPr>
                      <a:r>
                        <a:rPr lang="th-TH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ยังไม่มีการรายงานผลการบริหารความเสี่ยงให้ผู้ตรวจสอบภายในของหน่วยงานต้นสังกัดทราบ</a:t>
                      </a:r>
                      <a:endParaRPr lang="th-TH" sz="1200" b="1" i="0" u="sng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220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32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-11289" y="633682"/>
          <a:ext cx="10163333" cy="5088059"/>
        </p:xfrm>
        <a:graphic>
          <a:graphicData uri="http://schemas.openxmlformats.org/drawingml/2006/table">
            <a:tbl>
              <a:tblPr firstRow="1" bandRow="1"/>
              <a:tblGrid>
                <a:gridCol w="10163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256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</a:t>
                      </a:r>
                      <a:r>
                        <a:rPr lang="th-TH" sz="140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2566</a:t>
                      </a:r>
                      <a:endParaRPr lang="en-US" sz="1400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54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Aft>
                          <a:spcPts val="30"/>
                        </a:spcAft>
                      </a:pPr>
                      <a:r>
                        <a:rPr lang="th-TH" sz="12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200" b="1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4 การบริหารจัดการทุนหมุนเวียน</a:t>
                      </a:r>
                      <a:endParaRPr lang="th-TH" sz="1200" baseline="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76197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ตัวชี้วัดที่ 4.3 การบริหารจัดการสารสนเทศและดิจิทัล</a:t>
                      </a:r>
                      <a:endParaRPr lang="th-TH" sz="13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30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3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3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4.1 </a:t>
            </a: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รายงานผลการดำเนินงานการประเมินผลการดำเนินงานทุนหมุนเวียน ประจำปี </a:t>
            </a:r>
            <a:r>
              <a:rPr lang="th-TH" sz="20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298718"/>
              </p:ext>
            </p:extLst>
          </p:nvPr>
        </p:nvGraphicFramePr>
        <p:xfrm>
          <a:off x="643229" y="1527888"/>
          <a:ext cx="8952329" cy="4216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0325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727660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821556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765221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887567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325581">
                <a:tc gridSpan="5">
                  <a:txBody>
                    <a:bodyPr/>
                    <a:lstStyle/>
                    <a:p>
                      <a:pPr algn="ctr"/>
                      <a:r>
                        <a:rPr lang="th-TH" sz="13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325581">
                <a:tc>
                  <a:txBody>
                    <a:bodyPr/>
                    <a:lstStyle/>
                    <a:p>
                      <a:pPr algn="ctr"/>
                      <a:r>
                        <a:rPr lang="th-TH" sz="13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 anchor="ctr"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 anchor="ctr">
                    <a:solidFill>
                      <a:srgbClr val="D6D2C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334149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3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3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3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</a:t>
                      </a:r>
                      <a:endParaRPr lang="en-US" sz="13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3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1471087">
                <a:tc gridSpan="5">
                  <a:txBody>
                    <a:bodyPr/>
                    <a:lstStyle/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1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เกณฑ์การประเมิน ดังนี้</a:t>
                      </a: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1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1. แผนปฏิบัติการดิจิทัล (ระยะยาว) และแผนปฏิบัติการดิจิทัลประจำปีบัญชี</a:t>
                      </a: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1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2. การบริหารจัดการสารสนเทศและดิจิทัล</a:t>
                      </a: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1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    2.1 การบริหารจัดการสารสนเทศที่สนับสนุนการตัดสินใจของผู้บริหาร (</a:t>
                      </a:r>
                      <a:r>
                        <a:rPr lang="en-US" sz="11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EIS/MIS)</a:t>
                      </a:r>
                      <a:endParaRPr lang="th-TH" sz="1100" b="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1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    2.2 ระบบสารสนเทศสนับสนุนผู้ใช้บริการภายในทุนหมุนเวียน</a:t>
                      </a:r>
                    </a:p>
                    <a:p>
                      <a:pPr marL="0" marR="0" indent="0" algn="thaiDist" defTabSz="6858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    2.3 ระบบสารสนเทศสนับสนุนผู้ใช้บริการภายนอกทุนหมุนเวียนและตอบสนอง</a:t>
                      </a:r>
                      <a:r>
                        <a:rPr lang="th-TH" sz="11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นโยบายดิจิทัล </a:t>
                      </a:r>
                      <a:r>
                        <a:rPr lang="th-TH" sz="11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รวมทั้งนโยบายต่าง ๆ ที่สำคัญของภาครัฐ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1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0" i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b="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0" i="0" dirty="0">
                        <a:effectLst/>
                        <a:latin typeface="Chulabhorn Likit Text Light" panose="00000400000000000000" pitchFamily="50" charset="-34"/>
                        <a:ea typeface="Cordia New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  <a:tr h="1730715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100" b="1" i="0" u="sng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100" b="1" i="0" u="none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100" b="1" i="0" u="none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100" b="1" i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</a:t>
                      </a:r>
                      <a:r>
                        <a:rPr lang="th-TH" sz="1100" b="1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3</a:t>
                      </a:r>
                      <a:endParaRPr lang="en-US" sz="1100" b="1" i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marL="0" indent="0">
                        <a:buNone/>
                      </a:pPr>
                      <a:r>
                        <a:rPr lang="th-TH" sz="11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1. ได้ดำเนินการประชุมคณะทำงานฯ เพื่อจัดทำ/ทบทวนแผนปฏิบัติการดิจิทัล (ระยะยาว) พ.ศ. 2566 – 2568  และจัดทำแผนปฏิบัติการดิจิทัล ประจำปี 2567</a:t>
                      </a:r>
                    </a:p>
                    <a:p>
                      <a:pPr marL="0" indent="0">
                        <a:buNone/>
                      </a:pPr>
                      <a:r>
                        <a:rPr lang="th-TH" sz="11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2. สกส.</a:t>
                      </a:r>
                      <a:r>
                        <a:rPr lang="th-TH" sz="11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1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มีระบบสารสนเทศที่สนับสนุนการตัดสินใจของผู้บริหาร (</a:t>
                      </a:r>
                      <a:r>
                        <a:rPr lang="en-US" sz="11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EIS</a:t>
                      </a:r>
                      <a:r>
                        <a:rPr lang="th-TH" sz="11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) โดยระบบจะประมวลผลข้อมูลทุกสิ้นเดือน</a:t>
                      </a:r>
                    </a:p>
                    <a:p>
                      <a:pPr marL="0" indent="0" algn="thaiDist">
                        <a:buNone/>
                      </a:pPr>
                      <a:r>
                        <a:rPr lang="th-TH" sz="11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3. สกส. มี</a:t>
                      </a:r>
                      <a:r>
                        <a:rPr lang="th-TH" sz="11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โปรแกรมจัดการทะเบียนลูกหนี้ (</a:t>
                      </a:r>
                      <a:r>
                        <a:rPr lang="en-US" sz="11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Smart Account Receivable Application</a:t>
                      </a:r>
                      <a:r>
                        <a:rPr lang="th-TH" sz="11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) ซึ่งเป็นโปรแกรมสำหรับการบริหารงานกองทุน</a:t>
                      </a:r>
                    </a:p>
                    <a:p>
                      <a:r>
                        <a:rPr lang="th-TH" sz="11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4. สกส. มีระบบสารสนเทศที่สนับสนุนผู้ใช้บริการภายนอกทุนหมุนเวียน ประกอบด้วย 1. เว็บไซต์กองทุนพัฒนาบทบาทสตรี </a:t>
                      </a:r>
                      <a:r>
                        <a:rPr lang="en-US" sz="11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</a:t>
                      </a:r>
                      <a:r>
                        <a:rPr lang="th-TH" sz="11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 เว็บไซต์คลังข้อมูลกลุ่มอาชีพของสมาชิกกองทุนพัฒนาบทบาทสตรี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th-TH" sz="1100" b="0" i="0" u="sng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แผนงาน</a:t>
                      </a:r>
                      <a:r>
                        <a:rPr lang="th-TH" sz="1100" b="0" i="0" u="non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100" b="0" i="0" u="non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</a:t>
                      </a:r>
                      <a:r>
                        <a:rPr lang="th-TH" sz="1100" b="0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</a:t>
                      </a:r>
                      <a:endParaRPr lang="en-US" sz="1100" b="0" i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algn="thaiDist"/>
                      <a:r>
                        <a:rPr lang="th-TH" sz="1100" b="0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1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</a:t>
                      </a:r>
                      <a:r>
                        <a:rPr lang="th-TH" sz="11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</a:t>
                      </a:r>
                      <a:r>
                        <a:rPr lang="th-TH" sz="110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อยู่ระหว่างการจัดทำแผน</a:t>
                      </a:r>
                      <a:r>
                        <a:rPr lang="th-TH" sz="11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ปฏิบัติการดิจิทัล (ระยะยาว) พ.ศ. 2566 </a:t>
                      </a:r>
                      <a:r>
                        <a:rPr lang="th-TH" sz="110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- 2568 และ</a:t>
                      </a:r>
                      <a:r>
                        <a:rPr lang="th-TH" sz="11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แผนปฏิบัติการดิจิทัล ประจำปี </a:t>
                      </a:r>
                      <a:r>
                        <a:rPr lang="en-US" sz="11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256</a:t>
                      </a:r>
                      <a:r>
                        <a:rPr lang="th-TH" sz="11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7 คาดว่าจะนำเสนอคณะกรรมการฯ</a:t>
                      </a:r>
                      <a:r>
                        <a:rPr lang="th-TH" sz="110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เพื่อให้ความเห็นชอบในเดือนพฤษภาคม 2566</a:t>
                      </a:r>
                      <a:endParaRPr lang="en-US" sz="1100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220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518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-11289" y="633682"/>
          <a:ext cx="10163333" cy="5088059"/>
        </p:xfrm>
        <a:graphic>
          <a:graphicData uri="http://schemas.openxmlformats.org/drawingml/2006/table">
            <a:tbl>
              <a:tblPr firstRow="1" bandRow="1"/>
              <a:tblGrid>
                <a:gridCol w="10163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256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</a:t>
                      </a:r>
                      <a:r>
                        <a:rPr lang="th-TH" sz="140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2566</a:t>
                      </a:r>
                      <a:endParaRPr lang="en-US" sz="1400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54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Aft>
                          <a:spcPts val="100"/>
                        </a:spcAft>
                      </a:pPr>
                      <a:r>
                        <a:rPr lang="th-TH" sz="13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300" b="1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5 การปฏิบัติงานของคณะกรรมการ ผู้บริหารทุนหมุนเวียน พนักงาน และลูกจ้าง</a:t>
                      </a:r>
                      <a:endParaRPr lang="th-TH" sz="1300" baseline="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50"/>
                        </a:spcAft>
                      </a:pPr>
                      <a:r>
                        <a:rPr lang="th-TH" sz="1300" b="1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ตัวชี้วัดที่ 5.1 บทบาทคณะกรรมการบริหารทุนหมุนเวียน</a:t>
                      </a:r>
                      <a:endParaRPr lang="th-TH" sz="1300" baseline="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4.1 </a:t>
            </a: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รายงานผลการดำเนินงานการประเมินผลการดำเนินงานทุนหมุนเวียน ประจำปี </a:t>
            </a:r>
            <a:r>
              <a:rPr lang="th-TH" sz="20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851236"/>
              </p:ext>
            </p:extLst>
          </p:nvPr>
        </p:nvGraphicFramePr>
        <p:xfrm>
          <a:off x="688623" y="1595669"/>
          <a:ext cx="9121422" cy="4111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3385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760293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855962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798562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923220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66377">
                <a:tc gridSpan="5"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66377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>
                    <a:solidFill>
                      <a:srgbClr val="D6D2C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266377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</a:t>
                      </a:r>
                      <a:endParaRPr lang="th-TH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1252714">
                <a:tc gridSpan="5">
                  <a:txBody>
                    <a:bodyPr/>
                    <a:lstStyle/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เกณฑ์การประเมิน ดังนี้</a:t>
                      </a:r>
                    </a:p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1. จัดให้มีหรือทบทวนแผนปฏิบัติการระยะยาว (3-5 ปี) และแผนปฏิบัติการ ประจำปีบัญชี </a:t>
                      </a:r>
                      <a:r>
                        <a:rPr lang="th-TH" sz="11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2567</a:t>
                      </a:r>
                      <a:endParaRPr lang="th-TH" sz="1100" b="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2. การติดตามระบบการบริหารจัดการที่สำคัญ และผลการปฏิบัติงานตามภารกิจของทุนหมุนเวียน</a:t>
                      </a:r>
                    </a:p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3. การจัดให้มีระบบประเมินผลผู้บริหารทุนหมุนเวียน</a:t>
                      </a:r>
                    </a:p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4. การเปิดเผยข้อมูลข่าวสารแก่ผู้มีส่วนได้ส่วนเสีย</a:t>
                      </a:r>
                    </a:p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5. ผลสำเร็จจากการกำกับดูแลทุนหมุนเวียนของคณะกรรมการบริหารทุนหมุนเวียน 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1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0" i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b="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0" i="0" dirty="0">
                        <a:effectLst/>
                        <a:latin typeface="Chulabhorn Likit Text Light" panose="00000400000000000000" pitchFamily="50" charset="-34"/>
                        <a:ea typeface="Cordia New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  <a:tr h="1940485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100" b="1" i="0" u="sng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100" b="1" i="0" u="none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100" b="1" i="0" u="none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100" b="1" i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</a:t>
                      </a:r>
                      <a:r>
                        <a:rPr lang="th-TH" sz="1100" b="1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3</a:t>
                      </a:r>
                      <a:endParaRPr lang="th-TH" sz="1100" b="0" i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marL="0" indent="0" algn="thaiDi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th-TH" sz="1100" b="0" i="0" u="none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1. คณะกรรมการฯ ให้ความเห็นชอบแผนปฏิบัติการระยะยาว (3-5 ปี) อยู่ระหว่างการจัดทำร่างแผนแผนปฏิบัติการประจำปี 2567 </a:t>
                      </a:r>
                    </a:p>
                    <a:p>
                      <a:pPr marL="0" indent="0" algn="thaiDi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th-TH" sz="11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2. สกส.</a:t>
                      </a:r>
                      <a:r>
                        <a:rPr lang="th-TH" sz="11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กำหนดให้มีการ</a:t>
                      </a:r>
                      <a:r>
                        <a:rPr lang="th-TH" sz="11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ประชุมของคณะกรรมการฯ ในปีบัญชี 2566 จำนวนทั้งสิ้น 10 ครั้ง</a:t>
                      </a:r>
                      <a:endParaRPr lang="th-TH" sz="1100" b="1" i="0" u="sng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1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3. มีการติดตามผลการปฏิบัติงานของไตรมาสที่ 1 จำนวน 5 ด้าน ได้</a:t>
                      </a:r>
                      <a:r>
                        <a:rPr lang="th-TH" sz="11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แก่ </a:t>
                      </a:r>
                      <a:r>
                        <a:rPr lang="th-TH" sz="11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ด้านการเงิน, ด้านไม่ใช่การเงิน, ระบบบริหารความเสี่ยง, ระบบบริหารสารสนเทศ,                           ระบบทรัพยากรบุคคล</a:t>
                      </a:r>
                      <a:endParaRPr lang="th-TH" sz="1100" b="1" i="0" u="sng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marL="0" indent="0" algn="thaiDi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th-TH" sz="11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4.</a:t>
                      </a:r>
                      <a:r>
                        <a:rPr lang="th-TH" sz="11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1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 จัดให้มีการประเมินผลผู้บริหารทุนหมุนเวียนที่</a:t>
                      </a:r>
                      <a:r>
                        <a:rPr lang="th-TH" sz="1100" kern="120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เป็นระบบ โดยจัด</a:t>
                      </a:r>
                      <a:r>
                        <a:rPr lang="th-TH" sz="11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ให้มีพิธีลงนามข้อตกลงระหว่างผู้อำนวยการสำนักงานกองทุนพัฒนาบทบาทสตรี                             </a:t>
                      </a:r>
                      <a:r>
                        <a:rPr lang="th-TH" sz="11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กับผู้อำนวยการกลุ่มทุกกลุ่ม </a:t>
                      </a:r>
                    </a:p>
                    <a:p>
                      <a:pPr marL="0" indent="0" algn="thaiDi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th-TH" sz="11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5. </a:t>
                      </a:r>
                      <a:r>
                        <a:rPr lang="th-TH" sz="11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การเปิดเผยข้อมูลสารสนเทศที่ครบถ้วน ถูกต้อง เชื่อถือได้ทันกาล มีการเปิดเผยครบถ้วน 10 ประเด็น</a:t>
                      </a:r>
                      <a:endParaRPr lang="th-TH" sz="1100" kern="1200" baseline="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indent="0" algn="thaiDist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th-TH" sz="1100" b="1" i="0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แผนงาน</a:t>
                      </a:r>
                      <a:r>
                        <a:rPr lang="th-TH" sz="1100" b="1" i="0" u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100" b="1" i="0" u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</a:t>
                      </a:r>
                      <a:r>
                        <a:rPr lang="th-TH" sz="1100" b="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</a:t>
                      </a:r>
                      <a:endParaRPr lang="th-TH" sz="1100" b="0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50000"/>
                        </a:lnSpc>
                      </a:pPr>
                      <a:r>
                        <a:rPr lang="th-TH" sz="11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- </a:t>
                      </a:r>
                      <a:r>
                        <a:rPr lang="th-TH" sz="1100" b="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สกส. อยู่ระหว่างการจัดแผนปฏิบัติการ</a:t>
                      </a:r>
                      <a:r>
                        <a:rPr lang="th-TH" sz="1100" b="0" i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ประจำปีบัญชี 2567 คาดว่าจะนำเสนอคณะกรรมการฯ ในเดือนพฤษภาคม 2566</a:t>
                      </a:r>
                      <a:endParaRPr lang="en-US" sz="1100" b="0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220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719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41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46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7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8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49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42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44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45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2" name="TextBox 1"/>
          <p:cNvSpPr txBox="1"/>
          <p:nvPr/>
        </p:nvSpPr>
        <p:spPr>
          <a:xfrm>
            <a:off x="454047" y="0"/>
            <a:ext cx="5232400" cy="47320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b="1" dirty="0">
                <a:ln w="0"/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1 เรื่อง ประธานแจ้งให้ที่ประชุมทราบ</a:t>
            </a:r>
          </a:p>
        </p:txBody>
      </p:sp>
      <p:sp>
        <p:nvSpPr>
          <p:cNvPr id="4" name="Rectangle 3"/>
          <p:cNvSpPr/>
          <p:nvPr/>
        </p:nvSpPr>
        <p:spPr>
          <a:xfrm>
            <a:off x="1690787" y="2498600"/>
            <a:ext cx="6764313" cy="469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h-TH" sz="2000" b="1" dirty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1.1........................................................................</a:t>
            </a:r>
            <a:endParaRPr lang="en-US" sz="2000" b="1" dirty="0">
              <a:ln>
                <a:solidFill>
                  <a:schemeClr val="tx1"/>
                </a:solidFill>
              </a:ln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sp>
        <p:nvSpPr>
          <p:cNvPr id="32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99853" y="30291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34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51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55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6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7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52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53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54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5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36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37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38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39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58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</p:spTree>
    <p:extLst>
      <p:ext uri="{BB962C8B-B14F-4D97-AF65-F5344CB8AC3E}">
        <p14:creationId xmlns:p14="http://schemas.microsoft.com/office/powerpoint/2010/main" val="237893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-11289" y="633682"/>
          <a:ext cx="10163333" cy="5088059"/>
        </p:xfrm>
        <a:graphic>
          <a:graphicData uri="http://schemas.openxmlformats.org/drawingml/2006/table">
            <a:tbl>
              <a:tblPr firstRow="1" bandRow="1"/>
              <a:tblGrid>
                <a:gridCol w="10163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256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</a:t>
                      </a:r>
                      <a:r>
                        <a:rPr lang="th-TH" sz="140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2566</a:t>
                      </a:r>
                      <a:endParaRPr lang="en-US" sz="1400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54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Aft>
                          <a:spcPts val="100"/>
                        </a:spcAft>
                      </a:pPr>
                      <a:r>
                        <a:rPr lang="th-TH" sz="1400" b="1" spc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400" b="1" spc="0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5 การปฏิบัติงานของคณะกรรมการ ผู้บริหารทุนหมุนเวียน พนักงาน และลูกจ้าง</a:t>
                      </a:r>
                      <a:endParaRPr lang="th-TH" sz="1400" spc="0" baseline="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50"/>
                        </a:spcAft>
                      </a:pPr>
                      <a:r>
                        <a:rPr lang="th-TH" sz="1400" b="1" spc="0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ตัวชี้วัดที่ 5.2 การบริหารทรัพยากรบุคคล</a:t>
                      </a:r>
                      <a:endParaRPr lang="th-TH" sz="1400" spc="0" baseline="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</a:t>
            </a: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รายงานผลการดำเนินงานการประเมินผลการดำเนินงานทุนหมุนเวียน ประจำปี </a:t>
            </a:r>
            <a:r>
              <a:rPr lang="th-TH" sz="20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504546"/>
              </p:ext>
            </p:extLst>
          </p:nvPr>
        </p:nvGraphicFramePr>
        <p:xfrm>
          <a:off x="635583" y="1674090"/>
          <a:ext cx="9161172" cy="3926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1157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767964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864050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806400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931601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64169">
                <a:tc gridSpan="5"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 anchor="ctr"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49493"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 anchor="ctr">
                    <a:solidFill>
                      <a:srgbClr val="EBA5AF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 anchor="ctr">
                    <a:solidFill>
                      <a:srgbClr val="D6D2C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264169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100" b="1" dirty="0">
                        <a:solidFill>
                          <a:srgbClr val="FF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  <a:endParaRPr lang="th-TH" sz="11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990634">
                <a:tc gridSpan="5">
                  <a:txBody>
                    <a:bodyPr/>
                    <a:lstStyle/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รายละเอียดเกณฑ์การประเมิน ดังนี้</a:t>
                      </a: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1. </a:t>
                      </a:r>
                      <a:r>
                        <a:rPr lang="th-TH" sz="12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การจัดให้มีปัจจัยพื้นฐาน</a:t>
                      </a:r>
                      <a:endParaRPr lang="th-TH" sz="1200" b="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2. การจัดทำและดำเนินงานตามแผนการบริหารทรัพยากรบุคคล (ระยะยาว) และแผนปฏิบัติ</a:t>
                      </a:r>
                      <a:r>
                        <a:rPr lang="th-TH" sz="12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การ ด้าน</a:t>
                      </a:r>
                      <a:r>
                        <a:rPr lang="th-TH" sz="12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การบริหารทรัพยากรบุคคล </a:t>
                      </a:r>
                      <a:r>
                        <a:rPr lang="th-TH" sz="12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               ประจำปี</a:t>
                      </a:r>
                      <a:r>
                        <a:rPr lang="th-TH" sz="12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บัญชี </a:t>
                      </a:r>
                      <a:r>
                        <a:rPr lang="th-TH" sz="12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2567</a:t>
                      </a:r>
                      <a:endParaRPr lang="th-TH" sz="1200" b="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1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0" i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b="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0" i="0" dirty="0">
                        <a:effectLst/>
                        <a:latin typeface="Chulabhorn Likit Text Light" panose="00000400000000000000" pitchFamily="50" charset="-34"/>
                        <a:ea typeface="Cordia New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  <a:tr h="2090144">
                <a:tc gridSpan="5"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200" b="1" i="0" u="sng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200" b="1" i="0" u="none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b="1" i="0" u="none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200" b="1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</a:t>
                      </a:r>
                      <a:r>
                        <a:rPr lang="th-TH" sz="1200" b="1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2</a:t>
                      </a:r>
                      <a:endParaRPr lang="th-TH" sz="1200" b="0" i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marL="228600" marR="0" indent="-228600" algn="thaiDist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th-TH" sz="12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 </a:t>
                      </a: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มีการปรับปรุงแนวทางการประเมินผลการปฏิบัติงานและกำหนดตัวชี้วัดสำหรับบุคลากรในทุกระดับ มีการประเมินผลการปฏิบัติงาน</a:t>
                      </a:r>
                      <a:b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ของ</a:t>
                      </a:r>
                      <a:r>
                        <a:rPr lang="th-TH" sz="12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</a:t>
                      </a: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อบการประเมินที่ 1 ประจำปีบัญชี 2566</a:t>
                      </a: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2. ดำเนการตามแผนปฏิบัติการฯ ประจำปีบัญชี 2566 ประกอบด้วย 3 ประเด็นการพัฒนา 10 แผนงาน 22 โครงการ </a:t>
                      </a: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3. สกส.</a:t>
                      </a:r>
                      <a:r>
                        <a:rPr lang="th-TH" sz="12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ได้จัดทำ/ทบทวนแผนการบริหารทรัพยากรบุคคล (ระยะยาว) และแผนปฏิบัติการฯ ประจำปีบัญชี 2567 โดยจัดโครงการประชุมเชิงปฏิบัติการทบทวนและขับเคลื่อนแผนยุทธศาสตร์การบริหารทรัพยาการบุคคล เมื่อวันที่ 22 - 24 มีนาคม 2566 ณ โรงแรมเอบีน่าเฮ้าท์ เขตหลักสี่ กรุงเทพฯ </a:t>
                      </a:r>
                      <a:endParaRPr lang="en-US" sz="1200" kern="120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u="sng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แผนงาน</a:t>
                      </a:r>
                      <a:r>
                        <a:rPr lang="en-US" sz="1200" b="1" u="non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:</a:t>
                      </a:r>
                      <a:r>
                        <a:rPr lang="en-US" sz="1200" b="1" u="non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endParaRPr lang="th-TH" sz="1200" b="1" u="sng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u="non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สกส. อยู่ระหว่างการจัดทำแผนการบริหารทรัพยากรบุคคล (ระยะยาว) และแผนปฏิบัติการฯ ประจำปีบัญชี 2567 </a:t>
                      </a:r>
                      <a:endParaRPr lang="th-TH" sz="1200" u="non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220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822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-11289" y="633682"/>
          <a:ext cx="10163333" cy="5088059"/>
        </p:xfrm>
        <a:graphic>
          <a:graphicData uri="http://schemas.openxmlformats.org/drawingml/2006/table">
            <a:tbl>
              <a:tblPr firstRow="1" bandRow="1"/>
              <a:tblGrid>
                <a:gridCol w="10163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256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</a:t>
                      </a:r>
                      <a:r>
                        <a:rPr lang="th-TH" sz="140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2566</a:t>
                      </a:r>
                      <a:endParaRPr lang="en-US" sz="1400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54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l" defTabSz="76197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200" b="1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6 การดำเนินงานตามนโยบายรัฐ/กระทรวงการคลัง</a:t>
                      </a:r>
                      <a:endParaRPr lang="th-TH" sz="1200" baseline="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50"/>
                        </a:spcAft>
                      </a:pPr>
                      <a:r>
                        <a:rPr lang="en-US" sz="1200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</a:t>
                      </a:r>
                      <a:r>
                        <a:rPr lang="th-TH" sz="1200" b="1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ตัวชี้วัดที่ 6.1 การใช้จ่ายเงินตามแผนการใช้จ่ายที่ได้รับอนุมัติ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50"/>
                        </a:spcAft>
                      </a:pPr>
                      <a:r>
                        <a:rPr lang="th-TH" sz="1200" b="1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         (1) ร้อยละการใช้จ่ายงบลงทุนเทียบกับแผนการใช้จ่ายงบลงทุน ประจำปีบัญชี 2566 </a:t>
                      </a: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</a:t>
            </a: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รายงานผลการดำเนินงานการประเมินผลการดำเนินงานทุนหมุนเวียน ประจำปี </a:t>
            </a:r>
            <a:r>
              <a:rPr lang="th-TH" sz="20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013029"/>
              </p:ext>
            </p:extLst>
          </p:nvPr>
        </p:nvGraphicFramePr>
        <p:xfrm>
          <a:off x="598311" y="1779189"/>
          <a:ext cx="9234312" cy="3955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5455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782079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878933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820823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947022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70892">
                <a:tc gridSpan="5"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70892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 anchor="ctr"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 anchor="ctr">
                    <a:solidFill>
                      <a:srgbClr val="D6D2C4">
                        <a:alpha val="9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2708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h-TH" sz="1200" b="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0" i="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th-TH" sz="120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200" b="1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5</a:t>
                      </a:r>
                      <a:endParaRPr lang="en-US" sz="12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781072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</a:t>
                      </a:r>
                      <a:r>
                        <a:rPr lang="th-TH" sz="1200" b="1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ได้น้อยกว่า                   มติ ครม. ร้อย</a:t>
                      </a:r>
                      <a:r>
                        <a:rPr lang="th-TH" sz="12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ละ 12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(88%)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</a:t>
                      </a:r>
                      <a:r>
                        <a:rPr lang="th-TH" sz="1200" b="1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ได้น้อย</a:t>
                      </a:r>
                      <a:r>
                        <a:rPr lang="th-TH" sz="12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กว่า                    มติ ครม. ร้อยละ 9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(91%)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</a:t>
                      </a:r>
                      <a:r>
                        <a:rPr lang="th-TH" sz="1200" b="1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ได้น้อย</a:t>
                      </a:r>
                      <a:r>
                        <a:rPr lang="th-TH" sz="12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กว่า                    มติ ครม. ร้อยละ 6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(94%)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</a:t>
                      </a:r>
                      <a:r>
                        <a:rPr lang="th-TH" sz="1200" b="1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ได้น้อย</a:t>
                      </a:r>
                      <a:r>
                        <a:rPr lang="th-TH" sz="12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กว่า                    มติ ครม. ร้อยละ 3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(97%)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</a:t>
                      </a:r>
                      <a:r>
                        <a:rPr lang="th-TH" sz="1200" b="1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ได้ตาม</a:t>
                      </a:r>
                      <a:r>
                        <a:rPr lang="th-TH" sz="12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มติ ครม.                    ร้อยละ 100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(100%)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  <a:tr h="2342065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400" b="1" i="0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400" b="1" i="0" u="non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400" b="1" i="0" u="non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400" b="1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5</a:t>
                      </a:r>
                      <a:r>
                        <a:rPr lang="th-TH" sz="14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</a:t>
                      </a: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th-TH" sz="14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- งบประมาณจัดสรร</a:t>
                      </a:r>
                      <a:r>
                        <a:rPr lang="th-TH" sz="14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895,600 บาท </a:t>
                      </a:r>
                    </a:p>
                    <a:p>
                      <a:pPr marL="0" indent="0" algn="l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th-TH" sz="14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- ใช้จ่ายได้ </a:t>
                      </a:r>
                      <a:r>
                        <a:rPr lang="th-TH" sz="14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869,353.80 </a:t>
                      </a:r>
                      <a:r>
                        <a:rPr lang="th-TH" sz="14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บาท คงเหลือ 26,246.20 บาท </a:t>
                      </a:r>
                    </a:p>
                    <a:p>
                      <a:pPr marL="0" indent="0" algn="l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th-TH" sz="14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- คิดเป็นร้อยละ 97.07 </a:t>
                      </a:r>
                    </a:p>
                    <a:p>
                      <a:pPr marL="0" indent="0" algn="l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th-TH" sz="1400" b="1" u="sng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แผนงาน</a:t>
                      </a:r>
                      <a:r>
                        <a:rPr lang="th-TH" sz="1400" b="1" u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400" b="1" u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</a:t>
                      </a:r>
                      <a:endParaRPr lang="th-TH" sz="1400" b="1" u="sng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marL="0" indent="0" algn="l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th-TH" sz="14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- ใช้จ่ายได้ตามมติ ครม. ร้อยละ 100 เนื่องจากความสามารถในการต่อรองราคา ส่งผลให้มูลค่าที่ทำสัญญาจัดซื้อจัดจ้างต่ำกว่าแผนที่วางไว้</a:t>
                      </a:r>
                    </a:p>
                    <a:p>
                      <a:pPr algn="l"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endParaRPr lang="th-TH" sz="1400" b="1" u="sng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220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268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-11289" y="633682"/>
          <a:ext cx="10163333" cy="5088059"/>
        </p:xfrm>
        <a:graphic>
          <a:graphicData uri="http://schemas.openxmlformats.org/drawingml/2006/table">
            <a:tbl>
              <a:tblPr firstRow="1" bandRow="1"/>
              <a:tblGrid>
                <a:gridCol w="10163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256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</a:t>
                      </a:r>
                      <a:r>
                        <a:rPr lang="th-TH" sz="140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2566</a:t>
                      </a:r>
                      <a:endParaRPr lang="en-US" sz="1400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54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300" b="1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6 การดำเนินงานตามนโยบายรัฐ/กระทรวงการคลัง</a:t>
                      </a:r>
                      <a:endParaRPr lang="th-TH" sz="1300" baseline="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spcAft>
                          <a:spcPts val="50"/>
                        </a:spcAft>
                      </a:pPr>
                      <a:r>
                        <a:rPr lang="en-US" sz="1300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</a:t>
                      </a:r>
                      <a:r>
                        <a:rPr lang="th-TH" sz="1300" b="1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ตัวชี้วัดที่ 6.1 การใช้จ่ายเงินตามแผนการใช้จ่ายที่ได้รับอนุมัติ</a:t>
                      </a:r>
                    </a:p>
                    <a:p>
                      <a:pPr>
                        <a:spcAft>
                          <a:spcPts val="50"/>
                        </a:spcAft>
                      </a:pPr>
                      <a:r>
                        <a:rPr lang="th-TH" sz="1300" b="1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         (2) ร้อยละการใช้จ่ายภาพรวมเทียบกับแผนการใช้จ่ายภาพรวม ประจำปีบัญชี 2566</a:t>
                      </a:r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</a:t>
            </a: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รายงานผลการดำเนินงานการประเมินผลการดำเนินงานทุนหมุนเวียน ประจำปี </a:t>
            </a:r>
            <a:r>
              <a:rPr lang="th-TH" sz="20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246124"/>
              </p:ext>
            </p:extLst>
          </p:nvPr>
        </p:nvGraphicFramePr>
        <p:xfrm>
          <a:off x="637584" y="1789089"/>
          <a:ext cx="9070860" cy="3951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3499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750535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845674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788593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912559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86444">
                <a:tc gridSpan="5">
                  <a:txBody>
                    <a:bodyPr/>
                    <a:lstStyle/>
                    <a:p>
                      <a:pPr algn="ctr"/>
                      <a:r>
                        <a:rPr lang="th-TH" sz="13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 anchor="ctr"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76598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 anchor="ctr"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 anchor="ctr">
                    <a:solidFill>
                      <a:srgbClr val="D6D2C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34524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400" b="0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300" b="0" i="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00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000" b="0" i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782446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</a:t>
                      </a:r>
                      <a:r>
                        <a:rPr lang="th-TH" sz="1200" b="1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ได้น้อย</a:t>
                      </a:r>
                      <a:r>
                        <a:rPr lang="th-TH" sz="12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กว่า                    มติ ครม. ร้อยละ 12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(88%)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</a:t>
                      </a:r>
                      <a:r>
                        <a:rPr lang="th-TH" sz="1200" b="1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ได้น้อย</a:t>
                      </a:r>
                      <a:r>
                        <a:rPr lang="th-TH" sz="12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กว่า                    มติ ครม. ร้อยละ 9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(91%)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</a:t>
                      </a:r>
                      <a:r>
                        <a:rPr lang="th-TH" sz="1200" b="1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ได้น้อย</a:t>
                      </a:r>
                      <a:r>
                        <a:rPr lang="th-TH" sz="12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กว่า                    มติ ครม. ร้อยละ 6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(94%)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</a:t>
                      </a:r>
                      <a:r>
                        <a:rPr lang="th-TH" sz="1200" b="1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ได้น้อย</a:t>
                      </a:r>
                      <a:r>
                        <a:rPr lang="th-TH" sz="12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กว่า </a:t>
                      </a:r>
                      <a:endParaRPr lang="th-TH" sz="1200" b="1" baseline="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มติ </a:t>
                      </a:r>
                      <a:r>
                        <a:rPr lang="th-TH" sz="12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ครม. ร้อยละ 3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(97%)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</a:t>
                      </a:r>
                      <a:r>
                        <a:rPr lang="th-TH" sz="1200" b="1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ได้ตาม</a:t>
                      </a:r>
                      <a:r>
                        <a:rPr lang="th-TH" sz="12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มติ ครม.                  </a:t>
                      </a:r>
                      <a:endParaRPr lang="th-TH" sz="1200" b="1" baseline="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2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ร้อยละ 100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(100%)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  <a:tr h="2241923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400" b="1" i="0" u="sng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400" b="1" i="0" u="none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400" b="1" i="0" u="none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400" b="1" i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</a:t>
                      </a:r>
                      <a:r>
                        <a:rPr lang="th-TH" sz="1400" b="1" i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1</a:t>
                      </a:r>
                      <a:endParaRPr lang="th-TH" sz="1400" b="0" i="0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marL="171450" indent="-171450" algn="l">
                        <a:lnSpc>
                          <a:spcPct val="120000"/>
                        </a:lnSpc>
                        <a:buFontTx/>
                        <a:buChar char="-"/>
                      </a:pPr>
                      <a:r>
                        <a:rPr lang="th-TH" sz="14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งบประมาณ</a:t>
                      </a:r>
                      <a:r>
                        <a:rPr lang="th-TH" sz="14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จัดสรร</a:t>
                      </a:r>
                      <a:r>
                        <a:rPr lang="th-TH" sz="14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961,432,950 </a:t>
                      </a:r>
                      <a:r>
                        <a:rPr lang="th-TH" sz="14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บาท </a:t>
                      </a:r>
                      <a:endParaRPr lang="th-TH" sz="1400" b="0" baseline="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marL="171450" indent="-171450" algn="l">
                        <a:lnSpc>
                          <a:spcPct val="120000"/>
                        </a:lnSpc>
                        <a:buFontTx/>
                        <a:buChar char="-"/>
                      </a:pPr>
                      <a:r>
                        <a:rPr lang="th-TH" sz="14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ใช้จ่ายได้ </a:t>
                      </a: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707,931,144.39</a:t>
                      </a:r>
                      <a:r>
                        <a:rPr lang="th-TH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h-TH" sz="14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บาท คงเหลือ </a:t>
                      </a: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253,501,805.61</a:t>
                      </a:r>
                      <a:r>
                        <a:rPr lang="th-TH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h-TH" sz="14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บาท </a:t>
                      </a:r>
                    </a:p>
                    <a:p>
                      <a:pPr marL="171450" indent="-171450" algn="l">
                        <a:lnSpc>
                          <a:spcPct val="120000"/>
                        </a:lnSpc>
                        <a:buFontTx/>
                        <a:buChar char="-"/>
                      </a:pPr>
                      <a:r>
                        <a:rPr lang="th-TH" sz="14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คิด</a:t>
                      </a:r>
                      <a:r>
                        <a:rPr lang="th-TH" sz="14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เป็นร้อยละ </a:t>
                      </a:r>
                      <a:r>
                        <a:rPr lang="th-TH" sz="14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73.63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buFontTx/>
                        <a:buNone/>
                      </a:pPr>
                      <a:r>
                        <a:rPr lang="th-TH" sz="1400" b="1" u="sng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แผนงาน</a:t>
                      </a:r>
                      <a:r>
                        <a:rPr lang="th-TH" sz="1400" b="0" u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400" b="0" u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</a:t>
                      </a:r>
                      <a:endParaRPr lang="th-TH" sz="1400" b="1" u="sng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marL="0" indent="0" algn="l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th-TH" sz="14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- </a:t>
                      </a:r>
                      <a:r>
                        <a:rPr lang="th-TH" sz="14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เร่งรัดการใช้จ่ายให้เป็นไปตามมติ ครม.</a:t>
                      </a:r>
                      <a:endParaRPr lang="th-TH" sz="1400" b="0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220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859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0" y="2238461"/>
            <a:ext cx="10160000" cy="1613756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</a:t>
            </a:r>
            <a:r>
              <a:rPr lang="th-TH" sz="19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4.3 </a:t>
            </a:r>
            <a: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รายงานผลข้อมูลการดำเนินการทางกฎหมายเกี่ยวกับการดำเนินคดีแพ่ง </a:t>
            </a:r>
            <a:b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และคดีอาญาของกองทุนพัฒนาบทบาทสตรี</a:t>
            </a:r>
            <a:endParaRPr lang="en-US" sz="19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>
              <a:lnSpc>
                <a:spcPct val="130000"/>
              </a:lnSpc>
            </a:pPr>
            <a:endParaRPr lang="en-GB" sz="20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2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7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8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9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0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3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65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6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74" name="Group 73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75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8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8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8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8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8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8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8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76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77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78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79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80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28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sp>
        <p:nvSpPr>
          <p:cNvPr id="30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2797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7">
            <a:extLst>
              <a:ext uri="{FF2B5EF4-FFF2-40B4-BE49-F238E27FC236}">
                <a16:creationId xmlns:a16="http://schemas.microsoft.com/office/drawing/2014/main" id="{0B18A76E-5B1F-280A-29B9-950798E3CC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7164436"/>
              </p:ext>
            </p:extLst>
          </p:nvPr>
        </p:nvGraphicFramePr>
        <p:xfrm>
          <a:off x="691443" y="1295854"/>
          <a:ext cx="8763000" cy="3896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5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10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1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2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13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7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8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9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14" name="Group 13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15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2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2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2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2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2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2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2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16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17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18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19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20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29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sp>
        <p:nvSpPr>
          <p:cNvPr id="30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2DD0237E-CB90-CDCB-D5AF-92A4413812AC}"/>
              </a:ext>
            </a:extLst>
          </p:cNvPr>
          <p:cNvSpPr txBox="1"/>
          <p:nvPr/>
        </p:nvSpPr>
        <p:spPr>
          <a:xfrm>
            <a:off x="1668891" y="843245"/>
            <a:ext cx="6659335" cy="375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h-TH" sz="15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ข้อมูลการดำเนินคดีลูกหนี้กองทุนพัฒนาบทบาท</a:t>
            </a:r>
            <a:r>
              <a:rPr lang="th-TH" sz="15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สตรี</a:t>
            </a:r>
            <a:endParaRPr lang="th-TH" sz="15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1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216981" y="-29890"/>
            <a:ext cx="6701742" cy="555698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20000"/>
              </a:lnSpc>
            </a:pPr>
            <a: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4.3 </a:t>
            </a: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รายงานผลข้อมูลการดำเนินการทางกฎหมายเกี่ยวกับการดำเนินคดีแพ่ง </a:t>
            </a:r>
            <a:b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และคดีอาญาของกองทุนพัฒนาบทบาทสตรี</a:t>
            </a:r>
            <a:endParaRPr lang="en-US" sz="1200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>
              <a:lnSpc>
                <a:spcPct val="120000"/>
              </a:lnSpc>
            </a:pPr>
            <a:endParaRPr lang="en-GB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65745" y="843245"/>
            <a:ext cx="2318262" cy="3323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10 เมษายน 2566</a:t>
            </a:r>
          </a:p>
        </p:txBody>
      </p:sp>
      <p:sp>
        <p:nvSpPr>
          <p:cNvPr id="32" name="TextBox 1"/>
          <p:cNvSpPr txBox="1"/>
          <p:nvPr/>
        </p:nvSpPr>
        <p:spPr>
          <a:xfrm>
            <a:off x="3060703" y="2501992"/>
            <a:ext cx="414552" cy="31802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2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คดี</a:t>
            </a:r>
            <a:endParaRPr lang="th-TH" sz="12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3" name="TextBox 1"/>
          <p:cNvSpPr txBox="1"/>
          <p:nvPr/>
        </p:nvSpPr>
        <p:spPr>
          <a:xfrm>
            <a:off x="4865667" y="2925987"/>
            <a:ext cx="414552" cy="31802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2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คดี</a:t>
            </a:r>
            <a:endParaRPr lang="th-TH" sz="12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4" name="TextBox 1"/>
          <p:cNvSpPr txBox="1"/>
          <p:nvPr/>
        </p:nvSpPr>
        <p:spPr>
          <a:xfrm>
            <a:off x="6218551" y="2911552"/>
            <a:ext cx="414552" cy="31802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2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คดี</a:t>
            </a:r>
            <a:endParaRPr lang="th-TH" sz="12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5" name="TextBox 1"/>
          <p:cNvSpPr txBox="1"/>
          <p:nvPr/>
        </p:nvSpPr>
        <p:spPr>
          <a:xfrm>
            <a:off x="7598108" y="2678114"/>
            <a:ext cx="414552" cy="31802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2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คดี</a:t>
            </a:r>
            <a:endParaRPr lang="th-TH" sz="12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6" name="TextBox 1"/>
          <p:cNvSpPr txBox="1"/>
          <p:nvPr/>
        </p:nvSpPr>
        <p:spPr>
          <a:xfrm>
            <a:off x="8361017" y="2592808"/>
            <a:ext cx="414552" cy="31802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2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คดี</a:t>
            </a:r>
            <a:endParaRPr lang="th-TH" sz="12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7" name="TextBox 1"/>
          <p:cNvSpPr txBox="1"/>
          <p:nvPr/>
        </p:nvSpPr>
        <p:spPr>
          <a:xfrm>
            <a:off x="8887814" y="2592808"/>
            <a:ext cx="414552" cy="31802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2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คดี</a:t>
            </a:r>
            <a:endParaRPr lang="th-TH" sz="12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593838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0" y="2238461"/>
            <a:ext cx="10160000" cy="1613756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</a:t>
            </a:r>
            <a:r>
              <a:rPr lang="th-TH" sz="2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4.4 </a:t>
            </a:r>
            <a:r>
              <a:rPr lang="th-TH" sz="2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ดำเนินงานตามประกาศคณะกรรมการบริหารกองทุนพัฒนาบทบาทสตรีให้ความช่วยเหลือและบรรเทาความเดือดร้อนให้แก่ลูกหนี้</a:t>
            </a:r>
          </a:p>
          <a:p>
            <a:pPr algn="ctr">
              <a:lnSpc>
                <a:spcPct val="150000"/>
              </a:lnSpc>
            </a:pPr>
            <a:endParaRPr lang="en-GB" sz="20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2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7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8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9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0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3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65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6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74" name="Group 73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75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8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8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8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8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8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8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8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76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77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78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79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80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28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sp>
        <p:nvSpPr>
          <p:cNvPr id="30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4815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C2509-DECD-FF18-A68A-2AC2E01ED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444" y="815753"/>
            <a:ext cx="8763000" cy="1114770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th-TH" sz="15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2.1 ประกาศคณะกรรมการบริหารกองทุนพัฒนาบทบาทสตรี เรื่อง หลักเกณฑ์ วิธีการ และเงื่อนไข</a:t>
            </a:r>
            <a:br>
              <a:rPr lang="th-TH" sz="15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5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เกี่ยวกับการลดอัตราดอกเบี้ยเงินกู้และอัตราดอกเบี้ยผิดนัด</a:t>
            </a:r>
            <a:br>
              <a:rPr lang="th-TH" sz="15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5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กองทุนพัฒนาบทบาทสตรี พ.ศ.2563 </a:t>
            </a:r>
            <a:endParaRPr lang="en-US" sz="15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9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13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4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5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16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10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11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12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17" name="Group 16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18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26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30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31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32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27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28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29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19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20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21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23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24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33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sp>
        <p:nvSpPr>
          <p:cNvPr id="34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7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216981" y="-17491"/>
            <a:ext cx="10160000" cy="696408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20000"/>
              </a:lnSpc>
            </a:pPr>
            <a: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4.4 </a:t>
            </a: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รายงานผลการดำเนินงานตามประกาศคณะกรรมการบริหารกองทุนพัฒนาบทบาท</a:t>
            </a:r>
            <a: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สตรี</a:t>
            </a:r>
            <a:b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ให้</a:t>
            </a: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ความช่วยเหลือและบรรเทาความเดือดร้อนให้แก่ลูกหนี้</a:t>
            </a:r>
          </a:p>
          <a:p>
            <a:pPr algn="ctr">
              <a:lnSpc>
                <a:spcPct val="120000"/>
              </a:lnSpc>
            </a:pPr>
            <a:endParaRPr lang="en-GB" sz="1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5" name="สี่เหลี่ยมผืนผ้ามุมมน 189"/>
          <p:cNvSpPr/>
          <p:nvPr/>
        </p:nvSpPr>
        <p:spPr>
          <a:xfrm>
            <a:off x="7103469" y="1677336"/>
            <a:ext cx="2763292" cy="322397"/>
          </a:xfrm>
          <a:prstGeom prst="roundRect">
            <a:avLst/>
          </a:prstGeom>
          <a:solidFill>
            <a:srgbClr val="D0CFED">
              <a:alpha val="69804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</a:t>
            </a:r>
            <a:r>
              <a:rPr lang="th-TH" sz="14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ณ วันที่ 5 เมษายน  </a:t>
            </a:r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226926"/>
              </p:ext>
            </p:extLst>
          </p:nvPr>
        </p:nvGraphicFramePr>
        <p:xfrm>
          <a:off x="691444" y="2194324"/>
          <a:ext cx="8440981" cy="27714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7801">
                  <a:extLst>
                    <a:ext uri="{9D8B030D-6E8A-4147-A177-3AD203B41FA5}">
                      <a16:colId xmlns:a16="http://schemas.microsoft.com/office/drawing/2014/main" val="983599699"/>
                    </a:ext>
                  </a:extLst>
                </a:gridCol>
                <a:gridCol w="1545238">
                  <a:extLst>
                    <a:ext uri="{9D8B030D-6E8A-4147-A177-3AD203B41FA5}">
                      <a16:colId xmlns:a16="http://schemas.microsoft.com/office/drawing/2014/main" val="2663967859"/>
                    </a:ext>
                  </a:extLst>
                </a:gridCol>
                <a:gridCol w="1588401">
                  <a:extLst>
                    <a:ext uri="{9D8B030D-6E8A-4147-A177-3AD203B41FA5}">
                      <a16:colId xmlns:a16="http://schemas.microsoft.com/office/drawing/2014/main" val="1818263919"/>
                    </a:ext>
                  </a:extLst>
                </a:gridCol>
                <a:gridCol w="1537617">
                  <a:extLst>
                    <a:ext uri="{9D8B030D-6E8A-4147-A177-3AD203B41FA5}">
                      <a16:colId xmlns:a16="http://schemas.microsoft.com/office/drawing/2014/main" val="4148968966"/>
                    </a:ext>
                  </a:extLst>
                </a:gridCol>
                <a:gridCol w="1057215">
                  <a:extLst>
                    <a:ext uri="{9D8B030D-6E8A-4147-A177-3AD203B41FA5}">
                      <a16:colId xmlns:a16="http://schemas.microsoft.com/office/drawing/2014/main" val="1984985565"/>
                    </a:ext>
                  </a:extLst>
                </a:gridCol>
                <a:gridCol w="1504709">
                  <a:extLst>
                    <a:ext uri="{9D8B030D-6E8A-4147-A177-3AD203B41FA5}">
                      <a16:colId xmlns:a16="http://schemas.microsoft.com/office/drawing/2014/main" val="3094330575"/>
                    </a:ext>
                  </a:extLst>
                </a:gridCol>
              </a:tblGrid>
              <a:tr h="40998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เดือน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Batang" panose="02030600000101010101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CD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th-TH" sz="1200" b="1" spc="-25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</a:t>
                      </a:r>
                      <a:r>
                        <a:rPr lang="th-TH" sz="1200" b="1" spc="-25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แสดง</a:t>
                      </a:r>
                      <a:br>
                        <a:rPr lang="th-TH" sz="1200" b="1" spc="-25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spc="-25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ความ</a:t>
                      </a:r>
                      <a:r>
                        <a:rPr lang="th-TH" sz="1200" b="1" spc="-25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ประสงค์</a:t>
                      </a:r>
                      <a:r>
                        <a:rPr lang="en-US" sz="1200" b="1" spc="-25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en-US" sz="1200" b="1" spc="-25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ขอเข้าร่วมมาตรการ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</a:t>
                      </a: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โครงการ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)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Batang" panose="02030600000101010101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CD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จำนวนเงิน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</a:t>
                      </a: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บาท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)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Batang" panose="02030600000101010101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CD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จำนวนเงินที่ได้รับ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</a:t>
                      </a: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บาท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)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Batang" panose="02030600000101010101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CDB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โครงการผิดนัดชำระหนี้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Batang" panose="02030600000101010101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D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6670946"/>
                  </a:ext>
                </a:extLst>
              </a:tr>
              <a:tr h="103631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530350" algn="l"/>
                        </a:tabLst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โครงการ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Batang" panose="02030600000101010101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CD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530350" algn="l"/>
                        </a:tabLst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จำนวนเงิน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(</a:t>
                      </a: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บาท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)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Batang" panose="02030600000101010101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CD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220150"/>
                  </a:ext>
                </a:extLst>
              </a:tr>
              <a:tr h="4180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th-TH" sz="1200" spc="-2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ยอดยกมามีนาคม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Batang" panose="02030600000101010101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17,838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Batang" panose="02030600000101010101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2,323,643,719.00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Batang" panose="02030600000101010101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1,275,553,170.19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Batang" panose="02030600000101010101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13,964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Batang" panose="02030600000101010101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477,625,580.61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Batang" panose="02030600000101010101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5596"/>
                  </a:ext>
                </a:extLst>
              </a:tr>
              <a:tr h="3948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เมษายน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Batang" panose="02030600000101010101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445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Batang" panose="02030600000101010101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46,496,353.73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Batang" panose="02030600000101010101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4,331,878.11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Batang" panose="02030600000101010101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154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Batang" panose="02030600000101010101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31,199,957.71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Batang" panose="02030600000101010101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572673"/>
                  </a:ext>
                </a:extLst>
              </a:tr>
              <a:tr h="5097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รวมทั้งสิ้น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Batang" panose="02030600000101010101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18,283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Batang" panose="02030600000101010101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2,370,140,072.73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Batang" panose="02030600000101010101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1,279,885,048.30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Batang" panose="02030600000101010101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14,118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Batang" panose="02030600000101010101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508,825,538.32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Batang" panose="02030600000101010101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049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3202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EF06003F-0E28-2EBD-FFFF-EBCE0C3842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9394949"/>
              </p:ext>
            </p:extLst>
          </p:nvPr>
        </p:nvGraphicFramePr>
        <p:xfrm>
          <a:off x="466567" y="1344155"/>
          <a:ext cx="9132130" cy="4037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7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12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3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4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15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9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10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11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16" name="Group 15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17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24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28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29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30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25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26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27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18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19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20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21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22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31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sp>
        <p:nvSpPr>
          <p:cNvPr id="32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3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216981" y="-17491"/>
            <a:ext cx="10160000" cy="696408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20000"/>
              </a:lnSpc>
            </a:pPr>
            <a: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4.4 </a:t>
            </a: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รายงานผลการดำเนินงานตามประกาศคณะกรรมการบริหารกองทุนพัฒนาบทบาท</a:t>
            </a:r>
            <a: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สตรี</a:t>
            </a:r>
            <a:b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ให้</a:t>
            </a: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ความช่วยเหลือและบรรเทาความเดือดร้อนให้แก่ลูกหนี้</a:t>
            </a:r>
          </a:p>
          <a:p>
            <a:pPr algn="ctr">
              <a:lnSpc>
                <a:spcPct val="120000"/>
              </a:lnSpc>
            </a:pPr>
            <a:endParaRPr lang="en-GB" sz="1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D23196-60D8-FF7B-D452-5FDCCFD0E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447" y="683636"/>
            <a:ext cx="9207500" cy="702727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th-TH" sz="15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2.2 ประกาศคณะกรรมการบริหารกองทุนพัฒนาบทบาทสตรี เรื่อง หลักเกณฑ์ วิธีการ และเงื่อนไข</a:t>
            </a:r>
            <a:br>
              <a:rPr lang="th-TH" sz="15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5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เกี่ยวกับการลดอัตราดอกเบี้ยเงินกู้และอัตราดอกเบี้ยผิดนัดกองทุนพัฒนาบทบาทสตรี พ.ศ. 2566 </a:t>
            </a:r>
            <a:endParaRPr lang="en-US" sz="15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4" name="สี่เหลี่ยมผืนผ้ามุมมน 189"/>
          <p:cNvSpPr/>
          <p:nvPr/>
        </p:nvSpPr>
        <p:spPr>
          <a:xfrm>
            <a:off x="7345100" y="1390031"/>
            <a:ext cx="2622727" cy="322397"/>
          </a:xfrm>
          <a:prstGeom prst="roundRect">
            <a:avLst/>
          </a:prstGeom>
          <a:solidFill>
            <a:srgbClr val="DECEC4">
              <a:alpha val="69804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</a:t>
            </a:r>
            <a:r>
              <a:rPr lang="th-TH" sz="14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ณ วันที่ </a:t>
            </a:r>
            <a:r>
              <a:rPr lang="en-US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</a:t>
            </a:r>
            <a:r>
              <a:rPr lang="en-US" sz="14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4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เมษายน </a:t>
            </a:r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</a:t>
            </a:r>
          </a:p>
        </p:txBody>
      </p:sp>
      <p:sp>
        <p:nvSpPr>
          <p:cNvPr id="35" name="TextBox 1"/>
          <p:cNvSpPr txBox="1"/>
          <p:nvPr/>
        </p:nvSpPr>
        <p:spPr>
          <a:xfrm>
            <a:off x="2794790" y="1545963"/>
            <a:ext cx="919751" cy="54652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4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3,606</a:t>
            </a:r>
            <a:br>
              <a:rPr lang="th-TH" sz="14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โครงการ  </a:t>
            </a:r>
            <a:endParaRPr lang="th-TH" sz="14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6" name="TextBox 1"/>
          <p:cNvSpPr txBox="1"/>
          <p:nvPr/>
        </p:nvSpPr>
        <p:spPr>
          <a:xfrm>
            <a:off x="3714541" y="3653113"/>
            <a:ext cx="919751" cy="54652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4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49</a:t>
            </a:r>
            <a:br>
              <a:rPr lang="th-TH" sz="14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โครงการ  </a:t>
            </a:r>
            <a:endParaRPr lang="th-TH" sz="14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7" name="TextBox 1"/>
          <p:cNvSpPr txBox="1"/>
          <p:nvPr/>
        </p:nvSpPr>
        <p:spPr>
          <a:xfrm>
            <a:off x="4448012" y="3667718"/>
            <a:ext cx="919751" cy="54652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4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49</a:t>
            </a:r>
            <a:br>
              <a:rPr lang="th-TH" sz="14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โครงการ  </a:t>
            </a:r>
            <a:endParaRPr lang="th-TH" sz="14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8" name="TextBox 1"/>
          <p:cNvSpPr txBox="1"/>
          <p:nvPr/>
        </p:nvSpPr>
        <p:spPr>
          <a:xfrm>
            <a:off x="5577286" y="3439580"/>
            <a:ext cx="919751" cy="54652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4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56</a:t>
            </a:r>
            <a:br>
              <a:rPr lang="th-TH" sz="14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โครงการ  </a:t>
            </a:r>
            <a:endParaRPr lang="th-TH" sz="14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9" name="TextBox 1"/>
          <p:cNvSpPr txBox="1"/>
          <p:nvPr/>
        </p:nvSpPr>
        <p:spPr>
          <a:xfrm>
            <a:off x="6282238" y="3641356"/>
            <a:ext cx="919751" cy="54652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4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29</a:t>
            </a:r>
            <a:r>
              <a:rPr lang="th-TH" sz="14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4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โครงการ  </a:t>
            </a:r>
            <a:endParaRPr lang="th-TH" sz="14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0" name="TextBox 1"/>
          <p:cNvSpPr txBox="1"/>
          <p:nvPr/>
        </p:nvSpPr>
        <p:spPr>
          <a:xfrm>
            <a:off x="7315088" y="2913277"/>
            <a:ext cx="919751" cy="54652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4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1,009</a:t>
            </a:r>
            <a:br>
              <a:rPr lang="th-TH" sz="14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โครงการ  </a:t>
            </a:r>
            <a:endParaRPr lang="th-TH" sz="14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1" name="TextBox 1"/>
          <p:cNvSpPr txBox="1"/>
          <p:nvPr/>
        </p:nvSpPr>
        <p:spPr>
          <a:xfrm>
            <a:off x="8165507" y="2934407"/>
            <a:ext cx="919751" cy="54652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4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1,163</a:t>
            </a:r>
            <a:br>
              <a:rPr lang="th-TH" sz="14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โครงการ  </a:t>
            </a:r>
            <a:endParaRPr lang="th-TH" sz="14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343162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2DBF1A4F-6A1E-7229-3648-E429F39CD83F}"/>
              </a:ext>
            </a:extLst>
          </p:cNvPr>
          <p:cNvSpPr txBox="1"/>
          <p:nvPr/>
        </p:nvSpPr>
        <p:spPr>
          <a:xfrm>
            <a:off x="1905034" y="1440985"/>
            <a:ext cx="69577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th-TH" sz="15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2.3 ประกาศคณะกรรมการบริหารกองทุนพัฒนาบทบาทสตรี เรื่อง หลักเกณฑ์ วิธีการ และเงื่อนไขการพิจารณา ลดหรืองดเบี้ยปรับ/ดอกเบี้ยผิดนัดตามสัญญากู้ยืมเงิน</a:t>
            </a:r>
            <a:br>
              <a:rPr lang="th-TH" sz="15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5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ของกองทุนพัฒนา</a:t>
            </a:r>
            <a:r>
              <a:rPr lang="th-TH" sz="15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บทบาทสตรี</a:t>
            </a:r>
            <a:endParaRPr lang="th-TH" sz="15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77080724-0CAC-EE56-183D-5B239514B6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668907"/>
              </p:ext>
            </p:extLst>
          </p:nvPr>
        </p:nvGraphicFramePr>
        <p:xfrm>
          <a:off x="2273137" y="2929023"/>
          <a:ext cx="6221506" cy="1105358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110753">
                  <a:extLst>
                    <a:ext uri="{9D8B030D-6E8A-4147-A177-3AD203B41FA5}">
                      <a16:colId xmlns:a16="http://schemas.microsoft.com/office/drawing/2014/main" val="2283681804"/>
                    </a:ext>
                  </a:extLst>
                </a:gridCol>
                <a:gridCol w="3110753">
                  <a:extLst>
                    <a:ext uri="{9D8B030D-6E8A-4147-A177-3AD203B41FA5}">
                      <a16:colId xmlns:a16="http://schemas.microsoft.com/office/drawing/2014/main" val="2764421394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ลูกหนี้ขอเข้าร่วมมาตรการ (โครงการ)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7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จำนวนเงินที่ได้รับชำระคืน (บาท)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02492"/>
                  </a:ext>
                </a:extLst>
              </a:tr>
              <a:tr h="404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127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3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19,615,790.08</a:t>
                      </a: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3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357520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7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12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3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4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15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8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10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11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16" name="Group 15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17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24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28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29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30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25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26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27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18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19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20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21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22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31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sp>
        <p:nvSpPr>
          <p:cNvPr id="32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3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216981" y="-17491"/>
            <a:ext cx="10160000" cy="696408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20000"/>
              </a:lnSpc>
            </a:pPr>
            <a: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4.4 </a:t>
            </a: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รายงานผลการดำเนินงานตามประกาศคณะกรรมการบริหารกองทุนพัฒนาบทบาท</a:t>
            </a:r>
            <a: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สตรี</a:t>
            </a:r>
            <a:b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ให้</a:t>
            </a: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ความช่วยเหลือและบรรเทาความเดือดร้อนให้แก่ลูกหนี้</a:t>
            </a:r>
          </a:p>
          <a:p>
            <a:pPr algn="ctr">
              <a:lnSpc>
                <a:spcPct val="120000"/>
              </a:lnSpc>
            </a:pPr>
            <a:endParaRPr lang="en-GB" sz="1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4" name="สี่เหลี่ยมผืนผ้ามุมมน 189"/>
          <p:cNvSpPr/>
          <p:nvPr/>
        </p:nvSpPr>
        <p:spPr>
          <a:xfrm>
            <a:off x="7005262" y="2481016"/>
            <a:ext cx="2640411" cy="322397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9804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</a:t>
            </a:r>
            <a:r>
              <a:rPr lang="th-TH" sz="14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วันที่ </a:t>
            </a:r>
            <a:r>
              <a:rPr lang="en-US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</a:t>
            </a:r>
            <a:r>
              <a:rPr lang="en-US" sz="14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4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เมษายน 2566</a:t>
            </a:r>
            <a:endParaRPr lang="th-TH" sz="1400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0836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แผนภูมิ 12">
            <a:extLst>
              <a:ext uri="{FF2B5EF4-FFF2-40B4-BE49-F238E27FC236}">
                <a16:creationId xmlns:a16="http://schemas.microsoft.com/office/drawing/2014/main" id="{0C0900E2-8509-616E-9E09-76A79C7E31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8494718"/>
              </p:ext>
            </p:extLst>
          </p:nvPr>
        </p:nvGraphicFramePr>
        <p:xfrm>
          <a:off x="127965" y="1717501"/>
          <a:ext cx="9889958" cy="348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7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11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2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4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16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8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9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10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17" name="Group 16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18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25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29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30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31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26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27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28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19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20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21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22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23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32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sp>
        <p:nvSpPr>
          <p:cNvPr id="33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216981" y="-17491"/>
            <a:ext cx="10160000" cy="696408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20000"/>
              </a:lnSpc>
            </a:pPr>
            <a: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4.4 </a:t>
            </a: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รายงานผลการดำเนินงานตามประกาศคณะกรรมการบริหารกองทุนพัฒนาบทบาท</a:t>
            </a:r>
            <a: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สตรี</a:t>
            </a:r>
            <a:b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ให้</a:t>
            </a: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ความช่วยเหลือและบรรเทาความเดือดร้อนให้แก่ลูกหนี้</a:t>
            </a:r>
          </a:p>
          <a:p>
            <a:pPr algn="ctr">
              <a:lnSpc>
                <a:spcPct val="120000"/>
              </a:lnSpc>
            </a:pPr>
            <a:endParaRPr lang="en-GB" sz="1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A2980B4E-3250-3AD8-6C5D-95F2BCEA6976}"/>
              </a:ext>
            </a:extLst>
          </p:cNvPr>
          <p:cNvSpPr txBox="1"/>
          <p:nvPr/>
        </p:nvSpPr>
        <p:spPr>
          <a:xfrm>
            <a:off x="584281" y="815752"/>
            <a:ext cx="899143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15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2.4 ประกาศคณะกรรมการบริหารกองทุนพัฒนาบทบาทสตรี เรื่อง มาตรการยกเลิก</a:t>
            </a:r>
            <a:br>
              <a:rPr lang="th-TH" sz="15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5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สัญญาค้ำประกันเงินกู้รายบุคคล และการปลดหนี้รายบุคคลของกองทุนพัฒนาบทบาทสตรี พ.ศ </a:t>
            </a:r>
            <a:r>
              <a:rPr lang="th-TH" sz="15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2565</a:t>
            </a:r>
            <a:endParaRPr lang="th-TH" sz="15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5" name="สี่เหลี่ยมผืนผ้ามุมมน 189"/>
          <p:cNvSpPr/>
          <p:nvPr/>
        </p:nvSpPr>
        <p:spPr>
          <a:xfrm>
            <a:off x="7435839" y="1339559"/>
            <a:ext cx="2582084" cy="322397"/>
          </a:xfrm>
          <a:prstGeom prst="roundRect">
            <a:avLst/>
          </a:prstGeom>
          <a:solidFill>
            <a:schemeClr val="accent3">
              <a:lumMod val="40000"/>
              <a:lumOff val="60000"/>
              <a:alpha val="69804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</a:t>
            </a:r>
            <a:r>
              <a:rPr lang="th-TH" sz="14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ณ วันที่ </a:t>
            </a:r>
            <a:r>
              <a:rPr lang="en-US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</a:t>
            </a:r>
            <a:r>
              <a:rPr lang="en-US" sz="14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4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เมษายน </a:t>
            </a:r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</a:t>
            </a:r>
          </a:p>
        </p:txBody>
      </p:sp>
      <p:sp>
        <p:nvSpPr>
          <p:cNvPr id="2" name="TextBox 1"/>
          <p:cNvSpPr txBox="1"/>
          <p:nvPr/>
        </p:nvSpPr>
        <p:spPr>
          <a:xfrm rot="16200000">
            <a:off x="1000126" y="3327070"/>
            <a:ext cx="4667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1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</a:t>
            </a:r>
            <a:endParaRPr lang="th-TH" sz="11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6" name="TextBox 35"/>
          <p:cNvSpPr txBox="1"/>
          <p:nvPr/>
        </p:nvSpPr>
        <p:spPr>
          <a:xfrm rot="16200000">
            <a:off x="2305052" y="3560433"/>
            <a:ext cx="4667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1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</a:t>
            </a:r>
            <a:endParaRPr lang="th-TH" sz="11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7" name="TextBox 36"/>
          <p:cNvSpPr txBox="1"/>
          <p:nvPr/>
        </p:nvSpPr>
        <p:spPr>
          <a:xfrm rot="16200000">
            <a:off x="3613943" y="3646159"/>
            <a:ext cx="4667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1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</a:t>
            </a:r>
            <a:endParaRPr lang="th-TH" sz="11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8" name="TextBox 37"/>
          <p:cNvSpPr txBox="1"/>
          <p:nvPr/>
        </p:nvSpPr>
        <p:spPr>
          <a:xfrm rot="16200000">
            <a:off x="4932814" y="2905254"/>
            <a:ext cx="4667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1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</a:t>
            </a:r>
            <a:endParaRPr lang="th-TH" sz="11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9" name="TextBox 38"/>
          <p:cNvSpPr txBox="1"/>
          <p:nvPr/>
        </p:nvSpPr>
        <p:spPr>
          <a:xfrm rot="16200000">
            <a:off x="6231369" y="3605341"/>
            <a:ext cx="4667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1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</a:t>
            </a:r>
            <a:endParaRPr lang="th-TH" sz="11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0" name="TextBox 39"/>
          <p:cNvSpPr txBox="1"/>
          <p:nvPr/>
        </p:nvSpPr>
        <p:spPr>
          <a:xfrm rot="16200000">
            <a:off x="7550240" y="3179433"/>
            <a:ext cx="4667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1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</a:t>
            </a:r>
            <a:endParaRPr lang="th-TH" sz="11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1" name="TextBox 40"/>
          <p:cNvSpPr txBox="1"/>
          <p:nvPr/>
        </p:nvSpPr>
        <p:spPr>
          <a:xfrm rot="16200000">
            <a:off x="8855166" y="3371979"/>
            <a:ext cx="4667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1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</a:t>
            </a:r>
            <a:endParaRPr lang="th-TH" sz="11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812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5EBF8325-010C-4714-8148-33F2B0757EC1}"/>
              </a:ext>
            </a:extLst>
          </p:cNvPr>
          <p:cNvSpPr/>
          <p:nvPr/>
        </p:nvSpPr>
        <p:spPr>
          <a:xfrm>
            <a:off x="970104" y="1988781"/>
            <a:ext cx="8023860" cy="1948793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500"/>
              </a:spcAft>
            </a:pPr>
            <a:r>
              <a:rPr lang="th-TH" sz="20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สำนักงานกองทุนพัฒนาบทบาทสตรี (สกส.) </a:t>
            </a:r>
          </a:p>
          <a:p>
            <a:pPr algn="ctr">
              <a:spcAft>
                <a:spcPts val="500"/>
              </a:spcAft>
            </a:pPr>
            <a:r>
              <a:rPr lang="th-TH" sz="20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ได้จัดทำรายงานการ</a:t>
            </a:r>
            <a:r>
              <a:rPr lang="th-TH" sz="2000" spc="-4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ประชุม</a:t>
            </a:r>
            <a:r>
              <a:rPr lang="th-TH" sz="2000" spc="-9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คณะกรรมการบริหารกองทุนฯ </a:t>
            </a:r>
          </a:p>
          <a:p>
            <a:pPr algn="ctr">
              <a:spcAft>
                <a:spcPts val="500"/>
              </a:spcAft>
            </a:pPr>
            <a:r>
              <a:rPr lang="th-TH" sz="2000" spc="-9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ครั้งที่ </a:t>
            </a:r>
            <a:r>
              <a:rPr lang="th-TH" sz="2000" spc="-90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3/2566 </a:t>
            </a:r>
            <a:r>
              <a:rPr lang="th-TH" sz="2000" spc="-9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เมื่อ</a:t>
            </a:r>
            <a:r>
              <a:rPr lang="th-TH" sz="2000" spc="-90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วันพุธที่ 22 มีนาคม </a:t>
            </a:r>
            <a:r>
              <a:rPr lang="th-TH" sz="2000" spc="-9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 </a:t>
            </a:r>
          </a:p>
          <a:p>
            <a:pPr algn="ctr">
              <a:spcAft>
                <a:spcPts val="500"/>
              </a:spcAft>
            </a:pPr>
            <a:r>
              <a:rPr lang="th-TH" sz="2000" spc="-4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และจัดส่งให้</a:t>
            </a:r>
            <a:r>
              <a:rPr lang="th-TH" sz="20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คณะกรรมการบริหารกองทุนฯ ทุกท่านทราบล่วงหน้าเรียบร้อยแล้ว </a:t>
            </a:r>
          </a:p>
        </p:txBody>
      </p:sp>
      <p:sp>
        <p:nvSpPr>
          <p:cNvPr id="3" name="Rectangle 2"/>
          <p:cNvSpPr/>
          <p:nvPr/>
        </p:nvSpPr>
        <p:spPr>
          <a:xfrm>
            <a:off x="811530" y="1668780"/>
            <a:ext cx="8298180" cy="2560320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2" y="3756463"/>
            <a:ext cx="1002224" cy="1002224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4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4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5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4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45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07941"/>
                <a:ext cx="2243877" cy="4736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60 </a:t>
                </a:r>
                <a:r>
                  <a:rPr lang="th-TH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ปี กรมการพัฒนาชุมชน</a:t>
                </a:r>
              </a:p>
              <a:p>
                <a:pPr>
                  <a:lnSpc>
                    <a:spcPct val="120000"/>
                  </a:lnSpc>
                </a:pPr>
                <a:r>
                  <a:rPr lang="th-TH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สร้างสรรค์ชุมชน สร้างคน สร้างชาติ</a:t>
                </a:r>
                <a:endPara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4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4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36" name="TextBox 35"/>
          <p:cNvSpPr txBox="1"/>
          <p:nvPr/>
        </p:nvSpPr>
        <p:spPr>
          <a:xfrm>
            <a:off x="323439" y="21997"/>
            <a:ext cx="6488935" cy="484748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th-TH" sz="17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2 เรื่อง รับรองรายงานการประชุม ครั้งที่ </a:t>
            </a:r>
            <a:r>
              <a:rPr lang="th-TH" sz="17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3/2566</a:t>
            </a:r>
            <a:endParaRPr lang="th-TH" sz="1700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80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87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109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10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11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88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89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90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81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82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83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84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85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6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31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</p:spTree>
    <p:extLst>
      <p:ext uri="{BB962C8B-B14F-4D97-AF65-F5344CB8AC3E}">
        <p14:creationId xmlns:p14="http://schemas.microsoft.com/office/powerpoint/2010/main" val="24448484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0" y="2238461"/>
            <a:ext cx="10160000" cy="1613756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4.5 ประกาศคณะกรรมการบริหารกองทุนพัฒนาบทบาทสตรี </a:t>
            </a:r>
            <a:r>
              <a:rPr lang="th-TH" sz="2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b="1" spc="-2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เรื่อง </a:t>
            </a:r>
            <a:r>
              <a:rPr lang="th-TH" sz="2000" b="1" spc="-2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มาตรการพักชำระ</a:t>
            </a:r>
            <a:r>
              <a:rPr lang="th-TH" sz="2000" b="1" spc="-2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หนี้ สำหรับ</a:t>
            </a:r>
            <a:r>
              <a:rPr lang="th-TH" sz="2000" b="1" spc="-2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ลูกหนี้ผู้ประสบสาธารณภัย (อุทกภัย) (ฉบับที่ 2) พ.ศ. 2566</a:t>
            </a:r>
          </a:p>
          <a:p>
            <a:pPr algn="ctr">
              <a:lnSpc>
                <a:spcPct val="150000"/>
              </a:lnSpc>
            </a:pPr>
            <a:endParaRPr lang="en-GB" sz="20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2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7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8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9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0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3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65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6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74" name="Group 73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75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8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8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8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8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8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8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8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76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77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78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79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80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28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sp>
        <p:nvSpPr>
          <p:cNvPr id="30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3461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/>
          <p:cNvGrpSpPr/>
          <p:nvPr/>
        </p:nvGrpSpPr>
        <p:grpSpPr>
          <a:xfrm>
            <a:off x="-23581" y="-248447"/>
            <a:ext cx="10193050" cy="1541268"/>
            <a:chOff x="-23581" y="-271597"/>
            <a:chExt cx="10193050" cy="1541268"/>
          </a:xfrm>
        </p:grpSpPr>
        <p:grpSp>
          <p:nvGrpSpPr>
            <p:cNvPr id="62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-32767"/>
              <a:ext cx="10193050" cy="708016"/>
              <a:chOff x="-29746" y="-194313"/>
              <a:chExt cx="9173747" cy="637214"/>
            </a:xfrm>
          </p:grpSpPr>
          <p:sp>
            <p:nvSpPr>
              <p:cNvPr id="67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8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9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0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94313"/>
                <a:ext cx="9173747" cy="461807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3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65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6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74" name="Group 73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75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8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8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8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8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8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8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8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76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77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78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79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80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28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sp>
        <p:nvSpPr>
          <p:cNvPr id="30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70075" y="-38827"/>
            <a:ext cx="6157732" cy="52177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20000"/>
              </a:lnSpc>
            </a:pPr>
            <a: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4.5 </a:t>
            </a: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ประกาศคณะกรรมการบริหารกองทุนพัฒนาบทบาทสตรี </a:t>
            </a:r>
            <a: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200" b="1" spc="-2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เรื่อง </a:t>
            </a:r>
            <a:r>
              <a:rPr lang="th-TH" sz="1200" b="1" spc="-2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มาตรการพักชำระ</a:t>
            </a:r>
            <a:r>
              <a:rPr lang="th-TH" sz="1200" b="1" spc="-2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หนี้ สำหรับ</a:t>
            </a:r>
            <a:r>
              <a:rPr lang="th-TH" sz="1200" b="1" spc="-2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ลูกหนี้ผู้ประสบสาธารณภัย (อุทกภัย) (ฉบับที่ 2) พ.ศ. 2566</a:t>
            </a:r>
          </a:p>
          <a:p>
            <a:pPr>
              <a:lnSpc>
                <a:spcPct val="120000"/>
              </a:lnSpc>
            </a:pPr>
            <a:endParaRPr lang="en-GB" sz="1200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24A8E1A2-852F-6460-6E9B-03D0991B6354}"/>
              </a:ext>
            </a:extLst>
          </p:cNvPr>
          <p:cNvSpPr txBox="1">
            <a:spLocks/>
          </p:cNvSpPr>
          <p:nvPr/>
        </p:nvSpPr>
        <p:spPr>
          <a:xfrm>
            <a:off x="964930" y="891579"/>
            <a:ext cx="8504533" cy="5875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90492" indent="-190492" algn="l" defTabSz="761970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47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40000"/>
              </a:lnSpc>
              <a:buNone/>
            </a:pPr>
            <a:r>
              <a:rPr lang="th-TH" sz="14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ประกาศคณะกรรมการบริหารกองทุนพัฒนาบทบาทสตรี เรื่อง มาตรการพักชำระหนี้สำหรับลูกหนี้</a:t>
            </a:r>
            <a:br>
              <a:rPr lang="th-TH" sz="14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ผู้ประสบสาธารณภัย (อุทกภัย)(ฉบับที่ 2) พ.ศ. 2566</a:t>
            </a:r>
            <a:endParaRPr lang="en-US" sz="14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C44030C6-9027-4F90-C1BD-39E6357C4E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774357"/>
              </p:ext>
            </p:extLst>
          </p:nvPr>
        </p:nvGraphicFramePr>
        <p:xfrm>
          <a:off x="964930" y="1964625"/>
          <a:ext cx="8116486" cy="3054228"/>
        </p:xfrm>
        <a:graphic>
          <a:graphicData uri="http://schemas.openxmlformats.org/drawingml/2006/table">
            <a:tbl>
              <a:tblPr firstRow="1" firstCol="1" bandRow="1">
                <a:tableStyleId>{35758FB7-9AC5-4552-8A53-C91805E547FA}</a:tableStyleId>
              </a:tblPr>
              <a:tblGrid>
                <a:gridCol w="2260601">
                  <a:extLst>
                    <a:ext uri="{9D8B030D-6E8A-4147-A177-3AD203B41FA5}">
                      <a16:colId xmlns:a16="http://schemas.microsoft.com/office/drawing/2014/main" val="1715989691"/>
                    </a:ext>
                  </a:extLst>
                </a:gridCol>
                <a:gridCol w="1796795">
                  <a:extLst>
                    <a:ext uri="{9D8B030D-6E8A-4147-A177-3AD203B41FA5}">
                      <a16:colId xmlns:a16="http://schemas.microsoft.com/office/drawing/2014/main" val="3462198272"/>
                    </a:ext>
                  </a:extLst>
                </a:gridCol>
                <a:gridCol w="2029545">
                  <a:extLst>
                    <a:ext uri="{9D8B030D-6E8A-4147-A177-3AD203B41FA5}">
                      <a16:colId xmlns:a16="http://schemas.microsoft.com/office/drawing/2014/main" val="307847875"/>
                    </a:ext>
                  </a:extLst>
                </a:gridCol>
                <a:gridCol w="2029545">
                  <a:extLst>
                    <a:ext uri="{9D8B030D-6E8A-4147-A177-3AD203B41FA5}">
                      <a16:colId xmlns:a16="http://schemas.microsoft.com/office/drawing/2014/main" val="1942373125"/>
                    </a:ext>
                  </a:extLst>
                </a:gridCol>
              </a:tblGrid>
              <a:tr h="5978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th-TH" sz="1200" spc="-35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มาตรการ</a:t>
                      </a:r>
                      <a:endParaRPr lang="en-US" sz="12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th-TH" sz="1200" spc="-35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ลูกหนี้ขอเข้าร่วมมาตรการ</a:t>
                      </a:r>
                      <a:r>
                        <a:rPr lang="en-US" sz="1200" spc="-35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</a:t>
                      </a:r>
                      <a:r>
                        <a:rPr lang="th-TH" sz="1200" spc="-35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โครงการ</a:t>
                      </a:r>
                      <a:r>
                        <a:rPr lang="en-US" sz="1200" spc="-35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)</a:t>
                      </a:r>
                      <a:endParaRPr lang="en-US" sz="12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th-TH" sz="1200" spc="-35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จำนวนเงินต้น</a:t>
                      </a:r>
                      <a:endParaRPr lang="en-US" sz="1200" dirty="0"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th-TH" sz="1200" spc="-35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ที่ขอพักชำระหนี้ </a:t>
                      </a:r>
                      <a:r>
                        <a:rPr lang="en-US" sz="1200" spc="-35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</a:t>
                      </a:r>
                      <a:r>
                        <a:rPr lang="th-TH" sz="1200" spc="-35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บาท</a:t>
                      </a:r>
                      <a:r>
                        <a:rPr lang="en-US" sz="1200" spc="-35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)</a:t>
                      </a:r>
                      <a:endParaRPr lang="en-US" sz="12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th-TH" sz="1200" spc="-35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หนี้เกินกำหนดชำระ</a:t>
                      </a:r>
                      <a:endParaRPr lang="en-US" sz="12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545387"/>
                  </a:ext>
                </a:extLst>
              </a:tr>
              <a:tr h="947624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th-TH" sz="1200" spc="-35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มาตรการพักชำระหนี้สำหรับลูกหนี้ผู้</a:t>
                      </a:r>
                      <a:r>
                        <a:rPr lang="th-TH" sz="1200" spc="-35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ประสบสา</a:t>
                      </a:r>
                      <a:r>
                        <a:rPr lang="th-TH" sz="1200" spc="-35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ธารณภัย (อุทกภัย) </a:t>
                      </a:r>
                      <a:r>
                        <a:rPr lang="th-TH" sz="1200" spc="-35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พ.ศ. </a:t>
                      </a:r>
                      <a:r>
                        <a:rPr lang="th-TH" sz="1200" spc="-35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2565</a:t>
                      </a:r>
                      <a:endParaRPr lang="en-US" sz="12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th-TH" sz="1200" b="1" spc="-35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  <a:r>
                        <a:rPr lang="en-US" sz="1200" b="1" spc="-35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,931</a:t>
                      </a:r>
                      <a:endParaRPr lang="en-US" sz="12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th-TH" sz="1200" b="1" spc="-35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243</a:t>
                      </a:r>
                      <a:r>
                        <a:rPr lang="en-US" sz="1200" b="1" spc="-35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200" b="1" spc="-35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288</a:t>
                      </a:r>
                      <a:r>
                        <a:rPr lang="en-US" sz="1200" b="1" spc="-35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,741.55</a:t>
                      </a:r>
                      <a:endParaRPr lang="en-US" sz="12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b="1" spc="-35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81,838,836.10</a:t>
                      </a:r>
                      <a:endParaRPr lang="en-US" sz="12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962893"/>
                  </a:ext>
                </a:extLst>
              </a:tr>
              <a:tr h="936372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th-TH" sz="1200" spc="-35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มาตรการพักชำระหนี้สำหรับลูกหนี้ผู้</a:t>
                      </a:r>
                      <a:r>
                        <a:rPr lang="th-TH" sz="1200" spc="-35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ประสบสา</a:t>
                      </a:r>
                      <a:r>
                        <a:rPr lang="th-TH" sz="1200" spc="-35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ธารณภัย (อุทกภัย) </a:t>
                      </a:r>
                      <a:r>
                        <a:rPr lang="th-TH" sz="1200" spc="-35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</a:t>
                      </a:r>
                      <a:r>
                        <a:rPr lang="th-TH" sz="1200" spc="-35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ฉบับที่ 2) </a:t>
                      </a:r>
                      <a:r>
                        <a:rPr lang="th-TH" sz="1200" spc="-35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พ.ศ. </a:t>
                      </a:r>
                      <a:r>
                        <a:rPr lang="th-TH" sz="1200" spc="-35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2566 </a:t>
                      </a:r>
                      <a:endParaRPr lang="en-US" sz="12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b="1" spc="-35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1,025</a:t>
                      </a:r>
                      <a:endParaRPr lang="en-US" sz="12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b="1" spc="-35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107,879,186.00</a:t>
                      </a:r>
                      <a:endParaRPr lang="en-US" sz="12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th-TH" sz="1200" b="1" spc="-35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</a:t>
                      </a:r>
                      <a:r>
                        <a:rPr lang="en-US" sz="1200" b="1" spc="-35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200" b="1" spc="-35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920</a:t>
                      </a:r>
                      <a:r>
                        <a:rPr lang="en-US" sz="1200" b="1" spc="-35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200" b="1" spc="-35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790.83</a:t>
                      </a:r>
                      <a:endParaRPr lang="en-US" sz="12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468145"/>
                  </a:ext>
                </a:extLst>
              </a:tr>
              <a:tr h="5723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th-TH" sz="1200" spc="-35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รวมทั้งสิ้น</a:t>
                      </a:r>
                      <a:endParaRPr lang="en-US" sz="12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th-TH" sz="1200" b="1" spc="-35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</a:t>
                      </a:r>
                      <a:r>
                        <a:rPr lang="en-US" sz="1200" b="1" spc="-35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200" b="1" spc="-35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956</a:t>
                      </a:r>
                      <a:endParaRPr lang="en-US" sz="12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th-TH" sz="1200" b="1" spc="-35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351</a:t>
                      </a:r>
                      <a:r>
                        <a:rPr lang="en-US" sz="1200" b="1" spc="-35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200" b="1" spc="-35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167</a:t>
                      </a:r>
                      <a:r>
                        <a:rPr lang="en-US" sz="1200" b="1" spc="-35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200" b="1" spc="-35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927.55</a:t>
                      </a:r>
                      <a:endParaRPr lang="en-US" sz="12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th-TH" sz="1200" b="1" spc="-35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111</a:t>
                      </a:r>
                      <a:r>
                        <a:rPr lang="en-US" sz="1200" b="1" spc="-35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200" b="1" spc="-35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759</a:t>
                      </a:r>
                      <a:r>
                        <a:rPr lang="en-US" sz="1200" b="1" spc="-35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200" b="1" spc="-35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626.93</a:t>
                      </a:r>
                      <a:endParaRPr lang="en-US" sz="12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6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3386816"/>
                  </a:ext>
                </a:extLst>
              </a:tr>
            </a:tbl>
          </a:graphicData>
        </a:graphic>
      </p:graphicFrame>
      <p:sp>
        <p:nvSpPr>
          <p:cNvPr id="32" name="สี่เหลี่ยมผืนผ้ามุมมน 189"/>
          <p:cNvSpPr/>
          <p:nvPr/>
        </p:nvSpPr>
        <p:spPr>
          <a:xfrm>
            <a:off x="7277251" y="1570848"/>
            <a:ext cx="2582084" cy="322397"/>
          </a:xfrm>
          <a:prstGeom prst="roundRect">
            <a:avLst/>
          </a:prstGeom>
          <a:solidFill>
            <a:srgbClr val="E7C7D2">
              <a:alpha val="69804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</a:t>
            </a:r>
            <a:r>
              <a:rPr lang="th-TH" sz="14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ณ วันที่ </a:t>
            </a:r>
            <a:r>
              <a:rPr lang="en-US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</a:t>
            </a:r>
            <a:r>
              <a:rPr lang="en-US" sz="14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4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เมษายน </a:t>
            </a:r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</a:t>
            </a:r>
          </a:p>
        </p:txBody>
      </p:sp>
    </p:spTree>
    <p:extLst>
      <p:ext uri="{BB962C8B-B14F-4D97-AF65-F5344CB8AC3E}">
        <p14:creationId xmlns:p14="http://schemas.microsoft.com/office/powerpoint/2010/main" val="66209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338968" y="2782572"/>
            <a:ext cx="9482063" cy="110871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th-TH" sz="22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</a:t>
            </a:r>
            <a:r>
              <a:rPr lang="th-TH" sz="22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5.1 </a:t>
            </a:r>
            <a:r>
              <a:rPr lang="th-TH" sz="2200" b="1" spc="-2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</a:t>
            </a:r>
            <a:r>
              <a:rPr lang="th-TH" sz="2200" b="1" spc="-2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บริหารจัดการหนี้ของกองทุนพัฒนาบทบาทสตรี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76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83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87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88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89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84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85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86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77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78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79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80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81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28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-23581" y="-271597"/>
            <a:ext cx="10216630" cy="1541268"/>
            <a:chOff x="-23581" y="-271597"/>
            <a:chExt cx="10216630" cy="1541268"/>
          </a:xfrm>
        </p:grpSpPr>
        <p:grpSp>
          <p:nvGrpSpPr>
            <p:cNvPr id="30" name="Group 29"/>
            <p:cNvGrpSpPr/>
            <p:nvPr/>
          </p:nvGrpSpPr>
          <p:grpSpPr>
            <a:xfrm>
              <a:off x="-23581" y="-271597"/>
              <a:ext cx="10193050" cy="1541268"/>
              <a:chOff x="-23581" y="-271597"/>
              <a:chExt cx="10193050" cy="1541268"/>
            </a:xfrm>
          </p:grpSpPr>
          <p:grpSp>
            <p:nvGrpSpPr>
              <p:cNvPr id="32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674950"/>
                <a:chOff x="-29746" y="-164554"/>
                <a:chExt cx="9173747" cy="607455"/>
              </a:xfrm>
            </p:grpSpPr>
            <p:sp>
              <p:nvSpPr>
                <p:cNvPr id="36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37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51788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38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39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432048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33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5792566" y="-271597"/>
                <a:ext cx="1899096" cy="1541268"/>
                <a:chOff x="5491686" y="-481268"/>
                <a:chExt cx="1709187" cy="1387141"/>
              </a:xfrm>
            </p:grpSpPr>
            <p:sp>
              <p:nvSpPr>
                <p:cNvPr id="34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491686" y="-481268"/>
                  <a:ext cx="1709187" cy="1387141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35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78910" y="-202056"/>
                  <a:ext cx="857563" cy="565764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31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699853" y="30291"/>
              <a:ext cx="2493196" cy="52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075652" y="44209"/>
            <a:ext cx="3617682" cy="431657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th-TH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5 เรื่อง เพื่อพิจารณา</a:t>
            </a:r>
          </a:p>
        </p:txBody>
      </p:sp>
    </p:spTree>
    <p:extLst>
      <p:ext uri="{BB962C8B-B14F-4D97-AF65-F5344CB8AC3E}">
        <p14:creationId xmlns:p14="http://schemas.microsoft.com/office/powerpoint/2010/main" val="390391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ตัวเชื่อมต่อตรง 50">
            <a:extLst>
              <a:ext uri="{FF2B5EF4-FFF2-40B4-BE49-F238E27FC236}">
                <a16:creationId xmlns:a16="http://schemas.microsoft.com/office/drawing/2014/main" id="{D3335C1E-9519-DC69-31BB-B8EC2A88C0F6}"/>
              </a:ext>
            </a:extLst>
          </p:cNvPr>
          <p:cNvCxnSpPr>
            <a:cxnSpLocks/>
          </p:cNvCxnSpPr>
          <p:nvPr/>
        </p:nvCxnSpPr>
        <p:spPr>
          <a:xfrm>
            <a:off x="8734637" y="2340088"/>
            <a:ext cx="0" cy="234648"/>
          </a:xfrm>
          <a:prstGeom prst="line">
            <a:avLst/>
          </a:prstGeom>
          <a:solidFill>
            <a:srgbClr val="92D050"/>
          </a:solidFill>
          <a:ln w="5715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ตัวเชื่อมต่อตรง 33"/>
          <p:cNvCxnSpPr>
            <a:cxnSpLocks/>
          </p:cNvCxnSpPr>
          <p:nvPr/>
        </p:nvCxnSpPr>
        <p:spPr>
          <a:xfrm>
            <a:off x="9119216" y="2550094"/>
            <a:ext cx="0" cy="197363"/>
          </a:xfrm>
          <a:prstGeom prst="line">
            <a:avLst/>
          </a:prstGeom>
          <a:solidFill>
            <a:srgbClr val="92D050"/>
          </a:solidFill>
          <a:ln w="5715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สี่เหลี่ยมผืนผ้า 19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0" y="-1013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/>
            <a:r>
              <a:rPr lang="th-TH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5.1 </a:t>
            </a:r>
            <a:r>
              <a:rPr lang="th-TH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ผลการบริหารจัดการหนี้ของกองทุนพัฒนาบทบาทสตรี ประจำปีงบประมาณ พ.ศ. 2566</a:t>
            </a:r>
          </a:p>
          <a:p>
            <a:pPr algn="ctr"/>
            <a:endParaRPr lang="th-TH" b="1" dirty="0"/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0" y="468632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สี่เหลี่ยมผืนผ้ามุมมน 18"/>
          <p:cNvSpPr/>
          <p:nvPr/>
        </p:nvSpPr>
        <p:spPr>
          <a:xfrm>
            <a:off x="7056856" y="5312451"/>
            <a:ext cx="2946925" cy="365178"/>
          </a:xfrm>
          <a:prstGeom prst="roundRect">
            <a:avLst/>
          </a:prstGeom>
          <a:solidFill>
            <a:srgbClr val="002060"/>
          </a:solidFill>
          <a:ln w="190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</a:t>
            </a:r>
            <a:r>
              <a:rPr lang="th-TH" sz="140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18 เมษายน 2566</a:t>
            </a:r>
            <a:endParaRPr lang="th-TH" sz="1400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104996"/>
              </p:ext>
            </p:extLst>
          </p:nvPr>
        </p:nvGraphicFramePr>
        <p:xfrm>
          <a:off x="164243" y="1308625"/>
          <a:ext cx="3250984" cy="3908952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542637">
                  <a:extLst>
                    <a:ext uri="{9D8B030D-6E8A-4147-A177-3AD203B41FA5}">
                      <a16:colId xmlns:a16="http://schemas.microsoft.com/office/drawing/2014/main" val="60828630"/>
                    </a:ext>
                  </a:extLst>
                </a:gridCol>
                <a:gridCol w="1708347">
                  <a:extLst>
                    <a:ext uri="{9D8B030D-6E8A-4147-A177-3AD203B41FA5}">
                      <a16:colId xmlns:a16="http://schemas.microsoft.com/office/drawing/2014/main" val="274901648"/>
                    </a:ext>
                  </a:extLst>
                </a:gridCol>
              </a:tblGrid>
              <a:tr h="163379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15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เงินทุนหมุนเวียน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15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สำหรับปล่อยกู้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15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เป็นยอดสะสม</a:t>
                      </a:r>
                      <a:r>
                        <a:rPr lang="th-TH" sz="115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br>
                        <a:rPr lang="th-TH" sz="115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5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รวมทั้งสิ้น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15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(ปี 2556 - 2565)</a:t>
                      </a:r>
                      <a:endParaRPr lang="th-TH" sz="115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AD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h-TH" sz="1150" b="1" i="0" u="none" strike="noStrike" spc="-3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/>
                      <a:r>
                        <a:rPr lang="th-TH" sz="1150" b="1" i="0" u="none" strike="noStrike" spc="-3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16,410,106,840.69 </a:t>
                      </a:r>
                      <a:r>
                        <a:rPr lang="th-TH" sz="115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บาท</a:t>
                      </a:r>
                      <a:endParaRPr lang="th-TH" sz="1150" b="1" i="0" u="none" strike="noStrike" spc="-5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AD9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598374"/>
                  </a:ext>
                </a:extLst>
              </a:tr>
              <a:tr h="94086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15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รับชำระคืน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150" b="1" spc="-9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(ณ</a:t>
                      </a:r>
                      <a:r>
                        <a:rPr lang="th-TH" sz="1150" b="1" spc="-9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วันที่ </a:t>
                      </a:r>
                      <a:r>
                        <a:rPr lang="th-TH" sz="1150" b="1" spc="-9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 เม.ย. </a:t>
                      </a:r>
                      <a:r>
                        <a:rPr lang="th-TH" sz="1150" b="1" spc="-9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2566)</a:t>
                      </a:r>
                      <a:endParaRPr lang="th-TH" sz="1150" b="1" spc="-9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50" b="1" i="0" u="none" strike="noStrike" spc="-3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150" b="1" i="0" u="none" strike="noStrike" spc="-3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12,695,707,954.49 บาท </a:t>
                      </a:r>
                      <a:endParaRPr lang="th-TH" sz="1150" b="1" i="0" u="none" strike="noStrike" spc="-3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A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314620"/>
                  </a:ext>
                </a:extLst>
              </a:tr>
              <a:tr h="133429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15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ยอดหนี้คงเหลือ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50" b="1" spc="-9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(ณ</a:t>
                      </a:r>
                      <a:r>
                        <a:rPr lang="th-TH" sz="1150" b="1" spc="-9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วันที่ </a:t>
                      </a:r>
                      <a:r>
                        <a:rPr lang="th-TH" sz="1150" b="1" spc="-9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 เม. ย. 2566)</a:t>
                      </a:r>
                      <a:endParaRPr lang="th-TH" sz="1150" b="1" spc="-9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2C4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5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3,714,398,886.20 </a:t>
                      </a:r>
                      <a:r>
                        <a:rPr lang="th-TH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บาท </a:t>
                      </a:r>
                      <a:endParaRPr lang="th-TH" sz="115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2C4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252482"/>
                  </a:ext>
                </a:extLst>
              </a:tr>
            </a:tbl>
          </a:graphicData>
        </a:graphic>
      </p:graphicFrame>
      <p:cxnSp>
        <p:nvCxnSpPr>
          <p:cNvPr id="15" name="ตัวเชื่อมต่อตรง 37">
            <a:extLst>
              <a:ext uri="{FF2B5EF4-FFF2-40B4-BE49-F238E27FC236}">
                <a16:creationId xmlns:a16="http://schemas.microsoft.com/office/drawing/2014/main" id="{59F8F964-F519-2F08-7F1B-93D93C249E49}"/>
              </a:ext>
            </a:extLst>
          </p:cNvPr>
          <p:cNvCxnSpPr>
            <a:cxnSpLocks/>
          </p:cNvCxnSpPr>
          <p:nvPr/>
        </p:nvCxnSpPr>
        <p:spPr>
          <a:xfrm>
            <a:off x="5744811" y="4007210"/>
            <a:ext cx="0" cy="188209"/>
          </a:xfrm>
          <a:prstGeom prst="line">
            <a:avLst/>
          </a:prstGeom>
          <a:solidFill>
            <a:srgbClr val="92D050"/>
          </a:solidFill>
          <a:ln w="5715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กลุ่ม 47">
            <a:extLst>
              <a:ext uri="{FF2B5EF4-FFF2-40B4-BE49-F238E27FC236}">
                <a16:creationId xmlns:a16="http://schemas.microsoft.com/office/drawing/2014/main" id="{E6EB328C-E784-00A8-5C46-1941F1F13D05}"/>
              </a:ext>
            </a:extLst>
          </p:cNvPr>
          <p:cNvGrpSpPr/>
          <p:nvPr/>
        </p:nvGrpSpPr>
        <p:grpSpPr>
          <a:xfrm>
            <a:off x="3632683" y="701714"/>
            <a:ext cx="6382980" cy="4538943"/>
            <a:chOff x="3618395" y="730751"/>
            <a:chExt cx="6382980" cy="4538943"/>
          </a:xfrm>
        </p:grpSpPr>
        <p:cxnSp>
          <p:nvCxnSpPr>
            <p:cNvPr id="45" name="ตัวเชื่อมต่อตรง 44">
              <a:extLst>
                <a:ext uri="{FF2B5EF4-FFF2-40B4-BE49-F238E27FC236}">
                  <a16:creationId xmlns:a16="http://schemas.microsoft.com/office/drawing/2014/main" id="{1A394A33-4E98-22B3-DD77-2DBCCFEE2DB2}"/>
                </a:ext>
              </a:extLst>
            </p:cNvPr>
            <p:cNvCxnSpPr/>
            <p:nvPr/>
          </p:nvCxnSpPr>
          <p:spPr>
            <a:xfrm flipH="1">
              <a:off x="6846292" y="1754593"/>
              <a:ext cx="1" cy="328148"/>
            </a:xfrm>
            <a:prstGeom prst="line">
              <a:avLst/>
            </a:prstGeom>
            <a:solidFill>
              <a:srgbClr val="92D050"/>
            </a:solidFill>
            <a:ln w="57150">
              <a:solidFill>
                <a:srgbClr val="00206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/>
            <p:cNvGrpSpPr/>
            <p:nvPr/>
          </p:nvGrpSpPr>
          <p:grpSpPr>
            <a:xfrm>
              <a:off x="3637018" y="730751"/>
              <a:ext cx="6364357" cy="4538943"/>
              <a:chOff x="3470758" y="424047"/>
              <a:chExt cx="6364357" cy="4538943"/>
            </a:xfrm>
          </p:grpSpPr>
          <p:cxnSp>
            <p:nvCxnSpPr>
              <p:cNvPr id="23" name="ตัวเชื่อมต่อตรง 37"/>
              <p:cNvCxnSpPr>
                <a:cxnSpLocks/>
              </p:cNvCxnSpPr>
              <p:nvPr/>
            </p:nvCxnSpPr>
            <p:spPr>
              <a:xfrm>
                <a:off x="7851168" y="3729543"/>
                <a:ext cx="0" cy="159516"/>
              </a:xfrm>
              <a:prstGeom prst="line">
                <a:avLst/>
              </a:prstGeom>
              <a:solidFill>
                <a:srgbClr val="92D050"/>
              </a:solidFill>
              <a:ln w="57150">
                <a:solidFill>
                  <a:srgbClr val="00206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oup 4"/>
              <p:cNvGrpSpPr/>
              <p:nvPr/>
            </p:nvGrpSpPr>
            <p:grpSpPr>
              <a:xfrm>
                <a:off x="3470758" y="424047"/>
                <a:ext cx="6364357" cy="4538943"/>
                <a:chOff x="1775308" y="466816"/>
                <a:chExt cx="6364357" cy="4538943"/>
              </a:xfrm>
            </p:grpSpPr>
            <p:sp>
              <p:nvSpPr>
                <p:cNvPr id="36" name="สี่เหลี่ยมผืนผ้ามุมมน 29"/>
                <p:cNvSpPr/>
                <p:nvPr/>
              </p:nvSpPr>
              <p:spPr>
                <a:xfrm>
                  <a:off x="6192799" y="2506672"/>
                  <a:ext cx="1946866" cy="1040671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  <a:alpha val="80000"/>
                  </a:schemeClr>
                </a:solidFill>
                <a:ln>
                  <a:noFill/>
                </a:ln>
                <a:effectLst>
                  <a:outerShdw blurRad="57785" dist="33020" dir="318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rightRoom" dir="t">
                    <a:rot lat="0" lon="0" rev="600000"/>
                  </a:lightRig>
                </a:scene3d>
                <a:sp3d prstMaterial="metal">
                  <a:bevelT w="38100" h="571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th-TH" sz="125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th-TH" sz="1250" b="1" dirty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หนี้ดำเนินคดี</a:t>
                  </a:r>
                  <a:endParaRPr lang="en-US" sz="125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endParaRPr>
                </a:p>
                <a:p>
                  <a:pPr algn="ctr">
                    <a:lnSpc>
                      <a:spcPct val="130000"/>
                    </a:lnSpc>
                  </a:pPr>
                  <a:r>
                    <a:rPr lang="th-TH" sz="1250" b="1" dirty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  134,378,162.59 </a:t>
                  </a:r>
                  <a:r>
                    <a:rPr lang="th-TH" sz="1250" b="1" dirty="0" smtClean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บาท</a:t>
                  </a:r>
                  <a:endParaRPr lang="en-GB" sz="125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endParaRPr>
                </a:p>
                <a:p>
                  <a:pPr algn="ctr">
                    <a:lnSpc>
                      <a:spcPct val="130000"/>
                    </a:lnSpc>
                  </a:pPr>
                  <a:r>
                    <a:rPr lang="th-TH" sz="1250" b="1" dirty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(ร้อยละ </a:t>
                  </a:r>
                  <a:r>
                    <a:rPr lang="th-TH" sz="1250" b="1" dirty="0" smtClean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2.96 </a:t>
                  </a:r>
                  <a:r>
                    <a:rPr lang="th-TH" sz="1250" b="1" dirty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จากลูกหนี้ </a:t>
                  </a:r>
                  <a:br>
                    <a:rPr lang="th-TH" sz="1250" b="1" dirty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</a:br>
                  <a:r>
                    <a:rPr lang="th-TH" sz="1250" b="1" dirty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คงเหลือ ณ 1 ต.ค. 65)</a:t>
                  </a:r>
                  <a:endParaRPr lang="en-US" sz="125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endParaRPr>
                </a:p>
                <a:p>
                  <a:pPr algn="ctr">
                    <a:lnSpc>
                      <a:spcPct val="150000"/>
                    </a:lnSpc>
                  </a:pPr>
                  <a:endParaRPr lang="th-TH" sz="1250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endParaRPr>
                </a:p>
              </p:txBody>
            </p:sp>
            <p:grpSp>
              <p:nvGrpSpPr>
                <p:cNvPr id="4" name="Group 3"/>
                <p:cNvGrpSpPr/>
                <p:nvPr/>
              </p:nvGrpSpPr>
              <p:grpSpPr>
                <a:xfrm>
                  <a:off x="1775308" y="466816"/>
                  <a:ext cx="5496065" cy="4538943"/>
                  <a:chOff x="1775308" y="466816"/>
                  <a:chExt cx="5496065" cy="4538943"/>
                </a:xfrm>
              </p:grpSpPr>
              <p:cxnSp>
                <p:nvCxnSpPr>
                  <p:cNvPr id="24" name="ตัวเชื่อมต่อตรง 23"/>
                  <p:cNvCxnSpPr>
                    <a:cxnSpLocks/>
                  </p:cNvCxnSpPr>
                  <p:nvPr/>
                </p:nvCxnSpPr>
                <p:spPr>
                  <a:xfrm>
                    <a:off x="4981407" y="3547343"/>
                    <a:ext cx="0" cy="253613"/>
                  </a:xfrm>
                  <a:prstGeom prst="line">
                    <a:avLst/>
                  </a:prstGeom>
                  <a:solidFill>
                    <a:srgbClr val="92D050"/>
                  </a:solidFill>
                  <a:ln w="57150">
                    <a:solidFill>
                      <a:srgbClr val="00206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7" name="กลุ่ม 26"/>
                  <p:cNvGrpSpPr/>
                  <p:nvPr/>
                </p:nvGrpSpPr>
                <p:grpSpPr>
                  <a:xfrm>
                    <a:off x="1775308" y="466816"/>
                    <a:ext cx="5496065" cy="4538943"/>
                    <a:chOff x="-104472" y="800240"/>
                    <a:chExt cx="9309299" cy="4556458"/>
                  </a:xfrm>
                  <a:solidFill>
                    <a:srgbClr val="92D050"/>
                  </a:solidFill>
                </p:grpSpPr>
                <p:cxnSp>
                  <p:nvCxnSpPr>
                    <p:cNvPr id="34" name="ตัวเชื่อมต่อตรง 33"/>
                    <p:cNvCxnSpPr>
                      <a:cxnSpLocks/>
                    </p:cNvCxnSpPr>
                    <p:nvPr/>
                  </p:nvCxnSpPr>
                  <p:spPr>
                    <a:xfrm>
                      <a:off x="2196527" y="2627293"/>
                      <a:ext cx="0" cy="210020"/>
                    </a:xfrm>
                    <a:prstGeom prst="line">
                      <a:avLst/>
                    </a:prstGeom>
                    <a:grpFill/>
                    <a:ln w="57150">
                      <a:solidFill>
                        <a:srgbClr val="00206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9" name="สี่เหลี่ยมผืนผ้ามุมมน 28"/>
                    <p:cNvSpPr/>
                    <p:nvPr/>
                  </p:nvSpPr>
                  <p:spPr>
                    <a:xfrm>
                      <a:off x="-104472" y="2843688"/>
                      <a:ext cx="3447289" cy="1066809"/>
                    </a:xfrm>
                    <a:prstGeom prst="roundRect">
                      <a:avLst/>
                    </a:prstGeom>
                    <a:solidFill>
                      <a:srgbClr val="F6F4D2">
                        <a:alpha val="90000"/>
                      </a:srgbClr>
                    </a:solidFill>
                    <a:ln>
                      <a:noFill/>
                    </a:ln>
                    <a:effectLst>
                      <a:outerShdw blurRad="57785" dist="33020" dir="3180000" algn="ctr">
                        <a:srgbClr val="000000">
                          <a:alpha val="30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rightRoom" dir="t">
                        <a:rot lat="0" lon="0" rev="600000"/>
                      </a:lightRig>
                    </a:scene3d>
                    <a:sp3d prstMaterial="metal">
                      <a:bevelT w="38100" h="57150" prst="angle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t"/>
                    <a:lstStyle/>
                    <a:p>
                      <a:pPr algn="ctr"/>
                      <a:r>
                        <a:rPr lang="th-TH" sz="125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หนี้ยังไม่ถึงกำหนดชำระ</a:t>
                      </a:r>
                      <a:endParaRPr lang="en-US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2,418,563,458.79 </a:t>
                      </a:r>
                      <a:r>
                        <a:rPr lang="th-TH" sz="125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บาท</a:t>
                      </a:r>
                      <a:endParaRPr lang="en-GB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(ร้อยละ </a:t>
                      </a:r>
                      <a:r>
                        <a:rPr lang="en-US" sz="125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53.</a:t>
                      </a:r>
                      <a:r>
                        <a:rPr lang="th-TH" sz="125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 </a:t>
                      </a:r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จากลูกหนี้</a:t>
                      </a:r>
                      <a:r>
                        <a:rPr lang="th-TH" sz="125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25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คงเหลือ ณ 1 ต.ค. 65)</a:t>
                      </a:r>
                    </a:p>
                  </p:txBody>
                </p:sp>
                <p:sp>
                  <p:nvSpPr>
                    <p:cNvPr id="30" name="สี่เหลี่ยมผืนผ้ามุมมน 29"/>
                    <p:cNvSpPr/>
                    <p:nvPr/>
                  </p:nvSpPr>
                  <p:spPr>
                    <a:xfrm>
                      <a:off x="3484610" y="2830124"/>
                      <a:ext cx="3710997" cy="1062530"/>
                    </a:xfrm>
                    <a:prstGeom prst="roundRect">
                      <a:avLst/>
                    </a:prstGeom>
                    <a:solidFill>
                      <a:srgbClr val="FFCDCE">
                        <a:alpha val="80000"/>
                      </a:srgbClr>
                    </a:solidFill>
                    <a:ln>
                      <a:noFill/>
                    </a:ln>
                    <a:effectLst>
                      <a:outerShdw blurRad="57785" dist="33020" dir="3180000" algn="ctr">
                        <a:srgbClr val="000000">
                          <a:alpha val="30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rightRoom" dir="t">
                        <a:rot lat="0" lon="0" rev="600000"/>
                      </a:lightRig>
                    </a:scene3d>
                    <a:sp3d prstMaterial="metal">
                      <a:bevelT w="38100" h="57150" prst="angle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t"/>
                    <a:lstStyle/>
                    <a:p>
                      <a:pPr algn="ctr"/>
                      <a:r>
                        <a:rPr lang="th-TH" sz="125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หนี้เกินกำหนดชำระ</a:t>
                      </a:r>
                      <a:endParaRPr lang="en-US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1,161,457,264.82 </a:t>
                      </a:r>
                      <a:r>
                        <a:rPr lang="th-TH" sz="125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บาท</a:t>
                      </a:r>
                      <a:endParaRPr lang="en-GB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(คิดเป็นร้อยละ </a:t>
                      </a:r>
                      <a:r>
                        <a:rPr lang="th-TH" sz="125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25.62 จาก</a:t>
                      </a:r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 ณ 1 ต.ค.65)</a:t>
                      </a:r>
                      <a:endParaRPr lang="en-US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p:txBody>
                </p:sp>
                <p:sp>
                  <p:nvSpPr>
                    <p:cNvPr id="31" name="สี่เหลี่ยมผืนผ้ามุมมน 30"/>
                    <p:cNvSpPr/>
                    <p:nvPr/>
                  </p:nvSpPr>
                  <p:spPr>
                    <a:xfrm>
                      <a:off x="1539950" y="4289887"/>
                      <a:ext cx="3745638" cy="1066811"/>
                    </a:xfrm>
                    <a:prstGeom prst="roundRect">
                      <a:avLst/>
                    </a:prstGeom>
                    <a:solidFill>
                      <a:srgbClr val="F2E5FF"/>
                    </a:solidFill>
                    <a:ln w="38100">
                      <a:noFill/>
                    </a:ln>
                    <a:effectLst>
                      <a:outerShdw blurRad="57785" dist="33020" dir="3180000" algn="ctr">
                        <a:srgbClr val="000000">
                          <a:alpha val="30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rightRoom" dir="t">
                        <a:rot lat="0" lon="0" rev="600000"/>
                      </a:lightRig>
                    </a:scene3d>
                    <a:sp3d prstMaterial="metal">
                      <a:bevelT w="38100" h="57150" prst="angle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th-TH" sz="125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algn="ctr"/>
                      <a:endParaRPr lang="th-TH" sz="125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endParaRPr lang="th-TH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Bef>
                          <a:spcPts val="400"/>
                        </a:spcBef>
                      </a:pPr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หนี้กองทุนเดิม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394,834,978.76 </a:t>
                      </a:r>
                      <a:r>
                        <a:rPr lang="th-TH" sz="125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บาท</a:t>
                      </a:r>
                      <a:endParaRPr lang="en-GB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(ร้อยละ </a:t>
                      </a:r>
                      <a:r>
                        <a:rPr lang="th-TH" sz="125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8.71 </a:t>
                      </a:r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จากลูกหนี้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คงเหลือ ณ 1 ต.ค. 65)</a:t>
                      </a:r>
                      <a:endParaRPr lang="en-US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endParaRPr lang="en-US" sz="125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endParaRPr lang="th-TH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p:txBody>
                </p:sp>
                <p:sp>
                  <p:nvSpPr>
                    <p:cNvPr id="32" name="สี่เหลี่ยมผืนผ้ามุมมน 31"/>
                    <p:cNvSpPr/>
                    <p:nvPr/>
                  </p:nvSpPr>
                  <p:spPr>
                    <a:xfrm>
                      <a:off x="5639762" y="4278623"/>
                      <a:ext cx="3565065" cy="1066811"/>
                    </a:xfrm>
                    <a:prstGeom prst="round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38100">
                      <a:noFill/>
                    </a:ln>
                    <a:effectLst>
                      <a:outerShdw blurRad="57785" dist="33020" dir="3180000" algn="ctr">
                        <a:srgbClr val="000000">
                          <a:alpha val="30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rightRoom" dir="t">
                        <a:rot lat="0" lon="0" rev="600000"/>
                      </a:lightRig>
                    </a:scene3d>
                    <a:sp3d prstMaterial="metal">
                      <a:bevelT w="38100" h="57150" prst="angle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th-TH" sz="125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หนี้กองทุนใหม่    766,622,286.06 </a:t>
                      </a:r>
                      <a:r>
                        <a:rPr lang="th-TH" sz="125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บาท</a:t>
                      </a:r>
                      <a:endParaRPr lang="en-GB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(ร้อยละ </a:t>
                      </a:r>
                      <a:r>
                        <a:rPr lang="en-US" sz="125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16.91 </a:t>
                      </a:r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จากลูกหนี้คงเหลือ ณ 1 ต.ค. 65)</a:t>
                      </a:r>
                      <a:endParaRPr lang="en-US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endParaRPr lang="th-TH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p:txBody>
                </p:sp>
                <p:sp>
                  <p:nvSpPr>
                    <p:cNvPr id="28" name="สี่เหลี่ยมผืนผ้ามุมมน 27"/>
                    <p:cNvSpPr/>
                    <p:nvPr/>
                  </p:nvSpPr>
                  <p:spPr>
                    <a:xfrm>
                      <a:off x="3537201" y="800240"/>
                      <a:ext cx="3465132" cy="1048279"/>
                    </a:xfrm>
                    <a:prstGeom prst="roundRect">
                      <a:avLst/>
                    </a:prstGeom>
                    <a:solidFill>
                      <a:srgbClr val="FFFFD5"/>
                    </a:solidFill>
                    <a:ln>
                      <a:noFill/>
                    </a:ln>
                    <a:effectLst>
                      <a:outerShdw blurRad="57785" dist="33020" dir="3180000" algn="ctr">
                        <a:srgbClr val="000000">
                          <a:alpha val="30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rightRoom" dir="t">
                        <a:rot lat="0" lon="0" rev="600000"/>
                      </a:lightRig>
                    </a:scene3d>
                    <a:sp3d prstMaterial="metal">
                      <a:bevelT w="38100" h="57150" prst="angle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ยอดลูกหนี้คงเหลือ</a:t>
                      </a:r>
                      <a:endParaRPr lang="en-US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(ณ วันที่ 1 ต.ค. 65)</a:t>
                      </a:r>
                      <a:endParaRPr lang="en-US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5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4,533,286,233.35 บาท</a:t>
                      </a:r>
                      <a:endParaRPr lang="en-GB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endParaRPr lang="th-TH" sz="125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p:txBody>
                </p:sp>
                <p:cxnSp>
                  <p:nvCxnSpPr>
                    <p:cNvPr id="33" name="ตัวเชื่อมต่อตรง 32"/>
                    <p:cNvCxnSpPr>
                      <a:cxnSpLocks/>
                    </p:cNvCxnSpPr>
                    <p:nvPr/>
                  </p:nvCxnSpPr>
                  <p:spPr>
                    <a:xfrm>
                      <a:off x="2171352" y="2655753"/>
                      <a:ext cx="7033475" cy="21946"/>
                    </a:xfrm>
                    <a:prstGeom prst="line">
                      <a:avLst/>
                    </a:prstGeom>
                    <a:grpFill/>
                    <a:ln w="57150">
                      <a:solidFill>
                        <a:srgbClr val="002060"/>
                      </a:solidFill>
                      <a:prstDash val="solid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ตัวเชื่อมต่อตรง 36"/>
                    <p:cNvCxnSpPr>
                      <a:cxnSpLocks/>
                    </p:cNvCxnSpPr>
                    <p:nvPr/>
                  </p:nvCxnSpPr>
                  <p:spPr>
                    <a:xfrm>
                      <a:off x="3390766" y="4141730"/>
                      <a:ext cx="3972378" cy="0"/>
                    </a:xfrm>
                    <a:prstGeom prst="line">
                      <a:avLst/>
                    </a:prstGeom>
                    <a:grpFill/>
                    <a:ln w="57150">
                      <a:solidFill>
                        <a:srgbClr val="00206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cxnSp>
          <p:nvCxnSpPr>
            <p:cNvPr id="46" name="ตัวเชื่อมต่อตรง 45">
              <a:extLst>
                <a:ext uri="{FF2B5EF4-FFF2-40B4-BE49-F238E27FC236}">
                  <a16:creationId xmlns:a16="http://schemas.microsoft.com/office/drawing/2014/main" id="{C5330703-FA2F-7287-807D-ECD005952CBB}"/>
                </a:ext>
              </a:extLst>
            </p:cNvPr>
            <p:cNvCxnSpPr>
              <a:cxnSpLocks/>
            </p:cNvCxnSpPr>
            <p:nvPr/>
          </p:nvCxnSpPr>
          <p:spPr>
            <a:xfrm>
              <a:off x="5662266" y="2045439"/>
              <a:ext cx="2295238" cy="16572"/>
            </a:xfrm>
            <a:prstGeom prst="line">
              <a:avLst/>
            </a:prstGeom>
            <a:solidFill>
              <a:srgbClr val="92D050"/>
            </a:solidFill>
            <a:ln w="57150">
              <a:solidFill>
                <a:srgbClr val="002060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" name="สี่เหลี่ยมผืนผ้ามุมมน 27">
              <a:extLst>
                <a:ext uri="{FF2B5EF4-FFF2-40B4-BE49-F238E27FC236}">
                  <a16:creationId xmlns:a16="http://schemas.microsoft.com/office/drawing/2014/main" id="{7383D712-2CD8-D5D3-7918-1941D64EC3D8}"/>
                </a:ext>
              </a:extLst>
            </p:cNvPr>
            <p:cNvSpPr/>
            <p:nvPr/>
          </p:nvSpPr>
          <p:spPr>
            <a:xfrm>
              <a:off x="3618395" y="1352348"/>
              <a:ext cx="2045760" cy="1135432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th-TH" sz="125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เงินรับชำระคืน</a:t>
              </a:r>
              <a:br>
                <a:rPr lang="th-TH" sz="125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</a:br>
              <a:r>
                <a:rPr lang="th-TH" sz="125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ในปีบัญชี 2566</a:t>
              </a:r>
              <a:endParaRPr lang="en-US" sz="125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ctr">
                <a:lnSpc>
                  <a:spcPct val="130000"/>
                </a:lnSpc>
              </a:pPr>
              <a:r>
                <a:rPr lang="th-TH" sz="1250" b="1" dirty="0" smtClean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818,887,347.15 บาท</a:t>
              </a:r>
              <a:endParaRPr lang="en-GB" sz="125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ctr">
                <a:lnSpc>
                  <a:spcPct val="130000"/>
                </a:lnSpc>
              </a:pPr>
              <a:r>
                <a:rPr lang="th-TH" sz="125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ร้อยละ </a:t>
              </a:r>
              <a:r>
                <a:rPr lang="th-TH" sz="1250" b="1" dirty="0" smtClean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18.06</a:t>
              </a:r>
              <a:endParaRPr lang="th-TH" sz="125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3" name="สี่เหลี่ยมผืนผ้ามุมมน 27">
              <a:extLst>
                <a:ext uri="{FF2B5EF4-FFF2-40B4-BE49-F238E27FC236}">
                  <a16:creationId xmlns:a16="http://schemas.microsoft.com/office/drawing/2014/main" id="{64697FB7-E0A2-4C59-B2D6-0BD0EFA7383B}"/>
                </a:ext>
              </a:extLst>
            </p:cNvPr>
            <p:cNvSpPr/>
            <p:nvPr/>
          </p:nvSpPr>
          <p:spPr>
            <a:xfrm>
              <a:off x="7955615" y="1337662"/>
              <a:ext cx="2045760" cy="1044245"/>
            </a:xfrm>
            <a:prstGeom prst="roundRect">
              <a:avLst/>
            </a:prstGeom>
            <a:solidFill>
              <a:srgbClr val="EDDBC9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25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</a:p>
            <a:p>
              <a:pPr algn="ctr">
                <a:lnSpc>
                  <a:spcPct val="130000"/>
                </a:lnSpc>
              </a:pPr>
              <a:r>
                <a:rPr lang="th-TH" sz="125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ยอดลูกหนี้คงเหลือ</a:t>
              </a:r>
              <a:endParaRPr lang="en-US" sz="125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ctr">
                <a:lnSpc>
                  <a:spcPct val="130000"/>
                </a:lnSpc>
              </a:pPr>
              <a:r>
                <a:rPr lang="th-TH" sz="125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(ณ วันที่ </a:t>
              </a:r>
              <a:r>
                <a:rPr lang="th-TH" sz="1250" b="1" dirty="0" smtClean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18 เม.ย. </a:t>
              </a:r>
              <a:r>
                <a:rPr lang="th-TH" sz="125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66)</a:t>
              </a:r>
              <a:endParaRPr lang="en-US" sz="125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ctr">
                <a:lnSpc>
                  <a:spcPct val="130000"/>
                </a:lnSpc>
              </a:pPr>
              <a:r>
                <a:rPr lang="th-TH" sz="125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 </a:t>
              </a:r>
              <a:r>
                <a:rPr lang="th-TH" sz="1250" b="1" spc="-20" dirty="0" smtClean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3,714,398,886.20 บาท</a:t>
              </a:r>
              <a:endParaRPr lang="en-GB" sz="1250" b="1" spc="-2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ctr">
                <a:lnSpc>
                  <a:spcPct val="130000"/>
                </a:lnSpc>
              </a:pPr>
              <a:endParaRPr lang="th-TH" sz="125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cxnSp>
        <p:nvCxnSpPr>
          <p:cNvPr id="35" name="ตัวเชื่อมต่อตรง 23"/>
          <p:cNvCxnSpPr>
            <a:cxnSpLocks/>
          </p:cNvCxnSpPr>
          <p:nvPr/>
        </p:nvCxnSpPr>
        <p:spPr>
          <a:xfrm>
            <a:off x="6857405" y="2571956"/>
            <a:ext cx="0" cy="149810"/>
          </a:xfrm>
          <a:prstGeom prst="line">
            <a:avLst/>
          </a:prstGeom>
          <a:solidFill>
            <a:srgbClr val="92D050"/>
          </a:solidFill>
          <a:ln w="5715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9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040784"/>
              </p:ext>
            </p:extLst>
          </p:nvPr>
        </p:nvGraphicFramePr>
        <p:xfrm>
          <a:off x="76201" y="1046601"/>
          <a:ext cx="9996238" cy="3966894"/>
        </p:xfrm>
        <a:graphic>
          <a:graphicData uri="http://schemas.openxmlformats.org/drawingml/2006/table">
            <a:tbl>
              <a:tblPr/>
              <a:tblGrid>
                <a:gridCol w="894098">
                  <a:extLst>
                    <a:ext uri="{9D8B030D-6E8A-4147-A177-3AD203B41FA5}">
                      <a16:colId xmlns:a16="http://schemas.microsoft.com/office/drawing/2014/main" val="3125126047"/>
                    </a:ext>
                  </a:extLst>
                </a:gridCol>
                <a:gridCol w="1084668">
                  <a:extLst>
                    <a:ext uri="{9D8B030D-6E8A-4147-A177-3AD203B41FA5}">
                      <a16:colId xmlns:a16="http://schemas.microsoft.com/office/drawing/2014/main" val="1418771933"/>
                    </a:ext>
                  </a:extLst>
                </a:gridCol>
                <a:gridCol w="487080">
                  <a:extLst>
                    <a:ext uri="{9D8B030D-6E8A-4147-A177-3AD203B41FA5}">
                      <a16:colId xmlns:a16="http://schemas.microsoft.com/office/drawing/2014/main" val="2057177651"/>
                    </a:ext>
                  </a:extLst>
                </a:gridCol>
                <a:gridCol w="1079217">
                  <a:extLst>
                    <a:ext uri="{9D8B030D-6E8A-4147-A177-3AD203B41FA5}">
                      <a16:colId xmlns:a16="http://schemas.microsoft.com/office/drawing/2014/main" val="957574008"/>
                    </a:ext>
                  </a:extLst>
                </a:gridCol>
                <a:gridCol w="1195959">
                  <a:extLst>
                    <a:ext uri="{9D8B030D-6E8A-4147-A177-3AD203B41FA5}">
                      <a16:colId xmlns:a16="http://schemas.microsoft.com/office/drawing/2014/main" val="1312961181"/>
                    </a:ext>
                  </a:extLst>
                </a:gridCol>
                <a:gridCol w="489010">
                  <a:extLst>
                    <a:ext uri="{9D8B030D-6E8A-4147-A177-3AD203B41FA5}">
                      <a16:colId xmlns:a16="http://schemas.microsoft.com/office/drawing/2014/main" val="4118119843"/>
                    </a:ext>
                  </a:extLst>
                </a:gridCol>
                <a:gridCol w="989393">
                  <a:extLst>
                    <a:ext uri="{9D8B030D-6E8A-4147-A177-3AD203B41FA5}">
                      <a16:colId xmlns:a16="http://schemas.microsoft.com/office/drawing/2014/main" val="3522815322"/>
                    </a:ext>
                  </a:extLst>
                </a:gridCol>
                <a:gridCol w="1038624">
                  <a:extLst>
                    <a:ext uri="{9D8B030D-6E8A-4147-A177-3AD203B41FA5}">
                      <a16:colId xmlns:a16="http://schemas.microsoft.com/office/drawing/2014/main" val="3943140953"/>
                    </a:ext>
                  </a:extLst>
                </a:gridCol>
                <a:gridCol w="997024">
                  <a:extLst>
                    <a:ext uri="{9D8B030D-6E8A-4147-A177-3AD203B41FA5}">
                      <a16:colId xmlns:a16="http://schemas.microsoft.com/office/drawing/2014/main" val="3158303927"/>
                    </a:ext>
                  </a:extLst>
                </a:gridCol>
                <a:gridCol w="1059911">
                  <a:extLst>
                    <a:ext uri="{9D8B030D-6E8A-4147-A177-3AD203B41FA5}">
                      <a16:colId xmlns:a16="http://schemas.microsoft.com/office/drawing/2014/main" val="3184049775"/>
                    </a:ext>
                  </a:extLst>
                </a:gridCol>
                <a:gridCol w="681254">
                  <a:extLst>
                    <a:ext uri="{9D8B030D-6E8A-4147-A177-3AD203B41FA5}">
                      <a16:colId xmlns:a16="http://schemas.microsoft.com/office/drawing/2014/main" val="410671966"/>
                    </a:ext>
                  </a:extLst>
                </a:gridCol>
              </a:tblGrid>
              <a:tr h="209745">
                <a:tc gridSpan="11"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ข้อมูล ณ วันที่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</a:t>
                      </a:r>
                      <a:r>
                        <a:rPr lang="th-TH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เม.ย.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2566</a:t>
                      </a:r>
                    </a:p>
                  </a:txBody>
                  <a:tcPr marL="6999" marR="6999" marT="6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4168580"/>
                  </a:ext>
                </a:extLst>
              </a:tr>
              <a:tr h="250802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ปีบัญชี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6D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วงเงินกู้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th-TH" sz="1200" b="1" i="0" u="none" strike="noStrike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/>
                      <a:endParaRPr lang="th-TH" sz="1200" b="1" i="0" u="none" strike="noStrike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/>
                      <a: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</a:p>
                    <a:p>
                      <a:pPr algn="ctr" fontAlgn="ctr"/>
                      <a: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 ต.ค. 65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th-TH" sz="1200" b="1" i="0" u="none" strike="noStrike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/>
                      <a: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7DA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ลูกหนี้คงเหลือ 18 เม.ย.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th-TH" sz="1050" b="1" i="0" u="none" strike="noStrike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  <a:br>
                        <a:rPr lang="th-TH" sz="1050" b="1" i="0" u="none" strike="noStrike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050" b="1" i="0" u="none" strike="noStrike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ของหนี้เกิน</a:t>
                      </a:r>
                      <a:br>
                        <a:rPr lang="th-TH" sz="1050" b="1" i="0" u="none" strike="noStrike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050" b="1" i="0" u="none" strike="noStrike" spc="-50" baseline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050" b="1" i="0" u="none" strike="noStrike" spc="-50" baseline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050" b="1" i="0" u="none" strike="noStrike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 ณ 1 ต.ค. 65)</a:t>
                      </a:r>
                      <a:endParaRPr lang="th-TH" sz="105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166920"/>
                  </a:ext>
                </a:extLst>
              </a:tr>
              <a:tr h="138950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จำนวนเงิน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สัญญา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C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สัญญา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110537"/>
                  </a:ext>
                </a:extLst>
              </a:tr>
              <a:tr h="58709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กองทุนเก่า</a:t>
                      </a:r>
                      <a:br>
                        <a:rPr lang="th-TH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(2556 - 2559)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4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7,777,653,430.69 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95,451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959,903,129.98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6,879,127,863.90 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13,732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C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000" b="1" i="0" u="none" strike="noStrike" spc="-30" baseline="0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898,525,566.79 </a:t>
                      </a:r>
                      <a:endParaRPr lang="th-TH" sz="1000" b="1" i="0" u="none" strike="noStrike" spc="-30" baseline="0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C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401,636,896.95 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000" b="1" i="0" u="none" strike="noStrike" spc="-20" baseline="0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102,053,691.08 </a:t>
                      </a:r>
                      <a:endParaRPr lang="th-TH" sz="1000" b="1" i="0" u="none" strike="noStrike" spc="-20" baseline="0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394,834,978.76 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8.71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398776"/>
                  </a:ext>
                </a:extLst>
              </a:tr>
              <a:tr h="78026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กองทุนใหม่</a:t>
                      </a:r>
                      <a:br>
                        <a:rPr lang="th-TH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(2560 - 2565)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4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000" b="1" i="0" u="none" strike="noStrike" spc="-30" baseline="0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8,632,453,410.00</a:t>
                      </a:r>
                      <a:r>
                        <a:rPr lang="th-TH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66,906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000" b="1" i="0" u="none" strike="noStrike" spc="-3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3,573,383,103.37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5,816,580,090.59 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37,541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C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000" b="1" i="0" u="none" strike="noStrike" spc="-50" baseline="0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2,815,873,319.41 </a:t>
                      </a:r>
                      <a:endParaRPr lang="th-TH" sz="1000" b="1" i="0" u="none" strike="noStrike" spc="-50" baseline="0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C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000" b="1" i="0" u="none" strike="noStrike" spc="-30" baseline="0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2,016,926,561.84 </a:t>
                      </a:r>
                      <a:endParaRPr lang="th-TH" sz="1000" b="1" i="0" u="none" strike="noStrike" spc="-30" baseline="0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32,324,471.51 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766,622,286.06 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850897"/>
                  </a:ext>
                </a:extLst>
              </a:tr>
              <a:tr h="74948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6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000" b="1" i="0" u="none" strike="noStrike" spc="-60" baseline="0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16,410,106,840.69</a:t>
                      </a:r>
                      <a:r>
                        <a:rPr lang="th-TH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000" b="1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162,357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000" b="1" i="0" u="none" strike="noStrike" spc="-3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4,533,286,233.35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12,695,707,954.49 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7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51,273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000" b="1" i="0" u="none" strike="noStrike" spc="-70" baseline="0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3,714,398,886.20 </a:t>
                      </a:r>
                      <a:endParaRPr lang="th-TH" sz="1000" b="1" i="0" u="none" strike="noStrike" spc="-70" baseline="0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000" b="1" i="0" u="none" strike="noStrike" spc="-50" baseline="0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2,418,563,458.79 </a:t>
                      </a:r>
                      <a:endParaRPr lang="th-TH" sz="1000" b="1" i="0" u="none" strike="noStrike" spc="-50" baseline="0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134,378,162.59 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000" b="1" i="0" u="none" strike="noStrike" spc="-30" baseline="0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1,161,457,264.82</a:t>
                      </a:r>
                      <a:r>
                        <a:rPr lang="th-TH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25.62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302783"/>
                  </a:ext>
                </a:extLst>
              </a:tr>
            </a:tbl>
          </a:graphicData>
        </a:graphic>
      </p:graphicFrame>
      <p:sp>
        <p:nvSpPr>
          <p:cNvPr id="7" name="สี่เหลี่ยมผืนผ้า 19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0" y="-1013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8" name="สี่เหลี่ยมผืนผ้า 25"/>
          <p:cNvSpPr/>
          <p:nvPr/>
        </p:nvSpPr>
        <p:spPr>
          <a:xfrm>
            <a:off x="0" y="468632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Rectangle 114"/>
          <p:cNvSpPr/>
          <p:nvPr/>
        </p:nvSpPr>
        <p:spPr>
          <a:xfrm>
            <a:off x="451831" y="76200"/>
            <a:ext cx="8920769" cy="46863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th-TH" sz="1833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การบริหารจัดการหนี้เกินกำหนดชำระ (แยกดำเนินคดี)  ปี 2556 - 2565</a:t>
            </a:r>
            <a:endParaRPr lang="en-US" sz="1833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6497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620887"/>
              </p:ext>
            </p:extLst>
          </p:nvPr>
        </p:nvGraphicFramePr>
        <p:xfrm>
          <a:off x="0" y="606205"/>
          <a:ext cx="10153534" cy="5118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249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112303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2032447378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112304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122060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995220">
                  <a:extLst>
                    <a:ext uri="{9D8B030D-6E8A-4147-A177-3AD203B41FA5}">
                      <a16:colId xmlns:a16="http://schemas.microsoft.com/office/drawing/2014/main" val="2889303155"/>
                    </a:ext>
                  </a:extLst>
                </a:gridCol>
                <a:gridCol w="1014733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264859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319549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2556 - 2565 (ข้อมูล ณ</a:t>
                      </a:r>
                      <a:r>
                        <a:rPr lang="th-TH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วันที่ 18 เม.ย</a:t>
                      </a: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 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593752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2556 - 2565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ณ 1 ต.ค. 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ของหนี้เกิน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31954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นราธิวาส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132,509,924.00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63,009,231.54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74,899,207.47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57,610,716.53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52,777,933.06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883,915.00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3,948,868.47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6.27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31954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อ่างทอง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169,847,655.00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46,968,436.45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130,704,223.01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39,143,431.99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28,121,383.23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7,688,071.26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3,333,977.50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7.10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31954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ชัยภูมิ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412,404,824.00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49,513,240.56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375,663,998.73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36,740,825.27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31,022,184.01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791,024.45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4,927,616.81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9.95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31954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สิงห์บุรี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108,981,237.00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37,115,686.47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74,067,375.94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34,913,861.06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30,929,853.83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3,984,007.23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10.73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31954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สระแก้ว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189,778,438.00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35,952,745.93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162,128,720.01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27,649,717.99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23,731,243.93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3,918,474.06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10.90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31954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พระนครศรีอยุธยา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167,018,951.00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57,228,896.90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118,524,889.67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48,494,061.33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38,207,207.13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3,899,102.46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6,387,751.74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11.16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31954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อุทัยธานี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140,632,865.00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45,943,981.18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107,591,175.97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33,041,689.03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27,401,197.15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308,810.00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5,331,681.88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11.60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31954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สุโขทัย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254,761,415.00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51,936,172.82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216,871,986.21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37,889,428.79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31,816,235.47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6,073,193.32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11.69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  <a:tr h="31954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เชียงราย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281,142,803.00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64,094,636.47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239,735,374.49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41,407,428.51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33,337,805.11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490,505.60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7,579,117.80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11.82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491998"/>
                  </a:ext>
                </a:extLst>
              </a:tr>
              <a:tr h="31954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ราชบุรี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spc="-2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220,098,056.00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52,552,679.61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181,337,843.43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38,760,212.57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31,078,278.98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839,913.00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6,842,020.59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13.02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706610"/>
                  </a:ext>
                </a:extLst>
              </a:tr>
            </a:tbl>
          </a:graphicData>
        </a:graphic>
      </p:graphicFrame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6463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2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ผลการจัดอันดับการบริหารหนี้ของจังหวัด ประจำปีงบประมาณ พ.ศ. 2566</a:t>
            </a:r>
            <a:endParaRPr lang="th-TH" dirty="0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0" y="457615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0373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858681"/>
              </p:ext>
            </p:extLst>
          </p:nvPr>
        </p:nvGraphicFramePr>
        <p:xfrm>
          <a:off x="0" y="629355"/>
          <a:ext cx="10153534" cy="5030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249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112303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2032447378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112304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122060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995220">
                  <a:extLst>
                    <a:ext uri="{9D8B030D-6E8A-4147-A177-3AD203B41FA5}">
                      <a16:colId xmlns:a16="http://schemas.microsoft.com/office/drawing/2014/main" val="2889303155"/>
                    </a:ext>
                  </a:extLst>
                </a:gridCol>
                <a:gridCol w="1014733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264859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314663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2556 - 2565 (ข้อมูล ณ</a:t>
                      </a:r>
                      <a:r>
                        <a:rPr lang="th-TH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วันที่ 18 เม.ย</a:t>
                      </a: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 66)</a:t>
                      </a: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56937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2556 - 2565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ณ 1 ต.ค. 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ของหนี้เกิน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31466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ตาก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184,696,931.00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48,227,202.96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148,874,692.49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35,822,238.51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28,686,149.20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744,802.85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6,391,286.46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13.25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31466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แพร่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169,829,500.00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35,666,888.15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144,193,990.97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25,635,509.03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20,572,700.21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38,908.00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5,023,900.82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14.09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31466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พะเยา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185,681,515.00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28,138,106.41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164,457,092.97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21,224,422.03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15,913,369.13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1,290,000.00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4,021,052.90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14.29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31466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เพชรบูรณ์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310,169,615.00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38,380,170.52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284,605,127.47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25,564,487.53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20,013,292.72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5,551,194.81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14.46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31466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ลพบุรี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169,592,702.00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56,592,210.28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122,941,485.98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46,651,216.02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38,460,614.36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8,190,601.66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14.47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31466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พิจิตร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171,656,575.00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55,008,845.83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127,731,618.24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43,924,956.76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35,215,473.22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634,921.51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8,074,562.03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14.68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31466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หนองคาย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248,253,040.00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80,039,257.45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177,545,551.63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70,707,488.37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58,772,195.76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11,935,292.61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14.91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31466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อุบลราชธานี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303,621,520.00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82,767,193.34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238,042,132.45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65,579,387.55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52,368,542.84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778,469.93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12,432,374.78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15.02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  <a:tr h="31466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แม่ฮ่องสอน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183,302,513.00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47,312,509.41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145,542,567.32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37,759,945.68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30,612,574.73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7,147,370.95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15.11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491998"/>
                  </a:ext>
                </a:extLst>
              </a:tr>
              <a:tr h="31466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กาญจนบุรี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265,690,519.00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51,470,845.49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229,571,722.92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36,118,796.08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26,965,731.90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1,350,144.79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7,802,919.39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15.16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706610"/>
                  </a:ext>
                </a:extLst>
              </a:tr>
            </a:tbl>
          </a:graphicData>
        </a:graphic>
      </p:graphicFrame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6463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2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ผลการจัดอันดับการบริหารหนี้ของจังหวัด ประจำปีงบประมาณ พ.ศ. 2566 (ต่อ)</a:t>
            </a:r>
            <a:endParaRPr lang="th-TH" dirty="0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0" y="457615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6062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409922"/>
              </p:ext>
            </p:extLst>
          </p:nvPr>
        </p:nvGraphicFramePr>
        <p:xfrm>
          <a:off x="0" y="606204"/>
          <a:ext cx="10153534" cy="5108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249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112303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2032447378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112304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122060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995220">
                  <a:extLst>
                    <a:ext uri="{9D8B030D-6E8A-4147-A177-3AD203B41FA5}">
                      <a16:colId xmlns:a16="http://schemas.microsoft.com/office/drawing/2014/main" val="2889303155"/>
                    </a:ext>
                  </a:extLst>
                </a:gridCol>
                <a:gridCol w="1014733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264859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322752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2556 - 2565 (ข้อมูล ณ</a:t>
                      </a:r>
                      <a:r>
                        <a:rPr lang="th-TH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วันที่ 18 เม.ย</a:t>
                      </a: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 66)</a:t>
                      </a: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55852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2556 - 2565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ณ 1 ต.ค. 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ของหนี้เกิน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9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ประจวบคีรีขันธ์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142,410,770.00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43,786,157.99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106,559,629.66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35,851,140.34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24,883,791.03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4,248,746.96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6,718,602.35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15.34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บุรีรัมย์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347,377,020.00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96,992,801.30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274,213,610.06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73,163,409.94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56,613,456.38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405,500.00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16,144,453.56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16.65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ขอนแก่น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319,046,962.00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73,753,155.69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263,288,072.31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55,758,889.69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42,708,708.84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716,860.00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12,333,320.85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16.72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มหาสารคาม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253,621,748.00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58,466,428.00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206,778,266.00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46,843,482.00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35,934,092.00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1,052,559.00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9,856,831.00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16.86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ระยอง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167,818,719.00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29,331,352.48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145,626,259.62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22,192,459.38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15,937,560.62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1,197,068.54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5,057,830.22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17.24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เชียงใหม่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281,204,710.00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60,860,833.44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239,793,114.79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41,411,595.21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28,757,365.00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1,923,799.47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10,730,430.74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17.63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สกลนคร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371,691,521.00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107,039,989.59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281,949,997.26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89,741,523.74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70,061,849.76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603,478.80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19,076,195.18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17.82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สมุทรสาคร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103,687,864.00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41,574,583.45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67,908,663.36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35,779,200.64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25,635,903.15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2,718,746.01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7,424,551.48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17.86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นครนายก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118,404,719.00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42,594,167.23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79,870,453.30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38,534,265.70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29,770,223.45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1,136,388.74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7,627,653.51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17.91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491998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ตรัง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184,153,330.00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79,134,483.94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117,052,003.46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67,101,326.54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52,380,682.78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378,046.61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14,342,597.15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18.12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706610"/>
                  </a:ext>
                </a:extLst>
              </a:tr>
            </a:tbl>
          </a:graphicData>
        </a:graphic>
      </p:graphicFrame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6463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2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ผลการจัดอันดับการบริหารหนี้ของจังหวัด ประจำปีงบประมาณ พ.ศ. 2566 (ต่อ)</a:t>
            </a:r>
            <a:endParaRPr lang="th-TH" dirty="0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0" y="457615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148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4253"/>
              </p:ext>
            </p:extLst>
          </p:nvPr>
        </p:nvGraphicFramePr>
        <p:xfrm>
          <a:off x="0" y="606204"/>
          <a:ext cx="10153534" cy="5108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249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112303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2032447378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112304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122060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995220">
                  <a:extLst>
                    <a:ext uri="{9D8B030D-6E8A-4147-A177-3AD203B41FA5}">
                      <a16:colId xmlns:a16="http://schemas.microsoft.com/office/drawing/2014/main" val="2889303155"/>
                    </a:ext>
                  </a:extLst>
                </a:gridCol>
                <a:gridCol w="1014733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264859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322752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2556 - 2565 (ข้อมูล ณ</a:t>
                      </a:r>
                      <a:r>
                        <a:rPr lang="th-TH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วันที่ 18 เม.ย</a:t>
                      </a: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 66)</a:t>
                      </a: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55852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2556 - 2565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ณ 1 ต.ค. 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ของหนี้เกิน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ชลบุรี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164,289,065.00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47,340,856.41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127,262,086.93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37,026,978.07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17,030,299.87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11,407,128.21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8,589,549.99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18.14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สระบุรี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200,490,380.00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67,313,796.49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144,635,042.74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55,855,337.26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43,317,148.07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213,670.00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12,324,519.19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18.31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ยโสธร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189,249,139.00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43,135,160.31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155,353,093.89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33,896,045.11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25,944,460.41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7,951,584.70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18.43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ปัตตานี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187,679,452.00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70,033,715.76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124,939,128.39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62,740,323.61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47,307,657.46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2,484,125.69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12,948,540.46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18.49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กาฬสินธุ์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273,948,330.00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73,668,792.27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213,257,338.98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60,690,991.02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46,988,075.31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13,702,915.71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18.60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สุรินทร์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332,788,065.00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93,371,879.84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263,850,843.55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68,937,221.45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49,700,081.28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935,188.00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18,301,952.17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19.60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น่าน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215,965,701.00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29,182,065.99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196,263,615.81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19,702,085.19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13,799,055.47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68,121.28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5,834,908.44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19.99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 spc="-6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สมุทรปราการ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168,248,718.00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76,212,270.60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96,706,173.40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71,542,544.60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37,135,692.70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19,132,724.63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15,274,127.27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20.04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สุพรรณบุรี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198,996,399.00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31,771,857.86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175,138,296.40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23,858,102.60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17,325,727.80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6,532,374.80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20.56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491998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อุตรดิตถ์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231,474,140.00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45,067,752.74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197,945,393.43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33,528,746.57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23,931,079.46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9,597,667.11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21.30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706610"/>
                  </a:ext>
                </a:extLst>
              </a:tr>
            </a:tbl>
          </a:graphicData>
        </a:graphic>
      </p:graphicFrame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6463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2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ผลการจัดอันดับการบริหารหนี้ของจังหวัด ประจำปีงบประมาณ พ.ศ. 2566 (ต่อ)</a:t>
            </a:r>
            <a:endParaRPr lang="th-TH" dirty="0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0" y="457615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981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540678"/>
              </p:ext>
            </p:extLst>
          </p:nvPr>
        </p:nvGraphicFramePr>
        <p:xfrm>
          <a:off x="0" y="606204"/>
          <a:ext cx="10153534" cy="5108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249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112303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2032447378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112304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122060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995220">
                  <a:extLst>
                    <a:ext uri="{9D8B030D-6E8A-4147-A177-3AD203B41FA5}">
                      <a16:colId xmlns:a16="http://schemas.microsoft.com/office/drawing/2014/main" val="2889303155"/>
                    </a:ext>
                  </a:extLst>
                </a:gridCol>
                <a:gridCol w="1014733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264859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322752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2556 - 2565 (ข้อมูล ณ</a:t>
                      </a:r>
                      <a:r>
                        <a:rPr lang="th-TH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วันที่ 18 เม.ย</a:t>
                      </a: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 66)</a:t>
                      </a: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55852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2556 - 2565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ณ 1 ต.ค. 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ของหนี้เกิน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กำแพงเพชร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271,154,720.00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45,973,847.67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237,114,195.34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34,040,524.66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21,652,004.01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2,448,041.00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9,940,479.65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21.62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 spc="-8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สมุทรสงคราม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88,523,258.00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31,511,204.29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61,466,360.38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27,056,897.62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17,903,649.44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2,161,453.52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6,991,794.66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22.19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ชัยนาท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216,441,698.00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68,703,441.60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157,290,776.47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59,150,921.53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42,381,698.89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1,125,576.56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15,643,646.08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22.77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พัทลุง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113,769,649.00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44,669,620.23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77,727,755.60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36,041,893.40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20,802,708.24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4,668,258.25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10,570,926.91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23.66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เพชรบุรี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116,802,670.00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44,959,882.49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79,869,372.27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36,933,297.73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25,445,424.59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192,871.88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11,295,001.26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25.12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ศรีสะเกษ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378,098,128.00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85,158,517.15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313,108,305.58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64,989,822.42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42,056,722.84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1,317,100.00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21,615,999.58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25.38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นครสวรรค์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282,254,698.00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75,628,971.03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222,865,873.76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59,388,824.24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37,689,296.41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2,302,514.00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19,397,013.83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25.65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นครพนม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355,450,366.00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67,306,822.44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302,104,415.85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53,345,950.15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35,976,206.18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17,369,743.97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25.81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ลำพูน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164,521,225.00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43,388,624.22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128,266,096.16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36,255,128.84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24,191,899.68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831,850.00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11,231,379.16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25.89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491998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 spc="-8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หนองบัวลำภู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172,759,293.00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64,818,021.03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115,938,613.01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56,820,679.99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38,780,686.90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1,091,474.00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16,948,519.09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26.15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706610"/>
                  </a:ext>
                </a:extLst>
              </a:tr>
            </a:tbl>
          </a:graphicData>
        </a:graphic>
      </p:graphicFrame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6463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2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ผลการจัดอันดับการบริหารหนี้ของจังหวัด ประจำปีงบประมาณ พ.ศ. 2566 (ต่อ)</a:t>
            </a:r>
            <a:endParaRPr lang="th-TH" dirty="0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0" y="457615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7528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1">
            <a:extLst>
              <a:ext uri="{FF2B5EF4-FFF2-40B4-BE49-F238E27FC236}">
                <a16:creationId xmlns:a16="http://schemas.microsoft.com/office/drawing/2014/main" id="{94D67A85-DAC9-B3BF-3D56-8AF9331C23D7}"/>
              </a:ext>
            </a:extLst>
          </p:cNvPr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4" name="กลุ่ม 52">
              <a:extLst>
                <a:ext uri="{FF2B5EF4-FFF2-40B4-BE49-F238E27FC236}">
                  <a16:creationId xmlns:a16="http://schemas.microsoft.com/office/drawing/2014/main" id="{946E5D26-B9BE-1662-FEFD-E7A9845AAA1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51504"/>
              <a:chOff x="-29746" y="-164554"/>
              <a:chExt cx="9173747" cy="586353"/>
            </a:xfrm>
          </p:grpSpPr>
          <p:sp>
            <p:nvSpPr>
              <p:cNvPr id="10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B97EE83B-BBFC-821B-9989-175C637E1887}"/>
                  </a:ext>
                </a:extLst>
              </p:cNvPr>
              <p:cNvSpPr/>
              <p:nvPr/>
            </p:nvSpPr>
            <p:spPr>
              <a:xfrm>
                <a:off x="5788158" y="44109"/>
                <a:ext cx="3345603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1" name="สี่เหลี่ยมผืนผ้า 47">
                <a:extLst>
                  <a:ext uri="{FF2B5EF4-FFF2-40B4-BE49-F238E27FC236}">
                    <a16:creationId xmlns:a16="http://schemas.microsoft.com/office/drawing/2014/main" id="{DD866B2D-52C3-B27B-FE61-08A44B6F01F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2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1F26D300-D134-E1EB-4786-DB07F682B985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13" name="สี่เหลี่ยมผืนผ้า 3">
                <a:extLst>
                  <a:ext uri="{FF2B5EF4-FFF2-40B4-BE49-F238E27FC236}">
                    <a16:creationId xmlns:a16="http://schemas.microsoft.com/office/drawing/2014/main" id="{67312306-C274-1AF1-B5F9-D84A388A7F27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" name="กลุ่ม 9">
              <a:extLst>
                <a:ext uri="{FF2B5EF4-FFF2-40B4-BE49-F238E27FC236}">
                  <a16:creationId xmlns:a16="http://schemas.microsoft.com/office/drawing/2014/main" id="{27FC763F-7195-454F-F629-4D59A832D1A0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7" name="กล่องข้อความ 8">
                <a:extLst>
                  <a:ext uri="{FF2B5EF4-FFF2-40B4-BE49-F238E27FC236}">
                    <a16:creationId xmlns:a16="http://schemas.microsoft.com/office/drawing/2014/main" id="{21CF3B81-0C79-5752-DFAF-30DA1646D12E}"/>
                  </a:ext>
                </a:extLst>
              </p:cNvPr>
              <p:cNvSpPr txBox="1"/>
              <p:nvPr/>
            </p:nvSpPr>
            <p:spPr>
              <a:xfrm>
                <a:off x="7187022" y="-207941"/>
                <a:ext cx="2243877" cy="4736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60 </a:t>
                </a:r>
                <a:r>
                  <a:rPr lang="th-TH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ปี กรมการพัฒนาชุมชน</a:t>
                </a:r>
              </a:p>
              <a:p>
                <a:pPr>
                  <a:lnSpc>
                    <a:spcPct val="120000"/>
                  </a:lnSpc>
                </a:pPr>
                <a:r>
                  <a:rPr lang="th-TH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สร้างสรรค์ชุมชน สร้างคน สร้างชาติ</a:t>
                </a:r>
                <a:endPara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8" name="วงรี 13">
                <a:extLst>
                  <a:ext uri="{FF2B5EF4-FFF2-40B4-BE49-F238E27FC236}">
                    <a16:creationId xmlns:a16="http://schemas.microsoft.com/office/drawing/2014/main" id="{99CA18DB-E2D3-1DFE-A5B1-5DD9E254ADA2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9" name="รูปภาพ 65">
                <a:extLst>
                  <a:ext uri="{FF2B5EF4-FFF2-40B4-BE49-F238E27FC236}">
                    <a16:creationId xmlns:a16="http://schemas.microsoft.com/office/drawing/2014/main" id="{8A8F46F4-7608-5F07-7770-F44A0B58FE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36" name="TextBox 35"/>
          <p:cNvSpPr txBox="1"/>
          <p:nvPr/>
        </p:nvSpPr>
        <p:spPr>
          <a:xfrm>
            <a:off x="323439" y="21997"/>
            <a:ext cx="6488935" cy="484748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th-TH" sz="17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2 เรื่อง รับรองรายงานการประชุม ครั้งที่ </a:t>
            </a:r>
            <a:r>
              <a:rPr lang="th-TH" sz="17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3/2566</a:t>
            </a:r>
            <a:endParaRPr lang="th-TH" sz="1700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80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87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109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10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11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88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89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90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81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82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83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84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85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6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31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01E1F11F-43E8-4B16-BE21-9679D9B52564}"/>
              </a:ext>
            </a:extLst>
          </p:cNvPr>
          <p:cNvSpPr/>
          <p:nvPr/>
        </p:nvSpPr>
        <p:spPr>
          <a:xfrm>
            <a:off x="860449" y="2628930"/>
            <a:ext cx="857192" cy="85719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D2791025-766B-47B1-92C0-9FC6DD25949F}"/>
              </a:ext>
            </a:extLst>
          </p:cNvPr>
          <p:cNvSpPr/>
          <p:nvPr/>
        </p:nvSpPr>
        <p:spPr>
          <a:xfrm>
            <a:off x="955671" y="2724152"/>
            <a:ext cx="666750" cy="6667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  <a:latin typeface="+mj-lt"/>
              </a:rPr>
              <a:t>1</a:t>
            </a:r>
            <a:endParaRPr lang="en-ID" sz="2800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51" name="Rectangle: Rounded Corners 89">
            <a:extLst>
              <a:ext uri="{FF2B5EF4-FFF2-40B4-BE49-F238E27FC236}">
                <a16:creationId xmlns:a16="http://schemas.microsoft.com/office/drawing/2014/main" id="{035F9742-10BF-4C1F-B8B5-B4F4756B4BAF}"/>
              </a:ext>
            </a:extLst>
          </p:cNvPr>
          <p:cNvSpPr/>
          <p:nvPr/>
        </p:nvSpPr>
        <p:spPr>
          <a:xfrm>
            <a:off x="1891898" y="2687072"/>
            <a:ext cx="7801336" cy="729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</a:t>
            </a:r>
            <a:r>
              <a:rPr lang="en-US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5.4 </a:t>
            </a:r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ขอความเห็นชอบคู่มือและแผนบริหารความเสี่ยงของกองทุนพัฒนาบทบาทสตรี ประจำปีบัญชี 2566</a:t>
            </a:r>
            <a:endParaRPr lang="en-US" sz="1400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52" name="Rectangle: Rounded Corners 89">
            <a:extLst>
              <a:ext uri="{FF2B5EF4-FFF2-40B4-BE49-F238E27FC236}">
                <a16:creationId xmlns:a16="http://schemas.microsoft.com/office/drawing/2014/main" id="{035F9742-10BF-4C1F-B8B5-B4F4756B4BAF}"/>
              </a:ext>
            </a:extLst>
          </p:cNvPr>
          <p:cNvSpPr/>
          <p:nvPr/>
        </p:nvSpPr>
        <p:spPr>
          <a:xfrm>
            <a:off x="-12206" y="1182120"/>
            <a:ext cx="10181674" cy="955194"/>
          </a:xfrm>
          <a:prstGeom prst="rect">
            <a:avLst/>
          </a:prstGeom>
          <a:gradFill flip="none" rotWithShape="1">
            <a:gsLst>
              <a:gs pos="84000">
                <a:schemeClr val="accent3">
                  <a:lumMod val="40000"/>
                  <a:lumOff val="60000"/>
                </a:schemeClr>
              </a:gs>
              <a:gs pos="2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th-TH" sz="16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โดยนางมัลลิกา อัพภาสกิจ ผู้อำนวยการกองกำกับและพัฒนาระบบเงินนอกงบประมาณ </a:t>
            </a:r>
            <a:br>
              <a:rPr lang="th-TH" sz="16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6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ผู้แทนกระทรวงการคลัง ขอแก้ไขรายงานการประชุมฯ จำนวน 1 เรื่อง ดังนี้ </a:t>
            </a:r>
            <a:endParaRPr lang="en-US" sz="16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9734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432378"/>
              </p:ext>
            </p:extLst>
          </p:nvPr>
        </p:nvGraphicFramePr>
        <p:xfrm>
          <a:off x="0" y="606204"/>
          <a:ext cx="10153534" cy="5108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249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112303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2032447378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112304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122060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995220">
                  <a:extLst>
                    <a:ext uri="{9D8B030D-6E8A-4147-A177-3AD203B41FA5}">
                      <a16:colId xmlns:a16="http://schemas.microsoft.com/office/drawing/2014/main" val="2889303155"/>
                    </a:ext>
                  </a:extLst>
                </a:gridCol>
                <a:gridCol w="1014733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264859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322752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2556 - 2565 (ข้อมูล ณ</a:t>
                      </a:r>
                      <a:r>
                        <a:rPr lang="th-TH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วันที่ 18 เม.ย</a:t>
                      </a: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 66)</a:t>
                      </a: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55852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2556 - 2565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ณ 1 ต.ค. 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ของหนี้เกิน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จันทบุรี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140,135,656.75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55,625,230.87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92,947,352.61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47,188,304.14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32,275,643.72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199,306.00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14,713,354.42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26.45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พิษณุโลก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191,615,425.00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53,653,500.44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150,390,794.61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41,224,630.39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26,678,093.53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336,669.86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14,209,867.00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26.48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95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นครศรีธรรมราช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309,231,400.00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99,567,419.16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228,566,709.20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80,664,690.80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50,347,197.12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3,793,462.28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26,524,031.40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26.64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ปราจีนบุรี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181,451,740.00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44,391,002.57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142,029,877.62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39,421,862.38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21,559,996.73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4,989,086.89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12,872,778.76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ตราด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169,200,044.00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49,174,158.38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128,825,840.65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40,374,203.35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23,813,544.95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789,422.07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15,771,236.33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32.07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กระบี่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140,004,241.00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63,376,774.66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85,381,704.95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54,622,536.05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29,444,155.87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4,849,065.55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20,329,314.63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32.08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นครปฐม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210,836,300.00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54,883,808.86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166,706,992.79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44,129,307.21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23,814,125.17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2,415,524.01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17,899,658.03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32.61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สงขลา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297,131,334.00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117,098,919.44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195,101,109.27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102,030,224.73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53,221,081.58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10,573,116.19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38,236,026.96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32.65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นครราชสีมา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433,135,200.00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64,589,843.92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386,872,341.61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46,262,858.39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23,918,501.06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1,191,093.11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21,153,264.22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32.75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491998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ลำปาง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203,184,994.00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65,460,846.88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150,772,405.81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52,412,588.19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28,703,588.08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1,578,931.00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22,130,069.11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33.81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706610"/>
                  </a:ext>
                </a:extLst>
              </a:tr>
            </a:tbl>
          </a:graphicData>
        </a:graphic>
      </p:graphicFrame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6463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2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ผลการจัดอันดับการบริหารหนี้ของจังหวัด ประจำปีงบประมาณ พ.ศ. 2566 (ต่อ)</a:t>
            </a:r>
            <a:endParaRPr lang="th-TH" dirty="0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0" y="457615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694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499917"/>
              </p:ext>
            </p:extLst>
          </p:nvPr>
        </p:nvGraphicFramePr>
        <p:xfrm>
          <a:off x="0" y="606204"/>
          <a:ext cx="10153534" cy="5108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249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112303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2032447378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112304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122060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995220">
                  <a:extLst>
                    <a:ext uri="{9D8B030D-6E8A-4147-A177-3AD203B41FA5}">
                      <a16:colId xmlns:a16="http://schemas.microsoft.com/office/drawing/2014/main" val="2889303155"/>
                    </a:ext>
                  </a:extLst>
                </a:gridCol>
                <a:gridCol w="1014733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264859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322752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2556 - 2565 (ข้อมูล ณ</a:t>
                      </a:r>
                      <a:r>
                        <a:rPr lang="th-TH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วันที่ 18 เม.ย</a:t>
                      </a: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 66)</a:t>
                      </a: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55852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2556 - 2565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ณ 1 ต.ค. 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ของหนี้เกิน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ปทุมธานี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142,032,383.00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39,434,910.68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108,029,557.42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34,002,825.58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20,466,863.46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195,464.63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13,340,497.49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33.83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นนทบุรี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203,778,443.00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77,470,736.32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133,773,803.82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70,004,639.18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40,940,678.69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2,824,880.78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26,239,079.71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33.87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สตูล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113,906,898.00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35,178,473.32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83,315,430.95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30,591,467.05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15,378,357.36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2,965,950.11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12,247,159.58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34.81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อำนาจเจริญ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221,205,480.00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49,666,267.09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176,843,523.91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44,361,956.09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24,139,209.26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2,750,753.00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17,471,993.83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35.18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ร้อยเอ็ด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346,732,600.00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35,060,327.13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322,378,788.73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24,353,811.27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10,923,222.78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1,083,972.00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12,346,616.49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35.22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ชุมพร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164,603,670.00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44,209,232.56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129,885,827.14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34,717,842.86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18,504,848.14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16,212,994.72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36.67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มุกดาหาร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178,214,624.00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69,277,564.26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118,921,093.69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59,293,530.31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32,688,734.64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687,720.81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25,917,074.86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37.41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เลย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279,416,342.00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95,233,665.76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194,634,090.32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84,782,251.68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45,831,123.39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2,451,850.00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36,499,278.29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38.33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ระนอง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118,798,200.00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54,285,543.40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70,092,547.53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48,705,652.47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26,527,958.68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55,320.51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22,122,373.28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40.75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491998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ฉะเชิงเทรา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228,420,235.00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54,588,388.46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184,800,425.94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43,619,809.06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20,446,768.48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200,000.00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22,973,040.58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42.08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706610"/>
                  </a:ext>
                </a:extLst>
              </a:tr>
            </a:tbl>
          </a:graphicData>
        </a:graphic>
      </p:graphicFrame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6463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2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ผลการจัดอันดับการบริหารหนี้ของจังหวัด ประจำปีงบประมาณ พ.ศ. 2566 (ต่อ)</a:t>
            </a:r>
            <a:endParaRPr lang="th-TH" dirty="0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0" y="457615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2510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684898"/>
              </p:ext>
            </p:extLst>
          </p:nvPr>
        </p:nvGraphicFramePr>
        <p:xfrm>
          <a:off x="0" y="606199"/>
          <a:ext cx="10153534" cy="4696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249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112303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2032447378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112304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122060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995220">
                  <a:extLst>
                    <a:ext uri="{9D8B030D-6E8A-4147-A177-3AD203B41FA5}">
                      <a16:colId xmlns:a16="http://schemas.microsoft.com/office/drawing/2014/main" val="2889303155"/>
                    </a:ext>
                  </a:extLst>
                </a:gridCol>
                <a:gridCol w="1014733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264859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336907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2556 - 2565 (ข้อมูล ณ</a:t>
                      </a:r>
                      <a:r>
                        <a:rPr lang="th-TH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วันที่ 18 เม.ย</a:t>
                      </a: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 66)</a:t>
                      </a: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62687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2556 - 2565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ณ 1 ต.ค. 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ของหนี้เกิน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33690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บึงกาฬ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167,586,580.00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59,414,216.12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116,427,971.01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51,158,608.99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25,606,005.22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236,956.13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25,315,647.64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42.61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33690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อุดรธานี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278,847,880.00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85,416,467.65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202,805,554.01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76,042,325.99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35,372,380.98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207,725.37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40,462,219.64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47.37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33690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สุราษฎร์ธานี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222,637,833.00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90,143,731.85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143,162,486.27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79,475,346.73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33,577,224.21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2,098,413.53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43,799,708.99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48.59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33690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พังงา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132,961,494.00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68,232,432.07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70,879,001.91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62,082,492.09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27,439,251.41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34,643,240.68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50.77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33690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ภูเก็ต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102,371,122.00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36,742,981.29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69,151,955.00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33,219,167.00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11,738,065.04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1,133,716.01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20,347,385.95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55.38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37463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ยะลา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134,219,990.00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63,042,244.11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78,095,689.40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56,124,300.60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18,139,436.07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2,269,882.75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35,714,981.78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56.65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33690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9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กรุงเทพมหานคร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216,453,676.94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97,397,554.80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125,741,453.19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90,712,223.75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29,020,229.18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61,691,994.57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63.34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336907"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spc="-7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16,410,106,840.69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4,533,286,233.35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12,695,707,954.49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3,714,398,886.20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2,418,563,458.79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134,378,162.59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1,161,457,264.82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25.62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</a:tbl>
          </a:graphicData>
        </a:graphic>
      </p:graphicFrame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6463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2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ผลการจัดอันดับการบริหารหนี้ของจังหวัด ประจำปีงบประมาณ พ.ศ. 2566 (ต่อ)</a:t>
            </a:r>
            <a:endParaRPr lang="th-TH" dirty="0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0" y="457615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8820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0" y="-34499"/>
            <a:ext cx="10160000" cy="40838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th-TH" sz="16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แผนการบริหารจัดการหนี้กองทุนพัฒนาบทบาทสตรี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0" y="426609"/>
            <a:ext cx="10160000" cy="374571"/>
          </a:xfrm>
          <a:prstGeom prst="roundRect">
            <a:avLst/>
          </a:prstGeom>
          <a:solidFill>
            <a:srgbClr val="E7C7D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หนี้เกินกำหนดชำระไม่เกินร้อยละ 10 ของหนี้คงเหลือ</a:t>
            </a:r>
            <a:endParaRPr lang="en-US" sz="1600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874600"/>
            <a:ext cx="10166463" cy="2899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sz="1200" u="sng" kern="100" dirty="0">
                <a:solidFill>
                  <a:srgbClr val="00000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วัตถุประสงค์</a:t>
            </a:r>
            <a:r>
              <a:rPr lang="th-TH" sz="1200" kern="100" dirty="0">
                <a:solidFill>
                  <a:srgbClr val="00000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 1. เพื่อเพิ่มประสิทธิภาพในการบริหารจัดการ</a:t>
            </a:r>
            <a:r>
              <a:rPr lang="th-TH" sz="1200" kern="100" dirty="0" smtClean="0">
                <a:solidFill>
                  <a:srgbClr val="00000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หนี้</a:t>
            </a:r>
            <a:r>
              <a:rPr lang="th-TH" sz="1200" kern="100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   </a:t>
            </a:r>
            <a:r>
              <a:rPr lang="th-TH" sz="1200" kern="100" dirty="0" smtClean="0">
                <a:solidFill>
                  <a:srgbClr val="00000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2. </a:t>
            </a:r>
            <a:r>
              <a:rPr lang="th-TH" sz="1200" kern="100" dirty="0">
                <a:solidFill>
                  <a:srgbClr val="00000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เพื่อลดจำนวนหนี้ค้าง</a:t>
            </a:r>
            <a:r>
              <a:rPr lang="th-TH" sz="1200" kern="100" dirty="0" smtClean="0">
                <a:solidFill>
                  <a:srgbClr val="00000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ชำระ     3. </a:t>
            </a:r>
            <a:r>
              <a:rPr lang="th-TH" sz="1200" kern="100" dirty="0">
                <a:solidFill>
                  <a:srgbClr val="00000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เพื่อลดจำนวนการดำเนินคดีลูกหนี้กองทุนพัฒนาบทบาทสตรี</a:t>
            </a:r>
            <a:endParaRPr lang="en-US" sz="1200" kern="100" dirty="0">
              <a:effectLst/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9486" y="1216383"/>
            <a:ext cx="4211456" cy="35719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h-TH" sz="1400" kern="100" dirty="0" smtClean="0">
                <a:solidFill>
                  <a:srgbClr val="00000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แผนเร่งด่วน</a:t>
            </a:r>
            <a:endParaRPr lang="en-US" kern="100" dirty="0">
              <a:effectLst/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202" y="1639158"/>
            <a:ext cx="4211456" cy="11910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th-TH" sz="1200" u="sng" kern="100" dirty="0">
                <a:solidFill>
                  <a:srgbClr val="00000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กิจกรรม</a:t>
            </a:r>
            <a:endParaRPr lang="en-US" sz="1200" kern="100" dirty="0"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th-TH" sz="1200" kern="100" dirty="0">
                <a:solidFill>
                  <a:srgbClr val="00000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1. มหกรรมไกล่เกลี่ยประนีประนอมยอมความ</a:t>
            </a:r>
            <a:endParaRPr lang="en-US" sz="1200" kern="100" dirty="0"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th-TH" sz="1200" kern="100" dirty="0">
                <a:solidFill>
                  <a:srgbClr val="00000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2. มาตรการลดอัตราดอกเบี้ยเงินกู้และดอกเบี้ยผิดนัด พ.ศ. 2566</a:t>
            </a:r>
            <a:endParaRPr lang="en-US" sz="1200" kern="100" dirty="0"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th-TH" sz="1200" kern="100" dirty="0">
                <a:solidFill>
                  <a:srgbClr val="00000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3. มาตรการปลดหนี้รายบุคล</a:t>
            </a:r>
            <a:endParaRPr lang="en-US" sz="1200" kern="100" dirty="0"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th-TH" sz="1200" kern="100" dirty="0">
                <a:solidFill>
                  <a:srgbClr val="00000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4. การตั้งค่าเผื่อหนี้สงสัยจะสูญ</a:t>
            </a:r>
            <a:endParaRPr lang="en-US" sz="1200" kern="100" dirty="0">
              <a:effectLst/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202" y="2947162"/>
            <a:ext cx="4211456" cy="5262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th-TH" sz="1200" u="sng" kern="100" dirty="0">
                <a:solidFill>
                  <a:srgbClr val="00000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เป้าหมาย</a:t>
            </a:r>
            <a:endParaRPr lang="en-US" sz="1200" kern="100" dirty="0"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th-TH" sz="1200" kern="100" dirty="0">
                <a:solidFill>
                  <a:srgbClr val="00000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- หนี้เกินกำหนดชำระลดลง ไม่เกินร้อยละ 10 </a:t>
            </a:r>
            <a:endParaRPr lang="en-US" sz="1200" kern="100" dirty="0">
              <a:effectLst/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202" y="3583192"/>
            <a:ext cx="1706520" cy="7571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th-TH" sz="1200" u="sng" kern="100" dirty="0" smtClean="0">
                <a:solidFill>
                  <a:srgbClr val="00000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ผลผลิต/ตัวชี้วัด</a:t>
            </a:r>
            <a:endParaRPr lang="en-US" sz="1200" kern="100" dirty="0" smtClean="0"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  <a:p>
            <a:pPr algn="thaiDist">
              <a:lnSpc>
                <a:spcPct val="120000"/>
              </a:lnSpc>
              <a:spcAft>
                <a:spcPts val="0"/>
              </a:spcAft>
            </a:pPr>
            <a:r>
              <a:rPr lang="th-TH" sz="1200" kern="100" dirty="0" smtClean="0">
                <a:solidFill>
                  <a:srgbClr val="00000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- </a:t>
            </a:r>
            <a:r>
              <a:rPr lang="th-TH" sz="1200" kern="100" spc="-50" dirty="0" smtClean="0">
                <a:solidFill>
                  <a:srgbClr val="00000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จำนวนโครงการที่ผิดนัดชำระหนี้ลดลง</a:t>
            </a:r>
            <a:endParaRPr lang="en-US" sz="1200" kern="100" dirty="0">
              <a:effectLst/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48993" y="3593054"/>
            <a:ext cx="2471949" cy="7571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th-TH" sz="1200" u="sng" kern="100" dirty="0">
                <a:solidFill>
                  <a:srgbClr val="00000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ผลลัพธ์</a:t>
            </a:r>
            <a:endParaRPr lang="en-US" sz="1200" kern="100" dirty="0"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  <a:p>
            <a:pPr algn="thaiDist">
              <a:lnSpc>
                <a:spcPct val="120000"/>
              </a:lnSpc>
              <a:spcAft>
                <a:spcPts val="0"/>
              </a:spcAft>
            </a:pPr>
            <a:r>
              <a:rPr lang="th-TH" sz="1200" kern="100" dirty="0">
                <a:solidFill>
                  <a:srgbClr val="00000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- เจ้าหน้าที่ทุกระดับมีความเข้าใจและนำมาตรการไปใช้อย่างมีประสิทธิภาพ</a:t>
            </a:r>
            <a:endParaRPr lang="en-US" sz="1200" kern="100" dirty="0">
              <a:effectLst/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10100" y="1550227"/>
            <a:ext cx="5415617" cy="14207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sz="1200" u="sng" kern="100" dirty="0">
                <a:solidFill>
                  <a:srgbClr val="00000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กิจกรรม</a:t>
            </a:r>
            <a:endParaRPr lang="en-US" sz="1200" kern="100" dirty="0"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sz="1100" kern="100" dirty="0">
                <a:solidFill>
                  <a:srgbClr val="00000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1. ทบทวนหลักเกณฑ์/ระเบียบ/กฎหมาย/คู่มือ/แนวทาง </a:t>
            </a:r>
            <a:r>
              <a:rPr lang="th-TH" sz="1100" kern="100" dirty="0" smtClean="0">
                <a:solidFill>
                  <a:srgbClr val="00000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เงินทุน</a:t>
            </a:r>
            <a:r>
              <a:rPr lang="th-TH" sz="1100" kern="100" dirty="0">
                <a:solidFill>
                  <a:srgbClr val="00000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หมุนเวียน</a:t>
            </a:r>
            <a:endParaRPr lang="en-US" sz="1100" kern="100" dirty="0"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sz="1100" kern="100" dirty="0">
                <a:solidFill>
                  <a:srgbClr val="00000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2. พัฒนาระบบเทคโนโลยี</a:t>
            </a:r>
            <a:endParaRPr lang="en-US" sz="1100" kern="100" dirty="0"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sz="1100" kern="100" dirty="0">
                <a:solidFill>
                  <a:srgbClr val="00000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3. </a:t>
            </a:r>
            <a:r>
              <a:rPr lang="th-TH" sz="1100" kern="100" dirty="0" smtClean="0">
                <a:solidFill>
                  <a:srgbClr val="00000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ศึกษาการจ้าง</a:t>
            </a:r>
            <a:r>
              <a:rPr lang="th-TH" sz="1100" kern="100" dirty="0">
                <a:solidFill>
                  <a:srgbClr val="00000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เอกชนติดตาม</a:t>
            </a:r>
            <a:r>
              <a:rPr lang="th-TH" sz="1100" kern="100" dirty="0" smtClean="0">
                <a:solidFill>
                  <a:srgbClr val="00000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หนี้</a:t>
            </a:r>
          </a:p>
          <a:p>
            <a:pPr>
              <a:lnSpc>
                <a:spcPct val="107000"/>
              </a:lnSpc>
            </a:pPr>
            <a:r>
              <a:rPr lang="en-US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 </a:t>
            </a:r>
            <a:r>
              <a:rPr lang="th-TH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ศึกษาแนวทางการประกันความเสี่ยงเงิน</a:t>
            </a:r>
            <a:r>
              <a:rPr lang="th-TH" sz="11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กู้ยืม</a:t>
            </a:r>
          </a:p>
          <a:p>
            <a:pPr>
              <a:lnSpc>
                <a:spcPct val="110000"/>
              </a:lnSpc>
            </a:pPr>
            <a:r>
              <a:rPr lang="th-TH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 แยกประเภทลูกหนี้</a:t>
            </a:r>
            <a:endParaRPr lang="en-US" sz="11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10000"/>
              </a:lnSpc>
            </a:pPr>
            <a:r>
              <a:rPr lang="th-TH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6. การตั้งค่าเผื่อหนี้สงสัยจะ</a:t>
            </a:r>
            <a:r>
              <a:rPr lang="th-TH" sz="11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สูญ</a:t>
            </a:r>
            <a:endParaRPr lang="en-US" sz="11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10099" y="3021693"/>
            <a:ext cx="5415617" cy="14126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th-TH" sz="1200" u="sng" kern="100" dirty="0">
                <a:solidFill>
                  <a:srgbClr val="00000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เป้าหมาย</a:t>
            </a:r>
            <a:endParaRPr lang="en-US" sz="1200" kern="100" dirty="0"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th-TH" sz="1100" kern="100" dirty="0">
                <a:solidFill>
                  <a:srgbClr val="00000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- หนี้เกินกำหนดชำระลดลง ไม่เกินร้อยละ 10 </a:t>
            </a:r>
            <a:endParaRPr lang="en-US" sz="1100" kern="100" dirty="0"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sz="1100" kern="100" dirty="0">
                <a:solidFill>
                  <a:srgbClr val="00000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- </a:t>
            </a:r>
            <a:r>
              <a:rPr lang="th-TH" sz="1100" kern="100" dirty="0">
                <a:solidFill>
                  <a:srgbClr val="00000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อัตราหนี้ค้างชำระ (</a:t>
            </a:r>
            <a:r>
              <a:rPr lang="en-GB" sz="1100" kern="100" dirty="0">
                <a:solidFill>
                  <a:srgbClr val="00000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Non - Performing </a:t>
            </a:r>
            <a:r>
              <a:rPr lang="en-US" sz="1100" kern="100" dirty="0">
                <a:solidFill>
                  <a:srgbClr val="00000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Loan : NPL</a:t>
            </a:r>
            <a:r>
              <a:rPr lang="th-TH" sz="1100" kern="100" dirty="0">
                <a:solidFill>
                  <a:srgbClr val="00000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) ร้อยละ 15</a:t>
            </a:r>
            <a:endParaRPr lang="en-US" sz="1100" kern="100" dirty="0"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th-TH" sz="1100" kern="100" dirty="0">
                <a:solidFill>
                  <a:srgbClr val="00000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- มีหลักเกณฑ์/ระเบียบ/กฎหมาย/คู่มือ/แนวทาง ที่เหมาะสมกับสถานการณ์ปัจจุบัน</a:t>
            </a:r>
            <a:endParaRPr lang="en-US" sz="1100" kern="100" dirty="0"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th-TH" sz="1100" kern="100" dirty="0">
                <a:solidFill>
                  <a:srgbClr val="00000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- เจ้าหน้าที่มีความเข้าใจในการดำเนินการบริหารจัดการหนี้</a:t>
            </a:r>
            <a:endParaRPr lang="en-US" sz="1100" kern="100" dirty="0"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th-TH" sz="1100" kern="100" dirty="0">
                <a:solidFill>
                  <a:srgbClr val="00000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- มีเทคโนโลยีช่วยในการทำงานให้ง่ายขึ้น</a:t>
            </a:r>
            <a:endParaRPr lang="en-US" sz="1100" kern="100" dirty="0"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th-TH" sz="1100" kern="100" dirty="0">
                <a:solidFill>
                  <a:srgbClr val="00000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- ลดการขัดแย้งการทำงานในพื้นที่</a:t>
            </a:r>
            <a:endParaRPr lang="en-US" sz="1100" kern="100" dirty="0">
              <a:effectLst/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57107" y="4472379"/>
            <a:ext cx="3860800" cy="11956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sz="1200" u="sng" kern="100" dirty="0" smtClean="0">
                <a:solidFill>
                  <a:srgbClr val="00000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ผลผลิต/ตัวชี้วัด</a:t>
            </a:r>
            <a:endParaRPr lang="en-US" sz="1200" kern="100" dirty="0" smtClean="0"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sz="1100" kern="100" dirty="0" smtClean="0">
                <a:solidFill>
                  <a:srgbClr val="00000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-จำนวนโครงการที่ผิดนัดชำระหนี้ลดลง</a:t>
            </a:r>
            <a:endParaRPr lang="en-US" sz="1100" kern="100" dirty="0" smtClean="0"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sz="1100" kern="100" dirty="0" smtClean="0">
                <a:solidFill>
                  <a:srgbClr val="00000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-หลักเกณฑ์การใช้จ่ายเงิน/โอนเงิน/การชำระคืน เงินทุนหมุนเวียน</a:t>
            </a:r>
            <a:endParaRPr lang="en-US" sz="1100" kern="100" dirty="0" smtClean="0"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sz="1100" kern="100" dirty="0" smtClean="0">
                <a:solidFill>
                  <a:srgbClr val="00000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-โปรแกรม </a:t>
            </a:r>
            <a:r>
              <a:rPr lang="en-US" sz="1100" kern="100" dirty="0" smtClean="0">
                <a:solidFill>
                  <a:srgbClr val="00000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ERP </a:t>
            </a:r>
            <a:r>
              <a:rPr lang="th-TH" sz="1100" kern="100" dirty="0" smtClean="0">
                <a:solidFill>
                  <a:srgbClr val="00000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จำนวน </a:t>
            </a:r>
            <a:r>
              <a:rPr lang="en-US" sz="1100" kern="100" dirty="0" smtClean="0">
                <a:solidFill>
                  <a:srgbClr val="00000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1</a:t>
            </a:r>
            <a:r>
              <a:rPr lang="th-TH" sz="1100" kern="100" dirty="0" smtClean="0">
                <a:solidFill>
                  <a:srgbClr val="00000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ระบบ</a:t>
            </a:r>
            <a:endParaRPr lang="en-US" sz="1100" kern="100" dirty="0" smtClean="0"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100" kern="100" dirty="0" smtClean="0">
                <a:solidFill>
                  <a:srgbClr val="00000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-</a:t>
            </a:r>
            <a:r>
              <a:rPr lang="th-TH" sz="1100" kern="100" dirty="0" smtClean="0">
                <a:solidFill>
                  <a:srgbClr val="00000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โปรแกรม </a:t>
            </a:r>
            <a:r>
              <a:rPr lang="en-US" sz="1100" kern="100" dirty="0" smtClean="0">
                <a:solidFill>
                  <a:srgbClr val="00000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LM</a:t>
            </a:r>
            <a:r>
              <a:rPr lang="th-TH" sz="1100" kern="100" dirty="0" smtClean="0">
                <a:solidFill>
                  <a:srgbClr val="00000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จำนวน 1 ระบบ</a:t>
            </a:r>
          </a:p>
          <a:p>
            <a:pPr>
              <a:lnSpc>
                <a:spcPct val="107000"/>
              </a:lnSpc>
            </a:pPr>
            <a:r>
              <a:rPr lang="en-US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Application </a:t>
            </a:r>
            <a:r>
              <a:rPr lang="th-TH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ช่วยติดตาม</a:t>
            </a:r>
            <a:r>
              <a:rPr lang="th-TH" sz="11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หนี้</a:t>
            </a:r>
            <a:endParaRPr lang="en-US" sz="11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43544" y="4523836"/>
            <a:ext cx="2682172" cy="10859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sz="1200" u="sng" kern="100" dirty="0">
                <a:solidFill>
                  <a:srgbClr val="00000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ผลลัพธ์</a:t>
            </a:r>
            <a:endParaRPr lang="en-US" sz="1200" kern="100" dirty="0"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200" kern="100" dirty="0" smtClean="0">
                <a:solidFill>
                  <a:srgbClr val="00000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-</a:t>
            </a:r>
            <a:r>
              <a:rPr lang="th-TH" sz="1200" kern="100" dirty="0" smtClean="0">
                <a:solidFill>
                  <a:srgbClr val="00000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</a:t>
            </a:r>
            <a:r>
              <a:rPr lang="th-TH" sz="1200" kern="100" spc="-70" dirty="0" smtClean="0">
                <a:solidFill>
                  <a:srgbClr val="00000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เจ้าหน้าที่</a:t>
            </a:r>
            <a:r>
              <a:rPr lang="th-TH" sz="1200" kern="100" spc="-70" dirty="0">
                <a:solidFill>
                  <a:srgbClr val="00000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ทุกระดับมีความเข้าใจการใช้จ่ายเงิน/โอนเงิน</a:t>
            </a:r>
            <a:r>
              <a:rPr lang="th-TH" sz="1200" kern="100" spc="-70" dirty="0" smtClean="0">
                <a:solidFill>
                  <a:srgbClr val="00000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/การ</a:t>
            </a:r>
            <a:r>
              <a:rPr lang="th-TH" sz="1200" kern="100" spc="-70" dirty="0">
                <a:solidFill>
                  <a:srgbClr val="00000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ชำระคืน เงินทุนหมุนเวียน</a:t>
            </a:r>
            <a:endParaRPr lang="en-US" sz="1200" kern="100" spc="-70" dirty="0"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  <a:p>
            <a:pPr>
              <a:lnSpc>
                <a:spcPct val="120000"/>
              </a:lnSpc>
            </a:pPr>
            <a:r>
              <a:rPr lang="th-TH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มีระบบเทคโนโลยีที่</a:t>
            </a:r>
            <a:r>
              <a:rPr lang="th-TH" sz="11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ทันสมัยใน</a:t>
            </a:r>
            <a:r>
              <a:rPr lang="th-TH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การทำงาน</a:t>
            </a:r>
            <a:endParaRPr lang="en-US" sz="11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10100" y="1206934"/>
            <a:ext cx="5415617" cy="32284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h-TH" sz="1400" kern="100" dirty="0" smtClean="0">
                <a:solidFill>
                  <a:srgbClr val="00000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แผนระยะยาว 3 ปี</a:t>
            </a:r>
            <a:endParaRPr lang="en-US" kern="100" dirty="0">
              <a:effectLst/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3326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130452"/>
              </p:ext>
            </p:extLst>
          </p:nvPr>
        </p:nvGraphicFramePr>
        <p:xfrm>
          <a:off x="114300" y="532034"/>
          <a:ext cx="9821796" cy="51611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0348">
                  <a:extLst>
                    <a:ext uri="{9D8B030D-6E8A-4147-A177-3AD203B41FA5}">
                      <a16:colId xmlns:a16="http://schemas.microsoft.com/office/drawing/2014/main" val="2852611136"/>
                    </a:ext>
                  </a:extLst>
                </a:gridCol>
                <a:gridCol w="1236352">
                  <a:extLst>
                    <a:ext uri="{9D8B030D-6E8A-4147-A177-3AD203B41FA5}">
                      <a16:colId xmlns:a16="http://schemas.microsoft.com/office/drawing/2014/main" val="3225087338"/>
                    </a:ext>
                  </a:extLst>
                </a:gridCol>
                <a:gridCol w="1756974">
                  <a:extLst>
                    <a:ext uri="{9D8B030D-6E8A-4147-A177-3AD203B41FA5}">
                      <a16:colId xmlns:a16="http://schemas.microsoft.com/office/drawing/2014/main" val="329151751"/>
                    </a:ext>
                  </a:extLst>
                </a:gridCol>
                <a:gridCol w="4443087">
                  <a:extLst>
                    <a:ext uri="{9D8B030D-6E8A-4147-A177-3AD203B41FA5}">
                      <a16:colId xmlns:a16="http://schemas.microsoft.com/office/drawing/2014/main" val="3260065327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1788828151"/>
                    </a:ext>
                  </a:extLst>
                </a:gridCol>
                <a:gridCol w="992835">
                  <a:extLst>
                    <a:ext uri="{9D8B030D-6E8A-4147-A177-3AD203B41FA5}">
                      <a16:colId xmlns:a16="http://schemas.microsoft.com/office/drawing/2014/main" val="2861187116"/>
                    </a:ext>
                  </a:extLst>
                </a:gridCol>
              </a:tblGrid>
              <a:tr h="44421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ที่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334" marR="573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D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กิจกรรม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334" marR="573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D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วัตถุประสงค์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334" marR="573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D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การดำเนินการ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334" marR="573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D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ระยะเวลา/ความถี่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334" marR="573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D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หน่วยงานที่รับผิดชอบ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334" marR="573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D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488721"/>
                  </a:ext>
                </a:extLst>
              </a:tr>
              <a:tr h="111863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334" marR="573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2000"/>
                        </a:lnSpc>
                        <a:spcBef>
                          <a:spcPts val="500"/>
                        </a:spcBef>
                        <a:spcAft>
                          <a:spcPts val="600"/>
                        </a:spcAft>
                      </a:pP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ตัวชี้วัดการบริหารจัดการหนี้กองทุน</a:t>
                      </a:r>
                      <a:r>
                        <a:rPr lang="th-TH" sz="1200" kern="100" spc="-3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พัฒนาบทบาทสตรี</a:t>
                      </a:r>
                      <a:endParaRPr lang="en-US" sz="1200" kern="100" spc="-3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334" marR="573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เพื่อวัดระดับความสำเร็จการบริหารจัดการหนี้กองทุนพัฒนาบทบาทสตรี ตำแหน่งพัฒนาการจังหวัด/พัฒนาการอำเภอ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334" marR="573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1. จัดทำฐานข้อมูลลูกหนี้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2. จัดทำแผนบริหารจัดการหนี้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3. การรายงานผล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334" marR="573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เม.ย. - ก.ย. 2566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334" marR="573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สกส./อกส.อ/อกส.จ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334" marR="573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990528"/>
                  </a:ext>
                </a:extLst>
              </a:tr>
              <a:tr h="17018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334" marR="573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BC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มหกรรมไกล่เกลี่ย</a:t>
                      </a:r>
                      <a:r>
                        <a:rPr lang="th-TH" sz="1200" kern="1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ประนีประนอม</a:t>
                      </a:r>
                      <a:br>
                        <a:rPr lang="th-TH" sz="1200" kern="1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kern="1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ยอม</a:t>
                      </a: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ความ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334" marR="573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BC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</a:t>
                      </a:r>
                      <a:r>
                        <a:rPr lang="th-TH" sz="1200" kern="100" spc="-2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สร้างแรงจูงใจการชำระหนี้</a:t>
                      </a:r>
                      <a:endParaRPr lang="en-US" sz="1200" kern="100" spc="-2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</a:t>
                      </a: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หนี้เกินกำหนดชำระลดลง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334" marR="573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BC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300"/>
                        </a:spcAft>
                      </a:pP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1. ชี้แจงทำความเข้าใจเกี่ยวกับมาตรการให้กับเจ้าหน้าที่เข้าใจ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2. จัดทำแนวทางการดำเนินงานตามมาตรการไกล่เกลี่ยฯ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3. จัดทำฐานข้อมูลลูกหนี้กลุ่มเป้าหมาย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4. ประชาสัมพันธ์ให้สมาชิกกลุ่มเป้าหมาย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5. อกส.จ/อกส.จ ดำเนินการตามแนวทางที่ สกส.แจ้ง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6. รายงานผลการดำเนินงานให้ สกส. ทราบ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7. วิเคราะห์ข้อมูลลูกหนี้ที่เข้ามาตรการตามห่วงเวลาเพื่อประเมิน</a:t>
                      </a:r>
                      <a:r>
                        <a:rPr lang="th-TH" sz="1200" kern="1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</a:t>
                      </a:r>
                      <a:br>
                        <a:rPr lang="th-TH" sz="1200" kern="1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kern="1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ใช้</a:t>
                      </a: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มาตรการ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334" marR="573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B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เม.ย. - ก.ย. 2566 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334" marR="573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B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สกส./อกส.อ/อกส.จ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334" marR="573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B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314560"/>
                  </a:ext>
                </a:extLst>
              </a:tr>
              <a:tr h="181366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334" marR="573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มาตรการลดอัตราดอกเบี้ยเงินกู้และดอกเบี้ยผิดนัด </a:t>
                      </a:r>
                      <a:b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พ.ศ. 2566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334" marR="573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เพื่อบรรเทาความเดือนร้อนของสมาชิกลูกหนี้กองทุนพัฒนาบทบาทสตรี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334" marR="573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1.</a:t>
                      </a: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ชี้แจงทำความเข้าใจเกี่ยวกับมาตรการให้กับเจ้าหน้าที่เข้าใจ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2.จัดทำแนวทางการดำเนินงานตามมาตรการ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3.จัดทำฐานข้อมูลลูกหนี้กลุ่มเป้าหมาย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4.ประชาสัมพันธ์ให้สมาชิกกลุ่มเป้าหมาย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5. อกส.จ/อกส.จ ดำเนินการตามแนวทางที่ สกส.แจ้ง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6. รายงานผลการดำเนินงานให้ สกส. ทราบ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7. วิเคราะห์ข้อมูลลูกหนี้ที่เข้ามาตรการตามห่วงเวลาเพื่อ</a:t>
                      </a:r>
                      <a:r>
                        <a:rPr lang="th-TH" sz="1200" kern="1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ประเมิน</a:t>
                      </a:r>
                      <a:br>
                        <a:rPr lang="th-TH" sz="1200" kern="1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kern="1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การใช้</a:t>
                      </a: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มาตรการ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334" marR="573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เม.ย. - ก.ย. 2566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334" marR="573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สกส./อกส.อ/อกส.จ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334" marR="573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413303"/>
                  </a:ext>
                </a:extLst>
              </a:tr>
            </a:tbl>
          </a:graphicData>
        </a:graphic>
      </p:graphicFrame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0" y="0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th-TH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แผนเร่งด่วน</a:t>
            </a:r>
            <a:endParaRPr lang="th-TH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4020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83764"/>
              </p:ext>
            </p:extLst>
          </p:nvPr>
        </p:nvGraphicFramePr>
        <p:xfrm>
          <a:off x="124539" y="787144"/>
          <a:ext cx="9821796" cy="42420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0348">
                  <a:extLst>
                    <a:ext uri="{9D8B030D-6E8A-4147-A177-3AD203B41FA5}">
                      <a16:colId xmlns:a16="http://schemas.microsoft.com/office/drawing/2014/main" val="2852611136"/>
                    </a:ext>
                  </a:extLst>
                </a:gridCol>
                <a:gridCol w="1403913">
                  <a:extLst>
                    <a:ext uri="{9D8B030D-6E8A-4147-A177-3AD203B41FA5}">
                      <a16:colId xmlns:a16="http://schemas.microsoft.com/office/drawing/2014/main" val="3225087338"/>
                    </a:ext>
                  </a:extLst>
                </a:gridCol>
                <a:gridCol w="1589413">
                  <a:extLst>
                    <a:ext uri="{9D8B030D-6E8A-4147-A177-3AD203B41FA5}">
                      <a16:colId xmlns:a16="http://schemas.microsoft.com/office/drawing/2014/main" val="329151751"/>
                    </a:ext>
                  </a:extLst>
                </a:gridCol>
                <a:gridCol w="4443087">
                  <a:extLst>
                    <a:ext uri="{9D8B030D-6E8A-4147-A177-3AD203B41FA5}">
                      <a16:colId xmlns:a16="http://schemas.microsoft.com/office/drawing/2014/main" val="3260065327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1788828151"/>
                    </a:ext>
                  </a:extLst>
                </a:gridCol>
                <a:gridCol w="992835">
                  <a:extLst>
                    <a:ext uri="{9D8B030D-6E8A-4147-A177-3AD203B41FA5}">
                      <a16:colId xmlns:a16="http://schemas.microsoft.com/office/drawing/2014/main" val="2861187116"/>
                    </a:ext>
                  </a:extLst>
                </a:gridCol>
              </a:tblGrid>
              <a:tr h="637407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4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ที่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334" marR="573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D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4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กิจกรรม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334" marR="573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D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4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วัตถุประสงค์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334" marR="573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D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4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การดำเนินการ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334" marR="573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D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4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ระยะเวลา/ความถี่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334" marR="573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D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4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หน่วยงานที่รับผิดชอบ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334" marR="573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D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488721"/>
                  </a:ext>
                </a:extLst>
              </a:tr>
              <a:tr h="2186062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4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334" marR="573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BC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ปลดหนี้รายบุคคล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334" marR="573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BC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เพื่อเปิดโอกาสให้ลูกหนี้ชำระเงินได้ง่ายขึ้น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334" marR="573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BC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1. ชี้แจงทำความเข้าใจเกี่ยวกับมาตรการให้กับเจ้าหน้าที่เข้าใจ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l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2. จัดทำแนวทางการดำเนินงานตามมาตรการ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l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3. จัดทำฐานข้อมูลลูกหนี้กลุ่มเป้าหมาย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l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4. ประชาสัมพันธ์ให้สมาชิกกลุ่มเป้าหมาย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l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5. อกส.จ/อกส.จ ดำเนินการตามแนวทางที่ สกส.แจ้ง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l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6. รายงานผลการดำเนินงานให้ สกส. ทราบ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l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7. วิเคราะห์ข้อมูลลูกหนี้ที่เข้ามาตรการตามห่วง</a:t>
                      </a:r>
                      <a:r>
                        <a:rPr lang="th-TH" sz="1200" kern="1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เวลา</a:t>
                      </a:r>
                      <a:br>
                        <a:rPr lang="th-TH" sz="1200" kern="1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kern="1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เพื่อ</a:t>
                      </a: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ประเมินการใช้มาตรการ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334" marR="573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B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4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เม.ย. - ก.ย. 2566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334" marR="573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B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4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สกส./อกส.อ/อกส.จ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334" marR="573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B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522262"/>
                  </a:ext>
                </a:extLst>
              </a:tr>
              <a:tr h="141858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4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334" marR="573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การตั้งค่าเผื่อหนี้สงสัยจะสูญ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334" marR="573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เพื่อตัดเป็นค่าใช้จ่าย สำหรับลูกหนี้ที่คาดการว่าจะเก็บหนี้คืนไม่ได้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334" marR="573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1. แต่งตั้งคณะกรรมการการตั้งค่าเผื่อหนี้สงสัยจะสูญ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l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2. กำหนดหลักเกณฑ์การตั้งค่าเผื่อหนี้สงสัยจะสูญ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l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3. จัดทำแนวทางการดำเนินงาน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l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4. ชี้แจงทำความเข้าใจกับเจ้าหน้าที่ทุกระดับ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334" marR="573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4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เม.ย. - ก.ย. 2566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334" marR="573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4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สกส./อกส.อ/อกส.จ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334" marR="573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23496"/>
                  </a:ext>
                </a:extLst>
              </a:tr>
            </a:tbl>
          </a:graphicData>
        </a:graphic>
      </p:graphicFrame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44563" y="0"/>
            <a:ext cx="10160000" cy="469644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th-TH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แผนเร่งด่วน (ต่อ)</a:t>
            </a:r>
            <a:endParaRPr lang="th-TH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8764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6463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th-TH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แผนระยะยาว 3 ปี </a:t>
            </a:r>
            <a:endParaRPr lang="th-TH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0" y="457615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823880"/>
              </p:ext>
            </p:extLst>
          </p:nvPr>
        </p:nvGraphicFramePr>
        <p:xfrm>
          <a:off x="190500" y="733204"/>
          <a:ext cx="9664701" cy="48212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2054">
                  <a:extLst>
                    <a:ext uri="{9D8B030D-6E8A-4147-A177-3AD203B41FA5}">
                      <a16:colId xmlns:a16="http://schemas.microsoft.com/office/drawing/2014/main" val="3717496949"/>
                    </a:ext>
                  </a:extLst>
                </a:gridCol>
                <a:gridCol w="1596377">
                  <a:extLst>
                    <a:ext uri="{9D8B030D-6E8A-4147-A177-3AD203B41FA5}">
                      <a16:colId xmlns:a16="http://schemas.microsoft.com/office/drawing/2014/main" val="609299235"/>
                    </a:ext>
                  </a:extLst>
                </a:gridCol>
                <a:gridCol w="2183613">
                  <a:extLst>
                    <a:ext uri="{9D8B030D-6E8A-4147-A177-3AD203B41FA5}">
                      <a16:colId xmlns:a16="http://schemas.microsoft.com/office/drawing/2014/main" val="3657867818"/>
                    </a:ext>
                  </a:extLst>
                </a:gridCol>
                <a:gridCol w="3291601">
                  <a:extLst>
                    <a:ext uri="{9D8B030D-6E8A-4147-A177-3AD203B41FA5}">
                      <a16:colId xmlns:a16="http://schemas.microsoft.com/office/drawing/2014/main" val="2792749700"/>
                    </a:ext>
                  </a:extLst>
                </a:gridCol>
                <a:gridCol w="1193155">
                  <a:extLst>
                    <a:ext uri="{9D8B030D-6E8A-4147-A177-3AD203B41FA5}">
                      <a16:colId xmlns:a16="http://schemas.microsoft.com/office/drawing/2014/main" val="638459083"/>
                    </a:ext>
                  </a:extLst>
                </a:gridCol>
                <a:gridCol w="977901">
                  <a:extLst>
                    <a:ext uri="{9D8B030D-6E8A-4147-A177-3AD203B41FA5}">
                      <a16:colId xmlns:a16="http://schemas.microsoft.com/office/drawing/2014/main" val="1763687635"/>
                    </a:ext>
                  </a:extLst>
                </a:gridCol>
              </a:tblGrid>
              <a:tr h="40555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ที่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6127" marR="661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กิจกรรม/จัดทำ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6127" marR="661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วัตถุประสงค์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6127" marR="661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การดำเนินการ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6127" marR="661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ระยะเวลา/ความถี่</a:t>
                      </a:r>
                      <a:endParaRPr lang="en-US" sz="1200" kern="10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6127" marR="661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หน่วยงานที่รับผิดชอบ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6127" marR="661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965039"/>
                  </a:ext>
                </a:extLst>
              </a:tr>
              <a:tr h="114842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6127" marR="661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ทบทวนหลักเกณฑ์/ระเบียบ/กฎหมาย/คู่มือ/แนวทาง เงินทุนหมุนเวียน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6127" marR="661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เพื่อปรับปรุงแก้ไขหลักเกณฑ์/ระเบียบ/กฎหมาย/คู่มือ/แนวทาง เงินทุน</a:t>
                      </a:r>
                      <a:r>
                        <a:rPr lang="th-TH" sz="1200" kern="1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หมุนเวียนให้</a:t>
                      </a: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สอดคล้องและรัดกุม ทันต่อสถานการณ์ปัจจุบัน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6127" marR="661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1. จัดประชุมการทบทวนหลักเกณฑ์/ระเบียบ/กฎหมาย/คู่มือ/แนวทาง เงินทุนหมุนเวียน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2. จัดทำหลักเกณฑ์/ระเบียบ/กฎหมาย/คู่มือ/แนวทาง เงินทุนหมุนเวียน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3. ชี้แจงทำความเข้าใจเจ้าหน้าที่ทุกระดับ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6127" marR="661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 spc="-4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ปีงบประมาณ </a:t>
                      </a:r>
                      <a:r>
                        <a:rPr lang="th-TH" sz="1200" kern="100" spc="-4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200" kern="100" spc="-4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kern="100" spc="-4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2567 </a:t>
                      </a:r>
                      <a:r>
                        <a:rPr lang="th-TH" sz="1200" kern="100" spc="-4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- 2569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6127" marR="661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สกส./อกส.อ/อกส.จ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6127" marR="661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0077870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6127" marR="661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พัฒนาระบบเทคโนโลยี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6127" marR="661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1. เพื่อปรับปรุงเทคโนโลยีของเดิมให้มีประสิทธิภาพเพิ่มขึ้น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2. เพื่อพัฒนาระบบที่ใช้ในการสนับสนุนการติดตาม</a:t>
                      </a:r>
                      <a:r>
                        <a:rPr lang="th-TH" sz="1200" kern="1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66127" marR="661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1. จัดทำคู่มือการใช้งาน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2. ชี้แจงทำความเข้าใจการใช้งานสำหรับผู้ปฏิบัติ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3. ติดตามประเมินผลการใช้งานระบบที่พัฒนาขึ้น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6127" marR="661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ปีงบประมาณ 2567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6127" marR="661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สกส./อกส.อ/อกส.จ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6127" marR="661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130397"/>
                  </a:ext>
                </a:extLst>
              </a:tr>
              <a:tr h="101388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6127" marR="661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 spc="-2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ศึกษาการจ้างเอกชนติดตามหนี้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6127" marR="661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1. </a:t>
                      </a:r>
                      <a:r>
                        <a:rPr lang="th-TH" sz="1200" kern="100" spc="-5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เพื่อศึกษาการจัดจ้างเอกชนที่มีความชำนาญ</a:t>
                      </a: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ด้านติดตามหนี้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2. เพื่อลดการขัดแย้งเจ้าหน้าที่             ที่ทำงานกับชุมชน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6127" marR="661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1. ศึกษาข้อมูลข้อดี/ข้อเสียการจ้างหน่วยงานเอกชน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2. ประเมินความคุ้มค่าการจ้างเอกชน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6127" marR="661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 spc="-5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 ต.ค.2566 </a:t>
                      </a:r>
                      <a:r>
                        <a:rPr lang="th-TH" sz="1200" kern="100" spc="-5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</a:t>
                      </a:r>
                      <a:br>
                        <a:rPr lang="th-TH" sz="1200" kern="100" spc="-5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kern="100" spc="-5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 </a:t>
                      </a:r>
                      <a:r>
                        <a:rPr lang="th-TH" sz="1200" kern="100" spc="-5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มิ.ย. 2567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6127" marR="661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สกส.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6127" marR="661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455250"/>
                  </a:ext>
                </a:extLst>
              </a:tr>
              <a:tr h="101388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6127" marR="661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D2C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ศึกษาแนวทางการประกันความเสี่ยงเงินกู้ยืม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6127" marR="661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D2C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1. เพื่อศึกษาแนวทางการจัดทำหลักประกันความเสี่ยง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2. เพื่อลดความเสี่ยงของ</a:t>
                      </a:r>
                      <a:r>
                        <a:rPr lang="th-TH" sz="1200" kern="1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</a:t>
                      </a:r>
                      <a:br>
                        <a:rPr lang="th-TH" sz="1200" kern="1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kern="1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ค้าง</a:t>
                      </a: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6127" marR="661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D2C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1. ศึกษาข้อมูลข้อดี/ข้อเสียการจัดทำหลักประกันความเสี่ยง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2. ประเมินความคุ้มค่าในการจัดทำ</a:t>
                      </a:r>
                      <a:r>
                        <a:rPr lang="th-TH" sz="1200" kern="1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หลักประกัน</a:t>
                      </a:r>
                      <a:br>
                        <a:rPr lang="th-TH" sz="1200" kern="1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kern="1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ความ</a:t>
                      </a: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เสี่ยง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6127" marR="661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D2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 spc="-5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ก.ค. - ต.ค. 2567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6127" marR="661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D2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สกส.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6127" marR="661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D2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058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378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6463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th-TH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แผนระยะยาว 3 ปี (ต่อ) </a:t>
            </a:r>
            <a:endParaRPr lang="th-TH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0" y="457615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875711"/>
              </p:ext>
            </p:extLst>
          </p:nvPr>
        </p:nvGraphicFramePr>
        <p:xfrm>
          <a:off x="177800" y="872904"/>
          <a:ext cx="9664701" cy="30767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2054">
                  <a:extLst>
                    <a:ext uri="{9D8B030D-6E8A-4147-A177-3AD203B41FA5}">
                      <a16:colId xmlns:a16="http://schemas.microsoft.com/office/drawing/2014/main" val="3717496949"/>
                    </a:ext>
                  </a:extLst>
                </a:gridCol>
                <a:gridCol w="1596377">
                  <a:extLst>
                    <a:ext uri="{9D8B030D-6E8A-4147-A177-3AD203B41FA5}">
                      <a16:colId xmlns:a16="http://schemas.microsoft.com/office/drawing/2014/main" val="609299235"/>
                    </a:ext>
                  </a:extLst>
                </a:gridCol>
                <a:gridCol w="2183613">
                  <a:extLst>
                    <a:ext uri="{9D8B030D-6E8A-4147-A177-3AD203B41FA5}">
                      <a16:colId xmlns:a16="http://schemas.microsoft.com/office/drawing/2014/main" val="3657867818"/>
                    </a:ext>
                  </a:extLst>
                </a:gridCol>
                <a:gridCol w="3291601">
                  <a:extLst>
                    <a:ext uri="{9D8B030D-6E8A-4147-A177-3AD203B41FA5}">
                      <a16:colId xmlns:a16="http://schemas.microsoft.com/office/drawing/2014/main" val="2792749700"/>
                    </a:ext>
                  </a:extLst>
                </a:gridCol>
                <a:gridCol w="1193155">
                  <a:extLst>
                    <a:ext uri="{9D8B030D-6E8A-4147-A177-3AD203B41FA5}">
                      <a16:colId xmlns:a16="http://schemas.microsoft.com/office/drawing/2014/main" val="638459083"/>
                    </a:ext>
                  </a:extLst>
                </a:gridCol>
                <a:gridCol w="977901">
                  <a:extLst>
                    <a:ext uri="{9D8B030D-6E8A-4147-A177-3AD203B41FA5}">
                      <a16:colId xmlns:a16="http://schemas.microsoft.com/office/drawing/2014/main" val="1763687635"/>
                    </a:ext>
                  </a:extLst>
                </a:gridCol>
              </a:tblGrid>
              <a:tr h="51279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ที่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6127" marR="661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กิจกรรม/จัดทำ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6127" marR="661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วัตถุประสงค์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6127" marR="661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การดำเนินการ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6127" marR="661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ระยะเวลา/ความถี่</a:t>
                      </a:r>
                      <a:endParaRPr lang="en-US" sz="1200" kern="10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6127" marR="661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หน่วยงานที่รับผิดชอบ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6127" marR="661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965039"/>
                  </a:ext>
                </a:extLst>
              </a:tr>
              <a:tr h="128199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6127" marR="661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แยกประเภทลูกหนี้</a:t>
                      </a:r>
                      <a:endParaRPr lang="en-US" sz="1200" kern="1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th-TH" sz="1200" kern="10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1. </a:t>
                      </a:r>
                      <a:r>
                        <a:rPr lang="th-TH" sz="1200" kern="100" spc="-3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เพื่อแยกประเภทลูกหนี้ให้ชัดเจน</a:t>
                      </a:r>
                      <a:endParaRPr lang="en-US" sz="1200" kern="1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2. เพื่อมีข้อมูลในการติดตามหนี้</a:t>
                      </a:r>
                      <a:endParaRPr lang="en-US" sz="1200" kern="1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1. แยกประเภทลูกหนี้ตามความสมบูรณ์ของเอกสาร</a:t>
                      </a:r>
                      <a:endParaRPr lang="en-US" sz="1200" kern="1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2. นำข้อมูลที่มีความสมบูรณ์เข้าสู่ระบบโปรแกรมทะเบียนลูกหนี้</a:t>
                      </a:r>
                      <a:endParaRPr lang="en-US" sz="1200" kern="1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3. ติดตามประเภทลูกหนี้ที่เอกสารยังไม่สมบูรณ์</a:t>
                      </a:r>
                      <a:endParaRPr lang="en-US" sz="1200" kern="1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4. การรายงานผลประเภทลูกหนี้</a:t>
                      </a:r>
                      <a:endParaRPr lang="en-US" sz="1200" kern="1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 spc="-5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ปีงบประมาณ 2567 - 2569</a:t>
                      </a:r>
                      <a:endParaRPr lang="en-US" sz="1200" kern="1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สกส./อกส.อ/อกส.จ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6127" marR="661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0077870"/>
                  </a:ext>
                </a:extLst>
              </a:tr>
              <a:tr h="128199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6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6127" marR="661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การตั้งค่าเผื่อหนี้สงสัยจะสูญ</a:t>
                      </a:r>
                      <a:endParaRPr lang="en-US" sz="1200" kern="1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200" kern="1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เพื่อตัดเป็นค่าใช้จ่าย สำหรับ</a:t>
                      </a:r>
                      <a:r>
                        <a:rPr lang="th-TH" sz="1200" kern="100" spc="-60" baseline="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ลูกหนี้ที่คาดการว่าจะเก็บหนี้คืนไม่ได้</a:t>
                      </a:r>
                      <a:endParaRPr lang="en-US" sz="1200" kern="100" spc="-60" baseline="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1. </a:t>
                      </a:r>
                      <a:r>
                        <a:rPr lang="th-TH" sz="1200" kern="100" spc="-20" baseline="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แต่งตั้งคณะกรรมการการตั้งค่าเผื่อหนี้สงสัยจะสูญ</a:t>
                      </a:r>
                      <a:endParaRPr lang="en-US" sz="1200" kern="100" spc="-20" baseline="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2. กำหนดหลักเกณฑ์การตั้งค่าเผื่อหนี้สงสัยจะสูญ</a:t>
                      </a:r>
                      <a:endParaRPr lang="en-US" sz="1200" kern="1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3. จัดทำแนวทางการดำเนินงาน</a:t>
                      </a:r>
                      <a:endParaRPr lang="en-US" sz="1200" kern="1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4. ชี้แจงทำความเข้าใจกับเจ้าหน้าที่ทุกระดับ</a:t>
                      </a:r>
                      <a:endParaRPr lang="en-US" sz="1200" kern="1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 spc="-5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ปีงบประมาณ 2567 - 2569</a:t>
                      </a:r>
                      <a:endParaRPr lang="en-US" sz="1200" kern="1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kern="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สกส./อกส.อ/อกส.จ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6127" marR="661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130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140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0" y="2488344"/>
            <a:ext cx="10160000" cy="1283555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1900" b="1" spc="-5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</a:t>
            </a:r>
            <a:r>
              <a:rPr lang="th-TH" sz="1900" b="1" spc="-5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5.2 </a:t>
            </a:r>
            <a:r>
              <a:rPr lang="th-TH" sz="1900" b="1" spc="-5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การพิจารณากรอบวงเงินโครงการประเภทเงินอุดหนุน กองทุนพัฒนาบทบาทสตรี</a:t>
            </a:r>
            <a:endParaRPr lang="th-TH" sz="19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6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95" name="Group 94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96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103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107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08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09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04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105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06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97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98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99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100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101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29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sp>
        <p:nvSpPr>
          <p:cNvPr id="30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0937779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52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56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7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8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59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53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54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55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60" name="Group 59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61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68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72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73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74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69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70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71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62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63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64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65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66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75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sp>
        <p:nvSpPr>
          <p:cNvPr id="76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77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86662" y="69315"/>
            <a:ext cx="6440755" cy="602097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30000"/>
              </a:lnSpc>
            </a:pPr>
            <a: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5.2 </a:t>
            </a: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การพิจารณากรอบวงเงินโครงการประเภทเงินอุดหนุน กองทุนพัฒนาบทบาทสตรี</a:t>
            </a:r>
          </a:p>
        </p:txBody>
      </p:sp>
      <p:grpSp>
        <p:nvGrpSpPr>
          <p:cNvPr id="84" name="Group 83"/>
          <p:cNvGrpSpPr/>
          <p:nvPr/>
        </p:nvGrpSpPr>
        <p:grpSpPr>
          <a:xfrm>
            <a:off x="627713" y="1286691"/>
            <a:ext cx="8632781" cy="2895830"/>
            <a:chOff x="684695" y="856193"/>
            <a:chExt cx="8632781" cy="289583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A606E8A-9703-46DD-86B8-E819F22EEFD0}"/>
                </a:ext>
              </a:extLst>
            </p:cNvPr>
            <p:cNvSpPr/>
            <p:nvPr/>
          </p:nvSpPr>
          <p:spPr>
            <a:xfrm>
              <a:off x="684695" y="1490870"/>
              <a:ext cx="8632781" cy="11379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5AED950-25A9-4454-8627-ADEE22140A6C}"/>
                </a:ext>
              </a:extLst>
            </p:cNvPr>
            <p:cNvGrpSpPr/>
            <p:nvPr/>
          </p:nvGrpSpPr>
          <p:grpSpPr>
            <a:xfrm>
              <a:off x="853109" y="1416325"/>
              <a:ext cx="550793" cy="869677"/>
              <a:chOff x="1003853" y="1565545"/>
              <a:chExt cx="660951" cy="1043612"/>
            </a:xfrm>
          </p:grpSpPr>
          <p:sp>
            <p:nvSpPr>
              <p:cNvPr id="10" name="Arrow: Chevron 9">
                <a:extLst>
                  <a:ext uri="{FF2B5EF4-FFF2-40B4-BE49-F238E27FC236}">
                    <a16:creationId xmlns:a16="http://schemas.microsoft.com/office/drawing/2014/main" id="{99168B34-21C9-4B68-8B56-71CCB00FB06F}"/>
                  </a:ext>
                </a:extLst>
              </p:cNvPr>
              <p:cNvSpPr/>
              <p:nvPr/>
            </p:nvSpPr>
            <p:spPr>
              <a:xfrm rot="16200000">
                <a:off x="1185241" y="2129594"/>
                <a:ext cx="298175" cy="660951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F90528B-9416-4AE0-9D9A-3E7EF6862C27}"/>
                  </a:ext>
                </a:extLst>
              </p:cNvPr>
              <p:cNvSpPr/>
              <p:nvPr/>
            </p:nvSpPr>
            <p:spPr>
              <a:xfrm>
                <a:off x="1003854" y="1565545"/>
                <a:ext cx="655982" cy="8945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</p:grpSp>
        <p:sp>
          <p:nvSpPr>
            <p:cNvPr id="80" name="Rectangle 79"/>
            <p:cNvSpPr/>
            <p:nvPr/>
          </p:nvSpPr>
          <p:spPr>
            <a:xfrm>
              <a:off x="1415694" y="1543685"/>
              <a:ext cx="7797987" cy="11264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>
                <a:lnSpc>
                  <a:spcPct val="120000"/>
                </a:lnSpc>
              </a:pPr>
              <a:r>
                <a:rPr lang="th-TH" sz="1400" spc="-25" dirty="0">
                  <a:latin typeface="Chulabhorn Likit Text" panose="00000500000000000000" pitchFamily="50" charset="-34"/>
                  <a:ea typeface="Times New Roman" panose="02020603050405020304" pitchFamily="18" charset="0"/>
                  <a:cs typeface="Chulabhorn Likit Text" panose="00000500000000000000" pitchFamily="50" charset="-34"/>
                </a:rPr>
                <a:t> </a:t>
              </a:r>
              <a:r>
                <a:rPr lang="th-TH" sz="1400" dirty="0">
                  <a:latin typeface="Chulabhorn Likit Text" panose="00000500000000000000" pitchFamily="50" charset="-34"/>
                  <a:ea typeface="Times New Roman" panose="02020603050405020304" pitchFamily="18" charset="0"/>
                  <a:cs typeface="Chulabhorn Likit Text" panose="00000500000000000000" pitchFamily="50" charset="-34"/>
                </a:rPr>
                <a:t>(4) เป็นโครงการที่มีวงเงินไม่เกินสองแสนบาท กรณีวงเงินเกินสองแสน</a:t>
              </a:r>
              <a:r>
                <a:rPr lang="th-TH" sz="1400" dirty="0" smtClean="0">
                  <a:latin typeface="Chulabhorn Likit Text" panose="00000500000000000000" pitchFamily="50" charset="-34"/>
                  <a:ea typeface="Times New Roman" panose="02020603050405020304" pitchFamily="18" charset="0"/>
                  <a:cs typeface="Chulabhorn Likit Text" panose="00000500000000000000" pitchFamily="50" charset="-34"/>
                </a:rPr>
                <a:t>บาท และ</a:t>
              </a:r>
              <a:r>
                <a:rPr lang="th-TH" sz="1400" dirty="0">
                  <a:latin typeface="Chulabhorn Likit Text" panose="00000500000000000000" pitchFamily="50" charset="-34"/>
                  <a:ea typeface="Times New Roman" panose="02020603050405020304" pitchFamily="18" charset="0"/>
                  <a:cs typeface="Chulabhorn Likit Text" panose="00000500000000000000" pitchFamily="50" charset="-34"/>
                </a:rPr>
                <a:t>ดำเนินโครงการภายในจังหวัดอันเป็นที่ตั้งองค์กรที่จะขอรับการสนับสนุน ให้คณะอนุกรรมการบริหารกองทุนพัฒนาบทบาทสตรีระดับจังหวัดและกรุงเทพมหานครแล้วแต่กรณี พิจารณาให้ความ</a:t>
              </a:r>
              <a:r>
                <a:rPr lang="th-TH" sz="1400" dirty="0" smtClean="0">
                  <a:latin typeface="Chulabhorn Likit Text" panose="00000500000000000000" pitchFamily="50" charset="-34"/>
                  <a:ea typeface="Times New Roman" panose="02020603050405020304" pitchFamily="18" charset="0"/>
                  <a:cs typeface="Chulabhorn Likit Text" panose="00000500000000000000" pitchFamily="50" charset="-34"/>
                </a:rPr>
                <a:t>เห็นชอบแล้ว</a:t>
              </a:r>
              <a:r>
                <a:rPr lang="th-TH" sz="1400" dirty="0">
                  <a:latin typeface="Chulabhorn Likit Text" panose="00000500000000000000" pitchFamily="50" charset="-34"/>
                  <a:ea typeface="Times New Roman" panose="02020603050405020304" pitchFamily="18" charset="0"/>
                  <a:cs typeface="Chulabhorn Likit Text" panose="00000500000000000000" pitchFamily="50" charset="-34"/>
                </a:rPr>
                <a:t>เสนอต่อคณะกรรมการบริหารกองทุนพัฒนาบทบาทสตรีเพื่อพิจารณาอนุมัติ</a:t>
              </a:r>
              <a:endPara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684696" y="856193"/>
              <a:ext cx="8632780" cy="2895830"/>
              <a:chOff x="684696" y="856193"/>
              <a:chExt cx="8632780" cy="2895830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E5F575B-519B-4572-84E3-B23F614C14A5}"/>
                  </a:ext>
                </a:extLst>
              </p:cNvPr>
              <p:cNvSpPr/>
              <p:nvPr/>
            </p:nvSpPr>
            <p:spPr>
              <a:xfrm>
                <a:off x="684696" y="2799523"/>
                <a:ext cx="8632780" cy="9525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dirty="0"/>
                  <a:t>กรณีวงเงินเกินสองแสนบาทและดำเนินการโครงการที่มีกลุ่มเป้าหมายครอบคลุมหลายจังหวัดนอกพื้นที่ตั้งองค์กรที่ขอรับการสนับสนุน ให้เสนอต่อคณะกรรมการบริหารกองทุนพัฒนาบทบาทสตรีเพื่อพิจารณาอนุมัติโดยใช้งบประมาณส่วนกลางของสำนักงานกองทุน</a:t>
                </a:r>
                <a:r>
                  <a:rPr lang="th-TH" dirty="0" smtClean="0"/>
                  <a:t>พัฒนาบทบาท</a:t>
                </a:r>
                <a:r>
                  <a:rPr lang="th-TH" dirty="0"/>
                  <a:t>สตรี </a:t>
                </a:r>
                <a:endParaRPr lang="en-US" sz="1500" dirty="0"/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E8705AAD-EE2E-4FDC-9DB4-4A7687A4B656}"/>
                  </a:ext>
                </a:extLst>
              </p:cNvPr>
              <p:cNvGrpSpPr/>
              <p:nvPr/>
            </p:nvGrpSpPr>
            <p:grpSpPr>
              <a:xfrm>
                <a:off x="848969" y="2724979"/>
                <a:ext cx="550793" cy="869677"/>
                <a:chOff x="1003853" y="1565545"/>
                <a:chExt cx="660951" cy="1043612"/>
              </a:xfrm>
              <a:solidFill>
                <a:schemeClr val="accent2"/>
              </a:solidFill>
            </p:grpSpPr>
            <p:sp>
              <p:nvSpPr>
                <p:cNvPr id="13" name="Arrow: Chevron 12">
                  <a:extLst>
                    <a:ext uri="{FF2B5EF4-FFF2-40B4-BE49-F238E27FC236}">
                      <a16:creationId xmlns:a16="http://schemas.microsoft.com/office/drawing/2014/main" id="{FC579A39-34F7-4040-83A7-1233EA769271}"/>
                    </a:ext>
                  </a:extLst>
                </p:cNvPr>
                <p:cNvSpPr/>
                <p:nvPr/>
              </p:nvSpPr>
              <p:spPr>
                <a:xfrm rot="16200000">
                  <a:off x="1185241" y="2129594"/>
                  <a:ext cx="298175" cy="660951"/>
                </a:xfrm>
                <a:prstGeom prst="chevr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B187B227-727E-44CC-8A4C-68F495BF3283}"/>
                    </a:ext>
                  </a:extLst>
                </p:cNvPr>
                <p:cNvSpPr/>
                <p:nvPr/>
              </p:nvSpPr>
              <p:spPr>
                <a:xfrm>
                  <a:off x="1003854" y="1565545"/>
                  <a:ext cx="655982" cy="8945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/>
                </a:p>
              </p:txBody>
            </p:sp>
          </p:grpSp>
          <p:sp>
            <p:nvSpPr>
              <p:cNvPr id="79" name="Rectangle 78"/>
              <p:cNvSpPr/>
              <p:nvPr/>
            </p:nvSpPr>
            <p:spPr>
              <a:xfrm>
                <a:off x="2350106" y="856193"/>
                <a:ext cx="622084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thaiDist">
                  <a:spcAft>
                    <a:spcPts val="0"/>
                  </a:spcAft>
                  <a:tabLst>
                    <a:tab pos="1350645" algn="l"/>
                  </a:tabLst>
                </a:pPr>
                <a:r>
                  <a:rPr lang="th-TH" b="1" spc="-25" dirty="0">
                    <a:latin typeface="Chulabhorn Likit Text" panose="00000500000000000000" pitchFamily="50" charset="-34"/>
                    <a:ea typeface="Times New Roman" panose="02020603050405020304" pitchFamily="18" charset="0"/>
                    <a:cs typeface="Chulabhorn Likit Text" panose="00000500000000000000" pitchFamily="50" charset="-34"/>
                  </a:rPr>
                  <a:t>หลักเกณฑ์พื้นฐานในการพิจารณาโครงการประเภทเงินอุดหนุน  </a:t>
                </a:r>
                <a:endParaRPr lang="en-US" sz="2000" b="1" dirty="0">
                  <a:effectLst/>
                  <a:latin typeface="Chulabhorn Likit Text" panose="00000500000000000000" pitchFamily="50" charset="-34"/>
                  <a:ea typeface="Times New Roman" panose="02020603050405020304" pitchFamily="18" charset="0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440276" y="2873898"/>
                <a:ext cx="7773406" cy="8679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thaiDist">
                  <a:lnSpc>
                    <a:spcPct val="120000"/>
                  </a:lnSpc>
                </a:pPr>
                <a:r>
                  <a:rPr lang="th-TH" sz="1400" dirty="0">
                    <a:latin typeface="Chulabhorn Likit Text" panose="00000500000000000000" pitchFamily="50" charset="-34"/>
                    <a:ea typeface="Times New Roman" panose="02020603050405020304" pitchFamily="18" charset="0"/>
                    <a:cs typeface="Chulabhorn Likit Text" panose="00000500000000000000" pitchFamily="50" charset="-34"/>
                  </a:rPr>
                  <a:t>กรณีวงเงินเกินสองแสนบาทและดำเนินการโครงการที่มีกลุ่มเป้าหมายครอบคลุมหลายจังหวัดนอกพื้นที่ตั้งองค์กรที่ขอรับการสนับสนุน ให้เสนอต่อคณะกรรมการบริหารกองทุนพัฒนาบทบาทสตรีเพื่อพิจารณาอนุมัติโดยใช้งบประมาณส่วนกลางของสำนักงานกองทุนพัฒนาบทบาทสตรี </a:t>
                </a:r>
                <a:endParaRPr lang="th-TH" sz="1400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2117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8">
            <a:extLst>
              <a:ext uri="{FF2B5EF4-FFF2-40B4-BE49-F238E27FC236}">
                <a16:creationId xmlns:a16="http://schemas.microsoft.com/office/drawing/2014/main" id="{448B95CB-050D-D582-8807-4F91EDF507E3}"/>
              </a:ext>
            </a:extLst>
          </p:cNvPr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4" name="กลุ่ม 1">
              <a:extLst>
                <a:ext uri="{FF2B5EF4-FFF2-40B4-BE49-F238E27FC236}">
                  <a16:creationId xmlns:a16="http://schemas.microsoft.com/office/drawing/2014/main" id="{13AD3333-7211-89DA-330B-28AEC3B0A10D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11" name="กลุ่ม 7">
                <a:extLst>
                  <a:ext uri="{FF2B5EF4-FFF2-40B4-BE49-F238E27FC236}">
                    <a16:creationId xmlns:a16="http://schemas.microsoft.com/office/drawing/2014/main" id="{8F094135-ACCE-5466-E512-7308F36ED077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15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8C37F498-9BF4-70B1-D2A5-D9EF66AECE1E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6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29CBB474-A010-5264-528E-0333EB5AE7EA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7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D4A18B3E-FB29-02C6-CE70-8DBE7ABF695E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2" name="กลุ่ม 4">
                <a:extLst>
                  <a:ext uri="{FF2B5EF4-FFF2-40B4-BE49-F238E27FC236}">
                    <a16:creationId xmlns:a16="http://schemas.microsoft.com/office/drawing/2014/main" id="{E517217D-F459-A33E-FBF8-A03BA76B9420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13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0CA9CB14-BD9E-9607-1DFF-EB8B99257596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4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6AC4B709-6D7E-6F3F-4B53-E1F16C76A802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5" name="Picture 23">
              <a:extLst>
                <a:ext uri="{FF2B5EF4-FFF2-40B4-BE49-F238E27FC236}">
                  <a16:creationId xmlns:a16="http://schemas.microsoft.com/office/drawing/2014/main" id="{AB623EDB-60DC-09C3-38FF-FBFF61D5E2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6" name="Picture 24">
              <a:extLst>
                <a:ext uri="{FF2B5EF4-FFF2-40B4-BE49-F238E27FC236}">
                  <a16:creationId xmlns:a16="http://schemas.microsoft.com/office/drawing/2014/main" id="{AA87C7E9-A257-1C2D-C073-FF0DFE9B64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7" name="Picture 35">
              <a:extLst>
                <a:ext uri="{FF2B5EF4-FFF2-40B4-BE49-F238E27FC236}">
                  <a16:creationId xmlns:a16="http://schemas.microsoft.com/office/drawing/2014/main" id="{7D94F911-510C-668F-AFD6-2FFD4A7603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8" name="Picture 36">
              <a:extLst>
                <a:ext uri="{FF2B5EF4-FFF2-40B4-BE49-F238E27FC236}">
                  <a16:creationId xmlns:a16="http://schemas.microsoft.com/office/drawing/2014/main" id="{8D62F47B-BAD5-A837-344A-B43869246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9" name="Picture 2" descr="C:\Users\Administrator\Desktop\change for good.png">
              <a:extLst>
                <a:ext uri="{FF2B5EF4-FFF2-40B4-BE49-F238E27FC236}">
                  <a16:creationId xmlns:a16="http://schemas.microsoft.com/office/drawing/2014/main" id="{9096514E-8A03-E022-ACAC-445AEECB40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รูปแบบอิสระ: รูปร่าง 49">
              <a:extLst>
                <a:ext uri="{FF2B5EF4-FFF2-40B4-BE49-F238E27FC236}">
                  <a16:creationId xmlns:a16="http://schemas.microsoft.com/office/drawing/2014/main" id="{ED7EF9E1-740C-644F-0964-3D7874D92AB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18" name="TextBox 7">
            <a:extLst>
              <a:ext uri="{FF2B5EF4-FFF2-40B4-BE49-F238E27FC236}">
                <a16:creationId xmlns:a16="http://schemas.microsoft.com/office/drawing/2014/main" id="{DF159095-7005-EC44-3FC3-2925278D89A6}"/>
              </a:ext>
            </a:extLst>
          </p:cNvPr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grpSp>
        <p:nvGrpSpPr>
          <p:cNvPr id="30" name="Group 41">
            <a:extLst>
              <a:ext uri="{FF2B5EF4-FFF2-40B4-BE49-F238E27FC236}">
                <a16:creationId xmlns:a16="http://schemas.microsoft.com/office/drawing/2014/main" id="{76B95F6F-6EED-50B2-3FFD-5F6B10C7BA00}"/>
              </a:ext>
            </a:extLst>
          </p:cNvPr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31" name="กลุ่ม 52">
              <a:extLst>
                <a:ext uri="{FF2B5EF4-FFF2-40B4-BE49-F238E27FC236}">
                  <a16:creationId xmlns:a16="http://schemas.microsoft.com/office/drawing/2014/main" id="{7377DFCD-C031-BF11-6A22-D7FC48CC010B}"/>
                </a:ext>
              </a:extLst>
            </p:cNvPr>
            <p:cNvGrpSpPr/>
            <p:nvPr/>
          </p:nvGrpSpPr>
          <p:grpSpPr>
            <a:xfrm>
              <a:off x="-23581" y="299"/>
              <a:ext cx="10193050" cy="651504"/>
              <a:chOff x="-29746" y="-164554"/>
              <a:chExt cx="9173747" cy="586353"/>
            </a:xfrm>
          </p:grpSpPr>
          <p:sp>
            <p:nvSpPr>
              <p:cNvPr id="36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44FC429B-340A-1EAE-D365-6E5984805BF2}"/>
                  </a:ext>
                </a:extLst>
              </p:cNvPr>
              <p:cNvSpPr/>
              <p:nvPr/>
            </p:nvSpPr>
            <p:spPr>
              <a:xfrm>
                <a:off x="5788158" y="44109"/>
                <a:ext cx="3345603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37" name="สี่เหลี่ยมผืนผ้า 47">
                <a:extLst>
                  <a:ext uri="{FF2B5EF4-FFF2-40B4-BE49-F238E27FC236}">
                    <a16:creationId xmlns:a16="http://schemas.microsoft.com/office/drawing/2014/main" id="{DD2CFB8B-458B-EE65-4BAB-0248F2EEC6B9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38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2C0C16D6-5ADD-6731-4D5F-34AD5F83E6DA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39" name="สี่เหลี่ยมผืนผ้า 3">
                <a:extLst>
                  <a:ext uri="{FF2B5EF4-FFF2-40B4-BE49-F238E27FC236}">
                    <a16:creationId xmlns:a16="http://schemas.microsoft.com/office/drawing/2014/main" id="{3F2B3FA3-DE03-4BF2-08FB-6CAD6FBB69DF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32" name="กลุ่ม 9">
              <a:extLst>
                <a:ext uri="{FF2B5EF4-FFF2-40B4-BE49-F238E27FC236}">
                  <a16:creationId xmlns:a16="http://schemas.microsoft.com/office/drawing/2014/main" id="{2BCD0122-F260-FD98-F86C-0162B132E61C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33" name="กล่องข้อความ 8">
                <a:extLst>
                  <a:ext uri="{FF2B5EF4-FFF2-40B4-BE49-F238E27FC236}">
                    <a16:creationId xmlns:a16="http://schemas.microsoft.com/office/drawing/2014/main" id="{072EB5E2-0E8B-0E67-99EF-168FCF7A808B}"/>
                  </a:ext>
                </a:extLst>
              </p:cNvPr>
              <p:cNvSpPr txBox="1"/>
              <p:nvPr/>
            </p:nvSpPr>
            <p:spPr>
              <a:xfrm>
                <a:off x="7187022" y="-207941"/>
                <a:ext cx="2243877" cy="4736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60 </a:t>
                </a:r>
                <a:r>
                  <a:rPr lang="th-TH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ปี กรมการพัฒนาชุมชน</a:t>
                </a:r>
              </a:p>
              <a:p>
                <a:pPr>
                  <a:lnSpc>
                    <a:spcPct val="120000"/>
                  </a:lnSpc>
                </a:pPr>
                <a:r>
                  <a:rPr lang="th-TH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สร้างสรรค์ชุมชน สร้างคน สร้างชาติ</a:t>
                </a:r>
                <a:endPara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34" name="วงรี 13">
                <a:extLst>
                  <a:ext uri="{FF2B5EF4-FFF2-40B4-BE49-F238E27FC236}">
                    <a16:creationId xmlns:a16="http://schemas.microsoft.com/office/drawing/2014/main" id="{821480DD-2609-1123-F5AF-2654ACED723B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35" name="รูปภาพ 65">
                <a:extLst>
                  <a:ext uri="{FF2B5EF4-FFF2-40B4-BE49-F238E27FC236}">
                    <a16:creationId xmlns:a16="http://schemas.microsoft.com/office/drawing/2014/main" id="{4D83C1B1-AD64-8F43-9158-94FC71533D6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40" name="TextBox 35">
            <a:extLst>
              <a:ext uri="{FF2B5EF4-FFF2-40B4-BE49-F238E27FC236}">
                <a16:creationId xmlns:a16="http://schemas.microsoft.com/office/drawing/2014/main" id="{B4D73334-F9F9-6F44-8CF3-5D93F2A38915}"/>
              </a:ext>
            </a:extLst>
          </p:cNvPr>
          <p:cNvSpPr txBox="1"/>
          <p:nvPr/>
        </p:nvSpPr>
        <p:spPr>
          <a:xfrm>
            <a:off x="323439" y="21997"/>
            <a:ext cx="6488935" cy="484748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th-TH" sz="17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2 เรื่อง รับรองรายงานการประชุม ครั้งที่ </a:t>
            </a:r>
            <a:r>
              <a:rPr lang="th-TH" sz="17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3/2566</a:t>
            </a:r>
            <a:endParaRPr lang="th-TH" sz="1700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314137"/>
              </p:ext>
            </p:extLst>
          </p:nvPr>
        </p:nvGraphicFramePr>
        <p:xfrm>
          <a:off x="174372" y="738593"/>
          <a:ext cx="9797143" cy="44847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14317">
                  <a:extLst>
                    <a:ext uri="{9D8B030D-6E8A-4147-A177-3AD203B41FA5}">
                      <a16:colId xmlns:a16="http://schemas.microsoft.com/office/drawing/2014/main" val="2931929888"/>
                    </a:ext>
                  </a:extLst>
                </a:gridCol>
                <a:gridCol w="4982826">
                  <a:extLst>
                    <a:ext uri="{9D8B030D-6E8A-4147-A177-3AD203B41FA5}">
                      <a16:colId xmlns:a16="http://schemas.microsoft.com/office/drawing/2014/main" val="4135339946"/>
                    </a:ext>
                  </a:extLst>
                </a:gridCol>
              </a:tblGrid>
              <a:tr h="995554"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400" spc="-3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ระเบียบวาระที่ 5 เรื่อง เพื่อพิจารณา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ระเบียบวาระที่ </a:t>
                      </a:r>
                      <a:r>
                        <a:rPr lang="en-US" sz="1500" b="1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5.4 </a:t>
                      </a:r>
                      <a:r>
                        <a:rPr lang="th-TH" sz="1500" b="1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ขอความเห็นชอบคู่มือและแผนบริหารความเสี่ยงของกองทุนพัฒนาบทบาทสตรี </a:t>
                      </a:r>
                      <a:br>
                        <a:rPr lang="th-TH" sz="1500" b="1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500" b="1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ประจำปีบัญชี 2566</a:t>
                      </a:r>
                      <a:endParaRPr lang="th-TH" sz="1400" spc="-3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8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80162"/>
                  </a:ext>
                </a:extLst>
              </a:tr>
              <a:tr h="3005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จากเดิม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C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เพิ่มเติมเป็น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7D8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157069"/>
                  </a:ext>
                </a:extLst>
              </a:tr>
              <a:tr h="3188599">
                <a:tc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</a:pPr>
                      <a:r>
                        <a:rPr lang="th-TH" sz="1400" b="1" u="sng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ที่ประชุมได้ร่วมพิจารณาและมีข้อเสนอแนะดังนี้</a:t>
                      </a:r>
                    </a:p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th-TH" sz="1400" b="1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</a:t>
                      </a:r>
                      <a:r>
                        <a:rPr lang="th-TH" sz="15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เห็นควรทบทวนแผนการบริหารความเสี่ยงองค์กร </a:t>
                      </a:r>
                      <a:r>
                        <a:rPr lang="th-TH" sz="15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(</a:t>
                      </a:r>
                      <a:r>
                        <a:rPr lang="en-US" sz="15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Enterprise Risk Management)</a:t>
                      </a:r>
                      <a:r>
                        <a:rPr lang="th-TH" sz="15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กองทุนพัฒนาบทบาทสตรี </a:t>
                      </a:r>
                      <a:r>
                        <a:rPr lang="th-TH" sz="1500" b="0" kern="1200" spc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หน้าที่ 31 </a:t>
                      </a:r>
                      <a:r>
                        <a:rPr lang="th-TH" sz="15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และหน้าที่ 32 ดังนี้</a:t>
                      </a:r>
                    </a:p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th-TH" sz="15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</a:t>
                      </a:r>
                      <a:r>
                        <a:rPr lang="th-TH" sz="1500" b="0" kern="1200" spc="-5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1. ลำดับที่ 1 ปัจจัยเสี่ยง กองทุนไม่สามารถบริหารจัดการหนี้</a:t>
                      </a:r>
                      <a:r>
                        <a:rPr lang="th-TH" sz="15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เกินกำหนดชำระได้ต่ำกว่าร้อยละ 5 ของหนี้คงเหลือ </a:t>
                      </a:r>
                      <a:br>
                        <a:rPr lang="th-TH" sz="15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500" b="0" kern="1200" spc="-5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ควรปรับเป็นบริหารจัดการหนี้เกินกำหนดชำระได้ต่ำกว่าร้อยละ </a:t>
                      </a:r>
                      <a:r>
                        <a:rPr lang="th-TH" sz="15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10 ของหนี้คงเหลือ และปรับแนวทางการบริหารความเสี่ยง</a:t>
                      </a:r>
                      <a:br>
                        <a:rPr lang="th-TH" sz="15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5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ให้สอดคล้องกับแผนการบริหารจัดการหนี้ในวาระที่ 5.2 </a:t>
                      </a:r>
                      <a:br>
                        <a:rPr lang="th-TH" sz="15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5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การบริหารจัดการหนี้ของกองทุนพัฒนาบทบาทสตรี</a:t>
                      </a: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1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49020" algn="l"/>
                          <a:tab pos="1102360" algn="l"/>
                          <a:tab pos="1170305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400" b="1" u="sng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ประชุมได้ร่วมพิจารณาและมีข้อเสนอแนะ</a:t>
                      </a:r>
                      <a:r>
                        <a:rPr lang="th-TH" sz="1400" b="1" u="sng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ดังนี้</a:t>
                      </a:r>
                    </a:p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th-TH" sz="1500" b="1" u="none" spc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</a:t>
                      </a:r>
                      <a:r>
                        <a:rPr lang="th-TH" sz="1500" b="0" kern="1200" spc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เห็นควรทบทวนแผนการบริหารความเสี่ยงองค์กร </a:t>
                      </a:r>
                      <a:br>
                        <a:rPr lang="th-TH" sz="1500" b="0" kern="1200" spc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5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(</a:t>
                      </a:r>
                      <a:r>
                        <a:rPr lang="en-US" sz="15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Enterprise Risk Management) </a:t>
                      </a:r>
                      <a:r>
                        <a:rPr lang="th-TH" sz="15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กองทุนพัฒนาบทบาทสตรี </a:t>
                      </a:r>
                      <a:r>
                        <a:rPr lang="th-TH" sz="1500" b="0" kern="1200" spc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หน้าที่ 31 และหน้าที่ 32 ดังนี้</a:t>
                      </a:r>
                    </a:p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th-TH" sz="15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1. ลำดับที่ 1 ปัจจัยเสี่ยง กองทุนไม่สามารถบริหารจัดการ</a:t>
                      </a:r>
                      <a:r>
                        <a:rPr lang="th-TH" sz="1500" b="0" kern="1200" spc="-6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หนี้เกินกำหนดชำระได้ต่ำกว่าร้อยละ 5 ของหนี้คงเหลือ ควรปรับเป็น</a:t>
                      </a:r>
                      <a:r>
                        <a:rPr lang="th-TH" sz="15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บริหารจัดการหนี้เกินกำหนดชำระได้ต่ำกว่าร้อยละ 10 ของหนี้คงเหลือ และปรับแนวทางการบริหารความเสี่ยงให้สอดคล้องกับแผนการบริหารจัดการหนี้ในวาระที่ 5.2 การบริหารจัดการหนี้</a:t>
                      </a:r>
                      <a:br>
                        <a:rPr lang="th-TH" sz="15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5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ของกองทุนพัฒนาบทบาทสตรี</a:t>
                      </a:r>
                      <a:endParaRPr lang="en-US" sz="1500" b="0" kern="1200" dirty="0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4E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13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848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10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15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6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7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18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12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13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14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19" name="Group 18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20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27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31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32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33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28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29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30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21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22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23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24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25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34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sp>
        <p:nvSpPr>
          <p:cNvPr id="35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7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86662" y="69315"/>
            <a:ext cx="6440755" cy="602097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30000"/>
              </a:lnSpc>
            </a:pPr>
            <a: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5.2 </a:t>
            </a: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การพิจารณากรอบวงเงินโครงการประเภทเงินอุดหนุน กองทุนพัฒนาบทบาทสตรี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042263"/>
              </p:ext>
            </p:extLst>
          </p:nvPr>
        </p:nvGraphicFramePr>
        <p:xfrm>
          <a:off x="354791" y="725392"/>
          <a:ext cx="9436305" cy="45312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5606">
                  <a:extLst>
                    <a:ext uri="{9D8B030D-6E8A-4147-A177-3AD203B41FA5}">
                      <a16:colId xmlns:a16="http://schemas.microsoft.com/office/drawing/2014/main" val="2594787714"/>
                    </a:ext>
                  </a:extLst>
                </a:gridCol>
                <a:gridCol w="3113008">
                  <a:extLst>
                    <a:ext uri="{9D8B030D-6E8A-4147-A177-3AD203B41FA5}">
                      <a16:colId xmlns:a16="http://schemas.microsoft.com/office/drawing/2014/main" val="1118341603"/>
                    </a:ext>
                  </a:extLst>
                </a:gridCol>
                <a:gridCol w="1265287">
                  <a:extLst>
                    <a:ext uri="{9D8B030D-6E8A-4147-A177-3AD203B41FA5}">
                      <a16:colId xmlns:a16="http://schemas.microsoft.com/office/drawing/2014/main" val="2822450614"/>
                    </a:ext>
                  </a:extLst>
                </a:gridCol>
                <a:gridCol w="1253683">
                  <a:extLst>
                    <a:ext uri="{9D8B030D-6E8A-4147-A177-3AD203B41FA5}">
                      <a16:colId xmlns:a16="http://schemas.microsoft.com/office/drawing/2014/main" val="997221894"/>
                    </a:ext>
                  </a:extLst>
                </a:gridCol>
                <a:gridCol w="1990845">
                  <a:extLst>
                    <a:ext uri="{9D8B030D-6E8A-4147-A177-3AD203B41FA5}">
                      <a16:colId xmlns:a16="http://schemas.microsoft.com/office/drawing/2014/main" val="3392657228"/>
                    </a:ext>
                  </a:extLst>
                </a:gridCol>
                <a:gridCol w="1387876">
                  <a:extLst>
                    <a:ext uri="{9D8B030D-6E8A-4147-A177-3AD203B41FA5}">
                      <a16:colId xmlns:a16="http://schemas.microsoft.com/office/drawing/2014/main" val="1753078310"/>
                    </a:ext>
                  </a:extLst>
                </a:gridCol>
              </a:tblGrid>
              <a:tr h="4019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ที่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Times New Roman" panose="02020603050405020304" pitchFamily="18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ชื่อโครงการ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Times New Roman" panose="02020603050405020304" pitchFamily="18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Times New Roman" panose="02020603050405020304" pitchFamily="18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วันที่อนุมัติ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Times New Roman" panose="02020603050405020304" pitchFamily="18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จำนวนที่ขอรับการสนับสนุน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Times New Roman" panose="02020603050405020304" pitchFamily="18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จำนวนเงินที่อนุมัติ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Times New Roman" panose="02020603050405020304" pitchFamily="18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535907"/>
                  </a:ext>
                </a:extLst>
              </a:tr>
              <a:tr h="1000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th-TH" sz="1200" spc="-6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1.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Times New Roman" panose="02020603050405020304" pitchFamily="18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th-TH" sz="120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โครงการเพิ่มพูนทักษะการปลูกหม่อนเลี้ยง</a:t>
                      </a:r>
                      <a:r>
                        <a:rPr lang="th-TH" sz="120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ไหม</a:t>
                      </a:r>
                      <a:br>
                        <a:rPr lang="th-TH" sz="120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และ</a:t>
                      </a:r>
                      <a:r>
                        <a:rPr lang="th-TH" sz="120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ยกระดับพัฒนาการทอผ้าไหมย้อมสี</a:t>
                      </a:r>
                      <a:r>
                        <a:rPr lang="th-TH" sz="120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ธรรมชาติ</a:t>
                      </a:r>
                      <a:br>
                        <a:rPr lang="th-TH" sz="120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spc="-2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โดย </a:t>
                      </a:r>
                      <a:r>
                        <a:rPr lang="th-TH" sz="1200" spc="-2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คณะกรรมการพัฒนาสตรีหมู่บ้าน </a:t>
                      </a:r>
                      <a:r>
                        <a:rPr lang="th-TH" sz="1200" spc="-2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บ้านท่าเรือ</a:t>
                      </a:r>
                      <a:r>
                        <a:rPr lang="th-TH" sz="120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อำเภอนาหว้า จังหวัดนครพนม</a:t>
                      </a:r>
                      <a:endParaRPr lang="en-US" sz="1200" spc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Times New Roman" panose="02020603050405020304" pitchFamily="18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นครพนม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Times New Roman" panose="02020603050405020304" pitchFamily="18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 มี.ค. 2565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Times New Roman" panose="02020603050405020304" pitchFamily="18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400,000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Times New Roman" panose="02020603050405020304" pitchFamily="18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400,000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Times New Roman" panose="02020603050405020304" pitchFamily="18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2768262"/>
                  </a:ext>
                </a:extLst>
              </a:tr>
              <a:tr h="971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th-TH" sz="1200" spc="-6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2.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Times New Roman" panose="02020603050405020304" pitchFamily="18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th-TH" sz="120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โครงการเพิ่มประสิทธิภาพคณะกรรมการพัฒนาสตรีภาค (กพสภ.) ภาคกลาง และแสดงผลงานการส่งเสริมผ้าไทยท้องถิ่น </a:t>
                      </a:r>
                      <a:endParaRPr lang="th-TH" sz="1200" spc="0" baseline="0" dirty="0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th-TH" sz="120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โดย </a:t>
                      </a:r>
                      <a:r>
                        <a:rPr lang="th-TH" sz="120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คณะกรรมการพัฒนาสตรีภาค (กพสภ.) </a:t>
                      </a:r>
                      <a:r>
                        <a:rPr lang="th-TH" sz="120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20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ภาค</a:t>
                      </a:r>
                      <a:r>
                        <a:rPr lang="th-TH" sz="120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กลาง</a:t>
                      </a:r>
                      <a:endParaRPr lang="en-US" sz="1200" spc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Times New Roman" panose="02020603050405020304" pitchFamily="18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ชลบุรี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Times New Roman" panose="02020603050405020304" pitchFamily="18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 พ.ค. 2565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Times New Roman" panose="02020603050405020304" pitchFamily="18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401,610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Times New Roman" panose="02020603050405020304" pitchFamily="18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401,610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Times New Roman" panose="02020603050405020304" pitchFamily="18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935704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th-TH" sz="1200" spc="-6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3.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Times New Roman" panose="02020603050405020304" pitchFamily="18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th-TH" sz="120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โครงการสตรีภาคเหนือเมือง</a:t>
                      </a:r>
                      <a:r>
                        <a:rPr lang="th-TH" sz="120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งามสาม</a:t>
                      </a:r>
                      <a:r>
                        <a:rPr lang="th-TH" sz="120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วัฒนธรรม สืบสานส่งเสริมภูษาศิลป์ ก้าวไกลสู่สากล  </a:t>
                      </a:r>
                      <a:r>
                        <a:rPr lang="th-TH" sz="120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20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โดย </a:t>
                      </a:r>
                      <a:r>
                        <a:rPr lang="th-TH" sz="120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คณะกรรมการพัฒนาสตรีภาค (กพสภ.) ภาคเหนือ</a:t>
                      </a:r>
                      <a:endParaRPr lang="en-US" sz="1200" spc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Times New Roman" panose="02020603050405020304" pitchFamily="18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นครสวรรค์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Times New Roman" panose="02020603050405020304" pitchFamily="18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 ก.ค. 2565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Times New Roman" panose="02020603050405020304" pitchFamily="18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538,500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Times New Roman" panose="02020603050405020304" pitchFamily="18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396.300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Times New Roman" panose="02020603050405020304" pitchFamily="18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731507"/>
                  </a:ext>
                </a:extLst>
              </a:tr>
              <a:tr h="9837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th-TH" sz="1200" spc="-6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  <a:r>
                        <a:rPr lang="th-TH" sz="1200" spc="-6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Times New Roman" panose="02020603050405020304" pitchFamily="18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4E5"/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th-TH" sz="120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โครงการสร้างสรรค์สตรี เชิดชูเกียรติสตรีภาคกลางที่มีผลงานดีเด่นเนื่องในงานสตรีสากล ประจำปี </a:t>
                      </a:r>
                      <a:r>
                        <a:rPr lang="th-TH" sz="120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2566</a:t>
                      </a:r>
                    </a:p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th-TH" sz="120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โดย </a:t>
                      </a:r>
                      <a:r>
                        <a:rPr lang="th-TH" sz="120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คณะกรรมการพัฒนาสตรีภาค(กพสภ.) </a:t>
                      </a:r>
                      <a:r>
                        <a:rPr lang="th-TH" sz="120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20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ภาค</a:t>
                      </a:r>
                      <a:r>
                        <a:rPr lang="th-TH" sz="120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กลาง</a:t>
                      </a:r>
                      <a:endParaRPr lang="en-US" sz="1200" spc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Times New Roman" panose="02020603050405020304" pitchFamily="18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4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ชลบุรี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Times New Roman" panose="02020603050405020304" pitchFamily="18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4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 ก.พ. 2566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Times New Roman" panose="02020603050405020304" pitchFamily="18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4E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883,650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Times New Roman" panose="02020603050405020304" pitchFamily="18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4E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550,000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Times New Roman" panose="02020603050405020304" pitchFamily="18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4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207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59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9A2632A-F7D9-4440-8F70-D04C6D685D1D}"/>
              </a:ext>
            </a:extLst>
          </p:cNvPr>
          <p:cNvGrpSpPr/>
          <p:nvPr/>
        </p:nvGrpSpPr>
        <p:grpSpPr>
          <a:xfrm>
            <a:off x="800117" y="1238249"/>
            <a:ext cx="8559767" cy="3238502"/>
            <a:chOff x="683915" y="1200148"/>
            <a:chExt cx="10271720" cy="3886202"/>
          </a:xfrm>
        </p:grpSpPr>
        <p:pic>
          <p:nvPicPr>
            <p:cNvPr id="2" name="Graphic 1">
              <a:extLst>
                <a:ext uri="{FF2B5EF4-FFF2-40B4-BE49-F238E27FC236}">
                  <a16:creationId xmlns:a16="http://schemas.microsoft.com/office/drawing/2014/main" id="{CF2BE306-06DD-4ABC-94B7-9B8DBB43F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83915" y="1200148"/>
              <a:ext cx="3839800" cy="2228852"/>
            </a:xfrm>
            <a:prstGeom prst="rect">
              <a:avLst/>
            </a:prstGeom>
          </p:spPr>
        </p:pic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A03D66E5-C0BF-4DE8-BB6A-3BBACD54C3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V="1">
              <a:off x="3899875" y="2857498"/>
              <a:ext cx="3839800" cy="2228852"/>
            </a:xfrm>
            <a:prstGeom prst="rect">
              <a:avLst/>
            </a:prstGeom>
          </p:spPr>
        </p:pic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86064A3F-9A69-4102-982D-EB90241477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115835" y="1200148"/>
              <a:ext cx="3839800" cy="2228852"/>
            </a:xfrm>
            <a:prstGeom prst="rect">
              <a:avLst/>
            </a:prstGeom>
          </p:spPr>
        </p:pic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ED00CA65-531E-4879-BEA4-EA95520F4555}"/>
              </a:ext>
            </a:extLst>
          </p:cNvPr>
          <p:cNvSpPr/>
          <p:nvPr/>
        </p:nvSpPr>
        <p:spPr>
          <a:xfrm>
            <a:off x="1394616" y="1852083"/>
            <a:ext cx="2010835" cy="201083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5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132F00-825F-49CD-AD3D-1A0DE9DC006A}"/>
              </a:ext>
            </a:extLst>
          </p:cNvPr>
          <p:cNvSpPr/>
          <p:nvPr/>
        </p:nvSpPr>
        <p:spPr>
          <a:xfrm>
            <a:off x="4074583" y="1852083"/>
            <a:ext cx="2010835" cy="2010835"/>
          </a:xfrm>
          <a:prstGeom prst="ellipse">
            <a:avLst/>
          </a:prstGeom>
          <a:solidFill>
            <a:srgbClr val="EFD9E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5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E8B3CBC-DFCA-45F4-A8C9-DF33164DFC92}"/>
              </a:ext>
            </a:extLst>
          </p:cNvPr>
          <p:cNvSpPr/>
          <p:nvPr/>
        </p:nvSpPr>
        <p:spPr>
          <a:xfrm>
            <a:off x="6754549" y="1852083"/>
            <a:ext cx="2010835" cy="201083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5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F76E09-7DDC-4DEB-9E31-E8EF612BC56B}"/>
              </a:ext>
            </a:extLst>
          </p:cNvPr>
          <p:cNvSpPr/>
          <p:nvPr/>
        </p:nvSpPr>
        <p:spPr>
          <a:xfrm flipH="1">
            <a:off x="1003300" y="4138286"/>
            <a:ext cx="2761376" cy="27084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lvl="0" algn="ctr">
              <a:lnSpc>
                <a:spcPct val="110000"/>
              </a:lnSpc>
            </a:pPr>
            <a:r>
              <a:rPr lang="th-TH" sz="16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ไม่เกิน </a:t>
            </a:r>
            <a:r>
              <a:rPr lang="en-US" sz="16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300,000</a:t>
            </a:r>
            <a:r>
              <a:rPr lang="th-TH" sz="16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บาท/โครงการ</a:t>
            </a:r>
            <a:endParaRPr lang="en-ID" sz="1100" b="1" dirty="0">
              <a:solidFill>
                <a:srgbClr val="006847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4867810B-9286-4FCA-A362-AD3999AD2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5D8DF-C439-4F6E-8490-E89B66313385}" type="datetime1">
              <a:rPr lang="en-ID" smtClean="0"/>
              <a:t>26/04/2023</a:t>
            </a:fld>
            <a:endParaRPr lang="en-ID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7EBC8979-F076-4378-AD91-2D7E9FDB3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8722C-BB7F-44F4-93B9-2C13BC291525}" type="slidenum">
              <a:rPr lang="en-ID" smtClean="0"/>
              <a:t>71</a:t>
            </a:fld>
            <a:endParaRPr lang="en-ID"/>
          </a:p>
        </p:txBody>
      </p:sp>
      <p:sp>
        <p:nvSpPr>
          <p:cNvPr id="6" name="TextBox 5"/>
          <p:cNvSpPr txBox="1"/>
          <p:nvPr/>
        </p:nvSpPr>
        <p:spPr>
          <a:xfrm>
            <a:off x="1666551" y="2572301"/>
            <a:ext cx="1516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โครงการระดับจังหวัด</a:t>
            </a:r>
            <a:endParaRPr lang="th-TH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321858" y="2623540"/>
            <a:ext cx="1516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โครงการระดับภาค</a:t>
            </a:r>
            <a:endParaRPr lang="th-TH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011599" y="2572301"/>
            <a:ext cx="1516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โครงการระดับประเทศ</a:t>
            </a:r>
            <a:endParaRPr lang="th-TH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38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42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3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4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45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39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40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41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46" name="Group 45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47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54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58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9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60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55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56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57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48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49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50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51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52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61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sp>
        <p:nvSpPr>
          <p:cNvPr id="62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90173" y="86316"/>
            <a:ext cx="37117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600" b="1" dirty="0" smtClean="0">
                <a:solidFill>
                  <a:schemeClr val="bg1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กรอบ</a:t>
            </a:r>
            <a:r>
              <a:rPr lang="th-TH" sz="1600" b="1" dirty="0">
                <a:solidFill>
                  <a:schemeClr val="bg1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วงเงินโครงการเงิน</a:t>
            </a:r>
            <a:r>
              <a:rPr lang="th-TH" sz="1600" b="1" dirty="0" smtClean="0">
                <a:solidFill>
                  <a:schemeClr val="bg1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อุดหนุน</a:t>
            </a:r>
            <a:endParaRPr lang="th-TH" sz="1600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3F76E09-7DDC-4DEB-9E31-E8EF612BC56B}"/>
              </a:ext>
            </a:extLst>
          </p:cNvPr>
          <p:cNvSpPr/>
          <p:nvPr/>
        </p:nvSpPr>
        <p:spPr>
          <a:xfrm flipH="1">
            <a:off x="3683266" y="1444936"/>
            <a:ext cx="2761376" cy="27084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lvl="0" algn="ctr">
              <a:lnSpc>
                <a:spcPct val="110000"/>
              </a:lnSpc>
            </a:pPr>
            <a:r>
              <a:rPr lang="th-TH" sz="16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ไม่เกิน </a:t>
            </a:r>
            <a:r>
              <a:rPr lang="en-US" sz="16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</a:t>
            </a:r>
            <a:r>
              <a:rPr lang="en-US" sz="16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00,000</a:t>
            </a:r>
            <a:r>
              <a:rPr lang="th-TH" sz="16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6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บาท/โครงการ</a:t>
            </a:r>
            <a:endParaRPr lang="en-ID" sz="1100" b="1" dirty="0">
              <a:solidFill>
                <a:srgbClr val="006847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3F76E09-7DDC-4DEB-9E31-E8EF612BC56B}"/>
              </a:ext>
            </a:extLst>
          </p:cNvPr>
          <p:cNvSpPr/>
          <p:nvPr/>
        </p:nvSpPr>
        <p:spPr>
          <a:xfrm flipH="1">
            <a:off x="6683188" y="4071661"/>
            <a:ext cx="2778311" cy="27084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lvl="0" algn="ctr">
              <a:lnSpc>
                <a:spcPct val="110000"/>
              </a:lnSpc>
            </a:pPr>
            <a:r>
              <a:rPr lang="th-TH" sz="16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ไม่เกิน </a:t>
            </a:r>
            <a:r>
              <a:rPr lang="en-US" sz="16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7</a:t>
            </a:r>
            <a:r>
              <a:rPr lang="en-US" sz="16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00,000</a:t>
            </a:r>
            <a:r>
              <a:rPr lang="th-TH" sz="16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6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บาท/โครงการ</a:t>
            </a:r>
            <a:endParaRPr lang="en-ID" sz="1100" b="1" dirty="0">
              <a:solidFill>
                <a:srgbClr val="006847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1790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10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15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6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7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18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12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13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14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19" name="Group 18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20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27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31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32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33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28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29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30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21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22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23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24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25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34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sp>
        <p:nvSpPr>
          <p:cNvPr id="35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7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86662" y="69315"/>
            <a:ext cx="6440755" cy="602097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30000"/>
              </a:lnSpc>
            </a:pPr>
            <a: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5.2 </a:t>
            </a: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การพิจารณากรอบวงเงินโครงการประเภทเงินอุดหนุน กองทุนพัฒนาบทบาทสตรี</a:t>
            </a:r>
          </a:p>
        </p:txBody>
      </p:sp>
      <p:sp>
        <p:nvSpPr>
          <p:cNvPr id="3" name="Pentagon 2"/>
          <p:cNvSpPr/>
          <p:nvPr/>
        </p:nvSpPr>
        <p:spPr>
          <a:xfrm>
            <a:off x="1984353" y="1387897"/>
            <a:ext cx="6173152" cy="369332"/>
          </a:xfrm>
          <a:prstGeom prst="homePlate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b="1" dirty="0" smtClean="0"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โครงการ</a:t>
            </a:r>
            <a:r>
              <a:rPr lang="th-TH" b="1" dirty="0"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ที่ได้การอนุมัติแล้วให้ดำเนินการ ดังต่อไปนี้</a:t>
            </a:r>
            <a:endParaRPr lang="th-TH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7410399-1FB4-4B86-B4E4-FEE26FC9161F}"/>
              </a:ext>
            </a:extLst>
          </p:cNvPr>
          <p:cNvGrpSpPr/>
          <p:nvPr/>
        </p:nvGrpSpPr>
        <p:grpSpPr>
          <a:xfrm>
            <a:off x="1165645" y="2139728"/>
            <a:ext cx="3905284" cy="2189558"/>
            <a:chOff x="792117" y="1086564"/>
            <a:chExt cx="4686341" cy="262747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BDFAA5B-AC94-4990-ABC8-6D6DF6367E74}"/>
                </a:ext>
              </a:extLst>
            </p:cNvPr>
            <p:cNvSpPr/>
            <p:nvPr/>
          </p:nvSpPr>
          <p:spPr>
            <a:xfrm>
              <a:off x="1612619" y="1545028"/>
              <a:ext cx="3865839" cy="171054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1CEDB88-10F0-47BA-8619-57921DF7941D}"/>
                </a:ext>
              </a:extLst>
            </p:cNvPr>
            <p:cNvSpPr/>
            <p:nvPr/>
          </p:nvSpPr>
          <p:spPr>
            <a:xfrm>
              <a:off x="792117" y="1371600"/>
              <a:ext cx="1168400" cy="2057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8" name="Freeform: Shape 60">
              <a:extLst>
                <a:ext uri="{FF2B5EF4-FFF2-40B4-BE49-F238E27FC236}">
                  <a16:creationId xmlns:a16="http://schemas.microsoft.com/office/drawing/2014/main" id="{2357718F-7426-4F45-B073-CD66C25F410D}"/>
                </a:ext>
              </a:extLst>
            </p:cNvPr>
            <p:cNvSpPr/>
            <p:nvPr/>
          </p:nvSpPr>
          <p:spPr>
            <a:xfrm>
              <a:off x="792117" y="1086564"/>
              <a:ext cx="1168400" cy="2627470"/>
            </a:xfrm>
            <a:custGeom>
              <a:avLst/>
              <a:gdLst>
                <a:gd name="connsiteX0" fmla="*/ 0 w 1168400"/>
                <a:gd name="connsiteY0" fmla="*/ 0 h 2627470"/>
                <a:gd name="connsiteX1" fmla="*/ 1168400 w 1168400"/>
                <a:gd name="connsiteY1" fmla="*/ 0 h 2627470"/>
                <a:gd name="connsiteX2" fmla="*/ 1168400 w 1168400"/>
                <a:gd name="connsiteY2" fmla="*/ 748896 h 2627470"/>
                <a:gd name="connsiteX3" fmla="*/ 1168400 w 1168400"/>
                <a:gd name="connsiteY3" fmla="*/ 1878576 h 2627470"/>
                <a:gd name="connsiteX4" fmla="*/ 1168400 w 1168400"/>
                <a:gd name="connsiteY4" fmla="*/ 2627470 h 2627470"/>
                <a:gd name="connsiteX5" fmla="*/ 0 w 1168400"/>
                <a:gd name="connsiteY5" fmla="*/ 2627470 h 2627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8400" h="2627470">
                  <a:moveTo>
                    <a:pt x="0" y="0"/>
                  </a:moveTo>
                  <a:lnTo>
                    <a:pt x="1168400" y="0"/>
                  </a:lnTo>
                  <a:lnTo>
                    <a:pt x="1168400" y="748896"/>
                  </a:lnTo>
                  <a:lnTo>
                    <a:pt x="1168400" y="1878576"/>
                  </a:lnTo>
                  <a:lnTo>
                    <a:pt x="1168400" y="2627470"/>
                  </a:lnTo>
                  <a:lnTo>
                    <a:pt x="0" y="26274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9" name="Freeform: Shape 57">
              <a:extLst>
                <a:ext uri="{FF2B5EF4-FFF2-40B4-BE49-F238E27FC236}">
                  <a16:creationId xmlns:a16="http://schemas.microsoft.com/office/drawing/2014/main" id="{14C46E55-F8CD-44B3-884A-3CD55CE86C5B}"/>
                </a:ext>
              </a:extLst>
            </p:cNvPr>
            <p:cNvSpPr/>
            <p:nvPr/>
          </p:nvSpPr>
          <p:spPr>
            <a:xfrm>
              <a:off x="941291" y="1732991"/>
              <a:ext cx="1019226" cy="1334618"/>
            </a:xfrm>
            <a:custGeom>
              <a:avLst/>
              <a:gdLst>
                <a:gd name="connsiteX0" fmla="*/ 667309 w 1019226"/>
                <a:gd name="connsiteY0" fmla="*/ 0 h 1334618"/>
                <a:gd name="connsiteX1" fmla="*/ 927056 w 1019226"/>
                <a:gd name="connsiteY1" fmla="*/ 52440 h 1334618"/>
                <a:gd name="connsiteX2" fmla="*/ 1019226 w 1019226"/>
                <a:gd name="connsiteY2" fmla="*/ 102469 h 1334618"/>
                <a:gd name="connsiteX3" fmla="*/ 1019226 w 1019226"/>
                <a:gd name="connsiteY3" fmla="*/ 1232149 h 1334618"/>
                <a:gd name="connsiteX4" fmla="*/ 927056 w 1019226"/>
                <a:gd name="connsiteY4" fmla="*/ 1282178 h 1334618"/>
                <a:gd name="connsiteX5" fmla="*/ 667309 w 1019226"/>
                <a:gd name="connsiteY5" fmla="*/ 1334618 h 1334618"/>
                <a:gd name="connsiteX6" fmla="*/ 0 w 1019226"/>
                <a:gd name="connsiteY6" fmla="*/ 667309 h 1334618"/>
                <a:gd name="connsiteX7" fmla="*/ 667309 w 1019226"/>
                <a:gd name="connsiteY7" fmla="*/ 0 h 1334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19226" h="1334618">
                  <a:moveTo>
                    <a:pt x="667309" y="0"/>
                  </a:moveTo>
                  <a:cubicBezTo>
                    <a:pt x="759445" y="0"/>
                    <a:pt x="847220" y="18673"/>
                    <a:pt x="927056" y="52440"/>
                  </a:cubicBezTo>
                  <a:lnTo>
                    <a:pt x="1019226" y="102469"/>
                  </a:lnTo>
                  <a:lnTo>
                    <a:pt x="1019226" y="1232149"/>
                  </a:lnTo>
                  <a:lnTo>
                    <a:pt x="927056" y="1282178"/>
                  </a:lnTo>
                  <a:cubicBezTo>
                    <a:pt x="847220" y="1315945"/>
                    <a:pt x="759445" y="1334618"/>
                    <a:pt x="667309" y="1334618"/>
                  </a:cubicBezTo>
                  <a:cubicBezTo>
                    <a:pt x="298764" y="1334618"/>
                    <a:pt x="0" y="1035854"/>
                    <a:pt x="0" y="667309"/>
                  </a:cubicBezTo>
                  <a:cubicBezTo>
                    <a:pt x="0" y="298764"/>
                    <a:pt x="298764" y="0"/>
                    <a:pt x="667309" y="0"/>
                  </a:cubicBezTo>
                  <a:close/>
                </a:path>
              </a:pathLst>
            </a:custGeom>
            <a:solidFill>
              <a:srgbClr val="E265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77652C6-DF18-4553-B446-9612B632BCF0}"/>
                </a:ext>
              </a:extLst>
            </p:cNvPr>
            <p:cNvSpPr txBox="1"/>
            <p:nvPr/>
          </p:nvSpPr>
          <p:spPr>
            <a:xfrm>
              <a:off x="830217" y="1717499"/>
              <a:ext cx="1019227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US" sz="4500" dirty="0" smtClean="0">
                  <a:solidFill>
                    <a:schemeClr val="bg1"/>
                  </a:solidFill>
                </a:rPr>
                <a:t>1</a:t>
              </a:r>
              <a:endParaRPr lang="en-US" sz="4500" dirty="0">
                <a:solidFill>
                  <a:schemeClr val="bg1"/>
                </a:solidFill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4B5FDF7-8C87-4F4C-9C76-CE5A27C6D879}"/>
                </a:ext>
              </a:extLst>
            </p:cNvPr>
            <p:cNvSpPr txBox="1"/>
            <p:nvPr/>
          </p:nvSpPr>
          <p:spPr>
            <a:xfrm>
              <a:off x="2239235" y="2134138"/>
              <a:ext cx="2916965" cy="65279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30000"/>
                </a:lnSpc>
                <a:buClr>
                  <a:schemeClr val="accent1"/>
                </a:buClr>
              </a:pPr>
              <a:r>
                <a:rPr lang="th-TH" sz="1400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จัดให้มีสัญลักษณ์ของหน่วยงานเจ้าของงบประมาณ</a:t>
              </a:r>
              <a:endParaRPr lang="en-US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7A37C63-8143-4A6A-8F40-FC31D4755DC9}"/>
              </a:ext>
            </a:extLst>
          </p:cNvPr>
          <p:cNvGrpSpPr/>
          <p:nvPr/>
        </p:nvGrpSpPr>
        <p:grpSpPr>
          <a:xfrm>
            <a:off x="5429506" y="2139728"/>
            <a:ext cx="3858986" cy="2189558"/>
            <a:chOff x="792117" y="1086564"/>
            <a:chExt cx="4630783" cy="262747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FE76F49-F250-4032-BDCE-B922AB60F230}"/>
                </a:ext>
              </a:extLst>
            </p:cNvPr>
            <p:cNvSpPr/>
            <p:nvPr/>
          </p:nvSpPr>
          <p:spPr>
            <a:xfrm>
              <a:off x="1557060" y="1545028"/>
              <a:ext cx="3865840" cy="171054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D40F293-9948-4A69-996A-0730959071D5}"/>
                </a:ext>
              </a:extLst>
            </p:cNvPr>
            <p:cNvSpPr/>
            <p:nvPr/>
          </p:nvSpPr>
          <p:spPr>
            <a:xfrm>
              <a:off x="792117" y="1371600"/>
              <a:ext cx="1168400" cy="2057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57" name="Freeform: Shape 93">
              <a:extLst>
                <a:ext uri="{FF2B5EF4-FFF2-40B4-BE49-F238E27FC236}">
                  <a16:creationId xmlns:a16="http://schemas.microsoft.com/office/drawing/2014/main" id="{962AC251-1C48-4017-ADEC-D5E27408F2CA}"/>
                </a:ext>
              </a:extLst>
            </p:cNvPr>
            <p:cNvSpPr/>
            <p:nvPr/>
          </p:nvSpPr>
          <p:spPr>
            <a:xfrm>
              <a:off x="792117" y="1086564"/>
              <a:ext cx="1168400" cy="2627470"/>
            </a:xfrm>
            <a:custGeom>
              <a:avLst/>
              <a:gdLst>
                <a:gd name="connsiteX0" fmla="*/ 0 w 1168400"/>
                <a:gd name="connsiteY0" fmla="*/ 0 h 2627470"/>
                <a:gd name="connsiteX1" fmla="*/ 1168400 w 1168400"/>
                <a:gd name="connsiteY1" fmla="*/ 0 h 2627470"/>
                <a:gd name="connsiteX2" fmla="*/ 1168400 w 1168400"/>
                <a:gd name="connsiteY2" fmla="*/ 748896 h 2627470"/>
                <a:gd name="connsiteX3" fmla="*/ 1168400 w 1168400"/>
                <a:gd name="connsiteY3" fmla="*/ 1878576 h 2627470"/>
                <a:gd name="connsiteX4" fmla="*/ 1168400 w 1168400"/>
                <a:gd name="connsiteY4" fmla="*/ 2627470 h 2627470"/>
                <a:gd name="connsiteX5" fmla="*/ 0 w 1168400"/>
                <a:gd name="connsiteY5" fmla="*/ 2627470 h 2627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8400" h="2627470">
                  <a:moveTo>
                    <a:pt x="0" y="0"/>
                  </a:moveTo>
                  <a:lnTo>
                    <a:pt x="1168400" y="0"/>
                  </a:lnTo>
                  <a:lnTo>
                    <a:pt x="1168400" y="748896"/>
                  </a:lnTo>
                  <a:lnTo>
                    <a:pt x="1168400" y="1878576"/>
                  </a:lnTo>
                  <a:lnTo>
                    <a:pt x="1168400" y="2627470"/>
                  </a:lnTo>
                  <a:lnTo>
                    <a:pt x="0" y="26274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58" name="Freeform: Shape 94">
              <a:extLst>
                <a:ext uri="{FF2B5EF4-FFF2-40B4-BE49-F238E27FC236}">
                  <a16:creationId xmlns:a16="http://schemas.microsoft.com/office/drawing/2014/main" id="{92B6E0B4-C2A5-474A-BD04-D9385060523D}"/>
                </a:ext>
              </a:extLst>
            </p:cNvPr>
            <p:cNvSpPr/>
            <p:nvPr/>
          </p:nvSpPr>
          <p:spPr>
            <a:xfrm>
              <a:off x="941291" y="1732991"/>
              <a:ext cx="1019226" cy="1334618"/>
            </a:xfrm>
            <a:custGeom>
              <a:avLst/>
              <a:gdLst>
                <a:gd name="connsiteX0" fmla="*/ 667309 w 1019226"/>
                <a:gd name="connsiteY0" fmla="*/ 0 h 1334618"/>
                <a:gd name="connsiteX1" fmla="*/ 927056 w 1019226"/>
                <a:gd name="connsiteY1" fmla="*/ 52440 h 1334618"/>
                <a:gd name="connsiteX2" fmla="*/ 1019226 w 1019226"/>
                <a:gd name="connsiteY2" fmla="*/ 102469 h 1334618"/>
                <a:gd name="connsiteX3" fmla="*/ 1019226 w 1019226"/>
                <a:gd name="connsiteY3" fmla="*/ 1232149 h 1334618"/>
                <a:gd name="connsiteX4" fmla="*/ 927056 w 1019226"/>
                <a:gd name="connsiteY4" fmla="*/ 1282178 h 1334618"/>
                <a:gd name="connsiteX5" fmla="*/ 667309 w 1019226"/>
                <a:gd name="connsiteY5" fmla="*/ 1334618 h 1334618"/>
                <a:gd name="connsiteX6" fmla="*/ 0 w 1019226"/>
                <a:gd name="connsiteY6" fmla="*/ 667309 h 1334618"/>
                <a:gd name="connsiteX7" fmla="*/ 667309 w 1019226"/>
                <a:gd name="connsiteY7" fmla="*/ 0 h 1334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19226" h="1334618">
                  <a:moveTo>
                    <a:pt x="667309" y="0"/>
                  </a:moveTo>
                  <a:cubicBezTo>
                    <a:pt x="759445" y="0"/>
                    <a:pt x="847220" y="18673"/>
                    <a:pt x="927056" y="52440"/>
                  </a:cubicBezTo>
                  <a:lnTo>
                    <a:pt x="1019226" y="102469"/>
                  </a:lnTo>
                  <a:lnTo>
                    <a:pt x="1019226" y="1232149"/>
                  </a:lnTo>
                  <a:lnTo>
                    <a:pt x="927056" y="1282178"/>
                  </a:lnTo>
                  <a:cubicBezTo>
                    <a:pt x="847220" y="1315945"/>
                    <a:pt x="759445" y="1334618"/>
                    <a:pt x="667309" y="1334618"/>
                  </a:cubicBezTo>
                  <a:cubicBezTo>
                    <a:pt x="298764" y="1334618"/>
                    <a:pt x="0" y="1035854"/>
                    <a:pt x="0" y="667309"/>
                  </a:cubicBezTo>
                  <a:cubicBezTo>
                    <a:pt x="0" y="298764"/>
                    <a:pt x="298764" y="0"/>
                    <a:pt x="667309" y="0"/>
                  </a:cubicBezTo>
                  <a:close/>
                </a:path>
              </a:pathLst>
            </a:custGeom>
            <a:solidFill>
              <a:srgbClr val="F6AF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239BA1E-3A63-4BA2-88EA-589C683B9347}"/>
                </a:ext>
              </a:extLst>
            </p:cNvPr>
            <p:cNvSpPr txBox="1"/>
            <p:nvPr/>
          </p:nvSpPr>
          <p:spPr>
            <a:xfrm>
              <a:off x="830217" y="1717499"/>
              <a:ext cx="1019227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US" sz="45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8C75D34-73DB-4CBA-A8AE-19F291CD8CE6}"/>
                </a:ext>
              </a:extLst>
            </p:cNvPr>
            <p:cNvSpPr txBox="1"/>
            <p:nvPr/>
          </p:nvSpPr>
          <p:spPr>
            <a:xfrm>
              <a:off x="2140402" y="1630163"/>
              <a:ext cx="3102613" cy="158443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 algn="thaiDist">
                <a:lnSpc>
                  <a:spcPct val="120000"/>
                </a:lnSpc>
              </a:pPr>
              <a:r>
                <a:rPr lang="th-TH" sz="1200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รายงานผลการดำเนินงานให้ สกส.ทราบภายใน 45 วันหลังจากที่</a:t>
              </a:r>
              <a:r>
                <a:rPr lang="th-TH" sz="1200" dirty="0" smtClean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ได้รับการ</a:t>
              </a:r>
              <a:r>
                <a:rPr lang="th-TH" sz="1200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อนุมัติโครงการ เพื่อให้สำนักงานกองทุนพัฒนาบทบาทสตรีรายงานผลต่อที่</a:t>
              </a:r>
              <a:r>
                <a:rPr lang="th-TH" sz="1200" dirty="0" smtClean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ประชุมคณะกรรมการ</a:t>
              </a:r>
              <a:r>
                <a:rPr lang="th-TH" sz="1200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บริหารกองทุนพัฒนา</a:t>
              </a:r>
              <a:r>
                <a:rPr lang="th-TH" sz="1200" dirty="0" smtClean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บทบาท</a:t>
              </a:r>
              <a:r>
                <a:rPr lang="th-TH" sz="1200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สตรีต่อไป</a:t>
              </a:r>
              <a:endParaRPr lang="en-US" sz="12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53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0" y="2488344"/>
            <a:ext cx="10160000" cy="1283555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1900" b="1" spc="-5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5.3 ประเด็นข้อหารือการถอนคำร้องทุกข์ความผิดอันยอมความได้</a:t>
            </a:r>
            <a:endParaRPr lang="th-TH" sz="19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6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95" name="Group 94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96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103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107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08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09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04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105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06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97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98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99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100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101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29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sp>
        <p:nvSpPr>
          <p:cNvPr id="30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9383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6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95" name="Group 94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96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103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107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08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09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04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105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06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97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98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99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100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101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29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sp>
        <p:nvSpPr>
          <p:cNvPr id="30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467286" y="58680"/>
            <a:ext cx="5054600" cy="496156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30000"/>
              </a:lnSpc>
            </a:pPr>
            <a:r>
              <a:rPr lang="th-TH" sz="14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5.3 </a:t>
            </a:r>
            <a:r>
              <a:rPr lang="th-TH" sz="14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ประเด็นข้อหารือการถอนคำร้องทุกข์ความผิดอันยอมความได้</a:t>
            </a:r>
            <a:endParaRPr lang="th-TH" sz="1400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0549" y="859330"/>
            <a:ext cx="9511219" cy="812530"/>
          </a:xfrm>
          <a:prstGeom prst="rect">
            <a:avLst/>
          </a:prstGeom>
          <a:solidFill>
            <a:srgbClr val="DAE2D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thaiDist">
              <a:lnSpc>
                <a:spcPct val="130000"/>
              </a:lnSpc>
            </a:pPr>
            <a:r>
              <a:rPr lang="th-TH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คณะกรรมการบริหารกองทุนพัฒนาบทบาทสตรี ได้มีมติ</a:t>
            </a:r>
            <a:r>
              <a:rPr lang="th-TH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ที่ประชุมคณะกรรมการบริหารกองทุนพัฒนาบทบาทสตรี ในการ</a:t>
            </a:r>
            <a:r>
              <a:rPr lang="th-TH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ประชุม ครั้ง</a:t>
            </a:r>
            <a:r>
              <a:rPr lang="th-TH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ที่ 9/2565 เมื่อวันที่ 29 กันยายน 2565 ดังนี้</a:t>
            </a:r>
          </a:p>
        </p:txBody>
      </p:sp>
      <p:sp>
        <p:nvSpPr>
          <p:cNvPr id="3" name="Rectangle 2"/>
          <p:cNvSpPr/>
          <p:nvPr/>
        </p:nvSpPr>
        <p:spPr>
          <a:xfrm>
            <a:off x="572902" y="1871673"/>
            <a:ext cx="9050249" cy="1372683"/>
          </a:xfrm>
          <a:prstGeom prst="rect">
            <a:avLst/>
          </a:prstGeom>
          <a:solidFill>
            <a:srgbClr val="FFFFD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thaiDist">
              <a:lnSpc>
                <a:spcPct val="130000"/>
              </a:lnSpc>
            </a:pPr>
            <a:r>
              <a:rPr lang="th-TH" sz="16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1. กรณีก่อนมีการแจ้งความร้องทุกข์ เมื่อผู้กระทำการยักยอกหรือฉ้อโกงได้นำเงินส่วนที่</a:t>
            </a:r>
            <a:r>
              <a:rPr lang="th-TH" sz="16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ยักยอก</a:t>
            </a:r>
            <a:br>
              <a:rPr lang="th-TH" sz="16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6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หรือ</a:t>
            </a:r>
            <a:r>
              <a:rPr lang="th-TH" sz="16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ฉ้อโกงพร้อมด้วยดอกเบี้ยผิดนัดตามอัตราที่กฎหมายกำหนด ค่าฤชาธรรมเนียม </a:t>
            </a:r>
            <a:r>
              <a:rPr lang="th-TH" sz="16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</a:t>
            </a:r>
            <a:r>
              <a:rPr lang="th-TH" sz="16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ค่าเสียหายอื่น ๆ (ถ้ามี) มาชำระคืนกองทุนพัฒนาบทบาทสตรีจนครบถ้วนแล้ว </a:t>
            </a:r>
            <a:r>
              <a:rPr lang="th-TH" sz="16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ให้</a:t>
            </a:r>
            <a:r>
              <a:rPr lang="th-TH" sz="16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คณะอนุกรรมการบริหารกองทุนพัฒนาบทบาทสตรีระดับจังหวัด มีอำนาจพิจารณาให้ยุติเรื่องได้</a:t>
            </a:r>
          </a:p>
        </p:txBody>
      </p:sp>
      <p:sp>
        <p:nvSpPr>
          <p:cNvPr id="5" name="Rectangle 4"/>
          <p:cNvSpPr/>
          <p:nvPr/>
        </p:nvSpPr>
        <p:spPr>
          <a:xfrm>
            <a:off x="572901" y="3427167"/>
            <a:ext cx="9050249" cy="1557349"/>
          </a:xfrm>
          <a:prstGeom prst="rect">
            <a:avLst/>
          </a:prstGeom>
          <a:solidFill>
            <a:srgbClr val="D8F8E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</a:pPr>
            <a:r>
              <a:rPr lang="th-TH" sz="16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 กรณีภายหลังจากที่ได้มีการแจ้งความร้องทุกข์ดำเนินคดีอาญาแล้ว ผู้กระทำการยักยอกหรือ</a:t>
            </a:r>
            <a:r>
              <a:rPr lang="th-TH" sz="16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ฉ้อโกง</a:t>
            </a:r>
            <a:br>
              <a:rPr lang="th-TH" sz="16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600" b="1" spc="-3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ได้</a:t>
            </a:r>
            <a:r>
              <a:rPr lang="th-TH" sz="1600" b="1" spc="-3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นำเงินส่วนที่ยักยอกหรือฉ้อโกงพร้อมด้วยดอกเบี้ยผิดนัดตามอัตราที่กฎหมายกำหนด </a:t>
            </a:r>
            <a:r>
              <a:rPr lang="th-TH" sz="1600" b="1" spc="-3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ค่าฤชา</a:t>
            </a:r>
            <a:r>
              <a:rPr lang="th-TH" sz="1600" b="1" spc="-3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ธรรมเนียม </a:t>
            </a:r>
            <a:r>
              <a:rPr lang="th-TH" sz="16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และค่าเสียหายอื่น ๆ (ถ้ามี) มาชำระคืนกองทุนพัฒนาบทบาทสตรีจน</a:t>
            </a:r>
            <a:r>
              <a:rPr lang="th-TH" sz="16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ครบถ้วนภายใน </a:t>
            </a:r>
            <a:r>
              <a:rPr lang="th-TH" sz="16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15 วัน </a:t>
            </a:r>
            <a:r>
              <a:rPr lang="th-TH" sz="16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6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6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นับ</a:t>
            </a:r>
            <a:r>
              <a:rPr lang="th-TH" sz="16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แต่วันที่ได้แจ้งความร้องทุกข์หรือฟ้องคดีต่อศาลแล้ว ให้จังหวัด</a:t>
            </a:r>
            <a:r>
              <a:rPr lang="th-TH" sz="16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สามารถถอน</a:t>
            </a:r>
            <a:r>
              <a:rPr lang="th-TH" sz="16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คำร้องทุกข์ </a:t>
            </a:r>
            <a:r>
              <a:rPr lang="th-TH" sz="16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หรือ</a:t>
            </a:r>
            <a:r>
              <a:rPr lang="th-TH" sz="16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ถอนฟ้องคดีอาญาได้</a:t>
            </a:r>
          </a:p>
        </p:txBody>
      </p:sp>
    </p:spTree>
    <p:extLst>
      <p:ext uri="{BB962C8B-B14F-4D97-AF65-F5344CB8AC3E}">
        <p14:creationId xmlns:p14="http://schemas.microsoft.com/office/powerpoint/2010/main" val="145557874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5">
            <a:extLst>
              <a:ext uri="{FF2B5EF4-FFF2-40B4-BE49-F238E27FC236}">
                <a16:creationId xmlns:a16="http://schemas.microsoft.com/office/drawing/2014/main" id="{33FDCDE4-2A46-28AD-BF2D-B45FF4765096}"/>
              </a:ext>
            </a:extLst>
          </p:cNvPr>
          <p:cNvSpPr/>
          <p:nvPr/>
        </p:nvSpPr>
        <p:spPr>
          <a:xfrm>
            <a:off x="637854" y="1321962"/>
            <a:ext cx="8687395" cy="605287"/>
          </a:xfrm>
          <a:prstGeom prst="roundRect">
            <a:avLst/>
          </a:prstGeom>
          <a:solidFill>
            <a:srgbClr val="D9D8C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ประเด็นข้อหารือการถอนคำร้องทุกข์ความผิดอันยอมความได้</a:t>
            </a:r>
            <a:endParaRPr lang="en-ID" sz="1600" dirty="0">
              <a:solidFill>
                <a:schemeClr val="tx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EE188DD-5CAB-67BD-0E70-502ADDB5037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37854" y="1951978"/>
            <a:ext cx="8611306" cy="2363723"/>
          </a:xfrm>
          <a:solidFill>
            <a:srgbClr val="F5E7E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Autofit/>
          </a:bodyPr>
          <a:lstStyle/>
          <a:p>
            <a:pPr marL="0" indent="0" algn="thaiDist">
              <a:lnSpc>
                <a:spcPct val="150000"/>
              </a:lnSpc>
              <a:spcBef>
                <a:spcPts val="0"/>
              </a:spcBef>
              <a:buNone/>
            </a:pPr>
            <a:r>
              <a:rPr lang="th-TH" sz="16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	กรณีสำนักงานพัฒนาชุมชนจังหวัดชัยนาท โดยพัฒนาการจังหวัดชัยนาท ผู้รับมอบอำนาจของอธิบดีกรมการพัฒนาชุมชนต่อจากผู้ว่าราชการจังหวัดชัยนาท ได้ร้องทุกข์ต่อพนักงานสอบสวนให้ดำเนินคดีกับนางสาวสุภาพร เพ็งเพียร ตำแหน่ง เจ้าหน้าที่การเงินและบัญชี จำนวน 4 คดี ต่อมานางสาวสุภาพร เพ็งเพียร ได้ชำระเงินค่าเสียหายเต็มจำนวนในทุกคดีครบถ้วนแล้ว ซึ่งเป็นเวลาภายหลังจากที่มีการร้องทุกข์ต่อพนักงาน</a:t>
            </a:r>
            <a:r>
              <a:rPr lang="th-TH" sz="16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สอบสวนเกิน</a:t>
            </a:r>
            <a:r>
              <a:rPr lang="th-TH" sz="16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กว่า 15 วัน แล้ว จังหวัดชัยนาทมีอำนาจที่จะถอนคำร้องทุกข์กรณีดังกล่าวได้หรือไม่</a:t>
            </a:r>
          </a:p>
          <a:p>
            <a:pPr marL="0" indent="0" algn="thaiDist">
              <a:lnSpc>
                <a:spcPct val="150000"/>
              </a:lnSpc>
              <a:spcBef>
                <a:spcPts val="0"/>
              </a:spcBef>
              <a:buNone/>
            </a:pPr>
            <a:endParaRPr lang="en-US" sz="18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7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11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2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3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14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8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9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10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15" name="Group 14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16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23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27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28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29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24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25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26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17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18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19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20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21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30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sp>
        <p:nvSpPr>
          <p:cNvPr id="31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2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467286" y="58680"/>
            <a:ext cx="5054600" cy="496156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30000"/>
              </a:lnSpc>
            </a:pPr>
            <a:r>
              <a:rPr lang="th-TH" sz="14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5.3 </a:t>
            </a:r>
            <a:r>
              <a:rPr lang="th-TH" sz="14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ประเด็นข้อหารือการถอนคำร้องทุกข์ความผิดอันยอมความได้</a:t>
            </a:r>
            <a:endParaRPr lang="th-TH" sz="1400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5146515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-23581" y="-271597"/>
            <a:ext cx="10216630" cy="1541268"/>
            <a:chOff x="-23581" y="-271597"/>
            <a:chExt cx="10216630" cy="1541268"/>
          </a:xfrm>
        </p:grpSpPr>
        <p:grpSp>
          <p:nvGrpSpPr>
            <p:cNvPr id="33" name="Group 32"/>
            <p:cNvGrpSpPr/>
            <p:nvPr/>
          </p:nvGrpSpPr>
          <p:grpSpPr>
            <a:xfrm>
              <a:off x="-23581" y="-271597"/>
              <a:ext cx="10193050" cy="1541268"/>
              <a:chOff x="-23581" y="-271597"/>
              <a:chExt cx="10193050" cy="1541268"/>
            </a:xfrm>
          </p:grpSpPr>
          <p:grpSp>
            <p:nvGrpSpPr>
              <p:cNvPr id="49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674950"/>
                <a:chOff x="-29746" y="-164554"/>
                <a:chExt cx="9173747" cy="607455"/>
              </a:xfrm>
            </p:grpSpPr>
            <p:sp>
              <p:nvSpPr>
                <p:cNvPr id="53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54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51788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55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56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432048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50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5792566" y="-271597"/>
                <a:ext cx="1899096" cy="1541268"/>
                <a:chOff x="5491686" y="-481268"/>
                <a:chExt cx="1709187" cy="1387141"/>
              </a:xfrm>
            </p:grpSpPr>
            <p:sp>
              <p:nvSpPr>
                <p:cNvPr id="51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491686" y="-481268"/>
                  <a:ext cx="1709187" cy="1387141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52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78910" y="-202056"/>
                  <a:ext cx="857563" cy="565764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48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699853" y="30291"/>
              <a:ext cx="2493196" cy="52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0" y="2857500"/>
            <a:ext cx="10160000" cy="826182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th-TH" sz="2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6.1 ........................................................................</a:t>
            </a:r>
            <a:endParaRPr lang="en-US" sz="24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33031" y="27015"/>
            <a:ext cx="3617682" cy="431657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th-TH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6 เรื่อง อื่น ๆ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30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40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44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5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6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1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42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3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1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35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38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47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</p:spTree>
    <p:extLst>
      <p:ext uri="{BB962C8B-B14F-4D97-AF65-F5344CB8AC3E}">
        <p14:creationId xmlns:p14="http://schemas.microsoft.com/office/powerpoint/2010/main" val="64145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0" y="938275"/>
            <a:ext cx="10160000" cy="2004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3893981" y="713852"/>
            <a:ext cx="2186246" cy="46964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จบการนำเสนอ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96F3EC21-AAC5-476B-B1C1-35D49DD355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195" y="1378866"/>
            <a:ext cx="2270699" cy="3406049"/>
          </a:xfrm>
          <a:prstGeom prst="rect">
            <a:avLst/>
          </a:prstGeom>
        </p:spPr>
      </p:pic>
      <p:pic>
        <p:nvPicPr>
          <p:cNvPr id="31" name="Picture 8">
            <a:extLst>
              <a:ext uri="{FF2B5EF4-FFF2-40B4-BE49-F238E27FC236}">
                <a16:creationId xmlns:a16="http://schemas.microsoft.com/office/drawing/2014/main" id="{47B5F5A1-60DF-468C-BD07-82DE86DAF5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984" y="1811356"/>
            <a:ext cx="2386479" cy="2617111"/>
          </a:xfrm>
          <a:prstGeom prst="rect">
            <a:avLst/>
          </a:prstGeom>
        </p:spPr>
      </p:pic>
      <p:grpSp>
        <p:nvGrpSpPr>
          <p:cNvPr id="22" name="Graphic 308">
            <a:extLst>
              <a:ext uri="{FF2B5EF4-FFF2-40B4-BE49-F238E27FC236}">
                <a16:creationId xmlns:a16="http://schemas.microsoft.com/office/drawing/2014/main" id="{B6740ED8-7285-4532-ACCD-7C68593CB5FA}"/>
              </a:ext>
            </a:extLst>
          </p:cNvPr>
          <p:cNvGrpSpPr/>
          <p:nvPr/>
        </p:nvGrpSpPr>
        <p:grpSpPr>
          <a:xfrm flipV="1">
            <a:off x="2877374" y="4769757"/>
            <a:ext cx="4219460" cy="372678"/>
            <a:chOff x="4767262" y="3338512"/>
            <a:chExt cx="2654141" cy="179451"/>
          </a:xfrm>
          <a:solidFill>
            <a:srgbClr val="B97449"/>
          </a:solidFill>
        </p:grpSpPr>
        <p:sp>
          <p:nvSpPr>
            <p:cNvPr id="23" name="Freeform: Shape 2">
              <a:extLst>
                <a:ext uri="{FF2B5EF4-FFF2-40B4-BE49-F238E27FC236}">
                  <a16:creationId xmlns:a16="http://schemas.microsoft.com/office/drawing/2014/main" id="{12C14B07-ECB8-445A-9838-01C37EA58196}"/>
                </a:ext>
              </a:extLst>
            </p:cNvPr>
            <p:cNvSpPr/>
            <p:nvPr/>
          </p:nvSpPr>
          <p:spPr>
            <a:xfrm>
              <a:off x="6013798" y="3338512"/>
              <a:ext cx="158305" cy="179451"/>
            </a:xfrm>
            <a:custGeom>
              <a:avLst/>
              <a:gdLst>
                <a:gd name="connsiteX0" fmla="*/ 110585 w 158305"/>
                <a:gd name="connsiteY0" fmla="*/ 59722 h 179451"/>
                <a:gd name="connsiteX1" fmla="*/ 79153 w 158305"/>
                <a:gd name="connsiteY1" fmla="*/ 0 h 179451"/>
                <a:gd name="connsiteX2" fmla="*/ 47720 w 158305"/>
                <a:gd name="connsiteY2" fmla="*/ 59722 h 179451"/>
                <a:gd name="connsiteX3" fmla="*/ 0 w 158305"/>
                <a:gd name="connsiteY3" fmla="*/ 89726 h 179451"/>
                <a:gd name="connsiteX4" fmla="*/ 47720 w 158305"/>
                <a:gd name="connsiteY4" fmla="*/ 119729 h 179451"/>
                <a:gd name="connsiteX5" fmla="*/ 79153 w 158305"/>
                <a:gd name="connsiteY5" fmla="*/ 179451 h 179451"/>
                <a:gd name="connsiteX6" fmla="*/ 110585 w 158305"/>
                <a:gd name="connsiteY6" fmla="*/ 119729 h 179451"/>
                <a:gd name="connsiteX7" fmla="*/ 158306 w 158305"/>
                <a:gd name="connsiteY7" fmla="*/ 89726 h 179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305" h="179451">
                  <a:moveTo>
                    <a:pt x="110585" y="59722"/>
                  </a:moveTo>
                  <a:lnTo>
                    <a:pt x="79153" y="0"/>
                  </a:lnTo>
                  <a:lnTo>
                    <a:pt x="47720" y="59722"/>
                  </a:lnTo>
                  <a:lnTo>
                    <a:pt x="0" y="89726"/>
                  </a:lnTo>
                  <a:lnTo>
                    <a:pt x="47720" y="119729"/>
                  </a:lnTo>
                  <a:lnTo>
                    <a:pt x="79153" y="179451"/>
                  </a:lnTo>
                  <a:lnTo>
                    <a:pt x="110585" y="119729"/>
                  </a:lnTo>
                  <a:lnTo>
                    <a:pt x="158306" y="897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" name="Freeform: Shape 3">
              <a:extLst>
                <a:ext uri="{FF2B5EF4-FFF2-40B4-BE49-F238E27FC236}">
                  <a16:creationId xmlns:a16="http://schemas.microsoft.com/office/drawing/2014/main" id="{6F480818-8BBD-4D89-9762-95F220C1E8DB}"/>
                </a:ext>
              </a:extLst>
            </p:cNvPr>
            <p:cNvSpPr/>
            <p:nvPr/>
          </p:nvSpPr>
          <p:spPr>
            <a:xfrm>
              <a:off x="4767262" y="3417188"/>
              <a:ext cx="1143381" cy="22097"/>
            </a:xfrm>
            <a:custGeom>
              <a:avLst/>
              <a:gdLst>
                <a:gd name="connsiteX0" fmla="*/ 1143381 w 1143381"/>
                <a:gd name="connsiteY0" fmla="*/ 11049 h 22097"/>
                <a:gd name="connsiteX1" fmla="*/ 857536 w 1143381"/>
                <a:gd name="connsiteY1" fmla="*/ 19621 h 22097"/>
                <a:gd name="connsiteX2" fmla="*/ 571691 w 1143381"/>
                <a:gd name="connsiteY2" fmla="*/ 22098 h 22097"/>
                <a:gd name="connsiteX3" fmla="*/ 285845 w 1143381"/>
                <a:gd name="connsiteY3" fmla="*/ 19717 h 22097"/>
                <a:gd name="connsiteX4" fmla="*/ 0 w 1143381"/>
                <a:gd name="connsiteY4" fmla="*/ 11049 h 22097"/>
                <a:gd name="connsiteX5" fmla="*/ 285845 w 1143381"/>
                <a:gd name="connsiteY5" fmla="*/ 2381 h 22097"/>
                <a:gd name="connsiteX6" fmla="*/ 571691 w 1143381"/>
                <a:gd name="connsiteY6" fmla="*/ 0 h 22097"/>
                <a:gd name="connsiteX7" fmla="*/ 857536 w 1143381"/>
                <a:gd name="connsiteY7" fmla="*/ 2477 h 22097"/>
                <a:gd name="connsiteX8" fmla="*/ 1143381 w 1143381"/>
                <a:gd name="connsiteY8" fmla="*/ 11049 h 2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381" h="22097">
                  <a:moveTo>
                    <a:pt x="1143381" y="11049"/>
                  </a:moveTo>
                  <a:cubicBezTo>
                    <a:pt x="1048131" y="15335"/>
                    <a:pt x="952786" y="18193"/>
                    <a:pt x="857536" y="19621"/>
                  </a:cubicBezTo>
                  <a:cubicBezTo>
                    <a:pt x="762286" y="21431"/>
                    <a:pt x="666940" y="21812"/>
                    <a:pt x="571691" y="22098"/>
                  </a:cubicBezTo>
                  <a:cubicBezTo>
                    <a:pt x="476441" y="21908"/>
                    <a:pt x="381095" y="21431"/>
                    <a:pt x="285845" y="19717"/>
                  </a:cubicBezTo>
                  <a:cubicBezTo>
                    <a:pt x="190595" y="18193"/>
                    <a:pt x="95250" y="15335"/>
                    <a:pt x="0" y="11049"/>
                  </a:cubicBezTo>
                  <a:cubicBezTo>
                    <a:pt x="95250" y="6763"/>
                    <a:pt x="190595" y="3905"/>
                    <a:pt x="285845" y="2381"/>
                  </a:cubicBezTo>
                  <a:cubicBezTo>
                    <a:pt x="381095" y="667"/>
                    <a:pt x="476441" y="190"/>
                    <a:pt x="571691" y="0"/>
                  </a:cubicBezTo>
                  <a:cubicBezTo>
                    <a:pt x="666940" y="190"/>
                    <a:pt x="762286" y="667"/>
                    <a:pt x="857536" y="2477"/>
                  </a:cubicBezTo>
                  <a:cubicBezTo>
                    <a:pt x="952881" y="3905"/>
                    <a:pt x="1048131" y="6763"/>
                    <a:pt x="1143381" y="11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5" name="Freeform: Shape 4">
              <a:extLst>
                <a:ext uri="{FF2B5EF4-FFF2-40B4-BE49-F238E27FC236}">
                  <a16:creationId xmlns:a16="http://schemas.microsoft.com/office/drawing/2014/main" id="{09103FAC-4F6E-4B33-AE91-CEB00BC1E487}"/>
                </a:ext>
              </a:extLst>
            </p:cNvPr>
            <p:cNvSpPr/>
            <p:nvPr/>
          </p:nvSpPr>
          <p:spPr>
            <a:xfrm>
              <a:off x="6278022" y="3417188"/>
              <a:ext cx="1143380" cy="22097"/>
            </a:xfrm>
            <a:custGeom>
              <a:avLst/>
              <a:gdLst>
                <a:gd name="connsiteX0" fmla="*/ 1143381 w 1143380"/>
                <a:gd name="connsiteY0" fmla="*/ 11049 h 22097"/>
                <a:gd name="connsiteX1" fmla="*/ 857536 w 1143380"/>
                <a:gd name="connsiteY1" fmla="*/ 19621 h 22097"/>
                <a:gd name="connsiteX2" fmla="*/ 571691 w 1143380"/>
                <a:gd name="connsiteY2" fmla="*/ 22098 h 22097"/>
                <a:gd name="connsiteX3" fmla="*/ 285845 w 1143380"/>
                <a:gd name="connsiteY3" fmla="*/ 19717 h 22097"/>
                <a:gd name="connsiteX4" fmla="*/ 0 w 1143380"/>
                <a:gd name="connsiteY4" fmla="*/ 11049 h 22097"/>
                <a:gd name="connsiteX5" fmla="*/ 285845 w 1143380"/>
                <a:gd name="connsiteY5" fmla="*/ 2381 h 22097"/>
                <a:gd name="connsiteX6" fmla="*/ 571691 w 1143380"/>
                <a:gd name="connsiteY6" fmla="*/ 0 h 22097"/>
                <a:gd name="connsiteX7" fmla="*/ 857536 w 1143380"/>
                <a:gd name="connsiteY7" fmla="*/ 2477 h 22097"/>
                <a:gd name="connsiteX8" fmla="*/ 1143381 w 1143380"/>
                <a:gd name="connsiteY8" fmla="*/ 11049 h 2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380" h="22097">
                  <a:moveTo>
                    <a:pt x="1143381" y="11049"/>
                  </a:moveTo>
                  <a:cubicBezTo>
                    <a:pt x="1048131" y="15335"/>
                    <a:pt x="952786" y="18193"/>
                    <a:pt x="857536" y="19621"/>
                  </a:cubicBezTo>
                  <a:cubicBezTo>
                    <a:pt x="762286" y="21431"/>
                    <a:pt x="666941" y="21812"/>
                    <a:pt x="571691" y="22098"/>
                  </a:cubicBezTo>
                  <a:cubicBezTo>
                    <a:pt x="476441" y="21908"/>
                    <a:pt x="381095" y="21431"/>
                    <a:pt x="285845" y="19717"/>
                  </a:cubicBezTo>
                  <a:cubicBezTo>
                    <a:pt x="190595" y="18288"/>
                    <a:pt x="95250" y="15430"/>
                    <a:pt x="0" y="11049"/>
                  </a:cubicBezTo>
                  <a:cubicBezTo>
                    <a:pt x="95250" y="6763"/>
                    <a:pt x="190595" y="3905"/>
                    <a:pt x="285845" y="2381"/>
                  </a:cubicBezTo>
                  <a:cubicBezTo>
                    <a:pt x="381095" y="667"/>
                    <a:pt x="476441" y="190"/>
                    <a:pt x="571691" y="0"/>
                  </a:cubicBezTo>
                  <a:cubicBezTo>
                    <a:pt x="666941" y="190"/>
                    <a:pt x="762286" y="667"/>
                    <a:pt x="857536" y="2477"/>
                  </a:cubicBezTo>
                  <a:cubicBezTo>
                    <a:pt x="952786" y="3905"/>
                    <a:pt x="1048131" y="6763"/>
                    <a:pt x="1143381" y="11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60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67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71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72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73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68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69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70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61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62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63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64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65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74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-23581" y="-271597"/>
            <a:ext cx="10216630" cy="1541268"/>
            <a:chOff x="-23581" y="-271597"/>
            <a:chExt cx="10216630" cy="1541268"/>
          </a:xfrm>
        </p:grpSpPr>
        <p:grpSp>
          <p:nvGrpSpPr>
            <p:cNvPr id="45" name="Group 44"/>
            <p:cNvGrpSpPr/>
            <p:nvPr/>
          </p:nvGrpSpPr>
          <p:grpSpPr>
            <a:xfrm>
              <a:off x="-23581" y="-271597"/>
              <a:ext cx="10193050" cy="1541268"/>
              <a:chOff x="-23581" y="-271597"/>
              <a:chExt cx="10193050" cy="1541268"/>
            </a:xfrm>
          </p:grpSpPr>
          <p:grpSp>
            <p:nvGrpSpPr>
              <p:cNvPr id="47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674950"/>
                <a:chOff x="-29746" y="-164554"/>
                <a:chExt cx="9173747" cy="607455"/>
              </a:xfrm>
            </p:grpSpPr>
            <p:sp>
              <p:nvSpPr>
                <p:cNvPr id="51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52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51788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53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54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432048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8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5792566" y="-271597"/>
                <a:ext cx="1899096" cy="1541268"/>
                <a:chOff x="5491686" y="-481268"/>
                <a:chExt cx="1709187" cy="1387141"/>
              </a:xfrm>
            </p:grpSpPr>
            <p:sp>
              <p:nvSpPr>
                <p:cNvPr id="49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491686" y="-481268"/>
                  <a:ext cx="1709187" cy="1387141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50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78910" y="-202056"/>
                  <a:ext cx="857563" cy="565764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46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699853" y="30291"/>
              <a:ext cx="2493196" cy="52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6735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8">
            <a:extLst>
              <a:ext uri="{FF2B5EF4-FFF2-40B4-BE49-F238E27FC236}">
                <a16:creationId xmlns:a16="http://schemas.microsoft.com/office/drawing/2014/main" id="{448B95CB-050D-D582-8807-4F91EDF507E3}"/>
              </a:ext>
            </a:extLst>
          </p:cNvPr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4" name="กลุ่ม 1">
              <a:extLst>
                <a:ext uri="{FF2B5EF4-FFF2-40B4-BE49-F238E27FC236}">
                  <a16:creationId xmlns:a16="http://schemas.microsoft.com/office/drawing/2014/main" id="{13AD3333-7211-89DA-330B-28AEC3B0A10D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11" name="กลุ่ม 7">
                <a:extLst>
                  <a:ext uri="{FF2B5EF4-FFF2-40B4-BE49-F238E27FC236}">
                    <a16:creationId xmlns:a16="http://schemas.microsoft.com/office/drawing/2014/main" id="{8F094135-ACCE-5466-E512-7308F36ED077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15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8C37F498-9BF4-70B1-D2A5-D9EF66AECE1E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6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29CBB474-A010-5264-528E-0333EB5AE7EA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7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D4A18B3E-FB29-02C6-CE70-8DBE7ABF695E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2" name="กลุ่ม 4">
                <a:extLst>
                  <a:ext uri="{FF2B5EF4-FFF2-40B4-BE49-F238E27FC236}">
                    <a16:creationId xmlns:a16="http://schemas.microsoft.com/office/drawing/2014/main" id="{E517217D-F459-A33E-FBF8-A03BA76B9420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13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0CA9CB14-BD9E-9607-1DFF-EB8B99257596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4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6AC4B709-6D7E-6F3F-4B53-E1F16C76A802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5" name="Picture 23">
              <a:extLst>
                <a:ext uri="{FF2B5EF4-FFF2-40B4-BE49-F238E27FC236}">
                  <a16:creationId xmlns:a16="http://schemas.microsoft.com/office/drawing/2014/main" id="{AB623EDB-60DC-09C3-38FF-FBFF61D5E2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6" name="Picture 24">
              <a:extLst>
                <a:ext uri="{FF2B5EF4-FFF2-40B4-BE49-F238E27FC236}">
                  <a16:creationId xmlns:a16="http://schemas.microsoft.com/office/drawing/2014/main" id="{AA87C7E9-A257-1C2D-C073-FF0DFE9B64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7" name="Picture 35">
              <a:extLst>
                <a:ext uri="{FF2B5EF4-FFF2-40B4-BE49-F238E27FC236}">
                  <a16:creationId xmlns:a16="http://schemas.microsoft.com/office/drawing/2014/main" id="{7D94F911-510C-668F-AFD6-2FFD4A7603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8" name="Picture 36">
              <a:extLst>
                <a:ext uri="{FF2B5EF4-FFF2-40B4-BE49-F238E27FC236}">
                  <a16:creationId xmlns:a16="http://schemas.microsoft.com/office/drawing/2014/main" id="{8D62F47B-BAD5-A837-344A-B43869246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9" name="Picture 2" descr="C:\Users\Administrator\Desktop\change for good.png">
              <a:extLst>
                <a:ext uri="{FF2B5EF4-FFF2-40B4-BE49-F238E27FC236}">
                  <a16:creationId xmlns:a16="http://schemas.microsoft.com/office/drawing/2014/main" id="{9096514E-8A03-E022-ACAC-445AEECB40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รูปแบบอิสระ: รูปร่าง 49">
              <a:extLst>
                <a:ext uri="{FF2B5EF4-FFF2-40B4-BE49-F238E27FC236}">
                  <a16:creationId xmlns:a16="http://schemas.microsoft.com/office/drawing/2014/main" id="{ED7EF9E1-740C-644F-0964-3D7874D92AB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18" name="TextBox 7">
            <a:extLst>
              <a:ext uri="{FF2B5EF4-FFF2-40B4-BE49-F238E27FC236}">
                <a16:creationId xmlns:a16="http://schemas.microsoft.com/office/drawing/2014/main" id="{DF159095-7005-EC44-3FC3-2925278D89A6}"/>
              </a:ext>
            </a:extLst>
          </p:cNvPr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grpSp>
        <p:nvGrpSpPr>
          <p:cNvPr id="30" name="Group 41">
            <a:extLst>
              <a:ext uri="{FF2B5EF4-FFF2-40B4-BE49-F238E27FC236}">
                <a16:creationId xmlns:a16="http://schemas.microsoft.com/office/drawing/2014/main" id="{76B95F6F-6EED-50B2-3FFD-5F6B10C7BA00}"/>
              </a:ext>
            </a:extLst>
          </p:cNvPr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31" name="กลุ่ม 52">
              <a:extLst>
                <a:ext uri="{FF2B5EF4-FFF2-40B4-BE49-F238E27FC236}">
                  <a16:creationId xmlns:a16="http://schemas.microsoft.com/office/drawing/2014/main" id="{7377DFCD-C031-BF11-6A22-D7FC48CC010B}"/>
                </a:ext>
              </a:extLst>
            </p:cNvPr>
            <p:cNvGrpSpPr/>
            <p:nvPr/>
          </p:nvGrpSpPr>
          <p:grpSpPr>
            <a:xfrm>
              <a:off x="-23581" y="299"/>
              <a:ext cx="10193050" cy="651504"/>
              <a:chOff x="-29746" y="-164554"/>
              <a:chExt cx="9173747" cy="586353"/>
            </a:xfrm>
          </p:grpSpPr>
          <p:sp>
            <p:nvSpPr>
              <p:cNvPr id="36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44FC429B-340A-1EAE-D365-6E5984805BF2}"/>
                  </a:ext>
                </a:extLst>
              </p:cNvPr>
              <p:cNvSpPr/>
              <p:nvPr/>
            </p:nvSpPr>
            <p:spPr>
              <a:xfrm>
                <a:off x="5788158" y="44109"/>
                <a:ext cx="3345603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37" name="สี่เหลี่ยมผืนผ้า 47">
                <a:extLst>
                  <a:ext uri="{FF2B5EF4-FFF2-40B4-BE49-F238E27FC236}">
                    <a16:creationId xmlns:a16="http://schemas.microsoft.com/office/drawing/2014/main" id="{DD2CFB8B-458B-EE65-4BAB-0248F2EEC6B9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38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2C0C16D6-5ADD-6731-4D5F-34AD5F83E6DA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39" name="สี่เหลี่ยมผืนผ้า 3">
                <a:extLst>
                  <a:ext uri="{FF2B5EF4-FFF2-40B4-BE49-F238E27FC236}">
                    <a16:creationId xmlns:a16="http://schemas.microsoft.com/office/drawing/2014/main" id="{3F2B3FA3-DE03-4BF2-08FB-6CAD6FBB69DF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32" name="กลุ่ม 9">
              <a:extLst>
                <a:ext uri="{FF2B5EF4-FFF2-40B4-BE49-F238E27FC236}">
                  <a16:creationId xmlns:a16="http://schemas.microsoft.com/office/drawing/2014/main" id="{2BCD0122-F260-FD98-F86C-0162B132E61C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33" name="กล่องข้อความ 8">
                <a:extLst>
                  <a:ext uri="{FF2B5EF4-FFF2-40B4-BE49-F238E27FC236}">
                    <a16:creationId xmlns:a16="http://schemas.microsoft.com/office/drawing/2014/main" id="{072EB5E2-0E8B-0E67-99EF-168FCF7A808B}"/>
                  </a:ext>
                </a:extLst>
              </p:cNvPr>
              <p:cNvSpPr txBox="1"/>
              <p:nvPr/>
            </p:nvSpPr>
            <p:spPr>
              <a:xfrm>
                <a:off x="7187022" y="-207941"/>
                <a:ext cx="2243877" cy="4736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60 </a:t>
                </a:r>
                <a:r>
                  <a:rPr lang="th-TH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ปี กรมการพัฒนาชุมชน</a:t>
                </a:r>
              </a:p>
              <a:p>
                <a:pPr>
                  <a:lnSpc>
                    <a:spcPct val="120000"/>
                  </a:lnSpc>
                </a:pPr>
                <a:r>
                  <a:rPr lang="th-TH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สร้างสรรค์ชุมชน สร้างคน สร้างชาติ</a:t>
                </a:r>
                <a:endPara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34" name="วงรี 13">
                <a:extLst>
                  <a:ext uri="{FF2B5EF4-FFF2-40B4-BE49-F238E27FC236}">
                    <a16:creationId xmlns:a16="http://schemas.microsoft.com/office/drawing/2014/main" id="{821480DD-2609-1123-F5AF-2654ACED723B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35" name="รูปภาพ 65">
                <a:extLst>
                  <a:ext uri="{FF2B5EF4-FFF2-40B4-BE49-F238E27FC236}">
                    <a16:creationId xmlns:a16="http://schemas.microsoft.com/office/drawing/2014/main" id="{4D83C1B1-AD64-8F43-9158-94FC71533D6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40" name="TextBox 35">
            <a:extLst>
              <a:ext uri="{FF2B5EF4-FFF2-40B4-BE49-F238E27FC236}">
                <a16:creationId xmlns:a16="http://schemas.microsoft.com/office/drawing/2014/main" id="{B4D73334-F9F9-6F44-8CF3-5D93F2A38915}"/>
              </a:ext>
            </a:extLst>
          </p:cNvPr>
          <p:cNvSpPr txBox="1"/>
          <p:nvPr/>
        </p:nvSpPr>
        <p:spPr>
          <a:xfrm>
            <a:off x="323439" y="21997"/>
            <a:ext cx="6488935" cy="484748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th-TH" sz="17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2 เรื่อง รับรองรายงานการประชุม ครั้งที่ </a:t>
            </a:r>
            <a:r>
              <a:rPr lang="th-TH" sz="17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3/2566</a:t>
            </a:r>
            <a:endParaRPr lang="th-TH" sz="1700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04106"/>
              </p:ext>
            </p:extLst>
          </p:nvPr>
        </p:nvGraphicFramePr>
        <p:xfrm>
          <a:off x="174372" y="632134"/>
          <a:ext cx="9797143" cy="46984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14317">
                  <a:extLst>
                    <a:ext uri="{9D8B030D-6E8A-4147-A177-3AD203B41FA5}">
                      <a16:colId xmlns:a16="http://schemas.microsoft.com/office/drawing/2014/main" val="2931929888"/>
                    </a:ext>
                  </a:extLst>
                </a:gridCol>
                <a:gridCol w="4982826">
                  <a:extLst>
                    <a:ext uri="{9D8B030D-6E8A-4147-A177-3AD203B41FA5}">
                      <a16:colId xmlns:a16="http://schemas.microsoft.com/office/drawing/2014/main" val="4135339946"/>
                    </a:ext>
                  </a:extLst>
                </a:gridCol>
              </a:tblGrid>
              <a:tr h="812283"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400" spc="-3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ระเบียบวาระที่ 5 เรื่อง เพื่อพิจารณา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ระเบียบวาระที่ </a:t>
                      </a:r>
                      <a:r>
                        <a:rPr lang="en-US" sz="1500" b="1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5.4 </a:t>
                      </a:r>
                      <a:r>
                        <a:rPr lang="th-TH" sz="1500" b="1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ขอความเห็นชอบคู่มือและแผนบริหารความเสี่ยงของกองทุนพัฒนาบทบาทสตรี </a:t>
                      </a:r>
                      <a:br>
                        <a:rPr lang="th-TH" sz="1500" b="1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500" b="1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ประจำปีบัญชี 2566</a:t>
                      </a:r>
                      <a:endParaRPr lang="th-TH" sz="1400" spc="-3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8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80162"/>
                  </a:ext>
                </a:extLst>
              </a:tr>
              <a:tr h="2963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จากเดิม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C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เพิ่มเติมเป็น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7D8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157069"/>
                  </a:ext>
                </a:extLst>
              </a:tr>
              <a:tr h="3572544">
                <a:tc>
                  <a:txBody>
                    <a:bodyPr/>
                    <a:lstStyle/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th-TH" sz="1400" b="1" u="sng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ที่ประชุมได้ร่วมพิจารณาและมีข้อเสนอแนะดังนี้ (ต่อ) </a:t>
                      </a:r>
                    </a:p>
                    <a:p>
                      <a:pPr algn="thaiDist">
                        <a:lnSpc>
                          <a:spcPct val="130000"/>
                        </a:lnSpc>
                        <a:tabLst>
                          <a:tab pos="509588" algn="l"/>
                        </a:tabLst>
                      </a:pPr>
                      <a:r>
                        <a:rPr lang="th-TH" sz="14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2.</a:t>
                      </a:r>
                      <a:r>
                        <a:rPr lang="th-TH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ลำดับที่ 2 สำนักการตรวจเงินแผ่นดินไม่แสดงความเห็น</a:t>
                      </a:r>
                      <a:r>
                        <a:rPr lang="th-TH" sz="1400" b="0" kern="1200" spc="-3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ต่องบรายงานการเงินของกองทุนฯ ในแนวทางการบริหารความเสี่ยงควรเพิ่มให้หน่วยงานตรวจสอบภายใน กำหนดแผนในการตรวจสอบ</a:t>
                      </a:r>
                      <a:r>
                        <a:rPr lang="th-TH" sz="14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กองทุนฯ เป็นรายไตรมาส</a:t>
                      </a:r>
                    </a:p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th-TH" sz="14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</a:t>
                      </a:r>
                      <a:r>
                        <a:rPr lang="th-TH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3. </a:t>
                      </a:r>
                      <a:r>
                        <a:rPr lang="th-TH" sz="1400" b="0" kern="1200" spc="-3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ลำดับที่ 3 ลูกหนี้ทำผิดสัญญาฯ ไม่ชำระเงินยืม</a:t>
                      </a:r>
                      <a:r>
                        <a:rPr lang="th-TH" sz="14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ตามที่ระบุในสัญญาในแนวทางการบริหารความเสี่ยงควรเพิ่มการกำกับติดตามในพื้นที่ก่อนถึงกำหนดชำระ</a:t>
                      </a:r>
                    </a:p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th-TH" sz="14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4. ลำดับที่ 5 สถานะทางการเงินขาดสภาพคล่องรายได้</a:t>
                      </a:r>
                      <a:br>
                        <a:rPr lang="th-TH" sz="14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ต่ำกว่ารายจ่าย แนวทางการบริหารความเสี่ยงไม่ควรนำเงินรอ</a:t>
                      </a:r>
                      <a:br>
                        <a:rPr lang="th-TH" sz="14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การตรวจสอบมาเป็นทุนในการบริหารกองทุน ควรตรวจสอบแหล่งที่มาของเงินก่อน เพื่อที่จะป้องกันการใช้เงินไม่ตรงตามวัตถุประสงค์</a:t>
                      </a: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1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49020" algn="l"/>
                          <a:tab pos="1102360" algn="l"/>
                          <a:tab pos="1170305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400" b="1" u="sng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ประชุมได้ร่วมพิจารณาและมีข้อเสนอแนะ</a:t>
                      </a:r>
                      <a:r>
                        <a:rPr lang="th-TH" sz="1400" b="1" u="sng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ดังนี้</a:t>
                      </a:r>
                    </a:p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th-TH" sz="1400" b="1" u="none" spc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</a:t>
                      </a:r>
                      <a:r>
                        <a:rPr lang="th-TH" sz="1400" b="0" u="none" kern="1200" spc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2.</a:t>
                      </a:r>
                      <a:r>
                        <a:rPr lang="th-TH" sz="1400" b="0" u="none" kern="120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ลำดับที่ 2 สำนัก</a:t>
                      </a:r>
                      <a:r>
                        <a:rPr lang="th-TH" sz="1400" b="1" u="sng" kern="120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งาน</a:t>
                      </a:r>
                      <a:r>
                        <a:rPr lang="th-TH" sz="14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การตรวจเงินแผ่นดินไม่แสดงความเห็นต่องบรายงานการเงินของกองทุนฯ ในแนวทางการบริหารความเสี่ยงควรเพิ่มให้หน่วยงานตรวจสอบภายใน กำหนดแผนในการตรวจสอบกองทุนฯ เป็นรายไตรมาส</a:t>
                      </a:r>
                    </a:p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th-TH" sz="1400" b="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3. </a:t>
                      </a:r>
                      <a:r>
                        <a:rPr lang="th-TH" sz="14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ลำดับที่ 3 ลูกหนี้ทำผิดสัญญาฯ ไม่ชำระเงินยืมตามที่ระบุ</a:t>
                      </a:r>
                      <a:br>
                        <a:rPr lang="th-TH" sz="14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4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ในสัญญาในแนวทางการบริหารความเสี่ยงควรเพิ่ม</a:t>
                      </a:r>
                      <a:r>
                        <a:rPr lang="th-TH" sz="1400" b="1" u="sng" kern="120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กิจกรรมการ</a:t>
                      </a:r>
                      <a:br>
                        <a:rPr lang="th-TH" sz="1400" b="1" u="sng" kern="120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u="sng" kern="120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ลงพื้นที่ การเยี่ยมลูกค้า ก่อนหนี้ถึงครบกำหนดชำระ</a:t>
                      </a:r>
                    </a:p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th-TH" sz="1400" b="0" u="none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4. </a:t>
                      </a:r>
                      <a:r>
                        <a:rPr lang="th-TH" sz="14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ลำดับที่ 5 สถานะทางการเงินขาดสภาพคล่องรายได้</a:t>
                      </a:r>
                      <a:br>
                        <a:rPr lang="th-TH" sz="14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4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ต่ำกว่ารายจ่าย แนวทางการบริหารความเสี่ยงไม่ควรนำเงินรอการตรวจสอบมาเป็นทุนในการบริหารกองทุน ควรตรวจสอบแหล่งที่มาของเงิน</a:t>
                      </a:r>
                      <a:r>
                        <a:rPr lang="th-TH" sz="1400" b="1" u="sng" kern="120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ให้มีความชัดเจนก่อนการใช้จ่ายเงิน</a:t>
                      </a:r>
                      <a:r>
                        <a:rPr lang="th-TH" sz="1400" kern="120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เพื่อที่จะป้องกันการ</a:t>
                      </a:r>
                      <a:br>
                        <a:rPr lang="th-TH" sz="14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4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ใช้เงินไม่ตรงตามวัตถุประสงค์</a:t>
                      </a:r>
                      <a:endParaRPr lang="en-US" sz="1400" b="0" u="none" kern="1200" dirty="0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4E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13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330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445846" y="2567827"/>
            <a:ext cx="9022702" cy="730958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th-TH" sz="22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3.1 เรื่องสืบเนื่องจากการประชุม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47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52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3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4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55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48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50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51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32" name="TextBox 31"/>
          <p:cNvSpPr txBox="1"/>
          <p:nvPr/>
        </p:nvSpPr>
        <p:spPr>
          <a:xfrm>
            <a:off x="797764" y="6443"/>
            <a:ext cx="4565984" cy="47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b="1" dirty="0">
                <a:ln w="0"/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3 เรื่อง สืบเนื่องจากการประชุม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78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85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89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90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91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86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87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88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79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80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81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82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83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4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29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sp>
        <p:nvSpPr>
          <p:cNvPr id="31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1531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56090</TotalTime>
  <Words>11375</Words>
  <Application>Microsoft Office PowerPoint</Application>
  <PresentationFormat>Custom</PresentationFormat>
  <Paragraphs>3125</Paragraphs>
  <Slides>77</Slides>
  <Notes>56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92" baseType="lpstr">
      <vt:lpstr>Cordia New</vt:lpstr>
      <vt:lpstr>Calibri</vt:lpstr>
      <vt:lpstr>Arial</vt:lpstr>
      <vt:lpstr>Batang</vt:lpstr>
      <vt:lpstr>TH SarabunPSK</vt:lpstr>
      <vt:lpstr>Times New Roman</vt:lpstr>
      <vt:lpstr>Angsana New</vt:lpstr>
      <vt:lpstr>Tahoma</vt:lpstr>
      <vt:lpstr>Chulabhorn Likit Text</vt:lpstr>
      <vt:lpstr>KodchiangUPC</vt:lpstr>
      <vt:lpstr>Chulabhorn Likit Text Light</vt:lpstr>
      <vt:lpstr>Malgun Gothic</vt:lpstr>
      <vt:lpstr>Chulabhorn Likit Display Medium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2.1 ประกาศคณะกรรมการบริหารกองทุนพัฒนาบทบาทสตรี เรื่อง หลักเกณฑ์ วิธีการ และเงื่อนไข เกี่ยวกับการลดอัตราดอกเบี้ยเงินกู้และอัตราดอกเบี้ยผิดนัด กองทุนพัฒนาบทบาทสตรี พ.ศ.2563 </vt:lpstr>
      <vt:lpstr>2.2 ประกาศคณะกรรมการบริหารกองทุนพัฒนาบทบาทสตรี เรื่อง หลักเกณฑ์ วิธีการ และเงื่อนไข เกี่ยวกับการลดอัตราดอกเบี้ยเงินกู้และอัตราดอกเบี้ยผิดนัดกองทุนพัฒนาบทบาทสตรี พ.ศ. 2566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Administrator</dc:creator>
  <cp:lastModifiedBy>Windows User</cp:lastModifiedBy>
  <cp:revision>4016</cp:revision>
  <cp:lastPrinted>2023-04-20T04:09:35Z</cp:lastPrinted>
  <dcterms:created xsi:type="dcterms:W3CDTF">2021-03-14T09:40:19Z</dcterms:created>
  <dcterms:modified xsi:type="dcterms:W3CDTF">2023-04-26T03:38:13Z</dcterms:modified>
</cp:coreProperties>
</file>