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23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79"/>
  </p:notesMasterIdLst>
  <p:handoutMasterIdLst>
    <p:handoutMasterId r:id="rId80"/>
  </p:handoutMasterIdLst>
  <p:sldIdLst>
    <p:sldId id="772" r:id="rId2"/>
    <p:sldId id="410" r:id="rId3"/>
    <p:sldId id="1509" r:id="rId4"/>
    <p:sldId id="1533" r:id="rId5"/>
    <p:sldId id="1520" r:id="rId6"/>
    <p:sldId id="1081" r:id="rId7"/>
    <p:sldId id="798" r:id="rId8"/>
    <p:sldId id="1526" r:id="rId9"/>
    <p:sldId id="1528" r:id="rId10"/>
    <p:sldId id="1529" r:id="rId11"/>
    <p:sldId id="1610" r:id="rId12"/>
    <p:sldId id="1611" r:id="rId13"/>
    <p:sldId id="1612" r:id="rId14"/>
    <p:sldId id="1613" r:id="rId15"/>
    <p:sldId id="1605" r:id="rId16"/>
    <p:sldId id="1607" r:id="rId17"/>
    <p:sldId id="1608" r:id="rId18"/>
    <p:sldId id="1609" r:id="rId19"/>
    <p:sldId id="1606" r:id="rId20"/>
    <p:sldId id="1479" r:id="rId21"/>
    <p:sldId id="1615" r:id="rId22"/>
    <p:sldId id="1616" r:id="rId23"/>
    <p:sldId id="1614" r:id="rId24"/>
    <p:sldId id="1216" r:id="rId25"/>
    <p:sldId id="1521" r:id="rId26"/>
    <p:sldId id="1617" r:id="rId27"/>
    <p:sldId id="1618" r:id="rId28"/>
    <p:sldId id="1619" r:id="rId29"/>
    <p:sldId id="1620" r:id="rId30"/>
    <p:sldId id="824" r:id="rId31"/>
    <p:sldId id="1313" r:id="rId32"/>
    <p:sldId id="1563" r:id="rId33"/>
    <p:sldId id="1621" r:id="rId34"/>
    <p:sldId id="636" r:id="rId35"/>
    <p:sldId id="325" r:id="rId36"/>
    <p:sldId id="1478" r:id="rId37"/>
    <p:sldId id="326" r:id="rId38"/>
    <p:sldId id="1639" r:id="rId39"/>
    <p:sldId id="1640" r:id="rId40"/>
    <p:sldId id="1641" r:id="rId41"/>
    <p:sldId id="1642" r:id="rId42"/>
    <p:sldId id="1643" r:id="rId43"/>
    <p:sldId id="1644" r:id="rId44"/>
    <p:sldId id="1646" r:id="rId45"/>
    <p:sldId id="1638" r:id="rId46"/>
    <p:sldId id="635" r:id="rId47"/>
    <p:sldId id="1648" r:id="rId48"/>
    <p:sldId id="1649" r:id="rId49"/>
    <p:sldId id="1650" r:id="rId50"/>
    <p:sldId id="1651" r:id="rId51"/>
    <p:sldId id="1652" r:id="rId52"/>
    <p:sldId id="1653" r:id="rId53"/>
    <p:sldId id="1654" r:id="rId54"/>
    <p:sldId id="1655" r:id="rId55"/>
    <p:sldId id="1634" r:id="rId56"/>
    <p:sldId id="1647" r:id="rId57"/>
    <p:sldId id="1636" r:id="rId58"/>
    <p:sldId id="311" r:id="rId59"/>
    <p:sldId id="906" r:id="rId60"/>
    <p:sldId id="907" r:id="rId61"/>
    <p:sldId id="908" r:id="rId62"/>
    <p:sldId id="909" r:id="rId63"/>
    <p:sldId id="910" r:id="rId64"/>
    <p:sldId id="911" r:id="rId65"/>
    <p:sldId id="912" r:id="rId66"/>
    <p:sldId id="913" r:id="rId67"/>
    <p:sldId id="914" r:id="rId68"/>
    <p:sldId id="915" r:id="rId69"/>
    <p:sldId id="916" r:id="rId70"/>
    <p:sldId id="917" r:id="rId71"/>
    <p:sldId id="1624" r:id="rId72"/>
    <p:sldId id="985" r:id="rId73"/>
    <p:sldId id="1625" r:id="rId74"/>
    <p:sldId id="986" r:id="rId75"/>
    <p:sldId id="987" r:id="rId76"/>
    <p:sldId id="811" r:id="rId77"/>
    <p:sldId id="323" r:id="rId78"/>
  </p:sldIdLst>
  <p:sldSz cx="10160000" cy="5715000"/>
  <p:notesSz cx="6889750" cy="10021888"/>
  <p:embeddedFontLst>
    <p:embeddedFont>
      <p:font typeface="KodchiangUPC" panose="02020603050405020304" pitchFamily="18" charset="-34"/>
      <p:regular r:id="rId81"/>
      <p:bold r:id="rId82"/>
      <p:italic r:id="rId83"/>
      <p:boldItalic r:id="rId84"/>
    </p:embeddedFont>
    <p:embeddedFont>
      <p:font typeface="맑은 고딕" panose="020B0503020000020004" pitchFamily="34" charset="-127"/>
      <p:regular r:id="rId85"/>
      <p:bold r:id="rId86"/>
    </p:embeddedFont>
    <p:embeddedFont>
      <p:font typeface="Calibri Light" panose="020F0302020204030204" pitchFamily="34" charset="0"/>
      <p:regular r:id="rId87"/>
      <p:italic r:id="rId88"/>
    </p:embeddedFont>
    <p:embeddedFont>
      <p:font typeface="Chulabhorn Likit Display Medium" panose="00000600000000000000" pitchFamily="50" charset="-34"/>
      <p:regular r:id="rId89"/>
    </p:embeddedFont>
    <p:embeddedFont>
      <p:font typeface="Chulabhorn Likit Text Light๙" panose="00000400000000000000" pitchFamily="2" charset="-34"/>
      <p:regular r:id="rId90"/>
    </p:embeddedFont>
    <p:embeddedFont>
      <p:font typeface="Chulabhorn Likit Text" panose="00000500000000000000" pitchFamily="50" charset="-34"/>
      <p:regular r:id="rId91"/>
      <p:bold r:id="rId92"/>
    </p:embeddedFont>
    <p:embeddedFont>
      <p:font typeface="TH SarabunPSK" panose="020B0500040200020003" pitchFamily="34" charset="-34"/>
      <p:regular r:id="rId93"/>
      <p:bold r:id="rId94"/>
      <p:italic r:id="rId95"/>
      <p:boldItalic r:id="rId96"/>
    </p:embeddedFont>
    <p:embeddedFont>
      <p:font typeface="Cordia New" panose="020B0304020202020204" pitchFamily="34" charset="-34"/>
      <p:regular r:id="rId97"/>
      <p:bold r:id="rId98"/>
      <p:italic r:id="rId99"/>
      <p:boldItalic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  <p:embeddedFont>
      <p:font typeface="Chulabhorn Likit Text Light" panose="00000400000000000000" pitchFamily="50" charset="-34"/>
      <p:regular r:id="rId105"/>
    </p:embeddedFont>
    <p:embeddedFont>
      <p:font typeface="JasmineUPC" panose="02020603050405020304" pitchFamily="18" charset="-34"/>
      <p:regular r:id="rId106"/>
      <p:bold r:id="rId107"/>
      <p:italic r:id="rId108"/>
      <p:boldItalic r:id="rId109"/>
    </p:embeddedFont>
    <p:embeddedFont>
      <p:font typeface="Roboto Condensed" panose="020B0604020202020204" charset="0"/>
      <p:regular r:id="rId110"/>
      <p:bold r:id="rId111"/>
      <p:italic r:id="rId112"/>
      <p:boldItalic r:id="rId113"/>
    </p:embeddedFont>
    <p:embeddedFont>
      <p:font typeface="Angsana New" panose="02020603050405020304" pitchFamily="18" charset="-34"/>
      <p:regular r:id="rId114"/>
      <p:bold r:id="rId115"/>
      <p:italic r:id="rId116"/>
      <p:boldItalic r:id="rId117"/>
    </p:embeddedFont>
    <p:embeddedFont>
      <p:font typeface="Tahoma" panose="020B0604030504040204" pitchFamily="34" charset="0"/>
      <p:regular r:id="rId118"/>
      <p:bold r:id="rId119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EDD"/>
    <a:srgbClr val="FEFBE9"/>
    <a:srgbClr val="EDE1F7"/>
    <a:srgbClr val="F0E3D8"/>
    <a:srgbClr val="FFF1DC"/>
    <a:srgbClr val="CAE5EE"/>
    <a:srgbClr val="C3F3E6"/>
    <a:srgbClr val="D2F6ED"/>
    <a:srgbClr val="B9F1E2"/>
    <a:srgbClr val="E0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894" y="6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37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12" Type="http://schemas.openxmlformats.org/officeDocument/2006/relationships/font" Target="fonts/font32.fntdata"/><Relationship Id="rId16" Type="http://schemas.openxmlformats.org/officeDocument/2006/relationships/slide" Target="slides/slide15.xml"/><Relationship Id="rId107" Type="http://schemas.openxmlformats.org/officeDocument/2006/relationships/font" Target="fonts/font27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102" Type="http://schemas.openxmlformats.org/officeDocument/2006/relationships/font" Target="fonts/font22.fntdata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10.fntdata"/><Relationship Id="rId95" Type="http://schemas.openxmlformats.org/officeDocument/2006/relationships/font" Target="fonts/font1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33.fntdata"/><Relationship Id="rId118" Type="http://schemas.openxmlformats.org/officeDocument/2006/relationships/font" Target="fonts/font38.fntdata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3.fntdata"/><Relationship Id="rId108" Type="http://schemas.openxmlformats.org/officeDocument/2006/relationships/font" Target="fonts/font28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1.fntdata"/><Relationship Id="rId96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34.fntdata"/><Relationship Id="rId119" Type="http://schemas.openxmlformats.org/officeDocument/2006/relationships/font" Target="fonts/font39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9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7.fntdata"/><Relationship Id="rId104" Type="http://schemas.openxmlformats.org/officeDocument/2006/relationships/font" Target="fonts/font24.fntdata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7.fntdata"/><Relationship Id="rId110" Type="http://schemas.openxmlformats.org/officeDocument/2006/relationships/font" Target="fonts/font30.fntdata"/><Relationship Id="rId115" Type="http://schemas.openxmlformats.org/officeDocument/2006/relationships/font" Target="fonts/font35.fntdata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0.fntdata"/><Relationship Id="rId105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3.fntdata"/><Relationship Id="rId98" Type="http://schemas.openxmlformats.org/officeDocument/2006/relationships/font" Target="fonts/font18.fntdata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3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111" Type="http://schemas.openxmlformats.org/officeDocument/2006/relationships/font" Target="fonts/font3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font" Target="fonts/font14.fntdata"/><Relationship Id="rId99" Type="http://schemas.openxmlformats.org/officeDocument/2006/relationships/font" Target="fonts/font19.fntdata"/><Relationship Id="rId101" Type="http://schemas.openxmlformats.org/officeDocument/2006/relationships/font" Target="fonts/font21.fntdata"/><Relationship Id="rId1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51895175488981E-2"/>
          <c:y val="0.15580469847267889"/>
          <c:w val="0.96711758957102656"/>
          <c:h val="0.70748991141732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393820146397646E-3"/>
                  <c:y val="0.143962599146822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57-4BEC-B92B-0208882DB727}"/>
                </c:ext>
              </c:extLst>
            </c:dLbl>
            <c:dLbl>
              <c:idx val="1"/>
              <c:layout>
                <c:manualLayout>
                  <c:x val="-1.3608959191504931E-3"/>
                  <c:y val="0.173068768545858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57-4BEC-B92B-0208882DB727}"/>
                </c:ext>
              </c:extLst>
            </c:dLbl>
            <c:dLbl>
              <c:idx val="2"/>
              <c:layout>
                <c:manualLayout>
                  <c:x val="4.4529692798836847E-5"/>
                  <c:y val="0.201868538016388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57-4BEC-B92B-0208882DB727}"/>
                </c:ext>
              </c:extLst>
            </c:dLbl>
            <c:dLbl>
              <c:idx val="3"/>
              <c:layout>
                <c:manualLayout>
                  <c:x val="0"/>
                  <c:y val="0.16438287771542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57-4BEC-B92B-0208882DB727}"/>
                </c:ext>
              </c:extLst>
            </c:dLbl>
            <c:dLbl>
              <c:idx val="4"/>
              <c:layout>
                <c:manualLayout>
                  <c:x val="0"/>
                  <c:y val="0.14401366580157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57-4BEC-B92B-0208882DB727}"/>
                </c:ext>
              </c:extLst>
            </c:dLbl>
            <c:dLbl>
              <c:idx val="5"/>
              <c:layout>
                <c:manualLayout>
                  <c:x val="2.9893125311920873E-3"/>
                  <c:y val="0.166869641420893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57-4BEC-B92B-0208882DB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1. การเงิน</c:v>
                </c:pt>
                <c:pt idx="1">
                  <c:v>2. การสนองประโยชน์ต่อผู้มีส่วนได้ส่วนเสีย </c:v>
                </c:pt>
                <c:pt idx="2">
                  <c:v>3. การปฏิบัติการ </c:v>
                </c:pt>
                <c:pt idx="3">
                  <c:v>4. การบริหารจัดการทุนหมุนเวียน</c:v>
                </c:pt>
                <c:pt idx="4">
                  <c:v>5. การปฏิบัติงานของคณะกรรมการบริหาร ผู้บริหารทุนหมุนเวียน พนักงาน และลูกจ้าง</c:v>
                </c:pt>
                <c:pt idx="5">
                  <c:v>6. การดำเนินงานตามนโยบายรัฐ/กระทรวงการคลัง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57-4BEC-B92B-0208882DB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96553600"/>
        <c:axId val="96592256"/>
      </c:barChart>
      <c:catAx>
        <c:axId val="9655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th-TH"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96592256"/>
        <c:crosses val="autoZero"/>
        <c:auto val="1"/>
        <c:lblAlgn val="ctr"/>
        <c:lblOffset val="10"/>
        <c:tickLblSkip val="1"/>
        <c:noMultiLvlLbl val="0"/>
      </c:catAx>
      <c:valAx>
        <c:axId val="96592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655360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36839468173038E-2"/>
          <c:y val="6.673220036716726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61198651578525E-2"/>
                  <c:y val="-2.6374094841372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F-46A6-8F65-724003E70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2)</c:v>
                </c:pt>
              </c:strCache>
            </c:strRef>
          </c:tx>
          <c:spPr>
            <a:solidFill>
              <a:srgbClr val="FFD5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23007787728514E-2"/>
                  <c:y val="-2.5320624905047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1F-46A6-8F65-724003E70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ผลเบิกจ่าย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970167570748884E-2"/>
                  <c:y val="-2.0256499924038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1F-46A6-8F65-724003E70C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4"/>
        <c:overlap val="-50"/>
        <c:axId val="1846727840"/>
        <c:axId val="1846728256"/>
      </c:barChart>
      <c:catAx>
        <c:axId val="1846727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6728256"/>
        <c:crosses val="autoZero"/>
        <c:auto val="1"/>
        <c:lblAlgn val="ctr"/>
        <c:lblOffset val="100"/>
        <c:noMultiLvlLbl val="0"/>
      </c:catAx>
      <c:valAx>
        <c:axId val="1846728256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846727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89745833048075"/>
          <c:y val="0.847285346352594"/>
          <c:w val="0.74295170316067871"/>
          <c:h val="8.8567820730237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0.87358</cdr:y>
    </cdr:from>
    <cdr:to>
      <cdr:x>0.11581</cdr:x>
      <cdr:y>0.97284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-293833" y="3979499"/>
          <a:ext cx="1072471" cy="452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(ล้าน)</a:t>
          </a:r>
          <a:endParaRPr lang="en-US" sz="1600" b="1" dirty="0"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0.25693</cdr:x>
      <cdr:y>0.41686</cdr:y>
    </cdr:from>
    <cdr:to>
      <cdr:x>0.37131</cdr:x>
      <cdr:y>0.58313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379371" y="1857619"/>
          <a:ext cx="1059229" cy="740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ร้อยละ100</a:t>
          </a:r>
          <a:endParaRPr lang="en-US" sz="1400" b="1" dirty="0"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0.46932</cdr:x>
      <cdr:y>0.58506</cdr:y>
    </cdr:from>
    <cdr:to>
      <cdr:x>0.59398</cdr:x>
      <cdr:y>0.69151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346150" y="2665212"/>
          <a:ext cx="1154427" cy="484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 smtClean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54</a:t>
          </a:r>
          <a:endParaRPr lang="en-US" sz="1400" b="1" dirty="0"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0.3058</cdr:x>
      <cdr:y>0.0011</cdr:y>
    </cdr:from>
    <cdr:to>
      <cdr:x>0.37731</cdr:x>
      <cdr:y>0.06088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831862" y="5028"/>
          <a:ext cx="662226" cy="272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0.53029</cdr:x>
      <cdr:y>0.33687</cdr:y>
    </cdr:from>
    <cdr:to>
      <cdr:x>0.59764</cdr:x>
      <cdr:y>0.44599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4910771" y="1534592"/>
          <a:ext cx="623702" cy="497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0.67756</cdr:x>
      <cdr:y>0.00666</cdr:y>
    </cdr:from>
    <cdr:to>
      <cdr:x>1</cdr:x>
      <cdr:y>0.07152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6274607" y="30339"/>
          <a:ext cx="2985999" cy="29546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40000"/>
            <a:lumOff val="60000"/>
            <a:alpha val="70000"/>
          </a:schemeClr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7800000"/>
          </a:lightRig>
        </a:scene3d>
        <a:sp3d xmlns:a="http://schemas.openxmlformats.org/drawingml/2006/main">
          <a:bevelT w="139700" h="1397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วันที่ </a:t>
          </a:r>
          <a:r>
            <a:rPr lang="th-TH" sz="14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27 </a:t>
          </a: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กุมภาพันธ์ 2566</a:t>
          </a:r>
        </a:p>
      </cdr:txBody>
    </cdr:sp>
  </cdr:relSizeAnchor>
  <cdr:relSizeAnchor xmlns:cdr="http://schemas.openxmlformats.org/drawingml/2006/chartDrawing">
    <cdr:from>
      <cdr:x>0.75174</cdr:x>
      <cdr:y>0.5</cdr:y>
    </cdr:from>
    <cdr:to>
      <cdr:x>0.82325</cdr:x>
      <cdr:y>0.55978</cdr:y>
    </cdr:to>
    <cdr:sp macro="" textlink="">
      <cdr:nvSpPr>
        <cdr:cNvPr id="11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0DD06384-2B08-41A7-B3A3-B913B913E6E2}"/>
            </a:ext>
          </a:extLst>
        </cdr:cNvPr>
        <cdr:cNvSpPr txBox="1"/>
      </cdr:nvSpPr>
      <cdr:spPr>
        <a:xfrm xmlns:a="http://schemas.openxmlformats.org/drawingml/2006/main">
          <a:off x="6961595" y="2277708"/>
          <a:ext cx="662226" cy="272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0.68454</cdr:x>
      <cdr:y>0.64197</cdr:y>
    </cdr:from>
    <cdr:to>
      <cdr:x>0.8092</cdr:x>
      <cdr:y>0.74842</cdr:y>
    </cdr:to>
    <cdr:sp macro="" textlink="">
      <cdr:nvSpPr>
        <cdr:cNvPr id="1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6339270" y="2924421"/>
          <a:ext cx="1154427" cy="484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 smtClean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38.80</a:t>
          </a:r>
          <a:endParaRPr lang="en-US" sz="1400" b="1" dirty="0"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0323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8314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4305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070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36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6606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7808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416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2849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65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565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9515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84726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349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18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091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6664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4464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4267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8902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4324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355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5354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3245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369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186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1633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th-TH" noProof="0" smtClean="0"/>
              <a:pPr/>
              <a:t>63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36079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5594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th-TH" noProof="0" smtClean="0"/>
              <a:pPr/>
              <a:t>64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481868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20849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69326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18810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53268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94995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943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283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D163A-A41B-4C9B-B076-E7EDB8A8DB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9392" y="1710450"/>
            <a:ext cx="2829667" cy="2786483"/>
          </a:xfrm>
          <a:custGeom>
            <a:avLst/>
            <a:gdLst>
              <a:gd name="connsiteX0" fmla="*/ 1288249 w 3395600"/>
              <a:gd name="connsiteY0" fmla="*/ 0 h 3343780"/>
              <a:gd name="connsiteX1" fmla="*/ 1305708 w 3395600"/>
              <a:gd name="connsiteY1" fmla="*/ 32167 h 3343780"/>
              <a:gd name="connsiteX2" fmla="*/ 1697801 w 3395600"/>
              <a:gd name="connsiteY2" fmla="*/ 240641 h 3343780"/>
              <a:gd name="connsiteX3" fmla="*/ 2089893 w 3395600"/>
              <a:gd name="connsiteY3" fmla="*/ 32167 h 3343780"/>
              <a:gd name="connsiteX4" fmla="*/ 2107353 w 3395600"/>
              <a:gd name="connsiteY4" fmla="*/ 0 h 3343780"/>
              <a:gd name="connsiteX5" fmla="*/ 2202673 w 3395600"/>
              <a:gd name="connsiteY5" fmla="*/ 24510 h 3343780"/>
              <a:gd name="connsiteX6" fmla="*/ 3395600 w 3395600"/>
              <a:gd name="connsiteY6" fmla="*/ 1645980 h 3343780"/>
              <a:gd name="connsiteX7" fmla="*/ 1697800 w 3395600"/>
              <a:gd name="connsiteY7" fmla="*/ 3343780 h 3343780"/>
              <a:gd name="connsiteX8" fmla="*/ 0 w 3395600"/>
              <a:gd name="connsiteY8" fmla="*/ 1645980 h 3343780"/>
              <a:gd name="connsiteX9" fmla="*/ 1192927 w 3395600"/>
              <a:gd name="connsiteY9" fmla="*/ 24510 h 33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5600" h="3343780">
                <a:moveTo>
                  <a:pt x="1288249" y="0"/>
                </a:moveTo>
                <a:lnTo>
                  <a:pt x="1305708" y="32167"/>
                </a:lnTo>
                <a:cubicBezTo>
                  <a:pt x="1390683" y="157945"/>
                  <a:pt x="1534584" y="240641"/>
                  <a:pt x="1697801" y="240641"/>
                </a:cubicBezTo>
                <a:cubicBezTo>
                  <a:pt x="1861018" y="240641"/>
                  <a:pt x="2004920" y="157945"/>
                  <a:pt x="2089893" y="32167"/>
                </a:cubicBezTo>
                <a:lnTo>
                  <a:pt x="2107353" y="0"/>
                </a:lnTo>
                <a:lnTo>
                  <a:pt x="2202673" y="24510"/>
                </a:lnTo>
                <a:cubicBezTo>
                  <a:pt x="2893795" y="239471"/>
                  <a:pt x="3395600" y="884125"/>
                  <a:pt x="3395600" y="1645980"/>
                </a:cubicBezTo>
                <a:cubicBezTo>
                  <a:pt x="3395600" y="2583649"/>
                  <a:pt x="2635469" y="3343780"/>
                  <a:pt x="1697800" y="3343780"/>
                </a:cubicBezTo>
                <a:cubicBezTo>
                  <a:pt x="760131" y="3343780"/>
                  <a:pt x="0" y="2583649"/>
                  <a:pt x="0" y="1645980"/>
                </a:cubicBezTo>
                <a:cubicBezTo>
                  <a:pt x="0" y="884125"/>
                  <a:pt x="501806" y="239471"/>
                  <a:pt x="1192927" y="245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9888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608" y="282925"/>
            <a:ext cx="9644331" cy="603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008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  <p:sldLayoutId id="2147483723" r:id="rId13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16.jpe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23.jpg"/><Relationship Id="rId5" Type="http://schemas.openxmlformats.org/officeDocument/2006/relationships/image" Target="../media/image6.png"/><Relationship Id="rId10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27.jpg"/><Relationship Id="rId10" Type="http://schemas.openxmlformats.org/officeDocument/2006/relationships/image" Target="../media/image7.png"/><Relationship Id="rId4" Type="http://schemas.openxmlformats.org/officeDocument/2006/relationships/image" Target="../media/image26.jp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502930" y="2398421"/>
            <a:ext cx="8923661" cy="1873858"/>
          </a:xfrm>
          <a:prstGeom prst="snip2DiagRect">
            <a:avLst/>
          </a:prstGeom>
          <a:solidFill>
            <a:srgbClr val="FFDD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2/2566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วันอังคารที่ 28 กุมภาพันธ์ 2566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001 </a:t>
            </a:r>
            <a:r>
              <a:rPr lang="th-TH" sz="2000" b="1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ชั้น </a:t>
            </a:r>
            <a:r>
              <a:rPr lang="th-TH" sz="2000" b="1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5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91" y="1046439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4" y="1059258"/>
            <a:ext cx="1229128" cy="1229128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9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9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2" name="Group 31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28694"/>
              </p:ext>
            </p:extLst>
          </p:nvPr>
        </p:nvGraphicFramePr>
        <p:xfrm>
          <a:off x="89148" y="735447"/>
          <a:ext cx="9967591" cy="4274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27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1957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 ร่างประกาศคณะกรรมการบริหารกองทุนพัฒนาบทบาทสตรี เรื่อง หลักเกณฑ์ วิธีการ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และเงื่อนไขเกี่ยวกับการลดอัตราดอกเบี้ยเงินกู้และอัตราดอกเบี้ยผิดนัดกองทุนพัฒนาบทบาทสตรี พ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2563 (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ฉบับที่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5)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85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6931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400" b="0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เพื่อไม่เป็นการสับสนในการใช้มาตรการควรใช้เป็นฉบับเดียวกัน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คือรวมประกาศคณะกรรมการบริหารกองทุนพัฒนาบทบาทสตรี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</a:t>
                      </a:r>
                      <a:r>
                        <a:rPr lang="th-TH" sz="1400" b="0" kern="120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เงินกู้และอัตราดอกเบี้ยผิดนัดกองทุนพัฒนาบทบาทสตรี พ.ศ. </a:t>
                      </a:r>
                      <a:r>
                        <a:rPr lang="en-US" sz="1400" b="0" kern="120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2563 </a:t>
                      </a:r>
                      <a:r>
                        <a:rPr lang="en-US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ฉบับที่ </a:t>
                      </a:r>
                      <a:r>
                        <a:rPr lang="en-US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1) </a:t>
                      </a: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 ประกาศคณะกรรมการบริหารกองทุนพัฒนาบทบาทสตรี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 หลักเกณฑ์ วิธีการ และเงื่อนไขเกี่ยวกับการลดอัตราดอกเบี้ยเงินกู้ และอัตราดอกเบี้ยผิดนัด กองทุนพัฒนาบทบาทสตรี พ.ศ. ... (ฉบับที่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5)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ใช้เป็นฉบับเดียวกัน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ดำเนินการตามข้อเสนอแนะโดยทำเป็นประกาศ</a:t>
                      </a:r>
                      <a:b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คณะกรรมการบริหารกองทุนพัฒนาบทบาทสตรี เรื่อง หลักเกณฑ์ วิธีการ</a:t>
                      </a:r>
                      <a:r>
                        <a:rPr lang="th-TH" sz="15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และเงื่อนไขเกี่ยวกับการลดอัตราดอกเบี้ยเงินกู้และอัตราดอกเบี้ยผิดนัดกองทุนพัฒนาบทบาทสตรี พ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2563 (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ฉบับที่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5)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และอยู่ระหว่างการเสนอผู้บังคับบัญชาลงนาม</a:t>
                      </a: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14286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87937"/>
              </p:ext>
            </p:extLst>
          </p:nvPr>
        </p:nvGraphicFramePr>
        <p:xfrm>
          <a:off x="89148" y="831795"/>
          <a:ext cx="9967591" cy="4342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27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148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 ร่างประกาศคณะกรรมการบริหารกองทุนพัฒนาบทบาทสตรี เรื่อง หลักเกณฑ์ วิธีการ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และเงื่อนไขเกี่ยวกับการลดอัตราดอกเบี้ยเงินกู้และอัตราดอกเบี้ยผิดนัดกองทุนพัฒนาบทบาทสตรี พ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2563 (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ฉบับที่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5)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5875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(ต่อ)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288925" algn="l"/>
                        </a:tabLst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2.</a:t>
                      </a:r>
                      <a:r>
                        <a:rPr lang="th-TH" sz="1400" b="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ยกเลิก ประกาศคณะกรรมการบริหารกองทุนพัฒนาบทบาทสตรี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</a:t>
                      </a:r>
                      <a:r>
                        <a:rPr lang="th-TH" sz="1400" b="0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บทบาทสตรี พ.ศ. </a:t>
                      </a:r>
                      <a:r>
                        <a:rPr lang="en-US" sz="1400" b="0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2563 </a:t>
                      </a:r>
                      <a:r>
                        <a:rPr lang="th-TH" sz="1400" b="0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และประกาศคณะกรรมการบริหารกองทุน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 กองทุนพัฒนาบทบาทสตรี พ.ศ.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2563 (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ฉบับที่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4)</a:t>
                      </a:r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400" b="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กำหนดระยะเวลาสิ้นสุดการใช้มาตรการตามประกาศข้างต้นในวันที่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กันยายน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95823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61698"/>
              </p:ext>
            </p:extLst>
          </p:nvPr>
        </p:nvGraphicFramePr>
        <p:xfrm>
          <a:off x="89148" y="831795"/>
          <a:ext cx="9967591" cy="4061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017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35741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2265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5.5 รายงานการบริหารจัดการหนี้ของกองทุนพัฒนาบทบาทสตรี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933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7452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ให้สำนักงานกองทุนพัฒนาบทบาทสตรีจัดทีมลงพื้นที่ 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เพื่อกำกับ ติดตาม เพื่อทราบปัญหาของจังหวัดที่ยังบริหารจัดการหนี้</a:t>
                      </a:r>
                      <a:r>
                        <a:rPr lang="th-TH" sz="1400" b="0" kern="1200" spc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ที่ได้ต่ำกว่าเป้าหมาย</a:t>
                      </a:r>
                      <a:r>
                        <a:rPr lang="th-TH" sz="1400" b="0" u="sng" kern="1200" spc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</a:t>
                      </a:r>
                      <a:endParaRPr lang="en-US" sz="1400" b="0" spc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ได้มีการกำกับ/ติดตาม การเบิกจ่าย ในการประชุมผ่านระบบ</a:t>
                      </a:r>
                      <a:r>
                        <a:rPr lang="th-TH" sz="1500" kern="1200" spc="-100" baseline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500" kern="1200" spc="-100" baseline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 CONFERENCE) </a:t>
                      </a:r>
                      <a:r>
                        <a:rPr lang="th-TH" sz="1500" kern="1200" spc="-100" baseline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ครั้งที่ 2/2566 เมื่อวันศุกร์ที่ 17 กุมภาพันธ์ 2566 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และได้ลงพื้นที่กำกับ ติดตามจังหวัดสงขลาเมื่อวันที่ 14 - 15 กุมภาพันธ์ 2566 เพื่อกำกับ ติดตาม เพื่อทราบปัญหาของจังหวัด</a:t>
                      </a:r>
                      <a:b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ที่ยังบริหารจัดการหนี้ที่ได้ต่ำกว่าเป้าหมาย </a:t>
                      </a: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419226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73778"/>
              </p:ext>
            </p:extLst>
          </p:nvPr>
        </p:nvGraphicFramePr>
        <p:xfrm>
          <a:off x="89148" y="831795"/>
          <a:ext cx="9967591" cy="4050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017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35741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9225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5.6 รายงานผลการเบิกจ่ายตามแผนการดำเนินงานและแผนการใช้จ่ายงบประมาณกองทุนพัฒนาบทบาทสตรี ประจำปีงบประมาณ พ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5875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กำกับ/ติดตาม เร่งรัดการเบิกจ่ายจังหวัดที่ยังเบิกจ่ายได้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ต่ำกว่าเป้าหมายให้เบิกจ่ายแล้วเสร็จภายในไตรมาส 2 ให้เป็น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ไปตามเป้าหมายร้อยละ 54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500" spc="-70" dirty="0">
                        <a:effectLst/>
                        <a:latin typeface="Chulabhorn Likit Text" panose="00000500000000000000" pitchFamily="50" charset="-34"/>
                        <a:ea typeface="Batang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spc="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สกส. ได้มีการกำกับ/ติดตาม การเบิกจ่าย ในการประชุมผ่านระบบ</a:t>
                      </a:r>
                      <a:br>
                        <a:rPr lang="th-TH" sz="1500" spc="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</a:br>
                      <a:r>
                        <a:rPr lang="th-TH" sz="1500" spc="-10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500" spc="-10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VIDEO CONFERENCE) </a:t>
                      </a:r>
                      <a:r>
                        <a:rPr lang="th-TH" sz="1500" spc="-10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ครั้งที่ 2/2566 เมื่อวันศุกร์ที่ 17 กุมภาพันธ์ 2566 </a:t>
                      </a:r>
                      <a:r>
                        <a:rPr lang="th-TH" sz="150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และประสานทางโทรศัพท์กับทางแอพพลิเคชั่น </a:t>
                      </a:r>
                      <a:r>
                        <a:rPr lang="en-GB" sz="150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LINE</a:t>
                      </a:r>
                      <a:r>
                        <a:rPr lang="th-TH" sz="150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เพื่อมอบหมายให้เจ้าหน้าที่ผู้รับผิดชอบแต่ละจังหวัดเร่งรัดการเบิกจ่ายให้ได้ตามเป้าหมายที่กำหนด</a:t>
                      </a:r>
                      <a:endParaRPr lang="en-US" sz="1500" dirty="0">
                        <a:effectLst/>
                        <a:latin typeface="Chulabhorn Likit Text" panose="00000500000000000000" pitchFamily="50" charset="-34"/>
                        <a:ea typeface="Batang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92646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2403562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4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</a:t>
            </a: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 ประจำปีบัญชี 2565 (ฉบับเบื้องต้น) </a:t>
            </a:r>
            <a:b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GB" sz="19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85" name="Group 8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8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9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9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9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9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8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9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56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372" y="282694"/>
            <a:ext cx="5578599" cy="695193"/>
          </a:xfrm>
          <a:solidFill>
            <a:srgbClr val="C2F0E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vert="horz" wrap="square" lIns="76188" tIns="76188" rIns="76188" bIns="76188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 pitchFamily="2" charset="0"/>
            </a:pPr>
            <a:r>
              <a:rPr lang="th-TH" sz="1500" b="1" dirty="0"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รายงานผลการดำเนินงานประจำปีบัญชี 2565 (เบื้องต้น)</a:t>
            </a:r>
            <a:br>
              <a:rPr lang="th-TH" sz="1500" b="1" dirty="0"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จำนวน 6 ด้าน 15 ตัวชี้วัด</a:t>
            </a:r>
            <a:endParaRPr lang="en-US" sz="1500" b="1" dirty="0"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21364" y="277687"/>
            <a:ext cx="3509644" cy="690186"/>
          </a:xfrm>
          <a:prstGeom prst="rect">
            <a:avLst/>
          </a:prstGeom>
          <a:solidFill>
            <a:srgbClr val="FFD1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vert="horz" wrap="square" lIns="76188" tIns="76188" rIns="76188" bIns="76188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  <a:spcAft>
                <a:spcPct val="0"/>
              </a:spcAft>
              <a:buClr>
                <a:srgbClr val="FFFFFF"/>
              </a:buClr>
              <a:buFont typeface="Roboto Condensed" pitchFamily="2" charset="0"/>
              <a:buNone/>
            </a:pPr>
            <a:r>
              <a:rPr lang="th-TH" sz="1167" b="1" dirty="0"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อุทธรณ์ผลการดำเนินงาน </a:t>
            </a:r>
            <a:br>
              <a:rPr lang="th-TH" sz="1167" b="1" dirty="0"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167" b="1" dirty="0"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จำนวน 4 ตัวชี้วัด  </a:t>
            </a:r>
            <a:endParaRPr lang="en-US" sz="1167" b="1" dirty="0"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512269" y="1058724"/>
            <a:ext cx="215153" cy="21277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6" name="Down Arrow 15"/>
          <p:cNvSpPr/>
          <p:nvPr/>
        </p:nvSpPr>
        <p:spPr>
          <a:xfrm>
            <a:off x="7512270" y="2218115"/>
            <a:ext cx="215153" cy="21277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8" name="Down Arrow 17"/>
          <p:cNvSpPr/>
          <p:nvPr/>
        </p:nvSpPr>
        <p:spPr>
          <a:xfrm>
            <a:off x="7497315" y="3295883"/>
            <a:ext cx="215153" cy="21277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50" name="Rectangle 49"/>
          <p:cNvSpPr/>
          <p:nvPr/>
        </p:nvSpPr>
        <p:spPr>
          <a:xfrm>
            <a:off x="6367212" y="1362345"/>
            <a:ext cx="2450693" cy="834379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2.1 การดำเนินงานตามแผนพัฒนาฐานข้อมูลสารสนเทศเพื่อการประเมินผลลัพธ์และผลกระทบของทุนหมุนเวียน (ตัวชี้วัดร่วม) </a:t>
            </a:r>
            <a:endParaRPr lang="th-TH" sz="10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9223149" y="2218115"/>
            <a:ext cx="894297" cy="1359625"/>
          </a:xfrm>
          <a:prstGeom prst="flowChartAlternateProcess">
            <a:avLst/>
          </a:prstGeom>
          <a:solidFill>
            <a:srgbClr val="FFCB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0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ชี้แจงเหตุผลพร้อมยื่นเอกสารหลักฐานเพิ่มเติม</a:t>
            </a:r>
            <a:endParaRPr lang="th-TH" sz="8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488743" y="2427858"/>
            <a:ext cx="2207479" cy="793901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3.3 ระดับความสำเร็จของการดำเนินงานเพื่อปรับปรุงกระบวนการในการปฏิบัติงานเพื่อให้งบการเงินของกองทุนฯ ได้รับการรับรอง</a:t>
            </a:r>
            <a:endParaRPr lang="th-TH" sz="10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90892" y="3536136"/>
            <a:ext cx="2457906" cy="316939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spc="-3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การบริหารจัดการสารสนเทศและดิจิทัล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02868" y="1196161"/>
            <a:ext cx="2307363" cy="462079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1 </a:t>
            </a:r>
          </a:p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การเงิน</a:t>
            </a:r>
            <a:endParaRPr lang="th-TH" sz="10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2868" y="1808444"/>
            <a:ext cx="2307363" cy="720656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2 </a:t>
            </a:r>
          </a:p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การสนองประโยชน์</a:t>
            </a:r>
            <a:b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ต่อผู้มีส่วนได้ส่วนเสีย</a:t>
            </a:r>
            <a:endParaRPr lang="th-TH" sz="10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2868" y="2646646"/>
            <a:ext cx="2307363" cy="575113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3 </a:t>
            </a:r>
          </a:p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การปฏิบัติการ</a:t>
            </a:r>
            <a:endParaRPr lang="th-TH" sz="10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98457" y="1196161"/>
            <a:ext cx="842128" cy="340524"/>
          </a:xfrm>
          <a:prstGeom prst="rect">
            <a:avLst/>
          </a:prstGeom>
          <a:solidFill>
            <a:srgbClr val="FFCB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1.0000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107450" y="1807159"/>
            <a:ext cx="842128" cy="337057"/>
          </a:xfrm>
          <a:prstGeom prst="rect">
            <a:avLst/>
          </a:prstGeom>
          <a:solidFill>
            <a:srgbClr val="FFCB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4.6000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107450" y="2636503"/>
            <a:ext cx="842128" cy="311731"/>
          </a:xfrm>
          <a:prstGeom prst="rect">
            <a:avLst/>
          </a:prstGeom>
          <a:solidFill>
            <a:srgbClr val="FFCB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3.8000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02868" y="3338892"/>
            <a:ext cx="2307363" cy="584675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4 </a:t>
            </a:r>
            <a:b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การบริหารจัดการทุนหมุนเวียน</a:t>
            </a:r>
            <a:endParaRPr lang="th-TH" sz="10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02868" y="4063469"/>
            <a:ext cx="2329509" cy="735819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5 </a:t>
            </a:r>
            <a:b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การปฏิบัติงานของคณะกรรมการบริหาร ทุนหมุนเวียน พนักงาน และลูกจ้าง</a:t>
            </a:r>
            <a:endParaRPr lang="th-TH" sz="10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2868" y="4951690"/>
            <a:ext cx="2307363" cy="638558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ด้านที่ 6 </a:t>
            </a:r>
            <a:b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     การดำเนินงานตามนโยบายรัฐ/           กระทรวงการคลัง</a:t>
            </a:r>
            <a:endParaRPr lang="th-TH" sz="10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21958" y="3338153"/>
            <a:ext cx="842128" cy="312646"/>
          </a:xfrm>
          <a:prstGeom prst="rect">
            <a:avLst/>
          </a:prstGeom>
          <a:solidFill>
            <a:srgbClr val="FFCB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4.7333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20229" y="3988112"/>
            <a:ext cx="842128" cy="282316"/>
          </a:xfrm>
          <a:prstGeom prst="rect">
            <a:avLst/>
          </a:prstGeom>
          <a:solidFill>
            <a:srgbClr val="FFCB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4.2000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18474" y="4842832"/>
            <a:ext cx="856636" cy="310001"/>
          </a:xfrm>
          <a:prstGeom prst="rect">
            <a:avLst/>
          </a:prstGeom>
          <a:solidFill>
            <a:srgbClr val="FFCB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4.7158</a:t>
            </a:r>
          </a:p>
        </p:txBody>
      </p:sp>
      <p:sp>
        <p:nvSpPr>
          <p:cNvPr id="68" name="Can 67"/>
          <p:cNvSpPr/>
          <p:nvPr/>
        </p:nvSpPr>
        <p:spPr>
          <a:xfrm>
            <a:off x="3234367" y="1747472"/>
            <a:ext cx="1209335" cy="1396627"/>
          </a:xfrm>
          <a:prstGeom prst="can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ประเมินตนเอง</a:t>
            </a:r>
          </a:p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4.2000</a:t>
            </a:r>
            <a:endParaRPr lang="en-GB" sz="1333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9" name="Can 68"/>
          <p:cNvSpPr/>
          <p:nvPr/>
        </p:nvSpPr>
        <p:spPr>
          <a:xfrm>
            <a:off x="4813608" y="1747473"/>
            <a:ext cx="1157530" cy="1418945"/>
          </a:xfrm>
          <a:prstGeom prst="can">
            <a:avLst/>
          </a:prstGeom>
          <a:solidFill>
            <a:srgbClr val="FFE699"/>
          </a:solidFill>
          <a:ln>
            <a:solidFill>
              <a:srgbClr val="FFE6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คะแนนรวม</a:t>
            </a:r>
          </a:p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3.8516</a:t>
            </a:r>
            <a:endParaRPr lang="en-GB" sz="1333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0" name="Can 69"/>
          <p:cNvSpPr/>
          <p:nvPr/>
        </p:nvSpPr>
        <p:spPr>
          <a:xfrm>
            <a:off x="4071216" y="3726292"/>
            <a:ext cx="1107613" cy="1422926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คะแนนหลังหักเงื่อนไข</a:t>
            </a:r>
          </a:p>
          <a:p>
            <a:pPr algn="ctr">
              <a:lnSpc>
                <a:spcPct val="13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3.7516</a:t>
            </a:r>
            <a:endParaRPr lang="en-GB" sz="1333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10" y="1241991"/>
            <a:ext cx="1010961" cy="10109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3"/>
          <a:stretch/>
        </p:blipFill>
        <p:spPr>
          <a:xfrm>
            <a:off x="3355047" y="1315201"/>
            <a:ext cx="916238" cy="7215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20" y="3203299"/>
            <a:ext cx="824066" cy="824066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6121364" y="4485940"/>
            <a:ext cx="3807168" cy="1104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</a:t>
            </a:r>
            <a:r>
              <a:rPr lang="en-GB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ถูกปรับลดคะแนน 0.1000 จากคะแนนภาพรวมประจำปีบัญชี 2565 เนื่องจากไม่สามารถจัดทำข้อมูลและนำส่งรายงานผ่านระบบบริหารจัดการเงินนอกงบประมาณ (</a:t>
            </a:r>
            <a:r>
              <a:rPr lang="en-GB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NBMS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ได้ครบถ้วนภายในระยะเวลาที่กำหนดในแนวปฏิบัติจึงมีผลการดำเนินงานเฉลี่ย ประจำปีบัญชี 2564 เท่ากับ 3.7516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12494" y="3977060"/>
            <a:ext cx="2201417" cy="380145"/>
          </a:xfrm>
          <a:prstGeom prst="rect">
            <a:avLst/>
          </a:prstGeom>
          <a:solidFill>
            <a:srgbClr val="EDD0C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การบริหารทรัพยากรบุคคล</a:t>
            </a:r>
          </a:p>
        </p:txBody>
      </p:sp>
      <p:sp>
        <p:nvSpPr>
          <p:cNvPr id="33" name="Notched Right Arrow 32"/>
          <p:cNvSpPr/>
          <p:nvPr/>
        </p:nvSpPr>
        <p:spPr>
          <a:xfrm>
            <a:off x="4514973" y="2489585"/>
            <a:ext cx="290585" cy="209168"/>
          </a:xfrm>
          <a:prstGeom prst="notchedRigh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4" name="Notched Right Arrow 33"/>
          <p:cNvSpPr/>
          <p:nvPr/>
        </p:nvSpPr>
        <p:spPr>
          <a:xfrm rot="5400000">
            <a:off x="4529500" y="3112552"/>
            <a:ext cx="290585" cy="209168"/>
          </a:xfrm>
          <a:prstGeom prst="notchedRigh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53" l="37473" r="61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20" r="39323"/>
          <a:stretch/>
        </p:blipFill>
        <p:spPr>
          <a:xfrm>
            <a:off x="8668168" y="1786078"/>
            <a:ext cx="780111" cy="24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4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</a:t>
            </a:r>
            <a:r>
              <a:rPr lang="en-GB" sz="1900" b="1" spc="-4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</a:t>
            </a:r>
            <a:r>
              <a:rPr lang="th-TH" sz="1900" b="1" spc="-4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บันทึกข้อตกลงการประเมินผลการดำเนินงานทุนหมุนเวียน ประจำปีบัญชี 2566 </a:t>
            </a: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ระหว่างกระทรวงการคลัง กับ กองทุนพัฒนาบทบาทสตรี </a:t>
            </a:r>
            <a:r>
              <a:rPr lang="en-GB" sz="19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en-GB" sz="19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 กระทรวงมหาดไทย</a:t>
            </a:r>
            <a:endParaRPr lang="en-GB" sz="19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76" name="Group 75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7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8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8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8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8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7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236377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791327"/>
              <a:chOff x="-29746" y="-164554"/>
              <a:chExt cx="9173747" cy="712194"/>
            </a:xfrm>
          </p:grpSpPr>
          <p:sp>
            <p:nvSpPr>
              <p:cNvPr id="3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29756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60011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055" y="-84891"/>
            <a:ext cx="6374164" cy="82203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6188" tIns="76188" rIns="76188" bIns="76188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 pitchFamily="2" charset="0"/>
            </a:pP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กรอบหลักเกณฑ์การประเมินผลการดำเนินงานทุนหมุนเวียนปี 2566</a:t>
            </a:r>
            <a:b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endParaRPr lang="en-US" sz="1600" b="1" dirty="0">
              <a:solidFill>
                <a:schemeClr val="bg1"/>
              </a:solidFill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610432" y="211039"/>
            <a:ext cx="2710757" cy="5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6188" tIns="76188" rIns="76188" bIns="76188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  <a:buClr>
                <a:srgbClr val="FFFFFF"/>
              </a:buClr>
              <a:buFont typeface="Roboto Condensed" pitchFamily="2" charset="0"/>
              <a:buNone/>
            </a:pP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จำนวน 6 ด้าน 14 ตัวชี้วัด</a:t>
            </a:r>
            <a:endParaRPr lang="en-US" sz="1600" b="1" dirty="0">
              <a:solidFill>
                <a:schemeClr val="bg1"/>
              </a:solidFill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80913" y="1269671"/>
            <a:ext cx="8949949" cy="4021624"/>
            <a:chOff x="381000" y="995611"/>
            <a:chExt cx="8337756" cy="3701547"/>
          </a:xfrm>
        </p:grpSpPr>
        <p:graphicFrame>
          <p:nvGraphicFramePr>
            <p:cNvPr id="40" name="Chart 39"/>
            <p:cNvGraphicFramePr/>
            <p:nvPr/>
          </p:nvGraphicFramePr>
          <p:xfrm>
            <a:off x="381000" y="995611"/>
            <a:ext cx="8337756" cy="32898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41" name="Picture 40" descr="https://cdn4.iconfinder.com/data/icons/money/512/21-51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071" y="3721412"/>
              <a:ext cx="620142" cy="620142"/>
            </a:xfrm>
            <a:prstGeom prst="rect">
              <a:avLst/>
            </a:prstGeom>
            <a:noFill/>
          </p:spPr>
        </p:pic>
        <p:pic>
          <p:nvPicPr>
            <p:cNvPr id="42" name="Picture 41" descr="http://acorn-intl.com/wp-content/uploads/2013/12/icon-coaching-bi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1570" y="3761006"/>
              <a:ext cx="636672" cy="636672"/>
            </a:xfrm>
            <a:prstGeom prst="rect">
              <a:avLst/>
            </a:prstGeom>
            <a:noFill/>
          </p:spPr>
        </p:pic>
        <p:pic>
          <p:nvPicPr>
            <p:cNvPr id="43" name="Picture 42" descr="https://dmcdn.f5.com/Portals/1/support-icon-licensin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47651" y="3721412"/>
              <a:ext cx="649341" cy="649341"/>
            </a:xfrm>
            <a:prstGeom prst="rect">
              <a:avLst/>
            </a:prstGeom>
            <a:noFill/>
          </p:spPr>
        </p:pic>
        <p:pic>
          <p:nvPicPr>
            <p:cNvPr id="44" name="Picture 43" descr="http://cdn.mysitemyway.com/icons-watermarks/simple-black/iconathon/iconathon_collaborative-learning/iconathon_collaborative-learning_simple-black_512x51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9041" y="3835027"/>
              <a:ext cx="604387" cy="604387"/>
            </a:xfrm>
            <a:prstGeom prst="rect">
              <a:avLst/>
            </a:prstGeom>
            <a:noFill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282" y="3943803"/>
              <a:ext cx="563032" cy="42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1" t="18055" r="17262" b="17959"/>
            <a:stretch/>
          </p:blipFill>
          <p:spPr bwMode="auto">
            <a:xfrm>
              <a:off x="6228184" y="4181670"/>
              <a:ext cx="745160" cy="51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Rectangle 46"/>
          <p:cNvSpPr/>
          <p:nvPr/>
        </p:nvSpPr>
        <p:spPr>
          <a:xfrm>
            <a:off x="957509" y="2390373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ตัวชี้วัด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428620" y="1892395"/>
            <a:ext cx="761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ตัวชี้วัด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942260" y="1409143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ตัวชี้วัด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27014" y="2177114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ตัวชี้วัด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75901" y="2423206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ตัวชี้วัด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373829" y="2199035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ตัวชี้วัด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15484" y="2719207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422686" y="2193742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930051" y="1714944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419953" y="2495432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869967" y="2753812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7" name="Rectangle 86"/>
          <p:cNvSpPr/>
          <p:nvPr/>
        </p:nvSpPr>
        <p:spPr>
          <a:xfrm>
            <a:off x="8357816" y="2495432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3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9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95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31006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023032" y="488557"/>
            <a:ext cx="20996" cy="52482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7686" y="877122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500" dirty="0"/>
          </a:p>
        </p:txBody>
      </p:sp>
      <p:sp>
        <p:nvSpPr>
          <p:cNvPr id="4" name="Pentagon 3"/>
          <p:cNvSpPr/>
          <p:nvPr/>
        </p:nvSpPr>
        <p:spPr>
          <a:xfrm>
            <a:off x="798188" y="127006"/>
            <a:ext cx="4093029" cy="281019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372811" y="649845"/>
            <a:ext cx="2603500" cy="38544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 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8" name="Flowchart: Terminator 37"/>
          <p:cNvSpPr/>
          <p:nvPr/>
        </p:nvSpPr>
        <p:spPr>
          <a:xfrm>
            <a:off x="3180626" y="729970"/>
            <a:ext cx="1656645" cy="368697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33" b="1" dirty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Flowchart: Terminator 38"/>
          <p:cNvSpPr/>
          <p:nvPr/>
        </p:nvSpPr>
        <p:spPr>
          <a:xfrm>
            <a:off x="3154798" y="687488"/>
            <a:ext cx="1682473" cy="347798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14 ตัวชี้วัด </a:t>
            </a:r>
            <a:endParaRPr lang="en-GB" sz="1333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884" y="1123279"/>
            <a:ext cx="4660628" cy="4307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1.1 ร้อยละของการรับชำระคืนเงินกู้ยืม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1.2 อัตราหนี้ค้างชำระ (</a:t>
            </a:r>
            <a:r>
              <a:rPr lang="en-US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Non </a:t>
            </a:r>
            <a:r>
              <a:rPr lang="th-TH" sz="1167" i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en-US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Performing Loan </a:t>
            </a:r>
            <a:r>
              <a:rPr lang="th-TH" sz="1167" i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en-US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NPL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2.1 ความพึงพอใจของผู้มีส่วนได้ส่วนเสีย</a:t>
            </a:r>
            <a:endParaRPr lang="en-GB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2.2 ร้อยละของโครงการที่ได้รับการสนับสนุนจากกองทุนฯ </a:t>
            </a:r>
            <a:b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</a:t>
            </a:r>
            <a:r>
              <a:rPr lang="th-TH" sz="1167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ที่ผู้เข้าร่วมโครงการมีคุณภาพชีวิตที่ดีและผ่านเกณฑ์การประเมิน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3.1 ผลลัพธ์จากการดำเนินงานตามวัตถุประสงค์ของกองทุนฯตัวชี้วัดที่ 3.2 ความสำเร็จในการดำเนินการตามแผนงานเพื่อสนับสนุน      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โครงการส่งเสริมอาชีพ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3.3 ความสำเร็จในการปรับปรุงกระบวนการบริหารลูกหนี้โครงการ 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เพื่อให้งบการเงินของกองทุนฯ ได้รับการรับรอง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4.1 การบริหารความเสี่ยงและการควบคุมภายใน</a:t>
            </a:r>
            <a:endParaRPr lang="en-GB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4.2 การตรวจสอบ</a:t>
            </a:r>
            <a:r>
              <a:rPr lang="th-TH" sz="11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ภายใน</a:t>
            </a:r>
          </a:p>
          <a:p>
            <a:pPr>
              <a:lnSpc>
                <a:spcPct val="13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4.3 การบริหารจัดการสารสนเทศและดิจิทัล </a:t>
            </a:r>
            <a:endParaRPr lang="en-GB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5.1 บทบาทคณะกรรมการบริหารทุน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</a:t>
            </a:r>
            <a:endParaRPr lang="en-GB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5.2 การบริหารทรัพยากรบุคคล</a:t>
            </a:r>
            <a:endParaRPr lang="en-GB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6.1 การใช้จ่ายเงินตามแผนการใช้จ่ายที่ได้รับอนุมัติ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6.2 การจ่ายเงินและการรับเงินของทุนหมุนเวียนผ่านระบบ    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อิเล็กทรอนิกส์</a:t>
            </a:r>
            <a:endParaRPr lang="en-GB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8" name="Pentagon 67"/>
          <p:cNvSpPr/>
          <p:nvPr/>
        </p:nvSpPr>
        <p:spPr>
          <a:xfrm>
            <a:off x="5179374" y="1439955"/>
            <a:ext cx="4650515" cy="454555"/>
          </a:xfrm>
          <a:prstGeom prst="homePlate">
            <a:avLst/>
          </a:prstGeom>
          <a:solidFill>
            <a:srgbClr val="C7E3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ตัวชี้วัดที่ไม่มีในปี 2566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17197" y="2076397"/>
            <a:ext cx="4660628" cy="825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2.1 การดำเนินงานตามแผนพัฒนาฐานข้อมูลสารสนเทศ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เพื่อการประเมินผลลัพธ์และผลกระทบของทุนหมุนเวียน     </a:t>
            </a:r>
          </a:p>
          <a:p>
            <a:pPr>
              <a:lnSpc>
                <a:spcPct val="13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(ตัวชี้วัดร่วม)</a:t>
            </a: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endParaRPr lang="th-TH" sz="1333" i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7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7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79" name="Group 7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8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8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8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8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5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183901" y="1166092"/>
            <a:ext cx="3627816" cy="1295739"/>
          </a:xfrm>
          <a:prstGeom prst="rect">
            <a:avLst/>
          </a:prstGeom>
          <a:solidFill>
            <a:srgbClr val="EDE1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4.1 การบริหารความเสี่ยงและการควบคุมภายใน</a:t>
            </a:r>
            <a:endParaRPr lang="en-GB" sz="1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4.2 การตรวจสอบภายใน</a:t>
            </a:r>
            <a:endParaRPr lang="en-GB" sz="1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5.2 การบริหารทรัพยากรบุคคล</a:t>
            </a:r>
            <a:endParaRPr lang="en-GB" sz="1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6.2 การจ่ายเงินและการรับเงินของทุนหมุนเวียนผ่านระบบอิเล็กทรอนิกส์</a:t>
            </a:r>
            <a:endParaRPr lang="en-GB" sz="1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C349FB36-DA72-43D7-B3C0-D708DB70527D}"/>
              </a:ext>
            </a:extLst>
          </p:cNvPr>
          <p:cNvSpPr/>
          <p:nvPr/>
        </p:nvSpPr>
        <p:spPr>
          <a:xfrm>
            <a:off x="3426105" y="2029810"/>
            <a:ext cx="2787693" cy="2646362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250" dirty="0">
                <a:solidFill>
                  <a:schemeClr val="tx1"/>
                </a:solidFill>
              </a:rPr>
              <a:t> </a:t>
            </a:r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4BBF0-6B19-485D-9BAA-611FC116E7C4}"/>
              </a:ext>
            </a:extLst>
          </p:cNvPr>
          <p:cNvSpPr/>
          <p:nvPr/>
        </p:nvSpPr>
        <p:spPr>
          <a:xfrm rot="5400000">
            <a:off x="7654270" y="1681322"/>
            <a:ext cx="450000" cy="3819744"/>
          </a:xfrm>
          <a:prstGeom prst="rect">
            <a:avLst/>
          </a:prstGeom>
          <a:solidFill>
            <a:srgbClr val="FEE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0BC864CE-41E3-4065-BCD6-CBDA91BBEBFB}"/>
              </a:ext>
            </a:extLst>
          </p:cNvPr>
          <p:cNvSpPr/>
          <p:nvPr/>
        </p:nvSpPr>
        <p:spPr>
          <a:xfrm>
            <a:off x="3688740" y="2150388"/>
            <a:ext cx="2392020" cy="2431260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rgbClr val="FDA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A2FBE-71CD-44A9-BA7B-90482E3544ED}"/>
              </a:ext>
            </a:extLst>
          </p:cNvPr>
          <p:cNvSpPr/>
          <p:nvPr/>
        </p:nvSpPr>
        <p:spPr>
          <a:xfrm rot="5400000">
            <a:off x="7582950" y="1130886"/>
            <a:ext cx="425404" cy="3986979"/>
          </a:xfrm>
          <a:prstGeom prst="rect">
            <a:avLst/>
          </a:prstGeom>
          <a:solidFill>
            <a:srgbClr val="FDA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8E9056FF-36AB-4DA0-B169-BACA4DF61C13}"/>
              </a:ext>
            </a:extLst>
          </p:cNvPr>
          <p:cNvSpPr/>
          <p:nvPr/>
        </p:nvSpPr>
        <p:spPr>
          <a:xfrm rot="16200000">
            <a:off x="3667898" y="2042185"/>
            <a:ext cx="2468118" cy="2591819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rgbClr val="E0C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E554E0-0405-44DF-9BA7-762045B34DA3}"/>
              </a:ext>
            </a:extLst>
          </p:cNvPr>
          <p:cNvSpPr/>
          <p:nvPr/>
        </p:nvSpPr>
        <p:spPr>
          <a:xfrm rot="5400000">
            <a:off x="1885978" y="1377847"/>
            <a:ext cx="397250" cy="3454228"/>
          </a:xfrm>
          <a:prstGeom prst="rect">
            <a:avLst/>
          </a:prstGeom>
          <a:solidFill>
            <a:srgbClr val="E0C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/>
          </a:p>
        </p:txBody>
      </p:sp>
      <p:sp>
        <p:nvSpPr>
          <p:cNvPr id="36" name="Pentagon 35"/>
          <p:cNvSpPr/>
          <p:nvPr/>
        </p:nvSpPr>
        <p:spPr>
          <a:xfrm>
            <a:off x="6234783" y="3349374"/>
            <a:ext cx="2603500" cy="454555"/>
          </a:xfrm>
          <a:prstGeom prst="homePlat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กลุ่มกฎหมาย จำนวน 1 ตัวชี้วัด</a:t>
            </a:r>
            <a:endParaRPr lang="en-GB" sz="1250" dirty="0">
              <a:solidFill>
                <a:srgbClr val="002060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108360" y="2910784"/>
            <a:ext cx="3251351" cy="454555"/>
          </a:xfrm>
          <a:prstGeom prst="homePlat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i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 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กลุ่มอำนวยการ จำนวน 4 ตัวชี้วัด </a:t>
            </a:r>
            <a:endParaRPr lang="en-GB" sz="1250" dirty="0">
              <a:solidFill>
                <a:srgbClr val="00206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23582" y="-270110"/>
            <a:ext cx="10193050" cy="1541268"/>
            <a:chOff x="-23581" y="-283171"/>
            <a:chExt cx="10193050" cy="1541268"/>
          </a:xfrm>
        </p:grpSpPr>
        <p:grpSp>
          <p:nvGrpSpPr>
            <p:cNvPr id="58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11276"/>
              <a:ext cx="10193050" cy="674951"/>
              <a:chOff x="-29746" y="-174972"/>
              <a:chExt cx="9173747" cy="607456"/>
            </a:xfrm>
          </p:grpSpPr>
          <p:sp>
            <p:nvSpPr>
              <p:cNvPr id="6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54794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74971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6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74972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83171"/>
              <a:ext cx="1899096" cy="1541268"/>
              <a:chOff x="5491686" y="-491685"/>
              <a:chExt cx="1709187" cy="1387141"/>
            </a:xfrm>
          </p:grpSpPr>
          <p:sp>
            <p:nvSpPr>
              <p:cNvPr id="6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91685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12473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66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7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7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8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85" name="Block Arc 84">
            <a:extLst>
              <a:ext uri="{FF2B5EF4-FFF2-40B4-BE49-F238E27FC236}">
                <a16:creationId xmlns:a16="http://schemas.microsoft.com/office/drawing/2014/main" id="{544B189E-A607-43B8-9BA1-EDCA98808596}"/>
              </a:ext>
            </a:extLst>
          </p:cNvPr>
          <p:cNvSpPr/>
          <p:nvPr/>
        </p:nvSpPr>
        <p:spPr>
          <a:xfrm rot="5400000">
            <a:off x="3584692" y="2069490"/>
            <a:ext cx="2479523" cy="2559768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rgbClr val="FEE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6126919" y="2906336"/>
            <a:ext cx="3847081" cy="454555"/>
          </a:xfrm>
          <a:prstGeom prst="homePlat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กลุ่มนโยบายและยุทธศาสตร์ จำนวน 6 ตัวชี้วัด</a:t>
            </a:r>
            <a:endParaRPr lang="en-GB" sz="1250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8" b="97445" l="4778" r="96889">
                        <a14:foregroundMark x1="48111" y1="35889" x2="48111" y2="35889"/>
                        <a14:foregroundMark x1="42667" y1="55285" x2="42667" y2="55285"/>
                        <a14:foregroundMark x1="66111" y1="52033" x2="66111" y2="52033"/>
                        <a14:foregroundMark x1="38556" y1="24855" x2="38556" y2="24855"/>
                        <a14:foregroundMark x1="29333" y1="73868" x2="29333" y2="73868"/>
                        <a14:foregroundMark x1="73444" y1="60163" x2="73444" y2="60163"/>
                        <a14:foregroundMark x1="16889" y1="39954" x2="16889" y2="39954"/>
                        <a14:foregroundMark x1="62778" y1="23693" x2="62778" y2="23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4437">
            <a:off x="3867204" y="2399832"/>
            <a:ext cx="1956924" cy="186443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5403569" y="3402328"/>
            <a:ext cx="642361" cy="643433"/>
            <a:chOff x="5370770" y="1726627"/>
            <a:chExt cx="642361" cy="64343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E7923BD-A0B5-4409-ACB9-57A1904E9D51}"/>
                </a:ext>
              </a:extLst>
            </p:cNvPr>
            <p:cNvSpPr/>
            <p:nvPr/>
          </p:nvSpPr>
          <p:spPr>
            <a:xfrm>
              <a:off x="5403935" y="1761979"/>
              <a:ext cx="585617" cy="585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รูปภาพ 34">
              <a:extLst>
                <a:ext uri="{FF2B5EF4-FFF2-40B4-BE49-F238E27FC236}">
                  <a16:creationId xmlns:a16="http://schemas.microsoft.com/office/drawing/2014/main" id="{DD640411-EFE3-424B-A910-D36FA66C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770" y="1726627"/>
              <a:ext cx="642361" cy="643433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4590184" y="1937081"/>
            <a:ext cx="686423" cy="634530"/>
            <a:chOff x="4155286" y="1783723"/>
            <a:chExt cx="686423" cy="63453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E7923BD-A0B5-4409-ACB9-57A1904E9D51}"/>
                </a:ext>
              </a:extLst>
            </p:cNvPr>
            <p:cNvSpPr/>
            <p:nvPr/>
          </p:nvSpPr>
          <p:spPr>
            <a:xfrm>
              <a:off x="4177598" y="1814746"/>
              <a:ext cx="585617" cy="585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1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1111" r="19550" b="15605"/>
            <a:stretch/>
          </p:blipFill>
          <p:spPr>
            <a:xfrm>
              <a:off x="4155286" y="1783723"/>
              <a:ext cx="686423" cy="634530"/>
            </a:xfrm>
            <a:prstGeom prst="rect">
              <a:avLst/>
            </a:prstGeom>
          </p:spPr>
        </p:pic>
      </p:grpSp>
      <p:sp>
        <p:nvSpPr>
          <p:cNvPr id="86" name="TextBox 85"/>
          <p:cNvSpPr txBox="1"/>
          <p:nvPr/>
        </p:nvSpPr>
        <p:spPr>
          <a:xfrm>
            <a:off x="6022351" y="915546"/>
            <a:ext cx="4044175" cy="1632755"/>
          </a:xfrm>
          <a:prstGeom prst="rect">
            <a:avLst/>
          </a:prstGeom>
          <a:solidFill>
            <a:srgbClr val="FFEFF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1.1 ร้อยละของการชำระคืนเงินกู้ยืม		</a:t>
            </a:r>
            <a:b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3.1 </a:t>
            </a:r>
            <a:r>
              <a:rPr lang="th-TH" sz="1100" spc="-2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ผลลัพธ์จากการดำเนินงานตามวัตถุประสงค์ของกองทุนฯ</a:t>
            </a:r>
            <a:r>
              <a:rPr lang="th-TH" sz="11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3.3 ความสำเร็จในการปรับปรุงกระบวนการบริหารลุกหนี้โครงการ </a:t>
            </a:r>
          </a:p>
          <a:p>
            <a:pPr>
              <a:lnSpc>
                <a:spcPct val="130000"/>
              </a:lnSpc>
            </a:pPr>
            <a:r>
              <a:rPr lang="th-TH" sz="11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เพื่อให้งบการเงินของกองทุนฯ ได้รับการรับรอง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4.3 การบริหารจัดการสารสนเทศและดิจิทัล </a:t>
            </a:r>
            <a:endParaRPr lang="en-GB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5.1 บทบาทคณะกรรมการบริหารทุนหมุนเวียน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6.1 การใช้จ่ายเงินตามแผนการใช้จ่ายที่ได้รับอนุมัติ	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75883" y="3857888"/>
            <a:ext cx="3843668" cy="1412694"/>
          </a:xfrm>
          <a:prstGeom prst="rect">
            <a:avLst/>
          </a:prstGeom>
          <a:solidFill>
            <a:srgbClr val="ECFAF8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2.1 ความพึงพอใจของผู้มีส่วนได้ส่วนเสีย</a:t>
            </a:r>
            <a:endParaRPr lang="en-GB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00" spc="-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2.2 ร้อยละของโครงการที่ได้รับการสนับสนุนจากกองทุนฯ     </a:t>
            </a:r>
          </a:p>
          <a:p>
            <a:pPr>
              <a:lnSpc>
                <a:spcPct val="130000"/>
              </a:lnSpc>
            </a:pPr>
            <a:r>
              <a:rPr lang="th-TH" sz="1100" spc="-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ที่ผู้เข้าร่วมโครงการมีคุณภาพชีวิตที่ดีและผ่านเกณฑ์   </a:t>
            </a:r>
          </a:p>
          <a:p>
            <a:pPr>
              <a:lnSpc>
                <a:spcPct val="130000"/>
              </a:lnSpc>
            </a:pPr>
            <a:r>
              <a:rPr lang="th-TH" sz="1100" spc="-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การประเมิน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3.2 ความสำเร็จในการดำเนินการตามแผนงาน    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</a:t>
            </a:r>
            <a:r>
              <a:rPr lang="th-TH" sz="11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เพื่อสนับสนุนโครงการส่งเสริมอาชีพ</a:t>
            </a:r>
            <a:r>
              <a:rPr lang="en-US" sz="11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endParaRPr lang="th-TH" sz="1100" i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98887" y="4158067"/>
            <a:ext cx="4103143" cy="339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1.2 อัตราหนี้ค้างชำระ (</a:t>
            </a:r>
            <a:r>
              <a:rPr lang="en-US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Non </a:t>
            </a:r>
            <a:r>
              <a:rPr lang="th-TH" sz="1167" i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en-US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Performing Loan </a:t>
            </a:r>
            <a:r>
              <a:rPr lang="th-TH" sz="1167" i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en-US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NPL</a:t>
            </a: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</a:p>
        </p:txBody>
      </p:sp>
      <p:sp>
        <p:nvSpPr>
          <p:cNvPr id="82" name="Block Arc 81">
            <a:extLst>
              <a:ext uri="{FF2B5EF4-FFF2-40B4-BE49-F238E27FC236}">
                <a16:creationId xmlns:a16="http://schemas.microsoft.com/office/drawing/2014/main" id="{544B189E-A607-43B8-9BA1-EDCA98808596}"/>
              </a:ext>
            </a:extLst>
          </p:cNvPr>
          <p:cNvSpPr/>
          <p:nvPr/>
        </p:nvSpPr>
        <p:spPr>
          <a:xfrm rot="10800000">
            <a:off x="3583015" y="2064864"/>
            <a:ext cx="2478755" cy="2524268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rgbClr val="C2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14802-4D76-4C59-9D1A-5CE844624652}"/>
              </a:ext>
            </a:extLst>
          </p:cNvPr>
          <p:cNvSpPr/>
          <p:nvPr/>
        </p:nvSpPr>
        <p:spPr>
          <a:xfrm rot="5400000">
            <a:off x="1819055" y="1862513"/>
            <a:ext cx="450000" cy="3401329"/>
          </a:xfrm>
          <a:prstGeom prst="rect">
            <a:avLst/>
          </a:prstGeom>
          <a:solidFill>
            <a:srgbClr val="C2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/>
          </a:p>
        </p:txBody>
      </p:sp>
      <p:sp>
        <p:nvSpPr>
          <p:cNvPr id="35" name="Pentagon 34"/>
          <p:cNvSpPr/>
          <p:nvPr/>
        </p:nvSpPr>
        <p:spPr>
          <a:xfrm>
            <a:off x="254668" y="3384799"/>
            <a:ext cx="3845709" cy="399553"/>
          </a:xfrm>
          <a:prstGeom prst="homePlat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กลุ่มพัฒนาศักยภาพกองทุน จำนวน 3 ตัวชี้วัด</a:t>
            </a:r>
            <a:endParaRPr lang="en-GB" sz="1250" dirty="0">
              <a:solidFill>
                <a:srgbClr val="00206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712547" y="3449567"/>
            <a:ext cx="597074" cy="591558"/>
            <a:chOff x="4781994" y="1705345"/>
            <a:chExt cx="597074" cy="59155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7923BD-A0B5-4409-ACB9-57A1904E9D51}"/>
                </a:ext>
              </a:extLst>
            </p:cNvPr>
            <p:cNvSpPr/>
            <p:nvPr/>
          </p:nvSpPr>
          <p:spPr>
            <a:xfrm>
              <a:off x="4786966" y="1705980"/>
              <a:ext cx="585617" cy="585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รูปภาพ 35">
              <a:extLst>
                <a:ext uri="{FF2B5EF4-FFF2-40B4-BE49-F238E27FC236}">
                  <a16:creationId xmlns:a16="http://schemas.microsoft.com/office/drawing/2014/main" id="{E7EA978A-A5ED-4793-AA82-AD8474637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994" y="1705345"/>
              <a:ext cx="597074" cy="591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760040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65184" y="2843914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1/2566 เมื่อวันศุกร์ที่ 27 มกราคม 2566</a:t>
            </a:r>
            <a:endParaRPr lang="en-US" sz="1400" dirty="0">
              <a:solidFill>
                <a:schemeClr val="tx1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44757" y="2861584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065184" y="4039416"/>
            <a:ext cx="5939275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ครั้งที่ 1/2566 เมื่อวันศุกร์ที่ 27 มกราคม 2566</a:t>
            </a:r>
            <a:endParaRPr lang="en-US" sz="140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757" y="389853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17057" y="1893080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-23585" y="5154909"/>
            <a:ext cx="10183585" cy="694389"/>
            <a:chOff x="-23585" y="5134125"/>
            <a:chExt cx="10183585" cy="715174"/>
          </a:xfrm>
        </p:grpSpPr>
        <p:grpSp>
          <p:nvGrpSpPr>
            <p:cNvPr id="9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5" y="5274993"/>
              <a:ext cx="10183585" cy="470079"/>
              <a:chOff x="-21227" y="4621292"/>
              <a:chExt cx="9165228" cy="561020"/>
            </a:xfrm>
          </p:grpSpPr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7" y="4635401"/>
                <a:ext cx="5133812" cy="546911"/>
                <a:chOff x="-45702" y="6428830"/>
                <a:chExt cx="7109735" cy="450425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10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63" name="Group 6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7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8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8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7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7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6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884220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4.3 รายงานผลการดำเนินงานตามตัวชี้วัดที่ 5.1 บทบาทคณะกรรมการบริหารเงินทุนหมุนเวียน เรื่อง สรุปผลการดำเนินงานกองทุนพัฒนาบทบาทสตรี ประจำปี 2566 </a:t>
            </a:r>
            <a:b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1 (ตุลาคม - ธันวาคม 2565)</a:t>
            </a:r>
            <a:endParaRPr lang="en-US" sz="19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24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ไดอารี่ของโจ: เป้าหมายในปี ๒๕๕๖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20" y="3550727"/>
            <a:ext cx="1790362" cy="11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5" y="1019880"/>
            <a:ext cx="1107815" cy="116482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8" y="3163322"/>
            <a:ext cx="887287" cy="1254440"/>
          </a:xfrm>
          <a:prstGeom prst="rect">
            <a:avLst/>
          </a:prstGeom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1847330" y="1122978"/>
            <a:ext cx="182179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ด้านการเงิน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709488" y="1988637"/>
            <a:ext cx="4120036" cy="1278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1.1 การเบิกจ่ายงบประมาณประจำปีงบประมาณ พ.ศ. 2566</a:t>
            </a:r>
          </a:p>
          <a:p>
            <a:pPr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จำนวน 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916,432,950.00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ผลเบิกจ่ายงบประมาณ จำนวน 17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,934,379.55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 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1.87</a:t>
            </a:r>
          </a:p>
          <a:p>
            <a:pPr>
              <a:lnSpc>
                <a:spcPct val="130000"/>
              </a:lnSpc>
            </a:pP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333176" y="3524456"/>
            <a:ext cx="259693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ด้านที่ไม่ใช่การเงิน</a:t>
            </a:r>
          </a:p>
        </p:txBody>
      </p:sp>
      <p:cxnSp>
        <p:nvCxnSpPr>
          <p:cNvPr id="5" name="ตัวเชื่อมต่อหักมุม 4"/>
          <p:cNvCxnSpPr/>
          <p:nvPr/>
        </p:nvCxnSpPr>
        <p:spPr>
          <a:xfrm>
            <a:off x="544594" y="3046092"/>
            <a:ext cx="7940616" cy="503077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กล่องข้อความ 30"/>
          <p:cNvSpPr txBox="1"/>
          <p:nvPr/>
        </p:nvSpPr>
        <p:spPr>
          <a:xfrm>
            <a:off x="265702" y="4136877"/>
            <a:ext cx="42492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สมาชิก </a:t>
            </a:r>
          </a:p>
          <a:p>
            <a:pPr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ประเภทองค์กร ปี 2566 ไตรมาส 1 จำนวน 906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องค์กร      </a:t>
            </a:r>
            <a:r>
              <a:rPr lang="th-TH" sz="1200" b="1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ประเภทบุคคลธรรมดา เป้าหมายปี 2565 จำนวน 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1,862,558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 </a:t>
            </a:r>
            <a:br>
              <a:rPr lang="th-TH" sz="1200" b="1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ในไตรมาส 1 เพิ่มขึ้นจำนวน 37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,683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 คิดเป็นร้อยละ 2.02</a:t>
            </a:r>
            <a:endParaRPr lang="th-TH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4576592" y="3985341"/>
            <a:ext cx="3875423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การประชาสัมพันธ์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เว็ปไซต์กองทุนพัฒนาบทบาทสตรี จำนวน 71 เรื่อง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en-US" sz="12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facebook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856 ครั้ง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จุลสารกองทุนพัฒนาบทบาทสตรี จำนวน 2 ฉบับ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36281" y="-222288"/>
            <a:ext cx="10205749" cy="1607012"/>
            <a:chOff x="-36281" y="-222288"/>
            <a:chExt cx="10205749" cy="1607012"/>
          </a:xfrm>
        </p:grpSpPr>
        <p:grpSp>
          <p:nvGrpSpPr>
            <p:cNvPr id="1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205749" cy="870909"/>
              <a:chOff x="-41176" y="-180236"/>
              <a:chExt cx="9185176" cy="78382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70628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6" y="-222288"/>
              <a:ext cx="1911721" cy="1607012"/>
              <a:chOff x="5480255" y="-436890"/>
              <a:chExt cx="1720549" cy="1446311"/>
            </a:xfrm>
          </p:grpSpPr>
          <p:sp>
            <p:nvSpPr>
              <p:cNvPr id="2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3689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1714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756" y="-67659"/>
            <a:ext cx="10160000" cy="101969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รายงานผลการดำเนินงานตามตัวชี้วัดที่ 5.1 บทบาทคณะกรรมการบริหารเงิน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ทุนหมุนเวียน เรื่อง สรุปผลการดำเนินงานกองทุนพัฒนาบทบาทสตรี ประจำปี 2566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1 (ตุลาคม - ธันวาคม 2565)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41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42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4ED42E5-B381-0AB5-ADA3-8AD036F6C0E3}"/>
              </a:ext>
            </a:extLst>
          </p:cNvPr>
          <p:cNvSpPr txBox="1"/>
          <p:nvPr/>
        </p:nvSpPr>
        <p:spPr>
          <a:xfrm>
            <a:off x="4584585" y="1659225"/>
            <a:ext cx="5386797" cy="187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1.2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การบริหารจัดการหนี้กองทุนพัฒนาบทบาทสตรี </a:t>
            </a: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163</a:t>
            </a:r>
            <a:r>
              <a:rPr lang="en-US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,025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โครงการ ปล่อยเงินให้กู้ยืม จำนวน 16</a:t>
            </a:r>
            <a:r>
              <a:rPr lang="en-US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,495,372,842.69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บาท </a:t>
            </a: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ชำระคืน จำนวน </a:t>
            </a:r>
            <a:r>
              <a:rPr lang="th-TH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12</a:t>
            </a:r>
            <a:r>
              <a:rPr lang="en-US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,199,583,224.19</a:t>
            </a:r>
            <a:r>
              <a:rPr lang="th-TH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บาท </a:t>
            </a: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ลูกหนี้คงเหลือ จำนวน </a:t>
            </a:r>
            <a:r>
              <a:rPr lang="en-US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4,295,789,618.50</a:t>
            </a:r>
            <a:r>
              <a:rPr lang="th-TH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บาท แยกเป็น หนี้ยังไม่ถึงกำหนดชำระ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b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</a:t>
            </a:r>
            <a:r>
              <a:rPr lang="en-US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2,906,335,851.44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บาท คิดเป็นร้อยละ 67.66 </a:t>
            </a: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หนี้ดำเนินคดี จำนวน 86</a:t>
            </a:r>
            <a:r>
              <a:rPr lang="en-US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,608,565.21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บาท คิดเป็นร้อยละ 2.02 </a:t>
            </a:r>
          </a:p>
          <a:p>
            <a:pPr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หนี้เกินกำหนดชำระ จำนวน 1</a:t>
            </a:r>
            <a:r>
              <a:rPr lang="en-US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,287,775,094.33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บาท คิดเป็นร้อยละ 29.98</a:t>
            </a:r>
            <a:r>
              <a:rPr lang="th-TH" sz="1200" dirty="0">
                <a:solidFill>
                  <a:srgbClr val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930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กล่องข้อความ 24"/>
          <p:cNvSpPr txBox="1"/>
          <p:nvPr/>
        </p:nvSpPr>
        <p:spPr>
          <a:xfrm>
            <a:off x="5262237" y="1711048"/>
            <a:ext cx="4618879" cy="73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30000"/>
              </a:lnSpc>
              <a:spcAft>
                <a:spcPts val="800"/>
              </a:spcAft>
            </a:pP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กำหนดการแต่งกายและเครื่องแบบปกติของพนักงานกองทุนพัฒนาบทบาทสตรี กรมการพัฒนาชุมชน ลงวันที่ </a:t>
            </a:r>
            <a:r>
              <a:rPr lang="en-US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 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ธันวาคม 2565</a:t>
            </a:r>
            <a:endParaRPr lang="en-US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863862" y="1149254"/>
            <a:ext cx="2816297" cy="388293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ด้านระบบบริหารความเสี่ยง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216981" y="4099601"/>
            <a:ext cx="4609707" cy="115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การพัฒนาระบบรายงานลูกหนี้ของจังหวัด/กรุงเทพมหานคร</a:t>
            </a:r>
          </a:p>
          <a:p>
            <a:pPr>
              <a:lnSpc>
                <a:spcPct val="130000"/>
              </a:lnSpc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รายงานสารสนเทศสรุปข้อมูลการชำระคืนผ่าน </a:t>
            </a:r>
            <a:r>
              <a:rPr lang="en-US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BILL PAYMENT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ระหว่างเดือนตุลาคม - ธันวาคม 2565 จำนวน 3 ธนาคาร ได้แก่ ธนาคารออมสิน,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ธนาคารเพื่อการเกษตรและสหกรณ์การเกษตร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และธนาคารกรุงไทย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en-US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264,746,447.72 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5354013" y="1204905"/>
            <a:ext cx="3225872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ด้านระบบบริหารทรัพยากรบุคคล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5109936" y="853786"/>
            <a:ext cx="0" cy="47399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Surinhospit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91" y="4157021"/>
            <a:ext cx="1935805" cy="94256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409863" y="3611191"/>
            <a:ext cx="2545142" cy="358584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ด้านระบบสารสนเทศ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409863" y="3417638"/>
            <a:ext cx="47000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การบริหารความเสี่ยงเบื้องต้น – องค์กรแห่งการเรียนรู้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" y="915788"/>
            <a:ext cx="678600" cy="6681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สี่เหลี่ยมผืนผ้ามุมมน 20"/>
          <p:cNvSpPr/>
          <p:nvPr/>
        </p:nvSpPr>
        <p:spPr>
          <a:xfrm>
            <a:off x="5230472" y="2935446"/>
            <a:ext cx="4823209" cy="964385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ภาพรวมการประเมินผลการดำเนินงานทุนหมุนเวียน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 ไตรมาส 1  (ตุลาคม - ธันวาคม 2565)</a:t>
            </a:r>
          </a:p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6 ด้าน 14 ตัวชี้วัด มีค่าคะแนนเฉลี่ย 0.7000</a:t>
            </a:r>
            <a:endParaRPr lang="th-TH" sz="105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3088" name="Picture 16" descr="https://ex95233.files.wordpress.com/2016/08/efd-group-globalized.png?w=820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89" y="3523172"/>
            <a:ext cx="874334" cy="7533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36281" y="-222288"/>
            <a:ext cx="10205749" cy="1607012"/>
            <a:chOff x="-36281" y="-222288"/>
            <a:chExt cx="10205749" cy="1607012"/>
          </a:xfrm>
        </p:grpSpPr>
        <p:grpSp>
          <p:nvGrpSpPr>
            <p:cNvPr id="1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205749" cy="870909"/>
              <a:chOff x="-41176" y="-180236"/>
              <a:chExt cx="9185176" cy="783820"/>
            </a:xfrm>
          </p:grpSpPr>
          <p:sp>
            <p:nvSpPr>
              <p:cNvPr id="2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70628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6" y="-222288"/>
              <a:ext cx="1911721" cy="1607012"/>
              <a:chOff x="5480255" y="-436890"/>
              <a:chExt cx="1720549" cy="1446311"/>
            </a:xfrm>
          </p:grpSpPr>
          <p:sp>
            <p:nvSpPr>
              <p:cNvPr id="2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3689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1714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5" name="กล่องข้อความ 19"/>
          <p:cNvSpPr txBox="1"/>
          <p:nvPr/>
        </p:nvSpPr>
        <p:spPr>
          <a:xfrm>
            <a:off x="374725" y="1650874"/>
            <a:ext cx="4502703" cy="162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แต่งตั้งคณะกรรมการอำนวยการระบบการควบคุมภายในและการบริหาร</a:t>
            </a:r>
            <a:r>
              <a:rPr lang="th-TH" sz="1100" b="1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 คณะกรรมการประเมินผลการควบคุมภายใน และคณะกรรมการ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บริหารจัดการความเสี่ยงของกองทุนพัฒนาบทบาทสตรี ประจำปีงบประมาณ พ.ศ. 2566 และจัดประชุมเพื่อทบทวนความเสี่ยงในการดำเนินงานและวางแผนการบริหารความเสี่ยงของกองทุน ประจำปีงบประมาณ พ.ศ. 2566 และปรับปรุงคู่มือการบริหารความเสี่ยง</a:t>
            </a:r>
            <a:b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ของกองทุนพัฒนาบทบาทสตรีให้สอดคล้องกับสถานการณ์ปัจจุบัน</a:t>
            </a:r>
            <a:endParaRPr lang="en-US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756" y="-67659"/>
            <a:ext cx="6353683" cy="101969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รายงานผลการดำเนินงานตามตัวชี้วัดที่ 5.1 บทบาทคณะกรรมการบริหาร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เงินทุนหมุนเวียน เรื่อง สรุปผลการดำเนินงานกองทุนพัฒนาบทบาทสตรี ประจำปี 2566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1 (ตุลาคม - ธันวาคม 2565)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4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4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4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2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111748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4.4 รายงานผลข้อมูลการดำเนินการทางกฎหมายเกี่ยวกับการดำเนินคดีแพ่ง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797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-271597"/>
            <a:ext cx="10193050" cy="1541268"/>
            <a:chOff x="-23581" y="-271597"/>
            <a:chExt cx="10193050" cy="1541268"/>
          </a:xfrm>
        </p:grpSpPr>
        <p:grpSp>
          <p:nvGrpSpPr>
            <p:cNvPr id="3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95148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7147" y="-36596"/>
            <a:ext cx="5971142" cy="7471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รายงานผลข้อมูลการดำเนินการทางกฎหมายเกี่ยวกับการดำเนินคดีแพ่ง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61624"/>
              </p:ext>
            </p:extLst>
          </p:nvPr>
        </p:nvGraphicFramePr>
        <p:xfrm>
          <a:off x="347238" y="982408"/>
          <a:ext cx="9468093" cy="388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291">
                  <a:extLst>
                    <a:ext uri="{9D8B030D-6E8A-4147-A177-3AD203B41FA5}">
                      <a16:colId xmlns:a16="http://schemas.microsoft.com/office/drawing/2014/main" val="3019699008"/>
                    </a:ext>
                  </a:extLst>
                </a:gridCol>
                <a:gridCol w="140925">
                  <a:extLst>
                    <a:ext uri="{9D8B030D-6E8A-4147-A177-3AD203B41FA5}">
                      <a16:colId xmlns:a16="http://schemas.microsoft.com/office/drawing/2014/main" val="1423485980"/>
                    </a:ext>
                  </a:extLst>
                </a:gridCol>
                <a:gridCol w="1204098">
                  <a:extLst>
                    <a:ext uri="{9D8B030D-6E8A-4147-A177-3AD203B41FA5}">
                      <a16:colId xmlns:a16="http://schemas.microsoft.com/office/drawing/2014/main" val="3882372488"/>
                    </a:ext>
                  </a:extLst>
                </a:gridCol>
                <a:gridCol w="1204098">
                  <a:extLst>
                    <a:ext uri="{9D8B030D-6E8A-4147-A177-3AD203B41FA5}">
                      <a16:colId xmlns:a16="http://schemas.microsoft.com/office/drawing/2014/main" val="2549737192"/>
                    </a:ext>
                  </a:extLst>
                </a:gridCol>
                <a:gridCol w="1186453">
                  <a:extLst>
                    <a:ext uri="{9D8B030D-6E8A-4147-A177-3AD203B41FA5}">
                      <a16:colId xmlns:a16="http://schemas.microsoft.com/office/drawing/2014/main" val="3884446337"/>
                    </a:ext>
                  </a:extLst>
                </a:gridCol>
                <a:gridCol w="1219222">
                  <a:extLst>
                    <a:ext uri="{9D8B030D-6E8A-4147-A177-3AD203B41FA5}">
                      <a16:colId xmlns:a16="http://schemas.microsoft.com/office/drawing/2014/main" val="960098411"/>
                    </a:ext>
                  </a:extLst>
                </a:gridCol>
                <a:gridCol w="1219222">
                  <a:extLst>
                    <a:ext uri="{9D8B030D-6E8A-4147-A177-3AD203B41FA5}">
                      <a16:colId xmlns:a16="http://schemas.microsoft.com/office/drawing/2014/main" val="3513523285"/>
                    </a:ext>
                  </a:extLst>
                </a:gridCol>
                <a:gridCol w="181058">
                  <a:extLst>
                    <a:ext uri="{9D8B030D-6E8A-4147-A177-3AD203B41FA5}">
                      <a16:colId xmlns:a16="http://schemas.microsoft.com/office/drawing/2014/main" val="3560674540"/>
                    </a:ext>
                  </a:extLst>
                </a:gridCol>
                <a:gridCol w="937334">
                  <a:extLst>
                    <a:ext uri="{9D8B030D-6E8A-4147-A177-3AD203B41FA5}">
                      <a16:colId xmlns:a16="http://schemas.microsoft.com/office/drawing/2014/main" val="2881951557"/>
                    </a:ext>
                  </a:extLst>
                </a:gridCol>
                <a:gridCol w="225620">
                  <a:extLst>
                    <a:ext uri="{9D8B030D-6E8A-4147-A177-3AD203B41FA5}">
                      <a16:colId xmlns:a16="http://schemas.microsoft.com/office/drawing/2014/main" val="3951689087"/>
                    </a:ext>
                  </a:extLst>
                </a:gridCol>
                <a:gridCol w="892772">
                  <a:extLst>
                    <a:ext uri="{9D8B030D-6E8A-4147-A177-3AD203B41FA5}">
                      <a16:colId xmlns:a16="http://schemas.microsoft.com/office/drawing/2014/main" val="4115208389"/>
                    </a:ext>
                  </a:extLst>
                </a:gridCol>
              </a:tblGrid>
              <a:tr h="308968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เดือนมกราคม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68799"/>
                  </a:ext>
                </a:extLst>
              </a:tr>
              <a:tr h="3089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คดีแพ่ง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คดีอาญา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ยุติการดำเนินคดี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EFD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อยู่ระหว่างบังคับคดี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65087"/>
                  </a:ext>
                </a:extLst>
              </a:tr>
              <a:tr h="79637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ผิดสัญญากู้ยืมเงิน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ฉ้อโกง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ปลอมแปลงเอกสาร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ผิดสัญญากู้ยืมเงิน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EF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813706"/>
                  </a:ext>
                </a:extLst>
              </a:tr>
              <a:tr h="365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745879"/>
                  </a:ext>
                </a:extLst>
              </a:tr>
              <a:tr h="320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36,845,618.00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60,681,937.00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9,820,357.42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8,718,923.56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3,967,851.00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9,313,116.00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1475"/>
                  </a:ext>
                </a:extLst>
              </a:tr>
              <a:tr h="331620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เดือนกุมภาพันธ์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73311"/>
                  </a:ext>
                </a:extLst>
              </a:tr>
              <a:tr h="3892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90206"/>
                  </a:ext>
                </a:extLst>
              </a:tr>
              <a:tr h="3436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37,469,489.00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48,366,889.89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10,012,420.56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7,593,766.56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3,967,851.00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9,313,116.00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9,627,491.28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06650"/>
                  </a:ext>
                </a:extLst>
              </a:tr>
              <a:tr h="29747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สรุป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เพิ่มขึ้น 9 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2 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1 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1 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คงเดิม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คงเดิม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58010"/>
                  </a:ext>
                </a:extLst>
              </a:tr>
              <a:tr h="420340"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623,871.00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,315,047.11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,063.14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,125,157.00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3,967,851.00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9,313,116.00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9,627,491.28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849067"/>
                  </a:ext>
                </a:extLst>
              </a:tr>
            </a:tbl>
          </a:graphicData>
        </a:graphic>
      </p:graphicFrame>
      <p:grpSp>
        <p:nvGrpSpPr>
          <p:cNvPr id="3" name="Group 73">
            <a:extLst>
              <a:ext uri="{FF2B5EF4-FFF2-40B4-BE49-F238E27FC236}">
                <a16:creationId xmlns:a16="http://schemas.microsoft.com/office/drawing/2014/main" id="{3AFE707B-00BD-B22F-70CC-C09AFD614C8A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" name="กลุ่ม 1">
              <a:extLst>
                <a:ext uri="{FF2B5EF4-FFF2-40B4-BE49-F238E27FC236}">
                  <a16:creationId xmlns:a16="http://schemas.microsoft.com/office/drawing/2014/main" id="{06CA80EF-3F76-7B0E-DBCE-D330CB9B8543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2" name="กลุ่ม 7">
                <a:extLst>
                  <a:ext uri="{FF2B5EF4-FFF2-40B4-BE49-F238E27FC236}">
                    <a16:creationId xmlns:a16="http://schemas.microsoft.com/office/drawing/2014/main" id="{8CC8CF73-17BC-4171-14DD-E33D002BA611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895CB6B4-532A-74BE-4BC6-32244B916034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5DC80803-4C05-DC5A-53F7-084911553CE5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F8CDD3CC-69B7-B46B-0B98-685117FF4DCF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3" name="กลุ่ม 4">
                <a:extLst>
                  <a:ext uri="{FF2B5EF4-FFF2-40B4-BE49-F238E27FC236}">
                    <a16:creationId xmlns:a16="http://schemas.microsoft.com/office/drawing/2014/main" id="{6D592F78-0F50-9B72-460D-A26C419ACDE2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69A21ED7-4AFB-4ED9-2B45-AAD2CBFB85F2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8CAF1D47-D0F1-25A8-DF16-A764B9883E93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" name="Picture 23">
              <a:extLst>
                <a:ext uri="{FF2B5EF4-FFF2-40B4-BE49-F238E27FC236}">
                  <a16:creationId xmlns:a16="http://schemas.microsoft.com/office/drawing/2014/main" id="{9F9CB335-2311-FA89-161A-AB043C531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" name="Picture 24">
              <a:extLst>
                <a:ext uri="{FF2B5EF4-FFF2-40B4-BE49-F238E27FC236}">
                  <a16:creationId xmlns:a16="http://schemas.microsoft.com/office/drawing/2014/main" id="{FB7EDEF4-3893-2C26-2CBE-04F657A4D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" name="Picture 35">
              <a:extLst>
                <a:ext uri="{FF2B5EF4-FFF2-40B4-BE49-F238E27FC236}">
                  <a16:creationId xmlns:a16="http://schemas.microsoft.com/office/drawing/2014/main" id="{4315D796-0370-3FDB-3A0A-3BA55F685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" name="Picture 36">
              <a:extLst>
                <a:ext uri="{FF2B5EF4-FFF2-40B4-BE49-F238E27FC236}">
                  <a16:creationId xmlns:a16="http://schemas.microsoft.com/office/drawing/2014/main" id="{0BF2F72A-2DA4-B19B-C01C-177CE63F5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" name="Picture 2" descr="C:\Users\Administrator\Desktop\change for good.png">
              <a:extLst>
                <a:ext uri="{FF2B5EF4-FFF2-40B4-BE49-F238E27FC236}">
                  <a16:creationId xmlns:a16="http://schemas.microsoft.com/office/drawing/2014/main" id="{A48C2F48-3C41-A92F-FE41-DD657CA84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12820751-9769-CC4B-B2E1-F00711A893AC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9" name="TextBox 7">
            <a:extLst>
              <a:ext uri="{FF2B5EF4-FFF2-40B4-BE49-F238E27FC236}">
                <a16:creationId xmlns:a16="http://schemas.microsoft.com/office/drawing/2014/main" id="{34FF48D2-5CAF-4EB2-4A35-589ACDF61E3C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355063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4.5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8151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05018"/>
              </p:ext>
            </p:extLst>
          </p:nvPr>
        </p:nvGraphicFramePr>
        <p:xfrm>
          <a:off x="93697" y="2049403"/>
          <a:ext cx="9958494" cy="1905098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715277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715277">
                  <a:extLst>
                    <a:ext uri="{9D8B030D-6E8A-4147-A177-3AD203B41FA5}">
                      <a16:colId xmlns:a16="http://schemas.microsoft.com/office/drawing/2014/main" val="1504616371"/>
                    </a:ext>
                  </a:extLst>
                </a:gridCol>
                <a:gridCol w="2095499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2496398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1936043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1476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ลูกหนี้ที่แสดง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ความประสงค์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ขอเข้าร่วมมาตรการ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(โครงการ)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จำนวนเงินที่ได้รับชำระหนี้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โครงการที่ผิดนัดชำระหนี้ (โครงการ)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จำนวนเงินที่ลูกหนี้ผิดนัดชำระหนี้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25,993,719</a:t>
                      </a: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.00</a:t>
                      </a:r>
                      <a:endParaRPr lang="en-US" sz="14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1,277,088,170.19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13,916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472,024,580.61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rgbClr val="DECEC4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กุมภาพันธ์ 2566</a:t>
            </a:r>
          </a:p>
        </p:txBody>
      </p: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21784" y="1235038"/>
            <a:ext cx="8302319" cy="641058"/>
          </a:xfrm>
          <a:prstGeom prst="flowChart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                              </a:t>
            </a:r>
            <a:endParaRPr lang="en-US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16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3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3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</p:txBody>
      </p:sp>
    </p:spTree>
    <p:extLst>
      <p:ext uri="{BB962C8B-B14F-4D97-AF65-F5344CB8AC3E}">
        <p14:creationId xmlns:p14="http://schemas.microsoft.com/office/powerpoint/2010/main" val="381999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12585"/>
              </p:ext>
            </p:extLst>
          </p:nvPr>
        </p:nvGraphicFramePr>
        <p:xfrm>
          <a:off x="93697" y="2049403"/>
          <a:ext cx="9958493" cy="233337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200785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4133390910"/>
                    </a:ext>
                  </a:extLst>
                </a:gridCol>
                <a:gridCol w="1540363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1255298">
                  <a:extLst>
                    <a:ext uri="{9D8B030D-6E8A-4147-A177-3AD203B41FA5}">
                      <a16:colId xmlns:a16="http://schemas.microsoft.com/office/drawing/2014/main" val="1446939428"/>
                    </a:ext>
                  </a:extLst>
                </a:gridCol>
                <a:gridCol w="1179226">
                  <a:extLst>
                    <a:ext uri="{9D8B030D-6E8A-4147-A177-3AD203B41FA5}">
                      <a16:colId xmlns:a16="http://schemas.microsoft.com/office/drawing/2014/main" val="262646057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1936043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53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5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450" b="1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ที่อนุมัติ</a:t>
                      </a:r>
                      <a:endParaRPr lang="en-US" sz="1450" b="1" spc="-4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ที่ผิดนัดชำระหนี้</a:t>
                      </a:r>
                      <a:r>
                        <a:rPr lang="th-TH" sz="145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หลังได้รับอนุมัติ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5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จำนวนเงินรายงวด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ที่ได้รับชำระแล้ว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9431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ปรับโครงสร้างหนี้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ยกเลิก</a:t>
                      </a:r>
                      <a:b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เข้าร่วมมาตรการ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5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46513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</a:t>
                      </a: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330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</a:t>
                      </a: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,237,930.62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3,211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spc="-25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,200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  <a:tr h="428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3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306,043,931.88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,926,588.78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</a:t>
                      </a: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57,296.11</a:t>
                      </a: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87,392,036.71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3,812,407.71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9773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rgbClr val="EDE1F7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en-US" sz="14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 </a:t>
            </a:r>
            <a:r>
              <a:rPr lang="th-TH" sz="14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กุมภาพันธ์ 2566</a:t>
            </a:r>
          </a:p>
        </p:txBody>
      </p: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95300" y="1161892"/>
            <a:ext cx="9431883" cy="731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th-TH" sz="16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(ฉบับที่ 4)                               </a:t>
            </a:r>
            <a:endParaRPr lang="en-US" sz="16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endParaRPr lang="en-GB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4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4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</p:txBody>
      </p:sp>
      <p:sp>
        <p:nvSpPr>
          <p:cNvPr id="55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3789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679097" y="1216546"/>
            <a:ext cx="8787694" cy="10525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</a:t>
            </a:r>
            <a:b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และเงื่อนไขการพิจารณา ลดหรืองดเบี้ยปรับ/ดอกเบี้ยผิดนัดตามสัญญากู้ยืมเงิน</a:t>
            </a:r>
            <a:b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ของกองทุนพัฒนา</a:t>
            </a:r>
            <a:r>
              <a:rPr lang="th-TH" sz="1600" b="1" spc="-4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บทบาทสตรี</a:t>
            </a:r>
            <a:endPara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39485"/>
              </p:ext>
            </p:extLst>
          </p:nvPr>
        </p:nvGraphicFramePr>
        <p:xfrm>
          <a:off x="1273846" y="2480863"/>
          <a:ext cx="7886702" cy="139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351">
                  <a:extLst>
                    <a:ext uri="{9D8B030D-6E8A-4147-A177-3AD203B41FA5}">
                      <a16:colId xmlns:a16="http://schemas.microsoft.com/office/drawing/2014/main" val="3088200104"/>
                    </a:ext>
                  </a:extLst>
                </a:gridCol>
                <a:gridCol w="3943351">
                  <a:extLst>
                    <a:ext uri="{9D8B030D-6E8A-4147-A177-3AD203B41FA5}">
                      <a16:colId xmlns:a16="http://schemas.microsoft.com/office/drawing/2014/main" val="2402875747"/>
                    </a:ext>
                  </a:extLst>
                </a:gridCol>
              </a:tblGrid>
              <a:tr h="7590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(โครงการ)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17922"/>
                  </a:ext>
                </a:extLst>
              </a:tr>
              <a:tr h="63187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10,217,494.00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3989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en-US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กุมภาพันธ์ 2566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4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</p:txBody>
      </p:sp>
      <p:sp>
        <p:nvSpPr>
          <p:cNvPr id="5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033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A51544E-CB05-403C-AF80-32481C70A36B}"/>
              </a:ext>
            </a:extLst>
          </p:cNvPr>
          <p:cNvSpPr txBox="1"/>
          <p:nvPr/>
        </p:nvSpPr>
        <p:spPr>
          <a:xfrm>
            <a:off x="6653075" y="4800155"/>
            <a:ext cx="3178788" cy="338554"/>
          </a:xfrm>
          <a:prstGeom prst="rect">
            <a:avLst/>
          </a:prstGeom>
          <a:solidFill>
            <a:srgbClr val="D9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กุมภาพันธ์ 2566</a:t>
            </a:r>
            <a:endParaRPr lang="en-US" sz="1600" b="1" dirty="0"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6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4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2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31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02936"/>
              </p:ext>
            </p:extLst>
          </p:nvPr>
        </p:nvGraphicFramePr>
        <p:xfrm>
          <a:off x="409083" y="2047549"/>
          <a:ext cx="9117166" cy="2610206"/>
        </p:xfrm>
        <a:graphic>
          <a:graphicData uri="http://schemas.openxmlformats.org/drawingml/2006/table">
            <a:tbl>
              <a:tblPr firstRow="1" firstCol="1" bandRow="1"/>
              <a:tblGrid>
                <a:gridCol w="913909">
                  <a:extLst>
                    <a:ext uri="{9D8B030D-6E8A-4147-A177-3AD203B41FA5}">
                      <a16:colId xmlns:a16="http://schemas.microsoft.com/office/drawing/2014/main" val="2035971059"/>
                    </a:ext>
                  </a:extLst>
                </a:gridCol>
                <a:gridCol w="2158501">
                  <a:extLst>
                    <a:ext uri="{9D8B030D-6E8A-4147-A177-3AD203B41FA5}">
                      <a16:colId xmlns:a16="http://schemas.microsoft.com/office/drawing/2014/main" val="1967334261"/>
                    </a:ext>
                  </a:extLst>
                </a:gridCol>
                <a:gridCol w="3106717">
                  <a:extLst>
                    <a:ext uri="{9D8B030D-6E8A-4147-A177-3AD203B41FA5}">
                      <a16:colId xmlns:a16="http://schemas.microsoft.com/office/drawing/2014/main" val="1455613290"/>
                    </a:ext>
                  </a:extLst>
                </a:gridCol>
                <a:gridCol w="2938039">
                  <a:extLst>
                    <a:ext uri="{9D8B030D-6E8A-4147-A177-3AD203B41FA5}">
                      <a16:colId xmlns:a16="http://schemas.microsoft.com/office/drawing/2014/main" val="3038410846"/>
                    </a:ext>
                  </a:extLst>
                </a:gridCol>
              </a:tblGrid>
              <a:tr h="497312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ลำดับที่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ข้อมูลประจำเดือน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4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จำนวนลูกหนี้เข้าร่วมมาตรการ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48215"/>
                  </a:ext>
                </a:extLst>
              </a:tr>
              <a:tr h="396449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ตุลาคม 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710,728.72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99898"/>
                  </a:ext>
                </a:extLst>
              </a:tr>
              <a:tr h="417511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FD5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พฤศจิกายน 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F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500.00 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09610"/>
                  </a:ext>
                </a:extLst>
              </a:tr>
              <a:tr h="400811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B5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ธันวาคม 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373</a:t>
                      </a:r>
                      <a:r>
                        <a:rPr lang="en-US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,648.14</a:t>
                      </a: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79596"/>
                  </a:ext>
                </a:extLst>
              </a:tr>
              <a:tr h="400811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4B9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มกราคม 2566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4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,057,070.24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95585"/>
                  </a:ext>
                </a:extLst>
              </a:tr>
              <a:tr h="497312">
                <a:tc gridSpan="2"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122 ราย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,624,947.10 </a:t>
                      </a: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5625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9985" y="1040207"/>
            <a:ext cx="8660518" cy="71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และการปลดหนี้รายบุคคลของกองทุนพัฒนาบทบาทสตรี</a:t>
            </a:r>
            <a:endPara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</p:txBody>
      </p:sp>
      <p:sp>
        <p:nvSpPr>
          <p:cNvPr id="5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779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9" name="กลุ่ม 34"/>
          <p:cNvGrpSpPr/>
          <p:nvPr/>
        </p:nvGrpSpPr>
        <p:grpSpPr>
          <a:xfrm>
            <a:off x="198957" y="1046445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61" name="สี่เหลี่ยมผืนผ้า 21"/>
          <p:cNvSpPr/>
          <p:nvPr/>
        </p:nvSpPr>
        <p:spPr>
          <a:xfrm>
            <a:off x="4083722" y="1054576"/>
            <a:ext cx="5939275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รายงานผลการดำเนินงาน ประจำปีบัญชี 2565 (ฉบับเบื้องต้น) กองทุนพัฒนาบทบาทสตรี</a:t>
            </a:r>
          </a:p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4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บันทึกข้อตกลงการประเมินผลการดำเนินงานทุนหมุนเวียน ประจำปีบัญชี 2566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ระหว่าง กระทรวงการคลัง กับ กองทุนพัฒนาบทบาทสตรี กรมการพัฒนาชุมชน กระทรวงมหาดไทย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รายงานผลการดำเนินงานตามตัวชี้วัดที่ 5.1 บทบาทคณะกรรมการบริหาร</a:t>
            </a:r>
            <a:r>
              <a:rPr lang="th-TH" sz="1400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เงินทุนหมุนเวียน เรื่อง สรุปผลการดำเนินงานกองทุนพัฒนาบทบาทสตรี ประจำปี 2566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1 (ตุลาคม - ธันวาคม 2565)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รายงานผลข้อมูลการดำเนินการทางกฎหมายเกี่ยวกับการดำเนินคดีแพ่ง </a:t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</p:txBody>
      </p:sp>
    </p:spTree>
    <p:extLst>
      <p:ext uri="{BB962C8B-B14F-4D97-AF65-F5344CB8AC3E}">
        <p14:creationId xmlns:p14="http://schemas.microsoft.com/office/powerpoint/2010/main" val="214317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การพิจารณาการลดอัตราดอกเบี้ยเงินกู้และอัตราดอกเบี้ยผิดนัด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ครั้งที่ 19 ตามประกาศคณะกรรมการบริหารกองทุนพัฒนาบทบาทสตรี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endParaRPr lang="en-GB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408523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43075"/>
              </p:ext>
            </p:extLst>
          </p:nvPr>
        </p:nvGraphicFramePr>
        <p:xfrm>
          <a:off x="420140" y="973792"/>
          <a:ext cx="9310255" cy="4234815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438852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438852"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3781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ระยอง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275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,860.00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85136"/>
                  </a:ext>
                </a:extLst>
              </a:tr>
              <a:tr h="3781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ตรัง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414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,311.00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94949"/>
                  </a:ext>
                </a:extLst>
              </a:tr>
              <a:tr h="3781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สกลนคร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191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,111.92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980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,687.69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สระบุรี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,520,116.97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,860.12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35971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สงขลา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75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,301.00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ศรีสะเกษ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177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,283.00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3622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3,683,531.70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68456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-11017"/>
            <a:ext cx="10160000" cy="6830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7302" y="30973"/>
            <a:ext cx="10121771" cy="630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3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19 ตามประกาศคณะกรรมการ</a:t>
            </a:r>
            <a:r>
              <a:rPr lang="th-TH" sz="13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3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</a:t>
            </a:r>
            <a:r>
              <a:rPr lang="th-TH" sz="1300" b="1" spc="-9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(ฉบับที่ 4)</a:t>
            </a:r>
            <a:endParaRPr lang="en-GB" sz="1300" b="1" spc="-9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07" y="662636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469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5.2 ประกาศคณะกรรมการบริหารกองทุนพัฒนาบทบาทสตรี เรื่อง </a:t>
            </a:r>
            <a:b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มาตรการพักชำระหนี้ สำหรับลูกหนี้ผู้ประสบสาธารณภัย (อุทกภัย) พ.ศ. 2565</a:t>
            </a:r>
            <a:endParaRPr lang="en-GB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42922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2531" y="-40231"/>
            <a:ext cx="5516455" cy="575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ประกาศคณะกรรมการบริหารกองทุนพัฒนาบทบาทสตรี เรื่อง 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มาตรการพักชำระหนี้ สำหรับลูกหนี้ผู้ประสบสาธารณภัย (อุทกภัย) พ.ศ. 2565</a:t>
            </a: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70FD6-6F42-7443-5383-426EC1A370A5}"/>
              </a:ext>
            </a:extLst>
          </p:cNvPr>
          <p:cNvSpPr txBox="1"/>
          <p:nvPr/>
        </p:nvSpPr>
        <p:spPr>
          <a:xfrm>
            <a:off x="7150753" y="4819187"/>
            <a:ext cx="2835080" cy="30777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22 กุมภาพันธ์ 2566</a:t>
            </a:r>
            <a:endParaRPr lang="en-US" sz="1400" b="1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3B30D6FE-CD67-66C4-2AE7-340150FC0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29584"/>
              </p:ext>
            </p:extLst>
          </p:nvPr>
        </p:nvGraphicFramePr>
        <p:xfrm>
          <a:off x="1465243" y="1079653"/>
          <a:ext cx="6984694" cy="359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535">
                  <a:extLst>
                    <a:ext uri="{9D8B030D-6E8A-4147-A177-3AD203B41FA5}">
                      <a16:colId xmlns:a16="http://schemas.microsoft.com/office/drawing/2014/main" val="3456335008"/>
                    </a:ext>
                  </a:extLst>
                </a:gridCol>
                <a:gridCol w="3247844">
                  <a:extLst>
                    <a:ext uri="{9D8B030D-6E8A-4147-A177-3AD203B41FA5}">
                      <a16:colId xmlns:a16="http://schemas.microsoft.com/office/drawing/2014/main" val="3084809124"/>
                    </a:ext>
                  </a:extLst>
                </a:gridCol>
                <a:gridCol w="2734315">
                  <a:extLst>
                    <a:ext uri="{9D8B030D-6E8A-4147-A177-3AD203B41FA5}">
                      <a16:colId xmlns:a16="http://schemas.microsoft.com/office/drawing/2014/main" val="905451770"/>
                    </a:ext>
                  </a:extLst>
                </a:gridCol>
              </a:tblGrid>
              <a:tr h="449526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จังหวัดเพิ่มเติม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</a:pPr>
                      <a:r>
                        <a:rPr lang="th-TH" sz="1400" spc="-4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จำนวนโครงการเข้าร่วมมาตรการ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53908"/>
                  </a:ext>
                </a:extLst>
              </a:tr>
              <a:tr h="44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D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จังหวัดนนทบุรี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  <a:tabLst>
                          <a:tab pos="438785" algn="l"/>
                          <a:tab pos="774700" algn="l"/>
                          <a:tab pos="869950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 โครงการ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627077"/>
                  </a:ext>
                </a:extLst>
              </a:tr>
              <a:tr h="44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D8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จังหวัดสิงห์บุรี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  <a:tabLst>
                          <a:tab pos="708660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3   โครงการ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968589"/>
                  </a:ext>
                </a:extLst>
              </a:tr>
              <a:tr h="44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BF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จังหวัดตาก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31  โครงการ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20507"/>
                  </a:ext>
                </a:extLst>
              </a:tr>
              <a:tr h="44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BE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จังหวัดปัตตานี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52  โครงการ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14369"/>
                  </a:ext>
                </a:extLst>
              </a:tr>
              <a:tr h="44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EEE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จังหวัดสุรินทร์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500 โครงการ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67761"/>
                  </a:ext>
                </a:extLst>
              </a:tr>
              <a:tr h="44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DE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จังหวัดปราจีนบุรี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251 โครงการ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90464"/>
                  </a:ext>
                </a:extLst>
              </a:tr>
              <a:tr h="449526">
                <a:tc gridSpan="2"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  <a:tabLst>
                          <a:tab pos="141414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1000"/>
                        </a:spcAft>
                        <a:tabLst>
                          <a:tab pos="755650" algn="l"/>
                          <a:tab pos="141414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857 โครงการ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5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245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5.3 </a:t>
            </a:r>
            <a:r>
              <a:rPr lang="th-TH" sz="22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รายงานการบริหารจัดการหนี้ของกองทุนพัฒนาบทบาทสตรี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D3335C1E-9519-DC69-31BB-B8EC2A88C0F6}"/>
              </a:ext>
            </a:extLst>
          </p:cNvPr>
          <p:cNvCxnSpPr>
            <a:cxnSpLocks/>
          </p:cNvCxnSpPr>
          <p:nvPr/>
        </p:nvCxnSpPr>
        <p:spPr>
          <a:xfrm>
            <a:off x="8734637" y="2340088"/>
            <a:ext cx="0" cy="234648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33"/>
          <p:cNvCxnSpPr>
            <a:cxnSpLocks/>
          </p:cNvCxnSpPr>
          <p:nvPr/>
        </p:nvCxnSpPr>
        <p:spPr>
          <a:xfrm>
            <a:off x="9119216" y="2550094"/>
            <a:ext cx="0" cy="197363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ผลการบริหารจัดการหนี้ของกองทุนพัฒนาบทบาทสตรี ประจำปีงบประมาณ พ.ศ. 2566</a:t>
            </a:r>
          </a:p>
          <a:p>
            <a:pPr algn="ctr"/>
            <a:endParaRPr lang="th-TH" b="1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056856" y="5312451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27 กุมภาพันธ์ 2566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6926"/>
              </p:ext>
            </p:extLst>
          </p:nvPr>
        </p:nvGraphicFramePr>
        <p:xfrm>
          <a:off x="164243" y="1308625"/>
          <a:ext cx="3250984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466942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784042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</a:t>
                      </a:r>
                      <a:r>
                        <a:rPr lang="th-TH" sz="115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2565)</a:t>
                      </a:r>
                      <a:endParaRPr lang="th-TH" sz="11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15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15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16,411,347,340.69 </a:t>
                      </a:r>
                      <a:r>
                        <a:rPr lang="th-TH" sz="115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27 </a:t>
                      </a:r>
                      <a:r>
                        <a:rPr lang="th-TH" sz="115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ก.พ. 2566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th-TH" sz="115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12,440,488,078.52 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27 ก.พ. 2566)</a:t>
                      </a:r>
                      <a:endParaRPr lang="th-TH" sz="115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3,970,859,262.17 </a:t>
                      </a:r>
                      <a:r>
                        <a:rPr lang="th-TH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  <p:cxnSp>
        <p:nvCxnSpPr>
          <p:cNvPr id="15" name="ตัวเชื่อมต่อตรง 37">
            <a:extLst>
              <a:ext uri="{FF2B5EF4-FFF2-40B4-BE49-F238E27FC236}">
                <a16:creationId xmlns:a16="http://schemas.microsoft.com/office/drawing/2014/main" id="{59F8F964-F519-2F08-7F1B-93D93C249E49}"/>
              </a:ext>
            </a:extLst>
          </p:cNvPr>
          <p:cNvCxnSpPr>
            <a:cxnSpLocks/>
          </p:cNvCxnSpPr>
          <p:nvPr/>
        </p:nvCxnSpPr>
        <p:spPr>
          <a:xfrm>
            <a:off x="5744811" y="4007210"/>
            <a:ext cx="0" cy="188209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E6EB328C-E784-00A8-5C46-1941F1F13D05}"/>
              </a:ext>
            </a:extLst>
          </p:cNvPr>
          <p:cNvGrpSpPr/>
          <p:nvPr/>
        </p:nvGrpSpPr>
        <p:grpSpPr>
          <a:xfrm>
            <a:off x="3632683" y="701714"/>
            <a:ext cx="6382980" cy="4538943"/>
            <a:chOff x="3618395" y="730751"/>
            <a:chExt cx="6382980" cy="4538943"/>
          </a:xfrm>
        </p:grpSpPr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1A394A33-4E98-22B3-DD77-2DBCCFEE2DB2}"/>
                </a:ext>
              </a:extLst>
            </p:cNvPr>
            <p:cNvCxnSpPr/>
            <p:nvPr/>
          </p:nvCxnSpPr>
          <p:spPr>
            <a:xfrm flipH="1">
              <a:off x="6846292" y="1754593"/>
              <a:ext cx="1" cy="328148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637018" y="730751"/>
              <a:ext cx="6364357" cy="4538943"/>
              <a:chOff x="3470758" y="424047"/>
              <a:chExt cx="6364357" cy="4538943"/>
            </a:xfrm>
          </p:grpSpPr>
          <p:cxnSp>
            <p:nvCxnSpPr>
              <p:cNvPr id="23" name="ตัวเชื่อมต่อตรง 37"/>
              <p:cNvCxnSpPr>
                <a:cxnSpLocks/>
              </p:cNvCxnSpPr>
              <p:nvPr/>
            </p:nvCxnSpPr>
            <p:spPr>
              <a:xfrm>
                <a:off x="7851168" y="3729543"/>
                <a:ext cx="0" cy="159516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3470758" y="424047"/>
                <a:ext cx="6364357" cy="4538943"/>
                <a:chOff x="1775308" y="466816"/>
                <a:chExt cx="6364357" cy="4538943"/>
              </a:xfrm>
            </p:grpSpPr>
            <p:sp>
              <p:nvSpPr>
                <p:cNvPr id="36" name="สี่เหลี่ยมผืนผ้ามุมมน 29"/>
                <p:cNvSpPr/>
                <p:nvPr/>
              </p:nvSpPr>
              <p:spPr>
                <a:xfrm>
                  <a:off x="6192799" y="2506672"/>
                  <a:ext cx="1946866" cy="104067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th-TH" sz="12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หนี้ดำเนินคดี</a:t>
                  </a:r>
                  <a:endParaRPr lang="en-US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110,063,395.30 บาท</a:t>
                  </a:r>
                  <a:endParaRPr lang="en-GB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(ร้อยละ 2.43 จากลูกหนี้ </a:t>
                  </a:r>
                  <a:b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</a:b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คงเหลือ ณ 1 ต.ค. 65)</a:t>
                  </a:r>
                  <a:endParaRPr lang="en-US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th-TH" sz="125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1775308" y="466816"/>
                  <a:ext cx="5496065" cy="4538943"/>
                  <a:chOff x="1775308" y="466816"/>
                  <a:chExt cx="5496065" cy="4538943"/>
                </a:xfrm>
              </p:grpSpPr>
              <p:cxnSp>
                <p:nvCxnSpPr>
                  <p:cNvPr id="24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4981407" y="3547343"/>
                    <a:ext cx="0" cy="25361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กลุ่ม 26"/>
                  <p:cNvGrpSpPr/>
                  <p:nvPr/>
                </p:nvGrpSpPr>
                <p:grpSpPr>
                  <a:xfrm>
                    <a:off x="1775308" y="466816"/>
                    <a:ext cx="5496065" cy="4538943"/>
                    <a:chOff x="-104472" y="800240"/>
                    <a:chExt cx="9309299" cy="4556458"/>
                  </a:xfrm>
                  <a:solidFill>
                    <a:srgbClr val="92D050"/>
                  </a:solidFill>
                </p:grpSpPr>
                <p:cxnSp>
                  <p:nvCxnSpPr>
                    <p:cNvPr id="34" name="ตัวเชื่อมต่อตรง 33"/>
                    <p:cNvCxnSpPr>
                      <a:cxnSpLocks/>
                    </p:cNvCxnSpPr>
                    <p:nvPr/>
                  </p:nvCxnSpPr>
                  <p:spPr>
                    <a:xfrm>
                      <a:off x="2196527" y="2627293"/>
                      <a:ext cx="0" cy="21002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สี่เหลี่ยมผืนผ้ามุมมน 28"/>
                    <p:cNvSpPr/>
                    <p:nvPr/>
                  </p:nvSpPr>
                  <p:spPr>
                    <a:xfrm>
                      <a:off x="-104472" y="2843688"/>
                      <a:ext cx="3447289" cy="1066809"/>
                    </a:xfrm>
                    <a:prstGeom prst="roundRect">
                      <a:avLst/>
                    </a:prstGeom>
                    <a:solidFill>
                      <a:srgbClr val="F6F4D2">
                        <a:alpha val="9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2,560,429,737.71 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en-US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56.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 จากลูกหนี้</a:t>
                      </a:r>
                      <a:r>
                        <a:rPr lang="th-TH" sz="12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 ณ 1 ต.ค. 65)</a:t>
                      </a:r>
                    </a:p>
                  </p:txBody>
                </p:sp>
                <p:sp>
                  <p:nvSpPr>
                    <p:cNvPr id="30" name="สี่เหลี่ยมผืนผ้ามุมมน 29"/>
                    <p:cNvSpPr/>
                    <p:nvPr/>
                  </p:nvSpPr>
                  <p:spPr>
                    <a:xfrm>
                      <a:off x="3484610" y="2830124"/>
                      <a:ext cx="3710997" cy="1062530"/>
                    </a:xfrm>
                    <a:prstGeom prst="roundRect">
                      <a:avLst/>
                    </a:prstGeom>
                    <a:solidFill>
                      <a:srgbClr val="FFCDCE">
                        <a:alpha val="8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1,300,366,129.16 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(คิดเป็นร้อยละ 28.68 จากลูกหนี้คงเหลือ ณ 1 ต.ค.65)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1" name="สี่เหลี่ยมผืนผ้ามุมมน 30"/>
                    <p:cNvSpPr/>
                    <p:nvPr/>
                  </p:nvSpPr>
                  <p:spPr>
                    <a:xfrm>
                      <a:off x="1539950" y="4289887"/>
                      <a:ext cx="3745638" cy="1066811"/>
                    </a:xfrm>
                    <a:prstGeom prst="roundRect">
                      <a:avLst/>
                    </a:prstGeom>
                    <a:solidFill>
                      <a:srgbClr val="F2E5FF"/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หนี้กองทุนเดิม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415,783,185.97 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9.17 จากลูกหนี้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 ณ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2" name="สี่เหลี่ยมผืนผ้ามุมมน 31"/>
                    <p:cNvSpPr/>
                    <p:nvPr/>
                  </p:nvSpPr>
                  <p:spPr>
                    <a:xfrm>
                      <a:off x="5639762" y="4278623"/>
                      <a:ext cx="3565065" cy="1066811"/>
                    </a:xfrm>
                    <a:prstGeom prst="round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หนี้กองทุนใหม่  884,582,943.19 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en-US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19.51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จากลูกหนี้คงเหลือ ณ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28" name="สี่เหลี่ยมผืนผ้ามุมมน 27"/>
                    <p:cNvSpPr/>
                    <p:nvPr/>
                  </p:nvSpPr>
                  <p:spPr>
                    <a:xfrm>
                      <a:off x="3537201" y="800240"/>
                      <a:ext cx="3465132" cy="1048279"/>
                    </a:xfrm>
                    <a:prstGeom prst="roundRect">
                      <a:avLst/>
                    </a:prstGeom>
                    <a:solidFill>
                      <a:srgbClr val="FFFFD5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วันที่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4,533,286,233.35 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cxnSp>
                  <p:nvCxnSpPr>
                    <p:cNvPr id="33" name="ตัวเชื่อมต่อตรง 32"/>
                    <p:cNvCxnSpPr>
                      <a:cxnSpLocks/>
                    </p:cNvCxnSpPr>
                    <p:nvPr/>
                  </p:nvCxnSpPr>
                  <p:spPr>
                    <a:xfrm>
                      <a:off x="2171352" y="2655753"/>
                      <a:ext cx="7033475" cy="21946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ตัวเชื่อมต่อตรง 36"/>
                    <p:cNvCxnSpPr>
                      <a:cxnSpLocks/>
                    </p:cNvCxnSpPr>
                    <p:nvPr/>
                  </p:nvCxnSpPr>
                  <p:spPr>
                    <a:xfrm>
                      <a:off x="3390766" y="4141730"/>
                      <a:ext cx="3972378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5330703-FA2F-7287-807D-ECD005952CBB}"/>
                </a:ext>
              </a:extLst>
            </p:cNvPr>
            <p:cNvCxnSpPr>
              <a:cxnSpLocks/>
            </p:cNvCxnSpPr>
            <p:nvPr/>
          </p:nvCxnSpPr>
          <p:spPr>
            <a:xfrm>
              <a:off x="5662266" y="2045439"/>
              <a:ext cx="2295238" cy="16572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สี่เหลี่ยมผืนผ้ามุมมน 27">
              <a:extLst>
                <a:ext uri="{FF2B5EF4-FFF2-40B4-BE49-F238E27FC236}">
                  <a16:creationId xmlns:a16="http://schemas.microsoft.com/office/drawing/2014/main" id="{7383D712-2CD8-D5D3-7918-1941D64EC3D8}"/>
                </a:ext>
              </a:extLst>
            </p:cNvPr>
            <p:cNvSpPr/>
            <p:nvPr/>
          </p:nvSpPr>
          <p:spPr>
            <a:xfrm>
              <a:off x="3618395" y="1352348"/>
              <a:ext cx="2045760" cy="11354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เงินรับชำระคืน</a:t>
              </a:r>
              <a:b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ในปีบัญชี 2566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549,761,110.72 บาท</a:t>
              </a:r>
              <a:endParaRPr lang="en-GB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12.13</a:t>
              </a: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" name="สี่เหลี่ยมผืนผ้ามุมมน 27">
              <a:extLst>
                <a:ext uri="{FF2B5EF4-FFF2-40B4-BE49-F238E27FC236}">
                  <a16:creationId xmlns:a16="http://schemas.microsoft.com/office/drawing/2014/main" id="{64697FB7-E0A2-4C59-B2D6-0BD0EFA7383B}"/>
                </a:ext>
              </a:extLst>
            </p:cNvPr>
            <p:cNvSpPr/>
            <p:nvPr/>
          </p:nvSpPr>
          <p:spPr>
            <a:xfrm>
              <a:off x="7955615" y="1337662"/>
              <a:ext cx="2045760" cy="1044245"/>
            </a:xfrm>
            <a:prstGeom prst="roundRect">
              <a:avLst/>
            </a:prstGeom>
            <a:solidFill>
              <a:srgbClr val="EDDBC9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27 ก.พ. 66)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3,970,859,262.17 บาท</a:t>
              </a:r>
              <a:endParaRPr lang="en-GB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35" name="ตัวเชื่อมต่อตรง 23"/>
          <p:cNvCxnSpPr>
            <a:cxnSpLocks/>
          </p:cNvCxnSpPr>
          <p:nvPr/>
        </p:nvCxnSpPr>
        <p:spPr>
          <a:xfrm>
            <a:off x="6857405" y="2571956"/>
            <a:ext cx="0" cy="14981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27814"/>
              </p:ext>
            </p:extLst>
          </p:nvPr>
        </p:nvGraphicFramePr>
        <p:xfrm>
          <a:off x="76201" y="1046601"/>
          <a:ext cx="9996238" cy="3966894"/>
        </p:xfrm>
        <a:graphic>
          <a:graphicData uri="http://schemas.openxmlformats.org/drawingml/2006/table">
            <a:tbl>
              <a:tblPr/>
              <a:tblGrid>
                <a:gridCol w="894098">
                  <a:extLst>
                    <a:ext uri="{9D8B030D-6E8A-4147-A177-3AD203B41FA5}">
                      <a16:colId xmlns:a16="http://schemas.microsoft.com/office/drawing/2014/main" val="3125126047"/>
                    </a:ext>
                  </a:extLst>
                </a:gridCol>
                <a:gridCol w="1084668">
                  <a:extLst>
                    <a:ext uri="{9D8B030D-6E8A-4147-A177-3AD203B41FA5}">
                      <a16:colId xmlns:a16="http://schemas.microsoft.com/office/drawing/2014/main" val="1418771933"/>
                    </a:ext>
                  </a:extLst>
                </a:gridCol>
                <a:gridCol w="487080">
                  <a:extLst>
                    <a:ext uri="{9D8B030D-6E8A-4147-A177-3AD203B41FA5}">
                      <a16:colId xmlns:a16="http://schemas.microsoft.com/office/drawing/2014/main" val="2057177651"/>
                    </a:ext>
                  </a:extLst>
                </a:gridCol>
                <a:gridCol w="1079217">
                  <a:extLst>
                    <a:ext uri="{9D8B030D-6E8A-4147-A177-3AD203B41FA5}">
                      <a16:colId xmlns:a16="http://schemas.microsoft.com/office/drawing/2014/main" val="957574008"/>
                    </a:ext>
                  </a:extLst>
                </a:gridCol>
                <a:gridCol w="1195959">
                  <a:extLst>
                    <a:ext uri="{9D8B030D-6E8A-4147-A177-3AD203B41FA5}">
                      <a16:colId xmlns:a16="http://schemas.microsoft.com/office/drawing/2014/main" val="1312961181"/>
                    </a:ext>
                  </a:extLst>
                </a:gridCol>
                <a:gridCol w="489010">
                  <a:extLst>
                    <a:ext uri="{9D8B030D-6E8A-4147-A177-3AD203B41FA5}">
                      <a16:colId xmlns:a16="http://schemas.microsoft.com/office/drawing/2014/main" val="4118119843"/>
                    </a:ext>
                  </a:extLst>
                </a:gridCol>
                <a:gridCol w="989393">
                  <a:extLst>
                    <a:ext uri="{9D8B030D-6E8A-4147-A177-3AD203B41FA5}">
                      <a16:colId xmlns:a16="http://schemas.microsoft.com/office/drawing/2014/main" val="3522815322"/>
                    </a:ext>
                  </a:extLst>
                </a:gridCol>
                <a:gridCol w="1038624">
                  <a:extLst>
                    <a:ext uri="{9D8B030D-6E8A-4147-A177-3AD203B41FA5}">
                      <a16:colId xmlns:a16="http://schemas.microsoft.com/office/drawing/2014/main" val="3943140953"/>
                    </a:ext>
                  </a:extLst>
                </a:gridCol>
                <a:gridCol w="997024">
                  <a:extLst>
                    <a:ext uri="{9D8B030D-6E8A-4147-A177-3AD203B41FA5}">
                      <a16:colId xmlns:a16="http://schemas.microsoft.com/office/drawing/2014/main" val="3158303927"/>
                    </a:ext>
                  </a:extLst>
                </a:gridCol>
                <a:gridCol w="1059911">
                  <a:extLst>
                    <a:ext uri="{9D8B030D-6E8A-4147-A177-3AD203B41FA5}">
                      <a16:colId xmlns:a16="http://schemas.microsoft.com/office/drawing/2014/main" val="3184049775"/>
                    </a:ext>
                  </a:extLst>
                </a:gridCol>
                <a:gridCol w="681254">
                  <a:extLst>
                    <a:ext uri="{9D8B030D-6E8A-4147-A177-3AD203B41FA5}">
                      <a16:colId xmlns:a16="http://schemas.microsoft.com/office/drawing/2014/main" val="410671966"/>
                    </a:ext>
                  </a:extLst>
                </a:gridCol>
              </a:tblGrid>
              <a:tr h="209745">
                <a:tc gridSpan="11"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 ณ วันที่ 27</a:t>
                      </a:r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ก.พ.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2566</a:t>
                      </a: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168580"/>
                  </a:ext>
                </a:extLst>
              </a:tr>
              <a:tr h="25080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ปีบัญชี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วงเงินกู้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 65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ลูกหนี้คงเหลือ 27 ก.พ. 66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05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 ณ 1 ต.ค. 65)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66920"/>
                  </a:ext>
                </a:extLst>
              </a:tr>
              <a:tr h="13895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10537"/>
                  </a:ext>
                </a:extLst>
              </a:tr>
              <a:tr h="58709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กองทุนเก่า</a:t>
                      </a:r>
                      <a:b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(2556 - 2559)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7,777,703,430.69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959,903,129.98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6,857,222,728.72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920,480,701.97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413,944,654.60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90,752,861.40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415,783,185.97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98776"/>
                  </a:ext>
                </a:extLst>
              </a:tr>
              <a:tr h="780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กองทุนใหม่</a:t>
                      </a:r>
                      <a:b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(2560 - 2565)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8,633,643,910.00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3,573,383,103.37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5,583,265,349.80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3,050,378,560.20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2,146,485,083.11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19,310,533.90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884,582,943.19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50897"/>
                  </a:ext>
                </a:extLst>
              </a:tr>
              <a:tr h="749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16,411,347,340.69</a:t>
                      </a:r>
                      <a:r>
                        <a:rPr lang="th-TH" sz="10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162,369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12,440,488,078.52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3,970,859,262.17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2,560,429,737.71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110,063,395.30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1,300,366,129.16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02783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114"/>
          <p:cNvSpPr/>
          <p:nvPr/>
        </p:nvSpPr>
        <p:spPr>
          <a:xfrm>
            <a:off x="451831" y="76200"/>
            <a:ext cx="8920769" cy="4686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th-TH" sz="1833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การบริหารจัดการหนี้เกินกำหนดชำระ (แยกดำเนินคดี)  ปี 2556 - 2565</a:t>
            </a:r>
            <a:endParaRPr lang="en-US" sz="1833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978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167234"/>
              </p:ext>
            </p:extLst>
          </p:nvPr>
        </p:nvGraphicFramePr>
        <p:xfrm>
          <a:off x="0" y="606205"/>
          <a:ext cx="10153534" cy="5108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954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27 ก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.พ.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937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128,070,897.10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41,776,757.90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31,185,056.12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7,101,302.85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3,490,398.93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233,745,359.11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47,397,443.89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40,694,897.91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480,074.00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6,222,471.98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211,733,246.87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43,028,168.13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37,400,384.54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5,627,783.59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145,148,393.11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39,548,537.89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33,244,913.92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774,488.43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5,529,135.54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140,682,865.00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104,166,919.87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36,515,945.13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31,049,875.29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166,213.00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5,299,856.84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119,443,491.26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50,149,210.74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43,306,296.30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6,842,914.44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372,417,370.32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39,987,453.68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32,982,342.75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809,400.00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6,195,710.93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159,903,204.43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29,875,233.57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25,316,784.82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4,558,448.75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175,375,785.03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44,722,270.97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36,447,184.32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984,240.00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7,290,846.65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202,711,813.00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50,909,935.00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41,104,660.00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1,014,510.00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8,790,765.00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43823"/>
              </p:ext>
            </p:extLst>
          </p:nvPr>
        </p:nvGraphicFramePr>
        <p:xfrm>
          <a:off x="0" y="629355"/>
          <a:ext cx="10153534" cy="503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466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27 ก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.พ.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93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140,861,597.81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28,967,902.19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23,506,886.01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5,461,016.18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73,548,629.25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35,432,607.75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29,654,354.83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5,778,252.92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142,035,744.98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41,266,768.02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33,762,674.29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7,504,093.73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233,019,216.69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48,185,493.31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36,812,662.00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1,643,465.57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9,729,365.74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161,903,458.65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23,778,056.35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17,778,231.61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4,709,824.74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224,404,415.42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41,286,103.58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31,148,874.83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1,482,733.44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8,654,495.31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175,404,211.27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72,848,828.73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59,182,149.19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13,666,679.54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103,887,864.00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66,279,968.32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37,607,895.68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28,558,937.81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1,861,430.97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7,187,526.90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124,310,177.66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47,346,397.34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36,803,749.13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9,907,726.70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193,632,416.71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22,333,284.29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16,783,796.10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68,121.28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5,481,366.91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621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63592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27 ก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.พ.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77,467,227.30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39,335,442.70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30,295,552.19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8,847,018.63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73,813,242.74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58,696,681.26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45,251,408.96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880,435.00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12,564,837.30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103,857,177.73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38,553,592.27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26,065,079.48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3,522,952.03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8,965,560.76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115,650,484.56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51,368,466.44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35,332,437.54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3,837,095.69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12,198,933.21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141,072,936.91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59,417,443.09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44,415,971.67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14,787,801.42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114,250,323.82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69,903,006.18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52,241,537.88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227,909.61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17,433,558.69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235,316,220.86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68,305,299.14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48,930,643.10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765,016.93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18,609,639.11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194,795,656.35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36,678,483.65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26,365,651.14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10,312,832.51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256,398,967.98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76,389,097.02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53,925,422.90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923,874.00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21,539,800.12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123,519,895.43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64,159,556.57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45,560,333.65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2,324,645.80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16,274,577.12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48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6" name="กลุ่ม 49"/>
          <p:cNvGrpSpPr/>
          <p:nvPr/>
        </p:nvGrpSpPr>
        <p:grpSpPr>
          <a:xfrm>
            <a:off x="136283" y="815784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7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51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50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5" name="กลุ่ม 42"/>
          <p:cNvGrpSpPr/>
          <p:nvPr/>
        </p:nvGrpSpPr>
        <p:grpSpPr>
          <a:xfrm>
            <a:off x="136283" y="4566100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2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64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63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065575" y="4684692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65575" y="815784"/>
            <a:ext cx="5939275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90" dirty="0">
                <a:latin typeface="Chulabhorn Likit Text" panose="00000500000000000000" charset="-34"/>
                <a:cs typeface="Chulabhorn Likit Text" panose="00000500000000000000" charset="-34"/>
              </a:rPr>
              <a:t>5.1 การพิจารณาการลดอัตราดอกเบี้ยเงินกู้และอัตราดอกเบี้ยผิดนัดกองทุนพัฒนา</a:t>
            </a:r>
            <a:br>
              <a:rPr lang="th-TH" sz="1400" spc="-90" dirty="0"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spc="-90" dirty="0">
                <a:latin typeface="Chulabhorn Likit Text" panose="00000500000000000000" charset="-34"/>
                <a:cs typeface="Chulabhorn Likit Text" panose="00000500000000000000" charset="-34"/>
              </a:rPr>
              <a:t>บทบาทสตรี </a:t>
            </a:r>
            <a:r>
              <a:rPr lang="th-TH" sz="1400" spc="-40" dirty="0">
                <a:latin typeface="Chulabhorn Likit Text" panose="00000500000000000000" charset="-34"/>
                <a:cs typeface="Chulabhorn Likit Text" panose="00000500000000000000" charset="-34"/>
              </a:rPr>
              <a:t>ครั้งที่ 19 ตามประกาศคณะกรรมการบริหารกองทุนพัฒนาบทบาทสตรี </a:t>
            </a:r>
            <a:r>
              <a:rPr lang="th-TH" sz="1400" dirty="0">
                <a:latin typeface="Chulabhorn Likit Text" panose="00000500000000000000" charset="-34"/>
                <a:cs typeface="Chulabhorn Likit Text" panose="00000500000000000000" charset="-34"/>
              </a:rPr>
              <a:t>เรื่อง หลักเกณฑ์ วิธีการ และเงื่อนไขเกี่ยวกับการลดอัตราดอกเบี้ยเงินกู้ และอัตราดอกเบี้ยผิดนัดกองทุนพัฒนาบทบาทสตรี พ.ศ. 2563 (ฉบับที่ 4)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charset="-34"/>
                <a:cs typeface="Chulabhorn Likit Text" panose="00000500000000000000" charset="-34"/>
              </a:rPr>
              <a:t>5.2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</a:t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พักชำระหนี้ สำหรับลูกหนี้ผู้ประสบสาธารณภัย (อุทกภัย) พ.ศ. 2565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รายงานการบริหารจัดการหนี้ของกองทุนพัฒนาบทบาทสตรี</a:t>
            </a:r>
          </a:p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รายงานผลการเบิกจ่ายตามแผนการดำเนินงานและแผนการใช้จ่ายงบประมาณ         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2566</a:t>
            </a:r>
          </a:p>
          <a:p>
            <a:pPr algn="thaiDist">
              <a:lnSpc>
                <a:spcPct val="140000"/>
              </a:lnSpc>
            </a:pPr>
            <a:r>
              <a:rPr lang="th-TH" sz="1400" dirty="0">
                <a:effectLst/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</a:t>
            </a:r>
            <a:r>
              <a:rPr lang="th-TH" sz="1400" kern="0" spc="-40" dirty="0">
                <a:effectLst/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kern="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ร่างแผนปฏิบัติการระยะ 5 ปี (พ.ศ. 2566 - 2570) กองทุนพัฒนาบทบาทสตรี      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effectLst/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sz="1400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8362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31345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27 ก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.พ.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371,891,521.00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277,303,389.97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94,588,131.03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69,165,995.16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539,401.00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24,882,734.87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267,508,175.22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79,868,844.78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56,849,953.18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406,500.00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22,612,391.60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152,547,460.49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36,701,678.51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26,535,780.44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10,165,898.07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208,070,667.40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65,877,662.60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48,364,410.60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17,513,252.00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05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95,497,379.69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72,751,338.31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37,762,130.39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16,771,155.09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18,218,052.83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146,011,948.81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45,603,476.19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32,706,961.30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12,896,514.89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90,020,973.50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50,114,683.25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36,359,989.28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229,683.00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13,525,010.97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173,749,793.00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113,091,262.62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60,658,530.38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43,254,170.09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883,836.00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16,520,524.29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74,409,005.56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39,360,643.44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23,578,123.16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4,310,028.30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11,472,491.98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143,743,011.77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24,075,707.23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16,442,816.62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7,632,890.61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108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60022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27 ก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.พ.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258,100,528.77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60,946,433.23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41,184,869.49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437,229.00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19,324,334.74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78,956,606.09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39,448,112.91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28,029,561.29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212,077.20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11,206,474.42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154,093,124.72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62,348,573.28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42,173,886.31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1,125,310.42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19,049,376.55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05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60,519,078.38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28,004,179.62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18,293,612.91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483,889.89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9,226,676.82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232,342,988.34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38,811,731.66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23,055,998.21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2,273,568.00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13,482,165.45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279,793,378.66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30,376,236.34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19,097,448.75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11,278,787.59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126,146,258.20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43,053,785.80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27,771,727.62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793,272.07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14,488,786.11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126,320,058.86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38,201,166.14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24,398,230.29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12,971,085.85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378,098,128.00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307,270,179.91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70,827,948.09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44,049,190.84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785,883.00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25,992,874.25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124,361,136.81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39,927,928.19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20,253,787.16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5,061,365.07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14,612,775.96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280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86979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27 ก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.พ.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146,582,121.20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56,602,872.80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34,157,360.64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1,585,017.00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20,860,495.16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173,826,571.03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25,169,827.97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15,043,501.75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10,126,326.22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317,675,241.33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29,057,358.67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16,693,993.50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967,266.00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11,396,099.17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296,457,045.79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58,993,320.21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36,976,170.45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22,017,149.76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164,590,993.70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46,245,306.30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26,074,087.77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2,128,339.76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18,042,878.77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106,639,484.77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35,392,898.23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21,820,714.45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177,128.63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13,395,055.15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175,591,130.13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45,614,349.87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26,326,454.18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2,240,710.00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17,047,185.69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113,863,847.80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53,722,732.20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33,069,248.02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228,245.11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20,425,239.07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191,670,872.71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87,745,469.29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51,658,956.30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33,634,662.99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114,065,508.53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64,149,115.47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38,988,499.08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677,841.81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24,482,774.58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43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19617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27 ก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.พ.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82,384,198.87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31,522,699.13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15,895,996.06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2,962,811.11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12,663,891.96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432,935,200.00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380,195,368.92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52,739,831.08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28,227,147.63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1,177,763.75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23,334,919.70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9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222,768,627.71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86,462,772.29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46,508,935.28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3,636,832.16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36,317,004.85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67,985,120.35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50,813,079.65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29,186,889.66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1,428,292.24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20,197,897.75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132,120,443.88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71,657,999.12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39,785,981.85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2,820,217.52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29,051,799.75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127,698,846.78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36,904,823.22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20,293,616.97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16,611,206.25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216,789,824.49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65,464,873.51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33,469,112.96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29,693,246.55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139,992,237.91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41,459,502.09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18,847,434.71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4,991,436.37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17,620,631.01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190,079,501.93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107,051,832.07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52,805,521.12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7,550,548.66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46,695,762.29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81,320,561.23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58,683,679.77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29,069,825.85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982,962.37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28,630,891.55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5107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59040"/>
              </p:ext>
            </p:extLst>
          </p:nvPr>
        </p:nvGraphicFramePr>
        <p:xfrm>
          <a:off x="0" y="606199"/>
          <a:ext cx="10153534" cy="46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36907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27 ก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.พ.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6268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181,893,595.95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46,526,639.05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21,598,021.03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24,728,618.02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68,144,039.07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64,817,454.93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32,511,218.24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32,306,236.69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141,258,481.62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81,379,351.38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35,241,688.73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1,948,313.34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44,189,349.31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278,847,880.00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198,391,577.77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80,456,302.23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37,862,257.73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209,168.69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42,384,875.81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68,199,233.44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34,171,888.56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13,835,388.65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787,930.62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19,548,569.29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746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124,697,989.56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91,755,687.38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34,180,677.76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57,575,009.62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75,240,547.74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58,979,442.26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15,863,643.97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2,263,786.13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40,852,012.16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369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16,411,347,340.69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12,440,488,078.52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3,970,859,262.17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2,560,429,737.71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110,063,395.30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9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1,300,366,129.16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8201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4633" y="923402"/>
            <a:ext cx="10164633" cy="2244225"/>
            <a:chOff x="-4633" y="981276"/>
            <a:chExt cx="10164633" cy="2244225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A121945-B17B-4449-B075-F20629E6658C}"/>
                </a:ext>
              </a:extLst>
            </p:cNvPr>
            <p:cNvGrpSpPr/>
            <p:nvPr/>
          </p:nvGrpSpPr>
          <p:grpSpPr>
            <a:xfrm>
              <a:off x="3222723" y="1368502"/>
              <a:ext cx="6824862" cy="1555750"/>
              <a:chOff x="4183397" y="1718867"/>
              <a:chExt cx="7994951" cy="1866900"/>
            </a:xfrm>
          </p:grpSpPr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B7159E7B-A972-40C0-ABC4-E0353D2D86E1}"/>
                  </a:ext>
                </a:extLst>
              </p:cNvPr>
              <p:cNvSpPr/>
              <p:nvPr/>
            </p:nvSpPr>
            <p:spPr>
              <a:xfrm>
                <a:off x="4183397" y="1718867"/>
                <a:ext cx="7994951" cy="1866900"/>
              </a:xfrm>
              <a:prstGeom prst="roundRect">
                <a:avLst>
                  <a:gd name="adj" fmla="val 595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/>
              </a:p>
            </p:txBody>
          </p:sp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D6229AAA-C758-48D7-9782-B75E9681B44B}"/>
                  </a:ext>
                </a:extLst>
              </p:cNvPr>
              <p:cNvGrpSpPr/>
              <p:nvPr/>
            </p:nvGrpSpPr>
            <p:grpSpPr>
              <a:xfrm>
                <a:off x="4362727" y="2017732"/>
                <a:ext cx="2197250" cy="841342"/>
                <a:chOff x="1783952" y="3460426"/>
                <a:chExt cx="3847254" cy="841342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54A8FCD-B336-42B8-A057-4BA5D9C6FD5D}"/>
                    </a:ext>
                  </a:extLst>
                </p:cNvPr>
                <p:cNvSpPr txBox="1"/>
                <p:nvPr/>
              </p:nvSpPr>
              <p:spPr>
                <a:xfrm>
                  <a:off x="2124735" y="3969369"/>
                  <a:ext cx="3359797" cy="332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200" spc="-40" dirty="0">
                      <a:latin typeface="Chulabhorn Likit Text" panose="00000500000000000000" pitchFamily="50" charset="-34"/>
                      <a:ea typeface="Calibri" panose="020F0502020204030204" pitchFamily="34" charset="0"/>
                      <a:cs typeface="Chulabhorn Likit Text" panose="00000500000000000000" pitchFamily="50" charset="-34"/>
                    </a:rPr>
                    <a:t>จำนวน 9,473 โครงการ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781EE5A-84A6-453A-8444-E38F06DF29BD}"/>
                    </a:ext>
                  </a:extLst>
                </p:cNvPr>
                <p:cNvSpPr txBox="1"/>
                <p:nvPr/>
              </p:nvSpPr>
              <p:spPr>
                <a:xfrm>
                  <a:off x="1783952" y="3460426"/>
                  <a:ext cx="3847254" cy="332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200" b="1" dirty="0">
                      <a:latin typeface="Chulabhorn Likit Text" panose="00000500000000000000" pitchFamily="50" charset="-34"/>
                      <a:ea typeface="Calibri" panose="020F0502020204030204" pitchFamily="34" charset="0"/>
                      <a:cs typeface="Chulabhorn Likit Text" panose="00000500000000000000" pitchFamily="50" charset="-34"/>
                    </a:rPr>
                    <a:t> มีสิทธิ์ปรับโครงสร้างหนี้</a:t>
                  </a:r>
                  <a:endParaRPr lang="ko-KR" altLang="en-US" sz="116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BD9E026E-5171-4B29-9190-1341A910C0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1532" y="1932255"/>
                <a:ext cx="0" cy="1517116"/>
              </a:xfrm>
              <a:prstGeom prst="line">
                <a:avLst/>
              </a:prstGeom>
              <a:ln w="19050" cap="sq"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436BC8E9-C3BB-41C3-8F65-6AACB0B2D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8685" y="1932255"/>
                <a:ext cx="0" cy="1517116"/>
              </a:xfrm>
              <a:prstGeom prst="line">
                <a:avLst/>
              </a:prstGeom>
              <a:ln w="19050" cap="sq"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3307326" y="2451875"/>
              <a:ext cx="20393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เป็นเงิน 297</a:t>
              </a:r>
              <a:r>
                <a:rPr lang="en-US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,</a:t>
              </a:r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679</a:t>
              </a:r>
              <a:r>
                <a:rPr lang="en-US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,</a:t>
              </a:r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890.03 บาท</a:t>
              </a:r>
              <a:r>
                <a:rPr lang="th-TH" sz="1200" spc="-8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</a:t>
              </a:r>
              <a:endParaRPr lang="th-TH" sz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76022" y="1622420"/>
              <a:ext cx="19223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200" b="1" spc="-8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ใช้สิทธิ์</a:t>
              </a:r>
              <a:r>
                <a:rPr lang="th-TH" sz="1200" b="1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ปรับโครงสร้างหนี้แล้ว </a:t>
              </a:r>
              <a:endParaRPr lang="th-TH" sz="12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71180" y="2038944"/>
              <a:ext cx="15488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จำนวน 443 โครงการ </a:t>
              </a:r>
              <a:endParaRPr lang="th-TH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03265" y="2457010"/>
              <a:ext cx="24846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เป็นเงิน 16</a:t>
              </a:r>
              <a:r>
                <a:rPr lang="en-US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,</a:t>
              </a: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618</a:t>
              </a:r>
              <a:r>
                <a:rPr lang="en-US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,</a:t>
              </a: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271.09 บาท  </a:t>
              </a:r>
              <a:endParaRPr lang="th-TH" sz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46664" y="1614710"/>
              <a:ext cx="12554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200" b="1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คงเหลือผู้มีสิทธิ์ </a:t>
              </a:r>
              <a:endParaRPr lang="th-TH" sz="12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88113" y="2051367"/>
              <a:ext cx="17668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จำนวน 9,030 โครงการ </a:t>
              </a:r>
              <a:endParaRPr lang="th-TH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24342" y="2386723"/>
              <a:ext cx="263565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เป็นเงินคงเหลือ 281,061,618.94 บาท </a:t>
              </a:r>
              <a:endPara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-4633" y="981276"/>
              <a:ext cx="3151796" cy="2244225"/>
              <a:chOff x="261329" y="2953969"/>
              <a:chExt cx="3151796" cy="2244225"/>
            </a:xfrm>
          </p:grpSpPr>
          <p:grpSp>
            <p:nvGrpSpPr>
              <p:cNvPr id="54" name="그룹 48">
                <a:extLst>
                  <a:ext uri="{FF2B5EF4-FFF2-40B4-BE49-F238E27FC236}">
                    <a16:creationId xmlns:a16="http://schemas.microsoft.com/office/drawing/2014/main" id="{34BC09E8-F2E6-404B-9334-4FA2EE8800C2}"/>
                  </a:ext>
                </a:extLst>
              </p:cNvPr>
              <p:cNvGrpSpPr/>
              <p:nvPr/>
            </p:nvGrpSpPr>
            <p:grpSpPr>
              <a:xfrm>
                <a:off x="261329" y="2953969"/>
                <a:ext cx="3151796" cy="2244225"/>
                <a:chOff x="896142" y="2393590"/>
                <a:chExt cx="4348516" cy="3096343"/>
              </a:xfrm>
            </p:grpSpPr>
            <p:sp>
              <p:nvSpPr>
                <p:cNvPr id="55" name="직사각형 46">
                  <a:extLst>
                    <a:ext uri="{FF2B5EF4-FFF2-40B4-BE49-F238E27FC236}">
                      <a16:creationId xmlns:a16="http://schemas.microsoft.com/office/drawing/2014/main" id="{76E06587-68AD-4814-A692-52670638D037}"/>
                    </a:ext>
                  </a:extLst>
                </p:cNvPr>
                <p:cNvSpPr/>
                <p:nvPr/>
              </p:nvSpPr>
              <p:spPr>
                <a:xfrm>
                  <a:off x="3952104" y="2397009"/>
                  <a:ext cx="118990" cy="308944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500"/>
                </a:p>
              </p:txBody>
            </p:sp>
            <p:sp>
              <p:nvSpPr>
                <p:cNvPr id="56" name="직사각형 47">
                  <a:extLst>
                    <a:ext uri="{FF2B5EF4-FFF2-40B4-BE49-F238E27FC236}">
                      <a16:creationId xmlns:a16="http://schemas.microsoft.com/office/drawing/2014/main" id="{315708C1-3D1B-4419-B95B-554DC7D9B2D7}"/>
                    </a:ext>
                  </a:extLst>
                </p:cNvPr>
                <p:cNvSpPr/>
                <p:nvPr/>
              </p:nvSpPr>
              <p:spPr>
                <a:xfrm>
                  <a:off x="896142" y="2788301"/>
                  <a:ext cx="118990" cy="228600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500"/>
                </a:p>
              </p:txBody>
            </p:sp>
            <p:sp>
              <p:nvSpPr>
                <p:cNvPr id="57" name="Right Arrow 3">
                  <a:extLst>
                    <a:ext uri="{FF2B5EF4-FFF2-40B4-BE49-F238E27FC236}">
                      <a16:creationId xmlns:a16="http://schemas.microsoft.com/office/drawing/2014/main" id="{99475BEF-8FA9-412A-8048-1D83769F39E5}"/>
                    </a:ext>
                  </a:extLst>
                </p:cNvPr>
                <p:cNvSpPr/>
                <p:nvPr/>
              </p:nvSpPr>
              <p:spPr>
                <a:xfrm>
                  <a:off x="1000392" y="2393590"/>
                  <a:ext cx="4244266" cy="3096343"/>
                </a:xfrm>
                <a:prstGeom prst="rightArrow">
                  <a:avLst>
                    <a:gd name="adj1" fmla="val 73994"/>
                    <a:gd name="adj2" fmla="val 38003"/>
                  </a:avLst>
                </a:prstGeom>
                <a:solidFill>
                  <a:srgbClr val="DFE1BE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000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1D6EB0-4291-4367-9C2C-83106C484D51}"/>
                  </a:ext>
                </a:extLst>
              </p:cNvPr>
              <p:cNvSpPr txBox="1"/>
              <p:nvPr/>
            </p:nvSpPr>
            <p:spPr>
              <a:xfrm>
                <a:off x="372332" y="3304443"/>
                <a:ext cx="2150640" cy="163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thaiDist">
                  <a:lnSpc>
                    <a:spcPct val="120000"/>
                  </a:lnSpc>
                </a:pPr>
                <a:r>
                  <a:rPr lang="th-TH" sz="1200" dirty="0">
                    <a:latin typeface="Chulabhorn Likit Text" panose="00000500000000000000" pitchFamily="50" charset="-34"/>
                    <a:ea typeface="Calibri" panose="020F0502020204030204" pitchFamily="34" charset="0"/>
                    <a:cs typeface="Chulabhorn Likit Text" panose="00000500000000000000" pitchFamily="50" charset="-34"/>
                  </a:rPr>
                  <a:t>ประกาศคณะกรรมการบริหารกองทุนพัฒนา</a:t>
                </a:r>
                <a:r>
                  <a:rPr lang="th-TH" sz="1200" spc="-30" dirty="0">
                    <a:latin typeface="Chulabhorn Likit Text" panose="00000500000000000000" pitchFamily="50" charset="-34"/>
                    <a:ea typeface="Calibri" panose="020F0502020204030204" pitchFamily="34" charset="0"/>
                    <a:cs typeface="Chulabhorn Likit Text" panose="00000500000000000000" pitchFamily="50" charset="-34"/>
                  </a:rPr>
                  <a:t>บทบาทสตรี เรื่อง หลักเกณฑ์ วิธีการ และเงื่อนไข</a:t>
                </a:r>
                <a:r>
                  <a:rPr lang="th-TH" sz="1200" dirty="0">
                    <a:latin typeface="Chulabhorn Likit Text" panose="00000500000000000000" pitchFamily="50" charset="-34"/>
                    <a:ea typeface="Calibri" panose="020F0502020204030204" pitchFamily="34" charset="0"/>
                    <a:cs typeface="Chulabhorn Likit Text" panose="00000500000000000000" pitchFamily="50" charset="-34"/>
                  </a:rPr>
                  <a:t>เกี่ยวกับการลดอัตราดอกเบี้ยเงินกู้และอัตราดอกเบี้ยผิดนัด กองทุนพัฒนา</a:t>
                </a:r>
                <a:r>
                  <a:rPr lang="th-TH" sz="1200" spc="-20" dirty="0">
                    <a:latin typeface="Chulabhorn Likit Text" panose="00000500000000000000" pitchFamily="50" charset="-34"/>
                    <a:ea typeface="Calibri" panose="020F0502020204030204" pitchFamily="34" charset="0"/>
                    <a:cs typeface="Chulabhorn Likit Text" panose="00000500000000000000" pitchFamily="50" charset="-34"/>
                  </a:rPr>
                  <a:t>บทบาทสตรี </a:t>
                </a:r>
                <a:br>
                  <a:rPr lang="th-TH" sz="1200" spc="-20" dirty="0">
                    <a:latin typeface="Chulabhorn Likit Text" panose="00000500000000000000" pitchFamily="50" charset="-34"/>
                    <a:ea typeface="Calibri" panose="020F0502020204030204" pitchFamily="34" charset="0"/>
                    <a:cs typeface="Chulabhorn Likit Text" panose="00000500000000000000" pitchFamily="50" charset="-34"/>
                  </a:rPr>
                </a:br>
                <a:r>
                  <a:rPr lang="th-TH" sz="1200" spc="-20" dirty="0">
                    <a:latin typeface="Chulabhorn Likit Text" panose="00000500000000000000" pitchFamily="50" charset="-34"/>
                    <a:ea typeface="Calibri" panose="020F0502020204030204" pitchFamily="34" charset="0"/>
                    <a:cs typeface="Chulabhorn Likit Text" panose="00000500000000000000" pitchFamily="50" charset="-34"/>
                  </a:rPr>
                  <a:t>พ.ศ. 2563 </a:t>
                </a:r>
                <a:endParaRPr lang="th-TH" sz="1200" dirty="0">
                  <a:solidFill>
                    <a:srgbClr val="A5A5A5"/>
                  </a:solidFill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endParaRPr>
              </a:p>
            </p:txBody>
          </p:sp>
          <p:sp>
            <p:nvSpPr>
              <p:cNvPr id="59" name="Shape 684"/>
              <p:cNvSpPr txBox="1">
                <a:spLocks/>
              </p:cNvSpPr>
              <p:nvPr/>
            </p:nvSpPr>
            <p:spPr>
              <a:xfrm>
                <a:off x="2382289" y="3867248"/>
                <a:ext cx="1030836" cy="546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 dirty="0">
                    <a:latin typeface="Chulabhorn Likit Text" panose="00000500000000000000" pitchFamily="50" charset="-34"/>
                    <a:ea typeface="Calibri"/>
                    <a:cs typeface="Chulabhorn Likit Text" panose="00000500000000000000" pitchFamily="50" charset="-34"/>
                    <a:sym typeface="Calibri"/>
                  </a:rPr>
                  <a:t>ฉบับที่ </a:t>
                </a:r>
                <a:br>
                  <a:rPr lang="th-TH" sz="1600" b="1" dirty="0">
                    <a:latin typeface="Chulabhorn Likit Text" panose="00000500000000000000" pitchFamily="50" charset="-34"/>
                    <a:ea typeface="Calibri"/>
                    <a:cs typeface="Chulabhorn Likit Text" panose="00000500000000000000" pitchFamily="50" charset="-34"/>
                    <a:sym typeface="Calibri"/>
                  </a:rPr>
                </a:br>
                <a:r>
                  <a:rPr lang="th-TH" sz="1600" b="1" dirty="0">
                    <a:latin typeface="Chulabhorn Likit Text" panose="00000500000000000000" pitchFamily="50" charset="-34"/>
                    <a:ea typeface="Calibri"/>
                    <a:cs typeface="Chulabhorn Likit Text" panose="00000500000000000000" pitchFamily="50" charset="-34"/>
                    <a:sym typeface="Calibri"/>
                  </a:rPr>
                  <a:t>1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 dirty="0">
                  <a:solidFill>
                    <a:srgbClr val="D8D8D8"/>
                  </a:solidFill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ลูกหนี้ค้างชำระที่ยังไม่เข้ามาตรการประกาศคณะกรรมการบริหารกองทุนพัฒนาบทบาทสตรี 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1" name="Group 100"/>
          <p:cNvGrpSpPr/>
          <p:nvPr/>
        </p:nvGrpSpPr>
        <p:grpSpPr>
          <a:xfrm>
            <a:off x="208044" y="3321370"/>
            <a:ext cx="9963822" cy="2231579"/>
            <a:chOff x="208044" y="3483420"/>
            <a:chExt cx="9963822" cy="2231579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D6151EC4-A950-4FC7-9AFC-D0C5EF225DD7}"/>
                </a:ext>
              </a:extLst>
            </p:cNvPr>
            <p:cNvGrpSpPr/>
            <p:nvPr/>
          </p:nvGrpSpPr>
          <p:grpSpPr>
            <a:xfrm flipH="1">
              <a:off x="208044" y="3712107"/>
              <a:ext cx="6712142" cy="1555750"/>
              <a:chOff x="4016364" y="1743075"/>
              <a:chExt cx="8054570" cy="186690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039D2950-8B12-4748-A61E-8E69141935A6}"/>
                  </a:ext>
                </a:extLst>
              </p:cNvPr>
              <p:cNvSpPr/>
              <p:nvPr/>
            </p:nvSpPr>
            <p:spPr>
              <a:xfrm>
                <a:off x="4016364" y="1743075"/>
                <a:ext cx="8054570" cy="1866900"/>
              </a:xfrm>
              <a:prstGeom prst="roundRect">
                <a:avLst>
                  <a:gd name="adj" fmla="val 59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/>
              </a:p>
            </p:txBody>
          </p: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42E4EC45-77AC-49FE-9EF8-B6CE1E090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7589" y="1932255"/>
                <a:ext cx="0" cy="1517116"/>
              </a:xfrm>
              <a:prstGeom prst="line">
                <a:avLst/>
              </a:prstGeom>
              <a:grpFill/>
              <a:ln w="19050" cap="sq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1CD9698D-BAD8-4351-A5E4-EFE1565F6E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4709" y="1917967"/>
                <a:ext cx="0" cy="1517116"/>
              </a:xfrm>
              <a:prstGeom prst="line">
                <a:avLst/>
              </a:prstGeom>
              <a:grpFill/>
              <a:ln w="19050" cap="sq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그룹 48">
              <a:extLst>
                <a:ext uri="{FF2B5EF4-FFF2-40B4-BE49-F238E27FC236}">
                  <a16:creationId xmlns:a16="http://schemas.microsoft.com/office/drawing/2014/main" id="{34BC09E8-F2E6-404B-9334-4FA2EE8800C2}"/>
                </a:ext>
              </a:extLst>
            </p:cNvPr>
            <p:cNvGrpSpPr/>
            <p:nvPr/>
          </p:nvGrpSpPr>
          <p:grpSpPr>
            <a:xfrm>
              <a:off x="6944810" y="3483420"/>
              <a:ext cx="3227056" cy="2231579"/>
              <a:chOff x="1824510" y="4367117"/>
              <a:chExt cx="4203855" cy="3078895"/>
            </a:xfrm>
          </p:grpSpPr>
          <p:sp>
            <p:nvSpPr>
              <p:cNvPr id="74" name="직사각형 46">
                <a:extLst>
                  <a:ext uri="{FF2B5EF4-FFF2-40B4-BE49-F238E27FC236}">
                    <a16:creationId xmlns:a16="http://schemas.microsoft.com/office/drawing/2014/main" id="{76E06587-68AD-4814-A692-52670638D037}"/>
                  </a:ext>
                </a:extLst>
              </p:cNvPr>
              <p:cNvSpPr/>
              <p:nvPr/>
            </p:nvSpPr>
            <p:spPr>
              <a:xfrm>
                <a:off x="2916931" y="4377630"/>
                <a:ext cx="118990" cy="303354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/>
              </a:p>
            </p:txBody>
          </p:sp>
          <p:sp>
            <p:nvSpPr>
              <p:cNvPr id="75" name="직사각형 47">
                <a:extLst>
                  <a:ext uri="{FF2B5EF4-FFF2-40B4-BE49-F238E27FC236}">
                    <a16:creationId xmlns:a16="http://schemas.microsoft.com/office/drawing/2014/main" id="{315708C1-3D1B-4419-B95B-554DC7D9B2D7}"/>
                  </a:ext>
                </a:extLst>
              </p:cNvPr>
              <p:cNvSpPr/>
              <p:nvPr/>
            </p:nvSpPr>
            <p:spPr>
              <a:xfrm>
                <a:off x="5909375" y="4762584"/>
                <a:ext cx="118990" cy="2286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/>
              </a:p>
            </p:txBody>
          </p:sp>
          <p:sp>
            <p:nvSpPr>
              <p:cNvPr id="76" name="Right Arrow 3">
                <a:extLst>
                  <a:ext uri="{FF2B5EF4-FFF2-40B4-BE49-F238E27FC236}">
                    <a16:creationId xmlns:a16="http://schemas.microsoft.com/office/drawing/2014/main" id="{99475BEF-8FA9-412A-8048-1D83769F39E5}"/>
                  </a:ext>
                </a:extLst>
              </p:cNvPr>
              <p:cNvSpPr/>
              <p:nvPr/>
            </p:nvSpPr>
            <p:spPr>
              <a:xfrm flipH="1">
                <a:off x="1824510" y="4367117"/>
                <a:ext cx="4115603" cy="3078895"/>
              </a:xfrm>
              <a:prstGeom prst="rightArrow">
                <a:avLst>
                  <a:gd name="adj1" fmla="val 73994"/>
                  <a:gd name="adj2" fmla="val 38003"/>
                </a:avLst>
              </a:prstGeom>
              <a:solidFill>
                <a:srgbClr val="FFD3B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000"/>
              </a:p>
            </p:txBody>
          </p:sp>
        </p:grpSp>
        <p:sp>
          <p:nvSpPr>
            <p:cNvPr id="77" name="Shape 684"/>
            <p:cNvSpPr txBox="1">
              <a:spLocks/>
            </p:cNvSpPr>
            <p:nvPr/>
          </p:nvSpPr>
          <p:spPr>
            <a:xfrm>
              <a:off x="7056692" y="4390030"/>
              <a:ext cx="1030836" cy="546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 dirty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ฉบับที่ </a:t>
              </a:r>
              <a:br>
                <a:rPr lang="th-TH" sz="1600" b="1" dirty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</a:br>
              <a:r>
                <a:rPr lang="th-TH" sz="1600" b="1" dirty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D8D8D8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960420" y="3835032"/>
              <a:ext cx="2168324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lnSpc>
                  <a:spcPct val="120000"/>
                </a:lnSpc>
              </a:pP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มาตรการตามประกาศคณะกรรมการบริหารกองทุนพัฒนาบทบาทสตรี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 กองทุนพัฒนาบทบาทสตรี พ.ศ. 2563</a:t>
              </a:r>
              <a:endPara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781EE5A-84A6-453A-8444-E38F06DF29BD}"/>
                </a:ext>
              </a:extLst>
            </p:cNvPr>
            <p:cNvSpPr txBox="1"/>
            <p:nvPr/>
          </p:nvSpPr>
          <p:spPr>
            <a:xfrm>
              <a:off x="388145" y="3922767"/>
              <a:ext cx="187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b="1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มีสิทธิ์ปรับโครงสร้างหนี้</a:t>
              </a:r>
              <a:endParaRPr lang="ko-KR" altLang="en-US" sz="1167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53333" y="4351481"/>
              <a:ext cx="1600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จำนวน 3,406 โครงการ</a:t>
              </a: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</a:t>
              </a:r>
              <a:endParaRPr lang="th-TH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35486" y="4742060"/>
              <a:ext cx="20364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เป็นเงิน 158</a:t>
              </a:r>
              <a:r>
                <a:rPr lang="en-US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,</a:t>
              </a:r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656</a:t>
              </a:r>
              <a:r>
                <a:rPr lang="en-US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,</a:t>
              </a:r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834.44 บาท </a:t>
              </a:r>
              <a:endParaRPr lang="th-TH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79624" y="3938894"/>
              <a:ext cx="19223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200" b="1" spc="-8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ใช้สิทธิ์</a:t>
              </a:r>
              <a:r>
                <a:rPr lang="th-TH" sz="1200" b="1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ปรับโครงสร้างหนี้แล้ว </a:t>
              </a:r>
              <a:endParaRPr lang="th-TH" sz="1200" b="1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692543" y="4350281"/>
              <a:ext cx="13994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จำนวน 80 โครงการ </a:t>
              </a:r>
              <a:endParaRPr lang="th-TH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363093" y="4742060"/>
              <a:ext cx="201284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เป็นเงิน 6</a:t>
              </a:r>
              <a:r>
                <a:rPr lang="en-US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,</a:t>
              </a:r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948</a:t>
              </a:r>
              <a:r>
                <a:rPr lang="en-US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,</a:t>
              </a:r>
              <a:r>
                <a:rPr lang="th-TH" sz="1200" spc="-4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670.02 บาท</a:t>
              </a: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</a:t>
              </a:r>
              <a:endParaRPr lang="th-TH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926282" y="3938894"/>
              <a:ext cx="12554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200" b="1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คงเหลือผู้มีสิทธิ์ </a:t>
              </a:r>
              <a:endParaRPr lang="th-TH" sz="1200" b="1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17164" y="4359258"/>
              <a:ext cx="16738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จำนวน 3,326 โครงการ </a:t>
              </a:r>
              <a:endParaRPr lang="th-TH" sz="12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14840" y="4695893"/>
              <a:ext cx="25827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เป็นเงินคงเหลือ 151,708,164.42 บาท</a:t>
              </a:r>
              <a:endPara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954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5.4 รายงานผลการเบิกจ่ายเงินตามแผนการดำเนินงาน                                              และแผนการใช้จ่ายงบประมาณ กองทุนพัฒนาบทบาทสตรี                                                              ประจำปีงบประมาณ พ.ศ. 2566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59" name="Group 58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6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6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7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6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6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6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6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6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7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7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76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7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8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9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9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0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35778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27 กุมภาพันธ์ 2566)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28973"/>
              </p:ext>
            </p:extLst>
          </p:nvPr>
        </p:nvGraphicFramePr>
        <p:xfrm>
          <a:off x="127323" y="634386"/>
          <a:ext cx="9860908" cy="458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3462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17530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30368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12,159,890.00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11,037,336.37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6,566,340.60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1,122,553.63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9,329,380.00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8,422,221.83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5,037,865.20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907,158.17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14,133,390.00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12,460,423.99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7,632,030.60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1,672,966.01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10,452,380.00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7,672,509.00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5,644,285.20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2,779,871.00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8,205,905.00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5,801,793.79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4,431,188.70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2,404,111.21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12,442,540.00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8,354,442.00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6,718,971.60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4,088,098.00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12,151,890.00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8,030,257.00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6,562,020.60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4,121,633.00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14,070,415.00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9,223,017.00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7,598,024.10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4,847,398.00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9,192,115.00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5,886,115.18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4,963,742.10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3,305,999.82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13,784,890.00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8,735,991.00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7,443,840.60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5,048,899.00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7365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47628" y="5211939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35036"/>
                <a:ext cx="10183585" cy="510035"/>
                <a:chOff x="-21226" y="4573606"/>
                <a:chExt cx="9165227" cy="608706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573606"/>
                  <a:ext cx="1619113" cy="578718"/>
                  <a:chOff x="9543115" y="6375085"/>
                  <a:chExt cx="2661401" cy="494147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375085"/>
                    <a:ext cx="2661399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883404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27 กุมภาพันธ์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36595"/>
              </p:ext>
            </p:extLst>
          </p:nvPr>
        </p:nvGraphicFramePr>
        <p:xfrm>
          <a:off x="127323" y="634386"/>
          <a:ext cx="986090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300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04566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4194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10,908,290.00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6,638,700.52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5,890,476.60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4,269,589.48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8,269,305.00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5,012,952.63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4,465,424.70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3,256,352.37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7,236,505.00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4,332,695.38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3,907,712.70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2,903,809.62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10,773,740.00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6,220,495.00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5,817,819.60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4,553,245.00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15,887,765.00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9,026,778.40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8,579,393.10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6,860,986.60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12,012,780.00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6,719,732.88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6,486,901.20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5,293,047.12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8,362,980.00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4,658,226.73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4,516,009.20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3,704,753.27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13,686,705.00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7,552,170.81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7,390,820.70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6,134,534.19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14,170,265.00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7,748,104.50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7,651,943.10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6,422,160.50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11,226,215.00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5,998,608.00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6,062,156.10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5,227,607.00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98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79752" cy="4435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27 กุมภาพันธ์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79517"/>
              </p:ext>
            </p:extLst>
          </p:nvPr>
        </p:nvGraphicFramePr>
        <p:xfrm>
          <a:off x="104173" y="634386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9745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488099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6509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11,318,805.00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6,022,690.00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6,112,154.70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5,296,115.00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11,120,465.00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5,910,607.86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6,005,051.10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5,209,857.14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8,276,780.00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4,351,125.00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4,469,461.20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3,925,655.00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9,851,265.00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5,067,650.87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5,319,683.10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4,783,614.13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9,425,255.00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4,803,474.28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5,089,637.70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4,621,780.72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10,813,815.00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5,497,919.00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5,839,460.10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5,315,896.00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15,216,290.00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7,481,574.20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8,216,796.60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7,734,715.80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9,533,555.00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4,667,339.50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5,148,119.70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4,866,215.50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9,984,665.00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4,879,295.00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5,391,719.10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5,105,370.00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8,165,205.00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3,527,047.69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4,409,210.70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-10.80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4,638,157.31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9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99853" y="30291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378938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728169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27 กุมภาพันธ์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70670"/>
              </p:ext>
            </p:extLst>
          </p:nvPr>
        </p:nvGraphicFramePr>
        <p:xfrm>
          <a:off x="104173" y="634386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318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11249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4194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11,253,605.00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4,856,430.15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6,076,946.70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6,397,174.85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10,520,580.00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4,403,234.79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5,681,113.20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-12.15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6,117,345.21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11,214,265.00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4,680,174.72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6,055,703.10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6,534,090.28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12,257,265.00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5,021,756.00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6,618,923.10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-13.03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7,235,509.00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9,701,465.00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3,968,709.00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5,238,791.10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5,732,756.00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12,380,615.00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5,048,866.65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6,685,532.10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7,331,748.35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11,560,655.00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4,685,417.14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6,242,753.70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-13.47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6,875,237.86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7,324,680.00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2,966,584.34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3,955,327.20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-13.50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4,358,095.66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10,604,255.00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4,240,911.50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5,726,297.70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-14.01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6,363,343.50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10,132,540.00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4,007,440.65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5,471,571.60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6,125,099.35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481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47147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27 กุมภาพันธ์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9925"/>
              </p:ext>
            </p:extLst>
          </p:nvPr>
        </p:nvGraphicFramePr>
        <p:xfrm>
          <a:off x="115748" y="634386"/>
          <a:ext cx="9872482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085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4847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6509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12,437,615.00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4,833,819.52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6,716,312.10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-15.14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7,603,795.48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8,513,380.00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3,128,105.09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4,597,225.20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-17.26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5,385,274.91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11,858,615.00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4,220,457.72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6,403,652.10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-18.41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7,638,157.28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18,376,640.00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6,328,998.50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9,923,385.60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-19.56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12,047,641.50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12,451,065.00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4,249,727.36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6,723,575.10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-19.87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8,201,337.64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11,737,840.00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3,877,750.66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6,338,433.60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7,860,089.34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5,668,905.00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1,845,699.00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3,061,208.70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3,823,206.00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13,144,715.00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4,191,524.72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7,098,146.10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-22.11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8,953,190.28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10,249,215.00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3,233,382.58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5,534,576.10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-22.45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7,015,832.42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11,190,140.00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3,474,693.29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6,042,675.60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-22.95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7,715,446.71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658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58721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27 กุมภาพันธ์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74171"/>
              </p:ext>
            </p:extLst>
          </p:nvPr>
        </p:nvGraphicFramePr>
        <p:xfrm>
          <a:off x="115748" y="634386"/>
          <a:ext cx="9872483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625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49633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5351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3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12,865,190.00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3,928,851.00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6,947,202.60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-23.46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8,936,339.00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9,565,930.00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2,900,440.81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5,165,602.20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-23.68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6,665,489.19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9,388,580.00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2,821,907.54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5,069,833.20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-23.94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6,566,672.46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9,727,005.00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2,896,142.80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5,252,582.70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-24.23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6,830,862.20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12,032,905.00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3,442,910.00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6,497,768.70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-25.39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8,589,995.00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15,324,890.00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4,235,675.00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8,275,440.60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-26.36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11,089,215.00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9,303,705.00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2,529,942.00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5,024,000.70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-26.81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6,773,763.00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13,792,565.00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3,693,090.00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7,447,985.10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10,099,475.00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11,949,040.00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3,175,182.98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6,452,481.60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8,773,857.02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6,763,705.00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1,774,137.79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3,652,400.70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4,989,567.21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636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815479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27 กุมภาพันธ์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53420"/>
              </p:ext>
            </p:extLst>
          </p:nvPr>
        </p:nvGraphicFramePr>
        <p:xfrm>
          <a:off x="92599" y="634386"/>
          <a:ext cx="9895632" cy="459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26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14591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4194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8394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46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697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9,054,465.00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2,374,821.56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4,889,411.10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6,679,643.44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7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16,157,640.00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3,803,062.20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8,725,125.60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-30.46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12,354,577.80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18,196,515.00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4,261,459.63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9,826,118.10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-30.58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13,935,055.37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14,698,340.00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3,218,637.71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7,937,103.60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-32.10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11,479,702.29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9,790,665.00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1,944,227.94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5,286,959.10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7,846,437.06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9,068,430.00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1,768,413.65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4,896,952.20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-34.50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7,300,016.35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10,322,490.00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1,901,950.27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5,574,144.60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-35.57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8,420,539.73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10,565,655.00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1,655,206.72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5,705,453.70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-38.33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8,910,448.28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7,280,180.00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1,135,459.00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3,931,297.20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-38.40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6,144,721.00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8,316,780.00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1,277,819.00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4,491,061.20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-38.64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7,038,961.00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488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80354"/>
              </p:ext>
            </p:extLst>
          </p:nvPr>
        </p:nvGraphicFramePr>
        <p:xfrm>
          <a:off x="127683" y="809797"/>
          <a:ext cx="9860909" cy="402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9576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457907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8860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78239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99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F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350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6,355,780.00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820,725.64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3,432,121.20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-41.09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5,535,054.36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1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6,884,880.00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847,933.72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3,717,835.20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-41.68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6,036,946.28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7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10,652,790.00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1,190,026.44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5,752,506.60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-42.83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9,462,763.56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01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10,710,890.00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1,147,294.00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5,783,880.60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9,563,596.00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01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9,146,030.00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830,031.00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4,938,856.20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-44.92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8,315,999.00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01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6,899,755.00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216,246.00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3,725,867.70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6,683,509.00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01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กทม+ส่วนกลาง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131,876,650.00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28,208,613.74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71,213,391.00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103,668,036.26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016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961,432,950.00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373,005,186.93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519,173,793.00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-15.20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588,427,763.07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81872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27 กุมภาพันธ์ 2566)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815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30825D3F-8ED7-1094-FCFB-7DA425D14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817226"/>
              </p:ext>
            </p:extLst>
          </p:nvPr>
        </p:nvGraphicFramePr>
        <p:xfrm>
          <a:off x="293833" y="645322"/>
          <a:ext cx="9260606" cy="455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27999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>
            <a:extLst>
              <a:ext uri="{FF2B5EF4-FFF2-40B4-BE49-F238E27FC236}">
                <a16:creationId xmlns:a16="http://schemas.microsoft.com/office/drawing/2014/main" id="{FBAB2DDF-BAB9-4C03-6625-6120124FDA95}"/>
              </a:ext>
            </a:extLst>
          </p:cNvPr>
          <p:cNvGrpSpPr/>
          <p:nvPr/>
        </p:nvGrpSpPr>
        <p:grpSpPr>
          <a:xfrm>
            <a:off x="212131" y="860218"/>
            <a:ext cx="9807564" cy="4416190"/>
            <a:chOff x="-161145" y="618484"/>
            <a:chExt cx="10469422" cy="4879215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C0E6D07D-A1F7-440A-FACF-AAEFB6AD95DA}"/>
                </a:ext>
              </a:extLst>
            </p:cNvPr>
            <p:cNvGrpSpPr/>
            <p:nvPr/>
          </p:nvGrpSpPr>
          <p:grpSpPr>
            <a:xfrm>
              <a:off x="2304517" y="1869158"/>
              <a:ext cx="5506646" cy="460182"/>
              <a:chOff x="2611363" y="3166351"/>
              <a:chExt cx="8332196" cy="651489"/>
            </a:xfrm>
          </p:grpSpPr>
          <p:sp>
            <p:nvSpPr>
              <p:cNvPr id="38" name="แผนผังลําดับงาน: กระบวนการ 37">
                <a:extLst>
                  <a:ext uri="{FF2B5EF4-FFF2-40B4-BE49-F238E27FC236}">
                    <a16:creationId xmlns:a16="http://schemas.microsoft.com/office/drawing/2014/main" id="{2D42C5B1-09EF-1882-0F58-E1A52B14992A}"/>
                  </a:ext>
                </a:extLst>
              </p:cNvPr>
              <p:cNvSpPr/>
              <p:nvPr/>
            </p:nvSpPr>
            <p:spPr>
              <a:xfrm>
                <a:off x="2611363" y="3204211"/>
                <a:ext cx="1931437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4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271,432,950.00</a:t>
                </a:r>
                <a:endParaRPr lang="th-TH" sz="1100" b="1" spc="-4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9" name="แผนผังลําดับงาน: กระบวนการ 38">
                <a:extLst>
                  <a:ext uri="{FF2B5EF4-FFF2-40B4-BE49-F238E27FC236}">
                    <a16:creationId xmlns:a16="http://schemas.microsoft.com/office/drawing/2014/main" id="{A3D7CC16-47FD-3105-F680-04120E89F959}"/>
                  </a:ext>
                </a:extLst>
              </p:cNvPr>
              <p:cNvSpPr/>
              <p:nvPr/>
            </p:nvSpPr>
            <p:spPr>
              <a:xfrm>
                <a:off x="7355040" y="3166351"/>
                <a:ext cx="2107611" cy="613631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181,647,883.10</a:t>
                </a:r>
              </a:p>
            </p:txBody>
          </p:sp>
          <p:sp>
            <p:nvSpPr>
              <p:cNvPr id="40" name="แผนผังลําดับงาน: กระบวนการ 39">
                <a:extLst>
                  <a:ext uri="{FF2B5EF4-FFF2-40B4-BE49-F238E27FC236}">
                    <a16:creationId xmlns:a16="http://schemas.microsoft.com/office/drawing/2014/main" id="{F8C3C8EE-E62D-874A-4817-2388D22F1013}"/>
                  </a:ext>
                </a:extLst>
              </p:cNvPr>
              <p:cNvSpPr/>
              <p:nvPr/>
            </p:nvSpPr>
            <p:spPr>
              <a:xfrm>
                <a:off x="4943415" y="3196341"/>
                <a:ext cx="2011011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89,785,066.90</a:t>
                </a:r>
                <a:endPara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AD13E1D8-0509-2CBB-D6B8-44025D9A834A}"/>
                  </a:ext>
                </a:extLst>
              </p:cNvPr>
              <p:cNvSpPr txBox="1"/>
              <p:nvPr/>
            </p:nvSpPr>
            <p:spPr>
              <a:xfrm>
                <a:off x="9589675" y="3215570"/>
                <a:ext cx="1353884" cy="4885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33.08</a:t>
                </a:r>
              </a:p>
            </p:txBody>
          </p:sp>
        </p:grpSp>
        <p:grpSp>
          <p:nvGrpSpPr>
            <p:cNvPr id="54" name="กลุ่ม 53">
              <a:extLst>
                <a:ext uri="{FF2B5EF4-FFF2-40B4-BE49-F238E27FC236}">
                  <a16:creationId xmlns:a16="http://schemas.microsoft.com/office/drawing/2014/main" id="{6F6F4EC2-E8A2-0DBF-0A8F-57A9B74D13EE}"/>
                </a:ext>
              </a:extLst>
            </p:cNvPr>
            <p:cNvGrpSpPr/>
            <p:nvPr/>
          </p:nvGrpSpPr>
          <p:grpSpPr>
            <a:xfrm>
              <a:off x="2278573" y="3130217"/>
              <a:ext cx="5567408" cy="449465"/>
              <a:chOff x="2442729" y="2654480"/>
              <a:chExt cx="8424138" cy="636319"/>
            </a:xfrm>
          </p:grpSpPr>
          <p:sp>
            <p:nvSpPr>
              <p:cNvPr id="55" name="แผนผังลําดับงาน: กระบวนการ 54">
                <a:extLst>
                  <a:ext uri="{FF2B5EF4-FFF2-40B4-BE49-F238E27FC236}">
                    <a16:creationId xmlns:a16="http://schemas.microsoft.com/office/drawing/2014/main" id="{530B9AD9-1D88-18B8-3ECF-1F5C56D52CC6}"/>
                  </a:ext>
                </a:extLst>
              </p:cNvPr>
              <p:cNvSpPr/>
              <p:nvPr/>
            </p:nvSpPr>
            <p:spPr>
              <a:xfrm>
                <a:off x="2442729" y="2654480"/>
                <a:ext cx="201893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90,000,000.00</a:t>
                </a:r>
                <a:endParaRPr lang="th-TH" sz="1100" b="1" spc="-3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57" name="แผนผังลําดับงาน: กระบวนการ 56">
                <a:extLst>
                  <a:ext uri="{FF2B5EF4-FFF2-40B4-BE49-F238E27FC236}">
                    <a16:creationId xmlns:a16="http://schemas.microsoft.com/office/drawing/2014/main" id="{48492E2C-8D1A-AB99-93EB-76301E31084C}"/>
                  </a:ext>
                </a:extLst>
              </p:cNvPr>
              <p:cNvSpPr/>
              <p:nvPr/>
            </p:nvSpPr>
            <p:spPr>
              <a:xfrm>
                <a:off x="7383013" y="2664109"/>
                <a:ext cx="1890584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62,366,149.00</a:t>
                </a:r>
              </a:p>
            </p:txBody>
          </p:sp>
          <p:sp>
            <p:nvSpPr>
              <p:cNvPr id="58" name="แผนผังลําดับงาน: กระบวนการ 57">
                <a:extLst>
                  <a:ext uri="{FF2B5EF4-FFF2-40B4-BE49-F238E27FC236}">
                    <a16:creationId xmlns:a16="http://schemas.microsoft.com/office/drawing/2014/main" id="{74C843FB-9768-6FB2-102D-5CBD78747BA9}"/>
                  </a:ext>
                </a:extLst>
              </p:cNvPr>
              <p:cNvSpPr/>
              <p:nvPr/>
            </p:nvSpPr>
            <p:spPr>
              <a:xfrm>
                <a:off x="4940834" y="2677169"/>
                <a:ext cx="1890586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25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27,633,851.00</a:t>
                </a:r>
                <a:endParaRPr lang="th-TH" sz="1100" b="1" spc="-25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0" name="กล่องข้อความ 59">
                <a:extLst>
                  <a:ext uri="{FF2B5EF4-FFF2-40B4-BE49-F238E27FC236}">
                    <a16:creationId xmlns:a16="http://schemas.microsoft.com/office/drawing/2014/main" id="{D00BC671-7CB4-BE01-0CBD-D154820E0932}"/>
                  </a:ext>
                </a:extLst>
              </p:cNvPr>
              <p:cNvSpPr txBox="1"/>
              <p:nvPr/>
            </p:nvSpPr>
            <p:spPr>
              <a:xfrm>
                <a:off x="9332524" y="2713098"/>
                <a:ext cx="1534343" cy="4885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30.70</a:t>
                </a: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4864D989-24FC-9C81-08F5-987BAAD40EDC}"/>
                </a:ext>
              </a:extLst>
            </p:cNvPr>
            <p:cNvGrpSpPr/>
            <p:nvPr/>
          </p:nvGrpSpPr>
          <p:grpSpPr>
            <a:xfrm>
              <a:off x="2194932" y="4188392"/>
              <a:ext cx="5766811" cy="1008990"/>
              <a:chOff x="2316130" y="1716665"/>
              <a:chExt cx="8725849" cy="1428446"/>
            </a:xfrm>
          </p:grpSpPr>
          <p:sp>
            <p:nvSpPr>
              <p:cNvPr id="62" name="แผนผังลําดับงาน: กระบวนการ 61">
                <a:extLst>
                  <a:ext uri="{FF2B5EF4-FFF2-40B4-BE49-F238E27FC236}">
                    <a16:creationId xmlns:a16="http://schemas.microsoft.com/office/drawing/2014/main" id="{AFB7277A-73B2-8566-2769-871BBE5FD88F}"/>
                  </a:ext>
                </a:extLst>
              </p:cNvPr>
              <p:cNvSpPr/>
              <p:nvPr/>
            </p:nvSpPr>
            <p:spPr>
              <a:xfrm>
                <a:off x="2316130" y="1966049"/>
                <a:ext cx="2112700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600,000,000.00</a:t>
                </a:r>
              </a:p>
            </p:txBody>
          </p:sp>
          <p:sp>
            <p:nvSpPr>
              <p:cNvPr id="63" name="แผนผังลําดับงาน: กระบวนการ 62">
                <a:extLst>
                  <a:ext uri="{FF2B5EF4-FFF2-40B4-BE49-F238E27FC236}">
                    <a16:creationId xmlns:a16="http://schemas.microsoft.com/office/drawing/2014/main" id="{B2616856-C7CE-A377-C52D-91AC67F1FED1}"/>
                  </a:ext>
                </a:extLst>
              </p:cNvPr>
              <p:cNvSpPr/>
              <p:nvPr/>
            </p:nvSpPr>
            <p:spPr>
              <a:xfrm>
                <a:off x="7313202" y="1986632"/>
                <a:ext cx="2019274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5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344,413,731.00</a:t>
                </a:r>
              </a:p>
            </p:txBody>
          </p:sp>
          <p:sp>
            <p:nvSpPr>
              <p:cNvPr id="64" name="แผนผังลําดับงาน: กระบวนการ 63">
                <a:extLst>
                  <a:ext uri="{FF2B5EF4-FFF2-40B4-BE49-F238E27FC236}">
                    <a16:creationId xmlns:a16="http://schemas.microsoft.com/office/drawing/2014/main" id="{1C8ECBCE-7C57-8AF4-39A9-808A4B8B3F6B}"/>
                  </a:ext>
                </a:extLst>
              </p:cNvPr>
              <p:cNvSpPr/>
              <p:nvPr/>
            </p:nvSpPr>
            <p:spPr>
              <a:xfrm>
                <a:off x="4960813" y="1959397"/>
                <a:ext cx="205334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1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255,586,269.00</a:t>
                </a:r>
                <a:endParaRPr lang="th-TH" sz="1100" b="1" spc="-1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8C472E2B-79FB-EA4F-9541-CACB5510101E}"/>
                  </a:ext>
                </a:extLst>
              </p:cNvPr>
              <p:cNvSpPr/>
              <p:nvPr/>
            </p:nvSpPr>
            <p:spPr>
              <a:xfrm>
                <a:off x="9668770" y="1716665"/>
                <a:ext cx="1373209" cy="1428446"/>
              </a:xfrm>
              <a:prstGeom prst="ellipse">
                <a:avLst/>
              </a:prstGeom>
              <a:noFill/>
              <a:ln w="5715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333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กล่องข้อความ 65">
                <a:extLst>
                  <a:ext uri="{FF2B5EF4-FFF2-40B4-BE49-F238E27FC236}">
                    <a16:creationId xmlns:a16="http://schemas.microsoft.com/office/drawing/2014/main" id="{06E8226D-C822-7D11-4490-19C66253BAF3}"/>
                  </a:ext>
                </a:extLst>
              </p:cNvPr>
              <p:cNvSpPr txBox="1"/>
              <p:nvPr/>
            </p:nvSpPr>
            <p:spPr>
              <a:xfrm>
                <a:off x="9430755" y="2030235"/>
                <a:ext cx="1463176" cy="48853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42.60</a:t>
                </a:r>
              </a:p>
            </p:txBody>
          </p:sp>
        </p:grpSp>
        <p:sp>
          <p:nvSpPr>
            <p:cNvPr id="67" name="แผนผังลําดับงาน: กระบวนการ 66">
              <a:extLst>
                <a:ext uri="{FF2B5EF4-FFF2-40B4-BE49-F238E27FC236}">
                  <a16:creationId xmlns:a16="http://schemas.microsoft.com/office/drawing/2014/main" id="{1CECD656-2B57-6E55-9E3B-5C5529AAADB2}"/>
                </a:ext>
              </a:extLst>
            </p:cNvPr>
            <p:cNvSpPr/>
            <p:nvPr/>
          </p:nvSpPr>
          <p:spPr>
            <a:xfrm>
              <a:off x="8782130" y="1679072"/>
              <a:ext cx="1357893" cy="63643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961,432,950.00</a:t>
              </a:r>
            </a:p>
          </p:txBody>
        </p:sp>
        <p:sp>
          <p:nvSpPr>
            <p:cNvPr id="68" name="แผนผังลําดับงาน: กระบวนการ 179">
              <a:extLst>
                <a:ext uri="{FF2B5EF4-FFF2-40B4-BE49-F238E27FC236}">
                  <a16:creationId xmlns:a16="http://schemas.microsoft.com/office/drawing/2014/main" id="{1ECB41CE-FFC1-0CB3-58F4-5A8672FEFBAC}"/>
                </a:ext>
              </a:extLst>
            </p:cNvPr>
            <p:cNvSpPr/>
            <p:nvPr/>
          </p:nvSpPr>
          <p:spPr>
            <a:xfrm>
              <a:off x="8782130" y="2337629"/>
              <a:ext cx="1357894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373,005,186.90</a:t>
              </a:r>
              <a:endParaRPr lang="th-TH" sz="10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9" name="แผนผังลําดับงาน: กระบวนการ 180">
              <a:extLst>
                <a:ext uri="{FF2B5EF4-FFF2-40B4-BE49-F238E27FC236}">
                  <a16:creationId xmlns:a16="http://schemas.microsoft.com/office/drawing/2014/main" id="{F6A1F7B5-82B5-828B-2321-BC37FF7CEF68}"/>
                </a:ext>
              </a:extLst>
            </p:cNvPr>
            <p:cNvSpPr/>
            <p:nvPr/>
          </p:nvSpPr>
          <p:spPr>
            <a:xfrm>
              <a:off x="8782130" y="3005302"/>
              <a:ext cx="1363211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588,427,763.10</a:t>
              </a:r>
            </a:p>
          </p:txBody>
        </p:sp>
        <p:sp>
          <p:nvSpPr>
            <p:cNvPr id="70" name="สี่เหลี่ยมผืนผ้ามุมมน 189">
              <a:extLst>
                <a:ext uri="{FF2B5EF4-FFF2-40B4-BE49-F238E27FC236}">
                  <a16:creationId xmlns:a16="http://schemas.microsoft.com/office/drawing/2014/main" id="{9C601B43-04C5-834A-CCBA-3E25E8437FF9}"/>
                </a:ext>
              </a:extLst>
            </p:cNvPr>
            <p:cNvSpPr/>
            <p:nvPr/>
          </p:nvSpPr>
          <p:spPr>
            <a:xfrm>
              <a:off x="7826115" y="5175302"/>
              <a:ext cx="2482162" cy="3223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ข้อมูล ณ </a:t>
              </a:r>
              <a:r>
                <a:rPr lang="th-TH" sz="1167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 </a:t>
              </a:r>
              <a:r>
                <a:rPr lang="th-TH" sz="1167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กุมภาพันธ์ 2566</a:t>
              </a:r>
            </a:p>
          </p:txBody>
        </p:sp>
        <p:sp>
          <p:nvSpPr>
            <p:cNvPr id="72" name="ลูกศร: รูปห้าเหลี่ยม 71">
              <a:extLst>
                <a:ext uri="{FF2B5EF4-FFF2-40B4-BE49-F238E27FC236}">
                  <a16:creationId xmlns:a16="http://schemas.microsoft.com/office/drawing/2014/main" id="{38086EAA-B501-0CD9-EF9A-39E8D7325A8F}"/>
                </a:ext>
              </a:extLst>
            </p:cNvPr>
            <p:cNvSpPr/>
            <p:nvPr/>
          </p:nvSpPr>
          <p:spPr>
            <a:xfrm>
              <a:off x="-83772" y="1820518"/>
              <a:ext cx="2110642" cy="567164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งบบริหารจัดการกองทุน</a:t>
              </a:r>
            </a:p>
          </p:txBody>
        </p:sp>
        <p:sp>
          <p:nvSpPr>
            <p:cNvPr id="73" name="ลูกศร: รูปห้าเหลี่ยม 72">
              <a:extLst>
                <a:ext uri="{FF2B5EF4-FFF2-40B4-BE49-F238E27FC236}">
                  <a16:creationId xmlns:a16="http://schemas.microsoft.com/office/drawing/2014/main" id="{105C162F-F29A-4C23-F7E2-33A11BCE0611}"/>
                </a:ext>
              </a:extLst>
            </p:cNvPr>
            <p:cNvSpPr/>
            <p:nvPr/>
          </p:nvSpPr>
          <p:spPr>
            <a:xfrm>
              <a:off x="-49067" y="3129882"/>
              <a:ext cx="2098218" cy="567164"/>
            </a:xfrm>
            <a:prstGeom prst="homePlate">
              <a:avLst/>
            </a:prstGeom>
            <a:solidFill>
              <a:srgbClr val="FFFFE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เงินอุดหนุน</a:t>
              </a:r>
            </a:p>
          </p:txBody>
        </p:sp>
        <p:sp>
          <p:nvSpPr>
            <p:cNvPr id="74" name="ลูกศร: รูปห้าเหลี่ยม 73">
              <a:extLst>
                <a:ext uri="{FF2B5EF4-FFF2-40B4-BE49-F238E27FC236}">
                  <a16:creationId xmlns:a16="http://schemas.microsoft.com/office/drawing/2014/main" id="{6074514A-A2A1-F62B-3893-269689722B71}"/>
                </a:ext>
              </a:extLst>
            </p:cNvPr>
            <p:cNvSpPr/>
            <p:nvPr/>
          </p:nvSpPr>
          <p:spPr>
            <a:xfrm>
              <a:off x="-25751" y="4426561"/>
              <a:ext cx="1970617" cy="567164"/>
            </a:xfrm>
            <a:prstGeom prst="homePlate">
              <a:avLst/>
            </a:prstGeom>
            <a:solidFill>
              <a:srgbClr val="F1ABA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เงินหมุนเวียน</a:t>
              </a:r>
            </a:p>
          </p:txBody>
        </p:sp>
        <p:sp>
          <p:nvSpPr>
            <p:cNvPr id="75" name="คำบรรยายภาพ: วงรี 74">
              <a:extLst>
                <a:ext uri="{FF2B5EF4-FFF2-40B4-BE49-F238E27FC236}">
                  <a16:creationId xmlns:a16="http://schemas.microsoft.com/office/drawing/2014/main" id="{E660AB83-557C-6F9E-395F-B7EDCC7B532E}"/>
                </a:ext>
              </a:extLst>
            </p:cNvPr>
            <p:cNvSpPr/>
            <p:nvPr/>
          </p:nvSpPr>
          <p:spPr>
            <a:xfrm>
              <a:off x="3984814" y="643756"/>
              <a:ext cx="1174030" cy="554624"/>
            </a:xfrm>
            <a:prstGeom prst="wedgeEllipseCallout">
              <a:avLst/>
            </a:prstGeom>
            <a:solidFill>
              <a:srgbClr val="FFFFE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spc="-8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76" name="คำบรรยายภาพ: วงรี 75">
              <a:extLst>
                <a:ext uri="{FF2B5EF4-FFF2-40B4-BE49-F238E27FC236}">
                  <a16:creationId xmlns:a16="http://schemas.microsoft.com/office/drawing/2014/main" id="{E0C9770F-5CD4-9126-2EF8-EF4815359658}"/>
                </a:ext>
              </a:extLst>
            </p:cNvPr>
            <p:cNvSpPr/>
            <p:nvPr/>
          </p:nvSpPr>
          <p:spPr>
            <a:xfrm>
              <a:off x="2328176" y="618484"/>
              <a:ext cx="1174030" cy="554624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91" name="Shape 861">
              <a:extLst>
                <a:ext uri="{FF2B5EF4-FFF2-40B4-BE49-F238E27FC236}">
                  <a16:creationId xmlns:a16="http://schemas.microsoft.com/office/drawing/2014/main" id="{50BA432E-FE5C-7263-651A-54A400338C98}"/>
                </a:ext>
              </a:extLst>
            </p:cNvPr>
            <p:cNvSpPr>
              <a:spLocks/>
            </p:cNvSpPr>
            <p:nvPr/>
          </p:nvSpPr>
          <p:spPr>
            <a:xfrm>
              <a:off x="8742651" y="813921"/>
              <a:ext cx="1397373" cy="832371"/>
            </a:xfrm>
            <a:custGeom>
              <a:avLst/>
              <a:gdLst/>
              <a:ahLst/>
              <a:cxnLst/>
              <a:rect l="0" t="0" r="0" b="0"/>
              <a:pathLst>
                <a:path w="4000110" h="1869756" extrusionOk="0">
                  <a:moveTo>
                    <a:pt x="1890652" y="0"/>
                  </a:moveTo>
                  <a:cubicBezTo>
                    <a:pt x="2217929" y="0"/>
                    <a:pt x="2506477" y="188157"/>
                    <a:pt x="2676865" y="474341"/>
                  </a:cubicBezTo>
                  <a:lnTo>
                    <a:pt x="2694436" y="507161"/>
                  </a:lnTo>
                  <a:lnTo>
                    <a:pt x="2744447" y="502199"/>
                  </a:lnTo>
                  <a:cubicBezTo>
                    <a:pt x="2979073" y="502199"/>
                    <a:pt x="3185933" y="619185"/>
                    <a:pt x="3308084" y="797118"/>
                  </a:cubicBezTo>
                  <a:lnTo>
                    <a:pt x="3327030" y="831469"/>
                  </a:lnTo>
                  <a:lnTo>
                    <a:pt x="3424169" y="821831"/>
                  </a:lnTo>
                  <a:cubicBezTo>
                    <a:pt x="3742252" y="821831"/>
                    <a:pt x="4000110" y="1075591"/>
                    <a:pt x="4000110" y="1388618"/>
                  </a:cubicBezTo>
                  <a:cubicBezTo>
                    <a:pt x="4000110" y="1545132"/>
                    <a:pt x="3935646" y="1686828"/>
                    <a:pt x="3831421" y="1789397"/>
                  </a:cubicBezTo>
                  <a:lnTo>
                    <a:pt x="3792643" y="1820882"/>
                  </a:lnTo>
                  <a:lnTo>
                    <a:pt x="3794605" y="1840036"/>
                  </a:lnTo>
                  <a:lnTo>
                    <a:pt x="3791561" y="1869756"/>
                  </a:lnTo>
                  <a:lnTo>
                    <a:pt x="134460" y="1869756"/>
                  </a:lnTo>
                  <a:lnTo>
                    <a:pt x="110337" y="1830681"/>
                  </a:lnTo>
                  <a:cubicBezTo>
                    <a:pt x="39970" y="1703206"/>
                    <a:pt x="0" y="1557123"/>
                    <a:pt x="0" y="1401852"/>
                  </a:cubicBezTo>
                  <a:cubicBezTo>
                    <a:pt x="0" y="904987"/>
                    <a:pt x="409294" y="502199"/>
                    <a:pt x="914184" y="502199"/>
                  </a:cubicBezTo>
                  <a:cubicBezTo>
                    <a:pt x="945740" y="502199"/>
                    <a:pt x="976922" y="503772"/>
                    <a:pt x="1007654" y="506844"/>
                  </a:cubicBezTo>
                  <a:lnTo>
                    <a:pt x="1081130" y="517880"/>
                  </a:lnTo>
                  <a:lnTo>
                    <a:pt x="1104440" y="474341"/>
                  </a:lnTo>
                  <a:cubicBezTo>
                    <a:pt x="1274827" y="188157"/>
                    <a:pt x="1563375" y="0"/>
                    <a:pt x="1890652" y="0"/>
                  </a:cubicBezTo>
                  <a:close/>
                </a:path>
              </a:pathLst>
            </a:custGeom>
            <a:solidFill>
              <a:srgbClr val="FF9966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r>
                <a:rPr lang="th-TH" sz="1667" b="1" dirty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                     ภาพรวม</a:t>
              </a:r>
              <a:endParaRPr sz="1667" b="1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</p:txBody>
        </p:sp>
        <p:sp>
          <p:nvSpPr>
            <p:cNvPr id="92" name="Rounded Rectangle 32">
              <a:extLst>
                <a:ext uri="{FF2B5EF4-FFF2-40B4-BE49-F238E27FC236}">
                  <a16:creationId xmlns:a16="http://schemas.microsoft.com/office/drawing/2014/main" id="{3AA3F327-2D04-0A3D-97A4-E48179328C35}"/>
                </a:ext>
              </a:extLst>
            </p:cNvPr>
            <p:cNvSpPr/>
            <p:nvPr/>
          </p:nvSpPr>
          <p:spPr>
            <a:xfrm>
              <a:off x="8004683" y="2342871"/>
              <a:ext cx="737969" cy="658557"/>
            </a:xfrm>
            <a:prstGeom prst="roundRect">
              <a:avLst/>
            </a:prstGeom>
            <a:solidFill>
              <a:srgbClr val="FFFFD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5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95" name="คำบรรยายภาพ: สี่เหลี่ยมมุมมน 94">
              <a:extLst>
                <a:ext uri="{FF2B5EF4-FFF2-40B4-BE49-F238E27FC236}">
                  <a16:creationId xmlns:a16="http://schemas.microsoft.com/office/drawing/2014/main" id="{E852FF61-5754-6640-C92A-6FBEB449FFB6}"/>
                </a:ext>
              </a:extLst>
            </p:cNvPr>
            <p:cNvSpPr/>
            <p:nvPr/>
          </p:nvSpPr>
          <p:spPr>
            <a:xfrm>
              <a:off x="5701908" y="689068"/>
              <a:ext cx="936594" cy="451961"/>
            </a:xfrm>
            <a:prstGeom prst="wedgeRoundRectCallout">
              <a:avLst/>
            </a:prstGeom>
            <a:solidFill>
              <a:srgbClr val="ECC6C6"/>
            </a:solidFill>
            <a:ln>
              <a:solidFill>
                <a:srgbClr val="E1ECC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sp>
          <p:nvSpPr>
            <p:cNvPr id="100" name="แผนผังลำดับงาน: ตัวเชื่อมต่อ 99">
              <a:extLst>
                <a:ext uri="{FF2B5EF4-FFF2-40B4-BE49-F238E27FC236}">
                  <a16:creationId xmlns:a16="http://schemas.microsoft.com/office/drawing/2014/main" id="{EBBE89DC-1446-E8D3-863E-28D390C7BD87}"/>
                </a:ext>
              </a:extLst>
            </p:cNvPr>
            <p:cNvSpPr/>
            <p:nvPr/>
          </p:nvSpPr>
          <p:spPr>
            <a:xfrm>
              <a:off x="8766279" y="4026076"/>
              <a:ext cx="1152128" cy="1107890"/>
            </a:xfrm>
            <a:prstGeom prst="flowChartConnector">
              <a:avLst/>
            </a:prstGeom>
            <a:solidFill>
              <a:srgbClr val="C0000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333"/>
            </a:p>
          </p:txBody>
        </p:sp>
        <p:sp>
          <p:nvSpPr>
            <p:cNvPr id="101" name="สี่เหลี่ยมผืนผ้า 100">
              <a:extLst>
                <a:ext uri="{FF2B5EF4-FFF2-40B4-BE49-F238E27FC236}">
                  <a16:creationId xmlns:a16="http://schemas.microsoft.com/office/drawing/2014/main" id="{79C85414-B9FF-925F-010D-F13841375DB8}"/>
                </a:ext>
              </a:extLst>
            </p:cNvPr>
            <p:cNvSpPr/>
            <p:nvPr/>
          </p:nvSpPr>
          <p:spPr>
            <a:xfrm>
              <a:off x="8751741" y="4144506"/>
              <a:ext cx="1187624" cy="875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38.80</a:t>
              </a:r>
              <a:endParaRPr lang="th-TH" sz="1167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2" name="Rounded Rectangle 32">
              <a:extLst>
                <a:ext uri="{FF2B5EF4-FFF2-40B4-BE49-F238E27FC236}">
                  <a16:creationId xmlns:a16="http://schemas.microsoft.com/office/drawing/2014/main" id="{7348B665-5EA6-9266-385D-0997066598E5}"/>
                </a:ext>
              </a:extLst>
            </p:cNvPr>
            <p:cNvSpPr/>
            <p:nvPr/>
          </p:nvSpPr>
          <p:spPr>
            <a:xfrm>
              <a:off x="8004682" y="1679072"/>
              <a:ext cx="744459" cy="65855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103" name="Rounded Rectangle 32">
              <a:extLst>
                <a:ext uri="{FF2B5EF4-FFF2-40B4-BE49-F238E27FC236}">
                  <a16:creationId xmlns:a16="http://schemas.microsoft.com/office/drawing/2014/main" id="{A20752B6-5DC0-DCD1-31E9-6B89AFAFC7B8}"/>
                </a:ext>
              </a:extLst>
            </p:cNvPr>
            <p:cNvSpPr/>
            <p:nvPr/>
          </p:nvSpPr>
          <p:spPr>
            <a:xfrm>
              <a:off x="7998193" y="3003793"/>
              <a:ext cx="744459" cy="658557"/>
            </a:xfrm>
            <a:prstGeom prst="roundRect">
              <a:avLst/>
            </a:prstGeom>
            <a:solidFill>
              <a:srgbClr val="E7B7B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67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pic>
          <p:nvPicPr>
            <p:cNvPr id="104" name="รูปภาพ 103">
              <a:extLst>
                <a:ext uri="{FF2B5EF4-FFF2-40B4-BE49-F238E27FC236}">
                  <a16:creationId xmlns:a16="http://schemas.microsoft.com/office/drawing/2014/main" id="{6494B3BE-F8BC-6624-FC60-81F0376A5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235" y="3749621"/>
              <a:ext cx="960768" cy="558684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05" name="รูปภาพ 104">
              <a:extLst>
                <a:ext uri="{FF2B5EF4-FFF2-40B4-BE49-F238E27FC236}">
                  <a16:creationId xmlns:a16="http://schemas.microsoft.com/office/drawing/2014/main" id="{65130DB6-14FF-724C-4C0A-484A7255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061" y="138983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" name="รูปภาพ 105">
              <a:extLst>
                <a:ext uri="{FF2B5EF4-FFF2-40B4-BE49-F238E27FC236}">
                  <a16:creationId xmlns:a16="http://schemas.microsoft.com/office/drawing/2014/main" id="{92664862-DA80-7A67-6059-A023ABDDC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988" y="2655135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รูปภาพ 106">
              <a:extLst>
                <a:ext uri="{FF2B5EF4-FFF2-40B4-BE49-F238E27FC236}">
                  <a16:creationId xmlns:a16="http://schemas.microsoft.com/office/drawing/2014/main" id="{760F4052-5754-78D3-7215-AE4CB8DEA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851" y="397964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10" name="ตัวเชื่อมต่อตรง 109">
              <a:extLst>
                <a:ext uri="{FF2B5EF4-FFF2-40B4-BE49-F238E27FC236}">
                  <a16:creationId xmlns:a16="http://schemas.microsoft.com/office/drawing/2014/main" id="{FBA8C889-7210-A259-5BF9-FE05B2ED93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61145" y="2564188"/>
              <a:ext cx="7987260" cy="3743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1" name="ตัวเชื่อมต่อตรง 110">
              <a:extLst>
                <a:ext uri="{FF2B5EF4-FFF2-40B4-BE49-F238E27FC236}">
                  <a16:creationId xmlns:a16="http://schemas.microsoft.com/office/drawing/2014/main" id="{B3526978-C8D8-05E1-2FA8-E6EEBFACD6D8}"/>
                </a:ext>
              </a:extLst>
            </p:cNvPr>
            <p:cNvCxnSpPr>
              <a:cxnSpLocks/>
            </p:cNvCxnSpPr>
            <p:nvPr/>
          </p:nvCxnSpPr>
          <p:spPr>
            <a:xfrm>
              <a:off x="-161145" y="3879425"/>
              <a:ext cx="7972308" cy="6536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113" name="Group 112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115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122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126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8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23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24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25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116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117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118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119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120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1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130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132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3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4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5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136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1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CA0862D8-C076-6E1F-2C16-F633A9982ED2}"/>
              </a:ext>
            </a:extLst>
          </p:cNvPr>
          <p:cNvCxnSpPr>
            <a:cxnSpLocks/>
          </p:cNvCxnSpPr>
          <p:nvPr/>
        </p:nvCxnSpPr>
        <p:spPr>
          <a:xfrm>
            <a:off x="3806278" y="742817"/>
            <a:ext cx="7999" cy="422045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DFE48827-2E77-5712-F89F-9D27DC409F5C}"/>
              </a:ext>
            </a:extLst>
          </p:cNvPr>
          <p:cNvCxnSpPr>
            <a:cxnSpLocks/>
          </p:cNvCxnSpPr>
          <p:nvPr/>
        </p:nvCxnSpPr>
        <p:spPr>
          <a:xfrm>
            <a:off x="5367140" y="742817"/>
            <a:ext cx="18734" cy="422045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FFF3958A-0542-44A0-8CA5-08F87F382DD4}"/>
              </a:ext>
            </a:extLst>
          </p:cNvPr>
          <p:cNvCxnSpPr>
            <a:cxnSpLocks/>
          </p:cNvCxnSpPr>
          <p:nvPr/>
        </p:nvCxnSpPr>
        <p:spPr>
          <a:xfrm>
            <a:off x="6829940" y="747406"/>
            <a:ext cx="0" cy="422371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C2C217B8-AE3A-DD8F-461A-3FE04CA8DE33}"/>
              </a:ext>
            </a:extLst>
          </p:cNvPr>
          <p:cNvCxnSpPr>
            <a:cxnSpLocks/>
          </p:cNvCxnSpPr>
          <p:nvPr/>
        </p:nvCxnSpPr>
        <p:spPr>
          <a:xfrm>
            <a:off x="7680444" y="727110"/>
            <a:ext cx="14007" cy="424401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DF52F52A-4435-CA65-9E2C-72543E97F4EF}"/>
              </a:ext>
            </a:extLst>
          </p:cNvPr>
          <p:cNvCxnSpPr>
            <a:cxnSpLocks/>
          </p:cNvCxnSpPr>
          <p:nvPr/>
        </p:nvCxnSpPr>
        <p:spPr>
          <a:xfrm>
            <a:off x="199139" y="742817"/>
            <a:ext cx="7495312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3871E4FD-D664-51DC-0728-5490CBA69027}"/>
              </a:ext>
            </a:extLst>
          </p:cNvPr>
          <p:cNvCxnSpPr>
            <a:cxnSpLocks/>
          </p:cNvCxnSpPr>
          <p:nvPr/>
        </p:nvCxnSpPr>
        <p:spPr>
          <a:xfrm>
            <a:off x="183745" y="727110"/>
            <a:ext cx="19617" cy="4236162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CB49C5C2-A369-9463-6A25-124CD1DE82F0}"/>
              </a:ext>
            </a:extLst>
          </p:cNvPr>
          <p:cNvCxnSpPr>
            <a:cxnSpLocks/>
          </p:cNvCxnSpPr>
          <p:nvPr/>
        </p:nvCxnSpPr>
        <p:spPr>
          <a:xfrm>
            <a:off x="216981" y="4963272"/>
            <a:ext cx="7496081" cy="785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ตัวเชื่อมต่อตรง 44">
            <a:extLst>
              <a:ext uri="{FF2B5EF4-FFF2-40B4-BE49-F238E27FC236}">
                <a16:creationId xmlns:a16="http://schemas.microsoft.com/office/drawing/2014/main" id="{BD32543C-87EB-2796-E471-E5D19BB6CDF9}"/>
              </a:ext>
            </a:extLst>
          </p:cNvPr>
          <p:cNvCxnSpPr>
            <a:cxnSpLocks/>
          </p:cNvCxnSpPr>
          <p:nvPr/>
        </p:nvCxnSpPr>
        <p:spPr>
          <a:xfrm>
            <a:off x="174976" y="1531912"/>
            <a:ext cx="7506967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คำบรรยายภาพ: สี่เหลี่ยมมุมมน 45">
            <a:extLst>
              <a:ext uri="{FF2B5EF4-FFF2-40B4-BE49-F238E27FC236}">
                <a16:creationId xmlns:a16="http://schemas.microsoft.com/office/drawing/2014/main" id="{45EC9214-71BF-CD90-16E5-39522C61285A}"/>
              </a:ext>
            </a:extLst>
          </p:cNvPr>
          <p:cNvSpPr/>
          <p:nvPr/>
        </p:nvSpPr>
        <p:spPr>
          <a:xfrm>
            <a:off x="6869235" y="929505"/>
            <a:ext cx="763783" cy="38009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</a:t>
            </a: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71FC4ACB-B1A9-ED09-91C4-33FD5BB0487B}"/>
              </a:ext>
            </a:extLst>
          </p:cNvPr>
          <p:cNvCxnSpPr>
            <a:cxnSpLocks/>
          </p:cNvCxnSpPr>
          <p:nvPr/>
        </p:nvCxnSpPr>
        <p:spPr>
          <a:xfrm>
            <a:off x="2350461" y="751727"/>
            <a:ext cx="1876" cy="423468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คำบรรยายภาพ: วงรี 70">
            <a:extLst>
              <a:ext uri="{FF2B5EF4-FFF2-40B4-BE49-F238E27FC236}">
                <a16:creationId xmlns:a16="http://schemas.microsoft.com/office/drawing/2014/main" id="{FB98D5F6-77BE-1520-63F5-1173FC0EBCA5}"/>
              </a:ext>
            </a:extLst>
          </p:cNvPr>
          <p:cNvSpPr/>
          <p:nvPr/>
        </p:nvSpPr>
        <p:spPr>
          <a:xfrm>
            <a:off x="619555" y="847313"/>
            <a:ext cx="1099810" cy="50199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ln w="0"/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583092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EDD10FC-6302-4D5D-BDC6-EF86107A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0274"/>
              </p:ext>
            </p:extLst>
          </p:nvPr>
        </p:nvGraphicFramePr>
        <p:xfrm>
          <a:off x="216981" y="1163770"/>
          <a:ext cx="9452235" cy="3541840"/>
        </p:xfrm>
        <a:graphic>
          <a:graphicData uri="http://schemas.openxmlformats.org/drawingml/2006/table">
            <a:tbl>
              <a:tblPr/>
              <a:tblGrid>
                <a:gridCol w="1165952">
                  <a:extLst>
                    <a:ext uri="{9D8B030D-6E8A-4147-A177-3AD203B41FA5}">
                      <a16:colId xmlns:a16="http://schemas.microsoft.com/office/drawing/2014/main" val="3206902893"/>
                    </a:ext>
                  </a:extLst>
                </a:gridCol>
                <a:gridCol w="1543747">
                  <a:extLst>
                    <a:ext uri="{9D8B030D-6E8A-4147-A177-3AD203B41FA5}">
                      <a16:colId xmlns:a16="http://schemas.microsoft.com/office/drawing/2014/main" val="827538524"/>
                    </a:ext>
                  </a:extLst>
                </a:gridCol>
                <a:gridCol w="1484372">
                  <a:extLst>
                    <a:ext uri="{9D8B030D-6E8A-4147-A177-3AD203B41FA5}">
                      <a16:colId xmlns:a16="http://schemas.microsoft.com/office/drawing/2014/main" val="1422179664"/>
                    </a:ext>
                  </a:extLst>
                </a:gridCol>
                <a:gridCol w="876644">
                  <a:extLst>
                    <a:ext uri="{9D8B030D-6E8A-4147-A177-3AD203B41FA5}">
                      <a16:colId xmlns:a16="http://schemas.microsoft.com/office/drawing/2014/main" val="911261014"/>
                    </a:ext>
                  </a:extLst>
                </a:gridCol>
                <a:gridCol w="1713726">
                  <a:extLst>
                    <a:ext uri="{9D8B030D-6E8A-4147-A177-3AD203B41FA5}">
                      <a16:colId xmlns:a16="http://schemas.microsoft.com/office/drawing/2014/main" val="1441304617"/>
                    </a:ext>
                  </a:extLst>
                </a:gridCol>
                <a:gridCol w="1140594">
                  <a:extLst>
                    <a:ext uri="{9D8B030D-6E8A-4147-A177-3AD203B41FA5}">
                      <a16:colId xmlns:a16="http://schemas.microsoft.com/office/drawing/2014/main" val="3958527053"/>
                    </a:ext>
                  </a:extLst>
                </a:gridCol>
                <a:gridCol w="1527200">
                  <a:extLst>
                    <a:ext uri="{9D8B030D-6E8A-4147-A177-3AD203B41FA5}">
                      <a16:colId xmlns:a16="http://schemas.microsoft.com/office/drawing/2014/main" val="247973269"/>
                    </a:ext>
                  </a:extLst>
                </a:gridCol>
              </a:tblGrid>
              <a:tr h="10244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 (บาท)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 2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ร้อยละสูง/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ต่ำกว่าเป้าหมายผลการเบิกจ่าย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งบประมาณคงเหลือ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4630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งบบริหาร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271,432,950.00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89,785,066.90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33.08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146,573,793.00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-20.92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181,647,883.10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12256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เงินอุดหนุน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27,633,851.00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30.70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48,600,000.00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-23.30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62,366,149.00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63432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255,586,269.00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42.60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324,000,000.00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-11.40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344,413,731.00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2183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รวม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373,005,186.90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38.80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519,173,793.00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-15.20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588,427,763.10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4137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8" name="Group 27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3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6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06F6EA8-A253-4836-8B79-48EFF6B1DB3B}"/>
              </a:ext>
            </a:extLst>
          </p:cNvPr>
          <p:cNvSpPr txBox="1"/>
          <p:nvPr/>
        </p:nvSpPr>
        <p:spPr>
          <a:xfrm>
            <a:off x="59612" y="82536"/>
            <a:ext cx="6497037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tabLst>
                <a:tab pos="825467" algn="l"/>
                <a:tab pos="1050354" algn="l"/>
                <a:tab pos="2250456" algn="l"/>
              </a:tabLst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คาดการณ์ผลการเบิกจ่ายงบประมาณ กองทุนพัฒนาบทบาทสตรี ประจำปีงบประมาณ พ.ศ. 2566</a:t>
            </a:r>
            <a:endParaRPr lang="en-US" sz="12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" name="สี่เหลี่ยมผืนผ้ามุมมน 189">
            <a:extLst>
              <a:ext uri="{FF2B5EF4-FFF2-40B4-BE49-F238E27FC236}">
                <a16:creationId xmlns:a16="http://schemas.microsoft.com/office/drawing/2014/main" id="{E043A602-7F1F-49C5-52B4-A8E94B08AD62}"/>
              </a:ext>
            </a:extLst>
          </p:cNvPr>
          <p:cNvSpPr/>
          <p:nvPr/>
        </p:nvSpPr>
        <p:spPr>
          <a:xfrm>
            <a:off x="7345100" y="802320"/>
            <a:ext cx="2325244" cy="29180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1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27 </a:t>
            </a:r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กุมภาพันธ์ 2566</a:t>
            </a:r>
          </a:p>
        </p:txBody>
      </p:sp>
    </p:spTree>
    <p:extLst>
      <p:ext uri="{BB962C8B-B14F-4D97-AF65-F5344CB8AC3E}">
        <p14:creationId xmlns:p14="http://schemas.microsoft.com/office/powerpoint/2010/main" val="15709245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900" b="1" spc="-3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5.5 </a:t>
            </a:r>
            <a:r>
              <a:rPr lang="th-TH" sz="1900" b="1" spc="-3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ร่างแผนปฏิบัติการระยะ </a:t>
            </a:r>
            <a:r>
              <a:rPr lang="en-US" sz="1900" b="1" spc="-3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</a:t>
            </a:r>
            <a:r>
              <a:rPr lang="th-TH" sz="1900" b="1" spc="-3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ปี (พ.ศ. </a:t>
            </a:r>
            <a:r>
              <a:rPr lang="en-US" sz="1900" b="1" spc="-3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2566 - 2570) </a:t>
            </a:r>
            <a:r>
              <a:rPr lang="th-TH" sz="1900" b="1" spc="-3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US" sz="1900" b="1" spc="-3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28" name="Group 74">
            <a:extLst>
              <a:ext uri="{FF2B5EF4-FFF2-40B4-BE49-F238E27FC236}">
                <a16:creationId xmlns:a16="http://schemas.microsoft.com/office/drawing/2014/main" id="{F74A90E1-BC40-3D1F-FF1E-28A86A17555E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9" name="กลุ่ม 1">
              <a:extLst>
                <a:ext uri="{FF2B5EF4-FFF2-40B4-BE49-F238E27FC236}">
                  <a16:creationId xmlns:a16="http://schemas.microsoft.com/office/drawing/2014/main" id="{9BAE50B8-F2C3-F5A8-EABC-C1E589DF2EBA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4" name="กลุ่ม 7">
                <a:extLst>
                  <a:ext uri="{FF2B5EF4-FFF2-40B4-BE49-F238E27FC236}">
                    <a16:creationId xmlns:a16="http://schemas.microsoft.com/office/drawing/2014/main" id="{90F46C03-2A68-C083-E08B-7293AE76F684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76BBE845-2DF0-7AD7-577C-88EBA88D60DA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381557DF-5B4A-857C-31B5-191540C7FBDB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86982315-D504-08EA-1102-49848054E0C6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5" name="กลุ่ม 4">
                <a:extLst>
                  <a:ext uri="{FF2B5EF4-FFF2-40B4-BE49-F238E27FC236}">
                    <a16:creationId xmlns:a16="http://schemas.microsoft.com/office/drawing/2014/main" id="{A41C12B0-5B0F-F6CC-202B-37250BD454C5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A6AF45B6-F6BD-E4C2-D2E2-804B0A4E857C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D47B9F89-2297-6919-B9BE-20EED50500A1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0" name="Picture 23">
              <a:extLst>
                <a:ext uri="{FF2B5EF4-FFF2-40B4-BE49-F238E27FC236}">
                  <a16:creationId xmlns:a16="http://schemas.microsoft.com/office/drawing/2014/main" id="{939DE417-DF49-4650-A9E8-5B4733C23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1" name="Picture 24">
              <a:extLst>
                <a:ext uri="{FF2B5EF4-FFF2-40B4-BE49-F238E27FC236}">
                  <a16:creationId xmlns:a16="http://schemas.microsoft.com/office/drawing/2014/main" id="{51AEB48A-29B1-F899-8E3B-2A550F08C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2" name="Picture 35">
              <a:extLst>
                <a:ext uri="{FF2B5EF4-FFF2-40B4-BE49-F238E27FC236}">
                  <a16:creationId xmlns:a16="http://schemas.microsoft.com/office/drawing/2014/main" id="{F48ADBCA-7A55-F460-110C-20DA0568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3" name="Picture 36">
              <a:extLst>
                <a:ext uri="{FF2B5EF4-FFF2-40B4-BE49-F238E27FC236}">
                  <a16:creationId xmlns:a16="http://schemas.microsoft.com/office/drawing/2014/main" id="{EA7266CC-B53A-0793-1E49-EE8955A1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4" name="Picture 2" descr="C:\Users\Administrator\Desktop\change for good.png">
              <a:extLst>
                <a:ext uri="{FF2B5EF4-FFF2-40B4-BE49-F238E27FC236}">
                  <a16:creationId xmlns:a16="http://schemas.microsoft.com/office/drawing/2014/main" id="{386E488A-06EA-BF3B-F8E9-5607514EC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รูปแบบอิสระ: รูปร่าง 49">
              <a:extLst>
                <a:ext uri="{FF2B5EF4-FFF2-40B4-BE49-F238E27FC236}">
                  <a16:creationId xmlns:a16="http://schemas.microsoft.com/office/drawing/2014/main" id="{A40134A6-2161-B0DC-F4CB-9D030A5ACCC0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61" name="TextBox 7">
            <a:extLst>
              <a:ext uri="{FF2B5EF4-FFF2-40B4-BE49-F238E27FC236}">
                <a16:creationId xmlns:a16="http://schemas.microsoft.com/office/drawing/2014/main" id="{13AD6ED5-40E8-90E5-DF1C-0E8141B6B217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62" name="Group 28">
            <a:extLst>
              <a:ext uri="{FF2B5EF4-FFF2-40B4-BE49-F238E27FC236}">
                <a16:creationId xmlns:a16="http://schemas.microsoft.com/office/drawing/2014/main" id="{4A4F70E6-A207-B26B-E5E6-726CB5217033}"/>
              </a:ext>
            </a:extLst>
          </p:cNvPr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73" name="Group 29">
              <a:extLst>
                <a:ext uri="{FF2B5EF4-FFF2-40B4-BE49-F238E27FC236}">
                  <a16:creationId xmlns:a16="http://schemas.microsoft.com/office/drawing/2014/main" id="{AE052B05-880F-EB39-9DD4-345D41F7DEF1}"/>
                </a:ext>
              </a:extLst>
            </p:cNvPr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75" name="กลุ่ม 52">
                <a:extLst>
                  <a:ext uri="{FF2B5EF4-FFF2-40B4-BE49-F238E27FC236}">
                    <a16:creationId xmlns:a16="http://schemas.microsoft.com/office/drawing/2014/main" id="{41E055DA-C12E-D533-8516-87F504545213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7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C105F28A-223A-7FD6-CDC1-641CF6EA7442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0" name="สี่เหลี่ยมผืนผ้า 47">
                  <a:extLst>
                    <a:ext uri="{FF2B5EF4-FFF2-40B4-BE49-F238E27FC236}">
                      <a16:creationId xmlns:a16="http://schemas.microsoft.com/office/drawing/2014/main" id="{C6DDE618-E73F-E39E-E243-3EED1C286A21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82725887-D45A-F2C7-0D1E-3B6FE4CAEDBF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82" name="สี่เหลี่ยมผืนผ้า 3">
                  <a:extLst>
                    <a:ext uri="{FF2B5EF4-FFF2-40B4-BE49-F238E27FC236}">
                      <a16:creationId xmlns:a16="http://schemas.microsoft.com/office/drawing/2014/main" id="{4810E67C-3033-1A3E-E2A2-2BF1E2A2F20D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6" name="กลุ่ม 9">
                <a:extLst>
                  <a:ext uri="{FF2B5EF4-FFF2-40B4-BE49-F238E27FC236}">
                    <a16:creationId xmlns:a16="http://schemas.microsoft.com/office/drawing/2014/main" id="{4959E261-9E92-9107-42B9-587DFD166C65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77" name="วงรี 13">
                  <a:extLst>
                    <a:ext uri="{FF2B5EF4-FFF2-40B4-BE49-F238E27FC236}">
                      <a16:creationId xmlns:a16="http://schemas.microsoft.com/office/drawing/2014/main" id="{9406C127-BF09-2818-9647-598060BBFDC4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78" name="รูปภาพ 65">
                  <a:extLst>
                    <a:ext uri="{FF2B5EF4-FFF2-40B4-BE49-F238E27FC236}">
                      <a16:creationId xmlns:a16="http://schemas.microsoft.com/office/drawing/2014/main" id="{4D159288-BFF0-99FA-D09F-E8285A0A68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74" name="กล่องข้อความ 8">
              <a:extLst>
                <a:ext uri="{FF2B5EF4-FFF2-40B4-BE49-F238E27FC236}">
                  <a16:creationId xmlns:a16="http://schemas.microsoft.com/office/drawing/2014/main" id="{7AC02A79-B164-2092-139A-3060456A50C0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2618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59</a:t>
            </a:fld>
            <a:endParaRPr lang="th-TH" noProof="0"/>
          </a:p>
        </p:txBody>
      </p:sp>
      <p:grpSp>
        <p:nvGrpSpPr>
          <p:cNvPr id="2" name="Group 74">
            <a:extLst>
              <a:ext uri="{FF2B5EF4-FFF2-40B4-BE49-F238E27FC236}">
                <a16:creationId xmlns:a16="http://schemas.microsoft.com/office/drawing/2014/main" id="{CCFB179F-131B-68FB-F89E-5C20F63909DA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" name="กลุ่ม 1">
              <a:extLst>
                <a:ext uri="{FF2B5EF4-FFF2-40B4-BE49-F238E27FC236}">
                  <a16:creationId xmlns:a16="http://schemas.microsoft.com/office/drawing/2014/main" id="{1989DAF8-7D45-FE48-0BB2-E62F133EA5C3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7116411C-9A99-EBC0-9B14-65129491560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52DCE8BA-79FC-40AA-065F-061CF9D2B640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457636C6-4B1C-4905-A493-29DA86EC4FE3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EF131848-922B-0B38-A91E-4990C31B5D4B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5E76987A-041B-257A-A62A-CDEB19A1A74B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941C92D6-9104-9450-7761-D335D78C1749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E2F9A177-ECFE-1A67-7133-488E4E69AD4E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7C8D1FE8-6449-4C49-C2BD-52065AD7C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D727DBEF-61EC-A6A1-FD10-B769EBB9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9FE917C-BEC9-E250-5864-16769AC90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3650D8-73EF-6B2F-60B2-431A82B39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>
              <a:extLst>
                <a:ext uri="{FF2B5EF4-FFF2-40B4-BE49-F238E27FC236}">
                  <a16:creationId xmlns:a16="http://schemas.microsoft.com/office/drawing/2014/main" id="{B2B60EBC-8A16-FECE-2A55-FA81D746C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075DE3E1-7C86-B0C2-AC3B-F72CEEC5556C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4710D198-B473-4960-3231-FDDC995EB397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8" name="Group 28">
            <a:extLst>
              <a:ext uri="{FF2B5EF4-FFF2-40B4-BE49-F238E27FC236}">
                <a16:creationId xmlns:a16="http://schemas.microsoft.com/office/drawing/2014/main" id="{AACA4C32-3296-035F-7B8C-3364279D96E8}"/>
              </a:ext>
            </a:extLst>
          </p:cNvPr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id="{D90899DB-37F9-3E7D-9CC2-888A33BD9178}"/>
                </a:ext>
              </a:extLst>
            </p:cNvPr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1" name="กลุ่ม 52">
                <a:extLst>
                  <a:ext uri="{FF2B5EF4-FFF2-40B4-BE49-F238E27FC236}">
                    <a16:creationId xmlns:a16="http://schemas.microsoft.com/office/drawing/2014/main" id="{46EF6C83-A23D-C89D-4AAF-DBA23A8493C8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E5958A99-C51D-6618-299E-2A06F369D7A5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สี่เหลี่ยมผืนผ้า 47">
                  <a:extLst>
                    <a:ext uri="{FF2B5EF4-FFF2-40B4-BE49-F238E27FC236}">
                      <a16:creationId xmlns:a16="http://schemas.microsoft.com/office/drawing/2014/main" id="{9F2A3F50-2965-6D9A-DEFC-532A495D5579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135F7A77-0C85-07E0-B4C9-AA2ECF340737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สี่เหลี่ยมผืนผ้า 3">
                  <a:extLst>
                    <a:ext uri="{FF2B5EF4-FFF2-40B4-BE49-F238E27FC236}">
                      <a16:creationId xmlns:a16="http://schemas.microsoft.com/office/drawing/2014/main" id="{C8423D7D-C784-C2C4-DC6B-8473A3C4C36E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กลุ่ม 9">
                <a:extLst>
                  <a:ext uri="{FF2B5EF4-FFF2-40B4-BE49-F238E27FC236}">
                    <a16:creationId xmlns:a16="http://schemas.microsoft.com/office/drawing/2014/main" id="{4EDD5D10-85F9-9377-C239-5C2500B2EEB2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3" name="วงรี 13">
                  <a:extLst>
                    <a:ext uri="{FF2B5EF4-FFF2-40B4-BE49-F238E27FC236}">
                      <a16:creationId xmlns:a16="http://schemas.microsoft.com/office/drawing/2014/main" id="{5D4BD774-D64C-4953-9ABE-1CD9D2177908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4" name="รูปภาพ 65">
                  <a:extLst>
                    <a:ext uri="{FF2B5EF4-FFF2-40B4-BE49-F238E27FC236}">
                      <a16:creationId xmlns:a16="http://schemas.microsoft.com/office/drawing/2014/main" id="{25B90A12-7EE1-78E4-1D76-3842892A6A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0" name="กล่องข้อความ 8">
              <a:extLst>
                <a:ext uri="{FF2B5EF4-FFF2-40B4-BE49-F238E27FC236}">
                  <a16:creationId xmlns:a16="http://schemas.microsoft.com/office/drawing/2014/main" id="{A01C3669-D65C-861B-3C20-B7AC6668CD28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189768"/>
              </p:ext>
            </p:extLst>
          </p:nvPr>
        </p:nvGraphicFramePr>
        <p:xfrm>
          <a:off x="149411" y="669609"/>
          <a:ext cx="9861178" cy="4690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589">
                  <a:extLst>
                    <a:ext uri="{9D8B030D-6E8A-4147-A177-3AD203B41FA5}">
                      <a16:colId xmlns:a16="http://schemas.microsoft.com/office/drawing/2014/main" val="1958341653"/>
                    </a:ext>
                  </a:extLst>
                </a:gridCol>
                <a:gridCol w="4930589">
                  <a:extLst>
                    <a:ext uri="{9D8B030D-6E8A-4147-A177-3AD203B41FA5}">
                      <a16:colId xmlns:a16="http://schemas.microsoft.com/office/drawing/2014/main" val="1974252795"/>
                    </a:ext>
                  </a:extLst>
                </a:gridCol>
              </a:tblGrid>
              <a:tr h="505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 ปี 2565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4244"/>
                  </a:ext>
                </a:extLst>
              </a:tr>
              <a:tr h="306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จุดแข็ง(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จุดแข็ง(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2852"/>
                  </a:ext>
                </a:extLst>
              </a:tr>
              <a:tr h="3877413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เป็นแหล่งเงินทุนสำหรับสตรีที่มีดอกเบี้ยต่ำ ในการสร้างโอกาส สร้างอาชีพ สร้างรายได้ให้แก่สมาชิกให้มีความเข้มแข็ง พึ่งตนเอง และสามารถเข้าถึงได้ง่าย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กองทุนมีเงินอุดหนุนสำหรับองค์กรสตรี เพื่อส่งเสริมและพัฒนาศักยภาพ</a:t>
                      </a:r>
                      <a:b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ของสตรีสร้างการมีส่วนร่วม และการเรียนรู้ในชุมชน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กองทุนมีระเบียบ</a:t>
                      </a: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ข้อกฎหมายรองรับ</a:t>
                      </a:r>
                      <a:r>
                        <a:rPr lang="th-TH" sz="120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ให้คณะกรรมการมีอำนาจในการดำเนินงานออกมาตรการแนวทาง ต่างๆ ได้ทันต่อสถานการณ์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คณะทำงานในทุกระดับ เป็นกลไกสำคัญในกระบวนการบริหารงานกองทุน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th-TH" sz="1200" spc="-7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ครอบคลุมในทุก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พื้นที่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S1: </a:t>
                      </a: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เป็นแหล่งเงินทุนหมุนเวียนสำหรับสตรีที่มีดอกเบี้ยต่ำ 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ไม่จำกัดอายุผู้กู้ ไม่</a:t>
                      </a:r>
                      <a:r>
                        <a:rPr lang="th-TH" sz="1150" b="1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ต้องมีหลักทรัพย์หรือผู้ค้ำประกัน และไม่ตรวจสอบ </a:t>
                      </a:r>
                      <a:r>
                        <a:rPr lang="en-US" sz="1150" b="1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Credit Bureau</a:t>
                      </a:r>
                      <a:r>
                        <a:rPr lang="th-TH" sz="1150" b="1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50" b="1" u="sng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150" b="1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เข้าถึงแหล่งเงินทุนได้ง่าย</a:t>
                      </a:r>
                      <a:endParaRPr lang="en-US" sz="115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S2:</a:t>
                      </a: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มีเงินอุดหนุนสำหรับองค์กรสตรี </a:t>
                      </a:r>
                      <a:r>
                        <a:rPr lang="th-TH" sz="115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สามารถ</a:t>
                      </a: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ส่งเสริมและพัฒนาศักยภาพของสตรี สร้างการมีส่วนร่วม และการเรียนรู้ในชุมชน</a:t>
                      </a:r>
                      <a:endParaRPr lang="en-US" sz="11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S3:</a:t>
                      </a: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คณะกรรมการมีอำนาจในการดำเนินงานออกมาตรการ</a:t>
                      </a: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ต่าง ๆ ได้ทัน</a:t>
                      </a:r>
                      <a:b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ต่อสถานการณ์ เนื่องจากมีระเบียบ ข้อกฎหมายรองรับ </a:t>
                      </a:r>
                      <a:r>
                        <a:rPr lang="th-TH" sz="1150" b="1" u="sng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เกิด</a:t>
                      </a:r>
                      <a:b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ความยืดหยุ่น และรวดเร็วในการปรับเปลี่ยนแนวทางการให้เงินทุน</a:t>
                      </a:r>
                      <a:endParaRPr lang="en-US" sz="11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S4: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มีคณะทำงานที่เข้าถึงสตรีได้ทุกพื้นที่ตั้งแต่ระดับหมู่บ้าน </a:t>
                      </a:r>
                      <a:r>
                        <a:rPr lang="th-TH" sz="115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</a:t>
                      </a:r>
                      <a:b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ความใกล้ชิด และสามารถสร้างความผูกพันกับสตรีกลุ่มเป้าหมายได้</a:t>
                      </a:r>
                      <a:endParaRPr lang="en-US" sz="115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S5: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มีฐานสมาชิกจำนวนมาก โดยมีสมาชิกประเภทบุคคลธรรมดาประมาณ </a:t>
                      </a:r>
                      <a:r>
                        <a:rPr lang="en-US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ล้านคน สมาชิกประเภทองค์กรสตรีประมาณ </a:t>
                      </a:r>
                      <a:r>
                        <a:rPr lang="en-US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75,000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องค์กร </a:t>
                      </a:r>
                      <a:r>
                        <a:rPr lang="th-TH" sz="115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กองทุนสามารถสร้างผลกระทบต่อการพัฒนาเศรษฐกิจ และสังคมได้มาก</a:t>
                      </a:r>
                      <a:endParaRPr lang="en-US" sz="115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S6: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มีการให้บริการหลังการให้กู้ยืม ด้วยองค์ความรู้ที่หลากหลายโดยไม่คิดค่าใช้จ่าย และมีมาตรการช่วยเหลืออยู่เสมอ </a:t>
                      </a:r>
                      <a:r>
                        <a:rPr lang="th-TH" sz="115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1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กิจกรรมที่ดำเนินการของกลุ่มผู้กู้มีความยั่งยืน</a:t>
                      </a:r>
                      <a:endParaRPr lang="en-US" sz="115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9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33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1/2566 เมื่อวันศุกร์ที่ 27 มกราคม 2566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1/2566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60</a:t>
            </a:fld>
            <a:endParaRPr lang="th-TH" noProof="0"/>
          </a:p>
        </p:txBody>
      </p:sp>
      <p:grpSp>
        <p:nvGrpSpPr>
          <p:cNvPr id="2" name="Group 74">
            <a:extLst>
              <a:ext uri="{FF2B5EF4-FFF2-40B4-BE49-F238E27FC236}">
                <a16:creationId xmlns:a16="http://schemas.microsoft.com/office/drawing/2014/main" id="{0918EEB9-1BFD-2E6C-7B5C-4CC90F5B7624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" name="กลุ่ม 1">
              <a:extLst>
                <a:ext uri="{FF2B5EF4-FFF2-40B4-BE49-F238E27FC236}">
                  <a16:creationId xmlns:a16="http://schemas.microsoft.com/office/drawing/2014/main" id="{9CAA73BE-41E8-F044-AD80-C603297A2BA9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2EAD2013-77D7-4EBD-BF08-11DF3D542FD8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C28B83E-3128-BD68-3CED-D96D2FAA9323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6FD6FFAF-4203-9570-1C8F-977B48311191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1C05BB0F-EC30-8710-FB1A-3A25AD71C18B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EC057FCB-E99B-64BC-3CAC-8BEE57FEC431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39972AE8-55C1-CBA7-D7A1-3009262C7E2E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B061EFFF-7E79-B7BC-CE7E-F2527D36133F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0FDE63C7-8EC1-061A-41F3-5102F9D22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CFEA3320-073D-D979-21A8-CCCFDDCE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E8C1250-CFCA-DC9C-4DBB-424B92A14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D08500-9C68-875F-AB03-15F47C93F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>
              <a:extLst>
                <a:ext uri="{FF2B5EF4-FFF2-40B4-BE49-F238E27FC236}">
                  <a16:creationId xmlns:a16="http://schemas.microsoft.com/office/drawing/2014/main" id="{BCBF88A5-72B2-DF2D-1D90-70107CC43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49F148CA-385D-DD02-DDC9-C0A1582F0AB7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DF9A680A-2D11-95BB-7674-CC54B15CC60B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8" name="Group 28">
            <a:extLst>
              <a:ext uri="{FF2B5EF4-FFF2-40B4-BE49-F238E27FC236}">
                <a16:creationId xmlns:a16="http://schemas.microsoft.com/office/drawing/2014/main" id="{546EF72C-4E7F-2824-57A3-D37D6C7CF2D4}"/>
              </a:ext>
            </a:extLst>
          </p:cNvPr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id="{1D6DAAB4-85CE-FD3E-5917-672A71244531}"/>
                </a:ext>
              </a:extLst>
            </p:cNvPr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1" name="กลุ่ม 52">
                <a:extLst>
                  <a:ext uri="{FF2B5EF4-FFF2-40B4-BE49-F238E27FC236}">
                    <a16:creationId xmlns:a16="http://schemas.microsoft.com/office/drawing/2014/main" id="{05CBE87E-BD58-BDC4-CF54-E9482223BFD1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F715F3A3-9FB5-B126-A80F-C5099FCA409B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สี่เหลี่ยมผืนผ้า 47">
                  <a:extLst>
                    <a:ext uri="{FF2B5EF4-FFF2-40B4-BE49-F238E27FC236}">
                      <a16:creationId xmlns:a16="http://schemas.microsoft.com/office/drawing/2014/main" id="{2BB38F7A-EE41-2DA6-ED7B-0885CB41875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F8D26A01-7B6A-A92A-C531-245FB12E2671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สี่เหลี่ยมผืนผ้า 3">
                  <a:extLst>
                    <a:ext uri="{FF2B5EF4-FFF2-40B4-BE49-F238E27FC236}">
                      <a16:creationId xmlns:a16="http://schemas.microsoft.com/office/drawing/2014/main" id="{CE67AD59-9BC2-5DF0-2AA1-7AC6F7EB3B37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กลุ่ม 9">
                <a:extLst>
                  <a:ext uri="{FF2B5EF4-FFF2-40B4-BE49-F238E27FC236}">
                    <a16:creationId xmlns:a16="http://schemas.microsoft.com/office/drawing/2014/main" id="{89486975-0848-65E9-60D9-2ACAB63DA5F6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3" name="วงรี 13">
                  <a:extLst>
                    <a:ext uri="{FF2B5EF4-FFF2-40B4-BE49-F238E27FC236}">
                      <a16:creationId xmlns:a16="http://schemas.microsoft.com/office/drawing/2014/main" id="{548ED9D2-3BE6-8808-736C-D2E87A48AAF0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4" name="รูปภาพ 65">
                  <a:extLst>
                    <a:ext uri="{FF2B5EF4-FFF2-40B4-BE49-F238E27FC236}">
                      <a16:creationId xmlns:a16="http://schemas.microsoft.com/office/drawing/2014/main" id="{E8DE8C81-86A8-C740-9906-E9C4D6056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0" name="กล่องข้อความ 8">
              <a:extLst>
                <a:ext uri="{FF2B5EF4-FFF2-40B4-BE49-F238E27FC236}">
                  <a16:creationId xmlns:a16="http://schemas.microsoft.com/office/drawing/2014/main" id="{E4E597A0-BDD6-96CB-5434-E293EC2FB39B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681725"/>
              </p:ext>
            </p:extLst>
          </p:nvPr>
        </p:nvGraphicFramePr>
        <p:xfrm>
          <a:off x="142355" y="689563"/>
          <a:ext cx="9861178" cy="462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589">
                  <a:extLst>
                    <a:ext uri="{9D8B030D-6E8A-4147-A177-3AD203B41FA5}">
                      <a16:colId xmlns:a16="http://schemas.microsoft.com/office/drawing/2014/main" val="1958341653"/>
                    </a:ext>
                  </a:extLst>
                </a:gridCol>
                <a:gridCol w="4930589">
                  <a:extLst>
                    <a:ext uri="{9D8B030D-6E8A-4147-A177-3AD203B41FA5}">
                      <a16:colId xmlns:a16="http://schemas.microsoft.com/office/drawing/2014/main" val="1974252795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 ปี 2565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424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จุดอ่อน(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W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จุดอ่อน (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W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2852"/>
                  </a:ext>
                </a:extLst>
              </a:tr>
              <a:tr h="3698240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trike="noStrike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กองทุนไม่มีการทบทวนข้อมูล คู่มือ แนวทาง ขั้นตอนการดำเนินงานที่เป็นปัจจุบันทำให้แนวทาง</a:t>
                      </a:r>
                      <a:r>
                        <a:rPr lang="th-TH" sz="120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ในการปฏิบัติงานไม่ชัดเจน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trike="noStrike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กองทุนขาดการวิเคราะห์ วิจัย ประเมินผลความสำเร็จและปัญหาในการดำเนินงาน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strike="noStrike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strike="noStrike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ระบบโปรแกรมทะเบียนลูกหนี้ไม่เสถียร ทำให้เกิดปัญหาไม่สามารถเรียกดูข้อมูล   ย้อนหลังได้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strike="noStrike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strike="noStrike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ระบบการเงิน บัญชี การรายงาน ไม่ทันสมัย ไม่ทันกำหนดเวลา ไม่สะดวกในการใช้งาน</a:t>
                      </a:r>
                      <a:endParaRPr lang="en-US" sz="1200" strike="noStrike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พนักงานกองทุน</a:t>
                      </a: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ขาดขวัญกำลังใจ ไม่มีความมั่นคงในอาชีพ สวัสดิการไม่เหมาะสม</a:t>
                      </a:r>
                      <a:r>
                        <a:rPr lang="th-TH" sz="120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มีการลาออกบ่อยครั้งทำให้การทำงานไม่ต่อเนื่อง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การสร้างการรับรู้ช่องทางการประชาสัมพันธ์งานกองทุนพัฒนาบทบาทสตรี</a:t>
                      </a:r>
                      <a:br>
                        <a:rPr lang="th-TH" sz="120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ยังไม่ทั่วถึง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ไม่มีระบบประกันความเสี่ยงด้านการเงิน (หลักทรัพย์, ประกัน, ฌาปนกิจ, </a:t>
                      </a:r>
                      <a:b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การออมเงิน) ในการกู้เงินทุนหมุนเวียน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 ข้าราชการ ไม่เพียงพอ รับผิดชอบงานหลายด้าน และ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มีภาระงานในพื้นที่มาก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trike="noStrike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กองทุนอยู่ภายใต้กำกับของราชการและเจ้าหน้าที่ผู้ปฏิบัติงานเป็นข้าราชการ </a:t>
                      </a:r>
                      <a:br>
                        <a:rPr lang="th-TH" sz="1200" strike="noStrike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strike="noStrike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ส่งผลให้ไม่สามารถกำหนดมาตรการเร่งรัดหรือติดตามทวงหนี้ที่มีความเข้มข้นได้    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strike="noStrike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เหมือนกับเอกชน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W1: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กองทุนฯ ไม่มีระบบป้องกันความเสี่ยงด้านการเงิน ไม่สามารถทวงหนี้อย่างเข้มข้น ผู้กู้บางส่วนไม่ให้ความสำคัญต่อการชำระคืน </a:t>
                      </a:r>
                      <a:r>
                        <a:rPr lang="th-TH" sz="12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เกิดอัตราหนี้ค้าชำระ </a:t>
                      </a:r>
                      <a:r>
                        <a:rPr lang="en-US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(Non-Performing Loan :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NPL) 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สูงขึ้น 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W2: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พนักงานกองทุน </a:t>
                      </a:r>
                      <a:r>
                        <a:rPr lang="th-TH" sz="12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ไม่มีความผูกพันต่อองค์กรเนื่องจาก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ไม่มีความมั่นคงในอาชีพ</a:t>
                      </a:r>
                      <a:r>
                        <a:rPr lang="th-TH" sz="12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มีการลาออกบ่อยครั้ง</a:t>
                      </a:r>
                      <a:r>
                        <a:rPr lang="th-TH" sz="12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ส่งผลให้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การทำงานไม่ต่อเนื่อง ไม่มีการสอนแนะงานกัน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W3:</a:t>
                      </a:r>
                      <a:r>
                        <a:rPr lang="th-TH" sz="1200" b="1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spc="-1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 ข้าราชการ ไม่เพียงพอ รับผิดชอบงานหลายด้าน และมีภาระงานในพื้นที่มาก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W4: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กระบวนการทำงานของกองทุนพัฒนาบทบาทสตรีในระดับจังหวัดยังไม่เป็นมาตรฐานเดียวกัน ขึ้นอยู่กับแนวทางนโยบายการดำเนินการในแต่ละพื้นที่ </a:t>
                      </a:r>
                      <a:r>
                        <a:rPr lang="th-TH" sz="12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แนวทางการปฏิบัติงาน ไม่เป็นมาตรฐานเดียวกัน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W5: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ขาดแผนการขับเคลื่อนกองทุนฯ สู่การ</a:t>
                      </a:r>
                      <a:r>
                        <a:rPr lang="th-TH" sz="1200" b="1" spc="-2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เป็นราชการดิจิทัล 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ที่ครอบคลุม</a:t>
                      </a:r>
                      <a:b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ทุกมิติ </a:t>
                      </a:r>
                      <a:r>
                        <a:rPr lang="en-US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200" b="1" spc="-20" dirty="0" err="1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People,Process,Technology</a:t>
                      </a:r>
                      <a:r>
                        <a:rPr lang="en-US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เช่น แผนการพัฒนากำลังคนดิจิทัลภาครัฐ แผนพัฒนาระบบฐานข้อมูลทะเบียนลูกหนี้ ระบบบริหารการเงินบัญชีกองทุน ที่ตอบสนองพันธกิจหลักของกองทุน </a:t>
                      </a:r>
                      <a:r>
                        <a:rPr lang="th-TH" sz="12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2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การทำงานล่าช้า เกิดความผิดพลาด ต้นทุนในการดำเนินงานจึงเพิ่มขึ้น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9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8321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61</a:t>
            </a:fld>
            <a:endParaRPr lang="th-TH" noProof="0"/>
          </a:p>
        </p:txBody>
      </p:sp>
      <p:grpSp>
        <p:nvGrpSpPr>
          <p:cNvPr id="2" name="Group 74">
            <a:extLst>
              <a:ext uri="{FF2B5EF4-FFF2-40B4-BE49-F238E27FC236}">
                <a16:creationId xmlns:a16="http://schemas.microsoft.com/office/drawing/2014/main" id="{795D28BB-B4C8-E6C6-DB64-75F51160BDE9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" name="กลุ่ม 1">
              <a:extLst>
                <a:ext uri="{FF2B5EF4-FFF2-40B4-BE49-F238E27FC236}">
                  <a16:creationId xmlns:a16="http://schemas.microsoft.com/office/drawing/2014/main" id="{A3520954-EEED-A202-5C87-A8AE3BBD774A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CD80BA99-BBB0-69C1-8AF7-D33B18241546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E5AF883-889F-8D46-2A7C-ECBB256EE9D6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C7C7BEA7-CB19-B9D7-BDC5-06485B04A7C7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185D9514-5804-07F3-D5D9-17A8E6576B65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6AC505D6-38AF-8BB7-0AA8-00B15E73E91A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C4C210EC-9CAB-8484-D4C3-72654DD4042F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B46DA0E4-9BF5-5414-0D2B-4486F4AA5363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ED343F7F-2D4D-F5ED-195C-10F22CB17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C335733A-46C0-7DCA-E1F6-41E3C7403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5FC2576-886F-CD8E-237C-55F05550D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0654291-90C7-D814-ADF1-396AF92B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>
              <a:extLst>
                <a:ext uri="{FF2B5EF4-FFF2-40B4-BE49-F238E27FC236}">
                  <a16:creationId xmlns:a16="http://schemas.microsoft.com/office/drawing/2014/main" id="{CC8F76C7-F457-F15C-8D80-38B7E9F90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5F347BE3-E6C2-902E-C3B4-3825BD17F2F1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B6D87812-67E7-5FE1-CDBD-0C52CF1E4ED1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8" name="Group 28">
            <a:extLst>
              <a:ext uri="{FF2B5EF4-FFF2-40B4-BE49-F238E27FC236}">
                <a16:creationId xmlns:a16="http://schemas.microsoft.com/office/drawing/2014/main" id="{AD54C332-5A5D-63F6-AA1D-AE0E8F9C74FF}"/>
              </a:ext>
            </a:extLst>
          </p:cNvPr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id="{E0FCDFCB-3A47-9194-3F7E-855961CE11E7}"/>
                </a:ext>
              </a:extLst>
            </p:cNvPr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1" name="กลุ่ม 52">
                <a:extLst>
                  <a:ext uri="{FF2B5EF4-FFF2-40B4-BE49-F238E27FC236}">
                    <a16:creationId xmlns:a16="http://schemas.microsoft.com/office/drawing/2014/main" id="{0C5D363A-701D-E1C6-9692-BB9CDFE577AD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DF3CDFA-749B-EF2E-EBD3-0E44B0295E1B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สี่เหลี่ยมผืนผ้า 47">
                  <a:extLst>
                    <a:ext uri="{FF2B5EF4-FFF2-40B4-BE49-F238E27FC236}">
                      <a16:creationId xmlns:a16="http://schemas.microsoft.com/office/drawing/2014/main" id="{8CE6E381-4A11-09B2-315E-06114842F566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313FBBD4-B37D-7CE4-1797-C19A9BB30645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สี่เหลี่ยมผืนผ้า 3">
                  <a:extLst>
                    <a:ext uri="{FF2B5EF4-FFF2-40B4-BE49-F238E27FC236}">
                      <a16:creationId xmlns:a16="http://schemas.microsoft.com/office/drawing/2014/main" id="{0C047DCD-BBB8-F746-E20E-1C121F67B83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กลุ่ม 9">
                <a:extLst>
                  <a:ext uri="{FF2B5EF4-FFF2-40B4-BE49-F238E27FC236}">
                    <a16:creationId xmlns:a16="http://schemas.microsoft.com/office/drawing/2014/main" id="{48E6C910-DDC4-4818-E347-245D5D132AF4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3" name="วงรี 13">
                  <a:extLst>
                    <a:ext uri="{FF2B5EF4-FFF2-40B4-BE49-F238E27FC236}">
                      <a16:creationId xmlns:a16="http://schemas.microsoft.com/office/drawing/2014/main" id="{D29F0961-CAB9-B88B-C70A-EB1C26DD0152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4" name="รูปภาพ 65">
                  <a:extLst>
                    <a:ext uri="{FF2B5EF4-FFF2-40B4-BE49-F238E27FC236}">
                      <a16:creationId xmlns:a16="http://schemas.microsoft.com/office/drawing/2014/main" id="{A20AE682-4E3F-7B32-A2BD-04A2782D3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0" name="กล่องข้อความ 8">
              <a:extLst>
                <a:ext uri="{FF2B5EF4-FFF2-40B4-BE49-F238E27FC236}">
                  <a16:creationId xmlns:a16="http://schemas.microsoft.com/office/drawing/2014/main" id="{7225603C-F7CD-5A16-6AAA-4D3B51454E55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466590"/>
              </p:ext>
            </p:extLst>
          </p:nvPr>
        </p:nvGraphicFramePr>
        <p:xfrm>
          <a:off x="142355" y="838690"/>
          <a:ext cx="9861178" cy="4224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589">
                  <a:extLst>
                    <a:ext uri="{9D8B030D-6E8A-4147-A177-3AD203B41FA5}">
                      <a16:colId xmlns:a16="http://schemas.microsoft.com/office/drawing/2014/main" val="1958341653"/>
                    </a:ext>
                  </a:extLst>
                </a:gridCol>
                <a:gridCol w="4930589">
                  <a:extLst>
                    <a:ext uri="{9D8B030D-6E8A-4147-A177-3AD203B41FA5}">
                      <a16:colId xmlns:a16="http://schemas.microsoft.com/office/drawing/2014/main" val="1974252795"/>
                    </a:ext>
                  </a:extLst>
                </a:gridCol>
              </a:tblGrid>
              <a:tr h="523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 ปี 2565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4244"/>
                  </a:ext>
                </a:extLst>
              </a:tr>
              <a:tr h="3197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โอกาส(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</a:t>
                      </a: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โอกาส (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</a:t>
                      </a: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2852"/>
                  </a:ext>
                </a:extLst>
              </a:tr>
              <a:tr h="3257264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ยุทธศาสตร์ชาติ </a:t>
                      </a:r>
                      <a:r>
                        <a:rPr lang="th-TH" sz="1200" b="0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นโยบายรัฐบาล </a:t>
                      </a: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มุ่งเน้นพัฒนาคนทุกช่วงวัยทำให้สตรีทุกช่วงวัยมีโอกาสเข้าถึงการพัฒนาทุกด้าน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มีหน่วยงาน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ภาครัฐทั้งส่วนกลาง ส่วนภูมิภาค ส่วนท้องถิ่น องค์กรเอกชน</a:t>
                      </a: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ที่มีภารกิจในด้านการพัฒนาสตรีที่สามารถร่วมบูรณาการการทำงานได้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สตรี/</a:t>
                      </a: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องค์กรสตรีมี</a:t>
                      </a:r>
                      <a:r>
                        <a:rPr lang="th-TH" sz="1200" b="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บทบาทในสังคม</a:t>
                      </a: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ในการขับเคลื่อนและการพัฒนาสตรี</a:t>
                      </a:r>
                      <a:b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ในทุกด้าน </a:t>
                      </a:r>
                      <a:r>
                        <a:rPr lang="th-TH" sz="1200" b="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เช่น สังคมเศรษฐกิจ การเมือง เป็นต้น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เทคโนโลยีในปัจจุบันที่สามารถนำมาสนับสนุนเอื้อประโยชน์ให้กองทุนพัฒนา</a:t>
                      </a:r>
                      <a:br>
                        <a:rPr lang="th-TH" sz="1200" b="0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บทบาทสตรีมาใช้ในการขับเคลื่อนงานให้บรรลุวัตถุประสงค์ พัฒนาระบบ</a:t>
                      </a:r>
                      <a:r>
                        <a:rPr lang="en-US" sz="1200" b="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Backup</a:t>
                      </a:r>
                      <a:r>
                        <a:rPr lang="th-TH" sz="1200" b="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/ข้อมูล/บริการ การส่งเสริมอาชีพ/การบริหารหนี้ แก้ไขปัญหากองทุน /องค์กรสตรี เครื่องมือสื่อสาร /</a:t>
                      </a:r>
                      <a:r>
                        <a:rPr lang="th-TH" sz="1200" b="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อุปกรณ์ต่าง ๆ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สังคมตระหนักและให้ความสำคัญกับสิทธิสตรี ปัญหาการละเมิดและกระทำความรุนแรงต่อสตรี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O1: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ยุทธศาสตร์ชาติ </a:t>
                      </a:r>
                      <a:r>
                        <a:rPr lang="th-TH" sz="1200" b="1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นโยบายรัฐบาล </a:t>
                      </a:r>
                      <a:r>
                        <a:rPr lang="th-TH" sz="1200" b="1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มุ่งเน้นพัฒนาคนทุกช่วงวัยทำให้สตรีทุกช่วงวัยมีโอกาสเข้าถึงการพัฒนาทุกด้าน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O2: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มีหน่วยงาน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ภาครัฐทั้งส่วนกลาง ส่วนภูมิภาค ส่วนท้องถิ่น องค์กรเอกชน </a:t>
                      </a:r>
                      <a:r>
                        <a:rPr lang="th-TH" sz="1200" b="1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ภาคประชาสังคม ที่มีภารกิจในด้านการพัฒนาสตรี</a:t>
                      </a:r>
                      <a:r>
                        <a:rPr lang="th-TH" sz="1200" b="1" u="sng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200" b="1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สามารถร่วมบูรณาการ</a:t>
                      </a:r>
                      <a:r>
                        <a:rPr lang="th-TH" sz="1200" b="1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การทำงานได้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O3: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สตรี/</a:t>
                      </a:r>
                      <a:r>
                        <a:rPr lang="th-TH" sz="1200" b="1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องค์กรสตรีมี</a:t>
                      </a:r>
                      <a:r>
                        <a:rPr lang="th-TH" sz="1200" b="1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บทบาทในสังคม</a:t>
                      </a:r>
                      <a:r>
                        <a:rPr lang="th-TH" sz="1200" b="1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ในการขับเคลื่อนและการพัฒนาสตรีในทุกด้าน </a:t>
                      </a:r>
                      <a:r>
                        <a:rPr lang="th-TH" sz="1200" b="1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เช่น สังคม เศรษฐกิจ การเมือง สิ่งแวดล้อม เป็นต้น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O4:</a:t>
                      </a:r>
                      <a:r>
                        <a:rPr lang="th-TH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กระแสความก้าวหน้าทางเทคโนโลยีที่พัฒนาอย่างรวดเร็ว ช่วยให้สามารถเข้าถึงเทคโนโลยีได้อย่างง่ายดายในต้นทุนที่ต่ำ รวมถึงรูปแบบการใช้ชีวิตบนความปกติใหม่ เป็นปัจจัยเร่งให้ธุรกิจออนไลน์ในไทยเติบโตอย่างก้าวกระโดด </a:t>
                      </a:r>
                      <a:r>
                        <a:rPr lang="th-TH" sz="1200" b="1" u="sng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มีโอกาสในการพัฒนาช่องทางการตลาดใหม่แก่สมาชิก พัฒนาบริการแก่สมาชิกด้วยเทคโนโลยี พร้อมทั้งพัฒนาระบบการทำงานของกองทุนด้วยเทคโนโลยี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9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1969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62</a:t>
            </a:fld>
            <a:endParaRPr lang="th-TH" noProof="0"/>
          </a:p>
        </p:txBody>
      </p:sp>
      <p:grpSp>
        <p:nvGrpSpPr>
          <p:cNvPr id="2" name="Group 74">
            <a:extLst>
              <a:ext uri="{FF2B5EF4-FFF2-40B4-BE49-F238E27FC236}">
                <a16:creationId xmlns:a16="http://schemas.microsoft.com/office/drawing/2014/main" id="{C65DC7BE-F6FF-53D4-874A-291E25021C28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" name="กลุ่ม 1">
              <a:extLst>
                <a:ext uri="{FF2B5EF4-FFF2-40B4-BE49-F238E27FC236}">
                  <a16:creationId xmlns:a16="http://schemas.microsoft.com/office/drawing/2014/main" id="{B1E93EAB-1337-212D-54E0-0CC09D15E700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65772B39-46DE-4FA2-7FB5-1F63406034C8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DCF0A2FE-09E1-C4F7-26B9-23149EDCC616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A3537C6D-71AB-7BBE-3F0D-43AA3663CF90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D47FA51A-C03E-0C69-C437-A1DB22580D25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7D4C8A68-08DA-47E8-CB8E-BB7CE24627B3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9C785196-6226-22D5-3BD4-7CE4F7ACC724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9EAA5225-AFB4-8EB6-9D9C-64D40985A9F8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35C53530-6159-98F3-6AB0-DA11A777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E8187454-A17B-9BBE-1BFC-90D827456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98C4899-7CB5-B9F6-85D1-5277EF1A2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263B62-E182-3E04-5A2D-86049176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>
              <a:extLst>
                <a:ext uri="{FF2B5EF4-FFF2-40B4-BE49-F238E27FC236}">
                  <a16:creationId xmlns:a16="http://schemas.microsoft.com/office/drawing/2014/main" id="{0D13F8D9-098B-4DBF-A206-F42E546CE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9A9C6CF8-5BEE-7BF3-9366-3296F333D996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1C3AEF73-1B0C-1CE6-58CE-60D10D2AC1CB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8" name="Group 28">
            <a:extLst>
              <a:ext uri="{FF2B5EF4-FFF2-40B4-BE49-F238E27FC236}">
                <a16:creationId xmlns:a16="http://schemas.microsoft.com/office/drawing/2014/main" id="{6A38514B-2244-AC4D-B508-01ACB8CAD088}"/>
              </a:ext>
            </a:extLst>
          </p:cNvPr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id="{065200EB-D8B3-58DB-ADBD-61D83ED47EAB}"/>
                </a:ext>
              </a:extLst>
            </p:cNvPr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1" name="กลุ่ม 52">
                <a:extLst>
                  <a:ext uri="{FF2B5EF4-FFF2-40B4-BE49-F238E27FC236}">
                    <a16:creationId xmlns:a16="http://schemas.microsoft.com/office/drawing/2014/main" id="{86DF8977-B63E-3D22-FFB7-35DC18904721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45A6139C-74E6-29C9-1290-E6FB0CEF5A62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สี่เหลี่ยมผืนผ้า 47">
                  <a:extLst>
                    <a:ext uri="{FF2B5EF4-FFF2-40B4-BE49-F238E27FC236}">
                      <a16:creationId xmlns:a16="http://schemas.microsoft.com/office/drawing/2014/main" id="{E4A1456E-4FE6-9C90-F4F5-F6B11D64EB36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A0D0180D-4D6A-44A0-95AD-97AE8CE5B0F9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สี่เหลี่ยมผืนผ้า 3">
                  <a:extLst>
                    <a:ext uri="{FF2B5EF4-FFF2-40B4-BE49-F238E27FC236}">
                      <a16:creationId xmlns:a16="http://schemas.microsoft.com/office/drawing/2014/main" id="{3537DECD-2832-14C6-5406-71176F5C2D2E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กลุ่ม 9">
                <a:extLst>
                  <a:ext uri="{FF2B5EF4-FFF2-40B4-BE49-F238E27FC236}">
                    <a16:creationId xmlns:a16="http://schemas.microsoft.com/office/drawing/2014/main" id="{6F5121AC-A992-01FA-EC95-CB4942AED728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3" name="วงรี 13">
                  <a:extLst>
                    <a:ext uri="{FF2B5EF4-FFF2-40B4-BE49-F238E27FC236}">
                      <a16:creationId xmlns:a16="http://schemas.microsoft.com/office/drawing/2014/main" id="{AB8F9A0B-22A4-DECC-D938-3156A5B49170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4" name="รูปภาพ 65">
                  <a:extLst>
                    <a:ext uri="{FF2B5EF4-FFF2-40B4-BE49-F238E27FC236}">
                      <a16:creationId xmlns:a16="http://schemas.microsoft.com/office/drawing/2014/main" id="{9A9FF1D7-6318-AD30-A026-293E236F14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0" name="กล่องข้อความ 8">
              <a:extLst>
                <a:ext uri="{FF2B5EF4-FFF2-40B4-BE49-F238E27FC236}">
                  <a16:creationId xmlns:a16="http://schemas.microsoft.com/office/drawing/2014/main" id="{0143C54F-E568-B8D0-0B0F-7F6818D625C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191758"/>
              </p:ext>
            </p:extLst>
          </p:nvPr>
        </p:nvGraphicFramePr>
        <p:xfrm>
          <a:off x="-5105" y="714206"/>
          <a:ext cx="9950879" cy="457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994">
                  <a:extLst>
                    <a:ext uri="{9D8B030D-6E8A-4147-A177-3AD203B41FA5}">
                      <a16:colId xmlns:a16="http://schemas.microsoft.com/office/drawing/2014/main" val="1958341653"/>
                    </a:ext>
                  </a:extLst>
                </a:gridCol>
                <a:gridCol w="4944885">
                  <a:extLst>
                    <a:ext uri="{9D8B030D-6E8A-4147-A177-3AD203B41FA5}">
                      <a16:colId xmlns:a16="http://schemas.microsoft.com/office/drawing/2014/main" val="1974252795"/>
                    </a:ext>
                  </a:extLst>
                </a:gridCol>
              </a:tblGrid>
              <a:tr h="520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 ปี 2565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4244"/>
                  </a:ext>
                </a:extLst>
              </a:tr>
              <a:tr h="31817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อุปสรรค(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T</a:t>
                      </a: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อุปสรรค(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T</a:t>
                      </a: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2852"/>
                  </a:ext>
                </a:extLst>
              </a:tr>
              <a:tr h="3732273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200" b="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การผันผวนของเศรษฐกิจประเทศและเศรษฐกิจฐานรากส่งผลต่อต้นทุน</a:t>
                      </a:r>
                      <a:br>
                        <a:rPr lang="th-TH" sz="1200" b="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การผลิตช่องทางการตลาด และรายได้ของสมาชิกลดลง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ภัยพิบัติ สถานการณ์การแพร่ระบาดของโรคติดเชื้อไวรัส โค</a:t>
                      </a:r>
                      <a:r>
                        <a:rPr lang="th-TH" sz="1200" b="0" spc="-80" dirty="0" err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โร</a:t>
                      </a:r>
                      <a:r>
                        <a:rPr lang="th-TH" sz="1200" b="0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นา 2019 </a:t>
                      </a:r>
                      <a:r>
                        <a:rPr lang="th-TH" sz="1200" b="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200" b="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COVID</a:t>
                      </a:r>
                      <a:r>
                        <a:rPr lang="th-TH" sz="1200" b="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- 19) </a:t>
                      </a: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ส่งผลให้สมาชิกรายได้ลดลง หรือขาดรายได้ มีปัญหาการชำระคืนเงินต้น</a:t>
                      </a:r>
                      <a:b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และดอกเบี้ย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ของกองทุนพัฒนาบทบาทสตรี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ภาวะเศรษฐกิจ ทำให้สินค้า/บริการราคาแพง ส่งผลการต่อการดำรงชีวิต</a:t>
                      </a:r>
                      <a:br>
                        <a:rPr lang="th-TH" sz="1200" b="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และประกอบอาชีพของสมาชิกส่งผลให้อัตราส่วนหนี้ภาคครัวเรือนสูงขึ้น ขาดเงินออม</a:t>
                      </a:r>
                      <a:endParaRPr lang="en-US" sz="1200" b="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trike="noStrike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สถานการณ์ สงคราม รัสเซีย และยูเครน เกาหลี และ สหรัฐอเมริกา ทำให้สินค้าจำเป็น ราคาสูงขึ้น ส่งผลการต่อการดำรงชีวิตและประกอบอาชีพ และ รายได้ของสมาชิก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สมาชิกกองทุนพัฒนาบทบาทสตรีบางส่วนไม่ให้ความสำคัญต่อการชำระคืนเพราะมีความเชื่อว่าเงินกองทุนเป็นเงินราชการไม่จำเป็นต้องชำระคืน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T1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โครงสร้างประชากรและพฤติกรรมผู้บริโภคที่เปลี่ยนแปลงไป </a:t>
                      </a:r>
                      <a:r>
                        <a:rPr lang="th-TH" sz="12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ความต้องการสินค้าและบริการที่แตกต่างจากเดิม ต้องการนวัตกรรมใหม่ ๆ ในด้านต่าง ๆ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T2:</a:t>
                      </a:r>
                      <a:r>
                        <a:rPr lang="th-TH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ภายหลังสถานการณ์การแพร่ระบาดของ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โรคติดเชื้อไวรัส โค</a:t>
                      </a:r>
                      <a:r>
                        <a:rPr lang="th-TH" sz="1200" b="1" dirty="0" err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โร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นา 2019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COVID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-19) </a:t>
                      </a:r>
                      <a:r>
                        <a:rPr lang="th-TH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พบว่าเศรษฐกิจไทยหดตัวลงรุนแรงกว่าประเทศส่วนใหญ่ในโลก เป็นเหตุให้อัตราการว่างงานเพิ่มสูงขึ้น และส่งผลให้สัดส่วนหนี้ครัวเรือนต่อผลิตภัณฑ์มวลรวมมีแนวโน้มเพิ่มสูงขึ้น </a:t>
                      </a:r>
                      <a:r>
                        <a:rPr lang="th-TH" sz="1200" b="1" u="sng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สมาชิกรายได้ลดลง หรือขาดรายได้ มีปัญหาการชำระคืนเงินต้นและดอกเบี้ยของกองทุน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T3:</a:t>
                      </a:r>
                      <a:r>
                        <a:rPr lang="th-TH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โครงสร้างประชากรของประเทศ เข้าสู่สังคมสูงวัยอย่างสมบูรณ์ </a:t>
                      </a:r>
                      <a:br>
                        <a:rPr lang="th-TH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kern="1200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ในปี พ.ศ. </a:t>
                      </a:r>
                      <a:r>
                        <a:rPr lang="en-US" sz="1200" b="1" kern="1200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2566</a:t>
                      </a:r>
                      <a:r>
                        <a:rPr lang="th-TH" sz="1200" b="1" kern="1200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ที่มีประชากรอายุมากกว่า </a:t>
                      </a:r>
                      <a:r>
                        <a:rPr lang="en-US" sz="1200" b="1" kern="1200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60</a:t>
                      </a:r>
                      <a:r>
                        <a:rPr lang="th-TH" sz="1200" b="1" kern="1200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สูงถึงร้อยละ </a:t>
                      </a:r>
                      <a:r>
                        <a:rPr lang="en-US" sz="1200" b="1" kern="1200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20.1</a:t>
                      </a:r>
                      <a:r>
                        <a:rPr lang="th-TH" sz="1200" b="1" kern="1200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ของประชากร</a:t>
                      </a:r>
                      <a:r>
                        <a:rPr lang="th-TH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ทั้งหมด </a:t>
                      </a:r>
                      <a:r>
                        <a:rPr lang="th-TH" sz="1200" b="1" u="sng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ทำให้</a:t>
                      </a:r>
                      <a:r>
                        <a:rPr lang="th-TH" sz="120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อัตราการพึ่งพิงของผู้สูงอายุต่อวัยแรงงานเพิ่มสูงขึ้น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T4: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ภาวะเศรษฐกิจ ทำให้สินค้าและบริการราคาแพง ส่งผลการต่อการดำรงชีวิตและประกอบอาชีพของสมาชิกส่งผลให้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อัตราส่วนหนี้สินภาคครัวเรือนสูงขึ้น ขาดเงิน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ออม</a:t>
                      </a: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T5: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สมาชิกกองทุนพัฒนาบทบาทสตรีบางส่วนไม่ให้ความสำคัญต่อการ</a:t>
                      </a:r>
                      <a:r>
                        <a:rPr lang="th-TH" sz="1200" b="1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ชำระคืนเพราะมีความเชื่อว่าเงินกองทุนเป็นเงินราชการไม่จำเป็นต้องชำระคืน</a:t>
                      </a:r>
                      <a:endParaRPr lang="en-US" sz="1050" b="1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9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081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77FF10F5-F7BB-EA4C-BFFD-8D8D77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940" y="5227320"/>
            <a:ext cx="533400" cy="304271"/>
          </a:xfrm>
        </p:spPr>
        <p:txBody>
          <a:bodyPr rtlCol="0">
            <a:normAutofit/>
          </a:bodyPr>
          <a:lstStyle/>
          <a:p>
            <a:pPr>
              <a:spcAft>
                <a:spcPts val="500"/>
              </a:spcAft>
            </a:pPr>
            <a:fld id="{4FAB73BC-B049-4115-A692-8D63A059BFB8}" type="slidenum">
              <a:rPr lang="th-TH" smtClean="0"/>
              <a:pPr>
                <a:spcAft>
                  <a:spcPts val="500"/>
                </a:spcAft>
              </a:pPr>
              <a:t>63</a:t>
            </a:fld>
            <a:endParaRPr lang="th-TH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14206"/>
              </p:ext>
            </p:extLst>
          </p:nvPr>
        </p:nvGraphicFramePr>
        <p:xfrm>
          <a:off x="143767" y="217742"/>
          <a:ext cx="9860729" cy="551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108">
                  <a:extLst>
                    <a:ext uri="{9D8B030D-6E8A-4147-A177-3AD203B41FA5}">
                      <a16:colId xmlns:a16="http://schemas.microsoft.com/office/drawing/2014/main" val="978311341"/>
                    </a:ext>
                  </a:extLst>
                </a:gridCol>
                <a:gridCol w="4976621">
                  <a:extLst>
                    <a:ext uri="{9D8B030D-6E8A-4147-A177-3AD203B41FA5}">
                      <a16:colId xmlns:a16="http://schemas.microsoft.com/office/drawing/2014/main" val="4262133176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r>
                        <a:rPr lang="th-TH" sz="11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 ปี 2565</a:t>
                      </a:r>
                      <a:endParaRPr lang="th-TH" sz="11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573047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วิสัยทัศน์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เป็นแหล่งทุนในการพัฒนาสตรีเพื่อขับเคลื่อนเศรษฐกิจฐานรากให้เข้มแข็ง </a:t>
                      </a:r>
                      <a:b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มีคุณภาพชีวิตที่ดีขึ้น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วิสัยทัศน์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: 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เป็นแหล่งทุนที่สำคัญของสตรีในการพัฒนาคุณภาพชีวิตและเศรษฐกิจ</a:t>
                      </a:r>
                      <a:b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ในชุมชนให้มีความเข้มแข็งอย่างยั่งยืน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88297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เป้าประสงค์หลัก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  <a:endParaRPr lang="th-TH" sz="12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สตรีมีความมั่นคงด้านรายได้ มีคุณภาพชีวิตที่ดี มีบทบาทนำทางเศรษฐกิจ สังคม การเมืองในชุมชน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เป้าประสงค์หลัก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  <a:endParaRPr lang="th-TH" sz="12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สตรีมีความมั่นคงด้านรายได้ มีคุณภาพชีวิตที่ดี เป็นผู้นำในการพัฒนาเศรษฐกิจและสังคมในชุมชน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11934"/>
                  </a:ext>
                </a:extLst>
              </a:tr>
              <a:tr h="169669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พันธกิจ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9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จัดสรรเงินทุนให้แก่สตรีและองค์กรสตรีสำหรับการพัฒนาเศรษฐกิจฐานราก </a:t>
                      </a:r>
                      <a:b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ให้เข้มแข็งและมีคุณภาพชีวิตที่ดีขึ้น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</a:t>
                      </a:r>
                      <a:r>
                        <a:rPr lang="th-TH" sz="9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จัดสรรเงินทุนในการพัฒนาบทบาทสตรีให้มีขีดความสามารถในการเป็นผู้นำ</a:t>
                      </a:r>
                      <a:b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และมีส่วนร่วมในการแก้ปัญหาสตรีในชุมชน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9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บริหารกองทุนฯ ให้มีความมั่นคง ตามหลักธรรมาภิบาล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พันธกิจ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จัดสรรเงินทุนหมุนเวียนให้แก่สตรีและองค์สตรี เพื่อนำไปใช้ในการสร้างงาน 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การสร้างอาชีพ</a:t>
                      </a:r>
                      <a:r>
                        <a:rPr lang="th-TH" sz="12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สร้างรายได้ในชุมชน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จัดสรรเงินทุนอุดหนุนในการพัฒนาสตรี องค์กรสตรี และเครือข่ายสตรีให้มี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ขีด</a:t>
                      </a:r>
                      <a:r>
                        <a:rPr lang="th-TH" sz="1200" kern="12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ความสามารถในการเป็นผู้นำและมีส่วนร่วมในการปกป้อง คุ้มครอง แก้ไข   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ปัญหาสตรี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พัฒนาคุณภาพชีวิตสตรีและผู้ด้อยโอกาสในชุมชน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บริหารกองทุนพัฒนาบทบาทสตรี ให้มีความมั่นคง ตามหลักธรรมาภิบาล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845062"/>
                  </a:ext>
                </a:extLst>
              </a:tr>
              <a:tr h="169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200" b="1" kern="120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1 การเสริมสร้างอาชีพและรายได้แก่สตรี                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2 การเสริมสร้างความเข้มแข็งสตรีและองค์กรสตรี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3 การส่งเสริมพัฒนาคุณภาพชีวิตสตรี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4 การเสริมสร้างขีดความสามารถองค์กรในการบริหาร        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กองทุนฯ ตามหลักธรรมาภิบาล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1 การเสริมสร้างอาชีพและรายได้แก่สตรี</a:t>
                      </a:r>
                      <a:r>
                        <a:rPr lang="th-TH" sz="1200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ให้เกิดความยั่งยืน</a:t>
                      </a:r>
                      <a:endParaRPr lang="en-US" sz="1200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2 การเสริมสร้างความเข้มแข็งสตรี องค์กรสตรี 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และการพัฒนาคุณภาพชีวิต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3 การเสริมสร้างขีดความสามารถองค์กรในการบริหารกองทุนฯ      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</a:t>
                      </a:r>
                      <a:r>
                        <a:rPr lang="th-TH" sz="1200" kern="1200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ระบบราชการ 4.0 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หลักธรรมาภิบาล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69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532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9B12268D-E54B-4D47-B9B1-5A86B64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940" y="5227320"/>
            <a:ext cx="533400" cy="304271"/>
          </a:xfrm>
        </p:spPr>
        <p:txBody>
          <a:bodyPr rtlCol="0">
            <a:normAutofit/>
          </a:bodyPr>
          <a:lstStyle/>
          <a:p>
            <a:pPr>
              <a:spcAft>
                <a:spcPts val="500"/>
              </a:spcAft>
            </a:pPr>
            <a:fld id="{4FAB73BC-B049-4115-A692-8D63A059BFB8}" type="slidenum">
              <a:rPr lang="th-TH" smtClean="0"/>
              <a:pPr>
                <a:spcAft>
                  <a:spcPts val="500"/>
                </a:spcAft>
              </a:pPr>
              <a:t>64</a:t>
            </a:fld>
            <a:endParaRPr lang="th-TH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51552"/>
              </p:ext>
            </p:extLst>
          </p:nvPr>
        </p:nvGraphicFramePr>
        <p:xfrm>
          <a:off x="116540" y="80482"/>
          <a:ext cx="9842800" cy="561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5228">
                  <a:extLst>
                    <a:ext uri="{9D8B030D-6E8A-4147-A177-3AD203B41FA5}">
                      <a16:colId xmlns:a16="http://schemas.microsoft.com/office/drawing/2014/main" val="214744757"/>
                    </a:ext>
                  </a:extLst>
                </a:gridCol>
                <a:gridCol w="4967572">
                  <a:extLst>
                    <a:ext uri="{9D8B030D-6E8A-4147-A177-3AD203B41FA5}">
                      <a16:colId xmlns:a16="http://schemas.microsoft.com/office/drawing/2014/main" val="3308334614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r>
                        <a:rPr lang="th-TH" sz="11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 ปี 2565</a:t>
                      </a:r>
                      <a:endParaRPr lang="th-TH" sz="11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3394"/>
                  </a:ext>
                </a:extLst>
              </a:tr>
              <a:tr h="4637770">
                <a:tc>
                  <a:txBody>
                    <a:bodyPr/>
                    <a:lstStyle/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3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97802"/>
                  </a:ext>
                </a:extLst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81060"/>
              </p:ext>
            </p:extLst>
          </p:nvPr>
        </p:nvGraphicFramePr>
        <p:xfrm>
          <a:off x="5044400" y="592581"/>
          <a:ext cx="4891790" cy="50931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5895">
                  <a:extLst>
                    <a:ext uri="{9D8B030D-6E8A-4147-A177-3AD203B41FA5}">
                      <a16:colId xmlns:a16="http://schemas.microsoft.com/office/drawing/2014/main" val="1668057991"/>
                    </a:ext>
                  </a:extLst>
                </a:gridCol>
                <a:gridCol w="2445895">
                  <a:extLst>
                    <a:ext uri="{9D8B030D-6E8A-4147-A177-3AD203B41FA5}">
                      <a16:colId xmlns:a16="http://schemas.microsoft.com/office/drawing/2014/main" val="404652237"/>
                    </a:ext>
                  </a:extLst>
                </a:gridCol>
              </a:tblGrid>
              <a:tr h="437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78042"/>
                  </a:ext>
                </a:extLst>
              </a:tr>
              <a:tr h="398928">
                <a:tc rowSpan="4"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50" b="1" spc="-5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050" b="1" spc="-6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การเสริมสร้างอาชีพและรายได้แก่สตรี</a:t>
                      </a:r>
                      <a:br>
                        <a:rPr lang="th-TH" sz="1050" b="1" spc="-6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kern="1200" spc="-6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ให้เกิดความยั่งยืน</a:t>
                      </a:r>
                      <a:endParaRPr lang="en-US" sz="1050" b="1" kern="1200" spc="-6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 b="1" dirty="0"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050" b="1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5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1.1 การพัฒนากลุ่มอาชีพสตรี</a:t>
                      </a: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ด้วยนวัตกรรมและองค์ความรู้</a:t>
                      </a:r>
                      <a:endParaRPr lang="en-US" sz="1050" b="1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7968"/>
                  </a:ext>
                </a:extLst>
              </a:tr>
              <a:tr h="2811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1.2 การพัฒนากลยุทธ์ทางการตลาด</a:t>
                      </a:r>
                      <a:endParaRPr lang="en-US" sz="105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23208"/>
                  </a:ext>
                </a:extLst>
              </a:tr>
              <a:tr h="25518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1.3 การส่งเสริมช่องทางการตลาด</a:t>
                      </a:r>
                      <a:endParaRPr lang="en-US" sz="105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59195"/>
                  </a:ext>
                </a:extLst>
              </a:tr>
              <a:tr h="287079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9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1.4 </a:t>
                      </a: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การสร้างภาคีเครือข่ายร่วมให้บริการ</a:t>
                      </a:r>
                      <a:endParaRPr lang="en-US" sz="1050" b="1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368186"/>
                  </a:ext>
                </a:extLst>
              </a:tr>
              <a:tr h="398928">
                <a:tc rowSpan="4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การเสริมสร้างความเข้มแข็งสตรี </a:t>
                      </a:r>
                      <a:br>
                        <a:rPr lang="th-TH" sz="1050" b="1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spc="-4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องค์กรสตรี และการพัฒนาคุณภาพชีวิต</a:t>
                      </a:r>
                      <a:endParaRPr lang="en-US" sz="105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  การพัฒนาศักยภาพสตรีและองค์กรสตรี</a:t>
                      </a:r>
                      <a:endParaRPr lang="en-US" sz="1050" b="1" spc="-60" baseline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35116"/>
                  </a:ext>
                </a:extLst>
              </a:tr>
              <a:tr h="51990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การพัฒนาศักยภาพเครือข่ายสตรี</a:t>
                      </a:r>
                      <a:b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ทุกระดับ</a:t>
                      </a:r>
                      <a:endParaRPr lang="en-US" sz="105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61046"/>
                  </a:ext>
                </a:extLst>
              </a:tr>
              <a:tr h="29013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 </a:t>
                      </a: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การส่งเสริมและพัฒนาคุณภาพชีวิต</a:t>
                      </a:r>
                      <a:endParaRPr lang="en-US" sz="105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19771"/>
                  </a:ext>
                </a:extLst>
              </a:tr>
              <a:tr h="278674">
                <a:tc vMerge="1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2.4 </a:t>
                      </a: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การวิเคราะห์ผลกระทบเชิงสังคม</a:t>
                      </a:r>
                      <a:endParaRPr lang="en-US" sz="1050" b="1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26402"/>
                  </a:ext>
                </a:extLst>
              </a:tr>
              <a:tr h="565603">
                <a:tc rowSpan="4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การเสริมสร้างขีดความสามารถองค์กร</a:t>
                      </a:r>
                      <a:br>
                        <a:rPr lang="th-TH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ในการบริหารกองทุนฯ ตาม</a:t>
                      </a: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ระบบราชการ 4.0 </a:t>
                      </a:r>
                      <a:r>
                        <a:rPr lang="th-TH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และหลักธรรมา</a:t>
                      </a:r>
                      <a:r>
                        <a:rPr lang="th-TH" sz="1050" b="1" kern="1200" dirty="0" err="1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050" b="1" kern="1200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3.1 การพัฒนาสมรรถนะบุคลากร</a:t>
                      </a:r>
                      <a:br>
                        <a:rPr lang="th-TH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ในการขับเคลื่อนกองทุนฯ</a:t>
                      </a:r>
                      <a:endParaRPr lang="en-US" sz="1050" b="1" kern="1200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323546"/>
                  </a:ext>
                </a:extLst>
              </a:tr>
              <a:tr h="3989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การปรับเปลี่ยนองค์กรสู่การเป็นราชการดิจิทัล</a:t>
                      </a:r>
                      <a:endParaRPr lang="en-US" sz="1050" b="1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13632"/>
                  </a:ext>
                </a:extLst>
              </a:tr>
              <a:tr h="3989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3.3 การพัฒนาระบบในการบริหารจัดการ</a:t>
                      </a: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ด้วยนวัตกรรมและองค์ความรู้</a:t>
                      </a:r>
                      <a:endParaRPr lang="en-US" sz="1050" b="1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923"/>
                  </a:ext>
                </a:extLst>
              </a:tr>
              <a:tr h="398928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3.4 </a:t>
                      </a: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การยกระดับขวัญกำลังใจของบุคลากร</a:t>
                      </a:r>
                      <a:endParaRPr lang="en-US" sz="1050" b="1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DF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93665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7374"/>
              </p:ext>
            </p:extLst>
          </p:nvPr>
        </p:nvGraphicFramePr>
        <p:xfrm>
          <a:off x="159906" y="598989"/>
          <a:ext cx="4770910" cy="431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455">
                  <a:extLst>
                    <a:ext uri="{9D8B030D-6E8A-4147-A177-3AD203B41FA5}">
                      <a16:colId xmlns:a16="http://schemas.microsoft.com/office/drawing/2014/main" val="2501218302"/>
                    </a:ext>
                  </a:extLst>
                </a:gridCol>
                <a:gridCol w="2385455">
                  <a:extLst>
                    <a:ext uri="{9D8B030D-6E8A-4147-A177-3AD203B41FA5}">
                      <a16:colId xmlns:a16="http://schemas.microsoft.com/office/drawing/2014/main" val="4008523101"/>
                    </a:ext>
                  </a:extLst>
                </a:gridCol>
              </a:tblGrid>
              <a:tr h="363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2121"/>
                  </a:ext>
                </a:extLst>
              </a:tr>
              <a:tr h="53849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05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การเสริมสร้างอาชีพและรายได้แก่สตรี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1.1 การพัฒนาและเพิ่มประสิทธิภาพ</a:t>
                      </a:r>
                      <a:b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กลุ่มอาชีพสตรี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20962"/>
                  </a:ext>
                </a:extLst>
              </a:tr>
              <a:tr h="3639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1.2 ส่งเสริมช่องทางการตลาด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358"/>
                  </a:ext>
                </a:extLst>
              </a:tr>
              <a:tr h="516055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5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การเสริมสร้างความเข้มแข็งสตรี</a:t>
                      </a:r>
                      <a:br>
                        <a:rPr lang="th-TH" sz="105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และองค์กรสตรี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2.1 พัฒนาศักยภาพสตรีและองค์กรสตรี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07269"/>
                  </a:ext>
                </a:extLst>
              </a:tr>
              <a:tr h="3639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2.2 </a:t>
                      </a: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พัฒนาศักยภาพเครือข่าย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94826"/>
                  </a:ext>
                </a:extLst>
              </a:tr>
              <a:tr h="36398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5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การส่งเสริมพัฒนาคุณภาพชีวิตสตรี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3.1 </a:t>
                      </a: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การสร้างเครือข่ายความร่วมมือ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825"/>
                  </a:ext>
                </a:extLst>
              </a:tr>
              <a:tr h="3639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3.2 </a:t>
                      </a: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การส่งเสริมพัฒนาคุณภาพชีวิตสตรี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43295"/>
                  </a:ext>
                </a:extLst>
              </a:tr>
              <a:tr h="538492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5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การเสริมสร้างขีดความสามารถองค์กร</a:t>
                      </a:r>
                      <a:r>
                        <a:rPr lang="th-TH" sz="1050" b="1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ในการบริหารกองทุนฯ ตามหลักธรรมาภิบาล</a:t>
                      </a:r>
                      <a:endParaRPr lang="en-US" sz="900" b="1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4.1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พัฒนาสมรรถนะบุคลากรในการขับเคลื่อนกองทุนฯ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71634"/>
                  </a:ext>
                </a:extLst>
              </a:tr>
              <a:tr h="53849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4.2 </a:t>
                      </a: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พัฒนาระบบข้อมูลสารสนเทศ</a:t>
                      </a:r>
                      <a:b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และเทคโนโลยี</a:t>
                      </a: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486743"/>
                  </a:ext>
                </a:extLst>
              </a:tr>
              <a:tr h="3639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4.3 พัฒนาระบบในการบริหารจัดการ</a:t>
                      </a:r>
                    </a:p>
                  </a:txBody>
                  <a:tcPr marL="57150" marR="571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6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1204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65</a:t>
            </a:fld>
            <a:endParaRPr lang="th-TH" noProof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36605"/>
              </p:ext>
            </p:extLst>
          </p:nvPr>
        </p:nvGraphicFramePr>
        <p:xfrm>
          <a:off x="116541" y="180664"/>
          <a:ext cx="9842800" cy="5363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196">
                  <a:extLst>
                    <a:ext uri="{9D8B030D-6E8A-4147-A177-3AD203B41FA5}">
                      <a16:colId xmlns:a16="http://schemas.microsoft.com/office/drawing/2014/main" val="214744757"/>
                    </a:ext>
                  </a:extLst>
                </a:gridCol>
                <a:gridCol w="7381604">
                  <a:extLst>
                    <a:ext uri="{9D8B030D-6E8A-4147-A177-3AD203B41FA5}">
                      <a16:colId xmlns:a16="http://schemas.microsoft.com/office/drawing/2014/main" val="3308334614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</a:t>
                      </a:r>
                      <a:b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(พ.ศ. 2566 – 2570) กองทุนพัฒนาบทบาทสตรี จัดทำ </a:t>
                      </a: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ปี 2565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</a:t>
                      </a: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3394"/>
                  </a:ext>
                </a:extLst>
              </a:tr>
              <a:tr h="4637770">
                <a:tc>
                  <a:txBody>
                    <a:bodyPr/>
                    <a:lstStyle/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5E9E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3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97802"/>
                  </a:ext>
                </a:extLst>
              </a:tr>
            </a:tbl>
          </a:graphicData>
        </a:graphic>
      </p:graphicFrame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882D416-B461-4B10-AD95-A2CFA8D83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5" t="23162" r="15270" b="16952"/>
          <a:stretch/>
        </p:blipFill>
        <p:spPr>
          <a:xfrm>
            <a:off x="2696332" y="962684"/>
            <a:ext cx="7173384" cy="4062161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552E277-7CF4-495A-AF78-A022B39AE30C}"/>
              </a:ext>
            </a:extLst>
          </p:cNvPr>
          <p:cNvSpPr txBox="1"/>
          <p:nvPr/>
        </p:nvSpPr>
        <p:spPr>
          <a:xfrm>
            <a:off x="855254" y="2020389"/>
            <a:ext cx="921294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ไม่มี</a:t>
            </a:r>
          </a:p>
        </p:txBody>
      </p:sp>
    </p:spTree>
    <p:extLst>
      <p:ext uri="{BB962C8B-B14F-4D97-AF65-F5344CB8AC3E}">
        <p14:creationId xmlns:p14="http://schemas.microsoft.com/office/powerpoint/2010/main" val="36707213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66</a:t>
            </a:fld>
            <a:endParaRPr lang="th-TH" noProof="0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35392"/>
              </p:ext>
            </p:extLst>
          </p:nvPr>
        </p:nvGraphicFramePr>
        <p:xfrm>
          <a:off x="116541" y="180664"/>
          <a:ext cx="9654476" cy="514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4476">
                  <a:extLst>
                    <a:ext uri="{9D8B030D-6E8A-4147-A177-3AD203B41FA5}">
                      <a16:colId xmlns:a16="http://schemas.microsoft.com/office/drawing/2014/main" val="214744757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 ปี 2565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3394"/>
                  </a:ext>
                </a:extLst>
              </a:tr>
              <a:tr h="4637770">
                <a:tc>
                  <a:txBody>
                    <a:bodyPr/>
                    <a:lstStyle/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97802"/>
                  </a:ext>
                </a:extLst>
              </a:tr>
            </a:tbl>
          </a:graphicData>
        </a:graphic>
      </p:graphicFrame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0813307-6ED1-44D1-A953-3AB248FF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1" t="22553" r="18889" b="9670"/>
          <a:stretch/>
        </p:blipFill>
        <p:spPr>
          <a:xfrm>
            <a:off x="304800" y="731520"/>
            <a:ext cx="9300753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34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67</a:t>
            </a:fld>
            <a:endParaRPr lang="th-TH" noProof="0"/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42794"/>
              </p:ext>
            </p:extLst>
          </p:nvPr>
        </p:nvGraphicFramePr>
        <p:xfrm>
          <a:off x="116541" y="180664"/>
          <a:ext cx="9665000" cy="514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5000">
                  <a:extLst>
                    <a:ext uri="{9D8B030D-6E8A-4147-A177-3AD203B41FA5}">
                      <a16:colId xmlns:a16="http://schemas.microsoft.com/office/drawing/2014/main" val="3308334614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3394"/>
                  </a:ext>
                </a:extLst>
              </a:tr>
              <a:tr h="4637770">
                <a:tc>
                  <a:txBody>
                    <a:bodyPr/>
                    <a:lstStyle/>
                    <a:p>
                      <a:endParaRPr lang="th-TH" sz="13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97802"/>
                  </a:ext>
                </a:extLst>
              </a:tr>
            </a:tbl>
          </a:graphicData>
        </a:graphic>
      </p:graphicFrame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50D17-077D-4AB4-BEAF-FFD99DE79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8" t="21486" r="14984" b="7315"/>
          <a:stretch/>
        </p:blipFill>
        <p:spPr>
          <a:xfrm>
            <a:off x="235132" y="686002"/>
            <a:ext cx="9226368" cy="44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45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A3EFF1C-ADB0-4B0E-A373-B29AC23FF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58085"/>
              </p:ext>
            </p:extLst>
          </p:nvPr>
        </p:nvGraphicFramePr>
        <p:xfrm>
          <a:off x="474073" y="465582"/>
          <a:ext cx="9211854" cy="484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854">
                  <a:extLst>
                    <a:ext uri="{9D8B030D-6E8A-4147-A177-3AD203B41FA5}">
                      <a16:colId xmlns:a16="http://schemas.microsoft.com/office/drawing/2014/main" val="177149599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06584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83287"/>
                  </a:ext>
                </a:extLst>
              </a:tr>
            </a:tbl>
          </a:graphicData>
        </a:graphic>
      </p:graphicFrame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BFBBC06-07C7-417E-876A-667268133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5" t="25448" r="3364" b="21220"/>
          <a:stretch/>
        </p:blipFill>
        <p:spPr>
          <a:xfrm>
            <a:off x="865051" y="1333499"/>
            <a:ext cx="8429897" cy="3787141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8016FBB-F89E-4081-97A1-D7750BB188DA}"/>
              </a:ext>
            </a:extLst>
          </p:cNvPr>
          <p:cNvSpPr txBox="1"/>
          <p:nvPr/>
        </p:nvSpPr>
        <p:spPr>
          <a:xfrm>
            <a:off x="1033418" y="984069"/>
            <a:ext cx="2676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โครงการใหม่ที่เสนอเพิ่มเติม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6443796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AD3723C0-6E9B-4093-8555-31EB8835D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54276"/>
              </p:ext>
            </p:extLst>
          </p:nvPr>
        </p:nvGraphicFramePr>
        <p:xfrm>
          <a:off x="474073" y="465582"/>
          <a:ext cx="9211854" cy="484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854">
                  <a:extLst>
                    <a:ext uri="{9D8B030D-6E8A-4147-A177-3AD203B41FA5}">
                      <a16:colId xmlns:a16="http://schemas.microsoft.com/office/drawing/2014/main" val="177149599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06584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83287"/>
                  </a:ext>
                </a:extLst>
              </a:tr>
            </a:tbl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E684D9-212F-4369-91F7-7D8896240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4" t="25600" r="3735" b="28534"/>
          <a:stretch/>
        </p:blipFill>
        <p:spPr>
          <a:xfrm>
            <a:off x="679268" y="1306285"/>
            <a:ext cx="8769531" cy="3675017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51C9217-2ABD-4223-906F-014F4FFEF664}"/>
              </a:ext>
            </a:extLst>
          </p:cNvPr>
          <p:cNvSpPr txBox="1"/>
          <p:nvPr/>
        </p:nvSpPr>
        <p:spPr>
          <a:xfrm>
            <a:off x="835429" y="967731"/>
            <a:ext cx="2676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โครงการใหม่ที่เสนอเพิ่มเติม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393375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45846" y="2567827"/>
            <a:ext cx="9022702" cy="73095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เรื่องสืบเนื่องจากการประชุม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0B4603B5-B0A3-4301-A029-27D815C45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54797"/>
              </p:ext>
            </p:extLst>
          </p:nvPr>
        </p:nvGraphicFramePr>
        <p:xfrm>
          <a:off x="474073" y="465582"/>
          <a:ext cx="9211854" cy="484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854">
                  <a:extLst>
                    <a:ext uri="{9D8B030D-6E8A-4147-A177-3AD203B41FA5}">
                      <a16:colId xmlns:a16="http://schemas.microsoft.com/office/drawing/2014/main" val="177149599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 ปี 2566 </a:t>
                      </a:r>
                      <a:endParaRPr lang="th-TH" sz="1200" spc="-30" baseline="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06584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83287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1346F70-1F21-45CB-924E-18D42CED9CD8}"/>
              </a:ext>
            </a:extLst>
          </p:cNvPr>
          <p:cNvSpPr txBox="1"/>
          <p:nvPr/>
        </p:nvSpPr>
        <p:spPr>
          <a:xfrm>
            <a:off x="815704" y="1050787"/>
            <a:ext cx="2676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โครงการใหม่ที่เสนอเพิ่มเติม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1FB72B1-8E3C-41EB-B370-5E405595B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" t="27985" r="4222" b="20636"/>
          <a:stretch/>
        </p:blipFill>
        <p:spPr>
          <a:xfrm>
            <a:off x="699587" y="1389341"/>
            <a:ext cx="8740504" cy="29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529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5.6 </a:t>
            </a: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th-TH" sz="2200" b="1" spc="-2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0341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05402" y="1010941"/>
            <a:ext cx="9575880" cy="168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0970" algn="thaiDist">
              <a:lnSpc>
                <a:spcPct val="150000"/>
              </a:lnSpc>
              <a:tabLst>
                <a:tab pos="1125447" algn="l"/>
                <a:tab pos="1275190" algn="l"/>
              </a:tabLs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 ได้แจ้งอนุมัติแผนการดำเนินงานและแผนการใช้จ่ายงบประมาณกองทุนพัฒนาบทบาทสตรี ประจำปีงบประมาณ พ.ศ. 2566 ของสำนักงานเลขานุการคณะอนุกรรมการบริหารกองทุนพัฒนาบทบาทสตรีระดับจังหวัด จังหวัดชลบุรี ตามหนังสือกรมการพัฒนาชุมชน ด่วนที่สุด ที่ มท 0416.2/ว3797 ลงวันที่ 21 ตุลาคม 2565 รวมงบประมาณทั้งสิ้น 12,451,065 บาท (สิบสองล้านสี่แสนห้าหมื่นหนึ่งพันหกสิบห้าบาทถ้วน) ดังนี้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380970" algn="thaiDist">
              <a:lnSpc>
                <a:spcPct val="150000"/>
              </a:lnSpc>
            </a:pPr>
            <a:r>
              <a:rPr lang="th-TH" sz="1400" dirty="0">
                <a:solidFill>
                  <a:srgbClr val="0000CC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	</a:t>
            </a: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8E13E196-7BBB-47DB-8E87-2E0263CA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12252"/>
              </p:ext>
            </p:extLst>
          </p:nvPr>
        </p:nvGraphicFramePr>
        <p:xfrm>
          <a:off x="2552279" y="2729590"/>
          <a:ext cx="525867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314">
                  <a:extLst>
                    <a:ext uri="{9D8B030D-6E8A-4147-A177-3AD203B41FA5}">
                      <a16:colId xmlns:a16="http://schemas.microsoft.com/office/drawing/2014/main" val="1592867302"/>
                    </a:ext>
                  </a:extLst>
                </a:gridCol>
                <a:gridCol w="2520365">
                  <a:extLst>
                    <a:ext uri="{9D8B030D-6E8A-4147-A177-3AD203B41FA5}">
                      <a16:colId xmlns:a16="http://schemas.microsoft.com/office/drawing/2014/main" val="3128599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จำนวนเงิน/บาท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8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งบบริหาร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1,921,065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05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1,530,000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9,000,000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7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12,451,065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225430"/>
                  </a:ext>
                </a:extLst>
              </a:tr>
            </a:tbl>
          </a:graphicData>
        </a:graphic>
      </p:graphicFrame>
      <p:grpSp>
        <p:nvGrpSpPr>
          <p:cNvPr id="3" name="Group 74">
            <a:extLst>
              <a:ext uri="{FF2B5EF4-FFF2-40B4-BE49-F238E27FC236}">
                <a16:creationId xmlns:a16="http://schemas.microsoft.com/office/drawing/2014/main" id="{AB281E8E-E941-713B-6AF1-5A732EE21C76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" name="กลุ่ม 1">
              <a:extLst>
                <a:ext uri="{FF2B5EF4-FFF2-40B4-BE49-F238E27FC236}">
                  <a16:creationId xmlns:a16="http://schemas.microsoft.com/office/drawing/2014/main" id="{D2E180FC-661F-455C-1AC7-3A55C53DE227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2" name="กลุ่ม 7">
                <a:extLst>
                  <a:ext uri="{FF2B5EF4-FFF2-40B4-BE49-F238E27FC236}">
                    <a16:creationId xmlns:a16="http://schemas.microsoft.com/office/drawing/2014/main" id="{00D22352-9AA8-DB48-0E4E-904481720E2F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DAC09D37-43CF-523E-94FE-3C726DF45463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595939CE-631F-D93F-BE46-285BD41C62A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508E7E73-3017-B37A-45EA-27A9B197C989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3" name="กลุ่ม 4">
                <a:extLst>
                  <a:ext uri="{FF2B5EF4-FFF2-40B4-BE49-F238E27FC236}">
                    <a16:creationId xmlns:a16="http://schemas.microsoft.com/office/drawing/2014/main" id="{2337F760-555D-D021-EEDD-1B4FEBF70331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B6F24FC6-C8C1-8054-A922-FC0BC5664D0D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E08E2E5D-336A-35DE-4D5B-10A2293CB0D6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" name="Picture 23">
              <a:extLst>
                <a:ext uri="{FF2B5EF4-FFF2-40B4-BE49-F238E27FC236}">
                  <a16:creationId xmlns:a16="http://schemas.microsoft.com/office/drawing/2014/main" id="{B0CF4720-1CDA-3D65-F67F-09D2B4177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" name="Picture 24">
              <a:extLst>
                <a:ext uri="{FF2B5EF4-FFF2-40B4-BE49-F238E27FC236}">
                  <a16:creationId xmlns:a16="http://schemas.microsoft.com/office/drawing/2014/main" id="{024D40E6-BE67-5587-25C8-4C71E17A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" name="Picture 35">
              <a:extLst>
                <a:ext uri="{FF2B5EF4-FFF2-40B4-BE49-F238E27FC236}">
                  <a16:creationId xmlns:a16="http://schemas.microsoft.com/office/drawing/2014/main" id="{829E63CC-A5D8-0E21-F228-A24A7A9F3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" name="Picture 36">
              <a:extLst>
                <a:ext uri="{FF2B5EF4-FFF2-40B4-BE49-F238E27FC236}">
                  <a16:creationId xmlns:a16="http://schemas.microsoft.com/office/drawing/2014/main" id="{DFA4A3D5-79DB-FCF7-9123-C8BE994A6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" name="Picture 2" descr="C:\Users\Administrator\Desktop\change for good.png">
              <a:extLst>
                <a:ext uri="{FF2B5EF4-FFF2-40B4-BE49-F238E27FC236}">
                  <a16:creationId xmlns:a16="http://schemas.microsoft.com/office/drawing/2014/main" id="{2DB170C0-4BA2-19DA-3D53-9386C6000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FC7D0509-D23B-F2B4-337D-094640B9CBBB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9" name="TextBox 7">
            <a:extLst>
              <a:ext uri="{FF2B5EF4-FFF2-40B4-BE49-F238E27FC236}">
                <a16:creationId xmlns:a16="http://schemas.microsoft.com/office/drawing/2014/main" id="{234CDDA6-97A2-BA24-684B-1384DDF8EF8A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0" name="Group 28">
            <a:extLst>
              <a:ext uri="{FF2B5EF4-FFF2-40B4-BE49-F238E27FC236}">
                <a16:creationId xmlns:a16="http://schemas.microsoft.com/office/drawing/2014/main" id="{8D93A3AB-FDCE-8906-C992-BF08E22B04E6}"/>
              </a:ext>
            </a:extLst>
          </p:cNvPr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21" name="Group 29">
              <a:extLst>
                <a:ext uri="{FF2B5EF4-FFF2-40B4-BE49-F238E27FC236}">
                  <a16:creationId xmlns:a16="http://schemas.microsoft.com/office/drawing/2014/main" id="{AD17473E-105E-4D72-19EB-4A3B1363E8CE}"/>
                </a:ext>
              </a:extLst>
            </p:cNvPr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23" name="กลุ่ม 52">
                <a:extLst>
                  <a:ext uri="{FF2B5EF4-FFF2-40B4-BE49-F238E27FC236}">
                    <a16:creationId xmlns:a16="http://schemas.microsoft.com/office/drawing/2014/main" id="{189C7C31-2FE1-0CA5-53B4-7CCAF7DE1752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27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3DA20A1F-C4B6-991E-41F2-9D4E03DFFC67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8" name="สี่เหลี่ยมผืนผ้า 47">
                  <a:extLst>
                    <a:ext uri="{FF2B5EF4-FFF2-40B4-BE49-F238E27FC236}">
                      <a16:creationId xmlns:a16="http://schemas.microsoft.com/office/drawing/2014/main" id="{4AADF087-7E7E-9730-33B2-6DDDC8A4174A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9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5713F5D6-E789-10CB-1494-4697A8E9D87F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0" name="สี่เหลี่ยมผืนผ้า 3">
                  <a:extLst>
                    <a:ext uri="{FF2B5EF4-FFF2-40B4-BE49-F238E27FC236}">
                      <a16:creationId xmlns:a16="http://schemas.microsoft.com/office/drawing/2014/main" id="{536EDC0D-9AD3-D4CC-D414-482B7C0C003D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4" name="กลุ่ม 9">
                <a:extLst>
                  <a:ext uri="{FF2B5EF4-FFF2-40B4-BE49-F238E27FC236}">
                    <a16:creationId xmlns:a16="http://schemas.microsoft.com/office/drawing/2014/main" id="{0233B2B3-BDCD-3BB2-72BC-07B7B230CCAF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25" name="วงรี 13">
                  <a:extLst>
                    <a:ext uri="{FF2B5EF4-FFF2-40B4-BE49-F238E27FC236}">
                      <a16:creationId xmlns:a16="http://schemas.microsoft.com/office/drawing/2014/main" id="{10A8CFD2-E8E5-2252-D0A2-F3F48B090432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26" name="รูปภาพ 65">
                  <a:extLst>
                    <a:ext uri="{FF2B5EF4-FFF2-40B4-BE49-F238E27FC236}">
                      <a16:creationId xmlns:a16="http://schemas.microsoft.com/office/drawing/2014/main" id="{C125E687-E80C-3200-0FFC-C58F219C6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2" name="กล่องข้อความ 8">
              <a:extLst>
                <a:ext uri="{FF2B5EF4-FFF2-40B4-BE49-F238E27FC236}">
                  <a16:creationId xmlns:a16="http://schemas.microsoft.com/office/drawing/2014/main" id="{93612994-F32B-1013-6956-9A698C5EEE97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FB3D670D-8B65-E8F0-1818-9E601C031678}"/>
              </a:ext>
            </a:extLst>
          </p:cNvPr>
          <p:cNvSpPr/>
          <p:nvPr/>
        </p:nvSpPr>
        <p:spPr>
          <a:xfrm>
            <a:off x="525403" y="73462"/>
            <a:ext cx="5267162" cy="42149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5.6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th-TH" sz="1400" b="1" spc="-2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63757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525403" y="73462"/>
            <a:ext cx="5267162" cy="42149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5.6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th-TH" sz="1400" b="1" spc="-2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C440A26-C3F1-A554-B1D8-FBE567E0AA47}"/>
              </a:ext>
            </a:extLst>
          </p:cNvPr>
          <p:cNvSpPr txBox="1"/>
          <p:nvPr/>
        </p:nvSpPr>
        <p:spPr>
          <a:xfrm>
            <a:off x="1311657" y="2002573"/>
            <a:ext cx="7811079" cy="1994392"/>
          </a:xfrm>
          <a:prstGeom prst="rect">
            <a:avLst/>
          </a:prstGeom>
          <a:solidFill>
            <a:srgbClr val="F6EAF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60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คณะกรรมการพัฒนาสตรีภาค (</a:t>
            </a:r>
            <a:r>
              <a:rPr lang="th-TH" sz="1600" dirty="0" err="1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กพส</a:t>
            </a:r>
            <a:r>
              <a:rPr lang="th-TH" sz="160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ภ.) ภาคกลางได้ขออนุมัติโครงการเพิ่มประสิทธิภาพ</a:t>
            </a:r>
            <a:r>
              <a:rPr lang="th-TH" sz="1600" spc="-2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คณะกรรมการพัฒนาสตรีภาค (</a:t>
            </a:r>
            <a:r>
              <a:rPr lang="th-TH" sz="1600" spc="-20" dirty="0" err="1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กพส</a:t>
            </a:r>
            <a:r>
              <a:rPr lang="th-TH" sz="1600" spc="-2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ภ.) ภาคกลาง และแสดงผลงานการส่งเสริมผ้าไทยท้องถิ่น </a:t>
            </a:r>
            <a:r>
              <a:rPr lang="th-TH" sz="1600" spc="-5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ในการประชุมคณะกรรมการบริหารกองทุนพัฒนาบทบาทสตรี ครั้งที่ 5/2565 เมื่อวันจันทร์ที่ </a:t>
            </a:r>
            <a:br>
              <a:rPr lang="th-TH" sz="1600" spc="-5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spc="-5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23 พฤษภาคม </a:t>
            </a:r>
            <a:r>
              <a:rPr lang="th-TH" sz="1600" spc="-5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</a:t>
            </a:r>
            <a:r>
              <a:rPr lang="th-TH" sz="1600" spc="-5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5</a:t>
            </a:r>
            <a:r>
              <a:rPr lang="th-TH" sz="160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โดยที่ประชุมฯ ได้มีมติอนุมัติโครงการฯ งบประมาณ 401,610 บาท </a:t>
            </a:r>
            <a:br>
              <a:rPr lang="th-TH" sz="160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spc="-4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(สี่แสนหนึ่งพันหกร้อยสิบบาทถ้วน) ตามหนังสือ ที่ มท 0416.2/4412 ลงวันที่ 14 มิถุนายน 2565 </a:t>
            </a:r>
            <a:r>
              <a:rPr lang="th-TH" sz="160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เรื่อง โครงการขอรับการสนับสนุนเงินกองทุนพัฒนาบทบาทสตรี ประเภทเงินอุดหนุน </a:t>
            </a:r>
            <a:endParaRPr lang="th-TH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51278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7714" y="1123610"/>
            <a:ext cx="9721247" cy="200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0970" algn="thaiDist">
              <a:lnSpc>
                <a:spcPct val="150000"/>
              </a:lnSpc>
              <a:tabLst>
                <a:tab pos="380970" algn="l"/>
              </a:tabLs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จังหวัดชลบุรี มีหนังสือจังหวัดชลบุรี ที่ </a:t>
            </a:r>
            <a:r>
              <a:rPr lang="th-TH" sz="140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ชบ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0019/3656 ลงวันที่ 3 กุมภาพันธ์ 2566 ส่งโครงการขอรับการสนับสนุน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เงินกองทุนพัฒนาบทบาทสตรี ประเภทเงินอุดหนุน จำนวน 1 โครงการ ได้แก่ โครงการสร้างสรรค์สตรี เชิดชูเกียรติสตรีภาคกลาง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ที่มีผลงานดีเด่นเนื่องในงานสตรีสากล ประจำปี 2566 ระยะเวลาดำเนินการ 2 วัน งบประมาณเป็นเงิน 883,650 บาท (แปดแสน-แปดหมื่นสามพันหกร้อยห้าสิบบาทถ้วน) ซึ่งที่ประชุมคณะอนุกรรมการบริหารกองทุนพัฒนาบทบาทสตรีจังหวัดชลบุรี ครั้งที่ 1/2566 เมื่อวันที่ 24 มกราคม 2566 ได้มีมติเห็นชอบโครงการดังกล่าว และให้เสนอต่อคณะกรรมการบริหารกองทุนพัฒนาบทบาทสตรีเพื่อพิจารณาอนุมัติ </a:t>
            </a: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3853C944-D122-4B7E-9BA9-402FA64D9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81677"/>
              </p:ext>
            </p:extLst>
          </p:nvPr>
        </p:nvGraphicFramePr>
        <p:xfrm>
          <a:off x="769458" y="3427573"/>
          <a:ext cx="8606972" cy="113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2185">
                  <a:extLst>
                    <a:ext uri="{9D8B030D-6E8A-4147-A177-3AD203B41FA5}">
                      <a16:colId xmlns:a16="http://schemas.microsoft.com/office/drawing/2014/main" val="310298269"/>
                    </a:ext>
                  </a:extLst>
                </a:gridCol>
                <a:gridCol w="2424787">
                  <a:extLst>
                    <a:ext uri="{9D8B030D-6E8A-4147-A177-3AD203B41FA5}">
                      <a16:colId xmlns:a16="http://schemas.microsoft.com/office/drawing/2014/main" val="467206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DFE1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8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จำนวนเงิน/บาท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DFE1BE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6560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โครงการสร้างสรรค์สตรี เชิดชูเกียรติสตรีภาคกลางที่มีผลงานดีเด่นเนื่องในงานสตรีสากล ประจำปี 2566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F8F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80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883,650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F8F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36991"/>
                  </a:ext>
                </a:extLst>
              </a:tr>
            </a:tbl>
          </a:graphicData>
        </a:graphic>
      </p:graphicFrame>
      <p:grpSp>
        <p:nvGrpSpPr>
          <p:cNvPr id="3" name="Group 74">
            <a:extLst>
              <a:ext uri="{FF2B5EF4-FFF2-40B4-BE49-F238E27FC236}">
                <a16:creationId xmlns:a16="http://schemas.microsoft.com/office/drawing/2014/main" id="{172C555D-A1A7-CB6E-51B8-86DDD78DB36C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" name="กลุ่ม 1">
              <a:extLst>
                <a:ext uri="{FF2B5EF4-FFF2-40B4-BE49-F238E27FC236}">
                  <a16:creationId xmlns:a16="http://schemas.microsoft.com/office/drawing/2014/main" id="{B984B887-9F81-86B1-77FE-02E77ABEA039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2" name="กลุ่ม 7">
                <a:extLst>
                  <a:ext uri="{FF2B5EF4-FFF2-40B4-BE49-F238E27FC236}">
                    <a16:creationId xmlns:a16="http://schemas.microsoft.com/office/drawing/2014/main" id="{356589E8-60D2-B82E-F914-8D1DCDFFACE4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D8E15D35-263B-D926-8649-EC6800993338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9AEA948A-B0A9-1A45-683D-5FF405CE4AF1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C8861772-27A4-0E68-55A9-517096907AD6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3" name="กลุ่ม 4">
                <a:extLst>
                  <a:ext uri="{FF2B5EF4-FFF2-40B4-BE49-F238E27FC236}">
                    <a16:creationId xmlns:a16="http://schemas.microsoft.com/office/drawing/2014/main" id="{174FE51A-2044-8E25-9B6A-AA9898AF0510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620E05E5-B952-1D25-ED4A-85DFE59825FA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EEBFFD25-2089-53A5-811D-ACF8980B1BC7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" name="Picture 23">
              <a:extLst>
                <a:ext uri="{FF2B5EF4-FFF2-40B4-BE49-F238E27FC236}">
                  <a16:creationId xmlns:a16="http://schemas.microsoft.com/office/drawing/2014/main" id="{03AB8B97-83DF-5749-10C9-4E0AC4BE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" name="Picture 24">
              <a:extLst>
                <a:ext uri="{FF2B5EF4-FFF2-40B4-BE49-F238E27FC236}">
                  <a16:creationId xmlns:a16="http://schemas.microsoft.com/office/drawing/2014/main" id="{A9B4944B-C77F-FBF6-1DAD-A4908E2D2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" name="Picture 35">
              <a:extLst>
                <a:ext uri="{FF2B5EF4-FFF2-40B4-BE49-F238E27FC236}">
                  <a16:creationId xmlns:a16="http://schemas.microsoft.com/office/drawing/2014/main" id="{2E8F49E8-E3F7-1AE2-4B82-7C97AFFE2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" name="Picture 36">
              <a:extLst>
                <a:ext uri="{FF2B5EF4-FFF2-40B4-BE49-F238E27FC236}">
                  <a16:creationId xmlns:a16="http://schemas.microsoft.com/office/drawing/2014/main" id="{1DBC0320-3387-9408-9109-327A31500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" name="Picture 2" descr="C:\Users\Administrator\Desktop\change for good.png">
              <a:extLst>
                <a:ext uri="{FF2B5EF4-FFF2-40B4-BE49-F238E27FC236}">
                  <a16:creationId xmlns:a16="http://schemas.microsoft.com/office/drawing/2014/main" id="{5B583759-0851-A196-1EED-1B9DEE69F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CA6A0B85-9942-9EF2-8E64-CC7BB112B46E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9" name="TextBox 7">
            <a:extLst>
              <a:ext uri="{FF2B5EF4-FFF2-40B4-BE49-F238E27FC236}">
                <a16:creationId xmlns:a16="http://schemas.microsoft.com/office/drawing/2014/main" id="{55DE628F-CE84-3E03-9DFD-144971F1CDB0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0" name="Group 28">
            <a:extLst>
              <a:ext uri="{FF2B5EF4-FFF2-40B4-BE49-F238E27FC236}">
                <a16:creationId xmlns:a16="http://schemas.microsoft.com/office/drawing/2014/main" id="{6FEAD0B3-7AC3-97CA-FFE9-0AAE37837C0A}"/>
              </a:ext>
            </a:extLst>
          </p:cNvPr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21" name="Group 29">
              <a:extLst>
                <a:ext uri="{FF2B5EF4-FFF2-40B4-BE49-F238E27FC236}">
                  <a16:creationId xmlns:a16="http://schemas.microsoft.com/office/drawing/2014/main" id="{55BECCB6-E36D-7D85-210B-08D8369C5E01}"/>
                </a:ext>
              </a:extLst>
            </p:cNvPr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23" name="กลุ่ม 52">
                <a:extLst>
                  <a:ext uri="{FF2B5EF4-FFF2-40B4-BE49-F238E27FC236}">
                    <a16:creationId xmlns:a16="http://schemas.microsoft.com/office/drawing/2014/main" id="{3A217B4F-5F5F-8E8A-1E9D-1A8DFAAE3545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27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CB660A92-75C3-854A-72C5-043FB920C99C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8" name="สี่เหลี่ยมผืนผ้า 47">
                  <a:extLst>
                    <a:ext uri="{FF2B5EF4-FFF2-40B4-BE49-F238E27FC236}">
                      <a16:creationId xmlns:a16="http://schemas.microsoft.com/office/drawing/2014/main" id="{4A6D6239-25A7-72D8-53DF-6144FA215A68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9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21A00DE2-CADC-B6A4-F6B7-59D71714BDF7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0" name="สี่เหลี่ยมผืนผ้า 3">
                  <a:extLst>
                    <a:ext uri="{FF2B5EF4-FFF2-40B4-BE49-F238E27FC236}">
                      <a16:creationId xmlns:a16="http://schemas.microsoft.com/office/drawing/2014/main" id="{0AA2040F-9FDE-4E37-A2B0-88764225CD7A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4" name="กลุ่ม 9">
                <a:extLst>
                  <a:ext uri="{FF2B5EF4-FFF2-40B4-BE49-F238E27FC236}">
                    <a16:creationId xmlns:a16="http://schemas.microsoft.com/office/drawing/2014/main" id="{D9714017-6630-D887-3045-DFA6A92B234C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25" name="วงรี 13">
                  <a:extLst>
                    <a:ext uri="{FF2B5EF4-FFF2-40B4-BE49-F238E27FC236}">
                      <a16:creationId xmlns:a16="http://schemas.microsoft.com/office/drawing/2014/main" id="{C75D035C-81DC-4964-108E-134F7657F0FA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26" name="รูปภาพ 65">
                  <a:extLst>
                    <a:ext uri="{FF2B5EF4-FFF2-40B4-BE49-F238E27FC236}">
                      <a16:creationId xmlns:a16="http://schemas.microsoft.com/office/drawing/2014/main" id="{7C8FA6BF-2FD7-C9DF-01C6-7AFE4A75F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2" name="กล่องข้อความ 8">
              <a:extLst>
                <a:ext uri="{FF2B5EF4-FFF2-40B4-BE49-F238E27FC236}">
                  <a16:creationId xmlns:a16="http://schemas.microsoft.com/office/drawing/2014/main" id="{7FAF0B11-CB72-9334-A171-00B856AD6862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AF97B03D-8D44-A29A-C93D-0A3619194190}"/>
              </a:ext>
            </a:extLst>
          </p:cNvPr>
          <p:cNvSpPr/>
          <p:nvPr/>
        </p:nvSpPr>
        <p:spPr>
          <a:xfrm>
            <a:off x="525403" y="73462"/>
            <a:ext cx="5267162" cy="42149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5.6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th-TH" sz="1400" b="1" spc="-2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59186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3B2C8A44-6C32-44F0-811A-A132A2C0EE49}"/>
              </a:ext>
            </a:extLst>
          </p:cNvPr>
          <p:cNvSpPr/>
          <p:nvPr/>
        </p:nvSpPr>
        <p:spPr>
          <a:xfrm>
            <a:off x="504055" y="1504080"/>
            <a:ext cx="9400466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7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หลักเกณฑ์ วิธีการ และเงื่อนไข เกี่ยวกับการใช้จ่ายเงินประเภทเงินทุนหมุนเวียนและประเภทเงินอุดหนุนของกองทุนพัฒนาบทบาทสตรี พ.ศ. 2559 และแก้ไขเพิ่มเติม (ฉบับที่ 2) พ.ศ. 2562 ในการขอรับเงินอุดหนุน ต้องเป็นโครงการที่มีวงเงินไม่เกิน 200,000 บาท (สองแสนบาทถ้วน) กรณีวงเงินเกิน 200,000 บาท (สองแสนบาทถ้วน) และดำเนินโครงการภายในจังหวัดอันเป็นที่ตั้งองค์กรที่ขอรับการสนับสนุนให้คณะอนุกรรมการบริหารกองทุนพัฒนาบทบาทสตรีระดับจังหวัด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และกรุงเทพมหานครแล้วแต่กรณี พิจารณาให้ความเป็นชอบแล้วเสนอต่อคณะกรรมการบริหารกองทุนพัฒนาบทบาทสตรีเพื่อพิจารณาอนุมัติ</a:t>
            </a:r>
            <a:endParaRPr lang="th-TH" sz="1400" b="1" spc="-17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/>
            <a:endParaRPr lang="th-TH" sz="1200" b="1" dirty="0"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grpSp>
        <p:nvGrpSpPr>
          <p:cNvPr id="2" name="Group 74">
            <a:extLst>
              <a:ext uri="{FF2B5EF4-FFF2-40B4-BE49-F238E27FC236}">
                <a16:creationId xmlns:a16="http://schemas.microsoft.com/office/drawing/2014/main" id="{C5238B2D-AA6A-21D1-20DB-8450CB2C2631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" name="กลุ่ม 1">
              <a:extLst>
                <a:ext uri="{FF2B5EF4-FFF2-40B4-BE49-F238E27FC236}">
                  <a16:creationId xmlns:a16="http://schemas.microsoft.com/office/drawing/2014/main" id="{1B9AECCA-9596-83AE-E7CE-E76BF1C29BDD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" name="กลุ่ม 7">
                <a:extLst>
                  <a:ext uri="{FF2B5EF4-FFF2-40B4-BE49-F238E27FC236}">
                    <a16:creationId xmlns:a16="http://schemas.microsoft.com/office/drawing/2014/main" id="{1EDF50AB-C088-CB42-179C-A63345842131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CDD7D5E7-D862-F0BF-18C6-F9F7D7950354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93D17F75-6936-9B3C-288A-7530B9F8CEF7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773E28AC-39C6-7CC2-C3A7-6CE13F318FEE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" name="กลุ่ม 4">
                <a:extLst>
                  <a:ext uri="{FF2B5EF4-FFF2-40B4-BE49-F238E27FC236}">
                    <a16:creationId xmlns:a16="http://schemas.microsoft.com/office/drawing/2014/main" id="{69450A42-F859-03AB-4B96-36F1E208F359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E0EA6478-DA75-7085-5935-564DC79E4C11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164ECEFA-9648-84F5-A102-A9BD96B55943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" name="Picture 23">
              <a:extLst>
                <a:ext uri="{FF2B5EF4-FFF2-40B4-BE49-F238E27FC236}">
                  <a16:creationId xmlns:a16="http://schemas.microsoft.com/office/drawing/2014/main" id="{1EC0C899-294B-C1DD-7511-6BAAF74C1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" name="Picture 24">
              <a:extLst>
                <a:ext uri="{FF2B5EF4-FFF2-40B4-BE49-F238E27FC236}">
                  <a16:creationId xmlns:a16="http://schemas.microsoft.com/office/drawing/2014/main" id="{EA9D6C1B-C5DB-FE3A-4E58-D071356AD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" name="Picture 35">
              <a:extLst>
                <a:ext uri="{FF2B5EF4-FFF2-40B4-BE49-F238E27FC236}">
                  <a16:creationId xmlns:a16="http://schemas.microsoft.com/office/drawing/2014/main" id="{CBC92FAD-B92B-076D-214D-2FF9A0C94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" name="Picture 36">
              <a:extLst>
                <a:ext uri="{FF2B5EF4-FFF2-40B4-BE49-F238E27FC236}">
                  <a16:creationId xmlns:a16="http://schemas.microsoft.com/office/drawing/2014/main" id="{29EBE2D1-E303-0635-F43C-7E63EEDD0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" name="Picture 2" descr="C:\Users\Administrator\Desktop\change for good.png">
              <a:extLst>
                <a:ext uri="{FF2B5EF4-FFF2-40B4-BE49-F238E27FC236}">
                  <a16:creationId xmlns:a16="http://schemas.microsoft.com/office/drawing/2014/main" id="{AFFA7AA4-D343-D475-3128-AEA0B4D1E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รูปแบบอิสระ: รูปร่าง 49">
              <a:extLst>
                <a:ext uri="{FF2B5EF4-FFF2-40B4-BE49-F238E27FC236}">
                  <a16:creationId xmlns:a16="http://schemas.microsoft.com/office/drawing/2014/main" id="{98F1565A-AFF0-7FB1-71A7-50DACB0E7648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C26D7B8D-716D-C2C6-5466-69A67CFA0341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8CD6C3EA-0513-D9AA-AD81-05FEB565C2A2}"/>
              </a:ext>
            </a:extLst>
          </p:cNvPr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430FEB32-1342-DA04-44B8-5D73CD5372A4}"/>
                </a:ext>
              </a:extLst>
            </p:cNvPr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21" name="กลุ่ม 52">
                <a:extLst>
                  <a:ext uri="{FF2B5EF4-FFF2-40B4-BE49-F238E27FC236}">
                    <a16:creationId xmlns:a16="http://schemas.microsoft.com/office/drawing/2014/main" id="{664B881C-EA2E-4841-AA9C-2A5EB684EAEC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2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82120295-38F5-8516-1316-2CDFC8CC3E69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6" name="สี่เหลี่ยมผืนผ้า 47">
                  <a:extLst>
                    <a:ext uri="{FF2B5EF4-FFF2-40B4-BE49-F238E27FC236}">
                      <a16:creationId xmlns:a16="http://schemas.microsoft.com/office/drawing/2014/main" id="{E85460CB-242E-4B18-CC92-5FB4B61C9575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EB791F13-AEDC-75DB-A2D1-15DF5B3C157D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สี่เหลี่ยมผืนผ้า 3">
                  <a:extLst>
                    <a:ext uri="{FF2B5EF4-FFF2-40B4-BE49-F238E27FC236}">
                      <a16:creationId xmlns:a16="http://schemas.microsoft.com/office/drawing/2014/main" id="{2F37D83B-04E5-68EA-033D-55F6FC2CE766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2" name="กลุ่ม 9">
                <a:extLst>
                  <a:ext uri="{FF2B5EF4-FFF2-40B4-BE49-F238E27FC236}">
                    <a16:creationId xmlns:a16="http://schemas.microsoft.com/office/drawing/2014/main" id="{86A863A3-1A27-C33A-D498-7A191D9339E3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23" name="วงรี 13">
                  <a:extLst>
                    <a:ext uri="{FF2B5EF4-FFF2-40B4-BE49-F238E27FC236}">
                      <a16:creationId xmlns:a16="http://schemas.microsoft.com/office/drawing/2014/main" id="{5E525669-79D5-C23B-06EF-B1D371A2A16A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24" name="รูปภาพ 65">
                  <a:extLst>
                    <a:ext uri="{FF2B5EF4-FFF2-40B4-BE49-F238E27FC236}">
                      <a16:creationId xmlns:a16="http://schemas.microsoft.com/office/drawing/2014/main" id="{0274D4C6-2747-98E2-39F3-C63BEBBA6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0" name="กล่องข้อความ 8">
              <a:extLst>
                <a:ext uri="{FF2B5EF4-FFF2-40B4-BE49-F238E27FC236}">
                  <a16:creationId xmlns:a16="http://schemas.microsoft.com/office/drawing/2014/main" id="{9DA2A98E-2B7D-C5FC-9B91-0B8786205363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9" name="สี่เหลี่ยมผืนผ้า: มุมมน 24">
            <a:extLst>
              <a:ext uri="{FF2B5EF4-FFF2-40B4-BE49-F238E27FC236}">
                <a16:creationId xmlns:a16="http://schemas.microsoft.com/office/drawing/2014/main" id="{770449A2-8EE6-9622-0CCB-C9E86DE1EB87}"/>
              </a:ext>
            </a:extLst>
          </p:cNvPr>
          <p:cNvSpPr/>
          <p:nvPr/>
        </p:nvSpPr>
        <p:spPr>
          <a:xfrm>
            <a:off x="525403" y="73462"/>
            <a:ext cx="5267162" cy="42149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5.6 </a:t>
            </a:r>
            <a:r>
              <a:rPr lang="th-TH" sz="1400" b="1" dirty="0">
                <a:solidFill>
                  <a:schemeClr val="bg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th-TH" sz="1400" b="1" spc="-2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05589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3" name="Group 3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5" name="Group 4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96613"/>
              </p:ext>
            </p:extLst>
          </p:nvPr>
        </p:nvGraphicFramePr>
        <p:xfrm>
          <a:off x="38099" y="770217"/>
          <a:ext cx="10056491" cy="4273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854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26794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8575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4.1 </a:t>
                      </a:r>
                      <a:r>
                        <a:rPr lang="th-TH" sz="16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รายงานผลข้อมูลการดำเนินการทางกฎหมายเกี่ยวกับการดำเนินคดีแพ่งและคดีอาญาของกองทุนพัฒนาบทบาทสตรี</a:t>
                      </a:r>
                      <a:endParaRPr lang="en-US" sz="1400" b="1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32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955079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ให้สำนักงานกองทุนพัฒนาบทบาทสตรีรายงานผลการยุติการดำเนินคดี โดยเปรียบเทียบกับเดือนที่ผ่านมา เพื่อแสดงให้เห็นว่ามีคดีเสร็จสิ้นไปแล้วจำนวนเท่าไหร่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ได้ดำเนินการตามข้อเสนอและนำเข้าในระเบียบวาระที่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รายงานผลข้อมูลการดำเนินการทางกฎหมายเกี่ยวกับการดำเนินคดีแพ่งและคดีอาญาของกองทุนพัฒนาบทบาทสตรี ของการประชุมครั้งที่ 2/2566 เรียบร้อยแล้ว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5578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40029"/>
              </p:ext>
            </p:extLst>
          </p:nvPr>
        </p:nvGraphicFramePr>
        <p:xfrm>
          <a:off x="89148" y="831796"/>
          <a:ext cx="9967591" cy="3927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5368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172223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77259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4.2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รายงานผลการดำเนินงานตามประกาศคณะกรรมการบริหารกองทุนพัฒนาบทบาทสตรีที่ให้ความช่วยเหลือ</a:t>
                      </a:r>
                      <a:b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และบรรเทาความเดือดร้อนให้แก่ลูกหนี้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90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459797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ให้สำนักงานกองทุนพัฒนาบทบาทสตรีตรวจสอบจังหวัด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ที่ยังไม่เข้าร่วมมาตรการตามประกาศคณะกรรมการบริหารกองทุนพัฒนาบทบาทสตรี เรื่อง มาตรการพักชำระหนี้ สำหรับลูกหนี้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ผู้ประสบสาธารณภัย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อุทกภัย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2565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ว่ามีจำนวนโครงการเท่าใด เพื่อพิจารณาขยายเวลาการดำเนินการให้กับจังหวัด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500" kern="1200" spc="-30" baseline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ได้ดำเนินการตามข้อเสนอ และนำเข้าในระเบียบวาระเพื่อทราบ </a:t>
                      </a:r>
                      <a:r>
                        <a:rPr lang="th-TH" sz="1500" kern="1200" spc="-2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วาระที่ 5.2 ประกาศคณะกรรมการบริหารกองทุนพัฒนา</a:t>
                      </a:r>
                      <a:r>
                        <a:rPr lang="th-TH" sz="1500" kern="1200" spc="-20" baseline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บทบาทสตรี </a:t>
                      </a:r>
                      <a:r>
                        <a:rPr lang="th-TH" sz="1500" kern="1200" spc="-60" baseline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 มาตรการพักชำระหนี้สำหรับลูกหนี้ผู้ประสบสาธารณภัย </a:t>
                      </a:r>
                      <a:r>
                        <a:rPr lang="en-US" sz="1500" kern="1200" spc="-6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500" kern="1200" spc="-6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อุทกภัย</a:t>
                      </a:r>
                      <a:r>
                        <a:rPr lang="en-US" sz="1500" kern="1200" spc="-6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  <a:r>
                        <a:rPr lang="th-TH" sz="1500" kern="1200" spc="-8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</a:t>
                      </a:r>
                      <a:r>
                        <a:rPr lang="en-US" sz="1500" kern="1200" spc="-8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500" kern="1200" spc="-8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500" kern="1200" spc="-8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2565</a:t>
                      </a:r>
                      <a:r>
                        <a:rPr lang="th-TH" sz="1500" kern="1200" spc="-8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ของการประชุมครั้งที่ 2/2566 เรียบร้อยแล้ว</a:t>
                      </a:r>
                      <a:endParaRPr lang="th-TH" sz="15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9246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53879</TotalTime>
  <Words>8968</Words>
  <Application>Microsoft Office PowerPoint</Application>
  <PresentationFormat>Custom</PresentationFormat>
  <Paragraphs>2784</Paragraphs>
  <Slides>77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6" baseType="lpstr">
      <vt:lpstr>KodchiangUPC</vt:lpstr>
      <vt:lpstr>맑은 고딕</vt:lpstr>
      <vt:lpstr>Calibri Light</vt:lpstr>
      <vt:lpstr>Chulabhorn Likit Display Medium</vt:lpstr>
      <vt:lpstr>Chulabhorn Likit Text Light๙</vt:lpstr>
      <vt:lpstr>Chulabhorn Likit Text</vt:lpstr>
      <vt:lpstr>TH SarabunPSK</vt:lpstr>
      <vt:lpstr>Cordia New</vt:lpstr>
      <vt:lpstr>Calibri</vt:lpstr>
      <vt:lpstr>Chulabhorn Likit Text Light</vt:lpstr>
      <vt:lpstr>Arial</vt:lpstr>
      <vt:lpstr>Batang</vt:lpstr>
      <vt:lpstr>JasmineUPC</vt:lpstr>
      <vt:lpstr>Roboto Condensed</vt:lpstr>
      <vt:lpstr>Times New Roman</vt:lpstr>
      <vt:lpstr>Angsana New</vt:lpstr>
      <vt:lpstr>Open Sans Semibold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รายงานผลการดำเนินงานประจำปีบัญชี 2565 (เบื้องต้น) จำนวน 6 ด้าน 15 ตัวชี้วัด</vt:lpstr>
      <vt:lpstr>PowerPoint Presentation</vt:lpstr>
      <vt:lpstr>กรอบหลักเกณฑ์การประเมินผลการดำเนินงานทุนหมุนเวียนปี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3855</cp:revision>
  <cp:lastPrinted>2023-02-28T04:19:54Z</cp:lastPrinted>
  <dcterms:created xsi:type="dcterms:W3CDTF">2021-03-14T09:40:19Z</dcterms:created>
  <dcterms:modified xsi:type="dcterms:W3CDTF">2023-03-08T09:07:48Z</dcterms:modified>
</cp:coreProperties>
</file>