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4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5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6.xml" ContentType="application/vnd.openxmlformats-officedocument.drawingml.chartshape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75"/>
  </p:notesMasterIdLst>
  <p:handoutMasterIdLst>
    <p:handoutMasterId r:id="rId76"/>
  </p:handoutMasterIdLst>
  <p:sldIdLst>
    <p:sldId id="772" r:id="rId2"/>
    <p:sldId id="410" r:id="rId3"/>
    <p:sldId id="1768" r:id="rId4"/>
    <p:sldId id="2242" r:id="rId5"/>
    <p:sldId id="1081" r:id="rId6"/>
    <p:sldId id="798" r:id="rId7"/>
    <p:sldId id="1526" r:id="rId8"/>
    <p:sldId id="2027" r:id="rId9"/>
    <p:sldId id="2243" r:id="rId10"/>
    <p:sldId id="635" r:id="rId11"/>
    <p:sldId id="2271" r:id="rId12"/>
    <p:sldId id="2272" r:id="rId13"/>
    <p:sldId id="2273" r:id="rId14"/>
    <p:sldId id="2274" r:id="rId15"/>
    <p:sldId id="2275" r:id="rId16"/>
    <p:sldId id="2276" r:id="rId17"/>
    <p:sldId id="2277" r:id="rId18"/>
    <p:sldId id="2278" r:id="rId19"/>
    <p:sldId id="2279" r:id="rId20"/>
    <p:sldId id="2281" r:id="rId21"/>
    <p:sldId id="1613" r:id="rId22"/>
    <p:sldId id="2264" r:id="rId23"/>
    <p:sldId id="2245" r:id="rId24"/>
    <p:sldId id="2249" r:id="rId25"/>
    <p:sldId id="2250" r:id="rId26"/>
    <p:sldId id="2251" r:id="rId27"/>
    <p:sldId id="2252" r:id="rId28"/>
    <p:sldId id="2253" r:id="rId29"/>
    <p:sldId id="2254" r:id="rId30"/>
    <p:sldId id="2255" r:id="rId31"/>
    <p:sldId id="2256" r:id="rId32"/>
    <p:sldId id="2257" r:id="rId33"/>
    <p:sldId id="2258" r:id="rId34"/>
    <p:sldId id="2259" r:id="rId35"/>
    <p:sldId id="2260" r:id="rId36"/>
    <p:sldId id="2261" r:id="rId37"/>
    <p:sldId id="2262" r:id="rId38"/>
    <p:sldId id="2263" r:id="rId39"/>
    <p:sldId id="2244" r:id="rId40"/>
    <p:sldId id="2265" r:id="rId41"/>
    <p:sldId id="2266" r:id="rId42"/>
    <p:sldId id="636" r:id="rId43"/>
    <p:sldId id="325" r:id="rId44"/>
    <p:sldId id="2280" r:id="rId45"/>
    <p:sldId id="2247" r:id="rId46"/>
    <p:sldId id="2248" r:id="rId47"/>
    <p:sldId id="2142" r:id="rId48"/>
    <p:sldId id="2143" r:id="rId49"/>
    <p:sldId id="2237" r:id="rId50"/>
    <p:sldId id="2238" r:id="rId51"/>
    <p:sldId id="2239" r:id="rId52"/>
    <p:sldId id="326" r:id="rId53"/>
    <p:sldId id="1639" r:id="rId54"/>
    <p:sldId id="1640" r:id="rId55"/>
    <p:sldId id="1641" r:id="rId56"/>
    <p:sldId id="1642" r:id="rId57"/>
    <p:sldId id="1643" r:id="rId58"/>
    <p:sldId id="1644" r:id="rId59"/>
    <p:sldId id="1646" r:id="rId60"/>
    <p:sldId id="2035" r:id="rId61"/>
    <p:sldId id="2268" r:id="rId62"/>
    <p:sldId id="2269" r:id="rId63"/>
    <p:sldId id="2270" r:id="rId64"/>
    <p:sldId id="2132" r:id="rId65"/>
    <p:sldId id="2282" r:id="rId66"/>
    <p:sldId id="1521" r:id="rId67"/>
    <p:sldId id="2135" r:id="rId68"/>
    <p:sldId id="2283" r:id="rId69"/>
    <p:sldId id="2286" r:id="rId70"/>
    <p:sldId id="2285" r:id="rId71"/>
    <p:sldId id="2267" r:id="rId72"/>
    <p:sldId id="811" r:id="rId73"/>
    <p:sldId id="323" r:id="rId74"/>
  </p:sldIdLst>
  <p:sldSz cx="10160000" cy="5715000"/>
  <p:notesSz cx="6889750" cy="10021888"/>
  <p:embeddedFontLst>
    <p:embeddedFont>
      <p:font typeface="Calibri Light" panose="020F0302020204030204" pitchFamily="34" charset="0"/>
      <p:regular r:id="rId77"/>
      <p:italic r:id="rId78"/>
    </p:embeddedFont>
    <p:embeddedFont>
      <p:font typeface="Cordia New" panose="020B0304020202020204" pitchFamily="34" charset="-34"/>
      <p:regular r:id="rId79"/>
      <p:bold r:id="rId80"/>
      <p:italic r:id="rId81"/>
      <p:boldItalic r:id="rId82"/>
    </p:embeddedFon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Roboto" panose="02000000000000000000" pitchFamily="2" charset="0"/>
      <p:bold r:id="rId87"/>
    </p:embeddedFont>
    <p:embeddedFont>
      <p:font typeface="Chulabhorn Likit Text Light" panose="00000400000000000000" pitchFamily="50" charset="-34"/>
      <p:regular r:id="rId88"/>
    </p:embeddedFont>
    <p:embeddedFont>
      <p:font typeface="TH SarabunPSK" panose="020B0500040200020003" pitchFamily="34" charset="-34"/>
      <p:regular r:id="rId89"/>
      <p:bold r:id="rId90"/>
      <p:italic r:id="rId91"/>
      <p:boldItalic r:id="rId92"/>
    </p:embeddedFont>
    <p:embeddedFont>
      <p:font typeface="Chulabhorn Likit Text Medium" panose="00000600000000000000" pitchFamily="50" charset="-34"/>
      <p:regular r:id="rId93"/>
    </p:embeddedFont>
    <p:embeddedFont>
      <p:font typeface="Chulabhorn Likit Text Light๙" panose="00000400000000000000" pitchFamily="2" charset="-34"/>
      <p:regular r:id="rId94"/>
    </p:embeddedFont>
    <p:embeddedFont>
      <p:font typeface="Angsana New" panose="02020603050405020304" pitchFamily="18" charset="-34"/>
      <p:regular r:id="rId95"/>
      <p:bold r:id="rId96"/>
      <p:italic r:id="rId97"/>
      <p:boldItalic r:id="rId98"/>
    </p:embeddedFont>
    <p:embeddedFont>
      <p:font typeface="Tahoma" panose="020B0604030504040204" pitchFamily="34" charset="0"/>
      <p:regular r:id="rId99"/>
      <p:bold r:id="rId100"/>
    </p:embeddedFont>
    <p:embeddedFont>
      <p:font typeface="Noto Sans" panose="020B0502040504020204" pitchFamily="34" charset="0"/>
      <p:regular r:id="rId101"/>
    </p:embeddedFont>
    <p:embeddedFont>
      <p:font typeface="KodchiangUPC" panose="02020603050405020304" pitchFamily="18" charset="-34"/>
      <p:regular r:id="rId102"/>
      <p:bold r:id="rId103"/>
      <p:italic r:id="rId104"/>
      <p:boldItalic r:id="rId105"/>
    </p:embeddedFont>
    <p:embeddedFont>
      <p:font typeface="Chulabhorn Likit Text" panose="00000500000000000000" pitchFamily="50" charset="-34"/>
      <p:regular r:id="rId106"/>
      <p:bold r:id="rId107"/>
    </p:embeddedFont>
    <p:embeddedFont>
      <p:font typeface="Chulabhorn Likit Display Medium" panose="00000600000000000000" pitchFamily="50" charset="-34"/>
      <p:regular r:id="rId108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91"/>
    <a:srgbClr val="FBF4C9"/>
    <a:srgbClr val="FFE7E7"/>
    <a:srgbClr val="5D9FFF"/>
    <a:srgbClr val="C5D3FF"/>
    <a:srgbClr val="F2D9FF"/>
    <a:srgbClr val="FACBEA"/>
    <a:srgbClr val="FBD9F0"/>
    <a:srgbClr val="E3D5CB"/>
    <a:srgbClr val="D0B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8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732" y="84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font" Target="fonts/font31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102" Type="http://schemas.openxmlformats.org/officeDocument/2006/relationships/font" Target="fonts/font26.fntdata"/><Relationship Id="rId5" Type="http://schemas.openxmlformats.org/officeDocument/2006/relationships/slide" Target="slides/slide4.xml"/><Relationship Id="rId90" Type="http://schemas.openxmlformats.org/officeDocument/2006/relationships/font" Target="fonts/font14.fntdata"/><Relationship Id="rId95" Type="http://schemas.openxmlformats.org/officeDocument/2006/relationships/font" Target="fonts/font19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7.fntdata"/><Relationship Id="rId108" Type="http://schemas.openxmlformats.org/officeDocument/2006/relationships/font" Target="fonts/font32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91" Type="http://schemas.openxmlformats.org/officeDocument/2006/relationships/font" Target="fonts/font15.fntdata"/><Relationship Id="rId96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3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font" Target="fonts/font18.fntdata"/><Relationship Id="rId99" Type="http://schemas.openxmlformats.org/officeDocument/2006/relationships/font" Target="fonts/font23.fntdata"/><Relationship Id="rId101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97" Type="http://schemas.openxmlformats.org/officeDocument/2006/relationships/font" Target="fonts/font21.fntdata"/><Relationship Id="rId104" Type="http://schemas.openxmlformats.org/officeDocument/2006/relationships/font" Target="fonts/font2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1.fntdata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1.fntdata"/><Relationship Id="rId100" Type="http://schemas.openxmlformats.org/officeDocument/2006/relationships/font" Target="fonts/font24.fntdata"/><Relationship Id="rId105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7.fntdata"/><Relationship Id="rId98" Type="http://schemas.openxmlformats.org/officeDocument/2006/relationships/font" Target="fonts/font22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11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6243570243387"/>
          <c:y val="5.0063718667147608E-2"/>
          <c:w val="0.85396252750659718"/>
          <c:h val="0.65078606904363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solidFill>
              <a:srgbClr val="F4D4E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C-4EB7-AC93-EFAD5EFF3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ผลการเบิกจ่าย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91.12</c:v>
                </c:pt>
                <c:pt idx="1">
                  <c:v>97.01</c:v>
                </c:pt>
                <c:pt idx="2">
                  <c:v>99.9</c:v>
                </c:pt>
                <c:pt idx="3">
                  <c:v>97.15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C-4EB7-AC93-EFAD5EFF3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311952"/>
        <c:axId val="674313752"/>
        <c:axId val="0"/>
      </c:bar3DChart>
      <c:catAx>
        <c:axId val="6743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 algn="just">
              <a:defRPr lang="en-US" sz="900" b="0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3752"/>
        <c:crosses val="autoZero"/>
        <c:auto val="1"/>
        <c:lblAlgn val="ctr"/>
        <c:lblOffset val="100"/>
        <c:noMultiLvlLbl val="0"/>
      </c:catAx>
      <c:valAx>
        <c:axId val="67431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1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54-4523-843F-3983AF3EA660}"/>
                </c:ext>
              </c:extLst>
            </c:dLbl>
            <c:dLbl>
              <c:idx val="1"/>
              <c:layout>
                <c:manualLayout>
                  <c:x val="-5.7640615302221775E-2"/>
                  <c:y val="-4.64943021598799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79977715321169E-2"/>
                      <c:h val="0.121263180631279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54-4523-843F-3983AF3EA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4.8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54-4523-843F-3983AF3EA6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8-456F-8B65-80090964193B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B54-4523-843F-3983AF3EA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A7-42C7-AA6C-D94D5B635EBE}"/>
                </c:ext>
              </c:extLst>
            </c:dLbl>
            <c:dLbl>
              <c:idx val="1"/>
              <c:layout>
                <c:manualLayout>
                  <c:x val="-3.8772209301544694E-2"/>
                  <c:y val="-6.682462805274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A7-42C7-AA6C-D94D5B63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A7-42C7-AA6C-D94D5B635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28-4A23-8703-A4AE75E9A159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A7-42C7-AA6C-D94D5B63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22-4E14-BCB4-10A40D15C975}"/>
                </c:ext>
              </c:extLst>
            </c:dLbl>
            <c:dLbl>
              <c:idx val="1"/>
              <c:layout>
                <c:manualLayout>
                  <c:x val="-2.9957717159049137E-2"/>
                  <c:y val="-3.91898098265619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22-4E14-BCB4-10A40D15C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22-4E14-BCB4-10A40D15C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95-4EC6-926B-6482A45FDCF4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22-4E14-BCB4-10A40D15C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2F-4FB2-987D-3E3AE7A0F609}"/>
                </c:ext>
              </c:extLst>
            </c:dLbl>
            <c:dLbl>
              <c:idx val="1"/>
              <c:layout>
                <c:manualLayout>
                  <c:x val="-4.6662612775635597E-2"/>
                  <c:y val="-5.53455684323985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2F-4FB2-987D-3E3AE7A0F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4.9000000000000004</c:v>
                </c:pt>
                <c:pt idx="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2F-4FB2-987D-3E3AE7A0F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89-4798-81B0-D92E72EAE200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2F-4FB2-987D-3E3AE7A0F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4.4750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EF-4790-9C6C-CFCD4CF2A179}"/>
                </c:ext>
              </c:extLst>
            </c:dLbl>
            <c:dLbl>
              <c:idx val="1"/>
              <c:layout>
                <c:manualLayout>
                  <c:x val="-2.1147752645394344E-2"/>
                  <c:y val="-4.6559827545331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EF-4790-9C6C-CFCD4CF2A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4.4749999999999996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EF-4790-9C6C-CFCD4CF2A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E9-4592-AE47-038FAEDB7042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8EF-4790-9C6C-CFCD4CF2A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5806878145232445"/>
          <c:w val="0.83910539147411212"/>
          <c:h val="0.639602086597205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113078247658814E-2"/>
                  <c:y val="-2.68464274958373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99.86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C6B-4959-9E87-2DAE3A93A953}"/>
                </c:ext>
              </c:extLst>
            </c:dLbl>
            <c:dLbl>
              <c:idx val="1"/>
              <c:layout>
                <c:manualLayout>
                  <c:x val="-4.2721715612284002E-2"/>
                  <c:y val="-4.32312095292478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97.07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C6B-4959-9E87-2DAE3A93A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4.95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6B-4959-9E87-2DAE3A93A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3-4E76-A474-5A9268AD93F0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6B-4959-9E87-2DAE3A93A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696639413820931E-2"/>
                  <c:y val="-2.01743397956439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96.73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B1-4283-A9A1-7961124D73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97.15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B1-4283-A9A1-7961124D7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3.91</c:v>
                </c:pt>
                <c:pt idx="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B1-4283-A9A1-7961124D73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5-4E8F-BAC7-438591723B46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0B1-4283-A9A1-7961124D7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575689332675721E-2"/>
                  <c:y val="-3.86930105958977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F7-4366-A7F5-A37DD76B36E4}"/>
                </c:ext>
              </c:extLst>
            </c:dLbl>
            <c:dLbl>
              <c:idx val="1"/>
              <c:layout>
                <c:manualLayout>
                  <c:x val="-2.8889571319707562E-2"/>
                  <c:y val="-4.32098765432098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F7-4366-A7F5-A37DD76B3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F7-4366-A7F5-A37DD76B3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20F7-4366-A7F5-A37DD76B36E4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F7-4366-A7F5-A37DD76B3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F3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413-B182-B85BDC628988}"/>
              </c:ext>
            </c:extLst>
          </c:dPt>
          <c:dPt>
            <c:idx val="1"/>
            <c:bubble3D val="0"/>
            <c:spPr>
              <a:solidFill>
                <a:srgbClr val="FFE1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413-B182-B85BDC628988}"/>
              </c:ext>
            </c:extLst>
          </c:dPt>
          <c:cat>
            <c:strRef>
              <c:f>Sheet1!$A$2:$A$3</c:f>
              <c:strCache>
                <c:ptCount val="2"/>
                <c:pt idx="0">
                  <c:v>เขียว</c:v>
                </c:pt>
                <c:pt idx="1">
                  <c:v>แดง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89.61</c:v>
                </c:pt>
                <c:pt idx="1">
                  <c:v>10.39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5-4413-B182-B85BDC62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69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29-4B97-BEA7-5B0AD5972AAE}"/>
              </c:ext>
            </c:extLst>
          </c:dPt>
          <c:dPt>
            <c:idx val="1"/>
            <c:bubble3D val="0"/>
            <c:spPr>
              <a:solidFill>
                <a:srgbClr val="65C0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9-4B97-BEA7-5B0AD5972AAE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29-4B97-BEA7-5B0AD5972AAE}"/>
              </c:ext>
            </c:extLst>
          </c:dPt>
          <c:dPt>
            <c:idx val="3"/>
            <c:bubble3D val="0"/>
            <c:spPr>
              <a:solidFill>
                <a:srgbClr val="91C4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29-4B97-BEA7-5B0AD5972AAE}"/>
              </c:ext>
            </c:extLst>
          </c:dPt>
          <c:dPt>
            <c:idx val="4"/>
            <c:bubble3D val="0"/>
            <c:spPr>
              <a:solidFill>
                <a:srgbClr val="F8E9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29-4B97-BEA7-5B0AD5972AAE}"/>
              </c:ext>
            </c:extLst>
          </c:dPt>
          <c:dLbls>
            <c:dLbl>
              <c:idx val="0"/>
              <c:layout>
                <c:manualLayout>
                  <c:x val="0.23977949028686454"/>
                  <c:y val="6.4663920017242868E-8"/>
                </c:manualLayout>
              </c:layout>
              <c:tx>
                <c:rich>
                  <a:bodyPr/>
                  <a:lstStyle/>
                  <a:p>
                    <a:r>
                      <a:rPr lang="th-TH" sz="1200" dirty="0"/>
                      <a:t>งบบุคลากร</a:t>
                    </a:r>
                  </a:p>
                  <a:p>
                    <a:fld id="{4FE19741-511F-43BF-A344-6DD2B020A0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บาท</a:t>
                    </a:r>
                    <a:endParaRPr lang="en-US" dirty="0"/>
                  </a:p>
                  <a:p>
                    <a:r>
                      <a:rPr lang="en-US" dirty="0"/>
                      <a:t>5.43%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01707495726364"/>
                      <c:h val="0.21726551662309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29-4B97-BEA7-5B0AD5972AAE}"/>
                </c:ext>
              </c:extLst>
            </c:dLbl>
            <c:dLbl>
              <c:idx val="1"/>
              <c:layout>
                <c:manualLayout>
                  <c:x val="0.13227677684530639"/>
                  <c:y val="0.19485118675496574"/>
                </c:manualLayout>
              </c:layout>
              <c:tx>
                <c:rich>
                  <a:bodyPr/>
                  <a:lstStyle/>
                  <a:p>
                    <a:r>
                      <a:rPr lang="th-TH" sz="1200" dirty="0"/>
                      <a:t>งบดำเนินงาน</a:t>
                    </a:r>
                  </a:p>
                  <a:p>
                    <a:fld id="{43484B9F-5D2A-4BD8-827D-57109BFD3D6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บาท</a:t>
                    </a:r>
                    <a:endParaRPr lang="en-US" dirty="0"/>
                  </a:p>
                  <a:p>
                    <a:r>
                      <a:rPr lang="en-US" dirty="0"/>
                      <a:t>14.34%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29-4B97-BEA7-5B0AD5972AAE}"/>
                </c:ext>
              </c:extLst>
            </c:dLbl>
            <c:dLbl>
              <c:idx val="2"/>
              <c:layout>
                <c:manualLayout>
                  <c:x val="9.9147894255068481E-2"/>
                  <c:y val="0.17861353377863595"/>
                </c:manualLayout>
              </c:layout>
              <c:tx>
                <c:rich>
                  <a:bodyPr/>
                  <a:lstStyle/>
                  <a:p>
                    <a:r>
                      <a:rPr lang="th-TH" sz="1200" dirty="0"/>
                      <a:t>งบลงทุน</a:t>
                    </a:r>
                  </a:p>
                  <a:p>
                    <a:r>
                      <a:rPr lang="th-TH" dirty="0"/>
                      <a:t>3,861,800</a:t>
                    </a:r>
                    <a:r>
                      <a:rPr lang="th-TH" baseline="0" dirty="0"/>
                      <a:t> </a:t>
                    </a:r>
                    <a:r>
                      <a:rPr lang="th-TH" dirty="0"/>
                      <a:t>บาท</a:t>
                    </a:r>
                  </a:p>
                  <a:p>
                    <a:r>
                      <a:rPr lang="th-TH" dirty="0"/>
                      <a:t>0.29%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29-4B97-BEA7-5B0AD5972AAE}"/>
                </c:ext>
              </c:extLst>
            </c:dLbl>
            <c:dLbl>
              <c:idx val="3"/>
              <c:layout>
                <c:manualLayout>
                  <c:x val="6.9383881561376926E-2"/>
                  <c:y val="0.30242793612666335"/>
                </c:manualLayout>
              </c:layout>
              <c:tx>
                <c:rich>
                  <a:bodyPr/>
                  <a:lstStyle/>
                  <a:p>
                    <a:r>
                      <a:rPr lang="th-TH" sz="1200" dirty="0"/>
                      <a:t>งบเงินอุดหนุน</a:t>
                    </a:r>
                  </a:p>
                  <a:p>
                    <a:fld id="{8BEEE7A0-41F8-4E1A-8DF1-9D7F22355B7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บาท</a:t>
                    </a:r>
                    <a:endParaRPr lang="en-US" dirty="0"/>
                  </a:p>
                  <a:p>
                    <a:r>
                      <a:rPr lang="en-US" dirty="0"/>
                      <a:t>5.23%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229-4B97-BEA7-5B0AD5972AAE}"/>
                </c:ext>
              </c:extLst>
            </c:dLbl>
            <c:dLbl>
              <c:idx val="4"/>
              <c:layout>
                <c:manualLayout>
                  <c:x val="-3.9581866702217777E-2"/>
                  <c:y val="-8.1258434229524279E-2"/>
                </c:manualLayout>
              </c:layout>
              <c:tx>
                <c:rich>
                  <a:bodyPr/>
                  <a:lstStyle/>
                  <a:p>
                    <a:r>
                      <a:rPr lang="th-TH" sz="1400" dirty="0"/>
                      <a:t>งบเงินทุนหมุนเวียน</a:t>
                    </a:r>
                  </a:p>
                  <a:p>
                    <a:fld id="{5AAF6805-94AD-4BE3-A48A-810715A9B9E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</a:t>
                    </a:r>
                    <a:r>
                      <a:rPr lang="en-US" dirty="0" err="1"/>
                      <a:t>บาท</a:t>
                    </a:r>
                    <a:endParaRPr lang="en-US" dirty="0"/>
                  </a:p>
                  <a:p>
                    <a:r>
                      <a:rPr lang="en-US" dirty="0"/>
                      <a:t>74.71%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28445642823938"/>
                      <c:h val="0.3003468060811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229-4B97-BEA7-5B0AD5972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งบบุคลากร</c:v>
                </c:pt>
                <c:pt idx="1">
                  <c:v>งบดำเนินงาน</c:v>
                </c:pt>
                <c:pt idx="2">
                  <c:v>งบลงทุน</c:v>
                </c:pt>
                <c:pt idx="3">
                  <c:v>งบเงินอุดหนุน</c:v>
                </c:pt>
                <c:pt idx="4">
                  <c:v>งบเงินทุนหมุนเวียน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72649096</c:v>
                </c:pt>
                <c:pt idx="1">
                  <c:v>191890790</c:v>
                </c:pt>
                <c:pt idx="2">
                  <c:v>10861800</c:v>
                </c:pt>
                <c:pt idx="3">
                  <c:v>70000000</c:v>
                </c:pt>
                <c:pt idx="4">
                  <c:v>1000000000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29-4B97-BEA7-5B0AD5972AA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65919248238918E-2"/>
          <c:y val="3.2522376094199848E-2"/>
          <c:w val="0.92400506010028749"/>
          <c:h val="0.7929581831958805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กันยายน 2565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7689700195463723E-2"/>
                  <c:y val="-3.640564488156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8C-4912-8D3B-D849DBC72080}"/>
                </c:ext>
              </c:extLst>
            </c:dLbl>
            <c:dLbl>
              <c:idx val="1"/>
              <c:layout>
                <c:manualLayout>
                  <c:x val="-4.9092338436506816E-2"/>
                  <c:y val="2.123662618091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8C-4912-8D3B-D849DBC72080}"/>
                </c:ext>
              </c:extLst>
            </c:dLbl>
            <c:dLbl>
              <c:idx val="2"/>
              <c:layout>
                <c:manualLayout>
                  <c:x val="-6.1716082605894215E-2"/>
                  <c:y val="3.03380374013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8C-4912-8D3B-D849DBC72080}"/>
                </c:ext>
              </c:extLst>
            </c:dLbl>
            <c:dLbl>
              <c:idx val="3"/>
              <c:layout>
                <c:manualLayout>
                  <c:x val="-4.9092338436506761E-2"/>
                  <c:y val="-5.157466358222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8C-4912-8D3B-D849DBC72080}"/>
                </c:ext>
              </c:extLst>
            </c:dLbl>
            <c:dLbl>
              <c:idx val="4"/>
              <c:layout>
                <c:manualLayout>
                  <c:x val="-1.6831658892516605E-2"/>
                  <c:y val="-4.247325236182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C8C-4912-8D3B-D849DBC72080}"/>
                </c:ext>
              </c:extLst>
            </c:dLbl>
            <c:dLbl>
              <c:idx val="5"/>
              <c:layout>
                <c:manualLayout>
                  <c:x val="4.2079147231290481E-3"/>
                  <c:y val="3.943944862169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256</c:v>
                </c:pt>
                <c:pt idx="1">
                  <c:v>99</c:v>
                </c:pt>
                <c:pt idx="2">
                  <c:v>15</c:v>
                </c:pt>
                <c:pt idx="3">
                  <c:v>11</c:v>
                </c:pt>
                <c:pt idx="4">
                  <c:v>0</c:v>
                </c:pt>
                <c:pt idx="5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C-4912-8D3B-D849DBC72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กันยายน 2566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669577748458604E-2"/>
                  <c:y val="-2.8399747358201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A5-4F8F-BC5A-0800F3067ED1}"/>
                </c:ext>
              </c:extLst>
            </c:dLbl>
            <c:dLbl>
              <c:idx val="1"/>
              <c:layout>
                <c:manualLayout>
                  <c:x val="-1.1590430517167077E-2"/>
                  <c:y val="-8.039591855455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432263286021355E-2"/>
                      <c:h val="7.7179967148922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A5-4F8F-BC5A-0800F3067ED1}"/>
                </c:ext>
              </c:extLst>
            </c:dLbl>
            <c:dLbl>
              <c:idx val="2"/>
              <c:layout>
                <c:manualLayout>
                  <c:x val="-5.7254146783992975E-3"/>
                  <c:y val="-9.708171968417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A5-4F8F-BC5A-0800F3067ED1}"/>
                </c:ext>
              </c:extLst>
            </c:dLbl>
            <c:dLbl>
              <c:idx val="3"/>
              <c:layout>
                <c:manualLayout>
                  <c:x val="-3.5704984755420756E-2"/>
                  <c:y val="-0.16685920570718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A5-4F8F-BC5A-0800F3067ED1}"/>
                </c:ext>
              </c:extLst>
            </c:dLbl>
            <c:dLbl>
              <c:idx val="4"/>
              <c:layout>
                <c:manualLayout>
                  <c:x val="-1.6831658892516605E-2"/>
                  <c:y val="-6.6743682282872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1A5-4F8F-BC5A-0800F3067ED1}"/>
                </c:ext>
              </c:extLst>
            </c:dLbl>
            <c:dLbl>
              <c:idx val="5"/>
              <c:layout>
                <c:manualLayout>
                  <c:x val="-5.4956912499452603E-3"/>
                  <c:y val="-3.337184114143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1A5-4F8F-BC5A-0800F3067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356</c:v>
                </c:pt>
                <c:pt idx="1">
                  <c:v>105</c:v>
                </c:pt>
                <c:pt idx="2">
                  <c:v>17</c:v>
                </c:pt>
                <c:pt idx="3">
                  <c:v>14</c:v>
                </c:pt>
                <c:pt idx="4">
                  <c:v>162</c:v>
                </c:pt>
                <c:pt idx="5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1E-4560-9026-0664386E93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672920"/>
        <c:axId val="194672136"/>
      </c:lineChart>
      <c:catAx>
        <c:axId val="1946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136"/>
        <c:crosses val="autoZero"/>
        <c:auto val="1"/>
        <c:lblAlgn val="ctr"/>
        <c:lblOffset val="100"/>
        <c:tickMarkSkip val="1"/>
        <c:noMultiLvlLbl val="0"/>
      </c:catAx>
      <c:valAx>
        <c:axId val="19467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920"/>
        <c:crosses val="autoZero"/>
        <c:crossBetween val="between"/>
        <c:majorUnit val="10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149049861691034"/>
          <c:y val="0.9232598149523048"/>
          <c:w val="0.36738475117970709"/>
          <c:h val="7.6740185047695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0606267949099476E-2"/>
          <c:y val="4.2566252859214615E-2"/>
          <c:w val="0.91789723028447612"/>
          <c:h val="0.789090518029855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7910779563632497E-3"/>
                  <c:y val="1.91477102297018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29-427D-916C-37F902B0B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กันยายน พ.ศ. 2565</c:v>
                </c:pt>
                <c:pt idx="1">
                  <c:v>กันยายน พ.ศ. 2566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</c:v>
                </c:pt>
                <c:pt idx="1">
                  <c:v>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5103275134083E-2"/>
          <c:y val="4.4469205705423287E-2"/>
          <c:w val="0.90149286773935866"/>
          <c:h val="0.71559043229639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กันยายน 2565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44984594317018E-2"/>
                  <c:y val="-1.6732992080508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D3-44AD-84C0-C52F73848E63}"/>
                </c:ext>
              </c:extLst>
            </c:dLbl>
            <c:dLbl>
              <c:idx val="1"/>
              <c:layout>
                <c:manualLayout>
                  <c:x val="-2.918486819582335E-2"/>
                  <c:y val="-0.12131861300033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18-4BB0-8ED0-9C176B5E393B}"/>
                </c:ext>
              </c:extLst>
            </c:dLbl>
            <c:dLbl>
              <c:idx val="2"/>
              <c:layout>
                <c:manualLayout>
                  <c:x val="-5.8543535318954697E-2"/>
                  <c:y val="-5.9542355154108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D3-44AD-84C0-C52F73848E63}"/>
                </c:ext>
              </c:extLst>
            </c:dLbl>
            <c:dLbl>
              <c:idx val="3"/>
              <c:layout>
                <c:manualLayout>
                  <c:x val="1.6133972383886901E-2"/>
                  <c:y val="2.4825007330972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3156</c:v>
                </c:pt>
                <c:pt idx="1">
                  <c:v>49</c:v>
                </c:pt>
                <c:pt idx="2">
                  <c:v>28</c:v>
                </c:pt>
                <c:pt idx="3" formatCode="#,##0">
                  <c:v>1182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F-4F1D-BEF8-482B59E93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กันยายน 2566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4817984708432919E-3"/>
                  <c:y val="-4.1963531698766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D3-44AD-84C0-C52F73848E63}"/>
                </c:ext>
              </c:extLst>
            </c:dLbl>
            <c:dLbl>
              <c:idx val="1"/>
              <c:layout>
                <c:manualLayout>
                  <c:x val="9.3731598767544822E-3"/>
                  <c:y val="-0.15869275399935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D3-44AD-84C0-C52F73848E63}"/>
                </c:ext>
              </c:extLst>
            </c:dLbl>
            <c:dLbl>
              <c:idx val="2"/>
              <c:layout>
                <c:manualLayout>
                  <c:x val="-1.7702955608809769E-2"/>
                  <c:y val="-9.680518573195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D3-44AD-84C0-C52F73848E63}"/>
                </c:ext>
              </c:extLst>
            </c:dLbl>
            <c:dLbl>
              <c:idx val="3"/>
              <c:layout>
                <c:manualLayout>
                  <c:x val="-1.7771767659477453E-2"/>
                  <c:y val="-5.779843182272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4535</c:v>
                </c:pt>
                <c:pt idx="1">
                  <c:v>57</c:v>
                </c:pt>
                <c:pt idx="2">
                  <c:v>91</c:v>
                </c:pt>
                <c:pt idx="3" formatCode="#,##0">
                  <c:v>1397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F-4F1D-BEF8-482B59E9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653680"/>
        <c:axId val="400180976"/>
      </c:lineChart>
      <c:catAx>
        <c:axId val="5226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00180976"/>
        <c:crosses val="autoZero"/>
        <c:auto val="1"/>
        <c:lblAlgn val="ctr"/>
        <c:lblOffset val="100"/>
        <c:noMultiLvlLbl val="0"/>
      </c:catAx>
      <c:valAx>
        <c:axId val="40018097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226536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59461614678733E-2"/>
          <c:y val="6.7250732965070809E-2"/>
          <c:w val="0.85704392048241507"/>
          <c:h val="0.773936240970486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877294322324974E-2"/>
                  <c:y val="-3.861511599357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FD-41C2-B5BC-21B8C2930A67}"/>
                </c:ext>
              </c:extLst>
            </c:dLbl>
            <c:dLbl>
              <c:idx val="1"/>
              <c:layout>
                <c:manualLayout>
                  <c:x val="-1.95509177289299E-2"/>
                  <c:y val="-1.4480668497590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FD-41C2-B5BC-21B8C2930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64.52</c:v>
                </c:pt>
                <c:pt idx="1">
                  <c:v>87.75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2-48D8-9ECE-37033E4226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2-48D8-9ECE-37033E42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93851741903230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732021815039212E-3"/>
                  <c:y val="2.0617124096255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46479552880741"/>
                      <c:h val="9.665307776324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7-4141-8EAA-B3AEE6F5896A}"/>
                </c:ext>
              </c:extLst>
            </c:dLbl>
            <c:dLbl>
              <c:idx val="1"/>
              <c:layout>
                <c:manualLayout>
                  <c:x val="-3.2847074698275233E-2"/>
                  <c:y val="-5.1542810240639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8531637847885"/>
                      <c:h val="9.66530777632465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F5-4CC2-A5C8-37A2717AE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22.94</c:v>
                </c:pt>
                <c:pt idx="1">
                  <c:v>14.86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5-4CC2-A5C8-37A2717AE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5-4CC2-A5C8-37A2717A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25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9.3755802631687646E-2"/>
          <c:w val="0.83910539147411212"/>
          <c:h val="0.76648396345648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458201979073898E-2"/>
                  <c:y val="-2.26067836872287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95.25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3E-4C48-8469-AC53F39A6CA9}"/>
                </c:ext>
              </c:extLst>
            </c:dLbl>
            <c:dLbl>
              <c:idx val="1"/>
              <c:layout>
                <c:manualLayout>
                  <c:x val="-3.7258678090705447E-2"/>
                  <c:y val="-4.24638607160083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95.31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3E-4C48-8469-AC53F39A6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3E-4C48-8469-AC53F39A6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9.3755802631687646E-2"/>
          <c:w val="0.83910539147411212"/>
          <c:h val="0.76648396345648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458201979073898E-2"/>
                  <c:y val="-2.26067836872287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6D-440D-9D93-4D85844F1350}"/>
                </c:ext>
              </c:extLst>
            </c:dLbl>
            <c:dLbl>
              <c:idx val="1"/>
              <c:layout>
                <c:manualLayout>
                  <c:x val="-3.7258678090705447E-2"/>
                  <c:y val="-4.24638607160083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6D-440D-9D93-4D85844F1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6D-440D-9D93-4D85844F1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1176476291353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96.83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41-4F80-8119-145FB52B9B0E}"/>
                </c:ext>
              </c:extLst>
            </c:dLbl>
            <c:dLbl>
              <c:idx val="1"/>
              <c:layout>
                <c:manualLayout>
                  <c:x val="-4.853320798772548E-2"/>
                  <c:y val="-3.07825804528190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96.13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41-4F80-8119-145FB52B9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41-4F80-8119-145FB52B9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91-4390-B1C8-F50C1401ADB7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41-4F80-8119-145FB52B9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9214577997"/>
          <c:y val="0.10796834849211939"/>
          <c:w val="0.83910539147411212"/>
          <c:h val="0.71176476291353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89091286141209E-2"/>
                  <c:y val="-6.91515858750911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184.28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87-4FC3-929E-F9E2BF76C60F}"/>
                </c:ext>
              </c:extLst>
            </c:dLbl>
            <c:dLbl>
              <c:idx val="1"/>
              <c:layout>
                <c:manualLayout>
                  <c:x val="-2.3031673472322094E-2"/>
                  <c:y val="-5.22891591059824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119.45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89954580390469"/>
                      <c:h val="0.10161772121818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87-4FC3-929E-F9E2BF76C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87-4FC3-929E-F9E2BF76C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4E-4259-A6E3-71AC3BBBD18E}"/>
              </c:ext>
            </c:extLst>
          </c:dPt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87-4FC3-929E-F9E2BF76C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7843228046429965"/>
          <c:w val="0.8747011201701872"/>
          <c:h val="0.619238450186712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8A-4861-8878-E6F11EB3AC80}"/>
                </c:ext>
              </c:extLst>
            </c:dLbl>
            <c:dLbl>
              <c:idx val="1"/>
              <c:layout>
                <c:manualLayout>
                  <c:x val="-3.6533848589986831E-2"/>
                  <c:y val="-3.81410077051988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8A-4861-8878-E6F11EB3A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8A-4861-8878-E6F11EB3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ก.ย.-65</c:v>
                </c:pt>
                <c:pt idx="1">
                  <c:v>ก.ย. 66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8A-4861-8878-E6F11EB3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99EDD-998D-4369-A18E-E43B59CCC14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6FE8525-00E7-4E2E-BA80-A7A67FCA500C}">
      <dgm:prSet phldrT="[Text]"/>
      <dgm:spPr>
        <a:solidFill>
          <a:srgbClr val="FBF4C9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ลูกหนี้คงเหลือ 1 ต.ค. 65</a:t>
          </a:r>
        </a:p>
        <a:p>
          <a:r>
            <a:rPr lang="th-TH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97,397,554.80 บาท </a:t>
          </a:r>
          <a:endParaRPr lang="en-US" dirty="0">
            <a:solidFill>
              <a:schemeClr val="tx1"/>
            </a:solidFill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52A6C701-D29F-45C9-BA62-56A9A0965948}" type="parTrans" cxnId="{F75873BC-0802-480A-B395-E591CAB193E5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F6A69C46-FC26-4BB4-A0E8-2A6E0914E265}" type="sibTrans" cxnId="{F75873BC-0802-480A-B395-E591CAB193E5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90429B11-8507-4D9B-B830-2CAAD1BA4738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ลูกหนี้คงเหลือ 30 ก.ย. 66</a:t>
          </a:r>
        </a:p>
        <a:p>
          <a:r>
            <a:rPr lang="th-TH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87,355,711.81 บาท</a:t>
          </a:r>
          <a:endParaRPr lang="en-US" dirty="0">
            <a:solidFill>
              <a:schemeClr val="tx1"/>
            </a:solidFill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139422AD-B3E9-4B89-92D3-D5E8041E09B4}" type="parTrans" cxnId="{3CBBCCF5-52A9-484A-B6A2-EAD5F771F18A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17A5244A-F9BB-4518-86E7-B324AC13D52C}" type="sibTrans" cxnId="{3CBBCCF5-52A9-484A-B6A2-EAD5F771F18A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158BE29C-A822-4825-B4CC-2BF3A633D206}">
      <dgm:prSet phldrT="[Text]"/>
      <dgm:spPr>
        <a:solidFill>
          <a:srgbClr val="FBD5EE"/>
        </a:solidFill>
      </dgm:spPr>
      <dgm:t>
        <a:bodyPr/>
        <a:lstStyle/>
        <a:p>
          <a:r>
            <a:rPr lang="th-TH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ลดลง</a:t>
          </a:r>
        </a:p>
        <a:p>
          <a:r>
            <a:rPr lang="th-TH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10,041,842.99 บาท</a:t>
          </a:r>
          <a:endParaRPr lang="en-US" dirty="0">
            <a:solidFill>
              <a:schemeClr val="tx1"/>
            </a:solidFill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125C24D4-4003-42CB-9025-6C037D7448F6}" type="parTrans" cxnId="{496EA3AF-2BE5-443C-BE11-7CD913C90256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0466B53C-D101-492A-82C2-513BA7F623B3}" type="sibTrans" cxnId="{496EA3AF-2BE5-443C-BE11-7CD913C90256}">
      <dgm:prSet/>
      <dgm:spPr/>
      <dgm:t>
        <a:bodyPr/>
        <a:lstStyle/>
        <a:p>
          <a:endParaRPr lang="en-US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3E2F770C-DD71-4B75-A3E2-911B8ED8978F}" type="pres">
      <dgm:prSet presAssocID="{A3299EDD-998D-4369-A18E-E43B59CCC143}" presName="CompostProcess" presStyleCnt="0">
        <dgm:presLayoutVars>
          <dgm:dir/>
          <dgm:resizeHandles val="exact"/>
        </dgm:presLayoutVars>
      </dgm:prSet>
      <dgm:spPr/>
    </dgm:pt>
    <dgm:pt modelId="{678A7787-4569-4A28-ADFB-9821123B4CAF}" type="pres">
      <dgm:prSet presAssocID="{A3299EDD-998D-4369-A18E-E43B59CCC143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91509D7A-6D12-42F9-BECB-6A573E1874F1}" type="pres">
      <dgm:prSet presAssocID="{A3299EDD-998D-4369-A18E-E43B59CCC143}" presName="linearProcess" presStyleCnt="0"/>
      <dgm:spPr/>
    </dgm:pt>
    <dgm:pt modelId="{69E4B200-EC44-46D4-9901-C60F8A661CB1}" type="pres">
      <dgm:prSet presAssocID="{B6FE8525-00E7-4E2E-BA80-A7A67FCA500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C3BDD-6C55-488B-A2A6-F7471CC9C227}" type="pres">
      <dgm:prSet presAssocID="{F6A69C46-FC26-4BB4-A0E8-2A6E0914E265}" presName="sibTrans" presStyleCnt="0"/>
      <dgm:spPr/>
    </dgm:pt>
    <dgm:pt modelId="{4B686A65-A512-4056-9999-602C18269B9A}" type="pres">
      <dgm:prSet presAssocID="{90429B11-8507-4D9B-B830-2CAAD1BA473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9BF1E-1C1A-4CDB-A2AA-698FFD4DB620}" type="pres">
      <dgm:prSet presAssocID="{17A5244A-F9BB-4518-86E7-B324AC13D52C}" presName="sibTrans" presStyleCnt="0"/>
      <dgm:spPr/>
    </dgm:pt>
    <dgm:pt modelId="{52BD8687-7530-45A2-A5D8-D136A4B3B5E3}" type="pres">
      <dgm:prSet presAssocID="{158BE29C-A822-4825-B4CC-2BF3A633D2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EEB06-3441-4FFB-8622-485F03088F36}" type="presOf" srcId="{A3299EDD-998D-4369-A18E-E43B59CCC143}" destId="{3E2F770C-DD71-4B75-A3E2-911B8ED8978F}" srcOrd="0" destOrd="0" presId="urn:microsoft.com/office/officeart/2005/8/layout/hProcess9"/>
    <dgm:cxn modelId="{496EA3AF-2BE5-443C-BE11-7CD913C90256}" srcId="{A3299EDD-998D-4369-A18E-E43B59CCC143}" destId="{158BE29C-A822-4825-B4CC-2BF3A633D206}" srcOrd="2" destOrd="0" parTransId="{125C24D4-4003-42CB-9025-6C037D7448F6}" sibTransId="{0466B53C-D101-492A-82C2-513BA7F623B3}"/>
    <dgm:cxn modelId="{3D2B5343-B2B1-4522-9A70-939C8A8D4788}" type="presOf" srcId="{90429B11-8507-4D9B-B830-2CAAD1BA4738}" destId="{4B686A65-A512-4056-9999-602C18269B9A}" srcOrd="0" destOrd="0" presId="urn:microsoft.com/office/officeart/2005/8/layout/hProcess9"/>
    <dgm:cxn modelId="{741C1EC3-7181-4BC2-8EF0-D19EE94A80D7}" type="presOf" srcId="{B6FE8525-00E7-4E2E-BA80-A7A67FCA500C}" destId="{69E4B200-EC44-46D4-9901-C60F8A661CB1}" srcOrd="0" destOrd="0" presId="urn:microsoft.com/office/officeart/2005/8/layout/hProcess9"/>
    <dgm:cxn modelId="{903BE8BF-E061-4140-B7E7-F4289F3566AC}" type="presOf" srcId="{158BE29C-A822-4825-B4CC-2BF3A633D206}" destId="{52BD8687-7530-45A2-A5D8-D136A4B3B5E3}" srcOrd="0" destOrd="0" presId="urn:microsoft.com/office/officeart/2005/8/layout/hProcess9"/>
    <dgm:cxn modelId="{F75873BC-0802-480A-B395-E591CAB193E5}" srcId="{A3299EDD-998D-4369-A18E-E43B59CCC143}" destId="{B6FE8525-00E7-4E2E-BA80-A7A67FCA500C}" srcOrd="0" destOrd="0" parTransId="{52A6C701-D29F-45C9-BA62-56A9A0965948}" sibTransId="{F6A69C46-FC26-4BB4-A0E8-2A6E0914E265}"/>
    <dgm:cxn modelId="{3CBBCCF5-52A9-484A-B6A2-EAD5F771F18A}" srcId="{A3299EDD-998D-4369-A18E-E43B59CCC143}" destId="{90429B11-8507-4D9B-B830-2CAAD1BA4738}" srcOrd="1" destOrd="0" parTransId="{139422AD-B3E9-4B89-92D3-D5E8041E09B4}" sibTransId="{17A5244A-F9BB-4518-86E7-B324AC13D52C}"/>
    <dgm:cxn modelId="{78B40E6F-90E6-4FAE-A422-C75F0037A190}" type="presParOf" srcId="{3E2F770C-DD71-4B75-A3E2-911B8ED8978F}" destId="{678A7787-4569-4A28-ADFB-9821123B4CAF}" srcOrd="0" destOrd="0" presId="urn:microsoft.com/office/officeart/2005/8/layout/hProcess9"/>
    <dgm:cxn modelId="{E27FBD55-35CF-4852-9975-A4754E450C4D}" type="presParOf" srcId="{3E2F770C-DD71-4B75-A3E2-911B8ED8978F}" destId="{91509D7A-6D12-42F9-BECB-6A573E1874F1}" srcOrd="1" destOrd="0" presId="urn:microsoft.com/office/officeart/2005/8/layout/hProcess9"/>
    <dgm:cxn modelId="{D9364BC8-D2B2-4A14-A2AA-5D93B5AD255A}" type="presParOf" srcId="{91509D7A-6D12-42F9-BECB-6A573E1874F1}" destId="{69E4B200-EC44-46D4-9901-C60F8A661CB1}" srcOrd="0" destOrd="0" presId="urn:microsoft.com/office/officeart/2005/8/layout/hProcess9"/>
    <dgm:cxn modelId="{6B0F2BAD-E505-4CB7-86B7-6036D5A2EE31}" type="presParOf" srcId="{91509D7A-6D12-42F9-BECB-6A573E1874F1}" destId="{22CC3BDD-6C55-488B-A2A6-F7471CC9C227}" srcOrd="1" destOrd="0" presId="urn:microsoft.com/office/officeart/2005/8/layout/hProcess9"/>
    <dgm:cxn modelId="{12B76E6E-8659-4C44-AC28-59871D1BD1EB}" type="presParOf" srcId="{91509D7A-6D12-42F9-BECB-6A573E1874F1}" destId="{4B686A65-A512-4056-9999-602C18269B9A}" srcOrd="2" destOrd="0" presId="urn:microsoft.com/office/officeart/2005/8/layout/hProcess9"/>
    <dgm:cxn modelId="{9F7701C8-795C-4010-94F3-2AC6D313179F}" type="presParOf" srcId="{91509D7A-6D12-42F9-BECB-6A573E1874F1}" destId="{0D59BF1E-1C1A-4CDB-A2AA-698FFD4DB620}" srcOrd="3" destOrd="0" presId="urn:microsoft.com/office/officeart/2005/8/layout/hProcess9"/>
    <dgm:cxn modelId="{BED4DCB3-CAB9-4E61-9415-CC7D6818B811}" type="presParOf" srcId="{91509D7A-6D12-42F9-BECB-6A573E1874F1}" destId="{52BD8687-7530-45A2-A5D8-D136A4B3B5E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E504E-8D80-46D5-981B-57CC0674E100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B78A6F-816F-4C46-A82B-8236F5899929}">
      <dgm:prSet phldrT="[Text]" custT="1"/>
      <dgm:spPr/>
      <dgm:t>
        <a:bodyPr/>
        <a:lstStyle/>
        <a:p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ทำหนังสือแจ้งสำนักงานเขต</a:t>
          </a:r>
          <a:endParaRPr lang="en-US" sz="1400" dirty="0"/>
        </a:p>
      </dgm:t>
    </dgm:pt>
    <dgm:pt modelId="{11F82CA5-D638-4167-B6A7-AF298F3456DB}" type="parTrans" cxnId="{68E16218-C45F-4F43-97E4-36F66E40A774}">
      <dgm:prSet/>
      <dgm:spPr/>
      <dgm:t>
        <a:bodyPr/>
        <a:lstStyle/>
        <a:p>
          <a:endParaRPr lang="en-US" sz="1400"/>
        </a:p>
      </dgm:t>
    </dgm:pt>
    <dgm:pt modelId="{F7C8537F-689B-4651-A3CA-41B6C3E5A8C3}" type="sibTrans" cxnId="{68E16218-C45F-4F43-97E4-36F66E40A774}">
      <dgm:prSet/>
      <dgm:spPr/>
      <dgm:t>
        <a:bodyPr/>
        <a:lstStyle/>
        <a:p>
          <a:endParaRPr lang="en-US" sz="1400"/>
        </a:p>
      </dgm:t>
    </dgm:pt>
    <dgm:pt modelId="{63BC6F96-A24C-41A9-BD60-7B86E187E392}">
      <dgm:prSet phldrT="[Text]" custT="1"/>
      <dgm:spPr/>
      <dgm:t>
        <a:bodyPr/>
        <a:lstStyle/>
        <a:p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ขอใช้ห้องประชุม เพื่ออำนวยความสะดวกให้ลูกหนี้ จำนวน 6 เขต</a:t>
          </a:r>
          <a:endParaRPr lang="en-US" sz="1400" dirty="0"/>
        </a:p>
      </dgm:t>
    </dgm:pt>
    <dgm:pt modelId="{D0928243-2B8A-44FE-8B64-06D260830D75}" type="parTrans" cxnId="{27834ECF-E4CA-4B45-9205-18009B40F867}">
      <dgm:prSet/>
      <dgm:spPr/>
      <dgm:t>
        <a:bodyPr/>
        <a:lstStyle/>
        <a:p>
          <a:endParaRPr lang="en-US" sz="1400"/>
        </a:p>
      </dgm:t>
    </dgm:pt>
    <dgm:pt modelId="{B76E7B2F-E77E-40AF-84C2-8C9A95AAF929}" type="sibTrans" cxnId="{27834ECF-E4CA-4B45-9205-18009B40F867}">
      <dgm:prSet/>
      <dgm:spPr/>
      <dgm:t>
        <a:bodyPr/>
        <a:lstStyle/>
        <a:p>
          <a:endParaRPr lang="en-US" sz="1400"/>
        </a:p>
      </dgm:t>
    </dgm:pt>
    <dgm:pt modelId="{4472404E-5856-43DD-A539-57B8DAEFFFE2}">
      <dgm:prSet phldrT="[Text]" custT="1"/>
      <dgm:spPr/>
      <dgm:t>
        <a:bodyPr/>
        <a:lstStyle/>
        <a:p>
          <a:pPr rtl="0"/>
          <a:r>
            <a:rPr lang="th-TH" sz="1400" spc="-4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ลงพื้นที่สำนักงานเขตแล้ว จำนวน 6 เขต (เขตหนองจอก เขตคลองเตย            </a:t>
          </a:r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เขตประเวศ เขตสะพานสูง เขตลาดพร้าว เขตมีนบุรี)</a:t>
          </a:r>
          <a:endParaRPr lang="en-US" sz="1400" dirty="0"/>
        </a:p>
      </dgm:t>
    </dgm:pt>
    <dgm:pt modelId="{9E126D9C-0D97-4C60-8401-DB6CA43099B3}" type="parTrans" cxnId="{EDC552F7-A80F-4749-BEA5-C41E14D8F637}">
      <dgm:prSet/>
      <dgm:spPr/>
      <dgm:t>
        <a:bodyPr/>
        <a:lstStyle/>
        <a:p>
          <a:endParaRPr lang="en-US" sz="1400"/>
        </a:p>
      </dgm:t>
    </dgm:pt>
    <dgm:pt modelId="{BBCEBA52-416D-43FE-BBC3-73D3F9C5BAB0}" type="sibTrans" cxnId="{EDC552F7-A80F-4749-BEA5-C41E14D8F637}">
      <dgm:prSet/>
      <dgm:spPr/>
      <dgm:t>
        <a:bodyPr/>
        <a:lstStyle/>
        <a:p>
          <a:endParaRPr lang="en-US" sz="1400"/>
        </a:p>
      </dgm:t>
    </dgm:pt>
    <dgm:pt modelId="{D7AECE52-C4C5-4B47-B7EE-38C815D98235}">
      <dgm:prSet phldrT="[Text]" custT="1"/>
      <dgm:spPr/>
      <dgm:t>
        <a:bodyPr/>
        <a:lstStyle/>
        <a:p>
          <a:pPr rtl="0"/>
          <a:r>
            <a:rPr lang="th-TH" sz="140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ทำหนังสือทวงถามหนี้ค้างชำระ</a:t>
          </a:r>
          <a:endParaRPr lang="en-US" sz="1400" dirty="0"/>
        </a:p>
      </dgm:t>
    </dgm:pt>
    <dgm:pt modelId="{95C0F394-CF63-45EF-82A1-CBA76FA6B5C9}" type="parTrans" cxnId="{F294CAA2-BE80-4C97-9D3C-0A75DBD60CC6}">
      <dgm:prSet/>
      <dgm:spPr/>
      <dgm:t>
        <a:bodyPr/>
        <a:lstStyle/>
        <a:p>
          <a:endParaRPr lang="en-US" sz="1400"/>
        </a:p>
      </dgm:t>
    </dgm:pt>
    <dgm:pt modelId="{2617DA68-E1B3-4BF5-BCF1-D60690A53A59}" type="sibTrans" cxnId="{F294CAA2-BE80-4C97-9D3C-0A75DBD60CC6}">
      <dgm:prSet/>
      <dgm:spPr/>
      <dgm:t>
        <a:bodyPr/>
        <a:lstStyle/>
        <a:p>
          <a:endParaRPr lang="en-US" sz="1400"/>
        </a:p>
      </dgm:t>
    </dgm:pt>
    <dgm:pt modelId="{5C1F8AE1-5306-4CED-B7A4-6B2ADFF7F8AC}">
      <dgm:prSet phldrT="[Text]" custT="1"/>
      <dgm:spPr/>
      <dgm:t>
        <a:bodyPr/>
        <a:lstStyle/>
        <a:p>
          <a:pPr rtl="0"/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27 โครงการ จำนวน 131 ฉบับ</a:t>
          </a:r>
          <a:endParaRPr lang="en-US" sz="1400" dirty="0"/>
        </a:p>
      </dgm:t>
    </dgm:pt>
    <dgm:pt modelId="{F4E469BD-626F-4BA1-B5FE-08C04E71F08A}" type="parTrans" cxnId="{F2D8F012-2A63-484A-8580-C820D69D94A9}">
      <dgm:prSet/>
      <dgm:spPr/>
      <dgm:t>
        <a:bodyPr/>
        <a:lstStyle/>
        <a:p>
          <a:endParaRPr lang="en-US" sz="1400"/>
        </a:p>
      </dgm:t>
    </dgm:pt>
    <dgm:pt modelId="{ED7DB7BC-B335-4491-A790-525103C78626}" type="sibTrans" cxnId="{F2D8F012-2A63-484A-8580-C820D69D94A9}">
      <dgm:prSet/>
      <dgm:spPr/>
      <dgm:t>
        <a:bodyPr/>
        <a:lstStyle/>
        <a:p>
          <a:endParaRPr lang="en-US" sz="1400"/>
        </a:p>
      </dgm:t>
    </dgm:pt>
    <dgm:pt modelId="{CF6F10F3-ECFA-46ED-99F5-FC5E3D16E6C3}">
      <dgm:prSet phldrT="[Text]"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ติดต่อกลับ จำนวน</a:t>
          </a:r>
          <a:r>
            <a:rPr lang="th-TH" sz="140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</a:t>
          </a:r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14 ราย</a:t>
          </a:r>
          <a:endParaRPr lang="en-US" sz="1400" dirty="0"/>
        </a:p>
      </dgm:t>
    </dgm:pt>
    <dgm:pt modelId="{37EAA1EF-936D-4922-B4C7-1F73AA43145B}" type="parTrans" cxnId="{A9FE6753-7E33-40BC-BC4D-BD93E9F920B7}">
      <dgm:prSet/>
      <dgm:spPr/>
      <dgm:t>
        <a:bodyPr/>
        <a:lstStyle/>
        <a:p>
          <a:endParaRPr lang="en-US" sz="1400"/>
        </a:p>
      </dgm:t>
    </dgm:pt>
    <dgm:pt modelId="{D10499BC-99A8-4B28-B182-B1F0817AB759}" type="sibTrans" cxnId="{A9FE6753-7E33-40BC-BC4D-BD93E9F920B7}">
      <dgm:prSet/>
      <dgm:spPr/>
      <dgm:t>
        <a:bodyPr/>
        <a:lstStyle/>
        <a:p>
          <a:endParaRPr lang="en-US" sz="1400"/>
        </a:p>
      </dgm:t>
    </dgm:pt>
    <dgm:pt modelId="{4D4A9A83-0DB3-4AA0-BAFB-38132759BCD4}">
      <dgm:prSet phldrT="[Text]" custT="1"/>
      <dgm:spPr/>
      <dgm:t>
        <a:bodyPr/>
        <a:lstStyle/>
        <a:p>
          <a:pPr rtl="0"/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นักวิชาการลงพื้นที่ติดตาม</a:t>
          </a:r>
          <a:endParaRPr lang="en-US" sz="1400" dirty="0"/>
        </a:p>
      </dgm:t>
    </dgm:pt>
    <dgm:pt modelId="{F86BB0C5-DE7A-4ADF-89BC-F84F3CC4A3BE}" type="parTrans" cxnId="{51185C8E-B775-4617-A0CE-B97B27317954}">
      <dgm:prSet/>
      <dgm:spPr/>
      <dgm:t>
        <a:bodyPr/>
        <a:lstStyle/>
        <a:p>
          <a:endParaRPr lang="en-US" sz="1400"/>
        </a:p>
      </dgm:t>
    </dgm:pt>
    <dgm:pt modelId="{7F472EE9-044E-4399-AD72-654305C3F2D8}" type="sibTrans" cxnId="{51185C8E-B775-4617-A0CE-B97B27317954}">
      <dgm:prSet/>
      <dgm:spPr/>
      <dgm:t>
        <a:bodyPr/>
        <a:lstStyle/>
        <a:p>
          <a:endParaRPr lang="en-US" sz="1400"/>
        </a:p>
      </dgm:t>
    </dgm:pt>
    <dgm:pt modelId="{AB38CAAF-A880-4670-957A-212D7362980C}">
      <dgm:prSet phldrT="[Text]" custT="1"/>
      <dgm:spPr/>
      <dgm:t>
        <a:bodyPr/>
        <a:lstStyle/>
        <a:p>
          <a:pPr rtl="0"/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22 โครงการ</a:t>
          </a:r>
          <a:endParaRPr lang="en-US" sz="1400" dirty="0"/>
        </a:p>
      </dgm:t>
    </dgm:pt>
    <dgm:pt modelId="{B6C13046-DDBE-4DBB-9B66-DA7531399EC4}" type="parTrans" cxnId="{2217F164-75F8-42C0-8E65-DA46C40CAA41}">
      <dgm:prSet/>
      <dgm:spPr/>
      <dgm:t>
        <a:bodyPr/>
        <a:lstStyle/>
        <a:p>
          <a:endParaRPr lang="en-US" sz="1400"/>
        </a:p>
      </dgm:t>
    </dgm:pt>
    <dgm:pt modelId="{EA7586F8-90AF-496B-AE36-A0C841296602}" type="sibTrans" cxnId="{2217F164-75F8-42C0-8E65-DA46C40CAA41}">
      <dgm:prSet/>
      <dgm:spPr/>
      <dgm:t>
        <a:bodyPr/>
        <a:lstStyle/>
        <a:p>
          <a:endParaRPr lang="en-US" sz="1400"/>
        </a:p>
      </dgm:t>
    </dgm:pt>
    <dgm:pt modelId="{9393ADB2-ABB2-4D57-AA3F-28710697E6A0}">
      <dgm:prSet phldrT="[Text]" custT="1"/>
      <dgm:spPr/>
      <dgm:t>
        <a:bodyPr/>
        <a:lstStyle/>
        <a:p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แจ้งการชำระหนี้ จำนวน 12 โครงการ</a:t>
          </a:r>
          <a:endParaRPr lang="en-US" sz="1400" dirty="0"/>
        </a:p>
      </dgm:t>
    </dgm:pt>
    <dgm:pt modelId="{ED4AFD57-B656-4FBF-976B-65A764613416}" type="parTrans" cxnId="{27E81036-2F65-4BE5-AC7F-2F0C7F7F5463}">
      <dgm:prSet/>
      <dgm:spPr/>
      <dgm:t>
        <a:bodyPr/>
        <a:lstStyle/>
        <a:p>
          <a:endParaRPr lang="en-US" sz="1400"/>
        </a:p>
      </dgm:t>
    </dgm:pt>
    <dgm:pt modelId="{9B5C6101-3318-456F-A20E-764A46F6C20D}" type="sibTrans" cxnId="{27E81036-2F65-4BE5-AC7F-2F0C7F7F5463}">
      <dgm:prSet/>
      <dgm:spPr/>
      <dgm:t>
        <a:bodyPr/>
        <a:lstStyle/>
        <a:p>
          <a:endParaRPr lang="en-US" sz="1400"/>
        </a:p>
      </dgm:t>
    </dgm:pt>
    <dgm:pt modelId="{CA2850E5-8835-4BA6-8794-B238F34BA87F}">
      <dgm:prSet custT="1"/>
      <dgm:spPr/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จดหมายตีกลับ จำนวน 33 ฉบับ (22 โครงการ) </a:t>
          </a:r>
          <a:endParaRPr lang="en-US" sz="140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008750E0-002C-4122-AC6D-D43DA954321B}" type="parTrans" cxnId="{7FBB609D-4A85-4E52-AC93-91F0F755370C}">
      <dgm:prSet/>
      <dgm:spPr/>
      <dgm:t>
        <a:bodyPr/>
        <a:lstStyle/>
        <a:p>
          <a:endParaRPr lang="en-US" sz="1400"/>
        </a:p>
      </dgm:t>
    </dgm:pt>
    <dgm:pt modelId="{B37526D8-AB9B-45A7-AC69-E298F098BEFC}" type="sibTrans" cxnId="{7FBB609D-4A85-4E52-AC93-91F0F755370C}">
      <dgm:prSet/>
      <dgm:spPr/>
      <dgm:t>
        <a:bodyPr/>
        <a:lstStyle/>
        <a:p>
          <a:endParaRPr lang="en-US" sz="1400"/>
        </a:p>
      </dgm:t>
    </dgm:pt>
    <dgm:pt modelId="{5193FDAF-BC23-41E7-8680-D3AA59D1B111}">
      <dgm:prSet custT="1"/>
      <dgm:spPr/>
      <dgm:t>
        <a:bodyPr/>
        <a:lstStyle/>
        <a:p>
          <a:r>
            <a:rPr lang="th-TH" sz="1400" spc="-3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ทำเอกสารมาตรการลดอัตราดอกเบี้ยเงินกู้และอัตราดอกเบี้ยผิดนัดฯ </a:t>
          </a:r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6 โครงการ เป็นเงิน 535,581.56 บาท</a:t>
          </a:r>
        </a:p>
      </dgm:t>
    </dgm:pt>
    <dgm:pt modelId="{1B653C29-7DD2-40BD-A4A4-432FC062A1F0}" type="parTrans" cxnId="{B920E6CD-7D52-4281-AC20-081ED97A5EC9}">
      <dgm:prSet/>
      <dgm:spPr/>
      <dgm:t>
        <a:bodyPr/>
        <a:lstStyle/>
        <a:p>
          <a:endParaRPr lang="en-US" sz="1400"/>
        </a:p>
      </dgm:t>
    </dgm:pt>
    <dgm:pt modelId="{9A985955-A9B2-4C66-B2AB-2B2C1400D6D6}" type="sibTrans" cxnId="{B920E6CD-7D52-4281-AC20-081ED97A5EC9}">
      <dgm:prSet/>
      <dgm:spPr/>
      <dgm:t>
        <a:bodyPr/>
        <a:lstStyle/>
        <a:p>
          <a:endParaRPr lang="en-US" sz="1400"/>
        </a:p>
      </dgm:t>
    </dgm:pt>
    <dgm:pt modelId="{D3BF92B8-0274-4E58-AA30-6C5CECF37EE4}">
      <dgm:prSet custT="1"/>
      <dgm:spPr/>
      <dgm:t>
        <a:bodyPr/>
        <a:lstStyle/>
        <a:p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ทำเอกสารมาตรการมาตรการยกเลิกสัญญาค้ำประกันเงินกู้รายบุคคลและการปลดหนี้รายบุคคล จำนวน 2 โครงการ เป็นเงิน 55,787.50 บาท</a:t>
          </a:r>
        </a:p>
      </dgm:t>
    </dgm:pt>
    <dgm:pt modelId="{C6FBCDC0-E18D-4E11-B5BD-FC91DB6E60A8}" type="parTrans" cxnId="{A498F573-2ACE-4A76-95FB-BC4B8B125D83}">
      <dgm:prSet/>
      <dgm:spPr/>
      <dgm:t>
        <a:bodyPr/>
        <a:lstStyle/>
        <a:p>
          <a:endParaRPr lang="en-US" sz="1400"/>
        </a:p>
      </dgm:t>
    </dgm:pt>
    <dgm:pt modelId="{37190CB9-9A65-4C94-B066-2C6FD10C115B}" type="sibTrans" cxnId="{A498F573-2ACE-4A76-95FB-BC4B8B125D83}">
      <dgm:prSet/>
      <dgm:spPr/>
      <dgm:t>
        <a:bodyPr/>
        <a:lstStyle/>
        <a:p>
          <a:endParaRPr lang="en-US" sz="1400"/>
        </a:p>
      </dgm:t>
    </dgm:pt>
    <dgm:pt modelId="{760BE8E7-CFAE-4C46-A253-91BAD26CA191}">
      <dgm:prSet custT="1"/>
      <dgm:spPr/>
      <dgm:t>
        <a:bodyPr/>
        <a:lstStyle/>
        <a:p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ทำเอกสารมาตรการลดความเดือดร้อนให้แก่ลูกหนี้กองทุนฯ จำนวน 1 โครงการ เป็นเงิน 8,389.20 บาท</a:t>
          </a:r>
        </a:p>
      </dgm:t>
    </dgm:pt>
    <dgm:pt modelId="{6399F39E-5B4F-4246-A05C-00BB48BF50EA}" type="parTrans" cxnId="{6E999EEB-4E6E-4CF7-BA01-F34FC497FC40}">
      <dgm:prSet/>
      <dgm:spPr/>
      <dgm:t>
        <a:bodyPr/>
        <a:lstStyle/>
        <a:p>
          <a:endParaRPr lang="en-US" sz="1400"/>
        </a:p>
      </dgm:t>
    </dgm:pt>
    <dgm:pt modelId="{BAB072E3-2E53-4FEA-8757-7076E0888D14}" type="sibTrans" cxnId="{6E999EEB-4E6E-4CF7-BA01-F34FC497FC40}">
      <dgm:prSet/>
      <dgm:spPr/>
      <dgm:t>
        <a:bodyPr/>
        <a:lstStyle/>
        <a:p>
          <a:endParaRPr lang="en-US" sz="1400"/>
        </a:p>
      </dgm:t>
    </dgm:pt>
    <dgm:pt modelId="{BEDC2EA0-B7CC-4164-993A-D9E03CAB8613}" type="pres">
      <dgm:prSet presAssocID="{83DE504E-8D80-46D5-981B-57CC0674E10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7A8F3D-3157-447A-8F7B-BC2D1E61C45B}" type="pres">
      <dgm:prSet presAssocID="{69B78A6F-816F-4C46-A82B-8236F5899929}" presName="composite" presStyleCnt="0"/>
      <dgm:spPr/>
    </dgm:pt>
    <dgm:pt modelId="{EA921FBE-1510-4838-826F-2D1DD5FC438F}" type="pres">
      <dgm:prSet presAssocID="{69B78A6F-816F-4C46-A82B-8236F5899929}" presName="FirstChild" presStyleLbl="revTx" presStyleIdx="0" presStyleCnt="6" custLinFactNeighborX="-189" custLinFactNeighborY="25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49509-DA5C-414A-A5F3-42040E30AA65}" type="pres">
      <dgm:prSet presAssocID="{69B78A6F-816F-4C46-A82B-8236F5899929}" presName="Parent" presStyleLbl="alignNode1" presStyleIdx="0" presStyleCnt="3" custScaleX="99468" custScaleY="20109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74B70-CEE3-48DD-996D-E033D82E4844}" type="pres">
      <dgm:prSet presAssocID="{69B78A6F-816F-4C46-A82B-8236F5899929}" presName="Accent" presStyleLbl="parChTrans1D1" presStyleIdx="0" presStyleCnt="3"/>
      <dgm:spPr/>
    </dgm:pt>
    <dgm:pt modelId="{EF31ADA7-2593-4709-8641-AE39B8DAF427}" type="pres">
      <dgm:prSet presAssocID="{69B78A6F-816F-4C46-A82B-8236F5899929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FE28-BE1B-4A64-9CC1-4379FF564615}" type="pres">
      <dgm:prSet presAssocID="{F7C8537F-689B-4651-A3CA-41B6C3E5A8C3}" presName="sibTrans" presStyleCnt="0"/>
      <dgm:spPr/>
    </dgm:pt>
    <dgm:pt modelId="{4E90AC5A-DFB4-445B-ACAD-B8E9A55C2760}" type="pres">
      <dgm:prSet presAssocID="{D7AECE52-C4C5-4B47-B7EE-38C815D98235}" presName="composite" presStyleCnt="0"/>
      <dgm:spPr/>
    </dgm:pt>
    <dgm:pt modelId="{614128A6-23C5-4672-A04A-17E236BE7AD8}" type="pres">
      <dgm:prSet presAssocID="{D7AECE52-C4C5-4B47-B7EE-38C815D98235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AB529-2FF2-4EAE-BA1C-5E2CD2C349A7}" type="pres">
      <dgm:prSet presAssocID="{D7AECE52-C4C5-4B47-B7EE-38C815D98235}" presName="Parent" presStyleLbl="alignNode1" presStyleIdx="1" presStyleCnt="3" custScaleY="20109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14C32-E517-4969-8EE6-9B83DF4645C6}" type="pres">
      <dgm:prSet presAssocID="{D7AECE52-C4C5-4B47-B7EE-38C815D98235}" presName="Accent" presStyleLbl="parChTrans1D1" presStyleIdx="1" presStyleCnt="3"/>
      <dgm:spPr/>
    </dgm:pt>
    <dgm:pt modelId="{A0CAF021-94DE-482B-AFBB-89493CE6A5DB}" type="pres">
      <dgm:prSet presAssocID="{D7AECE52-C4C5-4B47-B7EE-38C815D98235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7004F-8B0E-4048-B601-B74B6106F2AA}" type="pres">
      <dgm:prSet presAssocID="{2617DA68-E1B3-4BF5-BCF1-D60690A53A59}" presName="sibTrans" presStyleCnt="0"/>
      <dgm:spPr/>
    </dgm:pt>
    <dgm:pt modelId="{272EE705-D216-4789-A87B-8994483BFEA5}" type="pres">
      <dgm:prSet presAssocID="{4D4A9A83-0DB3-4AA0-BAFB-38132759BCD4}" presName="composite" presStyleCnt="0"/>
      <dgm:spPr/>
    </dgm:pt>
    <dgm:pt modelId="{382CF001-F806-46A1-BD2C-DDC3E21D06F5}" type="pres">
      <dgm:prSet presAssocID="{4D4A9A83-0DB3-4AA0-BAFB-38132759BCD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3A2A8-C802-4330-8EC8-3E1132E657AF}" type="pres">
      <dgm:prSet presAssocID="{4D4A9A83-0DB3-4AA0-BAFB-38132759BCD4}" presName="Parent" presStyleLbl="alignNode1" presStyleIdx="2" presStyleCnt="3" custScaleY="20109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3482-8048-4FB6-AEEA-7D98266C7B12}" type="pres">
      <dgm:prSet presAssocID="{4D4A9A83-0DB3-4AA0-BAFB-38132759BCD4}" presName="Accent" presStyleLbl="parChTrans1D1" presStyleIdx="2" presStyleCnt="3"/>
      <dgm:spPr/>
    </dgm:pt>
    <dgm:pt modelId="{8BC107C2-4E10-4806-B4D6-FF92D6E943DD}" type="pres">
      <dgm:prSet presAssocID="{4D4A9A83-0DB3-4AA0-BAFB-38132759BCD4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74C83-964B-4543-98AC-770538FA77CC}" type="presOf" srcId="{5C1F8AE1-5306-4CED-B7A4-6B2ADFF7F8AC}" destId="{614128A6-23C5-4672-A04A-17E236BE7AD8}" srcOrd="0" destOrd="0" presId="urn:microsoft.com/office/officeart/2011/layout/TabList"/>
    <dgm:cxn modelId="{F294CAA2-BE80-4C97-9D3C-0A75DBD60CC6}" srcId="{83DE504E-8D80-46D5-981B-57CC0674E100}" destId="{D7AECE52-C4C5-4B47-B7EE-38C815D98235}" srcOrd="1" destOrd="0" parTransId="{95C0F394-CF63-45EF-82A1-CBA76FA6B5C9}" sibTransId="{2617DA68-E1B3-4BF5-BCF1-D60690A53A59}"/>
    <dgm:cxn modelId="{27834ECF-E4CA-4B45-9205-18009B40F867}" srcId="{69B78A6F-816F-4C46-A82B-8236F5899929}" destId="{63BC6F96-A24C-41A9-BD60-7B86E187E392}" srcOrd="0" destOrd="0" parTransId="{D0928243-2B8A-44FE-8B64-06D260830D75}" sibTransId="{B76E7B2F-E77E-40AF-84C2-8C9A95AAF929}"/>
    <dgm:cxn modelId="{171E11E9-51F9-44EC-989C-787BEF38BACE}" type="presOf" srcId="{D3BF92B8-0274-4E58-AA30-6C5CECF37EE4}" destId="{8BC107C2-4E10-4806-B4D6-FF92D6E943DD}" srcOrd="0" destOrd="2" presId="urn:microsoft.com/office/officeart/2011/layout/TabList"/>
    <dgm:cxn modelId="{EDC552F7-A80F-4749-BEA5-C41E14D8F637}" srcId="{69B78A6F-816F-4C46-A82B-8236F5899929}" destId="{4472404E-5856-43DD-A539-57B8DAEFFFE2}" srcOrd="1" destOrd="0" parTransId="{9E126D9C-0D97-4C60-8401-DB6CA43099B3}" sibTransId="{BBCEBA52-416D-43FE-BBC3-73D3F9C5BAB0}"/>
    <dgm:cxn modelId="{51185C8E-B775-4617-A0CE-B97B27317954}" srcId="{83DE504E-8D80-46D5-981B-57CC0674E100}" destId="{4D4A9A83-0DB3-4AA0-BAFB-38132759BCD4}" srcOrd="2" destOrd="0" parTransId="{F86BB0C5-DE7A-4ADF-89BC-F84F3CC4A3BE}" sibTransId="{7F472EE9-044E-4399-AD72-654305C3F2D8}"/>
    <dgm:cxn modelId="{ADEEB36F-1320-4CB7-BFF5-11F59D219E92}" type="presOf" srcId="{4D4A9A83-0DB3-4AA0-BAFB-38132759BCD4}" destId="{20B3A2A8-C802-4330-8EC8-3E1132E657AF}" srcOrd="0" destOrd="0" presId="urn:microsoft.com/office/officeart/2011/layout/TabList"/>
    <dgm:cxn modelId="{AE114914-9C19-4539-BB65-4B4842E433D6}" type="presOf" srcId="{760BE8E7-CFAE-4C46-A253-91BAD26CA191}" destId="{8BC107C2-4E10-4806-B4D6-FF92D6E943DD}" srcOrd="0" destOrd="3" presId="urn:microsoft.com/office/officeart/2011/layout/TabList"/>
    <dgm:cxn modelId="{F2D8F012-2A63-484A-8580-C820D69D94A9}" srcId="{D7AECE52-C4C5-4B47-B7EE-38C815D98235}" destId="{5C1F8AE1-5306-4CED-B7A4-6B2ADFF7F8AC}" srcOrd="0" destOrd="0" parTransId="{F4E469BD-626F-4BA1-B5FE-08C04E71F08A}" sibTransId="{ED7DB7BC-B335-4491-A790-525103C78626}"/>
    <dgm:cxn modelId="{A9FE6753-7E33-40BC-BC4D-BD93E9F920B7}" srcId="{D7AECE52-C4C5-4B47-B7EE-38C815D98235}" destId="{CF6F10F3-ECFA-46ED-99F5-FC5E3D16E6C3}" srcOrd="1" destOrd="0" parTransId="{37EAA1EF-936D-4922-B4C7-1F73AA43145B}" sibTransId="{D10499BC-99A8-4B28-B182-B1F0817AB759}"/>
    <dgm:cxn modelId="{5833DB89-F8BE-4C77-B07A-41CACCEA2149}" type="presOf" srcId="{CA2850E5-8835-4BA6-8794-B238F34BA87F}" destId="{A0CAF021-94DE-482B-AFBB-89493CE6A5DB}" srcOrd="0" destOrd="1" presId="urn:microsoft.com/office/officeart/2011/layout/TabList"/>
    <dgm:cxn modelId="{85BDA489-3ACB-4F7F-B409-95A7FABBFC39}" type="presOf" srcId="{5193FDAF-BC23-41E7-8680-D3AA59D1B111}" destId="{8BC107C2-4E10-4806-B4D6-FF92D6E943DD}" srcOrd="0" destOrd="1" presId="urn:microsoft.com/office/officeart/2011/layout/TabList"/>
    <dgm:cxn modelId="{018CCE8B-B9E6-4D85-B59D-FD82C00347EF}" type="presOf" srcId="{83DE504E-8D80-46D5-981B-57CC0674E100}" destId="{BEDC2EA0-B7CC-4164-993A-D9E03CAB8613}" srcOrd="0" destOrd="0" presId="urn:microsoft.com/office/officeart/2011/layout/TabList"/>
    <dgm:cxn modelId="{D906ABB9-E9E3-46D8-B9F6-8761FF268181}" type="presOf" srcId="{9393ADB2-ABB2-4D57-AA3F-28710697E6A0}" destId="{8BC107C2-4E10-4806-B4D6-FF92D6E943DD}" srcOrd="0" destOrd="0" presId="urn:microsoft.com/office/officeart/2011/layout/TabList"/>
    <dgm:cxn modelId="{70474806-824F-416C-BBA4-4B6011DDFDEA}" type="presOf" srcId="{CF6F10F3-ECFA-46ED-99F5-FC5E3D16E6C3}" destId="{A0CAF021-94DE-482B-AFBB-89493CE6A5DB}" srcOrd="0" destOrd="0" presId="urn:microsoft.com/office/officeart/2011/layout/TabList"/>
    <dgm:cxn modelId="{68E16218-C45F-4F43-97E4-36F66E40A774}" srcId="{83DE504E-8D80-46D5-981B-57CC0674E100}" destId="{69B78A6F-816F-4C46-A82B-8236F5899929}" srcOrd="0" destOrd="0" parTransId="{11F82CA5-D638-4167-B6A7-AF298F3456DB}" sibTransId="{F7C8537F-689B-4651-A3CA-41B6C3E5A8C3}"/>
    <dgm:cxn modelId="{99E73481-F7DB-4761-B2A0-6E35E6D39428}" type="presOf" srcId="{AB38CAAF-A880-4670-957A-212D7362980C}" destId="{382CF001-F806-46A1-BD2C-DDC3E21D06F5}" srcOrd="0" destOrd="0" presId="urn:microsoft.com/office/officeart/2011/layout/TabList"/>
    <dgm:cxn modelId="{B920E6CD-7D52-4281-AC20-081ED97A5EC9}" srcId="{4D4A9A83-0DB3-4AA0-BAFB-38132759BCD4}" destId="{5193FDAF-BC23-41E7-8680-D3AA59D1B111}" srcOrd="2" destOrd="0" parTransId="{1B653C29-7DD2-40BD-A4A4-432FC062A1F0}" sibTransId="{9A985955-A9B2-4C66-B2AB-2B2C1400D6D6}"/>
    <dgm:cxn modelId="{A5DA55B0-4BEA-458C-85E6-22FD53DE3E5B}" type="presOf" srcId="{69B78A6F-816F-4C46-A82B-8236F5899929}" destId="{32B49509-DA5C-414A-A5F3-42040E30AA65}" srcOrd="0" destOrd="0" presId="urn:microsoft.com/office/officeart/2011/layout/TabList"/>
    <dgm:cxn modelId="{1396C81B-F9D3-4894-A628-4C0739945255}" type="presOf" srcId="{4472404E-5856-43DD-A539-57B8DAEFFFE2}" destId="{EF31ADA7-2593-4709-8641-AE39B8DAF427}" srcOrd="0" destOrd="0" presId="urn:microsoft.com/office/officeart/2011/layout/TabList"/>
    <dgm:cxn modelId="{27E81036-2F65-4BE5-AC7F-2F0C7F7F5463}" srcId="{4D4A9A83-0DB3-4AA0-BAFB-38132759BCD4}" destId="{9393ADB2-ABB2-4D57-AA3F-28710697E6A0}" srcOrd="1" destOrd="0" parTransId="{ED4AFD57-B656-4FBF-976B-65A764613416}" sibTransId="{9B5C6101-3318-456F-A20E-764A46F6C20D}"/>
    <dgm:cxn modelId="{39FCC78E-04A0-4878-B25F-4F945BA67917}" type="presOf" srcId="{63BC6F96-A24C-41A9-BD60-7B86E187E392}" destId="{EA921FBE-1510-4838-826F-2D1DD5FC438F}" srcOrd="0" destOrd="0" presId="urn:microsoft.com/office/officeart/2011/layout/TabList"/>
    <dgm:cxn modelId="{257D81DD-934A-416F-98DE-AE58ACAFAF12}" type="presOf" srcId="{D7AECE52-C4C5-4B47-B7EE-38C815D98235}" destId="{CAAAB529-2FF2-4EAE-BA1C-5E2CD2C349A7}" srcOrd="0" destOrd="0" presId="urn:microsoft.com/office/officeart/2011/layout/TabList"/>
    <dgm:cxn modelId="{6E999EEB-4E6E-4CF7-BA01-F34FC497FC40}" srcId="{4D4A9A83-0DB3-4AA0-BAFB-38132759BCD4}" destId="{760BE8E7-CFAE-4C46-A253-91BAD26CA191}" srcOrd="4" destOrd="0" parTransId="{6399F39E-5B4F-4246-A05C-00BB48BF50EA}" sibTransId="{BAB072E3-2E53-4FEA-8757-7076E0888D14}"/>
    <dgm:cxn modelId="{A498F573-2ACE-4A76-95FB-BC4B8B125D83}" srcId="{4D4A9A83-0DB3-4AA0-BAFB-38132759BCD4}" destId="{D3BF92B8-0274-4E58-AA30-6C5CECF37EE4}" srcOrd="3" destOrd="0" parTransId="{C6FBCDC0-E18D-4E11-B5BD-FC91DB6E60A8}" sibTransId="{37190CB9-9A65-4C94-B066-2C6FD10C115B}"/>
    <dgm:cxn modelId="{2217F164-75F8-42C0-8E65-DA46C40CAA41}" srcId="{4D4A9A83-0DB3-4AA0-BAFB-38132759BCD4}" destId="{AB38CAAF-A880-4670-957A-212D7362980C}" srcOrd="0" destOrd="0" parTransId="{B6C13046-DDBE-4DBB-9B66-DA7531399EC4}" sibTransId="{EA7586F8-90AF-496B-AE36-A0C841296602}"/>
    <dgm:cxn modelId="{7FBB609D-4A85-4E52-AC93-91F0F755370C}" srcId="{D7AECE52-C4C5-4B47-B7EE-38C815D98235}" destId="{CA2850E5-8835-4BA6-8794-B238F34BA87F}" srcOrd="2" destOrd="0" parTransId="{008750E0-002C-4122-AC6D-D43DA954321B}" sibTransId="{B37526D8-AB9B-45A7-AC69-E298F098BEFC}"/>
    <dgm:cxn modelId="{D7B8C43E-4738-43E1-B97D-1155BB6486C8}" type="presParOf" srcId="{BEDC2EA0-B7CC-4164-993A-D9E03CAB8613}" destId="{727A8F3D-3157-447A-8F7B-BC2D1E61C45B}" srcOrd="0" destOrd="0" presId="urn:microsoft.com/office/officeart/2011/layout/TabList"/>
    <dgm:cxn modelId="{55729CFE-4D65-4018-991C-8F56FC07B2A5}" type="presParOf" srcId="{727A8F3D-3157-447A-8F7B-BC2D1E61C45B}" destId="{EA921FBE-1510-4838-826F-2D1DD5FC438F}" srcOrd="0" destOrd="0" presId="urn:microsoft.com/office/officeart/2011/layout/TabList"/>
    <dgm:cxn modelId="{AA8D7014-3EB3-4EE8-9D4E-A908AC5555E5}" type="presParOf" srcId="{727A8F3D-3157-447A-8F7B-BC2D1E61C45B}" destId="{32B49509-DA5C-414A-A5F3-42040E30AA65}" srcOrd="1" destOrd="0" presId="urn:microsoft.com/office/officeart/2011/layout/TabList"/>
    <dgm:cxn modelId="{48849935-6189-4374-866A-30A80605E412}" type="presParOf" srcId="{727A8F3D-3157-447A-8F7B-BC2D1E61C45B}" destId="{03B74B70-CEE3-48DD-996D-E033D82E4844}" srcOrd="2" destOrd="0" presId="urn:microsoft.com/office/officeart/2011/layout/TabList"/>
    <dgm:cxn modelId="{D1D8CC6F-B51E-40CE-AF9D-C5AC3214F51E}" type="presParOf" srcId="{BEDC2EA0-B7CC-4164-993A-D9E03CAB8613}" destId="{EF31ADA7-2593-4709-8641-AE39B8DAF427}" srcOrd="1" destOrd="0" presId="urn:microsoft.com/office/officeart/2011/layout/TabList"/>
    <dgm:cxn modelId="{4B8B3473-5C19-4EF2-AD50-8CABDC08AAFF}" type="presParOf" srcId="{BEDC2EA0-B7CC-4164-993A-D9E03CAB8613}" destId="{0854FE28-BE1B-4A64-9CC1-4379FF564615}" srcOrd="2" destOrd="0" presId="urn:microsoft.com/office/officeart/2011/layout/TabList"/>
    <dgm:cxn modelId="{492108EF-4428-4A67-B2A7-471AD721EB87}" type="presParOf" srcId="{BEDC2EA0-B7CC-4164-993A-D9E03CAB8613}" destId="{4E90AC5A-DFB4-445B-ACAD-B8E9A55C2760}" srcOrd="3" destOrd="0" presId="urn:microsoft.com/office/officeart/2011/layout/TabList"/>
    <dgm:cxn modelId="{4CA40A8E-DDCC-421E-9853-DC55EE4FEFED}" type="presParOf" srcId="{4E90AC5A-DFB4-445B-ACAD-B8E9A55C2760}" destId="{614128A6-23C5-4672-A04A-17E236BE7AD8}" srcOrd="0" destOrd="0" presId="urn:microsoft.com/office/officeart/2011/layout/TabList"/>
    <dgm:cxn modelId="{FFAA5226-62E5-4AAF-8894-DCF55CBBB362}" type="presParOf" srcId="{4E90AC5A-DFB4-445B-ACAD-B8E9A55C2760}" destId="{CAAAB529-2FF2-4EAE-BA1C-5E2CD2C349A7}" srcOrd="1" destOrd="0" presId="urn:microsoft.com/office/officeart/2011/layout/TabList"/>
    <dgm:cxn modelId="{EB455A05-6BEA-4CB9-8AAB-B3C2D74CEB0D}" type="presParOf" srcId="{4E90AC5A-DFB4-445B-ACAD-B8E9A55C2760}" destId="{26914C32-E517-4969-8EE6-9B83DF4645C6}" srcOrd="2" destOrd="0" presId="urn:microsoft.com/office/officeart/2011/layout/TabList"/>
    <dgm:cxn modelId="{FAA14366-410E-4F59-A44A-C1C86A3C66A6}" type="presParOf" srcId="{BEDC2EA0-B7CC-4164-993A-D9E03CAB8613}" destId="{A0CAF021-94DE-482B-AFBB-89493CE6A5DB}" srcOrd="4" destOrd="0" presId="urn:microsoft.com/office/officeart/2011/layout/TabList"/>
    <dgm:cxn modelId="{0477C5D6-5B63-467F-9D46-791F2077E7A8}" type="presParOf" srcId="{BEDC2EA0-B7CC-4164-993A-D9E03CAB8613}" destId="{FCF7004F-8B0E-4048-B601-B74B6106F2AA}" srcOrd="5" destOrd="0" presId="urn:microsoft.com/office/officeart/2011/layout/TabList"/>
    <dgm:cxn modelId="{0DCAF08D-22F8-4824-AE1E-7B0019CE56EE}" type="presParOf" srcId="{BEDC2EA0-B7CC-4164-993A-D9E03CAB8613}" destId="{272EE705-D216-4789-A87B-8994483BFEA5}" srcOrd="6" destOrd="0" presId="urn:microsoft.com/office/officeart/2011/layout/TabList"/>
    <dgm:cxn modelId="{64A0F8BA-926D-46F4-AA08-DAB0E45C3933}" type="presParOf" srcId="{272EE705-D216-4789-A87B-8994483BFEA5}" destId="{382CF001-F806-46A1-BD2C-DDC3E21D06F5}" srcOrd="0" destOrd="0" presId="urn:microsoft.com/office/officeart/2011/layout/TabList"/>
    <dgm:cxn modelId="{72F8D48F-37E1-4B37-B561-129C187D2502}" type="presParOf" srcId="{272EE705-D216-4789-A87B-8994483BFEA5}" destId="{20B3A2A8-C802-4330-8EC8-3E1132E657AF}" srcOrd="1" destOrd="0" presId="urn:microsoft.com/office/officeart/2011/layout/TabList"/>
    <dgm:cxn modelId="{4A854E2A-2198-4A78-BFE5-C984EF314017}" type="presParOf" srcId="{272EE705-D216-4789-A87B-8994483BFEA5}" destId="{A2293482-8048-4FB6-AEEA-7D98266C7B12}" srcOrd="2" destOrd="0" presId="urn:microsoft.com/office/officeart/2011/layout/TabList"/>
    <dgm:cxn modelId="{A9A364C4-98C4-42B3-90F5-32AA7AE8D6F1}" type="presParOf" srcId="{BEDC2EA0-B7CC-4164-993A-D9E03CAB8613}" destId="{8BC107C2-4E10-4806-B4D6-FF92D6E943DD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E504E-8D80-46D5-981B-57CC0674E100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B78A6F-816F-4C46-A82B-8236F5899929}">
      <dgm:prSet phldrT="[Text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th-TH" sz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คัดทะเบียนราษฎร์</a:t>
          </a:r>
          <a:endParaRPr lang="en-US" sz="1200" dirty="0"/>
        </a:p>
      </dgm:t>
    </dgm:pt>
    <dgm:pt modelId="{11F82CA5-D638-4167-B6A7-AF298F3456DB}" type="parTrans" cxnId="{68E16218-C45F-4F43-97E4-36F66E40A774}">
      <dgm:prSet/>
      <dgm:spPr/>
      <dgm:t>
        <a:bodyPr/>
        <a:lstStyle/>
        <a:p>
          <a:endParaRPr lang="en-US" sz="1400"/>
        </a:p>
      </dgm:t>
    </dgm:pt>
    <dgm:pt modelId="{F7C8537F-689B-4651-A3CA-41B6C3E5A8C3}" type="sibTrans" cxnId="{68E16218-C45F-4F43-97E4-36F66E40A774}">
      <dgm:prSet/>
      <dgm:spPr/>
      <dgm:t>
        <a:bodyPr/>
        <a:lstStyle/>
        <a:p>
          <a:endParaRPr lang="en-US" sz="1400"/>
        </a:p>
      </dgm:t>
    </dgm:pt>
    <dgm:pt modelId="{63BC6F96-A24C-41A9-BD60-7B86E187E392}">
      <dgm:prSet phldrT="[Text]" custT="1"/>
      <dgm:spPr/>
      <dgm:t>
        <a:bodyPr anchor="ctr"/>
        <a:lstStyle/>
        <a:p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ไม่พบลูกหนี้ตามที่อยู่เดิม </a:t>
          </a:r>
          <a:endParaRPr lang="en-US" sz="1400" dirty="0"/>
        </a:p>
      </dgm:t>
    </dgm:pt>
    <dgm:pt modelId="{D0928243-2B8A-44FE-8B64-06D260830D75}" type="parTrans" cxnId="{27834ECF-E4CA-4B45-9205-18009B40F867}">
      <dgm:prSet/>
      <dgm:spPr/>
      <dgm:t>
        <a:bodyPr/>
        <a:lstStyle/>
        <a:p>
          <a:endParaRPr lang="en-US" sz="1400"/>
        </a:p>
      </dgm:t>
    </dgm:pt>
    <dgm:pt modelId="{B76E7B2F-E77E-40AF-84C2-8C9A95AAF929}" type="sibTrans" cxnId="{27834ECF-E4CA-4B45-9205-18009B40F867}">
      <dgm:prSet/>
      <dgm:spPr/>
      <dgm:t>
        <a:bodyPr/>
        <a:lstStyle/>
        <a:p>
          <a:endParaRPr lang="en-US" sz="1400"/>
        </a:p>
      </dgm:t>
    </dgm:pt>
    <dgm:pt modelId="{4472404E-5856-43DD-A539-57B8DAEFFFE2}">
      <dgm:prSet phldrT="[Text]" custT="1"/>
      <dgm:spPr/>
      <dgm:t>
        <a:bodyPr/>
        <a:lstStyle/>
        <a:p>
          <a:pPr rtl="0"/>
          <a:r>
            <a:rPr lang="th-TH" sz="1400" spc="-4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ขอคัดทะเบียนราษฎร์แล้ว จำนวน 1 เขต (เขตสายไหม) จำนวน 35 ราย</a:t>
          </a:r>
          <a:endParaRPr lang="en-US" sz="1400" spc="-40" baseline="0" dirty="0"/>
        </a:p>
      </dgm:t>
    </dgm:pt>
    <dgm:pt modelId="{9E126D9C-0D97-4C60-8401-DB6CA43099B3}" type="parTrans" cxnId="{EDC552F7-A80F-4749-BEA5-C41E14D8F637}">
      <dgm:prSet/>
      <dgm:spPr/>
      <dgm:t>
        <a:bodyPr/>
        <a:lstStyle/>
        <a:p>
          <a:endParaRPr lang="en-US" sz="1400"/>
        </a:p>
      </dgm:t>
    </dgm:pt>
    <dgm:pt modelId="{BBCEBA52-416D-43FE-BBC3-73D3F9C5BAB0}" type="sibTrans" cxnId="{EDC552F7-A80F-4749-BEA5-C41E14D8F637}">
      <dgm:prSet/>
      <dgm:spPr/>
      <dgm:t>
        <a:bodyPr/>
        <a:lstStyle/>
        <a:p>
          <a:endParaRPr lang="en-US" sz="1400"/>
        </a:p>
      </dgm:t>
    </dgm:pt>
    <dgm:pt modelId="{D7AECE52-C4C5-4B47-B7EE-38C815D9823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th-TH" sz="13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ขอสำเนา </a:t>
          </a:r>
          <a:r>
            <a:rPr lang="en-US" sz="13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Bill Pay In </a:t>
          </a:r>
          <a:r>
            <a:rPr lang="th-TH" sz="13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/>
          </a:r>
          <a:br>
            <a:rPr lang="th-TH" sz="13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</a:br>
          <a:r>
            <a:rPr lang="th-TH" sz="13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จากธนาคารกรุงไทย</a:t>
          </a:r>
          <a:endParaRPr lang="en-US" sz="1300" dirty="0"/>
        </a:p>
      </dgm:t>
    </dgm:pt>
    <dgm:pt modelId="{95C0F394-CF63-45EF-82A1-CBA76FA6B5C9}" type="parTrans" cxnId="{F294CAA2-BE80-4C97-9D3C-0A75DBD60CC6}">
      <dgm:prSet/>
      <dgm:spPr/>
      <dgm:t>
        <a:bodyPr/>
        <a:lstStyle/>
        <a:p>
          <a:endParaRPr lang="en-US" sz="1400"/>
        </a:p>
      </dgm:t>
    </dgm:pt>
    <dgm:pt modelId="{2617DA68-E1B3-4BF5-BCF1-D60690A53A59}" type="sibTrans" cxnId="{F294CAA2-BE80-4C97-9D3C-0A75DBD60CC6}">
      <dgm:prSet/>
      <dgm:spPr/>
      <dgm:t>
        <a:bodyPr/>
        <a:lstStyle/>
        <a:p>
          <a:endParaRPr lang="en-US" sz="1400"/>
        </a:p>
      </dgm:t>
    </dgm:pt>
    <dgm:pt modelId="{5C1F8AE1-5306-4CED-B7A4-6B2ADFF7F8AC}">
      <dgm:prSet phldrT="[Text]" custT="1"/>
      <dgm:spPr/>
      <dgm:t>
        <a:bodyPr/>
        <a:lstStyle/>
        <a:p>
          <a:pPr algn="ctr" rtl="0"/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ส่งหนังสือถึงธนาคาร จำนวน 5 สาขา</a:t>
          </a:r>
          <a:endParaRPr lang="en-US" sz="1400" dirty="0"/>
        </a:p>
      </dgm:t>
    </dgm:pt>
    <dgm:pt modelId="{F4E469BD-626F-4BA1-B5FE-08C04E71F08A}" type="parTrans" cxnId="{F2D8F012-2A63-484A-8580-C820D69D94A9}">
      <dgm:prSet/>
      <dgm:spPr/>
      <dgm:t>
        <a:bodyPr/>
        <a:lstStyle/>
        <a:p>
          <a:endParaRPr lang="en-US" sz="1400"/>
        </a:p>
      </dgm:t>
    </dgm:pt>
    <dgm:pt modelId="{ED7DB7BC-B335-4491-A790-525103C78626}" type="sibTrans" cxnId="{F2D8F012-2A63-484A-8580-C820D69D94A9}">
      <dgm:prSet/>
      <dgm:spPr/>
      <dgm:t>
        <a:bodyPr/>
        <a:lstStyle/>
        <a:p>
          <a:endParaRPr lang="en-US" sz="1400"/>
        </a:p>
      </dgm:t>
    </dgm:pt>
    <dgm:pt modelId="{CF6F10F3-ECFA-46ED-99F5-FC5E3D16E6C3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th-TH" sz="1350" spc="-6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บางรายการ ปรากฏชื่อผู้นำฝาก</a:t>
          </a:r>
          <a:r>
            <a:rPr lang="th-TH" sz="1350" spc="-6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สามารถนำมาตัดรับชำระเงินรอตรวจสอบได้</a:t>
          </a:r>
          <a:endParaRPr lang="en-US" sz="1350" spc="-60" dirty="0"/>
        </a:p>
      </dgm:t>
    </dgm:pt>
    <dgm:pt modelId="{37EAA1EF-936D-4922-B4C7-1F73AA43145B}" type="parTrans" cxnId="{A9FE6753-7E33-40BC-BC4D-BD93E9F920B7}">
      <dgm:prSet/>
      <dgm:spPr/>
      <dgm:t>
        <a:bodyPr/>
        <a:lstStyle/>
        <a:p>
          <a:endParaRPr lang="en-US" sz="1400"/>
        </a:p>
      </dgm:t>
    </dgm:pt>
    <dgm:pt modelId="{D10499BC-99A8-4B28-B182-B1F0817AB759}" type="sibTrans" cxnId="{A9FE6753-7E33-40BC-BC4D-BD93E9F920B7}">
      <dgm:prSet/>
      <dgm:spPr/>
      <dgm:t>
        <a:bodyPr/>
        <a:lstStyle/>
        <a:p>
          <a:endParaRPr lang="en-US" sz="1400"/>
        </a:p>
      </dgm:t>
    </dgm:pt>
    <dgm:pt modelId="{4D4A9A83-0DB3-4AA0-BAFB-38132759BCD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th-TH" sz="115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ขอสำเนา </a:t>
          </a:r>
          <a:r>
            <a:rPr lang="en-US" sz="115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Direct Debit </a:t>
          </a:r>
          <a:r>
            <a:rPr lang="th-TH" sz="115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จากธนาคารกรุงไทย</a:t>
          </a:r>
          <a:endParaRPr lang="en-US" sz="1150" dirty="0"/>
        </a:p>
      </dgm:t>
    </dgm:pt>
    <dgm:pt modelId="{F86BB0C5-DE7A-4ADF-89BC-F84F3CC4A3BE}" type="parTrans" cxnId="{51185C8E-B775-4617-A0CE-B97B27317954}">
      <dgm:prSet/>
      <dgm:spPr/>
      <dgm:t>
        <a:bodyPr/>
        <a:lstStyle/>
        <a:p>
          <a:endParaRPr lang="en-US" sz="1400"/>
        </a:p>
      </dgm:t>
    </dgm:pt>
    <dgm:pt modelId="{7F472EE9-044E-4399-AD72-654305C3F2D8}" type="sibTrans" cxnId="{51185C8E-B775-4617-A0CE-B97B27317954}">
      <dgm:prSet/>
      <dgm:spPr/>
      <dgm:t>
        <a:bodyPr/>
        <a:lstStyle/>
        <a:p>
          <a:endParaRPr lang="en-US" sz="1400"/>
        </a:p>
      </dgm:t>
    </dgm:pt>
    <dgm:pt modelId="{AB38CAAF-A880-4670-957A-212D7362980C}">
      <dgm:prSet phldrT="[Text]" custT="1"/>
      <dgm:spPr/>
      <dgm:t>
        <a:bodyPr anchor="ctr"/>
        <a:lstStyle/>
        <a:p>
          <a:pPr algn="l" rtl="0"/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        จำนวน 4,210,657.99 บาท</a:t>
          </a:r>
          <a:endParaRPr lang="en-US" sz="1400" dirty="0"/>
        </a:p>
      </dgm:t>
    </dgm:pt>
    <dgm:pt modelId="{B6C13046-DDBE-4DBB-9B66-DA7531399EC4}" type="parTrans" cxnId="{2217F164-75F8-42C0-8E65-DA46C40CAA41}">
      <dgm:prSet/>
      <dgm:spPr/>
      <dgm:t>
        <a:bodyPr/>
        <a:lstStyle/>
        <a:p>
          <a:endParaRPr lang="en-US" sz="1400"/>
        </a:p>
      </dgm:t>
    </dgm:pt>
    <dgm:pt modelId="{EA7586F8-90AF-496B-AE36-A0C841296602}" type="sibTrans" cxnId="{2217F164-75F8-42C0-8E65-DA46C40CAA41}">
      <dgm:prSet/>
      <dgm:spPr/>
      <dgm:t>
        <a:bodyPr/>
        <a:lstStyle/>
        <a:p>
          <a:endParaRPr lang="en-US" sz="1400"/>
        </a:p>
      </dgm:t>
    </dgm:pt>
    <dgm:pt modelId="{9393ADB2-ABB2-4D57-AA3F-28710697E6A0}">
      <dgm:prSet phldrT="[Text]" custT="1"/>
      <dgm:spPr/>
      <dgm:t>
        <a:bodyPr/>
        <a:lstStyle/>
        <a:p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ธนาคารกรุงไทยนำส่งรายละเอียดรายการ </a:t>
          </a:r>
          <a:r>
            <a:rPr lang="en-US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Direct Debit </a:t>
          </a:r>
          <a:r>
            <a:rPr lang="th-TH" sz="14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ให้แก่สำนักงาน เรียบร้อยแล้วและอยู่ระหว่างการตรวจสอบข้อมูล</a:t>
          </a:r>
          <a:endParaRPr lang="th-TH" sz="1400" baseline="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gm:t>
    </dgm:pt>
    <dgm:pt modelId="{ED4AFD57-B656-4FBF-976B-65A764613416}" type="parTrans" cxnId="{27E81036-2F65-4BE5-AC7F-2F0C7F7F5463}">
      <dgm:prSet/>
      <dgm:spPr/>
      <dgm:t>
        <a:bodyPr/>
        <a:lstStyle/>
        <a:p>
          <a:endParaRPr lang="en-US" sz="1400"/>
        </a:p>
      </dgm:t>
    </dgm:pt>
    <dgm:pt modelId="{9B5C6101-3318-456F-A20E-764A46F6C20D}" type="sibTrans" cxnId="{27E81036-2F65-4BE5-AC7F-2F0C7F7F5463}">
      <dgm:prSet/>
      <dgm:spPr/>
      <dgm:t>
        <a:bodyPr/>
        <a:lstStyle/>
        <a:p>
          <a:endParaRPr lang="en-US" sz="1400"/>
        </a:p>
      </dgm:t>
    </dgm:pt>
    <dgm:pt modelId="{AA6FB6CF-078E-4949-8582-2A3256E35083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th-TH" sz="135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บางรายการ ไม่ปรากฎชื่อผู้นำฝาก/พบเป็นลายมือชื่อ ไม่สามารถตรวจสอบได้ว่าใครเป็นผู้นำฝากเงิน</a:t>
          </a:r>
        </a:p>
      </dgm:t>
    </dgm:pt>
    <dgm:pt modelId="{7E328D90-834E-40A4-B6C7-1B8CEDD1D5C9}" type="parTrans" cxnId="{53D01925-D769-4CD6-B40E-CC67F674BD71}">
      <dgm:prSet/>
      <dgm:spPr/>
      <dgm:t>
        <a:bodyPr/>
        <a:lstStyle/>
        <a:p>
          <a:endParaRPr lang="en-US" sz="1400"/>
        </a:p>
      </dgm:t>
    </dgm:pt>
    <dgm:pt modelId="{952E7C74-6294-4966-9C83-B08F1CF8C87F}" type="sibTrans" cxnId="{53D01925-D769-4CD6-B40E-CC67F674BD71}">
      <dgm:prSet/>
      <dgm:spPr/>
      <dgm:t>
        <a:bodyPr/>
        <a:lstStyle/>
        <a:p>
          <a:endParaRPr lang="en-US" sz="1400"/>
        </a:p>
      </dgm:t>
    </dgm:pt>
    <dgm:pt modelId="{BEDC2EA0-B7CC-4164-993A-D9E03CAB8613}" type="pres">
      <dgm:prSet presAssocID="{83DE504E-8D80-46D5-981B-57CC0674E10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27A8F3D-3157-447A-8F7B-BC2D1E61C45B}" type="pres">
      <dgm:prSet presAssocID="{69B78A6F-816F-4C46-A82B-8236F5899929}" presName="composite" presStyleCnt="0"/>
      <dgm:spPr/>
    </dgm:pt>
    <dgm:pt modelId="{EA921FBE-1510-4838-826F-2D1DD5FC438F}" type="pres">
      <dgm:prSet presAssocID="{69B78A6F-816F-4C46-A82B-8236F5899929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49509-DA5C-414A-A5F3-42040E30AA65}" type="pres">
      <dgm:prSet presAssocID="{69B78A6F-816F-4C46-A82B-8236F5899929}" presName="Parent" presStyleLbl="alignNode1" presStyleIdx="0" presStyleCnt="3" custScaleY="10740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74B70-CEE3-48DD-996D-E033D82E4844}" type="pres">
      <dgm:prSet presAssocID="{69B78A6F-816F-4C46-A82B-8236F5899929}" presName="Accent" presStyleLbl="parChTrans1D1" presStyleIdx="0" presStyleCnt="3"/>
      <dgm:spPr/>
    </dgm:pt>
    <dgm:pt modelId="{EF31ADA7-2593-4709-8641-AE39B8DAF427}" type="pres">
      <dgm:prSet presAssocID="{69B78A6F-816F-4C46-A82B-8236F5899929}" presName="Child" presStyleLbl="revTx" presStyleIdx="1" presStyleCnt="6" custScaleY="42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FE28-BE1B-4A64-9CC1-4379FF564615}" type="pres">
      <dgm:prSet presAssocID="{F7C8537F-689B-4651-A3CA-41B6C3E5A8C3}" presName="sibTrans" presStyleCnt="0"/>
      <dgm:spPr/>
    </dgm:pt>
    <dgm:pt modelId="{4E90AC5A-DFB4-445B-ACAD-B8E9A55C2760}" type="pres">
      <dgm:prSet presAssocID="{D7AECE52-C4C5-4B47-B7EE-38C815D98235}" presName="composite" presStyleCnt="0"/>
      <dgm:spPr/>
    </dgm:pt>
    <dgm:pt modelId="{614128A6-23C5-4672-A04A-17E236BE7AD8}" type="pres">
      <dgm:prSet presAssocID="{D7AECE52-C4C5-4B47-B7EE-38C815D98235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AB529-2FF2-4EAE-BA1C-5E2CD2C349A7}" type="pres">
      <dgm:prSet presAssocID="{D7AECE52-C4C5-4B47-B7EE-38C815D98235}" presName="Parent" presStyleLbl="alignNode1" presStyleIdx="1" presStyleCnt="3" custScaleX="142190" custScaleY="126505" custLinFactNeighborX="8801" custLinFactNeighborY="-755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14C32-E517-4969-8EE6-9B83DF4645C6}" type="pres">
      <dgm:prSet presAssocID="{D7AECE52-C4C5-4B47-B7EE-38C815D98235}" presName="Accent" presStyleLbl="parChTrans1D1" presStyleIdx="1" presStyleCnt="3"/>
      <dgm:spPr/>
    </dgm:pt>
    <dgm:pt modelId="{A0CAF021-94DE-482B-AFBB-89493CE6A5DB}" type="pres">
      <dgm:prSet presAssocID="{D7AECE52-C4C5-4B47-B7EE-38C815D98235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7004F-8B0E-4048-B601-B74B6106F2AA}" type="pres">
      <dgm:prSet presAssocID="{2617DA68-E1B3-4BF5-BCF1-D60690A53A59}" presName="sibTrans" presStyleCnt="0"/>
      <dgm:spPr/>
    </dgm:pt>
    <dgm:pt modelId="{272EE705-D216-4789-A87B-8994483BFEA5}" type="pres">
      <dgm:prSet presAssocID="{4D4A9A83-0DB3-4AA0-BAFB-38132759BCD4}" presName="composite" presStyleCnt="0"/>
      <dgm:spPr/>
    </dgm:pt>
    <dgm:pt modelId="{382CF001-F806-46A1-BD2C-DDC3E21D06F5}" type="pres">
      <dgm:prSet presAssocID="{4D4A9A83-0DB3-4AA0-BAFB-38132759BCD4}" presName="FirstChild" presStyleLbl="revTx" presStyleIdx="4" presStyleCnt="6" custLinFactNeighborX="0" custLinFactNeighborY="-10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3A2A8-C802-4330-8EC8-3E1132E657AF}" type="pres">
      <dgm:prSet presAssocID="{4D4A9A83-0DB3-4AA0-BAFB-38132759BCD4}" presName="Parent" presStyleLbl="alignNode1" presStyleIdx="2" presStyleCnt="3" custScaleX="137328" custScaleY="184558" custLinFactNeighborX="7585" custLinFactNeighborY="-2276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93482-8048-4FB6-AEEA-7D98266C7B12}" type="pres">
      <dgm:prSet presAssocID="{4D4A9A83-0DB3-4AA0-BAFB-38132759BCD4}" presName="Accent" presStyleLbl="parChTrans1D1" presStyleIdx="2" presStyleCnt="3"/>
      <dgm:spPr/>
    </dgm:pt>
    <dgm:pt modelId="{8BC107C2-4E10-4806-B4D6-FF92D6E943DD}" type="pres">
      <dgm:prSet presAssocID="{4D4A9A83-0DB3-4AA0-BAFB-38132759BCD4}" presName="Child" presStyleLbl="revTx" presStyleIdx="5" presStyleCnt="6" custScaleY="66212" custLinFactNeighborY="249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74C83-964B-4543-98AC-770538FA77CC}" type="presOf" srcId="{5C1F8AE1-5306-4CED-B7A4-6B2ADFF7F8AC}" destId="{614128A6-23C5-4672-A04A-17E236BE7AD8}" srcOrd="0" destOrd="0" presId="urn:microsoft.com/office/officeart/2011/layout/TabList"/>
    <dgm:cxn modelId="{A890DEE3-BEF9-4435-85B9-984779F967BA}" type="presOf" srcId="{AA6FB6CF-078E-4949-8582-2A3256E35083}" destId="{A0CAF021-94DE-482B-AFBB-89493CE6A5DB}" srcOrd="0" destOrd="1" presId="urn:microsoft.com/office/officeart/2011/layout/TabList"/>
    <dgm:cxn modelId="{F294CAA2-BE80-4C97-9D3C-0A75DBD60CC6}" srcId="{83DE504E-8D80-46D5-981B-57CC0674E100}" destId="{D7AECE52-C4C5-4B47-B7EE-38C815D98235}" srcOrd="1" destOrd="0" parTransId="{95C0F394-CF63-45EF-82A1-CBA76FA6B5C9}" sibTransId="{2617DA68-E1B3-4BF5-BCF1-D60690A53A59}"/>
    <dgm:cxn modelId="{27834ECF-E4CA-4B45-9205-18009B40F867}" srcId="{69B78A6F-816F-4C46-A82B-8236F5899929}" destId="{63BC6F96-A24C-41A9-BD60-7B86E187E392}" srcOrd="0" destOrd="0" parTransId="{D0928243-2B8A-44FE-8B64-06D260830D75}" sibTransId="{B76E7B2F-E77E-40AF-84C2-8C9A95AAF929}"/>
    <dgm:cxn modelId="{EDC552F7-A80F-4749-BEA5-C41E14D8F637}" srcId="{69B78A6F-816F-4C46-A82B-8236F5899929}" destId="{4472404E-5856-43DD-A539-57B8DAEFFFE2}" srcOrd="1" destOrd="0" parTransId="{9E126D9C-0D97-4C60-8401-DB6CA43099B3}" sibTransId="{BBCEBA52-416D-43FE-BBC3-73D3F9C5BAB0}"/>
    <dgm:cxn modelId="{51185C8E-B775-4617-A0CE-B97B27317954}" srcId="{83DE504E-8D80-46D5-981B-57CC0674E100}" destId="{4D4A9A83-0DB3-4AA0-BAFB-38132759BCD4}" srcOrd="2" destOrd="0" parTransId="{F86BB0C5-DE7A-4ADF-89BC-F84F3CC4A3BE}" sibTransId="{7F472EE9-044E-4399-AD72-654305C3F2D8}"/>
    <dgm:cxn modelId="{ADEEB36F-1320-4CB7-BFF5-11F59D219E92}" type="presOf" srcId="{4D4A9A83-0DB3-4AA0-BAFB-38132759BCD4}" destId="{20B3A2A8-C802-4330-8EC8-3E1132E657AF}" srcOrd="0" destOrd="0" presId="urn:microsoft.com/office/officeart/2011/layout/TabList"/>
    <dgm:cxn modelId="{F2D8F012-2A63-484A-8580-C820D69D94A9}" srcId="{D7AECE52-C4C5-4B47-B7EE-38C815D98235}" destId="{5C1F8AE1-5306-4CED-B7A4-6B2ADFF7F8AC}" srcOrd="0" destOrd="0" parTransId="{F4E469BD-626F-4BA1-B5FE-08C04E71F08A}" sibTransId="{ED7DB7BC-B335-4491-A790-525103C78626}"/>
    <dgm:cxn modelId="{A9FE6753-7E33-40BC-BC4D-BD93E9F920B7}" srcId="{D7AECE52-C4C5-4B47-B7EE-38C815D98235}" destId="{CF6F10F3-ECFA-46ED-99F5-FC5E3D16E6C3}" srcOrd="1" destOrd="0" parTransId="{37EAA1EF-936D-4922-B4C7-1F73AA43145B}" sibTransId="{D10499BC-99A8-4B28-B182-B1F0817AB759}"/>
    <dgm:cxn modelId="{018CCE8B-B9E6-4D85-B59D-FD82C00347EF}" type="presOf" srcId="{83DE504E-8D80-46D5-981B-57CC0674E100}" destId="{BEDC2EA0-B7CC-4164-993A-D9E03CAB8613}" srcOrd="0" destOrd="0" presId="urn:microsoft.com/office/officeart/2011/layout/TabList"/>
    <dgm:cxn modelId="{D906ABB9-E9E3-46D8-B9F6-8761FF268181}" type="presOf" srcId="{9393ADB2-ABB2-4D57-AA3F-28710697E6A0}" destId="{8BC107C2-4E10-4806-B4D6-FF92D6E943DD}" srcOrd="0" destOrd="0" presId="urn:microsoft.com/office/officeart/2011/layout/TabList"/>
    <dgm:cxn modelId="{70474806-824F-416C-BBA4-4B6011DDFDEA}" type="presOf" srcId="{CF6F10F3-ECFA-46ED-99F5-FC5E3D16E6C3}" destId="{A0CAF021-94DE-482B-AFBB-89493CE6A5DB}" srcOrd="0" destOrd="0" presId="urn:microsoft.com/office/officeart/2011/layout/TabList"/>
    <dgm:cxn modelId="{68E16218-C45F-4F43-97E4-36F66E40A774}" srcId="{83DE504E-8D80-46D5-981B-57CC0674E100}" destId="{69B78A6F-816F-4C46-A82B-8236F5899929}" srcOrd="0" destOrd="0" parTransId="{11F82CA5-D638-4167-B6A7-AF298F3456DB}" sibTransId="{F7C8537F-689B-4651-A3CA-41B6C3E5A8C3}"/>
    <dgm:cxn modelId="{99E73481-F7DB-4761-B2A0-6E35E6D39428}" type="presOf" srcId="{AB38CAAF-A880-4670-957A-212D7362980C}" destId="{382CF001-F806-46A1-BD2C-DDC3E21D06F5}" srcOrd="0" destOrd="0" presId="urn:microsoft.com/office/officeart/2011/layout/TabList"/>
    <dgm:cxn modelId="{53D01925-D769-4CD6-B40E-CC67F674BD71}" srcId="{D7AECE52-C4C5-4B47-B7EE-38C815D98235}" destId="{AA6FB6CF-078E-4949-8582-2A3256E35083}" srcOrd="2" destOrd="0" parTransId="{7E328D90-834E-40A4-B6C7-1B8CEDD1D5C9}" sibTransId="{952E7C74-6294-4966-9C83-B08F1CF8C87F}"/>
    <dgm:cxn modelId="{A5DA55B0-4BEA-458C-85E6-22FD53DE3E5B}" type="presOf" srcId="{69B78A6F-816F-4C46-A82B-8236F5899929}" destId="{32B49509-DA5C-414A-A5F3-42040E30AA65}" srcOrd="0" destOrd="0" presId="urn:microsoft.com/office/officeart/2011/layout/TabList"/>
    <dgm:cxn modelId="{1396C81B-F9D3-4894-A628-4C0739945255}" type="presOf" srcId="{4472404E-5856-43DD-A539-57B8DAEFFFE2}" destId="{EF31ADA7-2593-4709-8641-AE39B8DAF427}" srcOrd="0" destOrd="0" presId="urn:microsoft.com/office/officeart/2011/layout/TabList"/>
    <dgm:cxn modelId="{27E81036-2F65-4BE5-AC7F-2F0C7F7F5463}" srcId="{4D4A9A83-0DB3-4AA0-BAFB-38132759BCD4}" destId="{9393ADB2-ABB2-4D57-AA3F-28710697E6A0}" srcOrd="1" destOrd="0" parTransId="{ED4AFD57-B656-4FBF-976B-65A764613416}" sibTransId="{9B5C6101-3318-456F-A20E-764A46F6C20D}"/>
    <dgm:cxn modelId="{39FCC78E-04A0-4878-B25F-4F945BA67917}" type="presOf" srcId="{63BC6F96-A24C-41A9-BD60-7B86E187E392}" destId="{EA921FBE-1510-4838-826F-2D1DD5FC438F}" srcOrd="0" destOrd="0" presId="urn:microsoft.com/office/officeart/2011/layout/TabList"/>
    <dgm:cxn modelId="{257D81DD-934A-416F-98DE-AE58ACAFAF12}" type="presOf" srcId="{D7AECE52-C4C5-4B47-B7EE-38C815D98235}" destId="{CAAAB529-2FF2-4EAE-BA1C-5E2CD2C349A7}" srcOrd="0" destOrd="0" presId="urn:microsoft.com/office/officeart/2011/layout/TabList"/>
    <dgm:cxn modelId="{2217F164-75F8-42C0-8E65-DA46C40CAA41}" srcId="{4D4A9A83-0DB3-4AA0-BAFB-38132759BCD4}" destId="{AB38CAAF-A880-4670-957A-212D7362980C}" srcOrd="0" destOrd="0" parTransId="{B6C13046-DDBE-4DBB-9B66-DA7531399EC4}" sibTransId="{EA7586F8-90AF-496B-AE36-A0C841296602}"/>
    <dgm:cxn modelId="{D7B8C43E-4738-43E1-B97D-1155BB6486C8}" type="presParOf" srcId="{BEDC2EA0-B7CC-4164-993A-D9E03CAB8613}" destId="{727A8F3D-3157-447A-8F7B-BC2D1E61C45B}" srcOrd="0" destOrd="0" presId="urn:microsoft.com/office/officeart/2011/layout/TabList"/>
    <dgm:cxn modelId="{55729CFE-4D65-4018-991C-8F56FC07B2A5}" type="presParOf" srcId="{727A8F3D-3157-447A-8F7B-BC2D1E61C45B}" destId="{EA921FBE-1510-4838-826F-2D1DD5FC438F}" srcOrd="0" destOrd="0" presId="urn:microsoft.com/office/officeart/2011/layout/TabList"/>
    <dgm:cxn modelId="{AA8D7014-3EB3-4EE8-9D4E-A908AC5555E5}" type="presParOf" srcId="{727A8F3D-3157-447A-8F7B-BC2D1E61C45B}" destId="{32B49509-DA5C-414A-A5F3-42040E30AA65}" srcOrd="1" destOrd="0" presId="urn:microsoft.com/office/officeart/2011/layout/TabList"/>
    <dgm:cxn modelId="{48849935-6189-4374-866A-30A80605E412}" type="presParOf" srcId="{727A8F3D-3157-447A-8F7B-BC2D1E61C45B}" destId="{03B74B70-CEE3-48DD-996D-E033D82E4844}" srcOrd="2" destOrd="0" presId="urn:microsoft.com/office/officeart/2011/layout/TabList"/>
    <dgm:cxn modelId="{D1D8CC6F-B51E-40CE-AF9D-C5AC3214F51E}" type="presParOf" srcId="{BEDC2EA0-B7CC-4164-993A-D9E03CAB8613}" destId="{EF31ADA7-2593-4709-8641-AE39B8DAF427}" srcOrd="1" destOrd="0" presId="urn:microsoft.com/office/officeart/2011/layout/TabList"/>
    <dgm:cxn modelId="{4B8B3473-5C19-4EF2-AD50-8CABDC08AAFF}" type="presParOf" srcId="{BEDC2EA0-B7CC-4164-993A-D9E03CAB8613}" destId="{0854FE28-BE1B-4A64-9CC1-4379FF564615}" srcOrd="2" destOrd="0" presId="urn:microsoft.com/office/officeart/2011/layout/TabList"/>
    <dgm:cxn modelId="{492108EF-4428-4A67-B2A7-471AD721EB87}" type="presParOf" srcId="{BEDC2EA0-B7CC-4164-993A-D9E03CAB8613}" destId="{4E90AC5A-DFB4-445B-ACAD-B8E9A55C2760}" srcOrd="3" destOrd="0" presId="urn:microsoft.com/office/officeart/2011/layout/TabList"/>
    <dgm:cxn modelId="{4CA40A8E-DDCC-421E-9853-DC55EE4FEFED}" type="presParOf" srcId="{4E90AC5A-DFB4-445B-ACAD-B8E9A55C2760}" destId="{614128A6-23C5-4672-A04A-17E236BE7AD8}" srcOrd="0" destOrd="0" presId="urn:microsoft.com/office/officeart/2011/layout/TabList"/>
    <dgm:cxn modelId="{FFAA5226-62E5-4AAF-8894-DCF55CBBB362}" type="presParOf" srcId="{4E90AC5A-DFB4-445B-ACAD-B8E9A55C2760}" destId="{CAAAB529-2FF2-4EAE-BA1C-5E2CD2C349A7}" srcOrd="1" destOrd="0" presId="urn:microsoft.com/office/officeart/2011/layout/TabList"/>
    <dgm:cxn modelId="{EB455A05-6BEA-4CB9-8AAB-B3C2D74CEB0D}" type="presParOf" srcId="{4E90AC5A-DFB4-445B-ACAD-B8E9A55C2760}" destId="{26914C32-E517-4969-8EE6-9B83DF4645C6}" srcOrd="2" destOrd="0" presId="urn:microsoft.com/office/officeart/2011/layout/TabList"/>
    <dgm:cxn modelId="{FAA14366-410E-4F59-A44A-C1C86A3C66A6}" type="presParOf" srcId="{BEDC2EA0-B7CC-4164-993A-D9E03CAB8613}" destId="{A0CAF021-94DE-482B-AFBB-89493CE6A5DB}" srcOrd="4" destOrd="0" presId="urn:microsoft.com/office/officeart/2011/layout/TabList"/>
    <dgm:cxn modelId="{0477C5D6-5B63-467F-9D46-791F2077E7A8}" type="presParOf" srcId="{BEDC2EA0-B7CC-4164-993A-D9E03CAB8613}" destId="{FCF7004F-8B0E-4048-B601-B74B6106F2AA}" srcOrd="5" destOrd="0" presId="urn:microsoft.com/office/officeart/2011/layout/TabList"/>
    <dgm:cxn modelId="{0DCAF08D-22F8-4824-AE1E-7B0019CE56EE}" type="presParOf" srcId="{BEDC2EA0-B7CC-4164-993A-D9E03CAB8613}" destId="{272EE705-D216-4789-A87B-8994483BFEA5}" srcOrd="6" destOrd="0" presId="urn:microsoft.com/office/officeart/2011/layout/TabList"/>
    <dgm:cxn modelId="{64A0F8BA-926D-46F4-AA08-DAB0E45C3933}" type="presParOf" srcId="{272EE705-D216-4789-A87B-8994483BFEA5}" destId="{382CF001-F806-46A1-BD2C-DDC3E21D06F5}" srcOrd="0" destOrd="0" presId="urn:microsoft.com/office/officeart/2011/layout/TabList"/>
    <dgm:cxn modelId="{72F8D48F-37E1-4B37-B561-129C187D2502}" type="presParOf" srcId="{272EE705-D216-4789-A87B-8994483BFEA5}" destId="{20B3A2A8-C802-4330-8EC8-3E1132E657AF}" srcOrd="1" destOrd="0" presId="urn:microsoft.com/office/officeart/2011/layout/TabList"/>
    <dgm:cxn modelId="{4A854E2A-2198-4A78-BFE5-C984EF314017}" type="presParOf" srcId="{272EE705-D216-4789-A87B-8994483BFEA5}" destId="{A2293482-8048-4FB6-AEEA-7D98266C7B12}" srcOrd="2" destOrd="0" presId="urn:microsoft.com/office/officeart/2011/layout/TabList"/>
    <dgm:cxn modelId="{A9A364C4-98C4-42B3-90F5-32AA7AE8D6F1}" type="presParOf" srcId="{BEDC2EA0-B7CC-4164-993A-D9E03CAB8613}" destId="{8BC107C2-4E10-4806-B4D6-FF92D6E943DD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A7787-4569-4A28-ADFB-9821123B4CAF}">
      <dsp:nvSpPr>
        <dsp:cNvPr id="0" name=""/>
        <dsp:cNvSpPr/>
      </dsp:nvSpPr>
      <dsp:spPr>
        <a:xfrm>
          <a:off x="704195" y="0"/>
          <a:ext cx="7980881" cy="3654031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4B200-EC44-46D4-9901-C60F8A661CB1}">
      <dsp:nvSpPr>
        <dsp:cNvPr id="0" name=""/>
        <dsp:cNvSpPr/>
      </dsp:nvSpPr>
      <dsp:spPr>
        <a:xfrm>
          <a:off x="6876" y="1096209"/>
          <a:ext cx="3022171" cy="1461612"/>
        </a:xfrm>
        <a:prstGeom prst="roundRect">
          <a:avLst/>
        </a:prstGeom>
        <a:solidFill>
          <a:srgbClr val="FBF4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ลูกหนี้คงเหลือ 1 ต.ค. 65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97,397,554.80 บาท </a:t>
          </a:r>
          <a:endParaRPr lang="en-US" sz="1900" kern="1200" dirty="0">
            <a:solidFill>
              <a:schemeClr val="tx1"/>
            </a:solidFill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78226" y="1167559"/>
        <a:ext cx="2879471" cy="1318912"/>
      </dsp:txXfrm>
    </dsp:sp>
    <dsp:sp modelId="{4B686A65-A512-4056-9999-602C18269B9A}">
      <dsp:nvSpPr>
        <dsp:cNvPr id="0" name=""/>
        <dsp:cNvSpPr/>
      </dsp:nvSpPr>
      <dsp:spPr>
        <a:xfrm>
          <a:off x="3183550" y="1096209"/>
          <a:ext cx="3022171" cy="146161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ลูกหนี้คงเหลือ 30 ก.ย. 66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87,355,711.81 บาท</a:t>
          </a:r>
          <a:endParaRPr lang="en-US" sz="1900" kern="1200" dirty="0">
            <a:solidFill>
              <a:schemeClr val="tx1"/>
            </a:solidFill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3254900" y="1167559"/>
        <a:ext cx="2879471" cy="1318912"/>
      </dsp:txXfrm>
    </dsp:sp>
    <dsp:sp modelId="{52BD8687-7530-45A2-A5D8-D136A4B3B5E3}">
      <dsp:nvSpPr>
        <dsp:cNvPr id="0" name=""/>
        <dsp:cNvSpPr/>
      </dsp:nvSpPr>
      <dsp:spPr>
        <a:xfrm>
          <a:off x="6360223" y="1096209"/>
          <a:ext cx="3022171" cy="1461612"/>
        </a:xfrm>
        <a:prstGeom prst="roundRect">
          <a:avLst/>
        </a:prstGeom>
        <a:solidFill>
          <a:srgbClr val="FBD5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ลดลง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kern="1200" dirty="0">
              <a:solidFill>
                <a:schemeClr val="tx1"/>
              </a:solidFill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10,041,842.99 บาท</a:t>
          </a:r>
          <a:endParaRPr lang="en-US" sz="1900" kern="1200" dirty="0">
            <a:solidFill>
              <a:schemeClr val="tx1"/>
            </a:solidFill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6431573" y="1167559"/>
        <a:ext cx="2879471" cy="1318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93482-8048-4FB6-AEEA-7D98266C7B12}">
      <dsp:nvSpPr>
        <dsp:cNvPr id="0" name=""/>
        <dsp:cNvSpPr/>
      </dsp:nvSpPr>
      <dsp:spPr>
        <a:xfrm>
          <a:off x="0" y="2812160"/>
          <a:ext cx="5042984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14C32-E517-4969-8EE6-9B83DF4645C6}">
      <dsp:nvSpPr>
        <dsp:cNvPr id="0" name=""/>
        <dsp:cNvSpPr/>
      </dsp:nvSpPr>
      <dsp:spPr>
        <a:xfrm>
          <a:off x="0" y="1626542"/>
          <a:ext cx="5042984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74B70-CEE3-48DD-996D-E033D82E4844}">
      <dsp:nvSpPr>
        <dsp:cNvPr id="0" name=""/>
        <dsp:cNvSpPr/>
      </dsp:nvSpPr>
      <dsp:spPr>
        <a:xfrm>
          <a:off x="0" y="440924"/>
          <a:ext cx="5042984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21FBE-1510-4838-826F-2D1DD5FC438F}">
      <dsp:nvSpPr>
        <dsp:cNvPr id="0" name=""/>
        <dsp:cNvSpPr/>
      </dsp:nvSpPr>
      <dsp:spPr>
        <a:xfrm>
          <a:off x="1304122" y="223301"/>
          <a:ext cx="3731808" cy="29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ขอใช้ห้องประชุม เพื่ออำนวยความสะดวกให้ลูกหนี้ จำนวน 6 เขต</a:t>
          </a:r>
          <a:endParaRPr lang="en-US" sz="1400" kern="1200" dirty="0"/>
        </a:p>
      </dsp:txBody>
      <dsp:txXfrm>
        <a:off x="1304122" y="223301"/>
        <a:ext cx="3731808" cy="291934"/>
      </dsp:txXfrm>
    </dsp:sp>
    <dsp:sp modelId="{32B49509-DA5C-414A-A5F3-42040E30AA65}">
      <dsp:nvSpPr>
        <dsp:cNvPr id="0" name=""/>
        <dsp:cNvSpPr/>
      </dsp:nvSpPr>
      <dsp:spPr>
        <a:xfrm>
          <a:off x="3487" y="1424"/>
          <a:ext cx="1304200" cy="5870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ทำหนังสือแจ้งสำนักงานเขต</a:t>
          </a:r>
          <a:endParaRPr lang="en-US" sz="1400" kern="1200" dirty="0"/>
        </a:p>
      </dsp:txBody>
      <dsp:txXfrm>
        <a:off x="32150" y="30087"/>
        <a:ext cx="1246874" cy="558402"/>
      </dsp:txXfrm>
    </dsp:sp>
    <dsp:sp modelId="{EF31ADA7-2593-4709-8641-AE39B8DAF427}">
      <dsp:nvSpPr>
        <dsp:cNvPr id="0" name=""/>
        <dsp:cNvSpPr/>
      </dsp:nvSpPr>
      <dsp:spPr>
        <a:xfrm>
          <a:off x="0" y="588489"/>
          <a:ext cx="5042984" cy="58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spc="-4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ลงพื้นที่สำนักงานเขตแล้ว จำนวน 6 เขต (เขตหนองจอก เขตคลองเตย            </a:t>
          </a: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เขตประเวศ เขตสะพานสูง เขตลาดพร้าว เขตมีนบุรี)</a:t>
          </a:r>
          <a:endParaRPr lang="en-US" sz="1400" kern="1200" dirty="0"/>
        </a:p>
      </dsp:txBody>
      <dsp:txXfrm>
        <a:off x="0" y="588489"/>
        <a:ext cx="5042984" cy="583956"/>
      </dsp:txXfrm>
    </dsp:sp>
    <dsp:sp modelId="{614128A6-23C5-4672-A04A-17E236BE7AD8}">
      <dsp:nvSpPr>
        <dsp:cNvPr id="0" name=""/>
        <dsp:cNvSpPr/>
      </dsp:nvSpPr>
      <dsp:spPr>
        <a:xfrm>
          <a:off x="1311175" y="1334608"/>
          <a:ext cx="3731808" cy="29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27 โครงการ จำนวน 131 ฉบับ</a:t>
          </a:r>
          <a:endParaRPr lang="en-US" sz="1400" kern="1200" dirty="0"/>
        </a:p>
      </dsp:txBody>
      <dsp:txXfrm>
        <a:off x="1311175" y="1334608"/>
        <a:ext cx="3731808" cy="291934"/>
      </dsp:txXfrm>
    </dsp:sp>
    <dsp:sp modelId="{CAAAB529-2FF2-4EAE-BA1C-5E2CD2C349A7}">
      <dsp:nvSpPr>
        <dsp:cNvPr id="0" name=""/>
        <dsp:cNvSpPr/>
      </dsp:nvSpPr>
      <dsp:spPr>
        <a:xfrm>
          <a:off x="0" y="1187042"/>
          <a:ext cx="1311175" cy="5870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ทำหนังสือทวงถามหนี้ค้างชำระ</a:t>
          </a:r>
          <a:endParaRPr lang="en-US" sz="1400" kern="1200" dirty="0"/>
        </a:p>
      </dsp:txBody>
      <dsp:txXfrm>
        <a:off x="28663" y="1215705"/>
        <a:ext cx="1253849" cy="558402"/>
      </dsp:txXfrm>
    </dsp:sp>
    <dsp:sp modelId="{A0CAF021-94DE-482B-AFBB-89493CE6A5DB}">
      <dsp:nvSpPr>
        <dsp:cNvPr id="0" name=""/>
        <dsp:cNvSpPr/>
      </dsp:nvSpPr>
      <dsp:spPr>
        <a:xfrm>
          <a:off x="0" y="1774108"/>
          <a:ext cx="5042984" cy="58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ติดต่อกลับ จำนวน</a:t>
          </a:r>
          <a:r>
            <a:rPr lang="th-TH" sz="1400" kern="120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</a:t>
          </a: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14 ราย</a:t>
          </a:r>
          <a:endParaRPr lang="en-US" sz="1400" kern="1200" dirty="0"/>
        </a:p>
        <a:p>
          <a:pPr marL="114300" lvl="1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จดหมายตีกลับ จำนวน 33 ฉบับ (22 โครงการ) </a:t>
          </a:r>
          <a:endParaRPr lang="en-US" sz="1400" kern="120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0" y="1774108"/>
        <a:ext cx="5042984" cy="583956"/>
      </dsp:txXfrm>
    </dsp:sp>
    <dsp:sp modelId="{382CF001-F806-46A1-BD2C-DDC3E21D06F5}">
      <dsp:nvSpPr>
        <dsp:cNvPr id="0" name=""/>
        <dsp:cNvSpPr/>
      </dsp:nvSpPr>
      <dsp:spPr>
        <a:xfrm>
          <a:off x="1311175" y="2520226"/>
          <a:ext cx="3731808" cy="291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22 โครงการ</a:t>
          </a:r>
          <a:endParaRPr lang="en-US" sz="1400" kern="1200" dirty="0"/>
        </a:p>
      </dsp:txBody>
      <dsp:txXfrm>
        <a:off x="1311175" y="2520226"/>
        <a:ext cx="3731808" cy="291934"/>
      </dsp:txXfrm>
    </dsp:sp>
    <dsp:sp modelId="{20B3A2A8-C802-4330-8EC8-3E1132E657AF}">
      <dsp:nvSpPr>
        <dsp:cNvPr id="0" name=""/>
        <dsp:cNvSpPr/>
      </dsp:nvSpPr>
      <dsp:spPr>
        <a:xfrm>
          <a:off x="0" y="2372661"/>
          <a:ext cx="1311175" cy="5870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นักวิชาการลงพื้นที่ติดตาม</a:t>
          </a:r>
          <a:endParaRPr lang="en-US" sz="1400" kern="1200" dirty="0"/>
        </a:p>
      </dsp:txBody>
      <dsp:txXfrm>
        <a:off x="28663" y="2401324"/>
        <a:ext cx="1253849" cy="558402"/>
      </dsp:txXfrm>
    </dsp:sp>
    <dsp:sp modelId="{8BC107C2-4E10-4806-B4D6-FF92D6E943DD}">
      <dsp:nvSpPr>
        <dsp:cNvPr id="0" name=""/>
        <dsp:cNvSpPr/>
      </dsp:nvSpPr>
      <dsp:spPr>
        <a:xfrm>
          <a:off x="0" y="2959726"/>
          <a:ext cx="5042984" cy="58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แจ้งการชำระหนี้ จำนวน 12 โครงการ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spc="-3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ทำเอกสารมาตรการลดอัตราดอกเบี้ยเงินกู้และอัตราดอกเบี้ยผิดนัดฯ </a:t>
          </a: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จำนวน 6 โครงการ เป็นเงิน 535,581.56 บาท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ทำเอกสารมาตรการมาตรการยกเลิกสัญญาค้ำประกันเงินกู้รายบุคคลและการปลดหนี้รายบุคคล จำนวน 2 โครงการ เป็นเงิน 55,787.50 บาท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ทำเอกสารมาตรการลดความเดือดร้อนให้แก่ลูกหนี้กองทุนฯ จำนวน 1 โครงการ เป็นเงิน 8,389.20 บาท</a:t>
          </a:r>
        </a:p>
      </dsp:txBody>
      <dsp:txXfrm>
        <a:off x="0" y="2959726"/>
        <a:ext cx="5042984" cy="583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93482-8048-4FB6-AEEA-7D98266C7B12}">
      <dsp:nvSpPr>
        <dsp:cNvPr id="0" name=""/>
        <dsp:cNvSpPr/>
      </dsp:nvSpPr>
      <dsp:spPr>
        <a:xfrm>
          <a:off x="122358" y="3978543"/>
          <a:ext cx="504298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14C32-E517-4969-8EE6-9B83DF4645C6}">
      <dsp:nvSpPr>
        <dsp:cNvPr id="0" name=""/>
        <dsp:cNvSpPr/>
      </dsp:nvSpPr>
      <dsp:spPr>
        <a:xfrm>
          <a:off x="138296" y="1844999"/>
          <a:ext cx="504298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74B70-CEE3-48DD-996D-E033D82E4844}">
      <dsp:nvSpPr>
        <dsp:cNvPr id="0" name=""/>
        <dsp:cNvSpPr/>
      </dsp:nvSpPr>
      <dsp:spPr>
        <a:xfrm>
          <a:off x="0" y="616300"/>
          <a:ext cx="5042984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21FBE-1510-4838-826F-2D1DD5FC438F}">
      <dsp:nvSpPr>
        <dsp:cNvPr id="0" name=""/>
        <dsp:cNvSpPr/>
      </dsp:nvSpPr>
      <dsp:spPr>
        <a:xfrm>
          <a:off x="1311175" y="24572"/>
          <a:ext cx="3731808" cy="591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ไม่พบลูกหนี้ตามที่อยู่เดิม </a:t>
          </a:r>
          <a:endParaRPr lang="en-US" sz="1400" kern="1200" dirty="0"/>
        </a:p>
      </dsp:txBody>
      <dsp:txXfrm>
        <a:off x="1311175" y="24572"/>
        <a:ext cx="3731808" cy="591728"/>
      </dsp:txXfrm>
    </dsp:sp>
    <dsp:sp modelId="{32B49509-DA5C-414A-A5F3-42040E30AA65}">
      <dsp:nvSpPr>
        <dsp:cNvPr id="0" name=""/>
        <dsp:cNvSpPr/>
      </dsp:nvSpPr>
      <dsp:spPr>
        <a:xfrm>
          <a:off x="0" y="2663"/>
          <a:ext cx="1311175" cy="635545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คัดทะเบียนราษฎร์</a:t>
          </a:r>
          <a:endParaRPr lang="en-US" sz="1200" kern="1200" dirty="0"/>
        </a:p>
      </dsp:txBody>
      <dsp:txXfrm>
        <a:off x="31030" y="33693"/>
        <a:ext cx="1249115" cy="604515"/>
      </dsp:txXfrm>
    </dsp:sp>
    <dsp:sp modelId="{EF31ADA7-2593-4709-8641-AE39B8DAF427}">
      <dsp:nvSpPr>
        <dsp:cNvPr id="0" name=""/>
        <dsp:cNvSpPr/>
      </dsp:nvSpPr>
      <dsp:spPr>
        <a:xfrm>
          <a:off x="0" y="638209"/>
          <a:ext cx="5042984" cy="507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spc="-4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ขอคัดทะเบียนราษฎร์แล้ว จำนวน 1 เขต (เขตสายไหม) จำนวน 35 ราย</a:t>
          </a:r>
          <a:endParaRPr lang="en-US" sz="1400" kern="1200" spc="-40" baseline="0" dirty="0"/>
        </a:p>
      </dsp:txBody>
      <dsp:txXfrm>
        <a:off x="0" y="638209"/>
        <a:ext cx="5042984" cy="507056"/>
      </dsp:txXfrm>
    </dsp:sp>
    <dsp:sp modelId="{614128A6-23C5-4672-A04A-17E236BE7AD8}">
      <dsp:nvSpPr>
        <dsp:cNvPr id="0" name=""/>
        <dsp:cNvSpPr/>
      </dsp:nvSpPr>
      <dsp:spPr>
        <a:xfrm>
          <a:off x="1449472" y="1253271"/>
          <a:ext cx="3731808" cy="591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ส่งหนังสือถึงธนาคาร จำนวน 5 สาขา</a:t>
          </a:r>
          <a:endParaRPr lang="en-US" sz="1400" kern="1200" dirty="0"/>
        </a:p>
      </dsp:txBody>
      <dsp:txXfrm>
        <a:off x="1449472" y="1253271"/>
        <a:ext cx="3731808" cy="591728"/>
      </dsp:txXfrm>
    </dsp:sp>
    <dsp:sp modelId="{CAAAB529-2FF2-4EAE-BA1C-5E2CD2C349A7}">
      <dsp:nvSpPr>
        <dsp:cNvPr id="0" name=""/>
        <dsp:cNvSpPr/>
      </dsp:nvSpPr>
      <dsp:spPr>
        <a:xfrm>
          <a:off x="-22899" y="1130129"/>
          <a:ext cx="1864360" cy="7485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3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ขอสำเนา </a:t>
          </a:r>
          <a:r>
            <a:rPr lang="en-US" sz="13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Bill Pay In </a:t>
          </a:r>
          <a:r>
            <a:rPr lang="th-TH" sz="13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/>
          </a:r>
          <a:br>
            <a:rPr lang="th-TH" sz="13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</a:br>
          <a:r>
            <a:rPr lang="th-TH" sz="13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จากธนาคารกรุงไทย</a:t>
          </a:r>
          <a:endParaRPr lang="en-US" sz="1300" kern="1200" dirty="0"/>
        </a:p>
      </dsp:txBody>
      <dsp:txXfrm>
        <a:off x="13650" y="1166678"/>
        <a:ext cx="1791262" cy="712016"/>
      </dsp:txXfrm>
    </dsp:sp>
    <dsp:sp modelId="{A0CAF021-94DE-482B-AFBB-89493CE6A5DB}">
      <dsp:nvSpPr>
        <dsp:cNvPr id="0" name=""/>
        <dsp:cNvSpPr/>
      </dsp:nvSpPr>
      <dsp:spPr>
        <a:xfrm>
          <a:off x="0" y="1923418"/>
          <a:ext cx="5042984" cy="1183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00075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50" kern="1200" spc="-6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บางรายการ ปรากฏชื่อผู้นำฝาก</a:t>
          </a:r>
          <a:r>
            <a:rPr lang="th-TH" sz="1350" kern="1200" spc="-60" baseline="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สามารถนำมาตัดรับชำระเงินรอตรวจสอบได้</a:t>
          </a:r>
          <a:endParaRPr lang="en-US" sz="1350" kern="1200" spc="-60" dirty="0"/>
        </a:p>
        <a:p>
          <a:pPr marL="114300" lvl="1" indent="-114300" algn="l" defTabSz="600075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5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บางรายการ ไม่ปรากฎชื่อผู้นำฝาก/พบเป็นลายมือชื่อ ไม่สามารถตรวจสอบได้ว่าใครเป็นผู้นำฝากเงิน</a:t>
          </a:r>
        </a:p>
      </dsp:txBody>
      <dsp:txXfrm>
        <a:off x="0" y="1923418"/>
        <a:ext cx="5042984" cy="1183633"/>
      </dsp:txXfrm>
    </dsp:sp>
    <dsp:sp modelId="{382CF001-F806-46A1-BD2C-DDC3E21D06F5}">
      <dsp:nvSpPr>
        <dsp:cNvPr id="0" name=""/>
        <dsp:cNvSpPr/>
      </dsp:nvSpPr>
      <dsp:spPr>
        <a:xfrm>
          <a:off x="1433534" y="3324447"/>
          <a:ext cx="3731808" cy="591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         จำนวน 4,210,657.99 บาท</a:t>
          </a:r>
          <a:endParaRPr lang="en-US" sz="1400" kern="1200" dirty="0"/>
        </a:p>
      </dsp:txBody>
      <dsp:txXfrm>
        <a:off x="1433534" y="3324447"/>
        <a:ext cx="3731808" cy="591728"/>
      </dsp:txXfrm>
    </dsp:sp>
    <dsp:sp modelId="{20B3A2A8-C802-4330-8EC8-3E1132E657AF}">
      <dsp:nvSpPr>
        <dsp:cNvPr id="0" name=""/>
        <dsp:cNvSpPr/>
      </dsp:nvSpPr>
      <dsp:spPr>
        <a:xfrm>
          <a:off x="-22906" y="3001926"/>
          <a:ext cx="1800611" cy="10920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5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ขอสำเนา </a:t>
          </a:r>
          <a:r>
            <a:rPr lang="en-US" sz="115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Direct Debit </a:t>
          </a:r>
          <a:r>
            <a:rPr lang="th-TH" sz="115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จากธนาคารกรุงไทย</a:t>
          </a:r>
          <a:endParaRPr lang="en-US" sz="1150" kern="1200" dirty="0"/>
        </a:p>
      </dsp:txBody>
      <dsp:txXfrm>
        <a:off x="30415" y="3055247"/>
        <a:ext cx="1693969" cy="1038760"/>
      </dsp:txXfrm>
    </dsp:sp>
    <dsp:sp modelId="{8BC107C2-4E10-4806-B4D6-FF92D6E943DD}">
      <dsp:nvSpPr>
        <dsp:cNvPr id="0" name=""/>
        <dsp:cNvSpPr/>
      </dsp:nvSpPr>
      <dsp:spPr>
        <a:xfrm>
          <a:off x="0" y="4231384"/>
          <a:ext cx="5042984" cy="783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ธนาคารกรุงไทยนำส่งรายละเอียดรายการ </a:t>
          </a:r>
          <a:r>
            <a:rPr lang="en-US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Direct Debit </a:t>
          </a:r>
          <a:r>
            <a:rPr lang="th-TH" sz="1400" kern="1200" dirty="0">
              <a:latin typeface="Chulabhorn Likit Text Medium" panose="00000600000000000000" pitchFamily="50" charset="-34"/>
              <a:cs typeface="Chulabhorn Likit Text Medium" panose="00000600000000000000" pitchFamily="50" charset="-34"/>
            </a:rPr>
            <a:t>ให้แก่สำนักงาน เรียบร้อยแล้วและอยู่ระหว่างการตรวจสอบข้อมูล</a:t>
          </a:r>
          <a:endParaRPr lang="th-TH" sz="1400" kern="1200" baseline="0" dirty="0">
            <a:latin typeface="Chulabhorn Likit Text Medium" panose="00000600000000000000" pitchFamily="50" charset="-34"/>
            <a:cs typeface="Chulabhorn Likit Text Medium" panose="00000600000000000000" pitchFamily="50" charset="-34"/>
          </a:endParaRPr>
        </a:p>
      </dsp:txBody>
      <dsp:txXfrm>
        <a:off x="0" y="4231384"/>
        <a:ext cx="5042984" cy="783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0.02831</cdr:x>
      <cdr:y>0.76721</cdr:y>
    </cdr:from>
    <cdr:to>
      <cdr:x>0.13295</cdr:x>
      <cdr:y>0.86285</cdr:y>
    </cdr:to>
    <cdr:sp macro="" textlink="">
      <cdr:nvSpPr>
        <cdr:cNvPr id="3" name="Google Shape;1346;p36">
          <a:extLst xmlns:a="http://schemas.openxmlformats.org/drawingml/2006/main">
            <a:ext uri="{FF2B5EF4-FFF2-40B4-BE49-F238E27FC236}">
              <a16:creationId xmlns:a16="http://schemas.microsoft.com/office/drawing/2014/main" id="{E6380EC4-6F27-8F32-0FB0-65C8D45BF603}"/>
            </a:ext>
          </a:extLst>
        </cdr:cNvPr>
        <cdr:cNvSpPr txBox="1"/>
      </cdr:nvSpPr>
      <cdr:spPr>
        <a:xfrm xmlns:a="http://schemas.openxmlformats.org/drawingml/2006/main">
          <a:off x="135829" y="2600265"/>
          <a:ext cx="502110" cy="324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0" tIns="121900" rIns="0" bIns="121900" anchor="ctr" anchorCtr="0">
          <a:noAutofit/>
        </a:bodyPr>
        <a:lstStyle xmlns:a="http://schemas.openxmlformats.org/drawingml/2006/main">
          <a:defPPr>
            <a:defRPr lang="th-TH"/>
          </a:defPPr>
          <a:lvl1pPr marL="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rPr>
            <a:t>ร้อยละ</a:t>
          </a:r>
          <a:endParaRPr sz="1100" b="1" dirty="0">
            <a:solidFill>
              <a:srgbClr val="C00000"/>
            </a:solidFill>
            <a:latin typeface="Chulabhorn Likit Text" panose="00000500000000000000" pitchFamily="50" charset="-34"/>
            <a:ea typeface="Fira Sans Extra Condensed Medium"/>
            <a:cs typeface="Chulabhorn Likit Text" panose="00000500000000000000" pitchFamily="50" charset="-34"/>
            <a:sym typeface="Fira Sans Extra Condensed Medium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0.75174</cdr:x>
      <cdr:y>0.48228</cdr:y>
    </cdr:from>
    <cdr:to>
      <cdr:x>0.95514</cdr:x>
      <cdr:y>0.64507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3218481" y="1074976"/>
          <a:ext cx="870857" cy="36285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solidFill>
                <a:schemeClr val="accent6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3 คะแนน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0.29824</cdr:x>
      <cdr:y>0.20518</cdr:y>
    </cdr:from>
    <cdr:to>
      <cdr:x>0.48003</cdr:x>
      <cdr:y>0.36891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442175" y="422134"/>
          <a:ext cx="879074" cy="33686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200" b="1" dirty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5 คะแนน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0.31502</cdr:x>
      <cdr:y>0.23262</cdr:y>
    </cdr:from>
    <cdr:to>
      <cdr:x>0.67139</cdr:x>
      <cdr:y>0.38856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8218" y="337004"/>
          <a:ext cx="676737" cy="225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10.39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0.01055</cdr:x>
      <cdr:y>0.84942</cdr:y>
    </cdr:from>
    <cdr:to>
      <cdr:x>0.06297</cdr:x>
      <cdr:y>0.91855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560" y="3555831"/>
          <a:ext cx="474563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0.10145</cdr:x>
      <cdr:y>0.89505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98500" y="3159582"/>
          <a:ext cx="889006" cy="33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โครงการ</a:t>
          </a:r>
        </a:p>
      </cdr:txBody>
    </cdr:sp>
  </cdr:relSizeAnchor>
  <cdr:relSizeAnchor xmlns:cdr="http://schemas.openxmlformats.org/drawingml/2006/chartDrawing">
    <cdr:from>
      <cdr:x>0.27692</cdr:x>
      <cdr:y>0.0619</cdr:y>
    </cdr:from>
    <cdr:to>
      <cdr:x>0.34825</cdr:x>
      <cdr:y>0.18119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2426649" y="242543"/>
          <a:ext cx="625047" cy="4674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3175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เพิ่มขึ้น</a:t>
          </a:r>
        </a:p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+ </a:t>
          </a:r>
          <a:r>
            <a:rPr lang="th-TH" sz="10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1,379</a:t>
          </a:r>
          <a:endParaRPr lang="th-TH" sz="10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31/10/66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484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70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897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096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635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0849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2003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537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3215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3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6609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815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0586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21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4083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2003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56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9497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6586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3771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621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9705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7839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530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20890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8576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45EBE-8949-4B8A-9DD2-810D76ED3261}" type="slidenum">
              <a:rPr kumimoji="0" lang="th-T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h-T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97859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02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32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355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5354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245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690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860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98026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5F51A1-A190-4FE8-BD22-59A8BF5E5BA7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457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02219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82370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32186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70765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848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418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31/10/66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jpg"/><Relationship Id="rId10" Type="http://schemas.openxmlformats.org/officeDocument/2006/relationships/image" Target="../media/image8.png"/><Relationship Id="rId4" Type="http://schemas.openxmlformats.org/officeDocument/2006/relationships/image" Target="../media/image15.jpg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9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0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10/2566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วันพุธที่ 25 ตุลาคม 2566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</a:t>
            </a:r>
            <a:r>
              <a:rPr lang="en-GB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ชั้น 5 กรมการพัฒนาชุมชน </a:t>
            </a:r>
          </a:p>
        </p:txBody>
      </p:sp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1969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pic>
        <p:nvPicPr>
          <p:cNvPr id="46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97" y="1058389"/>
            <a:ext cx="1229128" cy="1231179"/>
          </a:xfrm>
          <a:prstGeom prst="rect">
            <a:avLst/>
          </a:prstGeom>
        </p:spPr>
      </p:pic>
      <p:pic>
        <p:nvPicPr>
          <p:cNvPr id="47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0" y="1071208"/>
            <a:ext cx="1229128" cy="12291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9" name="Group 8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49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63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7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8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9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64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65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66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6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60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2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4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8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8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และแผนการใช้จ่ายงบประมาณ กองทุนพัฒนาบทบาทสตรี                                                              ประจำปีงบประมาณ พ.ศ. 2566</a:t>
            </a: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ระเบียบวาระที่ 4 เรื่อง เพื่อทราบ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29" name="Group 28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7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9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4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5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6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60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61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62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9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51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3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4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5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52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6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2">
            <a:extLst>
              <a:ext uri="{FF2B5EF4-FFF2-40B4-BE49-F238E27FC236}">
                <a16:creationId xmlns:a16="http://schemas.microsoft.com/office/drawing/2014/main" id="{3A09D283-CB96-48CC-821D-B4DDCA8BE945}"/>
              </a:ext>
            </a:extLst>
          </p:cNvPr>
          <p:cNvSpPr txBox="1"/>
          <p:nvPr/>
        </p:nvSpPr>
        <p:spPr>
          <a:xfrm>
            <a:off x="-29618" y="480190"/>
            <a:ext cx="736881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1"/>
              </a:lnSpc>
              <a:spcBef>
                <a:spcPct val="0"/>
              </a:spcBef>
            </a:pPr>
            <a:r>
              <a:rPr lang="en-US" sz="1917" b="1" dirty="0" err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ผลการเบิกจ่ายภาพรว</a:t>
            </a:r>
            <a:r>
              <a:rPr lang="th-TH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 </a:t>
            </a:r>
            <a:r>
              <a:rPr lang="en-US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934,030,640.31 </a:t>
            </a:r>
            <a:r>
              <a:rPr lang="th-TH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r>
              <a:rPr lang="en-US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</a:t>
            </a:r>
            <a:r>
              <a:rPr lang="en-US" sz="191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97.15 </a:t>
            </a: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9D64699A-010C-49B2-BDCC-E2436E099DAD}"/>
              </a:ext>
            </a:extLst>
          </p:cNvPr>
          <p:cNvSpPr txBox="1"/>
          <p:nvPr/>
        </p:nvSpPr>
        <p:spPr>
          <a:xfrm>
            <a:off x="4461611" y="4296397"/>
            <a:ext cx="875584" cy="798774"/>
          </a:xfrm>
          <a:prstGeom prst="rect">
            <a:avLst/>
          </a:prstGeom>
        </p:spPr>
        <p:txBody>
          <a:bodyPr lIns="42333" tIns="42333" rIns="42333" bIns="42333" rtlCol="0" anchor="ctr"/>
          <a:lstStyle/>
          <a:p>
            <a:pPr algn="ctr">
              <a:lnSpc>
                <a:spcPts val="1111"/>
              </a:lnSpc>
            </a:pPr>
            <a:endParaRPr sz="150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" name="แผนภูมิ 16">
            <a:extLst>
              <a:ext uri="{FF2B5EF4-FFF2-40B4-BE49-F238E27FC236}">
                <a16:creationId xmlns:a16="http://schemas.microsoft.com/office/drawing/2014/main" id="{A349E9B1-0B4C-1DBF-63E6-B50002615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20976"/>
              </p:ext>
            </p:extLst>
          </p:nvPr>
        </p:nvGraphicFramePr>
        <p:xfrm>
          <a:off x="383666" y="1371987"/>
          <a:ext cx="4798328" cy="33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" name="Google Shape;1346;p36">
            <a:extLst>
              <a:ext uri="{FF2B5EF4-FFF2-40B4-BE49-F238E27FC236}">
                <a16:creationId xmlns:a16="http://schemas.microsoft.com/office/drawing/2014/main" id="{217B991C-78C6-81B5-E1D6-888EC1BEFE0C}"/>
              </a:ext>
            </a:extLst>
          </p:cNvPr>
          <p:cNvSpPr txBox="1"/>
          <p:nvPr/>
        </p:nvSpPr>
        <p:spPr>
          <a:xfrm>
            <a:off x="1651234" y="2164226"/>
            <a:ext cx="489022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91.12 </a:t>
            </a:r>
            <a:r>
              <a:rPr lang="en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8" name="Google Shape;1346;p36">
            <a:extLst>
              <a:ext uri="{FF2B5EF4-FFF2-40B4-BE49-F238E27FC236}">
                <a16:creationId xmlns:a16="http://schemas.microsoft.com/office/drawing/2014/main" id="{5C6097E7-9AB3-FDC6-8E88-D89E6EA7D6B0}"/>
              </a:ext>
            </a:extLst>
          </p:cNvPr>
          <p:cNvSpPr txBox="1"/>
          <p:nvPr/>
        </p:nvSpPr>
        <p:spPr>
          <a:xfrm>
            <a:off x="2620107" y="1544275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97.01 </a:t>
            </a:r>
            <a:r>
              <a:rPr lang="en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9" name="Google Shape;1346;p36">
            <a:extLst>
              <a:ext uri="{FF2B5EF4-FFF2-40B4-BE49-F238E27FC236}">
                <a16:creationId xmlns:a16="http://schemas.microsoft.com/office/drawing/2014/main" id="{2F8D7341-C4CA-FB0B-5B33-2A89DB6E3CF9}"/>
              </a:ext>
            </a:extLst>
          </p:cNvPr>
          <p:cNvSpPr txBox="1"/>
          <p:nvPr/>
        </p:nvSpPr>
        <p:spPr>
          <a:xfrm>
            <a:off x="3597014" y="1341458"/>
            <a:ext cx="451675" cy="34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99.90 </a:t>
            </a:r>
            <a:r>
              <a:rPr lang="en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0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1288070" y="1304185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1" name="Google Shape;1346;p36">
            <a:extLst>
              <a:ext uri="{FF2B5EF4-FFF2-40B4-BE49-F238E27FC236}">
                <a16:creationId xmlns:a16="http://schemas.microsoft.com/office/drawing/2014/main" id="{37D0F704-4A57-A766-B3D6-11AD9CA916CE}"/>
              </a:ext>
            </a:extLst>
          </p:cNvPr>
          <p:cNvSpPr txBox="1"/>
          <p:nvPr/>
        </p:nvSpPr>
        <p:spPr>
          <a:xfrm>
            <a:off x="2209743" y="1303761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2" name="Google Shape;1346;p36">
            <a:extLst>
              <a:ext uri="{FF2B5EF4-FFF2-40B4-BE49-F238E27FC236}">
                <a16:creationId xmlns:a16="http://schemas.microsoft.com/office/drawing/2014/main" id="{BB1DE3E6-8D86-9C7A-C2AE-F987EC34EBD8}"/>
              </a:ext>
            </a:extLst>
          </p:cNvPr>
          <p:cNvSpPr txBox="1"/>
          <p:nvPr/>
        </p:nvSpPr>
        <p:spPr>
          <a:xfrm>
            <a:off x="3145804" y="1323439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2" name="Google Shape;1346;p36">
            <a:extLst>
              <a:ext uri="{FF2B5EF4-FFF2-40B4-BE49-F238E27FC236}">
                <a16:creationId xmlns:a16="http://schemas.microsoft.com/office/drawing/2014/main" id="{3212A49B-F7E1-D371-F276-D9102295234A}"/>
              </a:ext>
            </a:extLst>
          </p:cNvPr>
          <p:cNvSpPr txBox="1"/>
          <p:nvPr/>
        </p:nvSpPr>
        <p:spPr>
          <a:xfrm>
            <a:off x="4081865" y="1199285"/>
            <a:ext cx="415886" cy="56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3" name="Google Shape;1346;p36">
            <a:extLst>
              <a:ext uri="{FF2B5EF4-FFF2-40B4-BE49-F238E27FC236}">
                <a16:creationId xmlns:a16="http://schemas.microsoft.com/office/drawing/2014/main" id="{9F2D370A-A924-E7D6-278A-4C0CFF816D7C}"/>
              </a:ext>
            </a:extLst>
          </p:cNvPr>
          <p:cNvSpPr txBox="1"/>
          <p:nvPr/>
        </p:nvSpPr>
        <p:spPr>
          <a:xfrm>
            <a:off x="4497751" y="1642183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97.15 </a:t>
            </a:r>
            <a:r>
              <a:rPr lang="en" sz="917" b="1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solidFill>
                <a:srgbClr val="00206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252552" y="1708159"/>
            <a:ext cx="4838862" cy="3348103"/>
            <a:chOff x="6253277" y="1767602"/>
            <a:chExt cx="5806634" cy="3303826"/>
          </a:xfrm>
        </p:grpSpPr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63711B7-CB8F-FD54-689F-C71872546F7A}"/>
                </a:ext>
              </a:extLst>
            </p:cNvPr>
            <p:cNvSpPr txBox="1"/>
            <p:nvPr/>
          </p:nvSpPr>
          <p:spPr>
            <a:xfrm>
              <a:off x="8821175" y="4534665"/>
              <a:ext cx="2591979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27,402,309.69 บาท</a:t>
              </a:r>
              <a:endParaRPr lang="en-US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725846" y="1767602"/>
              <a:ext cx="3334065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</a:t>
              </a:r>
              <a:r>
                <a:rPr lang="en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961,432,950</a:t>
              </a:r>
              <a:r>
                <a:rPr lang="th-TH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.00</a:t>
              </a:r>
              <a:r>
                <a:rPr lang="en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</a:t>
              </a:r>
              <a:r>
                <a:rPr lang="th-TH" sz="16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บาท</a:t>
              </a:r>
              <a:endParaRPr sz="1667" b="1" dirty="0">
                <a:solidFill>
                  <a:srgbClr val="002060"/>
                </a:solidFill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16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362113" y="1876253"/>
              <a:ext cx="2063873" cy="2637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>
                <a:lnSpc>
                  <a:spcPts val="2272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" name="Google Shape;1343;p36">
              <a:extLst>
                <a:ext uri="{FF2B5EF4-FFF2-40B4-BE49-F238E27FC236}">
                  <a16:creationId xmlns:a16="http://schemas.microsoft.com/office/drawing/2014/main" id="{9825B09E-53B7-CE5D-448D-76199C0F3058}"/>
                </a:ext>
              </a:extLst>
            </p:cNvPr>
            <p:cNvSpPr txBox="1"/>
            <p:nvPr/>
          </p:nvSpPr>
          <p:spPr>
            <a:xfrm>
              <a:off x="6253277" y="4630433"/>
              <a:ext cx="2243729" cy="3517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 algn="ctr">
                <a:lnSpc>
                  <a:spcPts val="2352"/>
                </a:lnSpc>
                <a:spcBef>
                  <a:spcPct val="0"/>
                </a:spcBef>
              </a:pPr>
              <a:r>
                <a:rPr lang="en-US" sz="16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en-US" sz="1600" b="1" dirty="0" err="1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</a:t>
              </a:r>
              <a:endParaRPr 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Google Shape;1344;p36">
              <a:extLst>
                <a:ext uri="{FF2B5EF4-FFF2-40B4-BE49-F238E27FC236}">
                  <a16:creationId xmlns:a16="http://schemas.microsoft.com/office/drawing/2014/main" id="{20D31918-14C0-A1ED-322E-F382929E6D17}"/>
                </a:ext>
              </a:extLst>
            </p:cNvPr>
            <p:cNvSpPr txBox="1"/>
            <p:nvPr/>
          </p:nvSpPr>
          <p:spPr>
            <a:xfrm>
              <a:off x="6354850" y="3449140"/>
              <a:ext cx="5596025" cy="795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05" indent="-23810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                    247,316,757.31 บาท  91.12 </a:t>
              </a:r>
              <a:r>
                <a:rPr lang="en-US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</a:t>
              </a: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05" indent="-23810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งบอุดหนุน                  </a:t>
              </a:r>
              <a:r>
                <a:rPr lang="th-TH" sz="1500" b="1" spc="-2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87,307,496.00</a:t>
              </a: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บาท </a:t>
              </a:r>
              <a:r>
                <a:rPr lang="en-US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97.01 %</a:t>
              </a: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05" indent="-23810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งบทุนหมุนเวียน     599,406,387.00 บาท  99.90 </a:t>
              </a:r>
              <a:r>
                <a:rPr lang="en-US" sz="15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%</a:t>
              </a:r>
              <a:endPara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2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494434" y="2088265"/>
            <a:ext cx="4520778" cy="93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>
              <a:lnSpc>
                <a:spcPts val="2272"/>
              </a:lnSpc>
              <a:spcBef>
                <a:spcPct val="0"/>
              </a:spcBef>
              <a:tabLst>
                <a:tab pos="2140309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งบบริหาร                       271,432,950.00 บาท 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252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งบอุดหนุน                      90,000,000.00 บาท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252" algn="l"/>
              </a:tabLst>
            </a:pPr>
            <a:r>
              <a:rPr lang="th-TH" sz="16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งบเงินทุนหมุนเวียน       600,000,000.00 บาท</a:t>
            </a:r>
            <a:endParaRPr lang="en-US" sz="16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337195" y="3153249"/>
            <a:ext cx="1664138" cy="302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th-TH" sz="16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ผลการ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  <a:endParaRPr lang="en-US" sz="1667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Google Shape;1342;p36">
            <a:extLst>
              <a:ext uri="{FF2B5EF4-FFF2-40B4-BE49-F238E27FC236}">
                <a16:creationId xmlns:a16="http://schemas.microsoft.com/office/drawing/2014/main" id="{863711B7-CB8F-FD54-689F-C71872546F7A}"/>
              </a:ext>
            </a:extLst>
          </p:cNvPr>
          <p:cNvSpPr txBox="1"/>
          <p:nvPr/>
        </p:nvSpPr>
        <p:spPr>
          <a:xfrm>
            <a:off x="7211317" y="4929266"/>
            <a:ext cx="2159983" cy="36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 algn="ctr">
              <a:lnSpc>
                <a:spcPts val="2466"/>
              </a:lnSpc>
              <a:spcBef>
                <a:spcPct val="0"/>
              </a:spcBef>
            </a:pP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2.85</a:t>
            </a:r>
            <a:endParaRPr lang="en-US" sz="15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519495" y="4793896"/>
            <a:ext cx="2818207" cy="343859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30 กันยายน 2566</a:t>
            </a:r>
            <a:endParaRPr lang="th-TH" sz="1333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128">
            <a:extLst>
              <a:ext uri="{FF2B5EF4-FFF2-40B4-BE49-F238E27FC236}">
                <a16:creationId xmlns:a16="http://schemas.microsoft.com/office/drawing/2014/main" id="{34F4D51C-C5CB-8622-2BB7-6F6F5D4E999E}"/>
              </a:ext>
            </a:extLst>
          </p:cNvPr>
          <p:cNvGrpSpPr/>
          <p:nvPr/>
        </p:nvGrpSpPr>
        <p:grpSpPr>
          <a:xfrm>
            <a:off x="-23582" y="-361931"/>
            <a:ext cx="10332648" cy="1385058"/>
            <a:chOff x="-23582" y="-361931"/>
            <a:chExt cx="10332648" cy="1385058"/>
          </a:xfrm>
        </p:grpSpPr>
        <p:grpSp>
          <p:nvGrpSpPr>
            <p:cNvPr id="5" name="กลุ่ม 25">
              <a:extLst>
                <a:ext uri="{FF2B5EF4-FFF2-40B4-BE49-F238E27FC236}">
                  <a16:creationId xmlns:a16="http://schemas.microsoft.com/office/drawing/2014/main" id="{FCD7A5EC-FE3A-DF0C-43FC-EB3CC10B1F53}"/>
                </a:ext>
              </a:extLst>
            </p:cNvPr>
            <p:cNvGrpSpPr/>
            <p:nvPr/>
          </p:nvGrpSpPr>
          <p:grpSpPr>
            <a:xfrm>
              <a:off x="-23582" y="-361931"/>
              <a:ext cx="10201628" cy="1385058"/>
              <a:chOff x="-21224" y="-365563"/>
              <a:chExt cx="9181465" cy="1246552"/>
            </a:xfrm>
          </p:grpSpPr>
          <p:sp>
            <p:nvSpPr>
              <p:cNvPr id="7" name="รูปแบบอิสระ: รูปร่าง 62">
                <a:extLst>
                  <a:ext uri="{FF2B5EF4-FFF2-40B4-BE49-F238E27FC236}">
                    <a16:creationId xmlns:a16="http://schemas.microsoft.com/office/drawing/2014/main" id="{82387D14-EE2B-F5CA-4DFD-83F11B36682A}"/>
                  </a:ext>
                </a:extLst>
              </p:cNvPr>
              <p:cNvSpPr/>
              <p:nvPr/>
            </p:nvSpPr>
            <p:spPr>
              <a:xfrm rot="10800000">
                <a:off x="-21224" y="349041"/>
                <a:ext cx="7820283" cy="10007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8" name="รูปแบบอิสระ: รูปร่าง 62">
                <a:extLst>
                  <a:ext uri="{FF2B5EF4-FFF2-40B4-BE49-F238E27FC236}">
                    <a16:creationId xmlns:a16="http://schemas.microsoft.com/office/drawing/2014/main" id="{BC603FB5-6644-163A-E923-6A79CC20C5EE}"/>
                  </a:ext>
                </a:extLst>
              </p:cNvPr>
              <p:cNvSpPr/>
              <p:nvPr/>
            </p:nvSpPr>
            <p:spPr>
              <a:xfrm flipV="1">
                <a:off x="5266749" y="-20538"/>
                <a:ext cx="3893491" cy="487172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 dirty="0"/>
              </a:p>
            </p:txBody>
          </p:sp>
          <p:sp>
            <p:nvSpPr>
              <p:cNvPr id="9" name="สี่เหลี่ยมผืนผ้า 11">
                <a:extLst>
                  <a:ext uri="{FF2B5EF4-FFF2-40B4-BE49-F238E27FC236}">
                    <a16:creationId xmlns:a16="http://schemas.microsoft.com/office/drawing/2014/main" id="{C6BA18A6-C4DD-C000-5AA6-5C610C30F73C}"/>
                  </a:ext>
                </a:extLst>
              </p:cNvPr>
              <p:cNvSpPr/>
              <p:nvPr/>
            </p:nvSpPr>
            <p:spPr>
              <a:xfrm>
                <a:off x="0" y="-57269"/>
                <a:ext cx="9160241" cy="404810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458AFB20-0A23-04B4-A8CD-33E3311CCEC9}"/>
                  </a:ext>
                </a:extLst>
              </p:cNvPr>
              <p:cNvSpPr/>
              <p:nvPr/>
            </p:nvSpPr>
            <p:spPr>
              <a:xfrm>
                <a:off x="5364490" y="-365563"/>
                <a:ext cx="1840389" cy="1246552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dirty="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9740CE9C-9D93-AEE9-8F4B-A4835C19B6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11596" y="-52058"/>
                <a:ext cx="760236" cy="50155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  <p:sp>
          <p:nvSpPr>
            <p:cNvPr id="6" name="กล่องข้อความ 8">
              <a:extLst>
                <a:ext uri="{FF2B5EF4-FFF2-40B4-BE49-F238E27FC236}">
                  <a16:creationId xmlns:a16="http://schemas.microsoft.com/office/drawing/2014/main" id="{1FD8033C-EE7F-C64C-DFEE-76F71EBD323D}"/>
                </a:ext>
              </a:extLst>
            </p:cNvPr>
            <p:cNvSpPr txBox="1"/>
            <p:nvPr/>
          </p:nvSpPr>
          <p:spPr>
            <a:xfrm>
              <a:off x="7815870" y="-24981"/>
              <a:ext cx="249319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1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2" name="กลุ่ม 2">
            <a:extLst>
              <a:ext uri="{FF2B5EF4-FFF2-40B4-BE49-F238E27FC236}">
                <a16:creationId xmlns:a16="http://schemas.microsoft.com/office/drawing/2014/main" id="{82644C6B-2B5C-7B00-84BC-4056C8694F06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1" name="Group 47">
              <a:extLst>
                <a:ext uri="{FF2B5EF4-FFF2-40B4-BE49-F238E27FC236}">
                  <a16:creationId xmlns:a16="http://schemas.microsoft.com/office/drawing/2014/main" id="{C9BCB005-829C-BE99-BA7C-7F9EB5EC208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45" name="กลุ่ม 1">
                <a:extLst>
                  <a:ext uri="{FF2B5EF4-FFF2-40B4-BE49-F238E27FC236}">
                    <a16:creationId xmlns:a16="http://schemas.microsoft.com/office/drawing/2014/main" id="{A4F962D6-BD3F-CD0A-46E6-BA26F50342F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47" name="กลุ่ม 7">
                  <a:extLst>
                    <a:ext uri="{FF2B5EF4-FFF2-40B4-BE49-F238E27FC236}">
                      <a16:creationId xmlns:a16="http://schemas.microsoft.com/office/drawing/2014/main" id="{005B2F52-0366-AC43-5456-E24CFD37FA8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D227A3C2-B931-8A4F-F874-0584EE83A018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4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809CC155-5851-4A48-91E2-3C9BCA6CA752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5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DF5E9D64-B090-1C11-FDC3-97FB18073E19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48" name="กลุ่ม 4">
                  <a:extLst>
                    <a:ext uri="{FF2B5EF4-FFF2-40B4-BE49-F238E27FC236}">
                      <a16:creationId xmlns:a16="http://schemas.microsoft.com/office/drawing/2014/main" id="{9A80B2CC-7067-7AC4-A3AB-BB16B3F66732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02BB02D-6665-9244-6B1A-A4EB8DFDE44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2FEE4FA3-30B7-5C6E-2383-E5F4E5C71E4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46" name="รูปแบบอิสระ: รูปร่าง 49">
                <a:extLst>
                  <a:ext uri="{FF2B5EF4-FFF2-40B4-BE49-F238E27FC236}">
                    <a16:creationId xmlns:a16="http://schemas.microsoft.com/office/drawing/2014/main" id="{8186D56C-B7E7-89E1-686E-60B1A9CC00DF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B312B198-C17C-96F4-3A0E-1105D8A744E3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3" name="กลุ่ม 5">
              <a:extLst>
                <a:ext uri="{FF2B5EF4-FFF2-40B4-BE49-F238E27FC236}">
                  <a16:creationId xmlns:a16="http://schemas.microsoft.com/office/drawing/2014/main" id="{BC9CDF00-3138-6969-9F3B-1C4BDBCE4D5C}"/>
                </a:ext>
              </a:extLst>
            </p:cNvPr>
            <p:cNvGrpSpPr/>
            <p:nvPr/>
          </p:nvGrpSpPr>
          <p:grpSpPr>
            <a:xfrm>
              <a:off x="5709572" y="5155894"/>
              <a:ext cx="2562423" cy="573424"/>
              <a:chOff x="5709572" y="5155894"/>
              <a:chExt cx="2562423" cy="573424"/>
            </a:xfrm>
          </p:grpSpPr>
          <p:grpSp>
            <p:nvGrpSpPr>
              <p:cNvPr id="24" name="Group 7">
                <a:extLst>
                  <a:ext uri="{FF2B5EF4-FFF2-40B4-BE49-F238E27FC236}">
                    <a16:creationId xmlns:a16="http://schemas.microsoft.com/office/drawing/2014/main" id="{AA8CDC2F-0ADD-CFBA-3F81-21907F8C6A8B}"/>
                  </a:ext>
                </a:extLst>
              </p:cNvPr>
              <p:cNvGrpSpPr/>
              <p:nvPr/>
            </p:nvGrpSpPr>
            <p:grpSpPr>
              <a:xfrm>
                <a:off x="5709572" y="5155894"/>
                <a:ext cx="2562423" cy="573424"/>
                <a:chOff x="-89764" y="-196712"/>
                <a:chExt cx="10439060" cy="2336075"/>
              </a:xfrm>
            </p:grpSpPr>
            <p:sp>
              <p:nvSpPr>
                <p:cNvPr id="26" name="Freeform 71">
                  <a:extLst>
                    <a:ext uri="{FF2B5EF4-FFF2-40B4-BE49-F238E27FC236}">
                      <a16:creationId xmlns:a16="http://schemas.microsoft.com/office/drawing/2014/main" id="{4334F1EA-CF8D-8179-E1CF-2AA4B6440654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41" name="Freeform 72">
                  <a:extLst>
                    <a:ext uri="{FF2B5EF4-FFF2-40B4-BE49-F238E27FC236}">
                      <a16:creationId xmlns:a16="http://schemas.microsoft.com/office/drawing/2014/main" id="{3CEE39FA-2F70-ED62-4F3B-C2DA3FC3077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43" name="Freeform 73">
                  <a:extLst>
                    <a:ext uri="{FF2B5EF4-FFF2-40B4-BE49-F238E27FC236}">
                      <a16:creationId xmlns:a16="http://schemas.microsoft.com/office/drawing/2014/main" id="{F737BBCC-6616-4210-E61D-89B9EE635CA9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44" name="Freeform 12">
                  <a:extLst>
                    <a:ext uri="{FF2B5EF4-FFF2-40B4-BE49-F238E27FC236}">
                      <a16:creationId xmlns:a16="http://schemas.microsoft.com/office/drawing/2014/main" id="{BA60EEC5-5614-86E6-2A70-374F133C5E04}"/>
                    </a:ext>
                  </a:extLst>
                </p:cNvPr>
                <p:cNvSpPr/>
                <p:nvPr/>
              </p:nvSpPr>
              <p:spPr>
                <a:xfrm>
                  <a:off x="6632873" y="-196712"/>
                  <a:ext cx="3716423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2F39FE4-17BA-6C98-C958-AA3F8A9B1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78" name="กลุ่ม 52">
            <a:extLst>
              <a:ext uri="{FF2B5EF4-FFF2-40B4-BE49-F238E27FC236}">
                <a16:creationId xmlns:a16="http://schemas.microsoft.com/office/drawing/2014/main" id="{32B2BB7B-8E78-ADAD-BD34-5AB6F80C4FEC}"/>
              </a:ext>
            </a:extLst>
          </p:cNvPr>
          <p:cNvGrpSpPr/>
          <p:nvPr/>
        </p:nvGrpSpPr>
        <p:grpSpPr>
          <a:xfrm>
            <a:off x="-1" y="-30069"/>
            <a:ext cx="10193050" cy="575427"/>
            <a:chOff x="-29746" y="-164554"/>
            <a:chExt cx="9173747" cy="517884"/>
          </a:xfrm>
        </p:grpSpPr>
        <p:sp>
          <p:nvSpPr>
            <p:cNvPr id="79" name="สี่เหลี่ยมผืนผ้า 47">
              <a:extLst>
                <a:ext uri="{FF2B5EF4-FFF2-40B4-BE49-F238E27FC236}">
                  <a16:creationId xmlns:a16="http://schemas.microsoft.com/office/drawing/2014/main" id="{E8364276-4CFE-741E-04DC-2068FABA3D77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80" name="สี่เหลี่ยมผืนผ้า 3">
              <a:extLst>
                <a:ext uri="{FF2B5EF4-FFF2-40B4-BE49-F238E27FC236}">
                  <a16:creationId xmlns:a16="http://schemas.microsoft.com/office/drawing/2014/main" id="{EACD0BA7-439B-ED89-3312-0C674A0E0F42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4.1 รายงานผลการเบิกจ่ายตามแผนการดำเนินงานและแผนการใช้จ่ายงบประมาณ กองทุนพัฒนาบทบาทสตรี ประจำปีงบประมาณ พ.ศ. 2566</a:t>
              </a:r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56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17600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เชียงใหม่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21,198,110.68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21,198,110.68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นครราชสีมา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20,006,794.60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20,006,794.60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ชัยภูมิ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19,781,476.00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19,781,476.00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สุรินทร์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18,475,860.60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18,475,860.60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สกลนคร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18,034,883.43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18,034,883.43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บุรีรัมย์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16,509,344.36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16,509,344.36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มหาสารคาม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16,419,553.16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16,419,553.16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ร้อยเอ็ด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15,022,585.00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15,022,585.00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เพชรบูรณ์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14,982,963.00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14,982,963.00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สระแก้ว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14,841,628.38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14,841,628.38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060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6953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ประจวบคีรีขันธ์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14,689,037.63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14,689,037.63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อ่างทอง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14,405,346.80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14,405,346.80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14,352,576.00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14,352,576.00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สุโขทัย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14,089,284.00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14,089,284.00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ศรีสะเกษ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14,050,253.00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14,050,253.00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นครศรีธรรมราช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14,006,912.00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14,006,912.00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สุพรรณบุรี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13,812,625.55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13,812,625.55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เชียงราย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13,736,664.00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13,736,664.00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ขอนแก่น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13,719,824.60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13,719,824.60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ตาก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13,674,653.16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13,674,653.16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 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855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001601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อุดรธานี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13,385,407.00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13,385,407.00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กาญจนบุรี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13,367,979.02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13,367,979.02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อุบลราชธานี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12,813,868.37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12,813,868.37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กาฬสินธุ์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12,774,456.00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12,774,456.00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ราชบุรี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12,751,430.40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12,751,430.40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ยโสธร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12,716,786.90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12,716,786.90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นราธิวาส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12,124,371.19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12,124,371.19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พระนครศรีอยุธยา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12,114,093.34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12,114,093.34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สมุทรสาคร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12,074,955.00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12,074,955.00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ลพบุรี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11,971,633.16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11,971,633.16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334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6496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พิจิตร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11,967,959.49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11,967,959.49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น่าน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11,858,503.00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11,858,503.00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แพร่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11,803,067.84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11,803,067.84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แม่ฮ่องสอน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11,581,787.00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11,581,787.00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นครพนม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11,368,280.51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11,368,280.51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ระยอง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11,237,474.80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11,237,474.80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สุราษฎร์ธานี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11,106,677.09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11,106,677.09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กำแพงเพชร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10,998,460.00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10,998,460.00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ตรัง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10,862,750.00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10,862,750.00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ปัตตานี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10,804,623.39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10,804,623.39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0824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116903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อุทัยธานี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10,739,752.00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10,739,752.00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หนองคาย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10,335,425.61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10,335,425.61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ปราจีนบุรี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10,232,515.43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10,232,515.43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ชลบุรี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10,127,332.46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10,127,332.46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นครสวรรค์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10,024,137.09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10,024,137.09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สงขลา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9,824,366.19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9,824,366.19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พิษณุโลก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9,582,272.00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9,582,272.00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หนองบัวลำภู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9,559,508.00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9,559,508.00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พะเยา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9,496,496.16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9,496,496.16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ลำปาง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9,290,903.00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9,290,903.00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126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65024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9,091,249.15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9,091,249.15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ลำพูน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9,068,153.00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9,068,153.00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อุตรดิตถ์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8,866,999.60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8,866,999.60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บึงกาฬ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8,677,168.44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8,677,168.44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ชุมพร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8,332,326.38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8,332,326.38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มุกดาหาร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8,162,624.23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8,162,624.23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เลย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8,065,771.81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8,065,771.81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อำนาจเจริญ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7,474,753.77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7,474,753.77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นครนายก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6,827,958.16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6,827,958.16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จันทบุรี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6,818,021.51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6,818,021.51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8683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914279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ระนอง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6,723,755.00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6,723,755.00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นครปฐม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6,676,086.00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6,676,086.00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ตราด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6,248,687.10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6,248,687.10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กระบี่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6,158,989.76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6,158,989.76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นนทบุรี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5,846,221.95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5,846,221.95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สตูล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5,807,893.00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5,807,893.00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สมุทรปราการ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5,574,079.50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5,574,079.50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สมุทรสงคราม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5,215,644.00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5,215,644.00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ปทุมธานี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4,475,613.10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4,475,613.10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สิงห์บุรี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4,287,499.16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4,287,499.16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30กันยายน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6732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76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78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30 กันยายน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02051"/>
              </p:ext>
            </p:extLst>
          </p:nvPr>
        </p:nvGraphicFramePr>
        <p:xfrm>
          <a:off x="216981" y="717708"/>
          <a:ext cx="9538518" cy="344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03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355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3707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66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33998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พัทลุง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4,191,516.44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4,191,516.44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7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ยะลา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3,653,898.82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3,653,898.82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-  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ชัยนาท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8,582,980.00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8,479,140.40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- 1.21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103,839.60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ภูเก็ต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4,503,300.00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4,444,766.84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- 1.30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58,533.16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พังงา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4,622,580.00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4,554,131.00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- 1.48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68,449.00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ฉะเชิงเทรา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8,937,701.01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8,973,845.01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0.40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-</a:t>
                      </a:r>
                      <a:r>
                        <a:rPr lang="th-T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36,144.00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0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กทม.ส่วนกลาง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133,833,831.72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106,626,199.79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20.33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27,207,631.93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62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77 จังหวัด</a:t>
                      </a: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961,432,950.00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934,030,640.31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27,402,309.69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2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2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4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9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5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3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5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6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51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47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282407" y="4477973"/>
            <a:ext cx="9613231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GB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จังหวัดที่เบิกจ่ายได้ 100</a:t>
            </a:r>
            <a:r>
              <a:rPr lang="en-GB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 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72 จังหวัด</a:t>
            </a:r>
          </a:p>
          <a:p>
            <a:pPr>
              <a:lnSpc>
                <a:spcPct val="130000"/>
              </a:lnSpc>
            </a:pPr>
            <a:r>
              <a:rPr lang="th-TH" sz="1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จังหวัดที่ยังเบิกจ่ายไม่ถึง </a:t>
            </a:r>
            <a:r>
              <a:rPr lang="th-TH" sz="1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100</a:t>
            </a:r>
            <a:r>
              <a:rPr lang="en-GB" sz="14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 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จำนวน 4 จังหวัด (อยู่ระหว่างดำเนินการบันทึกในระบบโปรแกรมทะเบียนลูกหนี้ (</a:t>
            </a:r>
            <a:r>
              <a:rPr lang="en-GB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th-TH" sz="1400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943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776188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1535975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9/2566 เมื่อวันพฤหัสบดีที่ 28 กันยายน 2566</a:t>
            </a: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1553645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2534703"/>
            <a:ext cx="5939275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9/2566 วันพฤหัสบดีที่ 28 กันยายน 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2393820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909228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แนะนำประธานกรรมการบริหารกองทุนพัฒนาบทบาทสตรี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6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 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111" name="Group 110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123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125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129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30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31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126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127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128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115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117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119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120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1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2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118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112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1" name="กลุ่ม 34"/>
          <p:cNvGrpSpPr/>
          <p:nvPr/>
        </p:nvGrpSpPr>
        <p:grpSpPr>
          <a:xfrm>
            <a:off x="147903" y="3198809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2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4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3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8" name="สี่เหลี่ยมผืนผ้า 21"/>
          <p:cNvSpPr/>
          <p:nvPr/>
        </p:nvSpPr>
        <p:spPr>
          <a:xfrm>
            <a:off x="4020548" y="3192508"/>
            <a:ext cx="5939275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         </a:t>
            </a:r>
          </a:p>
          <a:p>
            <a:pPr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</a:p>
          <a:p>
            <a:pPr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แผนการดำเนินงานและแผนการใช้จ่ายงบประมาณกองทุนพัฒนาบทบาทสตรี ประจำปีงบประมาณ พ.ศ. 2567</a:t>
            </a:r>
          </a:p>
          <a:p>
            <a:pPr algn="thaiDist">
              <a:lnSpc>
                <a:spcPct val="14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รายงานผลการดำเนินงานการประเมินผลการดำเนินงานทุนหมุนเวียน ประจำปีบัญชี 2566 กองทุนพัฒนาบทบาทสตรี กรมการพัฒนาชุมชน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1"/>
            <a:ext cx="10201628" cy="562646"/>
            <a:chOff x="-21224" y="-57269"/>
            <a:chExt cx="9181465" cy="506381"/>
          </a:xfrm>
        </p:grpSpPr>
        <p:sp>
          <p:nvSpPr>
            <p:cNvPr id="5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6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เปรียบเทียบผลการเบิกจ่ายงบประมาณกองทุนพัฒนาบทบาทสตรี ปีบัญชี 2565 - 2566</a:t>
              </a:r>
            </a:p>
          </p:txBody>
        </p:sp>
      </p:grpSp>
      <p:grpSp>
        <p:nvGrpSpPr>
          <p:cNvPr id="7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4" y="5154907"/>
            <a:ext cx="10183585" cy="694388"/>
            <a:chOff x="-23585" y="5154909"/>
            <a:chExt cx="10183585" cy="694389"/>
          </a:xfrm>
        </p:grpSpPr>
        <p:grpSp>
          <p:nvGrpSpPr>
            <p:cNvPr id="8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7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9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3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4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5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0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1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2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8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0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1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sz="2800"/>
                </a:p>
              </p:txBody>
            </p:sp>
            <p:sp>
              <p:nvSpPr>
                <p:cNvPr id="16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sz="2800" dirty="0"/>
                </a:p>
              </p:txBody>
            </p:sp>
          </p:grpSp>
          <p:pic>
            <p:nvPicPr>
              <p:cNvPr id="12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aphicFrame>
        <p:nvGraphicFramePr>
          <p:cNvPr id="26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36470"/>
              </p:ext>
            </p:extLst>
          </p:nvPr>
        </p:nvGraphicFramePr>
        <p:xfrm>
          <a:off x="1174615" y="1424166"/>
          <a:ext cx="7384234" cy="25636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812406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1703899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1611580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1256349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1054397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600" baseline="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ก.ย. 2565</a:t>
                      </a:r>
                      <a:endParaRPr lang="th-TH" sz="16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 ก.ย. 2566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75461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1,018,583,200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961,432,950.00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75461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เบิกจ่ายภาพรวม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984,429,795.28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(96.73)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934,030,640.31</a:t>
                      </a: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(97.15)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</a:t>
                      </a:r>
                      <a:r>
                        <a:rPr lang="th-TH" sz="14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0.42</a:t>
                      </a:r>
                      <a:endParaRPr lang="th-TH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2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</a:t>
            </a:r>
            <a:r>
              <a:rPr lang="th-TH" sz="2000" b="1" spc="-7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แผนการดำเนินงานและแผนการใช้จ่ายงบประมาณกองทุนพัฒนาบทบาทสตรี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2567</a:t>
            </a:r>
          </a:p>
        </p:txBody>
      </p:sp>
      <p:grpSp>
        <p:nvGrpSpPr>
          <p:cNvPr id="8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9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61" name="Group 60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73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75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79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80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81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76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77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78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7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65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67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69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70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1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2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68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62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5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8" name="Group 7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20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22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26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27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28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23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24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25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2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12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14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16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17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8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9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15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37319" y="77368"/>
            <a:ext cx="8324563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</a:t>
            </a: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แผนการดำเนินงานและแผนการใช้จ่ายงบประมาณกองทุนพัฒนาบทบาทสตรี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2567</a:t>
            </a: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682851270"/>
              </p:ext>
            </p:extLst>
          </p:nvPr>
        </p:nvGraphicFramePr>
        <p:xfrm>
          <a:off x="2466474" y="1311442"/>
          <a:ext cx="7860986" cy="42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/>
          <a:srcRect l="14228" r="14248"/>
          <a:stretch/>
        </p:blipFill>
        <p:spPr>
          <a:xfrm>
            <a:off x="120316" y="650209"/>
            <a:ext cx="4487780" cy="33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spc="-4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ประจำปีบัญชี 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</a:p>
        </p:txBody>
      </p:sp>
      <p:grpSp>
        <p:nvGrpSpPr>
          <p:cNvPr id="8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9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61" name="Group 60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73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75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79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80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81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76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77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78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7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65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67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69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70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1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2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68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62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4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13172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37415"/>
              </p:ext>
            </p:extLst>
          </p:nvPr>
        </p:nvGraphicFramePr>
        <p:xfrm>
          <a:off x="650777" y="1638110"/>
          <a:ext cx="8839200" cy="4097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34920677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152400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152400">
                <a:tc gridSpan="3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58129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70465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2515" y="3059722"/>
            <a:ext cx="3327147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4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4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4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มีหนี้ที่ครบกำหนดชำระในปีบัญชี 2566 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(1 ตุลาคม 2565 - 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กันยายน 2566)      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จำนวน 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1,701,744,907.60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รับชำระคืนเงินกู้ยืม 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1,493,279,024.16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คิดเป็นร้อย 87.75</a:t>
            </a:r>
            <a:endParaRPr lang="en-US" sz="11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585024"/>
              </p:ext>
            </p:extLst>
          </p:nvPr>
        </p:nvGraphicFramePr>
        <p:xfrm>
          <a:off x="4293290" y="2929094"/>
          <a:ext cx="5196687" cy="263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136890" y="4367781"/>
            <a:ext cx="870857" cy="362857"/>
          </a:xfrm>
          <a:prstGeom prst="roundRect">
            <a:avLst/>
          </a:prstGeom>
          <a:solidFill>
            <a:srgbClr val="FFE7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คะแนน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87367" y="3385440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69204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endParaRPr lang="th-TH" sz="14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40853"/>
              </p:ext>
            </p:extLst>
          </p:nvPr>
        </p:nvGraphicFramePr>
        <p:xfrm>
          <a:off x="560467" y="1673315"/>
          <a:ext cx="9019820" cy="4012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6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901982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901982">
                  <a:extLst>
                    <a:ext uri="{9D8B030D-6E8A-4147-A177-3AD203B41FA5}">
                      <a16:colId xmlns:a16="http://schemas.microsoft.com/office/drawing/2014/main" val="1188918165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3401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3401"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506778"/>
                  </a:ext>
                </a:extLst>
              </a:tr>
              <a:tr h="27340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340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793610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200" b="1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 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516" y="3059722"/>
            <a:ext cx="3384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จำนวนเงินที่ได้รับอนุมัติตามสัญญา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</a:t>
            </a:r>
            <a:r>
              <a:rPr lang="th-TH" sz="11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ในปีบัญชี 2556-2566 ณ วันที่ 30 กันยายน 2566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เป็นเงิน 17,009,932,597.69 บาท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รับชำระคืน 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13,478,931,297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74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บาท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มีหนี้คงเหลือ 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3,530,565,719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95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บาท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แยกเป็นหนี้เกินกำหนดชำระ 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524,570,811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14.68</a:t>
            </a:r>
            <a:endParaRPr lang="en-US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589253"/>
              </p:ext>
            </p:extLst>
          </p:nvPr>
        </p:nvGraphicFramePr>
        <p:xfrm>
          <a:off x="4479403" y="2886563"/>
          <a:ext cx="5100884" cy="267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786719" y="3600649"/>
            <a:ext cx="870857" cy="362857"/>
          </a:xfrm>
          <a:prstGeom prst="roundRect">
            <a:avLst/>
          </a:prstGeom>
          <a:solidFill>
            <a:srgbClr val="FFE7E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คะแนน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30041" y="4850430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809040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2.1 ความพึงพอใจของผู้มีส่วนได้ส่วนเสีย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221912"/>
              </p:ext>
            </p:extLst>
          </p:nvPr>
        </p:nvGraphicFramePr>
        <p:xfrm>
          <a:off x="538912" y="1727201"/>
          <a:ext cx="9082176" cy="398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3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908218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908218">
                  <a:extLst>
                    <a:ext uri="{9D8B030D-6E8A-4147-A177-3AD203B41FA5}">
                      <a16:colId xmlns:a16="http://schemas.microsoft.com/office/drawing/2014/main" val="1616336114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61320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61320"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4380"/>
                  </a:ext>
                </a:extLst>
              </a:tr>
              <a:tr h="341247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09477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14437"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th-TH" sz="1400" b="1" i="0" u="sng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4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71739" y="3375898"/>
            <a:ext cx="31627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ทบทวนแบบสอบถามความพึงพอใจ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กรมบัญชีกลางและ บจก.ทริส ให้ความเห็นชอบแบบสอบถามความพึงพอใจ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 และกทม. ดำเนินการผลิตและจัดเก็บข้อมูลตามแบบสอบถามความพึงพอใจ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ประเภทเงินทุนหมุนเวียนและเงินอุดหนุน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สกส.วิเคราะห์ข้อมูลและประมวลผลความพึงพอใจ  ต่อการดำเนินงานของกองทุนฯ ร้อยละ 95.31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923665"/>
              </p:ext>
            </p:extLst>
          </p:nvPr>
        </p:nvGraphicFramePr>
        <p:xfrm>
          <a:off x="4467828" y="3261168"/>
          <a:ext cx="5153260" cy="220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8580281" y="3638088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31347" y="3638088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81323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89" y="633682"/>
          <a:ext cx="10140755" cy="51571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2.2 ร้อยละโครงการที่ได้รับการส</a:t>
                      </a:r>
                      <a:r>
                        <a:rPr lang="th-TH" sz="13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นับสนุนจากกองทุนฯ ที่ผู้เข้าร่วมโครงการมีคุณภาพชีวิตที่ดีและผ่านเกณฑ์การประเมินผล</a:t>
                      </a:r>
                      <a:endParaRPr lang="en-US" sz="13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635888"/>
              </p:ext>
            </p:extLst>
          </p:nvPr>
        </p:nvGraphicFramePr>
        <p:xfrm>
          <a:off x="522623" y="1683541"/>
          <a:ext cx="9098844" cy="410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7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167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23496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606214">
                  <a:extLst>
                    <a:ext uri="{9D8B030D-6E8A-4147-A177-3AD203B41FA5}">
                      <a16:colId xmlns:a16="http://schemas.microsoft.com/office/drawing/2014/main" val="534233345"/>
                    </a:ext>
                  </a:extLst>
                </a:gridCol>
                <a:gridCol w="18163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12688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65749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79362"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55826"/>
                  </a:ext>
                </a:extLst>
              </a:tr>
              <a:tr h="34183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71402"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9624" y="3228571"/>
            <a:ext cx="3848114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จัดทำแนวทางปฏิบัติ, ออกแบบเครื่องมือ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จัดทำฐานข้อมูล , กำหนดกลุ่มเป้าหมาย              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เป็นโครงการที่ดำเนินการในปีบัญชี 2564 </a:t>
            </a:r>
          </a:p>
          <a:p>
            <a:pPr>
              <a:lnSpc>
                <a:spcPct val="15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จำนวน 1,164 โครงการ (10% ของ 11,637 โครงการ)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จังหวัดดำเนินการจัดเก็บแบบสอบถามผลสำเร็จของโครงการ             ที่ได้รบการสนับสนุนจากกองทุนฯ ที่ผู้เข้าร่วมโครงการ                        มีคุณภาพชีวิตที่ดีและผ่านเกณฑ์การประเมินผล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ดำเนินการวิเคราะห์ข้อมูลและประมวลผล ทั้ง 76 จังหวัด                 ร้อยละ 100</a:t>
            </a:r>
          </a:p>
        </p:txBody>
      </p:sp>
      <p:grpSp>
        <p:nvGrpSpPr>
          <p:cNvPr id="1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391162"/>
              </p:ext>
            </p:extLst>
          </p:nvPr>
        </p:nvGraphicFramePr>
        <p:xfrm>
          <a:off x="4380931" y="3228571"/>
          <a:ext cx="4844956" cy="241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8131040" y="3602226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335488" y="3602226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97356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289" y="633682"/>
          <a:ext cx="10140755" cy="51444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3.1 ผลลัพธ์จากการดำเนินงานตามวัตถุประสงค์ของกองทุนฯ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82834"/>
              </p:ext>
            </p:extLst>
          </p:nvPr>
        </p:nvGraphicFramePr>
        <p:xfrm>
          <a:off x="735106" y="1705158"/>
          <a:ext cx="8973340" cy="4063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668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89733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97334">
                  <a:extLst>
                    <a:ext uri="{9D8B030D-6E8A-4147-A177-3AD203B41FA5}">
                      <a16:colId xmlns:a16="http://schemas.microsoft.com/office/drawing/2014/main" val="3526350025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6686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6686">
                <a:tc gridSpan="3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589176"/>
                  </a:ext>
                </a:extLst>
              </a:tr>
              <a:tr h="296686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6807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</a:t>
                      </a:r>
                      <a:r>
                        <a:rPr lang="th-TH" sz="11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60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endParaRPr lang="th-TH" sz="1100" kern="12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051714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5106" y="3736855"/>
            <a:ext cx="3949909" cy="181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  <a:spcAft>
                <a:spcPts val="0"/>
              </a:spcAft>
            </a:pPr>
            <a:r>
              <a:rPr lang="th-TH" sz="14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200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จัดทำแผนการดำเนินงานเพื่อติดตามและประเมินผลลัพธ์จากการดำเนินงานตามวัตถุประสงค์ของกองทุน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จัดทำฐานข้อมูลผู้กู้ในปีบัญชี 2565 เพื่อกำหนดเป้าหมายในการติดตามและประเมินผลลัพธ์ตามวัตถุประสงค์ของกองทุนฯ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จัดทำคู่มือติดตามผลลัพธ์และประเมินผลลัพธ์ 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ติดตามผลลัพธ์เชิงคุณภาพและเชิงปริมาณ </a:t>
            </a:r>
          </a:p>
          <a:p>
            <a:pPr marL="171450" indent="-171450">
              <a:lnSpc>
                <a:spcPct val="11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สรุปผลการติดตามผลลัพธ์ที่ได้จากการดำเนินงานตามวัตถุประสงค์ของกองทุนเป็นไปตามเป้าหมายร้อยละ 96.13 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376338"/>
              </p:ext>
            </p:extLst>
          </p:nvPr>
        </p:nvGraphicFramePr>
        <p:xfrm>
          <a:off x="4685014" y="3736855"/>
          <a:ext cx="5023431" cy="197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8623960" y="4283477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62350" y="4283477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623289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68577"/>
              </p:ext>
            </p:extLst>
          </p:nvPr>
        </p:nvGraphicFramePr>
        <p:xfrm>
          <a:off x="11289" y="633683"/>
          <a:ext cx="10140755" cy="5209353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2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00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ความสำเร็จในการดำเนินการตามแผนงานเพื่อสนับสนุนโครงการส่งเสริมอาชีพ</a:t>
                      </a:r>
                      <a:endParaRPr lang="en-US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35383"/>
              </p:ext>
            </p:extLst>
          </p:nvPr>
        </p:nvGraphicFramePr>
        <p:xfrm>
          <a:off x="500045" y="1683124"/>
          <a:ext cx="9144000" cy="403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1955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41005">
                  <a:extLst>
                    <a:ext uri="{9D8B030D-6E8A-4147-A177-3AD203B41FA5}">
                      <a16:colId xmlns:a16="http://schemas.microsoft.com/office/drawing/2014/main" val="2687036185"/>
                    </a:ext>
                  </a:extLst>
                </a:gridCol>
                <a:gridCol w="180301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798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2649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2649">
                <a:tc gridSpan="3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44398"/>
                  </a:ext>
                </a:extLst>
              </a:tr>
              <a:tr h="30264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91815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ดำเนินงานตามแผนงาน                       เพื่อสนับสนุน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80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85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05776">
                <a:tc gridSpan="6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en-US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045" y="3514303"/>
            <a:ext cx="4306536" cy="1930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รวบรวมข้อมูลการเบิกจ่ายเงินอุดหนุน ตามแผนการดำเนินงานและแผนการใช้จ่ายงบประมาณกองทุนพัฒนาบทบาทสตรี ประจำปี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ดำเนินการวิเคราะห์ข้อมูลโครงการที่ได้รับการสนับสนุนเงินอุดหนุน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จากกองทุนฯ ซึ่งเป็นโครงการส่งเสริมอาชีพแก่สมาชิกกองทุนฯ                  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รวมยอดสะสมตั้งแต่ตุลาคม 2565 –  กันยายน 2566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ทั้งหมดจำนวน 962 โครงการ จำนวนเงิน 32,201,361 บาท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spc="-8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119.26 อยู่ระหว่างการวิเคราะห์ข้อมูลของเดือนกันยายน 2566 </a:t>
            </a: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353892"/>
              </p:ext>
            </p:extLst>
          </p:nvPr>
        </p:nvGraphicFramePr>
        <p:xfrm>
          <a:off x="4907665" y="3699061"/>
          <a:ext cx="4572479" cy="201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526557" y="4061918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609288" y="4029508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96806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34"/>
          <p:cNvGrpSpPr/>
          <p:nvPr/>
        </p:nvGrpSpPr>
        <p:grpSpPr>
          <a:xfrm>
            <a:off x="216981" y="745014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89626" y="738713"/>
            <a:ext cx="5939275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รายงานผลการดำเนินงานตามตัวชี้วัดที่ 5.1 บทบาทคณะกรรมการบริหาร</a:t>
            </a:r>
            <a:r>
              <a:rPr lang="th-TH" sz="140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เงินทุนหมุนเวียน เรื่อง สรุปผลการดำเนินงานกองทุนพัฒนาบทบาทสตรี ประจำปี 2566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4 (กรกฎาคม - กันยายน 2566)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การบริหารจัดการหนี้ของกองทุนพัฒนาบทบาทสตรี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การบริหารจัดการหนี้ของกองทุนพัฒนาบทบาทสตรีกรุงเทพมหานคร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</a:t>
            </a:r>
            <a: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</p:txBody>
      </p:sp>
      <p:grpSp>
        <p:nvGrpSpPr>
          <p:cNvPr id="5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6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ระเบียบวาระการประชุมคณะกรรมการบริหารกองทุนพัฒนาบทบาทสตรี (ต่อ)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90" name="Group 89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102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104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108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09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10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105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106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107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94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96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98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99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0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1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97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125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216981" y="3570077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26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128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127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32" name="กลุ่ม 42"/>
          <p:cNvGrpSpPr/>
          <p:nvPr/>
        </p:nvGrpSpPr>
        <p:grpSpPr>
          <a:xfrm>
            <a:off x="175676" y="4520131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3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135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6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7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134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4104968" y="4546123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89626" y="3692301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1882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15930"/>
              </p:ext>
            </p:extLst>
          </p:nvPr>
        </p:nvGraphicFramePr>
        <p:xfrm>
          <a:off x="-11289" y="633682"/>
          <a:ext cx="10163333" cy="5081317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98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4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ความสำเร็จในการปรับปรุงกระบวนการบริหารลูกหนี้โครงการ</a:t>
                      </a:r>
                      <a:r>
                        <a:rPr lang="th-TH" sz="1400" b="1" i="0" u="none" strike="noStrike" kern="1200" cap="non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เพื่อให้งบการเงินของกองทุน ได้รับการรับรอง</a:t>
                      </a:r>
                      <a:endParaRPr lang="en-US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878394"/>
              </p:ext>
            </p:extLst>
          </p:nvPr>
        </p:nvGraphicFramePr>
        <p:xfrm>
          <a:off x="-11289" y="1628197"/>
          <a:ext cx="10163334" cy="405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90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0876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67899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292930">
                  <a:extLst>
                    <a:ext uri="{9D8B030D-6E8A-4147-A177-3AD203B41FA5}">
                      <a16:colId xmlns:a16="http://schemas.microsoft.com/office/drawing/2014/main" val="1864617031"/>
                    </a:ext>
                  </a:extLst>
                </a:gridCol>
                <a:gridCol w="20708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71793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0445">
                <a:tc gridSpan="6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0445">
                <a:tc gridSpan="3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2565 -2566)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70366"/>
                  </a:ext>
                </a:extLst>
              </a:tr>
              <a:tr h="284632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08466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ดำเนินการจัดทำข้อมูลยืนยัน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ลูกหนี้โครงการได้รับครบถ้วน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</a:t>
                      </a:r>
                      <a:r>
                        <a:rPr lang="th-TH" sz="9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ผ่านเกณฑ์วัดระดับ 1  และดำเนินการประชุมหารือร่วมกับ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 ภายในไตรมาสที่ 2 ของปี</a:t>
                      </a:r>
                      <a:r>
                        <a:rPr lang="th-TH" sz="900" b="0" spc="-5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บัญชี 2566 เพื่อหาข้อสรุป/มาตรการ </a:t>
                      </a:r>
                      <a:br>
                        <a:rPr lang="th-TH" sz="900" b="0" spc="-5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ที่เกี่ยวกับกระบวนการ</a:t>
                      </a:r>
                      <a:r>
                        <a:rPr lang="th-TH" sz="900" b="0" spc="-5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บริหารลูกหนี้โครงการตามข้อสังเกตของ สตง.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</a:t>
                      </a:r>
                      <a:r>
                        <a:rPr lang="th-TH" sz="900" b="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ทะเบียนลูกหนี้ (</a:t>
                      </a:r>
                      <a:r>
                        <a:rPr lang="en-US" sz="900" b="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ได้ครบถ้วน ร้อยละ 100</a:t>
                      </a:r>
                      <a:endParaRPr lang="en-US" sz="900" b="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 และดำเนินการนำข้อมูลยอดลูกหนี้โครงการเข้าระบบบัญชีการเงิน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พร้อมใช้งาน, ดำเนินการได้อย่างต่อเนื่องครอบคลุมการดำเนินงาน ทั้งส่วนกลางและส่วนภูมิภาค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สามารถออกหลักฐานรายงาน เพื่อปิดงบการเงินได้ถูกต้องและมี</a:t>
                      </a:r>
                      <a:r>
                        <a:rPr lang="th-TH" sz="900" b="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ประสิทธิภาพ เพื่อให้งบการเงินของกองทุนฯ ได้รับการรับรอง</a:t>
                      </a:r>
                      <a:endParaRPr lang="en-US" sz="900" kern="1200" spc="-5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156654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100" b="0" i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3555181"/>
            <a:ext cx="51970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200" b="1" u="sng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3</a:t>
            </a:r>
            <a:r>
              <a:rPr lang="th-TH" sz="1200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มีหนังสือถึงจังหวัดและกรุงเทพมหานคร ให้จัดเก็บข้อมูลยืนยัน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ลูกหนี้โครงการ จำนวน 58,709 สัญญา ณ วันที่ 30 กันยายน 2565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- กองทุนฯ ดำเนินการตรวจสอบข้อมูลยืนยันยอดลูกหนี้โครงการ จำนวน 52,495 สัญญา 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(ณ วันที่ 25 ตุลาคม 2565) มีผลต่าง 6,214 โครงการ มีลูกหนี้โครงการบางคนไม่สามารถ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ยืนยันยอดได้  เช่น ลูกหนี้  โครงการบางรายไม่อยู่ในพื้นที่, ตาย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จัดประชุมร่วมกับสำนักงานตรวจสเงินแนดินเพื่อหาข้อสรุปในการ ปรับปรุง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กระบวนการบริหารลูกหนี้โครงการเพื่อให้งบการเงินของกองทุนฯ ได้รับการรับรอง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ดำเนินการคัดแยกลูกหนี้รายโครงการ  และนำข้อมูลจากระบบทะเบียนลูกหนี้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SARA)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ข้อมูล ณ วันที่ 1 เมษายน 2566 เข้าระบบบัญชีการเงิน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ERP)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และระบบโปรแกรมลูกหนี้ใหม่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LM)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ได้ครบถ้วนร้อยละ 100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เริ่มใช้โปรแกรมระบบบัญชีการเงิน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ERP)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และโปรแกรมทะเบียนลูกหนี้ใหม่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LM)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ครอบคลุม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ทั้งส่วนกลางและส่วนภูมิภาค ภายในเดือนตุลาคม 2566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94470"/>
              </p:ext>
            </p:extLst>
          </p:nvPr>
        </p:nvGraphicFramePr>
        <p:xfrm>
          <a:off x="5383915" y="3626202"/>
          <a:ext cx="4281403" cy="205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776250" y="4519750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473485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06528"/>
              </p:ext>
            </p:extLst>
          </p:nvPr>
        </p:nvGraphicFramePr>
        <p:xfrm>
          <a:off x="603717" y="1709393"/>
          <a:ext cx="9217616" cy="400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788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2775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47776">
                  <a:extLst>
                    <a:ext uri="{9D8B030D-6E8A-4147-A177-3AD203B41FA5}">
                      <a16:colId xmlns:a16="http://schemas.microsoft.com/office/drawing/2014/main" val="325184327"/>
                    </a:ext>
                  </a:extLst>
                </a:gridCol>
                <a:gridCol w="18175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350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6428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6428">
                <a:tc gridSpan="3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401021"/>
                  </a:ext>
                </a:extLst>
              </a:tr>
              <a:tr h="326428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9672"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8885"/>
                  </a:ext>
                </a:extLst>
              </a:tr>
              <a:tr h="623360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สภาพแวดล้อมการควบคุมภายใน   </a:t>
                      </a:r>
                      <a:r>
                        <a:rPr lang="th-TH" sz="1100" b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การกำหนดวัตถุประสงค์การบริหารความเสี่ยง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    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     </a:t>
                      </a: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</a:t>
                      </a:r>
                    </a:p>
                    <a:p>
                      <a:pPr algn="thaiDi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  5.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สารสนเทศและการสื่อสาร            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083289">
                <a:tc grid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4573" y="3588815"/>
            <a:ext cx="453976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thaiDist"/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ได้ดำเนินการทบทวนคู่มือบริหารความเสี่ยง และมีการกำหนด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ช่องทางข้อร้องเรียนไว้ จำนวน 6 ช่องทาง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คกส. ให้ความเห็นชอบคู่มือการบริหารความเสี่ยง และสกส. มีการเผยแพร่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คู่มือการบริหารความเสี่ยง ให้กับผู้บริหารและบุคลากรในองค์กรทราบ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มีการประเมินทั้งโอกาสและผลกระทบ โดยใช้ฐานข้อมูลในอดีต และ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จัดทำแผนภาพความเสี่ยงระดับองค์กร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Risk Profile)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มีการวางระบบการควบคุมภายใน และจัดทำ 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Workflow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บรรจุไว้                 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ในคู่มือการบริหารความเสี่ยง และดำเนินการตามแผนบริหารความเสี่ยง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ประจำปี และดำเนินการตามแผนความเสี่ยงทั้ง 4 ประเภท 9 ปัจจัยเสี่ยง</a:t>
            </a:r>
          </a:p>
          <a:p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ได้ดำเนินการประเมินผลการควบคุมภายใน ตามเกณฑ์กระทรวงการคลัง 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และกำหนดส่งผลการประเมินการควบคุมภายในให้กับกลุ่มตรวจสอบภายใน</a:t>
            </a:r>
            <a:b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ของกรมการพัฒนาชุมชน วันที่ 2 ตุลาคม 2566 ทันตามกำหนดเวลา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56788"/>
              </p:ext>
            </p:extLst>
          </p:nvPr>
        </p:nvGraphicFramePr>
        <p:xfrm>
          <a:off x="5184341" y="3753134"/>
          <a:ext cx="4406615" cy="188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682146" y="4110317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295389" y="4110316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336172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59885"/>
              </p:ext>
            </p:extLst>
          </p:nvPr>
        </p:nvGraphicFramePr>
        <p:xfrm>
          <a:off x="727895" y="1596602"/>
          <a:ext cx="9070860" cy="408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1139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34278">
                  <a:extLst>
                    <a:ext uri="{9D8B030D-6E8A-4147-A177-3AD203B41FA5}">
                      <a16:colId xmlns:a16="http://schemas.microsoft.com/office/drawing/2014/main" val="848519802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8192">
                <a:tc gridSpan="6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8192">
                <a:tc gridSpan="3">
                  <a:txBody>
                    <a:bodyPr/>
                    <a:lstStyle/>
                    <a:p>
                      <a:pPr algn="ctr"/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902130"/>
                  </a:ext>
                </a:extLst>
              </a:tr>
              <a:tr h="29819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819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509908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การประชุมปิดตรวจ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3. การปฏิบัติงานตามข้อเสนอแนะ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49080">
                <a:tc gridSpan="6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22719" y="3379524"/>
            <a:ext cx="39251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th-TH" sz="1100" spc="-7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ได้รับการตรวจสอบจากกลุ่มตรวจสอบภายในกรมการพัฒนาชุมชน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ตามแผนการตรวจสอบระยะยาว (พ.ศ. 2565-2568)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มีการประชุมปิดตรวจร่วมกันระหว่างผู้อำนวยการ สกส.                     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กับบกลุ่มตรวจสอบภายใน กรมการพัฒนาชุมชน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สกส. ปฏิบัติตามข้อเสนอแนะและแก้ไขได้ตามระยะเวลา                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ที่กำหนด นำเสนอรายงานผลการตรวจสอบดังกล่าว 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ต่อคกส. โดยได้มอบนโยบายในการปฏิบัติงานที่สอดคล้อง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กับรายงานผลการตรวจสอบ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ดำเนินการตามแผนบริหารความเสี่ยง ประจำปี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และรายงานผลการบริหารความเสี่ยงให้กับกลุ่มตรวจสอบ</a:t>
            </a:r>
          </a:p>
          <a:p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ภายในของกรมการพัฒนาชุมชน วันที่ 2 ตุลาคม 2566               </a:t>
            </a: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28972"/>
              </p:ext>
            </p:extLst>
          </p:nvPr>
        </p:nvGraphicFramePr>
        <p:xfrm>
          <a:off x="4840835" y="3286990"/>
          <a:ext cx="4764972" cy="2335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352464" y="3695938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83539" y="3695937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982169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3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999696"/>
              </p:ext>
            </p:extLst>
          </p:nvPr>
        </p:nvGraphicFramePr>
        <p:xfrm>
          <a:off x="643229" y="1560917"/>
          <a:ext cx="8952330" cy="4160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2766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99818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23377">
                  <a:extLst>
                    <a:ext uri="{9D8B030D-6E8A-4147-A177-3AD203B41FA5}">
                      <a16:colId xmlns:a16="http://schemas.microsoft.com/office/drawing/2014/main" val="2657669683"/>
                    </a:ext>
                  </a:extLst>
                </a:gridCol>
                <a:gridCol w="176522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8756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05203">
                <a:tc gridSpan="6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5203">
                <a:tc gridSpan="3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62725"/>
                  </a:ext>
                </a:extLst>
              </a:tr>
              <a:tr h="305203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05203"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57684"/>
                  </a:ext>
                </a:extLst>
              </a:tr>
              <a:tr h="1262577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1677434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3229" y="4030074"/>
            <a:ext cx="403427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60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ดำเนินการทบทวนแผนปฏิบัติการดิจิทัล (ระยะยาว)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พ.ศ. 2566-2568 และจัดทำแผนปฏิบัติการดิจิทัล ประจำปี 2567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 คกส. ให้ความเห็นชอบ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มีระบบสารสนเทศสนับสนุนการตัดสินใจของผู้บริหาร (</a:t>
            </a:r>
            <a:r>
              <a:rPr lang="en-US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EIS) </a:t>
            </a:r>
            <a:endParaRPr lang="th-TH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มีการประเมินผลข้อมูลทุกสิ้นเดือน นำเสนอในรูปแบบกราฟ, ตาราง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มีระบบสานสนเทศที่สนับสนุนผู้ใช้บริการภายใน และภายนอก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อยู่ระหว่างการประเมินผลลัพธ์ สิ้นสุด ณ วันที่ 30 กันยายน 2566  </a:t>
            </a:r>
            <a:endParaRPr lang="en-US" sz="1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154756"/>
              </p:ext>
            </p:extLst>
          </p:nvPr>
        </p:nvGraphicFramePr>
        <p:xfrm>
          <a:off x="4940490" y="4094328"/>
          <a:ext cx="4655068" cy="151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397167" y="4380602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89273" y="4380602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599253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8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5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49323"/>
              </p:ext>
            </p:extLst>
          </p:nvPr>
        </p:nvGraphicFramePr>
        <p:xfrm>
          <a:off x="688623" y="1500564"/>
          <a:ext cx="9121422" cy="421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38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029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1703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38929">
                  <a:extLst>
                    <a:ext uri="{9D8B030D-6E8A-4147-A177-3AD203B41FA5}">
                      <a16:colId xmlns:a16="http://schemas.microsoft.com/office/drawing/2014/main" val="163957189"/>
                    </a:ext>
                  </a:extLst>
                </a:gridCol>
                <a:gridCol w="1798562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322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0718">
                <a:tc gridSpan="6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0718">
                <a:tc gridSpan="3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24294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80718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08828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(3 - 5 ปี) และแผนปฏิบัติการ ประจำปีบัญชี 2567 2. การติดตามระบบการบริหารจัดการที่สำคัญ และผลการปฏิบัติงานตาม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ภารกิจของทุนหมุนเวียน 3. การจัดให้มีระบบประเมินผลผู้บริหารทุนหมุนเวียน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59284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8508" y="3406675"/>
            <a:ext cx="3865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2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4</a:t>
            </a:r>
            <a:r>
              <a:rPr lang="th-TH" sz="1200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ดำเนินการทบทวนแผนปฏิบัติการระยะยาว พ.ศ. 2566-2570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และจัดทำแผนปฏิบัติการ ประจำปี 2567 และ คกส. ให้ความเห็นชอบ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กำหนดให้มีการประชุม คกส. จำนวน 10 ครั้ง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มีการติดตามระบบการบริหารจัดการที่สำคัญและผลการปฏิบัติงาน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เป็นรายไตรมาส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จัดให้มีการประเมินผลผู้บริหารที่เป็นระบบ โดยจัดให้มีพิธีลงนาม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ข้อตกลงระหว่าง ผอ.สกส. และ ผอ.กลุ่มงาน 4 กลุ่ม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มีการเปิดเผยข้อมูลสารสนเทศที่ครบถ้วน ถูกต้อง เชื่อถือได้                 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มีการเปิดเผยครบถ้วน 10 ประเด็น ผ่านทางเว๊ปไซต์กองทุนฯ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</a:t>
            </a:r>
            <a:r>
              <a:rPr lang="th-TH" sz="100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รายงานผลการติดตามระบบบริหารจัดการที่สำคัญแก่คณะกรรมการ ทราบ </a:t>
            </a:r>
            <a:br>
              <a:rPr lang="th-TH" sz="100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ในเดือนตุลาคม 2566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10455"/>
              </p:ext>
            </p:extLst>
          </p:nvPr>
        </p:nvGraphicFramePr>
        <p:xfrm>
          <a:off x="4911048" y="3528234"/>
          <a:ext cx="4898997" cy="206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48683" y="3999466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52462" y="4169731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3419052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5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400" b="1" spc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spc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400" spc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spc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การบริหารทรัพยากรบุคคล</a:t>
                      </a:r>
                      <a:endParaRPr lang="th-TH" sz="1400" spc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09028"/>
              </p:ext>
            </p:extLst>
          </p:nvPr>
        </p:nvGraphicFramePr>
        <p:xfrm>
          <a:off x="589285" y="1575358"/>
          <a:ext cx="9161172" cy="415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2146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42585">
                  <a:extLst>
                    <a:ext uri="{9D8B030D-6E8A-4147-A177-3AD203B41FA5}">
                      <a16:colId xmlns:a16="http://schemas.microsoft.com/office/drawing/2014/main" val="2139219863"/>
                    </a:ext>
                  </a:extLst>
                </a:gridCol>
                <a:gridCol w="18064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3160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2385">
                <a:tc gridSpan="6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2385">
                <a:tc gridSpan="3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149487"/>
                  </a:ext>
                </a:extLst>
              </a:tr>
              <a:tr h="25725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238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47166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การจัดให้มีปัจจัยพื้นฐาน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 ด้านการบริหารทรัพยากรบุคคล ประจำปีบัญชี 2567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18070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285" y="3382243"/>
            <a:ext cx="4198472" cy="221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60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มีการปรับปรุงแนวทางการประเมินผลการปฏิบัติงาน และกำหนด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ตัวชี้วัดสำหรับบุคลากรทุกระดับ มีการประเมินผลการปฏิบัติงานในการ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พิจารณาผลตอบแทน/เลื่อนขั้น/เลื่อนตำแหน่ง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สกส. อยู่ระหว่างการประเมินผลฯ รอบที่ 2/2566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ดำเนินการตามแผนปฏิบัติการ ประจำปีบัญชี 2566 ประกอบด้วย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3 ประเด็นการพัฒนา 10 แผนงาน 22 โครกการ ได้ร้อยละ 100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- สกส. จัดทำ/ทบทวนแผนการบริหารทรัพยากรบุคคล (ระยะยาว) และแผนปฏิบัติการ ประจำปีบัญชี 2567 และ คกส. ให้ความเห็นชอบ รวมทั้งมีการสื่อสารให้ผู้บริหารและหน่วยงานภายในที่เกี่ยวข้องทราบ</a:t>
            </a: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457479"/>
              </p:ext>
            </p:extLst>
          </p:nvPr>
        </p:nvGraphicFramePr>
        <p:xfrm>
          <a:off x="5388331" y="3382243"/>
          <a:ext cx="4441329" cy="233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040003" y="3931227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62976" y="3749798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4166171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(1) ร้อยละการใช้จ่ายงบลงทุนเทียบกับแผนการใช้จ่ายงบลงทุน ประจำปีบัญชี 2566 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79724"/>
              </p:ext>
            </p:extLst>
          </p:nvPr>
        </p:nvGraphicFramePr>
        <p:xfrm>
          <a:off x="598311" y="1779187"/>
          <a:ext cx="9234312" cy="393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820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29622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49311">
                  <a:extLst>
                    <a:ext uri="{9D8B030D-6E8A-4147-A177-3AD203B41FA5}">
                      <a16:colId xmlns:a16="http://schemas.microsoft.com/office/drawing/2014/main" val="2111756258"/>
                    </a:ext>
                  </a:extLst>
                </a:gridCol>
                <a:gridCol w="18208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702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3559">
                <a:tc gridSpan="6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3559">
                <a:tc gridSpan="3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373339"/>
                  </a:ext>
                </a:extLst>
              </a:tr>
              <a:tr h="29355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96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3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4642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1915149">
                <a:tc gridSpan="6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th-TH" sz="14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1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3926" y="3894143"/>
            <a:ext cx="3869445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895,600 บาท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ใช้จ่ายได้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869,353.80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คงเหลือ 26,246.20 บาท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(ใช้จ่ายที่เกิดขึ้นจริงน้อยกว่าแผนงบลงทุน)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คิดเป็นร้อยละ 97.07 </a:t>
            </a:r>
            <a:endParaRPr lang="th-TH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417156"/>
              </p:ext>
            </p:extLst>
          </p:nvPr>
        </p:nvGraphicFramePr>
        <p:xfrm>
          <a:off x="5232971" y="3894143"/>
          <a:ext cx="4291630" cy="173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864201" y="4286069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526650" y="4243788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755335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1317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00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3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(2) ร้อยละการใช้จ่ายภาพรวมเทียบกับแผนการใช้จ่ายภาพรวม ประจำปีบัญชี 2566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48318"/>
              </p:ext>
            </p:extLst>
          </p:nvPr>
        </p:nvGraphicFramePr>
        <p:xfrm>
          <a:off x="637584" y="1789090"/>
          <a:ext cx="9070860" cy="383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1139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34278">
                  <a:extLst>
                    <a:ext uri="{9D8B030D-6E8A-4147-A177-3AD203B41FA5}">
                      <a16:colId xmlns:a16="http://schemas.microsoft.com/office/drawing/2014/main" val="3100264806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0639">
                <a:tc gridSpan="6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0639">
                <a:tc gridSpan="3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589828"/>
                  </a:ext>
                </a:extLst>
              </a:tr>
              <a:tr h="26807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76658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ใช้จ่ายได้ตามมติ ครม.                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172848">
                <a:tc grid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1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584" y="3712190"/>
            <a:ext cx="3869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4</a:t>
            </a:r>
            <a:endParaRPr lang="th-TH" sz="1200" dirty="0">
              <a:solidFill>
                <a:schemeClr val="accent2">
                  <a:lumMod val="50000"/>
                </a:schemeClr>
              </a:solidFill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961,432,950 บาท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ใช้จ่ายได้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934,030,640.31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คงเหลือ 27,402,309.69 บาท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คิดเป็นร้อยละ 97.15</a:t>
            </a: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879461"/>
              </p:ext>
            </p:extLst>
          </p:nvPr>
        </p:nvGraphicFramePr>
        <p:xfrm>
          <a:off x="4507030" y="3498868"/>
          <a:ext cx="5201414" cy="221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781359" y="4244077"/>
            <a:ext cx="870857" cy="3628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6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คะแนน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154491" y="4228975"/>
            <a:ext cx="870857" cy="362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3225188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การดำเนินงานตามนโยบายภาครัฐ/กระทรวงการคลัง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6.2 การดำเนินการตามแผนพัฒนาระบบการจ่ายเงิน และการรับเงินของทุนหมุนเวียนผ่านระบบอิเล็กทรอนิกส์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27528"/>
              </p:ext>
            </p:extLst>
          </p:nvPr>
        </p:nvGraphicFramePr>
        <p:xfrm>
          <a:off x="520956" y="1717624"/>
          <a:ext cx="9118088" cy="3956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33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9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1666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838622">
                  <a:extLst>
                    <a:ext uri="{9D8B030D-6E8A-4147-A177-3AD203B41FA5}">
                      <a16:colId xmlns:a16="http://schemas.microsoft.com/office/drawing/2014/main" val="3091739830"/>
                    </a:ext>
                  </a:extLst>
                </a:gridCol>
                <a:gridCol w="179790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251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8093">
                <a:tc gridSpan="6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8093">
                <a:tc gridSpan="3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เปรียบเทียบผลการประเมิน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(ปีบัญชี 2565 - 2566)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21227"/>
                  </a:ext>
                </a:extLst>
              </a:tr>
              <a:tr h="26809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7237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และรับเงิน                   ผ่านระบบอิเล็กทรอนิกส์                         ไม่ครบถ้วนทุกกิจกรรม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                         สามารถดำเนินการ                     จ่ายเงินและรับเงินผ่านระบบอิเล็กทรอนิกส์                       ได้ร้อยละ 100                               ของกิจกรรมทั้งหมด</a:t>
                      </a: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036503">
                <a:tc gridSpan="6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1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0395" y="3695995"/>
            <a:ext cx="3420709" cy="174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</a:t>
            </a:r>
          </a:p>
          <a:p>
            <a:pPr marL="171450" indent="-171450">
              <a:lnSpc>
                <a:spcPct val="140000"/>
              </a:lnSpc>
              <a:buFontTx/>
              <a:buChar char="-"/>
            </a:pPr>
            <a:r>
              <a:rPr lang="th-TH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ในปีบัญชี 2566 สกส. สามารถดำเนินการต่อเนื่อง                        </a:t>
            </a:r>
          </a:p>
          <a:p>
            <a:pPr>
              <a:lnSpc>
                <a:spcPct val="140000"/>
              </a:lnSpc>
            </a:pPr>
            <a:r>
              <a:rPr lang="th-TH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 ในด้านการจ่ายเงินและการรับเงินผ่านระบบ </a:t>
            </a:r>
            <a:r>
              <a:rPr lang="en-US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KTB </a:t>
            </a:r>
          </a:p>
          <a:p>
            <a:pPr>
              <a:lnSpc>
                <a:spcPct val="140000"/>
              </a:lnSpc>
            </a:pPr>
            <a:r>
              <a:rPr lang="en-US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 Corporate Online </a:t>
            </a:r>
            <a:r>
              <a:rPr lang="th-TH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ได้ครบถ้วนในกิจกรรม</a:t>
            </a:r>
          </a:p>
          <a:p>
            <a:pPr>
              <a:lnSpc>
                <a:spcPct val="140000"/>
              </a:lnSpc>
            </a:pPr>
            <a:r>
              <a:rPr lang="th-TH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 การรับ - จ่ายเงิน </a:t>
            </a:r>
          </a:p>
          <a:p>
            <a:pPr>
              <a:lnSpc>
                <a:spcPct val="150000"/>
              </a:lnSpc>
            </a:pPr>
            <a:endParaRPr lang="th-TH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4.3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217204"/>
              </p:ext>
            </p:extLst>
          </p:nvPr>
        </p:nvGraphicFramePr>
        <p:xfrm>
          <a:off x="4872788" y="3657600"/>
          <a:ext cx="483565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271206" y="4000059"/>
            <a:ext cx="870857" cy="3628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662753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377" y="2157438"/>
            <a:ext cx="10160000" cy="168535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4.4 รายงานผลการดำเนินงานตามตัวชี้วัดที่ 5.1 บทบาทคณะกรรมการบริหารเงินทุนหมุนเวียน เรื่อง สรุปผลการดำเนินงานกองทุนพัฒนาบทบาทสตรี ประจำปี 2566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4 (กรกฎาคม - กันยายน 2566)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7" name="Group 6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19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21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25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26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27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22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23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24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2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11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13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15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16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8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14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20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56" name="Group 55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80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82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86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87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95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83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84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85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8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60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62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64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65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6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9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63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57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sp>
        <p:nvSpPr>
          <p:cNvPr id="32" name="สี่เหลี่ยมผืนผ้า 7">
            <a:extLst>
              <a:ext uri="{FF2B5EF4-FFF2-40B4-BE49-F238E27FC236}">
                <a16:creationId xmlns:a16="http://schemas.microsoft.com/office/drawing/2014/main" id="{95762FC7-367E-4A11-B496-0C5F13B3DD0C}"/>
              </a:ext>
            </a:extLst>
          </p:cNvPr>
          <p:cNvSpPr/>
          <p:nvPr/>
        </p:nvSpPr>
        <p:spPr>
          <a:xfrm>
            <a:off x="358815" y="2663962"/>
            <a:ext cx="5975111" cy="2336301"/>
          </a:xfrm>
          <a:prstGeom prst="rect">
            <a:avLst/>
          </a:prstGeom>
          <a:solidFill>
            <a:srgbClr val="E8F3DA">
              <a:alpha val="60000"/>
            </a:srgbClr>
          </a:solidFill>
          <a:ln w="5715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 </a:t>
            </a:r>
            <a:r>
              <a:rPr lang="th-TH" sz="1400" dirty="0">
                <a:solidFill>
                  <a:sysClr val="windowText" lastClr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ด้วยมีพระบรมราชโองการโปรดเกล้าโปรดกระหม่อมให้ข้าราชการ</a:t>
            </a:r>
            <a:br>
              <a:rPr lang="th-TH" sz="1400" dirty="0">
                <a:solidFill>
                  <a:sysClr val="windowText" lastClr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spc="-40" dirty="0">
                <a:solidFill>
                  <a:sysClr val="windowText" lastClr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พลเรือนในสังกัดกระทรวงมหาดไทย ราย</a:t>
            </a:r>
            <a:r>
              <a:rPr lang="th-TH" sz="1400" spc="-40" dirty="0"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นายชัยวัฒน์ ชื่นโกสุม </a:t>
            </a:r>
            <a:r>
              <a:rPr lang="th-TH" sz="1400" spc="-40" dirty="0">
                <a:solidFill>
                  <a:sysClr val="windowText" lastClr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พ้นจากตำแหน่งเดิม </a:t>
            </a:r>
            <a:r>
              <a:rPr lang="th-TH" sz="1400" dirty="0">
                <a:solidFill>
                  <a:sysClr val="windowText" lastClr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รองปลัดกระทรวง (นักบริหารระดับสูง) สำนักงานปลัดกระทรวง และแต่งตั้ง</a:t>
            </a:r>
            <a:br>
              <a:rPr lang="th-TH" sz="1400" dirty="0">
                <a:solidFill>
                  <a:sysClr val="windowText" lastClr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ysClr val="windowText" lastClr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ให้ดำรงตำแหน่ง อธิบดี (นักบริหารระดับสูง) กรมการพัฒนาชุมชน ทั้งนี้ ตั้งแต่วันที่ 1 ตุลาคม พ.ศ. 2566 เป็นต้นไป </a:t>
            </a:r>
            <a:r>
              <a:rPr lang="th-TH" sz="14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ซึ่งมีผลทำให้ประธานกรรมการบริหาร</a:t>
            </a:r>
            <a:r>
              <a:rPr lang="th-TH" sz="1400" spc="-60" dirty="0">
                <a:solidFill>
                  <a:sysClr val="windowText" lastClr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กองทุนพัฒนาบทบาทสตรีจากเดิม นายอรรษิษฐ์ สัมพันธรัตน์ เป็น นายชัยวัฒน์ ชื่นโกสุม </a:t>
            </a:r>
            <a:br>
              <a:rPr lang="th-TH" sz="1400" spc="-60" dirty="0">
                <a:solidFill>
                  <a:sysClr val="windowText" lastClr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ysClr val="windowText" lastClr="00000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ตามตำแหน่งอธิบดีกรมการพัฒนาชุมชน </a:t>
            </a:r>
            <a:endParaRPr lang="en-US" sz="1100" dirty="0">
              <a:solidFill>
                <a:sysClr val="windowText" lastClr="0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มุมมน 1"/>
          <p:cNvSpPr/>
          <p:nvPr/>
        </p:nvSpPr>
        <p:spPr>
          <a:xfrm>
            <a:off x="358815" y="1901958"/>
            <a:ext cx="6005631" cy="548640"/>
          </a:xfrm>
          <a:prstGeom prst="roundRect">
            <a:avLst/>
          </a:prstGeom>
          <a:solidFill>
            <a:srgbClr val="CEDE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spc="-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แนะนำประธานกรรมการบริหารกองทุนพัฒนาบทบาทสตรี </a:t>
            </a:r>
            <a:endParaRPr lang="en-US" spc="-5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625" y="4530256"/>
            <a:ext cx="2954497" cy="76431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นายชัยวัฒน์ ชื่นโกสุม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อธิบดีกรมการพัฒนาชุมชน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25" b="100000" l="417" r="50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55" r="50187"/>
          <a:stretch/>
        </p:blipFill>
        <p:spPr>
          <a:xfrm>
            <a:off x="6997737" y="815145"/>
            <a:ext cx="2847726" cy="3715917"/>
          </a:xfrm>
          <a:prstGeom prst="rect">
            <a:avLst/>
          </a:prstGeom>
        </p:spPr>
      </p:pic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32747"/>
            <a:ext cx="10193050" cy="575427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 ระเบียบวาระที่ 1 เรื่อง ประธานแจ้งให้ที่ประชุมทราบ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273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ไดอารี่ของโจ: เป้าหมายในปี ๒๕๕๖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020" y="3550728"/>
            <a:ext cx="1790362" cy="11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30" y="603317"/>
            <a:ext cx="749188" cy="787739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24" y="2756774"/>
            <a:ext cx="887287" cy="1254440"/>
          </a:xfrm>
          <a:prstGeom prst="rect">
            <a:avLst/>
          </a:prstGeom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333177" y="719668"/>
            <a:ext cx="182179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ด้านการเงิน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265701" y="1288601"/>
            <a:ext cx="3863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การเบิกจ่ายงบประมาณประจำปีงบประมาณ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2566 (ข้อมูล ณ 29 ก.ย. 66)</a:t>
            </a:r>
          </a:p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จำนวน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916,432,950.00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ผลเบิกจ่ายงบประมาณ จำนวน 934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,030,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640.31 บาท 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97.15  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197853" y="3062801"/>
            <a:ext cx="259693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ด้านที่ไม่ใช่การเงิน</a:t>
            </a:r>
          </a:p>
        </p:txBody>
      </p:sp>
      <p:cxnSp>
        <p:nvCxnSpPr>
          <p:cNvPr id="5" name="ตัวเชื่อมต่อหักมุม 4"/>
          <p:cNvCxnSpPr/>
          <p:nvPr/>
        </p:nvCxnSpPr>
        <p:spPr>
          <a:xfrm>
            <a:off x="371918" y="2618790"/>
            <a:ext cx="7940616" cy="503077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กล่องข้อความ 30"/>
          <p:cNvSpPr txBox="1"/>
          <p:nvPr/>
        </p:nvSpPr>
        <p:spPr>
          <a:xfrm>
            <a:off x="226584" y="3702468"/>
            <a:ext cx="4482859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สมาชิก 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ประเภทองค์กร ปี 2566 ไตรมาส 4 เพิ่มขึ้น จำนวน 1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,422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องค์กร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รวมทั้งสิ้น 4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426 องค์กร            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ประเภทบุคคลธรรมดา เป้าหมายปี 2566 จำนวน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1,862,558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คน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ไตรมาส 4 เพิ่มขึ้น จำนวน 277,250 คน รวมทั้งสิ้น 1,088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,877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คน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54.17</a:t>
            </a:r>
            <a:endParaRPr lang="th-TH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4642709" y="3795283"/>
            <a:ext cx="387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การประชาสัมพันธ์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เว็ปไซต์กองทุนพัฒนาบทบาทสตรี จำนวน 33 เรื่อง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en-US" sz="12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facebook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845 ครั้ง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จุลสารกองทุนพัฒนาบทบาทสตรี จำนวน 2 ฉบับ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38" name="Group 37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0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2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56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7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8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53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4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5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2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44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46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47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8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9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9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5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1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5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6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5" y="-9297"/>
            <a:ext cx="10160000" cy="4896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รายงานผลการดำเนินงานตามตัวชี้วัดที่ 5.1 บทบาทคณะกรรมการบริหารเงินทุนหมุนเวียน  เรื่อง สรุปผลการดำเนินงานกองทุนพัฒนาบทบาทสตรี ประจำปี 2566 สิ้นไตรมาส 4 (กรกฎาคม - กันยายน 2566)</a:t>
            </a:r>
          </a:p>
          <a:p>
            <a:pPr>
              <a:lnSpc>
                <a:spcPct val="110000"/>
              </a:lnSpc>
            </a:pP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3" name="กล่องข้อความ 2">
            <a:extLst>
              <a:ext uri="{FF2B5EF4-FFF2-40B4-BE49-F238E27FC236}">
                <a16:creationId xmlns:a16="http://schemas.microsoft.com/office/drawing/2014/main" id="{24ED42E5-B381-0AB5-ADA3-8AD036F6C0E3}"/>
              </a:ext>
            </a:extLst>
          </p:cNvPr>
          <p:cNvSpPr txBox="1"/>
          <p:nvPr/>
        </p:nvSpPr>
        <p:spPr>
          <a:xfrm>
            <a:off x="4481571" y="1157001"/>
            <a:ext cx="5386797" cy="187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1.2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</a:t>
            </a: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160,597 โครงการ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ปล่อยเงินให้กู้ยืม จำนวน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16,193,264,453.75  บาท </a:t>
            </a:r>
            <a:endParaRPr lang="th-TH" sz="1200" b="1" kern="0" dirty="0"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ชำระคืน จำนวน </a:t>
            </a:r>
            <a:r>
              <a:rPr lang="th-TH" sz="1200" b="1" kern="0" spc="-3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1,486,368,165.37  บาท </a:t>
            </a:r>
            <a:endParaRPr lang="th-TH" sz="1200" b="1" kern="0" spc="-30" dirty="0"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ลูกหนี้คงเหลือ </a:t>
            </a:r>
            <a:r>
              <a:rPr lang="th-TH" sz="1200" b="1" kern="0" spc="-3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2,949,520,513.18  บาท </a:t>
            </a: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แยกเป็น หนี้ยังไม่ถึงกำหนดชำระ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b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</a:t>
            </a:r>
            <a:r>
              <a:rPr lang="en-US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2,155,289,921.34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คิดเป็นร้อยละ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48.59</a:t>
            </a:r>
            <a:b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หนี้ดำเนินคดี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281,554,896.36 บาท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คิดเป็นร้อยละ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6.35</a:t>
            </a:r>
            <a:r>
              <a:rPr lang="th-TH" sz="1200" b="1" kern="0" dirty="0">
                <a:solidFill>
                  <a:srgbClr val="C0000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</a:p>
          <a:p>
            <a:pPr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หนี้เกินกำหนดชำระ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512,675,695.48 บาท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คิดเป็นร้อยละ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11.56</a:t>
            </a:r>
            <a:r>
              <a:rPr lang="th-TH" sz="1200" dirty="0">
                <a:solidFill>
                  <a:srgbClr val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</a:t>
            </a:r>
            <a:r>
              <a:rPr lang="th-TH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610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กล่องข้อความ 24"/>
          <p:cNvSpPr txBox="1"/>
          <p:nvPr/>
        </p:nvSpPr>
        <p:spPr>
          <a:xfrm>
            <a:off x="5262238" y="1711049"/>
            <a:ext cx="4618879" cy="144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800"/>
              </a:spcAft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ได้จัดโครงการประชุมเชิงปฏิบัติการทบทวนแนวทางการดำเนินงานกองทุนพัฒนาบทบาทสตรี เพื่อเป็นการวิเคราะห์หาสาเหตุของการดำเนินงานที่ผิดพลาด ทบทวนกระบวนการทำงาน และค้นหาแนวทางในการปรับปรุงแก้ไขขั้นตอนการดำเนินงานให้ดีขึ้นกว่าเดิมและเพื่อให้เจ้าหน้าที่ ได้มีส่วนร่วมในการแลกเปลี่ยนประสบการณ์ สะท้อนปัญหาที่เกิดขึ้นในขั้นตอนของการปฏิบัติงาน เรียนรู้การประกอบอาชีพของสมาชิกกองทุนในพื้นที่ และทบทวนสิ่งที่เกิดขึ้นภายหลังจากการปฏิบัติงาน 	</a:t>
            </a:r>
            <a:endParaRPr lang="en-US" sz="10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877071" y="1079363"/>
            <a:ext cx="2816297" cy="388293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ด้านระบบบริหารความเสี่ยง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165042" y="4208471"/>
            <a:ext cx="4609707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การพัฒนาระบบรายงานลูกหนี้ของจังหวัด/กรุงเทพมหานคร</a:t>
            </a:r>
          </a:p>
          <a:p>
            <a:pPr>
              <a:lnSpc>
                <a:spcPct val="130000"/>
              </a:lnSpc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รายงานสารสนเทศสรุปข้อมูลการชำระคืนผ่าน </a:t>
            </a:r>
            <a:r>
              <a:rPr lang="en-US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BILL PAYMENT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ระหว่างเดือนกรกฎาคม - กันยายน 2566 จำนวน 3 ธนาคาร ได้แก่ ธนาคารออมสิน,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ธนาคารเพื่อการเกษตรและสหกรณ์การเกษตร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และธนาคารกรุงไทย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337</a:t>
            </a:r>
            <a:r>
              <a:rPr lang="en-US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,086,291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บาท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262238" y="1076572"/>
            <a:ext cx="3225872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ด้านระบบบริหารทรัพยากรบุคคล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5109936" y="1304297"/>
            <a:ext cx="0" cy="42894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Surinhospit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74" y="4308500"/>
            <a:ext cx="1935805" cy="9425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261893" y="3796144"/>
            <a:ext cx="2545142" cy="358584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ด้านระบบสารสนเทศ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09864" y="3610488"/>
            <a:ext cx="47000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การบริหารความเสี่ยงเบื้องต้น – องค์กรแห่งการเรียนรู้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" y="915788"/>
            <a:ext cx="678600" cy="6681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สี่เหลี่ยมผืนผ้ามุมมน 20"/>
          <p:cNvSpPr/>
          <p:nvPr/>
        </p:nvSpPr>
        <p:spPr>
          <a:xfrm>
            <a:off x="5262238" y="3313951"/>
            <a:ext cx="4823209" cy="964385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ภาพรวมการประเมินผลการดำเนินงานทุนหมุนเวียน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3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2566 ไตรมาส 4  (กรกฎาคม - กันยายน 2566)</a:t>
            </a:r>
          </a:p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6 ด้าน 14 ตัวชี้วัด มีค่าคะแนนเฉลี่ย 4.5750</a:t>
            </a:r>
            <a:endParaRPr lang="th-TH" sz="10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3088" name="Picture 16" descr="https://ex95233.files.wordpress.com/2016/08/efd-group-globalized.png?w=820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95" y="3742111"/>
            <a:ext cx="874334" cy="753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กล่องข้อความ 19"/>
          <p:cNvSpPr txBox="1"/>
          <p:nvPr/>
        </p:nvSpPr>
        <p:spPr>
          <a:xfrm>
            <a:off x="374726" y="1682541"/>
            <a:ext cx="4400024" cy="144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0" algn="thaiDist">
              <a:lnSpc>
                <a:spcPct val="120000"/>
              </a:lnSpc>
              <a:spcAft>
                <a:spcPts val="800"/>
              </a:spcAft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ความเสี่ยงในเรื่องลูกหนี้ทำผิดสัญญาฯ ไม่ชำระคืนเงินตามที่ระบุ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ไว้ในสัญญาเพื่อป้องกันและลดจำนวนของลูกหนี้ที่กระทำผิดสัญญาฯ 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ไม่ชำระคืนเงินตามที่ระบุไว้ในสัญญาและเป็นการลดความเดือดร้อนให้แก่ลูกหนี้กองทุนพัฒนาบทบาทสตรี สำนักงานกองทุนพัฒนาบทบาทสตรี ได้ลงพื้นที่ติดตามการดำเนินงานของกลุ่มสมาชิกฯ ที่กู้ยืมเงินทุนหมุนเวียนจากกองทุนพัฒนาบทบาทสตรี เพื่อให้คำแนะนำด้านการสร้างวินัย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ทางการเงิน การเจรจาไกล่เกลี่ยหนี้</a:t>
            </a:r>
          </a:p>
        </p:txBody>
      </p:sp>
      <p:grpSp>
        <p:nvGrpSpPr>
          <p:cNvPr id="3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8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5" y="-9297"/>
            <a:ext cx="10160000" cy="4896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รายงานผลการดำเนินงานตามตัวชี้วัดที่ 5.1 บทบาทคณะกรรมการบริหารเงินทุนหมุนเวียน  เรื่อง สรุปผลการดำเนินงานกองทุนพัฒนาบทบาทสตรี ประจำปี 2566 สิ้นไตรมาส 4 (กรกฎาคม - กันยายน 2566)</a:t>
            </a:r>
          </a:p>
          <a:p>
            <a:pPr>
              <a:lnSpc>
                <a:spcPct val="110000"/>
              </a:lnSpc>
            </a:pP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1" name="Group 40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3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5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59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0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1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56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7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8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5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47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49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0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1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8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2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991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4.5 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การบริหารจัดการหนี้ของกองทุนพัฒนาบทบาทสตรี</a:t>
            </a:r>
          </a:p>
        </p:txBody>
      </p:sp>
      <p:grpSp>
        <p:nvGrpSpPr>
          <p:cNvPr id="3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27" name="Group 26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43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45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49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0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1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6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47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48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4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1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4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6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38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1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2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35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2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047624" y="4846431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0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4.5 ผลการบริหารจัดการหนี้ของกองทุนพัฒนาบทบาทสตรี ประจำปีงบประมาณ พ.ศ. 2566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73" name="Group 72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85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87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91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92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93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88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89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90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8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77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79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81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82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3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4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80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7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4944" y="652058"/>
            <a:ext cx="9024497" cy="4592457"/>
            <a:chOff x="114783" y="649911"/>
            <a:chExt cx="9024497" cy="4592457"/>
          </a:xfrm>
        </p:grpSpPr>
        <p:grpSp>
          <p:nvGrpSpPr>
            <p:cNvPr id="10" name="Group 9"/>
            <p:cNvGrpSpPr/>
            <p:nvPr/>
          </p:nvGrpSpPr>
          <p:grpSpPr>
            <a:xfrm>
              <a:off x="114783" y="649911"/>
              <a:ext cx="6416971" cy="4592457"/>
              <a:chOff x="3632683" y="701714"/>
              <a:chExt cx="6382981" cy="4538943"/>
            </a:xfrm>
          </p:grpSpPr>
          <p:cxnSp>
            <p:nvCxnSpPr>
              <p:cNvPr id="15" name="ตัวเชื่อมต่อตรง 37">
                <a:extLst>
                  <a:ext uri="{FF2B5EF4-FFF2-40B4-BE49-F238E27FC236}">
                    <a16:creationId xmlns:a16="http://schemas.microsoft.com/office/drawing/2014/main" id="{59F8F964-F519-2F08-7F1B-93D93C249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4811" y="4007210"/>
                <a:ext cx="0" cy="188209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3632683" y="701714"/>
                <a:ext cx="6382981" cy="4538943"/>
                <a:chOff x="3632683" y="701714"/>
                <a:chExt cx="6382981" cy="4538943"/>
              </a:xfrm>
            </p:grpSpPr>
            <p:cxnSp>
              <p:nvCxnSpPr>
                <p:cNvPr id="51" name="ตัวเชื่อมต่อตรง 50">
                  <a:extLst>
                    <a:ext uri="{FF2B5EF4-FFF2-40B4-BE49-F238E27FC236}">
                      <a16:creationId xmlns:a16="http://schemas.microsoft.com/office/drawing/2014/main" id="{D3335C1E-9519-DC69-31BB-B8EC2A88C0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34637" y="2340088"/>
                  <a:ext cx="0" cy="234648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7"/>
                <p:cNvGrpSpPr/>
                <p:nvPr/>
              </p:nvGrpSpPr>
              <p:grpSpPr>
                <a:xfrm>
                  <a:off x="3632683" y="701714"/>
                  <a:ext cx="6382981" cy="4538943"/>
                  <a:chOff x="3632683" y="701714"/>
                  <a:chExt cx="6382981" cy="4538943"/>
                </a:xfrm>
              </p:grpSpPr>
              <p:cxnSp>
                <p:nvCxnSpPr>
                  <p:cNvPr id="49" name="ตัวเชื่อมต่อตรง 33"/>
                  <p:cNvCxnSpPr>
                    <a:cxnSpLocks/>
                  </p:cNvCxnSpPr>
                  <p:nvPr/>
                </p:nvCxnSpPr>
                <p:spPr>
                  <a:xfrm>
                    <a:off x="9119216" y="2550094"/>
                    <a:ext cx="0" cy="197363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8" name="กลุ่ม 47">
                    <a:extLst>
                      <a:ext uri="{FF2B5EF4-FFF2-40B4-BE49-F238E27FC236}">
                        <a16:creationId xmlns:a16="http://schemas.microsoft.com/office/drawing/2014/main" id="{E6EB328C-E784-00A8-5C46-1941F1F13D05}"/>
                      </a:ext>
                    </a:extLst>
                  </p:cNvPr>
                  <p:cNvGrpSpPr/>
                  <p:nvPr/>
                </p:nvGrpSpPr>
                <p:grpSpPr>
                  <a:xfrm>
                    <a:off x="3632683" y="701714"/>
                    <a:ext cx="6382981" cy="4538943"/>
                    <a:chOff x="3618395" y="730751"/>
                    <a:chExt cx="6382981" cy="4538943"/>
                  </a:xfrm>
                </p:grpSpPr>
                <p:cxnSp>
                  <p:nvCxnSpPr>
                    <p:cNvPr id="45" name="ตัวเชื่อมต่อตรง 44">
                      <a:extLst>
                        <a:ext uri="{FF2B5EF4-FFF2-40B4-BE49-F238E27FC236}">
                          <a16:creationId xmlns:a16="http://schemas.microsoft.com/office/drawing/2014/main" id="{1A394A33-4E98-22B3-DD77-2DBCCFEE2DB2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846292" y="1754593"/>
                      <a:ext cx="1" cy="328148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3637018" y="730751"/>
                      <a:ext cx="6364358" cy="4538943"/>
                      <a:chOff x="3470758" y="424047"/>
                      <a:chExt cx="6364358" cy="4538943"/>
                    </a:xfrm>
                  </p:grpSpPr>
                  <p:cxnSp>
                    <p:nvCxnSpPr>
                      <p:cNvPr id="23" name="ตัวเชื่อมต่อตรง 37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7851168" y="3729543"/>
                        <a:ext cx="0" cy="159516"/>
                      </a:xfrm>
                      <a:prstGeom prst="line">
                        <a:avLst/>
                      </a:prstGeom>
                      <a:solidFill>
                        <a:srgbClr val="92D050"/>
                      </a:solidFill>
                      <a:ln w="57150">
                        <a:solidFill>
                          <a:srgbClr val="002060"/>
                        </a:solidFill>
                        <a:prstDash val="solid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3470758" y="424047"/>
                        <a:ext cx="6364358" cy="4538943"/>
                        <a:chOff x="1775308" y="466816"/>
                        <a:chExt cx="6364358" cy="4538943"/>
                      </a:xfrm>
                    </p:grpSpPr>
                    <p:sp>
                      <p:nvSpPr>
                        <p:cNvPr id="36" name="สี่เหลี่ยมผืนผ้ามุมมน 29"/>
                        <p:cNvSpPr/>
                        <p:nvPr/>
                      </p:nvSpPr>
                      <p:spPr>
                        <a:xfrm>
                          <a:off x="6192800" y="2506672"/>
                          <a:ext cx="1946866" cy="1040671"/>
                        </a:xfrm>
                        <a:prstGeom prst="roundRect">
                          <a:avLst/>
                        </a:prstGeom>
                        <a:solidFill>
                          <a:schemeClr val="accent1">
                            <a:lumMod val="20000"/>
                            <a:lumOff val="80000"/>
                            <a:alpha val="80000"/>
                          </a:schemeClr>
                        </a:solidFill>
                        <a:ln>
                          <a:noFill/>
                        </a:ln>
                        <a:effectLst>
                          <a:outerShdw blurRad="57785" dist="33020" dir="3180000" algn="ctr">
                            <a:srgbClr val="000000">
                              <a:alpha val="30000"/>
                            </a:srgbClr>
                          </a:outerShdw>
                        </a:effectLst>
                        <a:scene3d>
                          <a:camera prst="orthographicFront">
                            <a:rot lat="0" lon="0" rev="0"/>
                          </a:camera>
                          <a:lightRig rig="brightRoom" dir="t">
                            <a:rot lat="0" lon="0" rev="600000"/>
                          </a:lightRig>
                        </a:scene3d>
                        <a:sp3d prstMaterial="metal">
                          <a:bevelT w="38100" h="57150" prst="angle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</a:t>
                          </a: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หนี้ดำเนินคดี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 281,554,896.36 </a:t>
                          </a:r>
                          <a:r>
                            <a:rPr lang="th-TH" sz="1250" b="1" spc="-3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บาท</a:t>
                          </a:r>
                          <a:endParaRPr lang="en-GB" sz="1250" b="1" spc="-30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  <a:p>
                          <a:pPr algn="ctr">
                            <a:lnSpc>
                              <a:spcPct val="130000"/>
                            </a:lnSpc>
                          </a:pPr>
                          <a:r>
                            <a: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rPr>
                            <a:t>(ร้อยละ 6.21)</a:t>
                          </a:r>
                          <a:endParaRPr lang="en-US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endParaRPr>
                        </a:p>
                      </p:txBody>
                    </p:sp>
                    <p:grpSp>
                      <p:nvGrpSpPr>
                        <p:cNvPr id="4" name="Group 3"/>
                        <p:cNvGrpSpPr/>
                        <p:nvPr/>
                      </p:nvGrpSpPr>
                      <p:grpSpPr>
                        <a:xfrm>
                          <a:off x="1775308" y="466816"/>
                          <a:ext cx="5496065" cy="4538943"/>
                          <a:chOff x="1775308" y="466816"/>
                          <a:chExt cx="5496065" cy="4538943"/>
                        </a:xfrm>
                      </p:grpSpPr>
                      <p:cxnSp>
                        <p:nvCxnSpPr>
                          <p:cNvPr id="24" name="ตัวเชื่อมต่อตรง 23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4981407" y="3547343"/>
                            <a:ext cx="0" cy="253613"/>
                          </a:xfrm>
                          <a:prstGeom prst="line">
                            <a:avLst/>
                          </a:prstGeom>
                          <a:solidFill>
                            <a:srgbClr val="92D050"/>
                          </a:solidFill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7" name="กลุ่ม 26"/>
                          <p:cNvGrpSpPr/>
                          <p:nvPr/>
                        </p:nvGrpSpPr>
                        <p:grpSpPr>
                          <a:xfrm>
                            <a:off x="1775308" y="466816"/>
                            <a:ext cx="5496065" cy="4538943"/>
                            <a:chOff x="-104472" y="800240"/>
                            <a:chExt cx="9309299" cy="4556458"/>
                          </a:xfrm>
                          <a:solidFill>
                            <a:srgbClr val="92D050"/>
                          </a:solidFill>
                        </p:grpSpPr>
                        <p:sp>
                          <p:nvSpPr>
                            <p:cNvPr id="31" name="สี่เหลี่ยมผืนผ้ามุมมน 30"/>
                            <p:cNvSpPr/>
                            <p:nvPr/>
                          </p:nvSpPr>
                          <p:spPr>
                            <a:xfrm>
                              <a:off x="1539950" y="4289887"/>
                              <a:ext cx="3745638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2E5FF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  <a:spcBef>
                                  <a:spcPts val="400"/>
                                </a:spcBef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หนี้กองทุนเดิม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215,972,153.75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4.76)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50000"/>
                                </a:lnSpc>
                              </a:pP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en-US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4" name="ตัวเชื่อมต่อตรง 33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96527" y="2627293"/>
                              <a:ext cx="0" cy="21002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29" name="สี่เหลี่ยมผืนผ้ามุมมน 28"/>
                            <p:cNvSpPr/>
                            <p:nvPr/>
                          </p:nvSpPr>
                          <p:spPr>
                            <a:xfrm>
                              <a:off x="-104472" y="2843688"/>
                              <a:ext cx="3447289" cy="1066809"/>
                            </a:xfrm>
                            <a:prstGeom prst="roundRect">
                              <a:avLst/>
                            </a:prstGeom>
                            <a:solidFill>
                              <a:srgbClr val="F6F4D2">
                                <a:alpha val="9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หนี้ยังไม่ถึงกำหนดชำระ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 2,175,322,972.20 </a:t>
                              </a:r>
                              <a:r>
                                <a:rPr lang="th-TH" sz="1250" b="1" spc="-2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บาท</a:t>
                              </a:r>
                              <a:endParaRPr lang="en-GB" sz="1250" b="1" spc="-2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</a:t>
                              </a:r>
                              <a:r>
                                <a:rPr lang="en-US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47.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99)</a:t>
                              </a:r>
                            </a:p>
                          </p:txBody>
                        </p:sp>
                        <p:sp>
                          <p:nvSpPr>
                            <p:cNvPr id="30" name="สี่เหลี่ยมผืนผ้ามุมมน 29"/>
                            <p:cNvSpPr/>
                            <p:nvPr/>
                          </p:nvSpPr>
                          <p:spPr>
                            <a:xfrm>
                              <a:off x="3484610" y="2830124"/>
                              <a:ext cx="3710997" cy="1062530"/>
                            </a:xfrm>
                            <a:prstGeom prst="roundRect">
                              <a:avLst/>
                            </a:prstGeom>
                            <a:solidFill>
                              <a:srgbClr val="FFCDCE">
                                <a:alpha val="80000"/>
                              </a:srgbClr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หนี้เกินกำหนดชำระ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579,998,356.43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spc="-50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(คิดเป็นร้อยละ 12.79 )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32" name="สี่เหลี่ยมผืนผ้ามุมมน 31"/>
                            <p:cNvSpPr/>
                            <p:nvPr/>
                          </p:nvSpPr>
                          <p:spPr>
                            <a:xfrm>
                              <a:off x="5639762" y="4278623"/>
                              <a:ext cx="3565065" cy="1066811"/>
                            </a:xfrm>
                            <a:prstGeom prst="roundRect">
                              <a:avLst/>
                            </a:prstGeom>
                            <a:solidFill>
                              <a:srgbClr val="FFE8D1"/>
                            </a:solidFill>
                            <a:ln w="38100"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หนี้กองทุนใหม่           364,026,202.68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2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(ร้อยละ 8.03)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/>
                              <a:endPara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sp>
                          <p:nvSpPr>
                            <p:cNvPr id="28" name="สี่เหลี่ยมผืนผ้ามุมมน 27"/>
                            <p:cNvSpPr/>
                            <p:nvPr/>
                          </p:nvSpPr>
                          <p:spPr>
                            <a:xfrm>
                              <a:off x="3537201" y="800240"/>
                              <a:ext cx="3465132" cy="1048279"/>
                            </a:xfrm>
                            <a:prstGeom prst="roundRect">
                              <a:avLst/>
                            </a:prstGeom>
                            <a:solidFill>
                              <a:srgbClr val="FFFFD5"/>
                            </a:solidFill>
                            <a:ln>
                              <a:noFill/>
                            </a:ln>
                            <a:effectLst>
                              <a:outerShdw blurRad="57785" dist="33020" dir="3180000" algn="ctr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scene3d>
                              <a:camera prst="orthographicFront">
                                <a:rot lat="0" lon="0" rev="0"/>
                              </a:camera>
                              <a:lightRig rig="brightRoom" dir="t">
                                <a:rot lat="0" lon="0" rev="600000"/>
                              </a:lightRig>
                            </a:scene3d>
                            <a:sp3d prstMaterial="metal">
                              <a:bevelT w="38100" h="57150" prst="angle"/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 </a:t>
                              </a: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ยอดลูกหนี้คงเหลือ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(ณ วันที่ 1 ต.ค. 65)</a:t>
                              </a:r>
                              <a:endParaRPr lang="en-US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r>
                                <a:rPr lang="th-TH" sz="1250" b="1" dirty="0">
                                  <a:solidFill>
                                    <a:schemeClr val="tx1"/>
                                  </a:solidFill>
                                  <a:latin typeface="Chulabhorn Likit Text" panose="00000500000000000000" pitchFamily="50" charset="-34"/>
                                  <a:cs typeface="Chulabhorn Likit Text" panose="00000500000000000000" pitchFamily="50" charset="-34"/>
                                </a:rPr>
                                <a:t>4,533,286,233.35 บาท</a:t>
                              </a:r>
                              <a:endParaRPr lang="en-GB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  <a:p>
                              <a:pPr algn="ctr">
                                <a:lnSpc>
                                  <a:spcPct val="130000"/>
                                </a:lnSpc>
                              </a:pPr>
                              <a:endParaRPr lang="th-TH" sz="12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endParaRPr>
                            </a:p>
                          </p:txBody>
                        </p:sp>
                        <p:cxnSp>
                          <p:nvCxnSpPr>
                            <p:cNvPr id="33" name="ตัวเชื่อมต่อตรง 32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171352" y="2655753"/>
                              <a:ext cx="7033475" cy="21946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ตัวเชื่อมต่อตรง 36"/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390766" y="4141730"/>
                              <a:ext cx="3972378" cy="0"/>
                            </a:xfrm>
                            <a:prstGeom prst="line">
                              <a:avLst/>
                            </a:prstGeom>
                            <a:grpFill/>
                            <a:ln w="57150">
                              <a:solidFill>
                                <a:srgbClr val="002060"/>
                              </a:solidFill>
                              <a:prstDash val="solid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cxnSp>
                  <p:nvCxnSpPr>
                    <p:cNvPr id="46" name="ตัวเชื่อมต่อตรง 45">
                      <a:extLst>
                        <a:ext uri="{FF2B5EF4-FFF2-40B4-BE49-F238E27FC236}">
                          <a16:creationId xmlns:a16="http://schemas.microsoft.com/office/drawing/2014/main" id="{C5330703-FA2F-7287-807D-ECD005952C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62266" y="2045439"/>
                      <a:ext cx="2295238" cy="16572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7383D712-2CD8-D5D3-7918-1941D64EC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8395" y="1352348"/>
                      <a:ext cx="2045760" cy="1135432"/>
                    </a:xfrm>
                    <a:prstGeom prst="round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เงินรับชำระคืน</a:t>
                      </a:r>
                      <a:b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ในปีบัญชี 2566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1,496,410,008.36 บาท</a:t>
                      </a:r>
                      <a:endParaRPr lang="en-GB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33.01</a:t>
                      </a: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  <p:sp>
                  <p:nvSpPr>
                    <p:cNvPr id="3" name="สี่เหลี่ยมผืนผ้ามุมมน 27">
                      <a:extLst>
                        <a:ext uri="{FF2B5EF4-FFF2-40B4-BE49-F238E27FC236}">
                          <a16:creationId xmlns:a16="http://schemas.microsoft.com/office/drawing/2014/main" id="{64697FB7-E0A2-4C59-B2D6-0BD0EFA738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5615" y="1337662"/>
                      <a:ext cx="2045760" cy="1044245"/>
                    </a:xfrm>
                    <a:prstGeom prst="roundRect">
                      <a:avLst/>
                    </a:prstGeom>
                    <a:solidFill>
                      <a:srgbClr val="EDDBC9"/>
                    </a:solidFill>
                    <a:ln>
                      <a:noFill/>
                    </a:ln>
                    <a:effectLst>
                      <a:outerShdw blurRad="57785" dist="33020" dir="3180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วันที่ 30 ก.ย. 66)</a:t>
                      </a:r>
                      <a:endParaRPr lang="en-US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250" b="1" spc="-3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3,036,876,224.99 </a:t>
                      </a:r>
                      <a: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  <a:br>
                        <a:rPr lang="th-TH" sz="1250" b="1" spc="-5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50" b="1" spc="-2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(ร้อยละ 66.99)</a:t>
                      </a:r>
                      <a:endParaRPr lang="en-GB" sz="125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endParaRPr lang="th-TH" sz="12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p:txBody>
                </p:sp>
              </p:grpSp>
              <p:cxnSp>
                <p:nvCxnSpPr>
                  <p:cNvPr id="35" name="ตัวเชื่อมต่อตรง 23"/>
                  <p:cNvCxnSpPr>
                    <a:cxnSpLocks/>
                  </p:cNvCxnSpPr>
                  <p:nvPr/>
                </p:nvCxnSpPr>
                <p:spPr>
                  <a:xfrm>
                    <a:off x="6857405" y="2571956"/>
                    <a:ext cx="0" cy="149810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6" name="ตัวเชื่อมต่อตรง 9">
              <a:extLst>
                <a:ext uri="{FF2B5EF4-FFF2-40B4-BE49-F238E27FC236}">
                  <a16:creationId xmlns:a16="http://schemas.microsoft.com/office/drawing/2014/main" id="{F6AEF898-66C7-FF1E-BD55-7D58139C3038}"/>
                </a:ext>
              </a:extLst>
            </p:cNvPr>
            <p:cNvCxnSpPr>
              <a:cxnSpLocks/>
            </p:cNvCxnSpPr>
            <p:nvPr/>
          </p:nvCxnSpPr>
          <p:spPr>
            <a:xfrm>
              <a:off x="6533398" y="201314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สี่เหลี่ยมผืนผ้ามุมมน 27">
              <a:extLst>
                <a:ext uri="{FF2B5EF4-FFF2-40B4-BE49-F238E27FC236}">
                  <a16:creationId xmlns:a16="http://schemas.microsoft.com/office/drawing/2014/main" id="{D83DBD19-88F8-D29A-680E-380B6804A59D}"/>
                </a:ext>
              </a:extLst>
            </p:cNvPr>
            <p:cNvSpPr/>
            <p:nvPr/>
          </p:nvSpPr>
          <p:spPr>
            <a:xfrm>
              <a:off x="7103312" y="986298"/>
              <a:ext cx="2035968" cy="1026432"/>
            </a:xfrm>
            <a:prstGeom prst="roundRect">
              <a:avLst/>
            </a:prstGeom>
            <a:solidFill>
              <a:srgbClr val="D2E0F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25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กองทุนเดิม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801,458,556.70 บาท </a:t>
              </a:r>
              <a:br>
                <a:rPr lang="th-TH" sz="1250" b="1" spc="-5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17.68)</a:t>
              </a:r>
              <a:endParaRPr lang="en-GB" sz="125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5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68" name="สี่เหลี่ยมผืนผ้ามุมมน 27">
              <a:extLst>
                <a:ext uri="{FF2B5EF4-FFF2-40B4-BE49-F238E27FC236}">
                  <a16:creationId xmlns:a16="http://schemas.microsoft.com/office/drawing/2014/main" id="{72F7B5D1-0469-149A-0C44-C64491D5C93C}"/>
                </a:ext>
              </a:extLst>
            </p:cNvPr>
            <p:cNvSpPr/>
            <p:nvPr/>
          </p:nvSpPr>
          <p:spPr>
            <a:xfrm>
              <a:off x="7078639" y="2084647"/>
              <a:ext cx="2035968" cy="1026432"/>
            </a:xfrm>
            <a:prstGeom prst="roundRect">
              <a:avLst/>
            </a:prstGeom>
            <a:solidFill>
              <a:srgbClr val="FBD5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กองทุนใหม่ </a:t>
              </a:r>
            </a:p>
            <a:p>
              <a:pPr algn="ctr">
                <a:lnSpc>
                  <a:spcPct val="130000"/>
                </a:lnSpc>
              </a:pP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2,235,417,668.29 บาท </a:t>
              </a:r>
              <a:b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25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(ร้อยละ 49.31)</a:t>
              </a:r>
            </a:p>
          </p:txBody>
        </p:sp>
        <p:cxnSp>
          <p:nvCxnSpPr>
            <p:cNvPr id="69" name="ตัวเชื่อมต่อตรง 15">
              <a:extLst>
                <a:ext uri="{FF2B5EF4-FFF2-40B4-BE49-F238E27FC236}">
                  <a16:creationId xmlns:a16="http://schemas.microsoft.com/office/drawing/2014/main" id="{A6B2B095-87D6-C7A5-F1AD-E381F203F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5309" y="1499514"/>
              <a:ext cx="0" cy="1116063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21">
              <a:extLst>
                <a:ext uri="{FF2B5EF4-FFF2-40B4-BE49-F238E27FC236}">
                  <a16:creationId xmlns:a16="http://schemas.microsoft.com/office/drawing/2014/main" id="{3B838735-6ED2-C741-BC9A-4A7DD7CD0042}"/>
                </a:ext>
              </a:extLst>
            </p:cNvPr>
            <p:cNvCxnSpPr>
              <a:cxnSpLocks/>
            </p:cNvCxnSpPr>
            <p:nvPr/>
          </p:nvCxnSpPr>
          <p:spPr>
            <a:xfrm>
              <a:off x="6793938" y="1514754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24">
              <a:extLst>
                <a:ext uri="{FF2B5EF4-FFF2-40B4-BE49-F238E27FC236}">
                  <a16:creationId xmlns:a16="http://schemas.microsoft.com/office/drawing/2014/main" id="{DE6D92E1-0C95-1862-8ACC-957E0A08F0DE}"/>
                </a:ext>
              </a:extLst>
            </p:cNvPr>
            <p:cNvCxnSpPr>
              <a:cxnSpLocks/>
            </p:cNvCxnSpPr>
            <p:nvPr/>
          </p:nvCxnSpPr>
          <p:spPr>
            <a:xfrm>
              <a:off x="6805306" y="2596453"/>
              <a:ext cx="283400" cy="0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0"/>
            <a:ext cx="10193050" cy="575427"/>
            <a:chOff x="-29746" y="-164554"/>
            <a:chExt cx="9173747" cy="517884"/>
          </a:xfrm>
        </p:grpSpPr>
        <p:sp>
          <p:nvSpPr>
            <p:cNvPr id="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เปรียบเทียบผลการบริหารจัดการหนี้ของกองทุนพัฒนาบทบาทสตรี ปีบัญชี 2565 - 2566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8" name="Group 7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20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22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26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27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28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23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24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25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2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12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14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16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17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8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9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15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graphicFrame>
        <p:nvGraphicFramePr>
          <p:cNvPr id="31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53806"/>
              </p:ext>
            </p:extLst>
          </p:nvPr>
        </p:nvGraphicFramePr>
        <p:xfrm>
          <a:off x="1517515" y="1157467"/>
          <a:ext cx="7046245" cy="364602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83677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1625909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1433487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1303172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796348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1600" baseline="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ก.ย. 2565</a:t>
                      </a:r>
                      <a:endParaRPr lang="th-TH" sz="1600" dirty="0">
                        <a:solidFill>
                          <a:sysClr val="windowText" lastClr="0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 ก.ย. 2566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569936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22.94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12.79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10.15</a:t>
                      </a:r>
                      <a:endParaRPr lang="th-TH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569936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- หนี้กองทุนเดิม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7.81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4.76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3.05</a:t>
                      </a:r>
                      <a:endParaRPr lang="th-TH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569936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- หนี้กองทุนใหม่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15.13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7.10</a:t>
                      </a:r>
                      <a:endParaRPr lang="th-TH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56993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- หนี้ดำเนินคดี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2.18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6.21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4.03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569936">
                <a:tc>
                  <a:txBody>
                    <a:bodyPr/>
                    <a:lstStyle/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เงินต้นรับชำระคืน 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64.52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87.75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</a:t>
                      </a:r>
                      <a:r>
                        <a:rPr lang="th-TH" sz="14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baseline="0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23.23</a:t>
                      </a: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255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>
            <a:extLst>
              <a:ext uri="{FF2B5EF4-FFF2-40B4-BE49-F238E27FC236}">
                <a16:creationId xmlns:a16="http://schemas.microsoft.com/office/drawing/2014/main" id="{5D64FB84-387B-45AD-B3EF-1BBFBF26A5FE}"/>
              </a:ext>
            </a:extLst>
          </p:cNvPr>
          <p:cNvSpPr txBox="1"/>
          <p:nvPr/>
        </p:nvSpPr>
        <p:spPr>
          <a:xfrm>
            <a:off x="5008673" y="119007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หนี้เกินกำหนดชำระคงเหลือต่ำกว่าร้อยละ 10 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56278" y="484909"/>
            <a:ext cx="5274799" cy="5122224"/>
            <a:chOff x="4756278" y="484909"/>
            <a:chExt cx="5274799" cy="512222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7CA0F7B-4702-405D-A4DD-E957E851A7C9}"/>
                </a:ext>
              </a:extLst>
            </p:cNvPr>
            <p:cNvSpPr/>
            <p:nvPr/>
          </p:nvSpPr>
          <p:spPr>
            <a:xfrm>
              <a:off x="4786127" y="488645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1.</a:t>
              </a:r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นราธิวาส              1.13</a:t>
              </a:r>
              <a:r>
                <a:rPr lang="en-US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</p:txBody>
        </p:sp>
        <p:sp>
          <p:nvSpPr>
            <p:cNvPr id="378" name="Rectangle: Rounded Corners 377">
              <a:extLst>
                <a:ext uri="{FF2B5EF4-FFF2-40B4-BE49-F238E27FC236}">
                  <a16:creationId xmlns:a16="http://schemas.microsoft.com/office/drawing/2014/main" id="{7975A1CC-3158-4F6D-973C-793B4CA0A8D6}"/>
                </a:ext>
              </a:extLst>
            </p:cNvPr>
            <p:cNvSpPr/>
            <p:nvPr/>
          </p:nvSpPr>
          <p:spPr>
            <a:xfrm>
              <a:off x="4771207" y="4576133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13. นครนายก         6.68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9" name="Rectangle: Rounded Corners 378">
              <a:extLst>
                <a:ext uri="{FF2B5EF4-FFF2-40B4-BE49-F238E27FC236}">
                  <a16:creationId xmlns:a16="http://schemas.microsoft.com/office/drawing/2014/main" id="{D1A89CBB-EFF4-4E39-9EF2-812404F6DFD0}"/>
                </a:ext>
              </a:extLst>
            </p:cNvPr>
            <p:cNvSpPr/>
            <p:nvPr/>
          </p:nvSpPr>
          <p:spPr>
            <a:xfrm>
              <a:off x="6544789" y="485923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16.กาฬสินธุ์            6.87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0" name="Rectangle: Rounded Corners 379">
              <a:extLst>
                <a:ext uri="{FF2B5EF4-FFF2-40B4-BE49-F238E27FC236}">
                  <a16:creationId xmlns:a16="http://schemas.microsoft.com/office/drawing/2014/main" id="{E7AA633E-50F6-4AA7-8C04-501511363DE3}"/>
                </a:ext>
              </a:extLst>
            </p:cNvPr>
            <p:cNvSpPr/>
            <p:nvPr/>
          </p:nvSpPr>
          <p:spPr>
            <a:xfrm>
              <a:off x="4786127" y="823811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2. ชัยภูมิ                  3.40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81" name="Rectangle: Rounded Corners 380">
              <a:extLst>
                <a:ext uri="{FF2B5EF4-FFF2-40B4-BE49-F238E27FC236}">
                  <a16:creationId xmlns:a16="http://schemas.microsoft.com/office/drawing/2014/main" id="{DB5D3086-62D9-44F9-A62A-04F11707BFFD}"/>
                </a:ext>
              </a:extLst>
            </p:cNvPr>
            <p:cNvSpPr/>
            <p:nvPr/>
          </p:nvSpPr>
          <p:spPr>
            <a:xfrm>
              <a:off x="4786127" y="1157840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3. พิษณุโลก            3.60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92" name="Rectangle: Rounded Corners 391">
              <a:extLst>
                <a:ext uri="{FF2B5EF4-FFF2-40B4-BE49-F238E27FC236}">
                  <a16:creationId xmlns:a16="http://schemas.microsoft.com/office/drawing/2014/main" id="{CE9CC3FC-3DEE-4E38-968C-E6A1AC88703E}"/>
                </a:ext>
              </a:extLst>
            </p:cNvPr>
            <p:cNvSpPr/>
            <p:nvPr/>
          </p:nvSpPr>
          <p:spPr>
            <a:xfrm>
              <a:off x="4786127" y="1491643"/>
              <a:ext cx="1689444" cy="282796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 อ่างทอง              3.90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3" name="Rectangle: Rounded Corners 402">
              <a:extLst>
                <a:ext uri="{FF2B5EF4-FFF2-40B4-BE49-F238E27FC236}">
                  <a16:creationId xmlns:a16="http://schemas.microsoft.com/office/drawing/2014/main" id="{4EE7E512-C2F0-434A-9BA9-23C0D9309685}"/>
                </a:ext>
              </a:extLst>
            </p:cNvPr>
            <p:cNvSpPr/>
            <p:nvPr/>
          </p:nvSpPr>
          <p:spPr>
            <a:xfrm>
              <a:off x="4778688" y="2198280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6. ชลบุรี                   4.79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4" name="Rectangle: Rounded Corners 403">
              <a:extLst>
                <a:ext uri="{FF2B5EF4-FFF2-40B4-BE49-F238E27FC236}">
                  <a16:creationId xmlns:a16="http://schemas.microsoft.com/office/drawing/2014/main" id="{05EAA6FD-4A1B-4EF0-A05B-5A37720C0524}"/>
                </a:ext>
              </a:extLst>
            </p:cNvPr>
            <p:cNvSpPr/>
            <p:nvPr/>
          </p:nvSpPr>
          <p:spPr>
            <a:xfrm>
              <a:off x="4780209" y="1857985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 ตาก                     4.51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5" name="Rectangle: Rounded Corners 404">
              <a:extLst>
                <a:ext uri="{FF2B5EF4-FFF2-40B4-BE49-F238E27FC236}">
                  <a16:creationId xmlns:a16="http://schemas.microsoft.com/office/drawing/2014/main" id="{216803E8-6452-4C09-9B62-946572998259}"/>
                </a:ext>
              </a:extLst>
            </p:cNvPr>
            <p:cNvSpPr/>
            <p:nvPr/>
          </p:nvSpPr>
          <p:spPr>
            <a:xfrm>
              <a:off x="4775784" y="2538640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7. เชียงราย              5.16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6" name="Rectangle: Rounded Corners 405">
              <a:extLst>
                <a:ext uri="{FF2B5EF4-FFF2-40B4-BE49-F238E27FC236}">
                  <a16:creationId xmlns:a16="http://schemas.microsoft.com/office/drawing/2014/main" id="{E021258B-0D65-4C05-97A9-2D808732CEA5}"/>
                </a:ext>
              </a:extLst>
            </p:cNvPr>
            <p:cNvSpPr/>
            <p:nvPr/>
          </p:nvSpPr>
          <p:spPr>
            <a:xfrm>
              <a:off x="4759523" y="3209374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9. สตูล                     5.72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7" name="Rectangle: Rounded Corners 406">
              <a:extLst>
                <a:ext uri="{FF2B5EF4-FFF2-40B4-BE49-F238E27FC236}">
                  <a16:creationId xmlns:a16="http://schemas.microsoft.com/office/drawing/2014/main" id="{DFE7EABF-59D7-4140-9BE7-FAE064CACA62}"/>
                </a:ext>
              </a:extLst>
            </p:cNvPr>
            <p:cNvSpPr/>
            <p:nvPr/>
          </p:nvSpPr>
          <p:spPr>
            <a:xfrm>
              <a:off x="6555824" y="822943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17. มุกดาหาร          6.89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8" name="Rectangle: Rounded Corners 407">
              <a:extLst>
                <a:ext uri="{FF2B5EF4-FFF2-40B4-BE49-F238E27FC236}">
                  <a16:creationId xmlns:a16="http://schemas.microsoft.com/office/drawing/2014/main" id="{F9B5AFC6-5F2F-4627-B44D-243974307EDF}"/>
                </a:ext>
              </a:extLst>
            </p:cNvPr>
            <p:cNvSpPr/>
            <p:nvPr/>
          </p:nvSpPr>
          <p:spPr>
            <a:xfrm>
              <a:off x="4765571" y="4242300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12. ราชบุรี               6.38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09" name="Rectangle: Rounded Corners 408">
              <a:extLst>
                <a:ext uri="{FF2B5EF4-FFF2-40B4-BE49-F238E27FC236}">
                  <a16:creationId xmlns:a16="http://schemas.microsoft.com/office/drawing/2014/main" id="{AC1840FF-58AE-495F-B57D-AEFA14258042}"/>
                </a:ext>
              </a:extLst>
            </p:cNvPr>
            <p:cNvSpPr/>
            <p:nvPr/>
          </p:nvSpPr>
          <p:spPr>
            <a:xfrm>
              <a:off x="4771086" y="3903950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11. </a:t>
              </a:r>
              <a:r>
                <a:rPr lang="th-TH" sz="1100" b="1" spc="-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พระนครศรีอยุธยา  6.24</a:t>
              </a:r>
              <a:endParaRPr lang="en-US" sz="1100" b="1" spc="-9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0" name="Rectangle: Rounded Corners 409">
              <a:extLst>
                <a:ext uri="{FF2B5EF4-FFF2-40B4-BE49-F238E27FC236}">
                  <a16:creationId xmlns:a16="http://schemas.microsoft.com/office/drawing/2014/main" id="{87555F6B-9783-4A3B-A1FB-6B5D834E98D9}"/>
                </a:ext>
              </a:extLst>
            </p:cNvPr>
            <p:cNvSpPr/>
            <p:nvPr/>
          </p:nvSpPr>
          <p:spPr>
            <a:xfrm>
              <a:off x="6543711" y="1502727"/>
              <a:ext cx="1711078" cy="258834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19. สมุทรสงคราม   6.99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1" name="Rectangle: Rounded Corners 410">
              <a:extLst>
                <a:ext uri="{FF2B5EF4-FFF2-40B4-BE49-F238E27FC236}">
                  <a16:creationId xmlns:a16="http://schemas.microsoft.com/office/drawing/2014/main" id="{BB2B52C5-966E-427C-AFF1-11B23BD747D3}"/>
                </a:ext>
              </a:extLst>
            </p:cNvPr>
            <p:cNvSpPr/>
            <p:nvPr/>
          </p:nvSpPr>
          <p:spPr>
            <a:xfrm>
              <a:off x="4779911" y="4930574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14. เพชรบูรณ์          6.82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2" name="Rectangle: Rounded Corners 411">
              <a:extLst>
                <a:ext uri="{FF2B5EF4-FFF2-40B4-BE49-F238E27FC236}">
                  <a16:creationId xmlns:a16="http://schemas.microsoft.com/office/drawing/2014/main" id="{41C5835C-AB0C-4240-8368-07C14858B7BB}"/>
                </a:ext>
              </a:extLst>
            </p:cNvPr>
            <p:cNvSpPr/>
            <p:nvPr/>
          </p:nvSpPr>
          <p:spPr>
            <a:xfrm>
              <a:off x="6536085" y="1855186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20. สระแก้ว             7.01       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3" name="Rectangle: Rounded Corners 412">
              <a:extLst>
                <a:ext uri="{FF2B5EF4-FFF2-40B4-BE49-F238E27FC236}">
                  <a16:creationId xmlns:a16="http://schemas.microsoft.com/office/drawing/2014/main" id="{528878AB-3A14-4B1C-BB8F-D5EC6BA11B9B}"/>
                </a:ext>
              </a:extLst>
            </p:cNvPr>
            <p:cNvSpPr/>
            <p:nvPr/>
          </p:nvSpPr>
          <p:spPr>
            <a:xfrm>
              <a:off x="4779911" y="5310133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15.อำนาจเจริญ       6.85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4" name="Rectangle: Rounded Corners 413">
              <a:extLst>
                <a:ext uri="{FF2B5EF4-FFF2-40B4-BE49-F238E27FC236}">
                  <a16:creationId xmlns:a16="http://schemas.microsoft.com/office/drawing/2014/main" id="{CAD97F2A-AC78-4AC1-8ED0-015A9138AE8E}"/>
                </a:ext>
              </a:extLst>
            </p:cNvPr>
            <p:cNvSpPr/>
            <p:nvPr/>
          </p:nvSpPr>
          <p:spPr>
            <a:xfrm>
              <a:off x="6533066" y="4246883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27. สิงห์บุรี              8.04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5" name="Rectangle: Rounded Corners 414">
              <a:extLst>
                <a:ext uri="{FF2B5EF4-FFF2-40B4-BE49-F238E27FC236}">
                  <a16:creationId xmlns:a16="http://schemas.microsoft.com/office/drawing/2014/main" id="{A994113C-B036-48AC-AD83-DEE0328076F1}"/>
                </a:ext>
              </a:extLst>
            </p:cNvPr>
            <p:cNvSpPr/>
            <p:nvPr/>
          </p:nvSpPr>
          <p:spPr>
            <a:xfrm>
              <a:off x="6555824" y="1163183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18. สุรินทร์              6.94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6" name="Rectangle: Rounded Corners 415">
              <a:extLst>
                <a:ext uri="{FF2B5EF4-FFF2-40B4-BE49-F238E27FC236}">
                  <a16:creationId xmlns:a16="http://schemas.microsoft.com/office/drawing/2014/main" id="{E3B8A245-7A34-47D5-A836-7B644D60E98D}"/>
                </a:ext>
              </a:extLst>
            </p:cNvPr>
            <p:cNvSpPr/>
            <p:nvPr/>
          </p:nvSpPr>
          <p:spPr>
            <a:xfrm>
              <a:off x="6543711" y="4583991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28.พะเยา                8.23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7" name="Rectangle: Rounded Corners 416">
              <a:extLst>
                <a:ext uri="{FF2B5EF4-FFF2-40B4-BE49-F238E27FC236}">
                  <a16:creationId xmlns:a16="http://schemas.microsoft.com/office/drawing/2014/main" id="{FF6CB1E2-7C33-4288-8CC0-4F368D6116CC}"/>
                </a:ext>
              </a:extLst>
            </p:cNvPr>
            <p:cNvSpPr/>
            <p:nvPr/>
          </p:nvSpPr>
          <p:spPr>
            <a:xfrm>
              <a:off x="6530103" y="3206399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24.ระยอง                 7.37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18" name="Rectangle: Rounded Corners 417">
              <a:extLst>
                <a:ext uri="{FF2B5EF4-FFF2-40B4-BE49-F238E27FC236}">
                  <a16:creationId xmlns:a16="http://schemas.microsoft.com/office/drawing/2014/main" id="{6CE72E0B-502D-4660-85CB-9921973B058C}"/>
                </a:ext>
              </a:extLst>
            </p:cNvPr>
            <p:cNvSpPr/>
            <p:nvPr/>
          </p:nvSpPr>
          <p:spPr>
            <a:xfrm>
              <a:off x="6530103" y="3538490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25. พังงา                 7.66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C74A35A9-C7FF-40B4-B615-2837BDE61522}"/>
                </a:ext>
              </a:extLst>
            </p:cNvPr>
            <p:cNvSpPr/>
            <p:nvPr/>
          </p:nvSpPr>
          <p:spPr>
            <a:xfrm>
              <a:off x="4756278" y="2876008"/>
              <a:ext cx="1710000" cy="270001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8. อุทัยธานี             5.42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1171066D-0F60-47C0-AB35-723BF2838BEB}"/>
                </a:ext>
              </a:extLst>
            </p:cNvPr>
            <p:cNvSpPr/>
            <p:nvPr/>
          </p:nvSpPr>
          <p:spPr>
            <a:xfrm>
              <a:off x="4756278" y="3555498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10. บุรีรัมย์              6.07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10A4B1AD-0DAF-41D4-B4C9-A218068CEA53}"/>
                </a:ext>
              </a:extLst>
            </p:cNvPr>
            <p:cNvSpPr/>
            <p:nvPr/>
          </p:nvSpPr>
          <p:spPr>
            <a:xfrm>
              <a:off x="6547753" y="2194111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21. อุบลราชธานี      7.03       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EB6F8EAC-B7E2-49AB-A26E-86CBE4B466E5}"/>
                </a:ext>
              </a:extLst>
            </p:cNvPr>
            <p:cNvSpPr/>
            <p:nvPr/>
          </p:nvSpPr>
          <p:spPr>
            <a:xfrm>
              <a:off x="6530103" y="2870001"/>
              <a:ext cx="1710000" cy="270001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23.ประจวบฯ            7.31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CC132797-D81A-4A16-9776-BCE7288D3163}"/>
                </a:ext>
              </a:extLst>
            </p:cNvPr>
            <p:cNvSpPr/>
            <p:nvPr/>
          </p:nvSpPr>
          <p:spPr>
            <a:xfrm>
              <a:off x="6544789" y="2533349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22. ขอนแก่น           7.21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457557BD-3D10-4C9D-820F-020B6EA7FF69}"/>
                </a:ext>
              </a:extLst>
            </p:cNvPr>
            <p:cNvSpPr/>
            <p:nvPr/>
          </p:nvSpPr>
          <p:spPr>
            <a:xfrm>
              <a:off x="6532314" y="3903308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26. สมุทรสาคร        7.91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98684B98-7929-4034-B8E1-9D7B26EFE434}"/>
                </a:ext>
              </a:extLst>
            </p:cNvPr>
            <p:cNvSpPr/>
            <p:nvPr/>
          </p:nvSpPr>
          <p:spPr>
            <a:xfrm>
              <a:off x="6534850" y="4941771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29.ตราด                  8.29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D96DCD72-EBA5-42D7-BD91-797E761F8BE0}"/>
                </a:ext>
              </a:extLst>
            </p:cNvPr>
            <p:cNvSpPr/>
            <p:nvPr/>
          </p:nvSpPr>
          <p:spPr>
            <a:xfrm>
              <a:off x="6534850" y="5309873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30. พิจิตร                8.29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817E3861-7A8F-49E4-AC2B-2EDA18251646}"/>
                </a:ext>
              </a:extLst>
            </p:cNvPr>
            <p:cNvSpPr/>
            <p:nvPr/>
          </p:nvSpPr>
          <p:spPr>
            <a:xfrm>
              <a:off x="8315179" y="484909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31. มหาสารคาม     8.48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4B4CD236-CC8A-4B9A-9092-88CC4B51CB9C}"/>
                </a:ext>
              </a:extLst>
            </p:cNvPr>
            <p:cNvSpPr/>
            <p:nvPr/>
          </p:nvSpPr>
          <p:spPr>
            <a:xfrm>
              <a:off x="8321077" y="823578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32. สุโขทัย              8.64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EFDE8F82-4A3C-42DE-AA41-53252F83FDDF}"/>
                </a:ext>
              </a:extLst>
            </p:cNvPr>
            <p:cNvSpPr/>
            <p:nvPr/>
          </p:nvSpPr>
          <p:spPr>
            <a:xfrm>
              <a:off x="8307685" y="1503286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34. แม่ฮ่องสอน      9.01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C4DD1B1D-59DD-4F20-8D2B-CCC46E960772}"/>
                </a:ext>
              </a:extLst>
            </p:cNvPr>
            <p:cNvSpPr/>
            <p:nvPr/>
          </p:nvSpPr>
          <p:spPr>
            <a:xfrm>
              <a:off x="8298981" y="1855186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35. ชัยนาท             9.34        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A24DC1FF-321C-4DBC-AFF7-FA6E7514A4B1}"/>
                </a:ext>
              </a:extLst>
            </p:cNvPr>
            <p:cNvSpPr/>
            <p:nvPr/>
          </p:nvSpPr>
          <p:spPr>
            <a:xfrm>
              <a:off x="8295962" y="4246883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42. กระบี่                 9.86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662F28C-02BD-406C-95C0-0B3F5AB5F1E7}"/>
                </a:ext>
              </a:extLst>
            </p:cNvPr>
            <p:cNvSpPr/>
            <p:nvPr/>
          </p:nvSpPr>
          <p:spPr>
            <a:xfrm>
              <a:off x="8318720" y="1163183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33. ยโสธร               8.79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AB251095-D265-4751-B361-6965483302E3}"/>
                </a:ext>
              </a:extLst>
            </p:cNvPr>
            <p:cNvSpPr/>
            <p:nvPr/>
          </p:nvSpPr>
          <p:spPr>
            <a:xfrm>
              <a:off x="8306607" y="4583991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43. ระนอง               9.90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22905D42-F23E-4682-96AD-2C91012441A5}"/>
                </a:ext>
              </a:extLst>
            </p:cNvPr>
            <p:cNvSpPr/>
            <p:nvPr/>
          </p:nvSpPr>
          <p:spPr>
            <a:xfrm>
              <a:off x="8292998" y="3206399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39. ลพบุรี                9.72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C2F2C9B5-5145-46AD-8A05-FEE24E6C679A}"/>
                </a:ext>
              </a:extLst>
            </p:cNvPr>
            <p:cNvSpPr/>
            <p:nvPr/>
          </p:nvSpPr>
          <p:spPr>
            <a:xfrm>
              <a:off x="8292998" y="3538490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40. ศรีสะเกษ          9.74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78E3DF80-A5B3-4E21-9A20-B80E6B425F85}"/>
                </a:ext>
              </a:extLst>
            </p:cNvPr>
            <p:cNvSpPr/>
            <p:nvPr/>
          </p:nvSpPr>
          <p:spPr>
            <a:xfrm>
              <a:off x="8310648" y="2194111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36. สกลนคร           9.35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2529AC9A-B63E-4DC0-9374-E9E6DF0BBA0A}"/>
                </a:ext>
              </a:extLst>
            </p:cNvPr>
            <p:cNvSpPr/>
            <p:nvPr/>
          </p:nvSpPr>
          <p:spPr>
            <a:xfrm>
              <a:off x="8292998" y="2870001"/>
              <a:ext cx="1710000" cy="270001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38. กำแพงเพชร      9.71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:a16="http://schemas.microsoft.com/office/drawing/2014/main" id="{393BEB35-5094-416B-9636-06E1EA1EB4A7}"/>
                </a:ext>
              </a:extLst>
            </p:cNvPr>
            <p:cNvSpPr/>
            <p:nvPr/>
          </p:nvSpPr>
          <p:spPr>
            <a:xfrm>
              <a:off x="8307685" y="2533349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37. สระบุรี               9.50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:a16="http://schemas.microsoft.com/office/drawing/2014/main" id="{B5ECAE3F-7D6C-429A-BE5D-20911DCF8A44}"/>
                </a:ext>
              </a:extLst>
            </p:cNvPr>
            <p:cNvSpPr/>
            <p:nvPr/>
          </p:nvSpPr>
          <p:spPr>
            <a:xfrm>
              <a:off x="8295210" y="3903308"/>
              <a:ext cx="1710000" cy="270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41. สงขลา               9.79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B3329345-9F1D-4A10-A87C-C52E6C9DC009}"/>
                </a:ext>
              </a:extLst>
            </p:cNvPr>
            <p:cNvSpPr/>
            <p:nvPr/>
          </p:nvSpPr>
          <p:spPr>
            <a:xfrm>
              <a:off x="8297746" y="4941771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44. กาญจนบุรี         9.96</a:t>
              </a:r>
              <a:endPara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E21CA5C0-D80D-446F-B233-228D56F33CA8}"/>
                </a:ext>
              </a:extLst>
            </p:cNvPr>
            <p:cNvSpPr/>
            <p:nvPr/>
          </p:nvSpPr>
          <p:spPr>
            <a:xfrm>
              <a:off x="8297746" y="5309873"/>
              <a:ext cx="1710000" cy="297000"/>
            </a:xfrm>
            <a:prstGeom prst="roundRect">
              <a:avLst/>
            </a:prstGeom>
            <a:solidFill>
              <a:srgbClr val="CEDEBD"/>
            </a:solidFill>
            <a:ln w="41275" cmpd="sng">
              <a:solidFill>
                <a:srgbClr val="33691E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45. เชียงใหม่           9.97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453" y="98529"/>
            <a:ext cx="4584000" cy="5487440"/>
            <a:chOff x="-1" y="131289"/>
            <a:chExt cx="5500800" cy="6584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D4ECF7-ECA8-439C-AA6E-20E5ED6B0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31289"/>
              <a:ext cx="5500800" cy="6555420"/>
            </a:xfrm>
            <a:prstGeom prst="rect">
              <a:avLst/>
            </a:prstGeom>
          </p:spPr>
        </p:pic>
        <p:sp>
          <p:nvSpPr>
            <p:cNvPr id="181" name="TextBox 189">
              <a:extLst>
                <a:ext uri="{FF2B5EF4-FFF2-40B4-BE49-F238E27FC236}">
                  <a16:creationId xmlns:a16="http://schemas.microsoft.com/office/drawing/2014/main" id="{05BF8D0F-73C5-4BD7-9700-BF5F0CB6B4B2}"/>
                </a:ext>
              </a:extLst>
            </p:cNvPr>
            <p:cNvSpPr txBox="1"/>
            <p:nvPr/>
          </p:nvSpPr>
          <p:spPr>
            <a:xfrm>
              <a:off x="1893300" y="307330"/>
              <a:ext cx="68134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เชียงราย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3" name="TextBox 228">
              <a:extLst>
                <a:ext uri="{FF2B5EF4-FFF2-40B4-BE49-F238E27FC236}">
                  <a16:creationId xmlns:a16="http://schemas.microsoft.com/office/drawing/2014/main" id="{E06507C3-43FE-4911-A7EA-D6B1B5328887}"/>
                </a:ext>
              </a:extLst>
            </p:cNvPr>
            <p:cNvSpPr txBox="1"/>
            <p:nvPr/>
          </p:nvSpPr>
          <p:spPr>
            <a:xfrm>
              <a:off x="1216861" y="3638428"/>
              <a:ext cx="101604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ประจวบคีรีขันธ์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4" name="TextBox 231">
              <a:extLst>
                <a:ext uri="{FF2B5EF4-FFF2-40B4-BE49-F238E27FC236}">
                  <a16:creationId xmlns:a16="http://schemas.microsoft.com/office/drawing/2014/main" id="{75535AFB-BBEC-4EE4-A0FD-0BD12C61A5B9}"/>
                </a:ext>
              </a:extLst>
            </p:cNvPr>
            <p:cNvSpPr txBox="1"/>
            <p:nvPr/>
          </p:nvSpPr>
          <p:spPr>
            <a:xfrm>
              <a:off x="2677132" y="1400689"/>
              <a:ext cx="42165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เลย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5" name="TextBox 265">
              <a:extLst>
                <a:ext uri="{FF2B5EF4-FFF2-40B4-BE49-F238E27FC236}">
                  <a16:creationId xmlns:a16="http://schemas.microsoft.com/office/drawing/2014/main" id="{5AF2D73E-8D27-4E5C-9063-0F55915CD524}"/>
                </a:ext>
              </a:extLst>
            </p:cNvPr>
            <p:cNvSpPr txBox="1"/>
            <p:nvPr/>
          </p:nvSpPr>
          <p:spPr>
            <a:xfrm>
              <a:off x="3095817" y="1407298"/>
              <a:ext cx="631327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อุดรธานี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6" name="TextBox 190">
              <a:extLst>
                <a:ext uri="{FF2B5EF4-FFF2-40B4-BE49-F238E27FC236}">
                  <a16:creationId xmlns:a16="http://schemas.microsoft.com/office/drawing/2014/main" id="{EEE78888-CF3D-458F-882D-0A137AAA9616}"/>
                </a:ext>
              </a:extLst>
            </p:cNvPr>
            <p:cNvSpPr txBox="1"/>
            <p:nvPr/>
          </p:nvSpPr>
          <p:spPr>
            <a:xfrm>
              <a:off x="2688751" y="1998397"/>
              <a:ext cx="53899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ชัยภูมิ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4961FF6-D697-48E5-80CE-7BAA6BC1E405}"/>
                </a:ext>
              </a:extLst>
            </p:cNvPr>
            <p:cNvSpPr txBox="1"/>
            <p:nvPr/>
          </p:nvSpPr>
          <p:spPr>
            <a:xfrm>
              <a:off x="1982058" y="3166718"/>
              <a:ext cx="36202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7151C58-0D1E-45BF-B776-0A2AA0B057AB}"/>
                </a:ext>
              </a:extLst>
            </p:cNvPr>
            <p:cNvSpPr txBox="1"/>
            <p:nvPr/>
          </p:nvSpPr>
          <p:spPr>
            <a:xfrm>
              <a:off x="2351855" y="2863655"/>
              <a:ext cx="30046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B503733-CA98-4C23-B542-0D63094EB807}"/>
                </a:ext>
              </a:extLst>
            </p:cNvPr>
            <p:cNvSpPr txBox="1"/>
            <p:nvPr/>
          </p:nvSpPr>
          <p:spPr>
            <a:xfrm>
              <a:off x="2097478" y="3078869"/>
              <a:ext cx="36779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D32E721B-7902-4C57-AD01-0AB11CE6BE54}"/>
                </a:ext>
              </a:extLst>
            </p:cNvPr>
            <p:cNvSpPr txBox="1"/>
            <p:nvPr/>
          </p:nvSpPr>
          <p:spPr>
            <a:xfrm>
              <a:off x="2220313" y="2749561"/>
              <a:ext cx="35240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</a:p>
          </p:txBody>
        </p:sp>
        <p:sp>
          <p:nvSpPr>
            <p:cNvPr id="192" name="TextBox 268">
              <a:extLst>
                <a:ext uri="{FF2B5EF4-FFF2-40B4-BE49-F238E27FC236}">
                  <a16:creationId xmlns:a16="http://schemas.microsoft.com/office/drawing/2014/main" id="{9E2F1985-3B06-46A3-A6B1-C004C27A6FEF}"/>
                </a:ext>
              </a:extLst>
            </p:cNvPr>
            <p:cNvSpPr txBox="1"/>
            <p:nvPr/>
          </p:nvSpPr>
          <p:spPr>
            <a:xfrm>
              <a:off x="2474055" y="3210397"/>
              <a:ext cx="51398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ชลบุรี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4" name="TextBox 198">
              <a:extLst>
                <a:ext uri="{FF2B5EF4-FFF2-40B4-BE49-F238E27FC236}">
                  <a16:creationId xmlns:a16="http://schemas.microsoft.com/office/drawing/2014/main" id="{B1039A1B-6525-4127-903D-628F4D8E516E}"/>
                </a:ext>
              </a:extLst>
            </p:cNvPr>
            <p:cNvSpPr txBox="1"/>
            <p:nvPr/>
          </p:nvSpPr>
          <p:spPr>
            <a:xfrm>
              <a:off x="2973957" y="2939824"/>
              <a:ext cx="64286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สระแก้ว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5" name="TextBox 239">
              <a:extLst>
                <a:ext uri="{FF2B5EF4-FFF2-40B4-BE49-F238E27FC236}">
                  <a16:creationId xmlns:a16="http://schemas.microsoft.com/office/drawing/2014/main" id="{1C903E83-2CB3-42A8-AE84-D6C037369335}"/>
                </a:ext>
              </a:extLst>
            </p:cNvPr>
            <p:cNvSpPr txBox="1"/>
            <p:nvPr/>
          </p:nvSpPr>
          <p:spPr>
            <a:xfrm>
              <a:off x="3572217" y="1080359"/>
              <a:ext cx="60247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บึงกาฬ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6" name="TextBox 271">
              <a:extLst>
                <a:ext uri="{FF2B5EF4-FFF2-40B4-BE49-F238E27FC236}">
                  <a16:creationId xmlns:a16="http://schemas.microsoft.com/office/drawing/2014/main" id="{453E55B4-55C7-4817-99D7-FA2A8C78DCDD}"/>
                </a:ext>
              </a:extLst>
            </p:cNvPr>
            <p:cNvSpPr txBox="1"/>
            <p:nvPr/>
          </p:nvSpPr>
          <p:spPr>
            <a:xfrm>
              <a:off x="4168457" y="2356837"/>
              <a:ext cx="86985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อุบลราชธานี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7" name="TextBox 274">
              <a:extLst>
                <a:ext uri="{FF2B5EF4-FFF2-40B4-BE49-F238E27FC236}">
                  <a16:creationId xmlns:a16="http://schemas.microsoft.com/office/drawing/2014/main" id="{69C80E6C-FD71-48DE-8BE2-BE76312C8BE8}"/>
                </a:ext>
              </a:extLst>
            </p:cNvPr>
            <p:cNvSpPr txBox="1"/>
            <p:nvPr/>
          </p:nvSpPr>
          <p:spPr>
            <a:xfrm>
              <a:off x="1498884" y="4846501"/>
              <a:ext cx="86793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สุราษฎร์ธานี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8" name="TextBox 270">
              <a:extLst>
                <a:ext uri="{FF2B5EF4-FFF2-40B4-BE49-F238E27FC236}">
                  <a16:creationId xmlns:a16="http://schemas.microsoft.com/office/drawing/2014/main" id="{93714CFC-CBE3-4CD2-9B15-1711809077E0}"/>
                </a:ext>
              </a:extLst>
            </p:cNvPr>
            <p:cNvSpPr txBox="1"/>
            <p:nvPr/>
          </p:nvSpPr>
          <p:spPr>
            <a:xfrm>
              <a:off x="2709063" y="6232135"/>
              <a:ext cx="70057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นราธิวาส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9" name="TextBox 272">
              <a:extLst>
                <a:ext uri="{FF2B5EF4-FFF2-40B4-BE49-F238E27FC236}">
                  <a16:creationId xmlns:a16="http://schemas.microsoft.com/office/drawing/2014/main" id="{22F48620-196C-4C70-A887-D6977CF407E4}"/>
                </a:ext>
              </a:extLst>
            </p:cNvPr>
            <p:cNvSpPr txBox="1"/>
            <p:nvPr/>
          </p:nvSpPr>
          <p:spPr>
            <a:xfrm>
              <a:off x="3481725" y="2457148"/>
              <a:ext cx="546689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สุรินทร์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0" name="TextBox 228">
              <a:extLst>
                <a:ext uri="{FF2B5EF4-FFF2-40B4-BE49-F238E27FC236}">
                  <a16:creationId xmlns:a16="http://schemas.microsoft.com/office/drawing/2014/main" id="{97E88239-FB4A-42B4-9B92-DD547EE8B956}"/>
                </a:ext>
              </a:extLst>
            </p:cNvPr>
            <p:cNvSpPr txBox="1"/>
            <p:nvPr/>
          </p:nvSpPr>
          <p:spPr>
            <a:xfrm>
              <a:off x="1487421" y="1546979"/>
              <a:ext cx="44089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ตาก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15" name="TextBox 190">
              <a:extLst>
                <a:ext uri="{FF2B5EF4-FFF2-40B4-BE49-F238E27FC236}">
                  <a16:creationId xmlns:a16="http://schemas.microsoft.com/office/drawing/2014/main" id="{CC214794-E521-45AF-92B7-4CAFC32F70B4}"/>
                </a:ext>
              </a:extLst>
            </p:cNvPr>
            <p:cNvSpPr txBox="1"/>
            <p:nvPr/>
          </p:nvSpPr>
          <p:spPr>
            <a:xfrm>
              <a:off x="1826615" y="1424584"/>
              <a:ext cx="58900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สุโขทัย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3" name="TextBox 190">
              <a:extLst>
                <a:ext uri="{FF2B5EF4-FFF2-40B4-BE49-F238E27FC236}">
                  <a16:creationId xmlns:a16="http://schemas.microsoft.com/office/drawing/2014/main" id="{55488429-9809-4006-8E24-FAF65AE5E1AC}"/>
                </a:ext>
              </a:extLst>
            </p:cNvPr>
            <p:cNvSpPr txBox="1"/>
            <p:nvPr/>
          </p:nvSpPr>
          <p:spPr>
            <a:xfrm>
              <a:off x="2092296" y="1558289"/>
              <a:ext cx="72173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พิษณุโลก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4" name="TextBox 198">
              <a:extLst>
                <a:ext uri="{FF2B5EF4-FFF2-40B4-BE49-F238E27FC236}">
                  <a16:creationId xmlns:a16="http://schemas.microsoft.com/office/drawing/2014/main" id="{F0864FC6-D691-4F0E-8EA7-F179AAC647FF}"/>
                </a:ext>
              </a:extLst>
            </p:cNvPr>
            <p:cNvSpPr txBox="1"/>
            <p:nvPr/>
          </p:nvSpPr>
          <p:spPr>
            <a:xfrm>
              <a:off x="3167757" y="2630212"/>
              <a:ext cx="544764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บุรีรัมย์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5" name="TextBox 190">
              <a:extLst>
                <a:ext uri="{FF2B5EF4-FFF2-40B4-BE49-F238E27FC236}">
                  <a16:creationId xmlns:a16="http://schemas.microsoft.com/office/drawing/2014/main" id="{9B24DC84-12A1-4406-9C87-61FCD46DAA22}"/>
                </a:ext>
              </a:extLst>
            </p:cNvPr>
            <p:cNvSpPr txBox="1"/>
            <p:nvPr/>
          </p:nvSpPr>
          <p:spPr>
            <a:xfrm>
              <a:off x="1624245" y="2294877"/>
              <a:ext cx="654410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อุทัยธานี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76" name="TextBox 268">
              <a:extLst>
                <a:ext uri="{FF2B5EF4-FFF2-40B4-BE49-F238E27FC236}">
                  <a16:creationId xmlns:a16="http://schemas.microsoft.com/office/drawing/2014/main" id="{E103EBF4-DA4A-4177-BEE5-84CF534D7E79}"/>
                </a:ext>
              </a:extLst>
            </p:cNvPr>
            <p:cNvSpPr txBox="1"/>
            <p:nvPr/>
          </p:nvSpPr>
          <p:spPr>
            <a:xfrm>
              <a:off x="2445263" y="3025749"/>
              <a:ext cx="78906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ฉะเชิงเทรา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35" name="TextBox 190">
              <a:extLst>
                <a:ext uri="{FF2B5EF4-FFF2-40B4-BE49-F238E27FC236}">
                  <a16:creationId xmlns:a16="http://schemas.microsoft.com/office/drawing/2014/main" id="{85160F1F-F57C-4342-B91C-93D89054CC49}"/>
                </a:ext>
              </a:extLst>
            </p:cNvPr>
            <p:cNvSpPr txBox="1"/>
            <p:nvPr/>
          </p:nvSpPr>
          <p:spPr>
            <a:xfrm>
              <a:off x="2340325" y="1811372"/>
              <a:ext cx="681341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เพชรบูรณ์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36" name="TextBox 271">
              <a:extLst>
                <a:ext uri="{FF2B5EF4-FFF2-40B4-BE49-F238E27FC236}">
                  <a16:creationId xmlns:a16="http://schemas.microsoft.com/office/drawing/2014/main" id="{744BC977-FB2D-4268-8D28-1AD5C4721AF6}"/>
                </a:ext>
              </a:extLst>
            </p:cNvPr>
            <p:cNvSpPr txBox="1"/>
            <p:nvPr/>
          </p:nvSpPr>
          <p:spPr>
            <a:xfrm>
              <a:off x="3463545" y="1761068"/>
              <a:ext cx="662105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กาฬสินธุ์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37" name="TextBox 271">
              <a:extLst>
                <a:ext uri="{FF2B5EF4-FFF2-40B4-BE49-F238E27FC236}">
                  <a16:creationId xmlns:a16="http://schemas.microsoft.com/office/drawing/2014/main" id="{739ED6CC-3ED8-459F-8EA0-D68CA0BCCAEA}"/>
                </a:ext>
              </a:extLst>
            </p:cNvPr>
            <p:cNvSpPr txBox="1"/>
            <p:nvPr/>
          </p:nvSpPr>
          <p:spPr>
            <a:xfrm>
              <a:off x="2943943" y="1739815"/>
              <a:ext cx="70634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ขอนแก่น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38" name="TextBox 271">
              <a:extLst>
                <a:ext uri="{FF2B5EF4-FFF2-40B4-BE49-F238E27FC236}">
                  <a16:creationId xmlns:a16="http://schemas.microsoft.com/office/drawing/2014/main" id="{62E1FC06-96DD-4B53-8D6D-4A60E3CA1588}"/>
                </a:ext>
              </a:extLst>
            </p:cNvPr>
            <p:cNvSpPr txBox="1"/>
            <p:nvPr/>
          </p:nvSpPr>
          <p:spPr>
            <a:xfrm>
              <a:off x="2084140" y="1926271"/>
              <a:ext cx="52552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พิจิตร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42" name="TextBox 441">
              <a:extLst>
                <a:ext uri="{FF2B5EF4-FFF2-40B4-BE49-F238E27FC236}">
                  <a16:creationId xmlns:a16="http://schemas.microsoft.com/office/drawing/2014/main" id="{44B8EBC6-7C25-4194-89DA-D583C6AEE8F3}"/>
                </a:ext>
              </a:extLst>
            </p:cNvPr>
            <p:cNvSpPr txBox="1"/>
            <p:nvPr/>
          </p:nvSpPr>
          <p:spPr>
            <a:xfrm>
              <a:off x="2204373" y="2940740"/>
              <a:ext cx="29277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ACF25453-E33A-4EC4-B3FE-101936DBDEED}"/>
                </a:ext>
              </a:extLst>
            </p:cNvPr>
            <p:cNvSpPr txBox="1"/>
            <p:nvPr/>
          </p:nvSpPr>
          <p:spPr>
            <a:xfrm>
              <a:off x="2165059" y="2604838"/>
              <a:ext cx="30046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46" name="TextBox 270">
              <a:extLst>
                <a:ext uri="{FF2B5EF4-FFF2-40B4-BE49-F238E27FC236}">
                  <a16:creationId xmlns:a16="http://schemas.microsoft.com/office/drawing/2014/main" id="{70A43D9B-3CCA-4B5E-8138-220DEAE18443}"/>
                </a:ext>
              </a:extLst>
            </p:cNvPr>
            <p:cNvSpPr txBox="1"/>
            <p:nvPr/>
          </p:nvSpPr>
          <p:spPr>
            <a:xfrm>
              <a:off x="2385795" y="6310604"/>
              <a:ext cx="49667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ยะลา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47" name="TextBox 274">
              <a:extLst>
                <a:ext uri="{FF2B5EF4-FFF2-40B4-BE49-F238E27FC236}">
                  <a16:creationId xmlns:a16="http://schemas.microsoft.com/office/drawing/2014/main" id="{6A900BA0-424B-4C2C-9DD4-A1301F762EBE}"/>
                </a:ext>
              </a:extLst>
            </p:cNvPr>
            <p:cNvSpPr txBox="1"/>
            <p:nvPr/>
          </p:nvSpPr>
          <p:spPr>
            <a:xfrm>
              <a:off x="1792356" y="5299916"/>
              <a:ext cx="105836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นครศรีธรรมราช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48" name="TextBox 274">
              <a:extLst>
                <a:ext uri="{FF2B5EF4-FFF2-40B4-BE49-F238E27FC236}">
                  <a16:creationId xmlns:a16="http://schemas.microsoft.com/office/drawing/2014/main" id="{DABB5320-3AF4-467D-A371-2795FF724C71}"/>
                </a:ext>
              </a:extLst>
            </p:cNvPr>
            <p:cNvSpPr txBox="1"/>
            <p:nvPr/>
          </p:nvSpPr>
          <p:spPr>
            <a:xfrm>
              <a:off x="1622853" y="4283185"/>
              <a:ext cx="53130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ชุมพร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2" name="TextBox 271">
              <a:extLst>
                <a:ext uri="{FF2B5EF4-FFF2-40B4-BE49-F238E27FC236}">
                  <a16:creationId xmlns:a16="http://schemas.microsoft.com/office/drawing/2014/main" id="{9B811A4C-C239-46D3-95A4-3A3A390F61E0}"/>
                </a:ext>
              </a:extLst>
            </p:cNvPr>
            <p:cNvSpPr txBox="1"/>
            <p:nvPr/>
          </p:nvSpPr>
          <p:spPr>
            <a:xfrm>
              <a:off x="4033177" y="2077958"/>
              <a:ext cx="742896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อำนาจเจริญ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3" name="TextBox 268">
              <a:extLst>
                <a:ext uri="{FF2B5EF4-FFF2-40B4-BE49-F238E27FC236}">
                  <a16:creationId xmlns:a16="http://schemas.microsoft.com/office/drawing/2014/main" id="{3EA66F58-719C-40A5-8D82-F6CE4C2A7977}"/>
                </a:ext>
              </a:extLst>
            </p:cNvPr>
            <p:cNvSpPr txBox="1"/>
            <p:nvPr/>
          </p:nvSpPr>
          <p:spPr>
            <a:xfrm>
              <a:off x="2546407" y="3403063"/>
              <a:ext cx="56207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ระยอง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8" name="TextBox 228">
              <a:extLst>
                <a:ext uri="{FF2B5EF4-FFF2-40B4-BE49-F238E27FC236}">
                  <a16:creationId xmlns:a16="http://schemas.microsoft.com/office/drawing/2014/main" id="{CDE23901-9A1A-424C-8BE5-BB0B449D4D46}"/>
                </a:ext>
              </a:extLst>
            </p:cNvPr>
            <p:cNvSpPr txBox="1"/>
            <p:nvPr/>
          </p:nvSpPr>
          <p:spPr>
            <a:xfrm>
              <a:off x="1592817" y="3041366"/>
              <a:ext cx="55823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ราชบุรี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9" name="TextBox 270">
              <a:extLst>
                <a:ext uri="{FF2B5EF4-FFF2-40B4-BE49-F238E27FC236}">
                  <a16:creationId xmlns:a16="http://schemas.microsoft.com/office/drawing/2014/main" id="{FDF26508-9F7F-4387-85E1-FE5861370F3C}"/>
                </a:ext>
              </a:extLst>
            </p:cNvPr>
            <p:cNvSpPr txBox="1"/>
            <p:nvPr/>
          </p:nvSpPr>
          <p:spPr>
            <a:xfrm>
              <a:off x="1854408" y="5955013"/>
              <a:ext cx="45435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สตูล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1" name="TextBox 239">
              <a:extLst>
                <a:ext uri="{FF2B5EF4-FFF2-40B4-BE49-F238E27FC236}">
                  <a16:creationId xmlns:a16="http://schemas.microsoft.com/office/drawing/2014/main" id="{3B9C9A85-0B90-46B1-8E10-E02FE077D7E4}"/>
                </a:ext>
              </a:extLst>
            </p:cNvPr>
            <p:cNvSpPr txBox="1"/>
            <p:nvPr/>
          </p:nvSpPr>
          <p:spPr>
            <a:xfrm>
              <a:off x="3904924" y="1331605"/>
              <a:ext cx="71211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นครพนม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3" name="TextBox 270">
              <a:extLst>
                <a:ext uri="{FF2B5EF4-FFF2-40B4-BE49-F238E27FC236}">
                  <a16:creationId xmlns:a16="http://schemas.microsoft.com/office/drawing/2014/main" id="{66AAC334-E973-48D2-A80A-1E3D451D1E18}"/>
                </a:ext>
              </a:extLst>
            </p:cNvPr>
            <p:cNvSpPr txBox="1"/>
            <p:nvPr/>
          </p:nvSpPr>
          <p:spPr>
            <a:xfrm>
              <a:off x="2162560" y="5903938"/>
              <a:ext cx="5678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สงขลา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4" name="TextBox 271">
              <a:extLst>
                <a:ext uri="{FF2B5EF4-FFF2-40B4-BE49-F238E27FC236}">
                  <a16:creationId xmlns:a16="http://schemas.microsoft.com/office/drawing/2014/main" id="{0801F37F-F28F-4D89-AF28-AD9F7729E078}"/>
                </a:ext>
              </a:extLst>
            </p:cNvPr>
            <p:cNvSpPr txBox="1"/>
            <p:nvPr/>
          </p:nvSpPr>
          <p:spPr>
            <a:xfrm>
              <a:off x="3520917" y="2183990"/>
              <a:ext cx="567847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ร้อยเอ็ด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9DAA5F4-9E9A-477E-B9F3-AED172124AC6}"/>
                </a:ext>
              </a:extLst>
            </p:cNvPr>
            <p:cNvSpPr txBox="1"/>
            <p:nvPr/>
          </p:nvSpPr>
          <p:spPr>
            <a:xfrm>
              <a:off x="2018697" y="2914359"/>
              <a:ext cx="36587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0" name="TextBox 272">
              <a:extLst>
                <a:ext uri="{FF2B5EF4-FFF2-40B4-BE49-F238E27FC236}">
                  <a16:creationId xmlns:a16="http://schemas.microsoft.com/office/drawing/2014/main" id="{3BC6705E-8D72-4B8D-BF69-3C4C2BAD2B93}"/>
                </a:ext>
              </a:extLst>
            </p:cNvPr>
            <p:cNvSpPr txBox="1"/>
            <p:nvPr/>
          </p:nvSpPr>
          <p:spPr>
            <a:xfrm>
              <a:off x="3811177" y="2601238"/>
              <a:ext cx="656334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ศรีสะเกษ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2" name="TextBox 200">
              <a:extLst>
                <a:ext uri="{FF2B5EF4-FFF2-40B4-BE49-F238E27FC236}">
                  <a16:creationId xmlns:a16="http://schemas.microsoft.com/office/drawing/2014/main" id="{7DFD3D10-D562-41E9-8381-B02883A3DDDC}"/>
                </a:ext>
              </a:extLst>
            </p:cNvPr>
            <p:cNvSpPr txBox="1"/>
            <p:nvPr/>
          </p:nvSpPr>
          <p:spPr>
            <a:xfrm>
              <a:off x="1786635" y="2105569"/>
              <a:ext cx="78906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นครสวรรค์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ED587346-C0C3-439E-9E57-6B71EBBF8327}"/>
                </a:ext>
              </a:extLst>
            </p:cNvPr>
            <p:cNvSpPr txBox="1"/>
            <p:nvPr/>
          </p:nvSpPr>
          <p:spPr>
            <a:xfrm>
              <a:off x="2320068" y="2976757"/>
              <a:ext cx="28700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2" name="TextBox 194">
              <a:extLst>
                <a:ext uri="{FF2B5EF4-FFF2-40B4-BE49-F238E27FC236}">
                  <a16:creationId xmlns:a16="http://schemas.microsoft.com/office/drawing/2014/main" id="{AF711DDA-1F18-45AD-A713-00094BF5099C}"/>
                </a:ext>
              </a:extLst>
            </p:cNvPr>
            <p:cNvSpPr txBox="1"/>
            <p:nvPr/>
          </p:nvSpPr>
          <p:spPr>
            <a:xfrm>
              <a:off x="4452673" y="3779356"/>
              <a:ext cx="64864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อ่างทอง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5A57033-1BD5-4474-9EA9-5F79A52A49BB}"/>
                </a:ext>
              </a:extLst>
            </p:cNvPr>
            <p:cNvSpPr txBox="1"/>
            <p:nvPr/>
          </p:nvSpPr>
          <p:spPr>
            <a:xfrm>
              <a:off x="4159485" y="3764497"/>
              <a:ext cx="310085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4" name="Google Shape;246;p33">
              <a:extLst>
                <a:ext uri="{FF2B5EF4-FFF2-40B4-BE49-F238E27FC236}">
                  <a16:creationId xmlns:a16="http://schemas.microsoft.com/office/drawing/2014/main" id="{F4A913C4-6F9F-47B9-80A5-02D6D721DFFA}"/>
                </a:ext>
              </a:extLst>
            </p:cNvPr>
            <p:cNvSpPr/>
            <p:nvPr/>
          </p:nvSpPr>
          <p:spPr>
            <a:xfrm>
              <a:off x="4149456" y="3740392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 b="1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5" name="Google Shape;246;p33">
              <a:extLst>
                <a:ext uri="{FF2B5EF4-FFF2-40B4-BE49-F238E27FC236}">
                  <a16:creationId xmlns:a16="http://schemas.microsoft.com/office/drawing/2014/main" id="{BFD5E203-1787-4986-BB3E-884420E408DA}"/>
                </a:ext>
              </a:extLst>
            </p:cNvPr>
            <p:cNvSpPr/>
            <p:nvPr/>
          </p:nvSpPr>
          <p:spPr>
            <a:xfrm>
              <a:off x="3091042" y="4113632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65EDE88-B567-482F-9C18-25E8A4DE9DEF}"/>
                </a:ext>
              </a:extLst>
            </p:cNvPr>
            <p:cNvSpPr txBox="1"/>
            <p:nvPr/>
          </p:nvSpPr>
          <p:spPr>
            <a:xfrm>
              <a:off x="3095812" y="4125061"/>
              <a:ext cx="294696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7" name="TextBox 194">
              <a:extLst>
                <a:ext uri="{FF2B5EF4-FFF2-40B4-BE49-F238E27FC236}">
                  <a16:creationId xmlns:a16="http://schemas.microsoft.com/office/drawing/2014/main" id="{96124E49-67F7-4920-BEDC-7BD908D15690}"/>
                </a:ext>
              </a:extLst>
            </p:cNvPr>
            <p:cNvSpPr txBox="1"/>
            <p:nvPr/>
          </p:nvSpPr>
          <p:spPr>
            <a:xfrm>
              <a:off x="3338628" y="4142791"/>
              <a:ext cx="71788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กรุงเทพฯ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8" name="Google Shape;246;p33">
              <a:extLst>
                <a:ext uri="{FF2B5EF4-FFF2-40B4-BE49-F238E27FC236}">
                  <a16:creationId xmlns:a16="http://schemas.microsoft.com/office/drawing/2014/main" id="{3FBA3462-09CC-416F-9DB8-510108E36A62}"/>
                </a:ext>
              </a:extLst>
            </p:cNvPr>
            <p:cNvSpPr/>
            <p:nvPr/>
          </p:nvSpPr>
          <p:spPr>
            <a:xfrm>
              <a:off x="4156147" y="4163512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29" name="Google Shape;246;p33">
              <a:extLst>
                <a:ext uri="{FF2B5EF4-FFF2-40B4-BE49-F238E27FC236}">
                  <a16:creationId xmlns:a16="http://schemas.microsoft.com/office/drawing/2014/main" id="{C29A924A-871E-4245-B8F4-84091CB5B79C}"/>
                </a:ext>
              </a:extLst>
            </p:cNvPr>
            <p:cNvSpPr/>
            <p:nvPr/>
          </p:nvSpPr>
          <p:spPr>
            <a:xfrm>
              <a:off x="3083314" y="452004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30" name="TextBox 194">
              <a:extLst>
                <a:ext uri="{FF2B5EF4-FFF2-40B4-BE49-F238E27FC236}">
                  <a16:creationId xmlns:a16="http://schemas.microsoft.com/office/drawing/2014/main" id="{F5345183-8FF4-4DFF-BBF1-BC88489F4D85}"/>
                </a:ext>
              </a:extLst>
            </p:cNvPr>
            <p:cNvSpPr txBox="1"/>
            <p:nvPr/>
          </p:nvSpPr>
          <p:spPr>
            <a:xfrm>
              <a:off x="4464545" y="4207252"/>
              <a:ext cx="59285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อยุธยา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1" name="TextBox 194">
              <a:extLst>
                <a:ext uri="{FF2B5EF4-FFF2-40B4-BE49-F238E27FC236}">
                  <a16:creationId xmlns:a16="http://schemas.microsoft.com/office/drawing/2014/main" id="{C9FB25FF-A21C-40A4-8976-AF7D6951640C}"/>
                </a:ext>
              </a:extLst>
            </p:cNvPr>
            <p:cNvSpPr txBox="1"/>
            <p:nvPr/>
          </p:nvSpPr>
          <p:spPr>
            <a:xfrm>
              <a:off x="3358698" y="4555346"/>
              <a:ext cx="62555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0C4052D-D7A1-40B3-A896-13A61443B8F9}"/>
                </a:ext>
              </a:extLst>
            </p:cNvPr>
            <p:cNvSpPr txBox="1"/>
            <p:nvPr/>
          </p:nvSpPr>
          <p:spPr>
            <a:xfrm>
              <a:off x="4134144" y="4192589"/>
              <a:ext cx="352404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5BC2B5D-168B-448C-865C-38B028E4B9E3}"/>
                </a:ext>
              </a:extLst>
            </p:cNvPr>
            <p:cNvSpPr txBox="1"/>
            <p:nvPr/>
          </p:nvSpPr>
          <p:spPr>
            <a:xfrm>
              <a:off x="3095709" y="4535915"/>
              <a:ext cx="30046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4" name="Google Shape;246;p33">
              <a:extLst>
                <a:ext uri="{FF2B5EF4-FFF2-40B4-BE49-F238E27FC236}">
                  <a16:creationId xmlns:a16="http://schemas.microsoft.com/office/drawing/2014/main" id="{2552BF02-B920-45EC-80FD-27FEA74BFFB4}"/>
                </a:ext>
              </a:extLst>
            </p:cNvPr>
            <p:cNvSpPr/>
            <p:nvPr/>
          </p:nvSpPr>
          <p:spPr>
            <a:xfrm>
              <a:off x="4119916" y="5021352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35" name="TextBox 194">
              <a:extLst>
                <a:ext uri="{FF2B5EF4-FFF2-40B4-BE49-F238E27FC236}">
                  <a16:creationId xmlns:a16="http://schemas.microsoft.com/office/drawing/2014/main" id="{830E0678-B89A-47C7-B200-326704C3F5D4}"/>
                </a:ext>
              </a:extLst>
            </p:cNvPr>
            <p:cNvSpPr txBox="1"/>
            <p:nvPr/>
          </p:nvSpPr>
          <p:spPr>
            <a:xfrm>
              <a:off x="4413768" y="4615177"/>
              <a:ext cx="75443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นครนายก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C145395-CA1F-4664-87A1-3AB109CCE4B4}"/>
                </a:ext>
              </a:extLst>
            </p:cNvPr>
            <p:cNvSpPr txBox="1"/>
            <p:nvPr/>
          </p:nvSpPr>
          <p:spPr>
            <a:xfrm>
              <a:off x="4087433" y="5043379"/>
              <a:ext cx="38886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</a:t>
              </a:r>
            </a:p>
          </p:txBody>
        </p:sp>
        <p:sp>
          <p:nvSpPr>
            <p:cNvPr id="137" name="Google Shape;246;p33">
              <a:extLst>
                <a:ext uri="{FF2B5EF4-FFF2-40B4-BE49-F238E27FC236}">
                  <a16:creationId xmlns:a16="http://schemas.microsoft.com/office/drawing/2014/main" id="{05DC2F4C-E223-430E-9FE3-AC0EFB7356E6}"/>
                </a:ext>
              </a:extLst>
            </p:cNvPr>
            <p:cNvSpPr/>
            <p:nvPr/>
          </p:nvSpPr>
          <p:spPr>
            <a:xfrm>
              <a:off x="3101161" y="4939702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D6E5F7A-2488-4A2F-8245-6C6B2C81DBC1}"/>
                </a:ext>
              </a:extLst>
            </p:cNvPr>
            <p:cNvSpPr txBox="1"/>
            <p:nvPr/>
          </p:nvSpPr>
          <p:spPr>
            <a:xfrm>
              <a:off x="3101799" y="4956772"/>
              <a:ext cx="310085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9" name="TextBox 194">
              <a:extLst>
                <a:ext uri="{FF2B5EF4-FFF2-40B4-BE49-F238E27FC236}">
                  <a16:creationId xmlns:a16="http://schemas.microsoft.com/office/drawing/2014/main" id="{5BC4748F-F9AA-4E48-9212-DB50D783BD71}"/>
                </a:ext>
              </a:extLst>
            </p:cNvPr>
            <p:cNvSpPr txBox="1"/>
            <p:nvPr/>
          </p:nvSpPr>
          <p:spPr>
            <a:xfrm>
              <a:off x="3348744" y="4968862"/>
              <a:ext cx="69480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0" name="Google Shape;246;p33">
              <a:extLst>
                <a:ext uri="{FF2B5EF4-FFF2-40B4-BE49-F238E27FC236}">
                  <a16:creationId xmlns:a16="http://schemas.microsoft.com/office/drawing/2014/main" id="{24961E7D-2E7A-447B-9BA5-3C9EFA8AB6B3}"/>
                </a:ext>
              </a:extLst>
            </p:cNvPr>
            <p:cNvSpPr/>
            <p:nvPr/>
          </p:nvSpPr>
          <p:spPr>
            <a:xfrm>
              <a:off x="4126421" y="458139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99BB6273-D8E6-4A7C-BA63-CC6A42661095}"/>
                </a:ext>
              </a:extLst>
            </p:cNvPr>
            <p:cNvSpPr txBox="1"/>
            <p:nvPr/>
          </p:nvSpPr>
          <p:spPr>
            <a:xfrm>
              <a:off x="4090371" y="4602325"/>
              <a:ext cx="379334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2" name="TextBox 194">
              <a:extLst>
                <a:ext uri="{FF2B5EF4-FFF2-40B4-BE49-F238E27FC236}">
                  <a16:creationId xmlns:a16="http://schemas.microsoft.com/office/drawing/2014/main" id="{BB41604A-59CC-4E8D-9549-00B381FF6F47}"/>
                </a:ext>
              </a:extLst>
            </p:cNvPr>
            <p:cNvSpPr txBox="1"/>
            <p:nvPr/>
          </p:nvSpPr>
          <p:spPr>
            <a:xfrm>
              <a:off x="4380771" y="5037763"/>
              <a:ext cx="94872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สมุทรสงคราม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3" name="Google Shape;246;p33">
              <a:extLst>
                <a:ext uri="{FF2B5EF4-FFF2-40B4-BE49-F238E27FC236}">
                  <a16:creationId xmlns:a16="http://schemas.microsoft.com/office/drawing/2014/main" id="{20E38DAD-FC76-4A9E-AF16-11B47F342766}"/>
                </a:ext>
              </a:extLst>
            </p:cNvPr>
            <p:cNvSpPr/>
            <p:nvPr/>
          </p:nvSpPr>
          <p:spPr>
            <a:xfrm>
              <a:off x="4129548" y="5448764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4" name="TextBox 194">
              <a:extLst>
                <a:ext uri="{FF2B5EF4-FFF2-40B4-BE49-F238E27FC236}">
                  <a16:creationId xmlns:a16="http://schemas.microsoft.com/office/drawing/2014/main" id="{53ACB89E-75BE-4EED-867C-0A828B59904E}"/>
                </a:ext>
              </a:extLst>
            </p:cNvPr>
            <p:cNvSpPr txBox="1"/>
            <p:nvPr/>
          </p:nvSpPr>
          <p:spPr>
            <a:xfrm>
              <a:off x="4412895" y="5502167"/>
              <a:ext cx="80445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สมุทรสาคร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225FE06-6931-4E25-B2F6-2835ED755AB7}"/>
                </a:ext>
              </a:extLst>
            </p:cNvPr>
            <p:cNvSpPr txBox="1"/>
            <p:nvPr/>
          </p:nvSpPr>
          <p:spPr>
            <a:xfrm>
              <a:off x="4097095" y="5469769"/>
              <a:ext cx="38510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Google Shape;246;p33">
              <a:extLst>
                <a:ext uri="{FF2B5EF4-FFF2-40B4-BE49-F238E27FC236}">
                  <a16:creationId xmlns:a16="http://schemas.microsoft.com/office/drawing/2014/main" id="{9F3731C9-5F0A-42BC-96DB-59121ABCF925}"/>
                </a:ext>
              </a:extLst>
            </p:cNvPr>
            <p:cNvSpPr/>
            <p:nvPr/>
          </p:nvSpPr>
          <p:spPr>
            <a:xfrm>
              <a:off x="3116456" y="5363164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EA011A6-C957-4008-96AB-E5B36F31B6F1}"/>
                </a:ext>
              </a:extLst>
            </p:cNvPr>
            <p:cNvSpPr txBox="1"/>
            <p:nvPr/>
          </p:nvSpPr>
          <p:spPr>
            <a:xfrm>
              <a:off x="3074979" y="5380600"/>
              <a:ext cx="385106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8" name="TextBox 194">
              <a:extLst>
                <a:ext uri="{FF2B5EF4-FFF2-40B4-BE49-F238E27FC236}">
                  <a16:creationId xmlns:a16="http://schemas.microsoft.com/office/drawing/2014/main" id="{1F762B8D-85C6-4349-A46F-180AACAFFE0F}"/>
                </a:ext>
              </a:extLst>
            </p:cNvPr>
            <p:cNvSpPr txBox="1"/>
            <p:nvPr/>
          </p:nvSpPr>
          <p:spPr>
            <a:xfrm>
              <a:off x="3349215" y="5386870"/>
              <a:ext cx="68518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นครปฐม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7" name="TextBox 189">
              <a:extLst>
                <a:ext uri="{FF2B5EF4-FFF2-40B4-BE49-F238E27FC236}">
                  <a16:creationId xmlns:a16="http://schemas.microsoft.com/office/drawing/2014/main" id="{F6C35B3A-7081-42CD-8175-4F820B11367A}"/>
                </a:ext>
              </a:extLst>
            </p:cNvPr>
            <p:cNvSpPr txBox="1"/>
            <p:nvPr/>
          </p:nvSpPr>
          <p:spPr>
            <a:xfrm>
              <a:off x="2020683" y="616694"/>
              <a:ext cx="56015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พะเยา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8" name="TextBox 239">
              <a:extLst>
                <a:ext uri="{FF2B5EF4-FFF2-40B4-BE49-F238E27FC236}">
                  <a16:creationId xmlns:a16="http://schemas.microsoft.com/office/drawing/2014/main" id="{D220127B-EB88-45AB-B448-56164EFB93F0}"/>
                </a:ext>
              </a:extLst>
            </p:cNvPr>
            <p:cNvSpPr txBox="1"/>
            <p:nvPr/>
          </p:nvSpPr>
          <p:spPr>
            <a:xfrm>
              <a:off x="2934543" y="1153810"/>
              <a:ext cx="75636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หนองคาย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09" name="TextBox 271">
              <a:extLst>
                <a:ext uri="{FF2B5EF4-FFF2-40B4-BE49-F238E27FC236}">
                  <a16:creationId xmlns:a16="http://schemas.microsoft.com/office/drawing/2014/main" id="{467DDCB5-D244-41C4-8714-0BFC51617BAE}"/>
                </a:ext>
              </a:extLst>
            </p:cNvPr>
            <p:cNvSpPr txBox="1"/>
            <p:nvPr/>
          </p:nvSpPr>
          <p:spPr>
            <a:xfrm>
              <a:off x="3978705" y="1734259"/>
              <a:ext cx="72943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มุกดาหาร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1" name="TextBox 271">
              <a:extLst>
                <a:ext uri="{FF2B5EF4-FFF2-40B4-BE49-F238E27FC236}">
                  <a16:creationId xmlns:a16="http://schemas.microsoft.com/office/drawing/2014/main" id="{090BB1FF-A010-429E-B6AE-21FB1863E9EC}"/>
                </a:ext>
              </a:extLst>
            </p:cNvPr>
            <p:cNvSpPr txBox="1"/>
            <p:nvPr/>
          </p:nvSpPr>
          <p:spPr>
            <a:xfrm>
              <a:off x="3307857" y="1912289"/>
              <a:ext cx="569772" cy="3571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มหา</a:t>
              </a:r>
              <a:b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สารคาม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3" name="TextBox 271">
              <a:extLst>
                <a:ext uri="{FF2B5EF4-FFF2-40B4-BE49-F238E27FC236}">
                  <a16:creationId xmlns:a16="http://schemas.microsoft.com/office/drawing/2014/main" id="{355BDF96-A2A1-4AFE-89E9-C9896E269C51}"/>
                </a:ext>
              </a:extLst>
            </p:cNvPr>
            <p:cNvSpPr txBox="1"/>
            <p:nvPr/>
          </p:nvSpPr>
          <p:spPr>
            <a:xfrm>
              <a:off x="3844300" y="1985528"/>
              <a:ext cx="504370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ยโสธร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8" name="TextBox 270">
              <a:extLst>
                <a:ext uri="{FF2B5EF4-FFF2-40B4-BE49-F238E27FC236}">
                  <a16:creationId xmlns:a16="http://schemas.microsoft.com/office/drawing/2014/main" id="{C254E4FE-80A4-4627-B29E-8422847952A7}"/>
                </a:ext>
              </a:extLst>
            </p:cNvPr>
            <p:cNvSpPr txBox="1"/>
            <p:nvPr/>
          </p:nvSpPr>
          <p:spPr>
            <a:xfrm>
              <a:off x="3127549" y="3594596"/>
              <a:ext cx="50244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ตราด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9" name="TextBox 198">
              <a:extLst>
                <a:ext uri="{FF2B5EF4-FFF2-40B4-BE49-F238E27FC236}">
                  <a16:creationId xmlns:a16="http://schemas.microsoft.com/office/drawing/2014/main" id="{8628FBFE-B0D6-4B05-8B22-ABD5D4D04868}"/>
                </a:ext>
              </a:extLst>
            </p:cNvPr>
            <p:cNvSpPr txBox="1"/>
            <p:nvPr/>
          </p:nvSpPr>
          <p:spPr>
            <a:xfrm>
              <a:off x="2325504" y="2414843"/>
              <a:ext cx="5351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ลพบุรี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2" name="TextBox 189">
              <a:extLst>
                <a:ext uri="{FF2B5EF4-FFF2-40B4-BE49-F238E27FC236}">
                  <a16:creationId xmlns:a16="http://schemas.microsoft.com/office/drawing/2014/main" id="{2A50459A-3119-4D5F-AFAF-A1F4CD85087F}"/>
                </a:ext>
              </a:extLst>
            </p:cNvPr>
            <p:cNvSpPr txBox="1"/>
            <p:nvPr/>
          </p:nvSpPr>
          <p:spPr>
            <a:xfrm>
              <a:off x="1308751" y="797552"/>
              <a:ext cx="69480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เชียงใหม่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7" name="TextBox 189">
              <a:extLst>
                <a:ext uri="{FF2B5EF4-FFF2-40B4-BE49-F238E27FC236}">
                  <a16:creationId xmlns:a16="http://schemas.microsoft.com/office/drawing/2014/main" id="{148AEA69-DEFA-4939-AD06-D049D2FE3C55}"/>
                </a:ext>
              </a:extLst>
            </p:cNvPr>
            <p:cNvSpPr txBox="1"/>
            <p:nvPr/>
          </p:nvSpPr>
          <p:spPr>
            <a:xfrm>
              <a:off x="821029" y="540350"/>
              <a:ext cx="84292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แม่ฮ่องสอน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3" name="TextBox 189">
              <a:extLst>
                <a:ext uri="{FF2B5EF4-FFF2-40B4-BE49-F238E27FC236}">
                  <a16:creationId xmlns:a16="http://schemas.microsoft.com/office/drawing/2014/main" id="{754DBED4-ACEA-4C6C-B450-823DE7C848F1}"/>
                </a:ext>
              </a:extLst>
            </p:cNvPr>
            <p:cNvSpPr txBox="1"/>
            <p:nvPr/>
          </p:nvSpPr>
          <p:spPr>
            <a:xfrm>
              <a:off x="1799907" y="888290"/>
              <a:ext cx="56400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ลำปาง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1" name="TextBox 189">
              <a:extLst>
                <a:ext uri="{FF2B5EF4-FFF2-40B4-BE49-F238E27FC236}">
                  <a16:creationId xmlns:a16="http://schemas.microsoft.com/office/drawing/2014/main" id="{FF7E3918-D627-4D3C-9473-402E8C1C5501}"/>
                </a:ext>
              </a:extLst>
            </p:cNvPr>
            <p:cNvSpPr txBox="1"/>
            <p:nvPr/>
          </p:nvSpPr>
          <p:spPr>
            <a:xfrm>
              <a:off x="1441535" y="1046215"/>
              <a:ext cx="53707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ลำพูน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3" name="TextBox 189">
              <a:extLst>
                <a:ext uri="{FF2B5EF4-FFF2-40B4-BE49-F238E27FC236}">
                  <a16:creationId xmlns:a16="http://schemas.microsoft.com/office/drawing/2014/main" id="{07EFC223-5316-4748-9FB3-FA253B1128DE}"/>
                </a:ext>
              </a:extLst>
            </p:cNvPr>
            <p:cNvSpPr txBox="1"/>
            <p:nvPr/>
          </p:nvSpPr>
          <p:spPr>
            <a:xfrm>
              <a:off x="2283719" y="3088990"/>
              <a:ext cx="38828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4" name="TextBox 189">
              <a:extLst>
                <a:ext uri="{FF2B5EF4-FFF2-40B4-BE49-F238E27FC236}">
                  <a16:creationId xmlns:a16="http://schemas.microsoft.com/office/drawing/2014/main" id="{8ECF94D4-F60A-4B0D-899A-78B0BEAD4453}"/>
                </a:ext>
              </a:extLst>
            </p:cNvPr>
            <p:cNvSpPr txBox="1"/>
            <p:nvPr/>
          </p:nvSpPr>
          <p:spPr>
            <a:xfrm>
              <a:off x="1166634" y="4565506"/>
              <a:ext cx="5678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ระนอง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5" name="TextBox 270">
              <a:extLst>
                <a:ext uri="{FF2B5EF4-FFF2-40B4-BE49-F238E27FC236}">
                  <a16:creationId xmlns:a16="http://schemas.microsoft.com/office/drawing/2014/main" id="{2EAD4E80-1D7C-4594-AD45-2D8766BFDE92}"/>
                </a:ext>
              </a:extLst>
            </p:cNvPr>
            <p:cNvSpPr txBox="1"/>
            <p:nvPr/>
          </p:nvSpPr>
          <p:spPr>
            <a:xfrm>
              <a:off x="1133478" y="5179883"/>
              <a:ext cx="50244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พังงา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6" name="TextBox 270">
              <a:extLst>
                <a:ext uri="{FF2B5EF4-FFF2-40B4-BE49-F238E27FC236}">
                  <a16:creationId xmlns:a16="http://schemas.microsoft.com/office/drawing/2014/main" id="{8D15784C-16AB-4159-975C-500CF7276A1A}"/>
                </a:ext>
              </a:extLst>
            </p:cNvPr>
            <p:cNvSpPr txBox="1"/>
            <p:nvPr/>
          </p:nvSpPr>
          <p:spPr>
            <a:xfrm>
              <a:off x="1379117" y="5426101"/>
              <a:ext cx="50437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กระบี่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7" name="TextBox 270">
              <a:extLst>
                <a:ext uri="{FF2B5EF4-FFF2-40B4-BE49-F238E27FC236}">
                  <a16:creationId xmlns:a16="http://schemas.microsoft.com/office/drawing/2014/main" id="{0C61C46D-8EE4-4E07-A1D5-8C23DD5C7226}"/>
                </a:ext>
              </a:extLst>
            </p:cNvPr>
            <p:cNvSpPr txBox="1"/>
            <p:nvPr/>
          </p:nvSpPr>
          <p:spPr>
            <a:xfrm>
              <a:off x="1158246" y="2512315"/>
              <a:ext cx="76597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กาญจนบุรี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138AF786-FB51-466E-B6F7-1409CA52F07B}"/>
                </a:ext>
              </a:extLst>
            </p:cNvPr>
            <p:cNvSpPr txBox="1"/>
            <p:nvPr/>
          </p:nvSpPr>
          <p:spPr>
            <a:xfrm>
              <a:off x="2160294" y="2491585"/>
              <a:ext cx="36009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0C104ACF-7867-46E7-901F-8CE4F84763C1}"/>
                </a:ext>
              </a:extLst>
            </p:cNvPr>
            <p:cNvSpPr txBox="1"/>
            <p:nvPr/>
          </p:nvSpPr>
          <p:spPr>
            <a:xfrm>
              <a:off x="2001059" y="2392281"/>
              <a:ext cx="37548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75975A83-2535-4DEF-A3CB-7FCF30155287}"/>
                </a:ext>
              </a:extLst>
            </p:cNvPr>
            <p:cNvSpPr txBox="1"/>
            <p:nvPr/>
          </p:nvSpPr>
          <p:spPr>
            <a:xfrm>
              <a:off x="2495638" y="2799041"/>
              <a:ext cx="36202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1" name="TextBox 198">
              <a:extLst>
                <a:ext uri="{FF2B5EF4-FFF2-40B4-BE49-F238E27FC236}">
                  <a16:creationId xmlns:a16="http://schemas.microsoft.com/office/drawing/2014/main" id="{6F94C7D4-6ADA-4F2E-9C02-F1A40AFD8953}"/>
                </a:ext>
              </a:extLst>
            </p:cNvPr>
            <p:cNvSpPr txBox="1"/>
            <p:nvPr/>
          </p:nvSpPr>
          <p:spPr>
            <a:xfrm>
              <a:off x="2357399" y="2646658"/>
              <a:ext cx="540917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สระบุรี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2" name="TextBox 200">
              <a:extLst>
                <a:ext uri="{FF2B5EF4-FFF2-40B4-BE49-F238E27FC236}">
                  <a16:creationId xmlns:a16="http://schemas.microsoft.com/office/drawing/2014/main" id="{C1DD4EE2-D06C-40E6-81C6-40B1C26B94CA}"/>
                </a:ext>
              </a:extLst>
            </p:cNvPr>
            <p:cNvSpPr txBox="1"/>
            <p:nvPr/>
          </p:nvSpPr>
          <p:spPr>
            <a:xfrm>
              <a:off x="1724800" y="1837749"/>
              <a:ext cx="537070" cy="3571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กำแพง</a:t>
              </a:r>
              <a:b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เพชร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4" name="TextBox 200">
              <a:extLst>
                <a:ext uri="{FF2B5EF4-FFF2-40B4-BE49-F238E27FC236}">
                  <a16:creationId xmlns:a16="http://schemas.microsoft.com/office/drawing/2014/main" id="{FF9516F5-AE68-4960-84A0-4CF8394EFA2C}"/>
                </a:ext>
              </a:extLst>
            </p:cNvPr>
            <p:cNvSpPr txBox="1"/>
            <p:nvPr/>
          </p:nvSpPr>
          <p:spPr>
            <a:xfrm>
              <a:off x="1719384" y="2710238"/>
              <a:ext cx="671723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สุพรรณบุรี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5" name="TextBox 200">
              <a:extLst>
                <a:ext uri="{FF2B5EF4-FFF2-40B4-BE49-F238E27FC236}">
                  <a16:creationId xmlns:a16="http://schemas.microsoft.com/office/drawing/2014/main" id="{10E30954-9844-4AB1-B017-D06B329CB416}"/>
                </a:ext>
              </a:extLst>
            </p:cNvPr>
            <p:cNvSpPr txBox="1"/>
            <p:nvPr/>
          </p:nvSpPr>
          <p:spPr>
            <a:xfrm>
              <a:off x="3534546" y="1452787"/>
              <a:ext cx="67941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สกลนคร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6" name="Google Shape;246;p33">
              <a:extLst>
                <a:ext uri="{FF2B5EF4-FFF2-40B4-BE49-F238E27FC236}">
                  <a16:creationId xmlns:a16="http://schemas.microsoft.com/office/drawing/2014/main" id="{E0608713-001A-4993-8B67-BA2AC1D79570}"/>
                </a:ext>
              </a:extLst>
            </p:cNvPr>
            <p:cNvSpPr/>
            <p:nvPr/>
          </p:nvSpPr>
          <p:spPr>
            <a:xfrm>
              <a:off x="4120288" y="5867576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17" name="TextBox 194">
              <a:extLst>
                <a:ext uri="{FF2B5EF4-FFF2-40B4-BE49-F238E27FC236}">
                  <a16:creationId xmlns:a16="http://schemas.microsoft.com/office/drawing/2014/main" id="{51DC9841-0080-4393-AE01-0188A0DBCDDF}"/>
                </a:ext>
              </a:extLst>
            </p:cNvPr>
            <p:cNvSpPr txBox="1"/>
            <p:nvPr/>
          </p:nvSpPr>
          <p:spPr>
            <a:xfrm>
              <a:off x="4403635" y="5920979"/>
              <a:ext cx="59093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สิงห์บุรี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AE80F80F-E44C-4D67-BD14-99B5AE168C6C}"/>
                </a:ext>
              </a:extLst>
            </p:cNvPr>
            <p:cNvSpPr txBox="1"/>
            <p:nvPr/>
          </p:nvSpPr>
          <p:spPr>
            <a:xfrm>
              <a:off x="4087835" y="5888581"/>
              <a:ext cx="377412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9" name="Google Shape;246;p33">
              <a:extLst>
                <a:ext uri="{FF2B5EF4-FFF2-40B4-BE49-F238E27FC236}">
                  <a16:creationId xmlns:a16="http://schemas.microsoft.com/office/drawing/2014/main" id="{1AE9DD05-9832-4321-85BC-ABDD54909654}"/>
                </a:ext>
              </a:extLst>
            </p:cNvPr>
            <p:cNvSpPr/>
            <p:nvPr/>
          </p:nvSpPr>
          <p:spPr>
            <a:xfrm>
              <a:off x="4134326" y="6307765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20" name="TextBox 194">
              <a:extLst>
                <a:ext uri="{FF2B5EF4-FFF2-40B4-BE49-F238E27FC236}">
                  <a16:creationId xmlns:a16="http://schemas.microsoft.com/office/drawing/2014/main" id="{1FC3AAD8-A728-4816-BE60-BF8A2F24EA84}"/>
                </a:ext>
              </a:extLst>
            </p:cNvPr>
            <p:cNvSpPr txBox="1"/>
            <p:nvPr/>
          </p:nvSpPr>
          <p:spPr>
            <a:xfrm>
              <a:off x="4417673" y="6361168"/>
              <a:ext cx="60824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ชัยนาท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A78EDD2-1371-49F5-9EAE-997F80AA2EF2}"/>
                </a:ext>
              </a:extLst>
            </p:cNvPr>
            <p:cNvSpPr txBox="1"/>
            <p:nvPr/>
          </p:nvSpPr>
          <p:spPr>
            <a:xfrm>
              <a:off x="4101873" y="6328769"/>
              <a:ext cx="39664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2" name="Google Shape;246;p33">
              <a:extLst>
                <a:ext uri="{FF2B5EF4-FFF2-40B4-BE49-F238E27FC236}">
                  <a16:creationId xmlns:a16="http://schemas.microsoft.com/office/drawing/2014/main" id="{BF90C274-07A8-4C8C-BC8D-50940FBABAF4}"/>
                </a:ext>
              </a:extLst>
            </p:cNvPr>
            <p:cNvSpPr/>
            <p:nvPr/>
          </p:nvSpPr>
          <p:spPr>
            <a:xfrm>
              <a:off x="3109946" y="578211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44F2953C-9F9E-44D4-BF36-5B5F539D5430}"/>
                </a:ext>
              </a:extLst>
            </p:cNvPr>
            <p:cNvSpPr txBox="1"/>
            <p:nvPr/>
          </p:nvSpPr>
          <p:spPr>
            <a:xfrm>
              <a:off x="3068469" y="5799549"/>
              <a:ext cx="396648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4" name="TextBox 194">
              <a:extLst>
                <a:ext uri="{FF2B5EF4-FFF2-40B4-BE49-F238E27FC236}">
                  <a16:creationId xmlns:a16="http://schemas.microsoft.com/office/drawing/2014/main" id="{1AF320B3-C6DE-4C4D-BD52-CD8D6C7642F6}"/>
                </a:ext>
              </a:extLst>
            </p:cNvPr>
            <p:cNvSpPr txBox="1"/>
            <p:nvPr/>
          </p:nvSpPr>
          <p:spPr>
            <a:xfrm>
              <a:off x="3342705" y="5805819"/>
              <a:ext cx="885242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สมุทรปราการ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956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DBACCF46-71A4-4F98-A38C-1A0BF97B3D16}"/>
              </a:ext>
            </a:extLst>
          </p:cNvPr>
          <p:cNvSpPr txBox="1"/>
          <p:nvPr/>
        </p:nvSpPr>
        <p:spPr>
          <a:xfrm>
            <a:off x="4881274" y="182802"/>
            <a:ext cx="4994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1600" b="1" dirty="0">
                <a:ln w="9525">
                  <a:noFill/>
                  <a:prstDash val="solid"/>
                </a:ln>
                <a:latin typeface="Chulabhorn Likit Text" panose="00000500000000000000" pitchFamily="50" charset="-34"/>
                <a:ea typeface="Noto Sans" panose="020B0502040504020204" pitchFamily="34"/>
                <a:cs typeface="Chulabhorn Likit Text" panose="00000500000000000000" pitchFamily="50" charset="-34"/>
              </a:rPr>
              <a:t>หนี้เกินกำหนดชำระคงเหลือมากที่สุด 20 อันดับแรก</a:t>
            </a:r>
            <a:endParaRPr lang="en-GB" sz="1600" b="1" dirty="0">
              <a:ln w="9525">
                <a:noFill/>
                <a:prstDash val="solid"/>
              </a:ln>
              <a:latin typeface="Chulabhorn Likit Text" panose="00000500000000000000" pitchFamily="50" charset="-34"/>
              <a:ea typeface="Noto Sans" panose="020B0502040504020204" pitchFamily="34"/>
              <a:cs typeface="Chulabhorn Likit Text" panose="00000500000000000000" pitchFamily="50" charset="-34"/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8974180-6070-44BD-AC14-CCCE448CDEE1}"/>
              </a:ext>
            </a:extLst>
          </p:cNvPr>
          <p:cNvSpPr/>
          <p:nvPr/>
        </p:nvSpPr>
        <p:spPr>
          <a:xfrm>
            <a:off x="4787881" y="994731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นนทบุรี	     27.90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0933F02F-A3F8-494E-9FF5-B6D135377883}"/>
              </a:ext>
            </a:extLst>
          </p:cNvPr>
          <p:cNvSpPr/>
          <p:nvPr/>
        </p:nvSpPr>
        <p:spPr>
          <a:xfrm>
            <a:off x="4781955" y="1383305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ฉะเชิงเทรา        24.79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4FE5A391-DBB6-4DDB-8095-9B9D563C4A95}"/>
              </a:ext>
            </a:extLst>
          </p:cNvPr>
          <p:cNvSpPr/>
          <p:nvPr/>
        </p:nvSpPr>
        <p:spPr>
          <a:xfrm>
            <a:off x="4775784" y="1776175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ปทุมธานี           24.76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3FFE8F4D-AB84-41AA-95CC-5887B3C251B1}"/>
              </a:ext>
            </a:extLst>
          </p:cNvPr>
          <p:cNvSpPr/>
          <p:nvPr/>
        </p:nvSpPr>
        <p:spPr>
          <a:xfrm>
            <a:off x="4781955" y="2168475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สุราษฏร์ธานี      21.53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D55F9375-7B34-46F4-AB8B-FA005F5ED7F8}"/>
              </a:ext>
            </a:extLst>
          </p:cNvPr>
          <p:cNvSpPr/>
          <p:nvPr/>
        </p:nvSpPr>
        <p:spPr>
          <a:xfrm>
            <a:off x="6557223" y="609584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 </a:t>
            </a:r>
            <a:r>
              <a: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อุดรธานี</a:t>
            </a:r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19.99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2A259952-148A-42F3-AFE5-1717ED7D795E}"/>
              </a:ext>
            </a:extLst>
          </p:cNvPr>
          <p:cNvSpPr/>
          <p:nvPr/>
        </p:nvSpPr>
        <p:spPr>
          <a:xfrm>
            <a:off x="6557223" y="991584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 ยะลา                 19.78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06756F16-0119-4E12-9808-FFC8CC88F427}"/>
              </a:ext>
            </a:extLst>
          </p:cNvPr>
          <p:cNvSpPr/>
          <p:nvPr/>
        </p:nvSpPr>
        <p:spPr>
          <a:xfrm>
            <a:off x="6554137" y="2941404"/>
            <a:ext cx="1710000" cy="297443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14. นครสวรรค์       16.31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568B1DC-B20B-49F5-976F-EA1175ADD48C}"/>
              </a:ext>
            </a:extLst>
          </p:cNvPr>
          <p:cNvSpPr/>
          <p:nvPr/>
        </p:nvSpPr>
        <p:spPr>
          <a:xfrm>
            <a:off x="6545482" y="1373099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10. เลย                  19.31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C20FBB0-5367-45F1-99E8-E5864753B0C9}"/>
              </a:ext>
            </a:extLst>
          </p:cNvPr>
          <p:cNvSpPr/>
          <p:nvPr/>
        </p:nvSpPr>
        <p:spPr>
          <a:xfrm>
            <a:off x="8332490" y="605333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15. นครปฐม          16.13 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8B7DE45-8693-4028-87D4-0B26B1B3F932}"/>
              </a:ext>
            </a:extLst>
          </p:cNvPr>
          <p:cNvSpPr/>
          <p:nvPr/>
        </p:nvSpPr>
        <p:spPr>
          <a:xfrm>
            <a:off x="8349497" y="994122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16. หนองคาย       15.66</a:t>
            </a:r>
          </a:p>
        </p:txBody>
      </p:sp>
      <p:sp>
        <p:nvSpPr>
          <p:cNvPr id="109" name="Rectangle: Rounded Corners 420">
            <a:extLst>
              <a:ext uri="{FF2B5EF4-FFF2-40B4-BE49-F238E27FC236}">
                <a16:creationId xmlns:a16="http://schemas.microsoft.com/office/drawing/2014/main" id="{F8671A55-510B-43B1-B69A-4A12F62B9EEF}"/>
              </a:ext>
            </a:extLst>
          </p:cNvPr>
          <p:cNvSpPr/>
          <p:nvPr/>
        </p:nvSpPr>
        <p:spPr>
          <a:xfrm>
            <a:off x="6554137" y="2159670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12. ร้อยเอ็ด           18.23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0" name="Rectangle: Rounded Corners 420">
            <a:extLst>
              <a:ext uri="{FF2B5EF4-FFF2-40B4-BE49-F238E27FC236}">
                <a16:creationId xmlns:a16="http://schemas.microsoft.com/office/drawing/2014/main" id="{F5DB57D5-3A50-4589-9CF7-5E9B8C4E4028}"/>
              </a:ext>
            </a:extLst>
          </p:cNvPr>
          <p:cNvSpPr/>
          <p:nvPr/>
        </p:nvSpPr>
        <p:spPr>
          <a:xfrm>
            <a:off x="6554137" y="2550608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13. ชุมพร              16.65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1" name="Rectangle: Rounded Corners 420">
            <a:extLst>
              <a:ext uri="{FF2B5EF4-FFF2-40B4-BE49-F238E27FC236}">
                <a16:creationId xmlns:a16="http://schemas.microsoft.com/office/drawing/2014/main" id="{8876AECC-B961-413F-9E90-7E383B22A5DA}"/>
              </a:ext>
            </a:extLst>
          </p:cNvPr>
          <p:cNvSpPr/>
          <p:nvPr/>
        </p:nvSpPr>
        <p:spPr>
          <a:xfrm>
            <a:off x="4775784" y="2555996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083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</a:t>
            </a:r>
            <a:r>
              <a:rPr lang="th-TH" sz="1083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นครศรีธรรมราช </a:t>
            </a:r>
            <a:r>
              <a: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20.90</a:t>
            </a:r>
            <a:endParaRPr lang="en-US" sz="1083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en-US" sz="1083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2" name="Rectangle: Rounded Corners 420">
            <a:extLst>
              <a:ext uri="{FF2B5EF4-FFF2-40B4-BE49-F238E27FC236}">
                <a16:creationId xmlns:a16="http://schemas.microsoft.com/office/drawing/2014/main" id="{CA471F3E-56E1-4E63-BBED-B5F8C622C11C}"/>
              </a:ext>
            </a:extLst>
          </p:cNvPr>
          <p:cNvSpPr/>
          <p:nvPr/>
        </p:nvSpPr>
        <p:spPr>
          <a:xfrm>
            <a:off x="8349497" y="1377548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17. ลำพูน              15.65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3" name="Rectangle: Rounded Corners 420">
            <a:extLst>
              <a:ext uri="{FF2B5EF4-FFF2-40B4-BE49-F238E27FC236}">
                <a16:creationId xmlns:a16="http://schemas.microsoft.com/office/drawing/2014/main" id="{80B8E962-CF8E-47A0-8D7F-6AC395C73EB4}"/>
              </a:ext>
            </a:extLst>
          </p:cNvPr>
          <p:cNvSpPr/>
          <p:nvPr/>
        </p:nvSpPr>
        <p:spPr>
          <a:xfrm>
            <a:off x="4775784" y="2941404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 นครพนม          20.34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4" name="Rectangle: Rounded Corners 420">
            <a:extLst>
              <a:ext uri="{FF2B5EF4-FFF2-40B4-BE49-F238E27FC236}">
                <a16:creationId xmlns:a16="http://schemas.microsoft.com/office/drawing/2014/main" id="{687102BE-BF22-47B6-B323-082ACC52C61D}"/>
              </a:ext>
            </a:extLst>
          </p:cNvPr>
          <p:cNvSpPr/>
          <p:nvPr/>
        </p:nvSpPr>
        <p:spPr>
          <a:xfrm>
            <a:off x="6545482" y="1760661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บึงกาฬ            19.07 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5" name="Rectangle: Rounded Corners 420">
            <a:extLst>
              <a:ext uri="{FF2B5EF4-FFF2-40B4-BE49-F238E27FC236}">
                <a16:creationId xmlns:a16="http://schemas.microsoft.com/office/drawing/2014/main" id="{35716768-5231-4D98-B265-C4F310990B2A}"/>
              </a:ext>
            </a:extLst>
          </p:cNvPr>
          <p:cNvSpPr/>
          <p:nvPr/>
        </p:nvSpPr>
        <p:spPr>
          <a:xfrm>
            <a:off x="8349497" y="1765958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18. ลำปาง             15.62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6" name="Rectangle: Rounded Corners 420">
            <a:extLst>
              <a:ext uri="{FF2B5EF4-FFF2-40B4-BE49-F238E27FC236}">
                <a16:creationId xmlns:a16="http://schemas.microsoft.com/office/drawing/2014/main" id="{C3F5B463-2B37-48DD-983E-BCEF288E7BCA}"/>
              </a:ext>
            </a:extLst>
          </p:cNvPr>
          <p:cNvSpPr/>
          <p:nvPr/>
        </p:nvSpPr>
        <p:spPr>
          <a:xfrm>
            <a:off x="8349497" y="2154933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19. สุพรรณบุรี       15.49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7" name="Rectangle: Rounded Corners 420">
            <a:extLst>
              <a:ext uri="{FF2B5EF4-FFF2-40B4-BE49-F238E27FC236}">
                <a16:creationId xmlns:a16="http://schemas.microsoft.com/office/drawing/2014/main" id="{F4EB20F7-C649-40B5-9FC1-4CC2052399D1}"/>
              </a:ext>
            </a:extLst>
          </p:cNvPr>
          <p:cNvSpPr/>
          <p:nvPr/>
        </p:nvSpPr>
        <p:spPr>
          <a:xfrm>
            <a:off x="8349497" y="2544094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20. สมุทรปราการ 15.02 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8" name="Rectangle: Rounded Corners 420">
            <a:extLst>
              <a:ext uri="{FF2B5EF4-FFF2-40B4-BE49-F238E27FC236}">
                <a16:creationId xmlns:a16="http://schemas.microsoft.com/office/drawing/2014/main" id="{9AB2B3E4-A7FD-4D87-B1C7-00CAF61EBF17}"/>
              </a:ext>
            </a:extLst>
          </p:cNvPr>
          <p:cNvSpPr/>
          <p:nvPr/>
        </p:nvSpPr>
        <p:spPr>
          <a:xfrm>
            <a:off x="4781955" y="609584"/>
            <a:ext cx="1710000" cy="315000"/>
          </a:xfrm>
          <a:prstGeom prst="roundRect">
            <a:avLst/>
          </a:prstGeom>
          <a:solidFill>
            <a:srgbClr val="FFBDBF"/>
          </a:solidFill>
          <a:ln w="41275" cmpd="sng">
            <a:solidFill>
              <a:srgbClr val="D01716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</a:t>
            </a:r>
            <a:r>
              <a:rPr lang="th-TH" sz="1083" b="1" spc="-30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กรุงเทพมหานคร </a:t>
            </a:r>
            <a:r>
              <a:rPr lang="th-TH" sz="1083" b="1" dirty="0">
                <a:solidFill>
                  <a:schemeClr val="tx1">
                    <a:lumMod val="95000"/>
                    <a:lumOff val="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69.12</a:t>
            </a:r>
            <a:endParaRPr lang="en-US" sz="1083" b="1" dirty="0">
              <a:solidFill>
                <a:schemeClr val="tx1">
                  <a:lumMod val="95000"/>
                  <a:lumOff val="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E7481C7-D8F9-4974-A0B9-D8B6B77D51E5}"/>
              </a:ext>
            </a:extLst>
          </p:cNvPr>
          <p:cNvGrpSpPr/>
          <p:nvPr/>
        </p:nvGrpSpPr>
        <p:grpSpPr>
          <a:xfrm>
            <a:off x="-1" y="109408"/>
            <a:ext cx="4584000" cy="5487440"/>
            <a:chOff x="-1" y="131289"/>
            <a:chExt cx="5500800" cy="6584928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87603134-AA8E-4A68-AD23-34A391AE3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31289"/>
              <a:ext cx="5500800" cy="6555420"/>
            </a:xfrm>
            <a:prstGeom prst="rect">
              <a:avLst/>
            </a:prstGeom>
          </p:spPr>
        </p:pic>
        <p:sp>
          <p:nvSpPr>
            <p:cNvPr id="115" name="TextBox 189">
              <a:extLst>
                <a:ext uri="{FF2B5EF4-FFF2-40B4-BE49-F238E27FC236}">
                  <a16:creationId xmlns:a16="http://schemas.microsoft.com/office/drawing/2014/main" id="{EF5B6B2C-3607-404A-8973-FF988CB8F369}"/>
                </a:ext>
              </a:extLst>
            </p:cNvPr>
            <p:cNvSpPr txBox="1"/>
            <p:nvPr/>
          </p:nvSpPr>
          <p:spPr>
            <a:xfrm>
              <a:off x="1893300" y="307330"/>
              <a:ext cx="68134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เชียงราย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6" name="TextBox 228">
              <a:extLst>
                <a:ext uri="{FF2B5EF4-FFF2-40B4-BE49-F238E27FC236}">
                  <a16:creationId xmlns:a16="http://schemas.microsoft.com/office/drawing/2014/main" id="{492F9E00-68F3-45EA-BEC4-54214AA7DF3D}"/>
                </a:ext>
              </a:extLst>
            </p:cNvPr>
            <p:cNvSpPr txBox="1"/>
            <p:nvPr/>
          </p:nvSpPr>
          <p:spPr>
            <a:xfrm>
              <a:off x="1216861" y="3638428"/>
              <a:ext cx="101604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ประจวบคีรีขันธ์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7" name="TextBox 231">
              <a:extLst>
                <a:ext uri="{FF2B5EF4-FFF2-40B4-BE49-F238E27FC236}">
                  <a16:creationId xmlns:a16="http://schemas.microsoft.com/office/drawing/2014/main" id="{6F816316-A27B-4888-A08A-432E26461156}"/>
                </a:ext>
              </a:extLst>
            </p:cNvPr>
            <p:cNvSpPr txBox="1"/>
            <p:nvPr/>
          </p:nvSpPr>
          <p:spPr>
            <a:xfrm>
              <a:off x="2677132" y="1400689"/>
              <a:ext cx="42165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เลย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8" name="TextBox 265">
              <a:extLst>
                <a:ext uri="{FF2B5EF4-FFF2-40B4-BE49-F238E27FC236}">
                  <a16:creationId xmlns:a16="http://schemas.microsoft.com/office/drawing/2014/main" id="{7C32DFBB-20AC-4030-B0A6-B433950E1532}"/>
                </a:ext>
              </a:extLst>
            </p:cNvPr>
            <p:cNvSpPr txBox="1"/>
            <p:nvPr/>
          </p:nvSpPr>
          <p:spPr>
            <a:xfrm>
              <a:off x="3095817" y="1407298"/>
              <a:ext cx="631327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อุดรธานี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9" name="TextBox 190">
              <a:extLst>
                <a:ext uri="{FF2B5EF4-FFF2-40B4-BE49-F238E27FC236}">
                  <a16:creationId xmlns:a16="http://schemas.microsoft.com/office/drawing/2014/main" id="{BBE669AD-1A76-483E-AB2F-E6B662F4B995}"/>
                </a:ext>
              </a:extLst>
            </p:cNvPr>
            <p:cNvSpPr txBox="1"/>
            <p:nvPr/>
          </p:nvSpPr>
          <p:spPr>
            <a:xfrm>
              <a:off x="2688751" y="1998397"/>
              <a:ext cx="53899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ชัยภูมิ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9F1A332-099F-45F7-B527-32EF5360845B}"/>
                </a:ext>
              </a:extLst>
            </p:cNvPr>
            <p:cNvSpPr txBox="1"/>
            <p:nvPr/>
          </p:nvSpPr>
          <p:spPr>
            <a:xfrm>
              <a:off x="1982058" y="3166718"/>
              <a:ext cx="36202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CAE0ED8-9EA3-43B9-917C-522B212CA04B}"/>
                </a:ext>
              </a:extLst>
            </p:cNvPr>
            <p:cNvSpPr txBox="1"/>
            <p:nvPr/>
          </p:nvSpPr>
          <p:spPr>
            <a:xfrm>
              <a:off x="2351855" y="2863655"/>
              <a:ext cx="30046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5A57574-2F7E-4FB9-B631-9DA7DFFD3684}"/>
                </a:ext>
              </a:extLst>
            </p:cNvPr>
            <p:cNvSpPr txBox="1"/>
            <p:nvPr/>
          </p:nvSpPr>
          <p:spPr>
            <a:xfrm>
              <a:off x="2097478" y="3078869"/>
              <a:ext cx="36779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D0DA4B1-1624-49E6-B57A-407C98E91183}"/>
                </a:ext>
              </a:extLst>
            </p:cNvPr>
            <p:cNvSpPr txBox="1"/>
            <p:nvPr/>
          </p:nvSpPr>
          <p:spPr>
            <a:xfrm>
              <a:off x="2220313" y="2749561"/>
              <a:ext cx="35240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</a:p>
          </p:txBody>
        </p:sp>
        <p:sp>
          <p:nvSpPr>
            <p:cNvPr id="124" name="TextBox 268">
              <a:extLst>
                <a:ext uri="{FF2B5EF4-FFF2-40B4-BE49-F238E27FC236}">
                  <a16:creationId xmlns:a16="http://schemas.microsoft.com/office/drawing/2014/main" id="{ADC012C5-A272-4714-9C71-D9AD71202051}"/>
                </a:ext>
              </a:extLst>
            </p:cNvPr>
            <p:cNvSpPr txBox="1"/>
            <p:nvPr/>
          </p:nvSpPr>
          <p:spPr>
            <a:xfrm>
              <a:off x="2474055" y="3210397"/>
              <a:ext cx="51398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ชลบุรี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5" name="TextBox 198">
              <a:extLst>
                <a:ext uri="{FF2B5EF4-FFF2-40B4-BE49-F238E27FC236}">
                  <a16:creationId xmlns:a16="http://schemas.microsoft.com/office/drawing/2014/main" id="{01382DAD-FD39-472F-9370-D6D4F8F0A402}"/>
                </a:ext>
              </a:extLst>
            </p:cNvPr>
            <p:cNvSpPr txBox="1"/>
            <p:nvPr/>
          </p:nvSpPr>
          <p:spPr>
            <a:xfrm>
              <a:off x="2973957" y="2939824"/>
              <a:ext cx="64286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สระแก้ว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6" name="TextBox 239">
              <a:extLst>
                <a:ext uri="{FF2B5EF4-FFF2-40B4-BE49-F238E27FC236}">
                  <a16:creationId xmlns:a16="http://schemas.microsoft.com/office/drawing/2014/main" id="{B63F0F60-F2F0-4BB3-8253-D8E6E9153308}"/>
                </a:ext>
              </a:extLst>
            </p:cNvPr>
            <p:cNvSpPr txBox="1"/>
            <p:nvPr/>
          </p:nvSpPr>
          <p:spPr>
            <a:xfrm>
              <a:off x="3572217" y="1080359"/>
              <a:ext cx="60247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บึงกาฬ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7" name="TextBox 271">
              <a:extLst>
                <a:ext uri="{FF2B5EF4-FFF2-40B4-BE49-F238E27FC236}">
                  <a16:creationId xmlns:a16="http://schemas.microsoft.com/office/drawing/2014/main" id="{836573F8-7CB1-4C4E-9271-EBE07114A644}"/>
                </a:ext>
              </a:extLst>
            </p:cNvPr>
            <p:cNvSpPr txBox="1"/>
            <p:nvPr/>
          </p:nvSpPr>
          <p:spPr>
            <a:xfrm>
              <a:off x="4168457" y="2356837"/>
              <a:ext cx="86985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อุบลราชธานี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8" name="TextBox 274">
              <a:extLst>
                <a:ext uri="{FF2B5EF4-FFF2-40B4-BE49-F238E27FC236}">
                  <a16:creationId xmlns:a16="http://schemas.microsoft.com/office/drawing/2014/main" id="{E7A7DB92-B799-48FF-BC46-357889DEF7ED}"/>
                </a:ext>
              </a:extLst>
            </p:cNvPr>
            <p:cNvSpPr txBox="1"/>
            <p:nvPr/>
          </p:nvSpPr>
          <p:spPr>
            <a:xfrm>
              <a:off x="1498884" y="4846501"/>
              <a:ext cx="86793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สุราษฎร์ธานี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9" name="TextBox 270">
              <a:extLst>
                <a:ext uri="{FF2B5EF4-FFF2-40B4-BE49-F238E27FC236}">
                  <a16:creationId xmlns:a16="http://schemas.microsoft.com/office/drawing/2014/main" id="{E0BE6237-A9A2-4395-B58D-0D107B6E48DA}"/>
                </a:ext>
              </a:extLst>
            </p:cNvPr>
            <p:cNvSpPr txBox="1"/>
            <p:nvPr/>
          </p:nvSpPr>
          <p:spPr>
            <a:xfrm>
              <a:off x="2709063" y="6232135"/>
              <a:ext cx="70057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นราธิวาส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0" name="TextBox 272">
              <a:extLst>
                <a:ext uri="{FF2B5EF4-FFF2-40B4-BE49-F238E27FC236}">
                  <a16:creationId xmlns:a16="http://schemas.microsoft.com/office/drawing/2014/main" id="{D9054491-BE65-43E1-B45F-10B538961871}"/>
                </a:ext>
              </a:extLst>
            </p:cNvPr>
            <p:cNvSpPr txBox="1"/>
            <p:nvPr/>
          </p:nvSpPr>
          <p:spPr>
            <a:xfrm>
              <a:off x="3481725" y="2457148"/>
              <a:ext cx="546689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สุรินทร์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1" name="TextBox 228">
              <a:extLst>
                <a:ext uri="{FF2B5EF4-FFF2-40B4-BE49-F238E27FC236}">
                  <a16:creationId xmlns:a16="http://schemas.microsoft.com/office/drawing/2014/main" id="{0E5BF7F9-4BFD-4B55-8DB6-352920DDDEB2}"/>
                </a:ext>
              </a:extLst>
            </p:cNvPr>
            <p:cNvSpPr txBox="1"/>
            <p:nvPr/>
          </p:nvSpPr>
          <p:spPr>
            <a:xfrm>
              <a:off x="1487421" y="1546979"/>
              <a:ext cx="44089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ตาก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2" name="TextBox 190">
              <a:extLst>
                <a:ext uri="{FF2B5EF4-FFF2-40B4-BE49-F238E27FC236}">
                  <a16:creationId xmlns:a16="http://schemas.microsoft.com/office/drawing/2014/main" id="{2C105037-D02F-4A6B-8EC0-3DFE2F571206}"/>
                </a:ext>
              </a:extLst>
            </p:cNvPr>
            <p:cNvSpPr txBox="1"/>
            <p:nvPr/>
          </p:nvSpPr>
          <p:spPr>
            <a:xfrm>
              <a:off x="1826615" y="1424584"/>
              <a:ext cx="58900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สุโขทัย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39" name="TextBox 190">
              <a:extLst>
                <a:ext uri="{FF2B5EF4-FFF2-40B4-BE49-F238E27FC236}">
                  <a16:creationId xmlns:a16="http://schemas.microsoft.com/office/drawing/2014/main" id="{C6E1388A-01B4-4DA6-9886-46BCBBC5AEE3}"/>
                </a:ext>
              </a:extLst>
            </p:cNvPr>
            <p:cNvSpPr txBox="1"/>
            <p:nvPr/>
          </p:nvSpPr>
          <p:spPr>
            <a:xfrm>
              <a:off x="2092296" y="1558289"/>
              <a:ext cx="72173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พิษณุโลก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2" name="TextBox 198">
              <a:extLst>
                <a:ext uri="{FF2B5EF4-FFF2-40B4-BE49-F238E27FC236}">
                  <a16:creationId xmlns:a16="http://schemas.microsoft.com/office/drawing/2014/main" id="{6CCC4449-173D-455B-94F3-6C82E76B4ECF}"/>
                </a:ext>
              </a:extLst>
            </p:cNvPr>
            <p:cNvSpPr txBox="1"/>
            <p:nvPr/>
          </p:nvSpPr>
          <p:spPr>
            <a:xfrm>
              <a:off x="3167757" y="2630212"/>
              <a:ext cx="544764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บุรีรัมย์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3" name="TextBox 190">
              <a:extLst>
                <a:ext uri="{FF2B5EF4-FFF2-40B4-BE49-F238E27FC236}">
                  <a16:creationId xmlns:a16="http://schemas.microsoft.com/office/drawing/2014/main" id="{82AE386A-DB8D-4282-8A53-84814B355943}"/>
                </a:ext>
              </a:extLst>
            </p:cNvPr>
            <p:cNvSpPr txBox="1"/>
            <p:nvPr/>
          </p:nvSpPr>
          <p:spPr>
            <a:xfrm>
              <a:off x="1624245" y="2294877"/>
              <a:ext cx="654410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อุทัยธานี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4" name="TextBox 268">
              <a:extLst>
                <a:ext uri="{FF2B5EF4-FFF2-40B4-BE49-F238E27FC236}">
                  <a16:creationId xmlns:a16="http://schemas.microsoft.com/office/drawing/2014/main" id="{360B53F5-5BF6-4271-8C95-FC41D3A75540}"/>
                </a:ext>
              </a:extLst>
            </p:cNvPr>
            <p:cNvSpPr txBox="1"/>
            <p:nvPr/>
          </p:nvSpPr>
          <p:spPr>
            <a:xfrm>
              <a:off x="2445263" y="3025749"/>
              <a:ext cx="78906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ฉะเชิงเทรา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5" name="TextBox 190">
              <a:extLst>
                <a:ext uri="{FF2B5EF4-FFF2-40B4-BE49-F238E27FC236}">
                  <a16:creationId xmlns:a16="http://schemas.microsoft.com/office/drawing/2014/main" id="{6E33B65E-05A8-4B56-A203-5C786DFFDF39}"/>
                </a:ext>
              </a:extLst>
            </p:cNvPr>
            <p:cNvSpPr txBox="1"/>
            <p:nvPr/>
          </p:nvSpPr>
          <p:spPr>
            <a:xfrm>
              <a:off x="2340325" y="1811372"/>
              <a:ext cx="681341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เพชรบูรณ์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6" name="TextBox 271">
              <a:extLst>
                <a:ext uri="{FF2B5EF4-FFF2-40B4-BE49-F238E27FC236}">
                  <a16:creationId xmlns:a16="http://schemas.microsoft.com/office/drawing/2014/main" id="{E32FF04B-0B37-4EFA-BE23-C9FCA6C95601}"/>
                </a:ext>
              </a:extLst>
            </p:cNvPr>
            <p:cNvSpPr txBox="1"/>
            <p:nvPr/>
          </p:nvSpPr>
          <p:spPr>
            <a:xfrm>
              <a:off x="3463545" y="1761068"/>
              <a:ext cx="662105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กาฬสินธุ์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7" name="TextBox 271">
              <a:extLst>
                <a:ext uri="{FF2B5EF4-FFF2-40B4-BE49-F238E27FC236}">
                  <a16:creationId xmlns:a16="http://schemas.microsoft.com/office/drawing/2014/main" id="{C2151E6B-FA31-40E2-BA5E-48BE8EA2CD06}"/>
                </a:ext>
              </a:extLst>
            </p:cNvPr>
            <p:cNvSpPr txBox="1"/>
            <p:nvPr/>
          </p:nvSpPr>
          <p:spPr>
            <a:xfrm>
              <a:off x="2943943" y="1739815"/>
              <a:ext cx="70634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ขอนแก่น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8" name="TextBox 271">
              <a:extLst>
                <a:ext uri="{FF2B5EF4-FFF2-40B4-BE49-F238E27FC236}">
                  <a16:creationId xmlns:a16="http://schemas.microsoft.com/office/drawing/2014/main" id="{50982296-C3AA-4D46-97FC-BC364D4C7E28}"/>
                </a:ext>
              </a:extLst>
            </p:cNvPr>
            <p:cNvSpPr txBox="1"/>
            <p:nvPr/>
          </p:nvSpPr>
          <p:spPr>
            <a:xfrm>
              <a:off x="2084140" y="1926271"/>
              <a:ext cx="52552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พิจิตร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E5B6DEE-4383-4D06-9C0B-E05AE87CD5A5}"/>
                </a:ext>
              </a:extLst>
            </p:cNvPr>
            <p:cNvSpPr txBox="1"/>
            <p:nvPr/>
          </p:nvSpPr>
          <p:spPr>
            <a:xfrm>
              <a:off x="2204373" y="2940740"/>
              <a:ext cx="29277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F1E3113C-9B26-4DDA-BB0E-C18A62ACEB25}"/>
                </a:ext>
              </a:extLst>
            </p:cNvPr>
            <p:cNvSpPr txBox="1"/>
            <p:nvPr/>
          </p:nvSpPr>
          <p:spPr>
            <a:xfrm>
              <a:off x="2165059" y="2604838"/>
              <a:ext cx="30046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1" name="TextBox 270">
              <a:extLst>
                <a:ext uri="{FF2B5EF4-FFF2-40B4-BE49-F238E27FC236}">
                  <a16:creationId xmlns:a16="http://schemas.microsoft.com/office/drawing/2014/main" id="{835500AC-0FD4-4B51-A81A-D7E52505691E}"/>
                </a:ext>
              </a:extLst>
            </p:cNvPr>
            <p:cNvSpPr txBox="1"/>
            <p:nvPr/>
          </p:nvSpPr>
          <p:spPr>
            <a:xfrm>
              <a:off x="2385795" y="6310604"/>
              <a:ext cx="49667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ยะลา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2" name="TextBox 274">
              <a:extLst>
                <a:ext uri="{FF2B5EF4-FFF2-40B4-BE49-F238E27FC236}">
                  <a16:creationId xmlns:a16="http://schemas.microsoft.com/office/drawing/2014/main" id="{3212FDF6-EC0D-4F92-8912-F4B4FB6C7D66}"/>
                </a:ext>
              </a:extLst>
            </p:cNvPr>
            <p:cNvSpPr txBox="1"/>
            <p:nvPr/>
          </p:nvSpPr>
          <p:spPr>
            <a:xfrm>
              <a:off x="1792356" y="5299916"/>
              <a:ext cx="105836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นครศรีธรรมราช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3" name="TextBox 274">
              <a:extLst>
                <a:ext uri="{FF2B5EF4-FFF2-40B4-BE49-F238E27FC236}">
                  <a16:creationId xmlns:a16="http://schemas.microsoft.com/office/drawing/2014/main" id="{4C79B5B8-98B1-4E69-A825-399704D96E4C}"/>
                </a:ext>
              </a:extLst>
            </p:cNvPr>
            <p:cNvSpPr txBox="1"/>
            <p:nvPr/>
          </p:nvSpPr>
          <p:spPr>
            <a:xfrm>
              <a:off x="1622853" y="4283185"/>
              <a:ext cx="53130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ชุมพร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4" name="TextBox 271">
              <a:extLst>
                <a:ext uri="{FF2B5EF4-FFF2-40B4-BE49-F238E27FC236}">
                  <a16:creationId xmlns:a16="http://schemas.microsoft.com/office/drawing/2014/main" id="{B1AB8331-9277-4306-9CEF-FA229D4267C8}"/>
                </a:ext>
              </a:extLst>
            </p:cNvPr>
            <p:cNvSpPr txBox="1"/>
            <p:nvPr/>
          </p:nvSpPr>
          <p:spPr>
            <a:xfrm>
              <a:off x="4033177" y="2077958"/>
              <a:ext cx="742896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อำนาจเจริญ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5" name="TextBox 268">
              <a:extLst>
                <a:ext uri="{FF2B5EF4-FFF2-40B4-BE49-F238E27FC236}">
                  <a16:creationId xmlns:a16="http://schemas.microsoft.com/office/drawing/2014/main" id="{33A90BCD-9E31-4FD6-BD2C-668DB428862A}"/>
                </a:ext>
              </a:extLst>
            </p:cNvPr>
            <p:cNvSpPr txBox="1"/>
            <p:nvPr/>
          </p:nvSpPr>
          <p:spPr>
            <a:xfrm>
              <a:off x="2546407" y="3403063"/>
              <a:ext cx="56207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ระยอง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6" name="TextBox 228">
              <a:extLst>
                <a:ext uri="{FF2B5EF4-FFF2-40B4-BE49-F238E27FC236}">
                  <a16:creationId xmlns:a16="http://schemas.microsoft.com/office/drawing/2014/main" id="{4D758198-FBDF-4901-A159-316354DBE375}"/>
                </a:ext>
              </a:extLst>
            </p:cNvPr>
            <p:cNvSpPr txBox="1"/>
            <p:nvPr/>
          </p:nvSpPr>
          <p:spPr>
            <a:xfrm>
              <a:off x="1592817" y="3041366"/>
              <a:ext cx="55823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ราชบุรี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7" name="TextBox 270">
              <a:extLst>
                <a:ext uri="{FF2B5EF4-FFF2-40B4-BE49-F238E27FC236}">
                  <a16:creationId xmlns:a16="http://schemas.microsoft.com/office/drawing/2014/main" id="{DE32ACD4-BB9F-4ECE-BE80-F7A601207C24}"/>
                </a:ext>
              </a:extLst>
            </p:cNvPr>
            <p:cNvSpPr txBox="1"/>
            <p:nvPr/>
          </p:nvSpPr>
          <p:spPr>
            <a:xfrm>
              <a:off x="1854408" y="5955013"/>
              <a:ext cx="45435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สตูล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8" name="TextBox 239">
              <a:extLst>
                <a:ext uri="{FF2B5EF4-FFF2-40B4-BE49-F238E27FC236}">
                  <a16:creationId xmlns:a16="http://schemas.microsoft.com/office/drawing/2014/main" id="{109E1387-5597-45AD-8943-2883EA4D642F}"/>
                </a:ext>
              </a:extLst>
            </p:cNvPr>
            <p:cNvSpPr txBox="1"/>
            <p:nvPr/>
          </p:nvSpPr>
          <p:spPr>
            <a:xfrm>
              <a:off x="3904924" y="1331605"/>
              <a:ext cx="71211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นครพนม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39" name="TextBox 270">
              <a:extLst>
                <a:ext uri="{FF2B5EF4-FFF2-40B4-BE49-F238E27FC236}">
                  <a16:creationId xmlns:a16="http://schemas.microsoft.com/office/drawing/2014/main" id="{760395F9-5E98-43D0-9FF3-58980E785525}"/>
                </a:ext>
              </a:extLst>
            </p:cNvPr>
            <p:cNvSpPr txBox="1"/>
            <p:nvPr/>
          </p:nvSpPr>
          <p:spPr>
            <a:xfrm>
              <a:off x="2162560" y="5903938"/>
              <a:ext cx="5678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สงขลา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0" name="TextBox 271">
              <a:extLst>
                <a:ext uri="{FF2B5EF4-FFF2-40B4-BE49-F238E27FC236}">
                  <a16:creationId xmlns:a16="http://schemas.microsoft.com/office/drawing/2014/main" id="{C2015A81-8779-4F52-8E4E-5CF9C246880A}"/>
                </a:ext>
              </a:extLst>
            </p:cNvPr>
            <p:cNvSpPr txBox="1"/>
            <p:nvPr/>
          </p:nvSpPr>
          <p:spPr>
            <a:xfrm>
              <a:off x="3520917" y="2183990"/>
              <a:ext cx="567847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ร้อยเอ็ด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CC4D852-7DDC-419D-8F79-FEA78523849D}"/>
                </a:ext>
              </a:extLst>
            </p:cNvPr>
            <p:cNvSpPr txBox="1"/>
            <p:nvPr/>
          </p:nvSpPr>
          <p:spPr>
            <a:xfrm>
              <a:off x="2018697" y="2914359"/>
              <a:ext cx="36587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2" name="TextBox 272">
              <a:extLst>
                <a:ext uri="{FF2B5EF4-FFF2-40B4-BE49-F238E27FC236}">
                  <a16:creationId xmlns:a16="http://schemas.microsoft.com/office/drawing/2014/main" id="{4820330B-F6B1-43BC-ADE8-A3E2A4FA0C0D}"/>
                </a:ext>
              </a:extLst>
            </p:cNvPr>
            <p:cNvSpPr txBox="1"/>
            <p:nvPr/>
          </p:nvSpPr>
          <p:spPr>
            <a:xfrm>
              <a:off x="3811177" y="2601238"/>
              <a:ext cx="656334" cy="241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08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ศรีสะเกษ</a:t>
              </a:r>
              <a:endParaRPr lang="en-US" sz="708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3" name="TextBox 200">
              <a:extLst>
                <a:ext uri="{FF2B5EF4-FFF2-40B4-BE49-F238E27FC236}">
                  <a16:creationId xmlns:a16="http://schemas.microsoft.com/office/drawing/2014/main" id="{72CBC288-F7B5-44C9-AD12-105D614BA0CA}"/>
                </a:ext>
              </a:extLst>
            </p:cNvPr>
            <p:cNvSpPr txBox="1"/>
            <p:nvPr/>
          </p:nvSpPr>
          <p:spPr>
            <a:xfrm>
              <a:off x="1786635" y="2105569"/>
              <a:ext cx="78906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นครสวรรค์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B9BD1D67-7766-4A12-8446-09440CFA3144}"/>
                </a:ext>
              </a:extLst>
            </p:cNvPr>
            <p:cNvSpPr txBox="1"/>
            <p:nvPr/>
          </p:nvSpPr>
          <p:spPr>
            <a:xfrm>
              <a:off x="2320068" y="2976757"/>
              <a:ext cx="28700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5" name="TextBox 194">
              <a:extLst>
                <a:ext uri="{FF2B5EF4-FFF2-40B4-BE49-F238E27FC236}">
                  <a16:creationId xmlns:a16="http://schemas.microsoft.com/office/drawing/2014/main" id="{0C6BE901-1906-469F-B2A6-8026E7C12624}"/>
                </a:ext>
              </a:extLst>
            </p:cNvPr>
            <p:cNvSpPr txBox="1"/>
            <p:nvPr/>
          </p:nvSpPr>
          <p:spPr>
            <a:xfrm>
              <a:off x="4452673" y="3779356"/>
              <a:ext cx="64864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อ่างทอง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A0CD6016-28A9-4D0D-8250-C95B08222155}"/>
                </a:ext>
              </a:extLst>
            </p:cNvPr>
            <p:cNvSpPr txBox="1"/>
            <p:nvPr/>
          </p:nvSpPr>
          <p:spPr>
            <a:xfrm>
              <a:off x="4159485" y="3764497"/>
              <a:ext cx="310085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7" name="Google Shape;246;p33">
              <a:extLst>
                <a:ext uri="{FF2B5EF4-FFF2-40B4-BE49-F238E27FC236}">
                  <a16:creationId xmlns:a16="http://schemas.microsoft.com/office/drawing/2014/main" id="{14F45D9D-D251-465F-AC1E-FE2C43B172BE}"/>
                </a:ext>
              </a:extLst>
            </p:cNvPr>
            <p:cNvSpPr/>
            <p:nvPr/>
          </p:nvSpPr>
          <p:spPr>
            <a:xfrm>
              <a:off x="4149456" y="3740392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 b="1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48" name="Google Shape;246;p33">
              <a:extLst>
                <a:ext uri="{FF2B5EF4-FFF2-40B4-BE49-F238E27FC236}">
                  <a16:creationId xmlns:a16="http://schemas.microsoft.com/office/drawing/2014/main" id="{1BAD0BF0-5DE2-4596-9FB2-95F7BBDF72C9}"/>
                </a:ext>
              </a:extLst>
            </p:cNvPr>
            <p:cNvSpPr/>
            <p:nvPr/>
          </p:nvSpPr>
          <p:spPr>
            <a:xfrm>
              <a:off x="3091042" y="4113632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E8D6C4A7-7CB8-433F-B0EC-461C6D848C84}"/>
                </a:ext>
              </a:extLst>
            </p:cNvPr>
            <p:cNvSpPr txBox="1"/>
            <p:nvPr/>
          </p:nvSpPr>
          <p:spPr>
            <a:xfrm>
              <a:off x="3095812" y="4125061"/>
              <a:ext cx="294696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0" name="TextBox 194">
              <a:extLst>
                <a:ext uri="{FF2B5EF4-FFF2-40B4-BE49-F238E27FC236}">
                  <a16:creationId xmlns:a16="http://schemas.microsoft.com/office/drawing/2014/main" id="{8BD58F22-21AD-424F-99E6-433353E7693F}"/>
                </a:ext>
              </a:extLst>
            </p:cNvPr>
            <p:cNvSpPr txBox="1"/>
            <p:nvPr/>
          </p:nvSpPr>
          <p:spPr>
            <a:xfrm>
              <a:off x="3338628" y="4142791"/>
              <a:ext cx="71788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กรุงเทพฯ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1" name="Google Shape;246;p33">
              <a:extLst>
                <a:ext uri="{FF2B5EF4-FFF2-40B4-BE49-F238E27FC236}">
                  <a16:creationId xmlns:a16="http://schemas.microsoft.com/office/drawing/2014/main" id="{6A4CE9DD-74DE-49E3-A268-D05767B486D6}"/>
                </a:ext>
              </a:extLst>
            </p:cNvPr>
            <p:cNvSpPr/>
            <p:nvPr/>
          </p:nvSpPr>
          <p:spPr>
            <a:xfrm>
              <a:off x="4156147" y="4163512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52" name="Google Shape;246;p33">
              <a:extLst>
                <a:ext uri="{FF2B5EF4-FFF2-40B4-BE49-F238E27FC236}">
                  <a16:creationId xmlns:a16="http://schemas.microsoft.com/office/drawing/2014/main" id="{8C78BE13-085D-4176-94A1-D7279DAACFF5}"/>
                </a:ext>
              </a:extLst>
            </p:cNvPr>
            <p:cNvSpPr/>
            <p:nvPr/>
          </p:nvSpPr>
          <p:spPr>
            <a:xfrm>
              <a:off x="3083314" y="452004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53" name="TextBox 194">
              <a:extLst>
                <a:ext uri="{FF2B5EF4-FFF2-40B4-BE49-F238E27FC236}">
                  <a16:creationId xmlns:a16="http://schemas.microsoft.com/office/drawing/2014/main" id="{02884A65-6615-4AA8-86EF-CDAE05FEE5E9}"/>
                </a:ext>
              </a:extLst>
            </p:cNvPr>
            <p:cNvSpPr txBox="1"/>
            <p:nvPr/>
          </p:nvSpPr>
          <p:spPr>
            <a:xfrm>
              <a:off x="4464545" y="4207252"/>
              <a:ext cx="59285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อยุธยา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4" name="TextBox 194">
              <a:extLst>
                <a:ext uri="{FF2B5EF4-FFF2-40B4-BE49-F238E27FC236}">
                  <a16:creationId xmlns:a16="http://schemas.microsoft.com/office/drawing/2014/main" id="{0F3CF644-47F2-442D-AA4B-CC8875165512}"/>
                </a:ext>
              </a:extLst>
            </p:cNvPr>
            <p:cNvSpPr txBox="1"/>
            <p:nvPr/>
          </p:nvSpPr>
          <p:spPr>
            <a:xfrm>
              <a:off x="3358698" y="4555346"/>
              <a:ext cx="62555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นนทบุรี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40B8735-6FB9-41C9-9FCC-7FBAB2AE11B2}"/>
                </a:ext>
              </a:extLst>
            </p:cNvPr>
            <p:cNvSpPr txBox="1"/>
            <p:nvPr/>
          </p:nvSpPr>
          <p:spPr>
            <a:xfrm>
              <a:off x="4134144" y="4192589"/>
              <a:ext cx="352404" cy="258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921B57D8-7A6F-472C-AEDD-F6489019362C}"/>
                </a:ext>
              </a:extLst>
            </p:cNvPr>
            <p:cNvSpPr txBox="1"/>
            <p:nvPr/>
          </p:nvSpPr>
          <p:spPr>
            <a:xfrm>
              <a:off x="3095709" y="4535915"/>
              <a:ext cx="30046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7" name="Google Shape;246;p33">
              <a:extLst>
                <a:ext uri="{FF2B5EF4-FFF2-40B4-BE49-F238E27FC236}">
                  <a16:creationId xmlns:a16="http://schemas.microsoft.com/office/drawing/2014/main" id="{DC192E4A-6D3E-4F71-A251-4F780E3771BA}"/>
                </a:ext>
              </a:extLst>
            </p:cNvPr>
            <p:cNvSpPr/>
            <p:nvPr/>
          </p:nvSpPr>
          <p:spPr>
            <a:xfrm>
              <a:off x="4119916" y="5021352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58" name="TextBox 194">
              <a:extLst>
                <a:ext uri="{FF2B5EF4-FFF2-40B4-BE49-F238E27FC236}">
                  <a16:creationId xmlns:a16="http://schemas.microsoft.com/office/drawing/2014/main" id="{8267A1B7-8F40-4789-9F14-1B3D3FC25F1A}"/>
                </a:ext>
              </a:extLst>
            </p:cNvPr>
            <p:cNvSpPr txBox="1"/>
            <p:nvPr/>
          </p:nvSpPr>
          <p:spPr>
            <a:xfrm>
              <a:off x="4413768" y="4615177"/>
              <a:ext cx="75443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นครนายก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C0DFAD5C-F9E7-4DAF-8686-B6197016737D}"/>
                </a:ext>
              </a:extLst>
            </p:cNvPr>
            <p:cNvSpPr txBox="1"/>
            <p:nvPr/>
          </p:nvSpPr>
          <p:spPr>
            <a:xfrm>
              <a:off x="4087433" y="5043379"/>
              <a:ext cx="38886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r>
                <a:rPr lang="en-US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</a:t>
              </a:r>
            </a:p>
          </p:txBody>
        </p:sp>
        <p:sp>
          <p:nvSpPr>
            <p:cNvPr id="260" name="Google Shape;246;p33">
              <a:extLst>
                <a:ext uri="{FF2B5EF4-FFF2-40B4-BE49-F238E27FC236}">
                  <a16:creationId xmlns:a16="http://schemas.microsoft.com/office/drawing/2014/main" id="{4C0AE6B0-E34E-4081-B772-B1AB9BEA5F05}"/>
                </a:ext>
              </a:extLst>
            </p:cNvPr>
            <p:cNvSpPr/>
            <p:nvPr/>
          </p:nvSpPr>
          <p:spPr>
            <a:xfrm>
              <a:off x="3101161" y="4939702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3C0BE27B-B437-4FD6-8034-A6A59E08C318}"/>
                </a:ext>
              </a:extLst>
            </p:cNvPr>
            <p:cNvSpPr txBox="1"/>
            <p:nvPr/>
          </p:nvSpPr>
          <p:spPr>
            <a:xfrm>
              <a:off x="3101799" y="4956772"/>
              <a:ext cx="310085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2" name="TextBox 194">
              <a:extLst>
                <a:ext uri="{FF2B5EF4-FFF2-40B4-BE49-F238E27FC236}">
                  <a16:creationId xmlns:a16="http://schemas.microsoft.com/office/drawing/2014/main" id="{5A4C82BE-EAB3-4951-B7F9-B7E7AF2A8EB4}"/>
                </a:ext>
              </a:extLst>
            </p:cNvPr>
            <p:cNvSpPr txBox="1"/>
            <p:nvPr/>
          </p:nvSpPr>
          <p:spPr>
            <a:xfrm>
              <a:off x="3348744" y="4968862"/>
              <a:ext cx="69480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ปทุมธานี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3" name="Google Shape;246;p33">
              <a:extLst>
                <a:ext uri="{FF2B5EF4-FFF2-40B4-BE49-F238E27FC236}">
                  <a16:creationId xmlns:a16="http://schemas.microsoft.com/office/drawing/2014/main" id="{58811C51-1D19-44DA-9052-E949DFE6DE89}"/>
                </a:ext>
              </a:extLst>
            </p:cNvPr>
            <p:cNvSpPr/>
            <p:nvPr/>
          </p:nvSpPr>
          <p:spPr>
            <a:xfrm>
              <a:off x="4126421" y="4581393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B554C0C-7787-404D-B274-B6EF9F312C67}"/>
                </a:ext>
              </a:extLst>
            </p:cNvPr>
            <p:cNvSpPr txBox="1"/>
            <p:nvPr/>
          </p:nvSpPr>
          <p:spPr>
            <a:xfrm>
              <a:off x="4090371" y="4602325"/>
              <a:ext cx="379334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5" name="TextBox 194">
              <a:extLst>
                <a:ext uri="{FF2B5EF4-FFF2-40B4-BE49-F238E27FC236}">
                  <a16:creationId xmlns:a16="http://schemas.microsoft.com/office/drawing/2014/main" id="{5C1BAE02-3922-4BA1-9988-0657CC55BFFE}"/>
                </a:ext>
              </a:extLst>
            </p:cNvPr>
            <p:cNvSpPr txBox="1"/>
            <p:nvPr/>
          </p:nvSpPr>
          <p:spPr>
            <a:xfrm>
              <a:off x="4380771" y="5037763"/>
              <a:ext cx="94872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สมุทรสงคราม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6" name="Google Shape;246;p33">
              <a:extLst>
                <a:ext uri="{FF2B5EF4-FFF2-40B4-BE49-F238E27FC236}">
                  <a16:creationId xmlns:a16="http://schemas.microsoft.com/office/drawing/2014/main" id="{3CD82CCB-0D1A-4DDF-9BF4-204392659DFC}"/>
                </a:ext>
              </a:extLst>
            </p:cNvPr>
            <p:cNvSpPr/>
            <p:nvPr/>
          </p:nvSpPr>
          <p:spPr>
            <a:xfrm>
              <a:off x="4129548" y="5448764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67" name="TextBox 194">
              <a:extLst>
                <a:ext uri="{FF2B5EF4-FFF2-40B4-BE49-F238E27FC236}">
                  <a16:creationId xmlns:a16="http://schemas.microsoft.com/office/drawing/2014/main" id="{176652CB-028E-4763-BD2F-1501DED1FA7A}"/>
                </a:ext>
              </a:extLst>
            </p:cNvPr>
            <p:cNvSpPr txBox="1"/>
            <p:nvPr/>
          </p:nvSpPr>
          <p:spPr>
            <a:xfrm>
              <a:off x="4412895" y="5502167"/>
              <a:ext cx="80445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สมุทรสาคร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81451564-683A-41ED-92ED-4442F923935F}"/>
                </a:ext>
              </a:extLst>
            </p:cNvPr>
            <p:cNvSpPr txBox="1"/>
            <p:nvPr/>
          </p:nvSpPr>
          <p:spPr>
            <a:xfrm>
              <a:off x="4097095" y="5469769"/>
              <a:ext cx="38510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26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69" name="Google Shape;246;p33">
              <a:extLst>
                <a:ext uri="{FF2B5EF4-FFF2-40B4-BE49-F238E27FC236}">
                  <a16:creationId xmlns:a16="http://schemas.microsoft.com/office/drawing/2014/main" id="{AC094593-DD80-421A-9351-662D3B0C8289}"/>
                </a:ext>
              </a:extLst>
            </p:cNvPr>
            <p:cNvSpPr/>
            <p:nvPr/>
          </p:nvSpPr>
          <p:spPr>
            <a:xfrm>
              <a:off x="3116456" y="5363164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9F9E9378-907D-4389-B689-A8D6B6B227F2}"/>
                </a:ext>
              </a:extLst>
            </p:cNvPr>
            <p:cNvSpPr txBox="1"/>
            <p:nvPr/>
          </p:nvSpPr>
          <p:spPr>
            <a:xfrm>
              <a:off x="3074979" y="5380600"/>
              <a:ext cx="385106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1" name="TextBox 194">
              <a:extLst>
                <a:ext uri="{FF2B5EF4-FFF2-40B4-BE49-F238E27FC236}">
                  <a16:creationId xmlns:a16="http://schemas.microsoft.com/office/drawing/2014/main" id="{CEAA155F-B15C-4739-A302-7456B8118198}"/>
                </a:ext>
              </a:extLst>
            </p:cNvPr>
            <p:cNvSpPr txBox="1"/>
            <p:nvPr/>
          </p:nvSpPr>
          <p:spPr>
            <a:xfrm>
              <a:off x="3349215" y="5386870"/>
              <a:ext cx="68518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นครปฐม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2" name="TextBox 189">
              <a:extLst>
                <a:ext uri="{FF2B5EF4-FFF2-40B4-BE49-F238E27FC236}">
                  <a16:creationId xmlns:a16="http://schemas.microsoft.com/office/drawing/2014/main" id="{04214C75-F792-40DF-8DCA-362710E64910}"/>
                </a:ext>
              </a:extLst>
            </p:cNvPr>
            <p:cNvSpPr txBox="1"/>
            <p:nvPr/>
          </p:nvSpPr>
          <p:spPr>
            <a:xfrm>
              <a:off x="2020683" y="616694"/>
              <a:ext cx="56015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พะเยา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3" name="TextBox 239">
              <a:extLst>
                <a:ext uri="{FF2B5EF4-FFF2-40B4-BE49-F238E27FC236}">
                  <a16:creationId xmlns:a16="http://schemas.microsoft.com/office/drawing/2014/main" id="{94B34689-136A-40DA-B7FB-81BA3B1CE1E6}"/>
                </a:ext>
              </a:extLst>
            </p:cNvPr>
            <p:cNvSpPr txBox="1"/>
            <p:nvPr/>
          </p:nvSpPr>
          <p:spPr>
            <a:xfrm>
              <a:off x="2934543" y="1153810"/>
              <a:ext cx="75636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หนองคาย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4" name="TextBox 271">
              <a:extLst>
                <a:ext uri="{FF2B5EF4-FFF2-40B4-BE49-F238E27FC236}">
                  <a16:creationId xmlns:a16="http://schemas.microsoft.com/office/drawing/2014/main" id="{60CDD1BB-5FFB-4310-9C97-C2F2C2D5F7E6}"/>
                </a:ext>
              </a:extLst>
            </p:cNvPr>
            <p:cNvSpPr txBox="1"/>
            <p:nvPr/>
          </p:nvSpPr>
          <p:spPr>
            <a:xfrm>
              <a:off x="3978705" y="1734259"/>
              <a:ext cx="729431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มุกดาหาร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5" name="TextBox 271">
              <a:extLst>
                <a:ext uri="{FF2B5EF4-FFF2-40B4-BE49-F238E27FC236}">
                  <a16:creationId xmlns:a16="http://schemas.microsoft.com/office/drawing/2014/main" id="{6AE9D32C-6E60-40DE-956E-7713A707A8E7}"/>
                </a:ext>
              </a:extLst>
            </p:cNvPr>
            <p:cNvSpPr txBox="1"/>
            <p:nvPr/>
          </p:nvSpPr>
          <p:spPr>
            <a:xfrm>
              <a:off x="3307857" y="1912289"/>
              <a:ext cx="569772" cy="3571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มหา</a:t>
              </a:r>
              <a:b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สารคาม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6" name="TextBox 271">
              <a:extLst>
                <a:ext uri="{FF2B5EF4-FFF2-40B4-BE49-F238E27FC236}">
                  <a16:creationId xmlns:a16="http://schemas.microsoft.com/office/drawing/2014/main" id="{2E3C14C4-ED54-40EF-8BE1-F2E076957A55}"/>
                </a:ext>
              </a:extLst>
            </p:cNvPr>
            <p:cNvSpPr txBox="1"/>
            <p:nvPr/>
          </p:nvSpPr>
          <p:spPr>
            <a:xfrm>
              <a:off x="3844300" y="1985528"/>
              <a:ext cx="504370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ยโสธร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7" name="TextBox 270">
              <a:extLst>
                <a:ext uri="{FF2B5EF4-FFF2-40B4-BE49-F238E27FC236}">
                  <a16:creationId xmlns:a16="http://schemas.microsoft.com/office/drawing/2014/main" id="{B1FA1479-C92F-44E5-9A90-BE7B242B2644}"/>
                </a:ext>
              </a:extLst>
            </p:cNvPr>
            <p:cNvSpPr txBox="1"/>
            <p:nvPr/>
          </p:nvSpPr>
          <p:spPr>
            <a:xfrm>
              <a:off x="3127549" y="3594596"/>
              <a:ext cx="50244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ตราด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8" name="TextBox 198">
              <a:extLst>
                <a:ext uri="{FF2B5EF4-FFF2-40B4-BE49-F238E27FC236}">
                  <a16:creationId xmlns:a16="http://schemas.microsoft.com/office/drawing/2014/main" id="{5F9F3447-91CD-432D-B944-F516A660EBE1}"/>
                </a:ext>
              </a:extLst>
            </p:cNvPr>
            <p:cNvSpPr txBox="1"/>
            <p:nvPr/>
          </p:nvSpPr>
          <p:spPr>
            <a:xfrm>
              <a:off x="2325504" y="2414843"/>
              <a:ext cx="5351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ลพบุรี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79" name="TextBox 189">
              <a:extLst>
                <a:ext uri="{FF2B5EF4-FFF2-40B4-BE49-F238E27FC236}">
                  <a16:creationId xmlns:a16="http://schemas.microsoft.com/office/drawing/2014/main" id="{5D7FF8E2-33F9-4E38-8EC2-4ACC4E8DB1C1}"/>
                </a:ext>
              </a:extLst>
            </p:cNvPr>
            <p:cNvSpPr txBox="1"/>
            <p:nvPr/>
          </p:nvSpPr>
          <p:spPr>
            <a:xfrm>
              <a:off x="1308751" y="797552"/>
              <a:ext cx="694806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เชียงใหม่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0" name="TextBox 189">
              <a:extLst>
                <a:ext uri="{FF2B5EF4-FFF2-40B4-BE49-F238E27FC236}">
                  <a16:creationId xmlns:a16="http://schemas.microsoft.com/office/drawing/2014/main" id="{180EFDBC-4CEA-4C01-8E09-910883D6A343}"/>
                </a:ext>
              </a:extLst>
            </p:cNvPr>
            <p:cNvSpPr txBox="1"/>
            <p:nvPr/>
          </p:nvSpPr>
          <p:spPr>
            <a:xfrm>
              <a:off x="821029" y="540350"/>
              <a:ext cx="84292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แม่ฮ่องสอน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1" name="TextBox 189">
              <a:extLst>
                <a:ext uri="{FF2B5EF4-FFF2-40B4-BE49-F238E27FC236}">
                  <a16:creationId xmlns:a16="http://schemas.microsoft.com/office/drawing/2014/main" id="{5EEBD3C1-2C6D-4943-9AD2-58E8F4C7BEEF}"/>
                </a:ext>
              </a:extLst>
            </p:cNvPr>
            <p:cNvSpPr txBox="1"/>
            <p:nvPr/>
          </p:nvSpPr>
          <p:spPr>
            <a:xfrm>
              <a:off x="1799907" y="888290"/>
              <a:ext cx="56400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ลำปาง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2" name="TextBox 189">
              <a:extLst>
                <a:ext uri="{FF2B5EF4-FFF2-40B4-BE49-F238E27FC236}">
                  <a16:creationId xmlns:a16="http://schemas.microsoft.com/office/drawing/2014/main" id="{4D4D1CD6-15BD-4C75-A718-3860DD47A739}"/>
                </a:ext>
              </a:extLst>
            </p:cNvPr>
            <p:cNvSpPr txBox="1"/>
            <p:nvPr/>
          </p:nvSpPr>
          <p:spPr>
            <a:xfrm>
              <a:off x="1441535" y="1046215"/>
              <a:ext cx="53707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ลำพูน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3" name="TextBox 189">
              <a:extLst>
                <a:ext uri="{FF2B5EF4-FFF2-40B4-BE49-F238E27FC236}">
                  <a16:creationId xmlns:a16="http://schemas.microsoft.com/office/drawing/2014/main" id="{FEDEABA8-59BF-4411-8A4B-363D83E0EAEB}"/>
                </a:ext>
              </a:extLst>
            </p:cNvPr>
            <p:cNvSpPr txBox="1"/>
            <p:nvPr/>
          </p:nvSpPr>
          <p:spPr>
            <a:xfrm>
              <a:off x="2283719" y="3088990"/>
              <a:ext cx="339340" cy="40626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4" name="TextBox 189">
              <a:extLst>
                <a:ext uri="{FF2B5EF4-FFF2-40B4-BE49-F238E27FC236}">
                  <a16:creationId xmlns:a16="http://schemas.microsoft.com/office/drawing/2014/main" id="{E205E00F-297A-407C-8EE1-9EA98954D5AD}"/>
                </a:ext>
              </a:extLst>
            </p:cNvPr>
            <p:cNvSpPr txBox="1"/>
            <p:nvPr/>
          </p:nvSpPr>
          <p:spPr>
            <a:xfrm>
              <a:off x="1166634" y="4565506"/>
              <a:ext cx="56784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ระนอง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5" name="TextBox 270">
              <a:extLst>
                <a:ext uri="{FF2B5EF4-FFF2-40B4-BE49-F238E27FC236}">
                  <a16:creationId xmlns:a16="http://schemas.microsoft.com/office/drawing/2014/main" id="{C52F6396-4CC9-4E94-B92C-8B91A2B0313B}"/>
                </a:ext>
              </a:extLst>
            </p:cNvPr>
            <p:cNvSpPr txBox="1"/>
            <p:nvPr/>
          </p:nvSpPr>
          <p:spPr>
            <a:xfrm>
              <a:off x="1133478" y="5179883"/>
              <a:ext cx="502445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พังงา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6" name="TextBox 270">
              <a:extLst>
                <a:ext uri="{FF2B5EF4-FFF2-40B4-BE49-F238E27FC236}">
                  <a16:creationId xmlns:a16="http://schemas.microsoft.com/office/drawing/2014/main" id="{72AC0177-9391-49BE-A487-06883234EBC9}"/>
                </a:ext>
              </a:extLst>
            </p:cNvPr>
            <p:cNvSpPr txBox="1"/>
            <p:nvPr/>
          </p:nvSpPr>
          <p:spPr>
            <a:xfrm>
              <a:off x="1379117" y="5426101"/>
              <a:ext cx="504370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กระบี่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7" name="TextBox 270">
              <a:extLst>
                <a:ext uri="{FF2B5EF4-FFF2-40B4-BE49-F238E27FC236}">
                  <a16:creationId xmlns:a16="http://schemas.microsoft.com/office/drawing/2014/main" id="{62CAABBD-8A26-49B1-B5A7-7B1A67233423}"/>
                </a:ext>
              </a:extLst>
            </p:cNvPr>
            <p:cNvSpPr txBox="1"/>
            <p:nvPr/>
          </p:nvSpPr>
          <p:spPr>
            <a:xfrm>
              <a:off x="1158246" y="2512315"/>
              <a:ext cx="765979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กาญจนบุรี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759A27B-FD77-440B-AADA-53F90E2F0FE7}"/>
                </a:ext>
              </a:extLst>
            </p:cNvPr>
            <p:cNvSpPr txBox="1"/>
            <p:nvPr/>
          </p:nvSpPr>
          <p:spPr>
            <a:xfrm>
              <a:off x="2160294" y="2491585"/>
              <a:ext cx="360098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CA4F00DE-812C-45C5-BC77-0A74E8D015FE}"/>
                </a:ext>
              </a:extLst>
            </p:cNvPr>
            <p:cNvSpPr txBox="1"/>
            <p:nvPr/>
          </p:nvSpPr>
          <p:spPr>
            <a:xfrm>
              <a:off x="2001059" y="2392281"/>
              <a:ext cx="37548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FDF94C7-80D7-4444-A692-18D06C507AE9}"/>
                </a:ext>
              </a:extLst>
            </p:cNvPr>
            <p:cNvSpPr txBox="1"/>
            <p:nvPr/>
          </p:nvSpPr>
          <p:spPr>
            <a:xfrm>
              <a:off x="2495638" y="2799041"/>
              <a:ext cx="362023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13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1" name="TextBox 198">
              <a:extLst>
                <a:ext uri="{FF2B5EF4-FFF2-40B4-BE49-F238E27FC236}">
                  <a16:creationId xmlns:a16="http://schemas.microsoft.com/office/drawing/2014/main" id="{A602FB07-5A02-4247-9AB6-B64862EAA006}"/>
                </a:ext>
              </a:extLst>
            </p:cNvPr>
            <p:cNvSpPr txBox="1"/>
            <p:nvPr/>
          </p:nvSpPr>
          <p:spPr>
            <a:xfrm>
              <a:off x="2357399" y="2646658"/>
              <a:ext cx="540917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สระบุรี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2" name="TextBox 200">
              <a:extLst>
                <a:ext uri="{FF2B5EF4-FFF2-40B4-BE49-F238E27FC236}">
                  <a16:creationId xmlns:a16="http://schemas.microsoft.com/office/drawing/2014/main" id="{A196ACD8-6F3B-4CD6-BEE0-315125AC112D}"/>
                </a:ext>
              </a:extLst>
            </p:cNvPr>
            <p:cNvSpPr txBox="1"/>
            <p:nvPr/>
          </p:nvSpPr>
          <p:spPr>
            <a:xfrm>
              <a:off x="1724800" y="1837749"/>
              <a:ext cx="537070" cy="3571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กำแพง</a:t>
              </a:r>
              <a:b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เพชร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3" name="TextBox 200">
              <a:extLst>
                <a:ext uri="{FF2B5EF4-FFF2-40B4-BE49-F238E27FC236}">
                  <a16:creationId xmlns:a16="http://schemas.microsoft.com/office/drawing/2014/main" id="{27A8E918-59A4-46D1-8069-FDD9AE4028DB}"/>
                </a:ext>
              </a:extLst>
            </p:cNvPr>
            <p:cNvSpPr txBox="1"/>
            <p:nvPr/>
          </p:nvSpPr>
          <p:spPr>
            <a:xfrm>
              <a:off x="1719384" y="2710238"/>
              <a:ext cx="671723" cy="23398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สุพรรณบุรี</a:t>
              </a:r>
              <a:endParaRPr lang="en-US" sz="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4" name="TextBox 200">
              <a:extLst>
                <a:ext uri="{FF2B5EF4-FFF2-40B4-BE49-F238E27FC236}">
                  <a16:creationId xmlns:a16="http://schemas.microsoft.com/office/drawing/2014/main" id="{E1CC9315-162D-4E36-8104-9FB9441481EE}"/>
                </a:ext>
              </a:extLst>
            </p:cNvPr>
            <p:cNvSpPr txBox="1"/>
            <p:nvPr/>
          </p:nvSpPr>
          <p:spPr>
            <a:xfrm>
              <a:off x="3534546" y="1452787"/>
              <a:ext cx="679417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สกลนคร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5" name="Google Shape;246;p33">
              <a:extLst>
                <a:ext uri="{FF2B5EF4-FFF2-40B4-BE49-F238E27FC236}">
                  <a16:creationId xmlns:a16="http://schemas.microsoft.com/office/drawing/2014/main" id="{CB79ED65-9383-4F9D-889F-F5FDF775CB32}"/>
                </a:ext>
              </a:extLst>
            </p:cNvPr>
            <p:cNvSpPr/>
            <p:nvPr/>
          </p:nvSpPr>
          <p:spPr>
            <a:xfrm>
              <a:off x="4120288" y="5867576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96" name="TextBox 194">
              <a:extLst>
                <a:ext uri="{FF2B5EF4-FFF2-40B4-BE49-F238E27FC236}">
                  <a16:creationId xmlns:a16="http://schemas.microsoft.com/office/drawing/2014/main" id="{CEF3E0E9-2D15-4943-A8CC-D95140805C4E}"/>
                </a:ext>
              </a:extLst>
            </p:cNvPr>
            <p:cNvSpPr txBox="1"/>
            <p:nvPr/>
          </p:nvSpPr>
          <p:spPr>
            <a:xfrm>
              <a:off x="4403635" y="5920979"/>
              <a:ext cx="590932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สิงห์บุรี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D9CC273E-9BF8-47B6-8BF3-4570D4D12F86}"/>
                </a:ext>
              </a:extLst>
            </p:cNvPr>
            <p:cNvSpPr txBox="1"/>
            <p:nvPr/>
          </p:nvSpPr>
          <p:spPr>
            <a:xfrm>
              <a:off x="4087835" y="5888581"/>
              <a:ext cx="377412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27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98" name="Google Shape;246;p33">
              <a:extLst>
                <a:ext uri="{FF2B5EF4-FFF2-40B4-BE49-F238E27FC236}">
                  <a16:creationId xmlns:a16="http://schemas.microsoft.com/office/drawing/2014/main" id="{4931D9E3-41F0-4286-983F-74AD04AE5C46}"/>
                </a:ext>
              </a:extLst>
            </p:cNvPr>
            <p:cNvSpPr/>
            <p:nvPr/>
          </p:nvSpPr>
          <p:spPr>
            <a:xfrm>
              <a:off x="4134326" y="6307765"/>
              <a:ext cx="313102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299" name="TextBox 194">
              <a:extLst>
                <a:ext uri="{FF2B5EF4-FFF2-40B4-BE49-F238E27FC236}">
                  <a16:creationId xmlns:a16="http://schemas.microsoft.com/office/drawing/2014/main" id="{798F9F9B-FA81-47B6-B0A8-3BD0D87D72A6}"/>
                </a:ext>
              </a:extLst>
            </p:cNvPr>
            <p:cNvSpPr txBox="1"/>
            <p:nvPr/>
          </p:nvSpPr>
          <p:spPr>
            <a:xfrm>
              <a:off x="4417673" y="6361168"/>
              <a:ext cx="608244" cy="25853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8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ชัยนาท</a:t>
              </a:r>
              <a:endParaRPr lang="en-US" sz="8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F8FCAF0F-8069-489F-B5F9-64C432C0322F}"/>
                </a:ext>
              </a:extLst>
            </p:cNvPr>
            <p:cNvSpPr txBox="1"/>
            <p:nvPr/>
          </p:nvSpPr>
          <p:spPr>
            <a:xfrm>
              <a:off x="4101873" y="6328769"/>
              <a:ext cx="39664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35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1" name="Google Shape;246;p33">
              <a:extLst>
                <a:ext uri="{FF2B5EF4-FFF2-40B4-BE49-F238E27FC236}">
                  <a16:creationId xmlns:a16="http://schemas.microsoft.com/office/drawing/2014/main" id="{412313C6-502B-4325-9FEA-D8333710A987}"/>
                </a:ext>
              </a:extLst>
            </p:cNvPr>
            <p:cNvSpPr/>
            <p:nvPr/>
          </p:nvSpPr>
          <p:spPr>
            <a:xfrm>
              <a:off x="3109946" y="5782113"/>
              <a:ext cx="304760" cy="408452"/>
            </a:xfrm>
            <a:custGeom>
              <a:avLst/>
              <a:gdLst/>
              <a:ahLst/>
              <a:cxnLst/>
              <a:rect l="l" t="t" r="r" b="b"/>
              <a:pathLst>
                <a:path w="11343" h="16913" extrusionOk="0">
                  <a:moveTo>
                    <a:pt x="5705" y="3303"/>
                  </a:moveTo>
                  <a:cubicBezTo>
                    <a:pt x="7173" y="3303"/>
                    <a:pt x="8373" y="4504"/>
                    <a:pt x="8373" y="5971"/>
                  </a:cubicBezTo>
                  <a:cubicBezTo>
                    <a:pt x="8340" y="7472"/>
                    <a:pt x="7173" y="8640"/>
                    <a:pt x="5705" y="8640"/>
                  </a:cubicBezTo>
                  <a:cubicBezTo>
                    <a:pt x="4237" y="8640"/>
                    <a:pt x="3036" y="7406"/>
                    <a:pt x="3036" y="5971"/>
                  </a:cubicBezTo>
                  <a:cubicBezTo>
                    <a:pt x="3036" y="4504"/>
                    <a:pt x="4237" y="3303"/>
                    <a:pt x="5705" y="3303"/>
                  </a:cubicBezTo>
                  <a:close/>
                  <a:moveTo>
                    <a:pt x="5671" y="0"/>
                  </a:moveTo>
                  <a:cubicBezTo>
                    <a:pt x="2569" y="0"/>
                    <a:pt x="67" y="2502"/>
                    <a:pt x="1" y="5571"/>
                  </a:cubicBezTo>
                  <a:lnTo>
                    <a:pt x="1" y="5638"/>
                  </a:lnTo>
                  <a:cubicBezTo>
                    <a:pt x="1" y="5871"/>
                    <a:pt x="1" y="6071"/>
                    <a:pt x="34" y="6305"/>
                  </a:cubicBezTo>
                  <a:cubicBezTo>
                    <a:pt x="301" y="8840"/>
                    <a:pt x="1669" y="12543"/>
                    <a:pt x="5671" y="16912"/>
                  </a:cubicBezTo>
                  <a:cubicBezTo>
                    <a:pt x="9674" y="12543"/>
                    <a:pt x="11042" y="8807"/>
                    <a:pt x="11275" y="6305"/>
                  </a:cubicBezTo>
                  <a:cubicBezTo>
                    <a:pt x="11342" y="6071"/>
                    <a:pt x="11342" y="5838"/>
                    <a:pt x="11342" y="5638"/>
                  </a:cubicBezTo>
                  <a:lnTo>
                    <a:pt x="11342" y="5571"/>
                  </a:lnTo>
                  <a:cubicBezTo>
                    <a:pt x="11275" y="2502"/>
                    <a:pt x="8774" y="0"/>
                    <a:pt x="5671" y="0"/>
                  </a:cubicBezTo>
                  <a:close/>
                </a:path>
              </a:pathLst>
            </a:custGeom>
            <a:solidFill>
              <a:srgbClr val="E84E40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9FAEF803-5D71-4ABB-A2FA-42C893754525}"/>
                </a:ext>
              </a:extLst>
            </p:cNvPr>
            <p:cNvSpPr txBox="1"/>
            <p:nvPr/>
          </p:nvSpPr>
          <p:spPr>
            <a:xfrm>
              <a:off x="3068469" y="5799549"/>
              <a:ext cx="396648" cy="2769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9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20</a:t>
              </a:r>
              <a:endParaRPr lang="en-US" sz="9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3" name="TextBox 194">
              <a:extLst>
                <a:ext uri="{FF2B5EF4-FFF2-40B4-BE49-F238E27FC236}">
                  <a16:creationId xmlns:a16="http://schemas.microsoft.com/office/drawing/2014/main" id="{6B0E2F68-F107-403B-9AB3-0582F8CF359D}"/>
                </a:ext>
              </a:extLst>
            </p:cNvPr>
            <p:cNvSpPr txBox="1"/>
            <p:nvPr/>
          </p:nvSpPr>
          <p:spPr>
            <a:xfrm>
              <a:off x="3342705" y="5805819"/>
              <a:ext cx="885242" cy="2492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75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สมุทรปราการ</a:t>
              </a:r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59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62438"/>
              </p:ext>
            </p:extLst>
          </p:nvPr>
        </p:nvGraphicFramePr>
        <p:xfrm>
          <a:off x="99448" y="767666"/>
          <a:ext cx="10005397" cy="449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7553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</a:t>
                      </a:r>
                      <a:r>
                        <a:rPr lang="th-TH" sz="9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▼18.03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376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578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▼17.39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86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▼30.23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▼17.26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647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▼27.23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▼16.49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▼11.21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▼23.15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702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▼9.39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▼21.83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▼14.61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425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▼20.90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▼14.42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856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▼18.17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▼13.51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 เปรียบเทียบ 1 ตุลาคม 2565 กับ 30 กันยายน 2566</a:t>
              </a:r>
            </a:p>
          </p:txBody>
        </p:sp>
      </p:grpSp>
      <p:sp>
        <p:nvSpPr>
          <p:cNvPr id="38" name="สี่เหลี่ยมผืนผ้ามุมมน 31"/>
          <p:cNvSpPr/>
          <p:nvPr/>
        </p:nvSpPr>
        <p:spPr>
          <a:xfrm>
            <a:off x="7553000" y="5320341"/>
            <a:ext cx="2454598" cy="343859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ก.ย. 2566</a:t>
            </a:r>
          </a:p>
        </p:txBody>
      </p:sp>
    </p:spTree>
    <p:extLst>
      <p:ext uri="{BB962C8B-B14F-4D97-AF65-F5344CB8AC3E}">
        <p14:creationId xmlns:p14="http://schemas.microsoft.com/office/powerpoint/2010/main" val="2571353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1601"/>
              </p:ext>
            </p:extLst>
          </p:nvPr>
        </p:nvGraphicFramePr>
        <p:xfrm>
          <a:off x="99448" y="767666"/>
          <a:ext cx="10005397" cy="440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48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 </a:t>
                      </a:r>
                      <a:b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 ต.ค. 65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30 ก.ย.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02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▲3.87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657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▲4.02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▲18.79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▼10.44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618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12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349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▼5.21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766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 เปรียบเทียบ 1 ตุลาคม 2565 กับ 30 กันยายน 2566 </a:t>
              </a:r>
              <a:r>
                <a:rPr lang="th-TH" sz="17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(ต่อ)</a:t>
              </a:r>
            </a:p>
          </p:txBody>
        </p:sp>
      </p:grpSp>
      <p:sp>
        <p:nvSpPr>
          <p:cNvPr id="38" name="สี่เหลี่ยมผืนผ้ามุมมน 31"/>
          <p:cNvSpPr/>
          <p:nvPr/>
        </p:nvSpPr>
        <p:spPr>
          <a:xfrm>
            <a:off x="7527600" y="5258742"/>
            <a:ext cx="2454598" cy="343859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ก.ย. 2566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30851"/>
              </p:ext>
            </p:extLst>
          </p:nvPr>
        </p:nvGraphicFramePr>
        <p:xfrm>
          <a:off x="7438700" y="3731469"/>
          <a:ext cx="1898974" cy="144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8197421" y="4474220"/>
            <a:ext cx="676746" cy="2259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89.61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874167" y="4587182"/>
            <a:ext cx="1311234" cy="4800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จังหวัดหนี้เกิน</a:t>
            </a:r>
            <a:b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กำหนดชำระลดลง</a:t>
            </a:r>
            <a:b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69 จังหวัด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5FF0B-A882-66AD-65F3-27806C7401F6}"/>
              </a:ext>
            </a:extLst>
          </p:cNvPr>
          <p:cNvSpPr/>
          <p:nvPr/>
        </p:nvSpPr>
        <p:spPr>
          <a:xfrm>
            <a:off x="6582145" y="3795287"/>
            <a:ext cx="1536700" cy="45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จังหวัดหนี้เกิน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กำหนดชำระเพิ่มขึ้น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8 จังหวัด</a:t>
            </a:r>
          </a:p>
        </p:txBody>
      </p:sp>
      <p:cxnSp>
        <p:nvCxnSpPr>
          <p:cNvPr id="20" name="ลูกศรเชื่อมต่อแบบตรง 8"/>
          <p:cNvCxnSpPr/>
          <p:nvPr/>
        </p:nvCxnSpPr>
        <p:spPr>
          <a:xfrm>
            <a:off x="7895891" y="3914077"/>
            <a:ext cx="282054" cy="1111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8"/>
          <p:cNvCxnSpPr/>
          <p:nvPr/>
        </p:nvCxnSpPr>
        <p:spPr>
          <a:xfrm flipH="1" flipV="1">
            <a:off x="8874167" y="4587182"/>
            <a:ext cx="277343" cy="11296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1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18">
            <a:extLst>
              <a:ext uri="{FF2B5EF4-FFF2-40B4-BE49-F238E27FC236}">
                <a16:creationId xmlns:a16="http://schemas.microsoft.com/office/drawing/2014/main" id="{96552DD4-F90C-0D85-4951-5260121F63F4}"/>
              </a:ext>
            </a:extLst>
          </p:cNvPr>
          <p:cNvSpPr/>
          <p:nvPr/>
        </p:nvSpPr>
        <p:spPr>
          <a:xfrm>
            <a:off x="6761376" y="4679087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958836" y="476193"/>
          <a:ext cx="3321298" cy="220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95545"/>
              </p:ext>
            </p:extLst>
          </p:nvPr>
        </p:nvGraphicFramePr>
        <p:xfrm>
          <a:off x="1604380" y="1011125"/>
          <a:ext cx="6431380" cy="3494197"/>
        </p:xfrm>
        <a:graphic>
          <a:graphicData uri="http://schemas.openxmlformats.org/drawingml/2006/table">
            <a:tbl>
              <a:tblPr/>
              <a:tblGrid>
                <a:gridCol w="1213810">
                  <a:extLst>
                    <a:ext uri="{9D8B030D-6E8A-4147-A177-3AD203B41FA5}">
                      <a16:colId xmlns:a16="http://schemas.microsoft.com/office/drawing/2014/main" val="3869585143"/>
                    </a:ext>
                  </a:extLst>
                </a:gridCol>
                <a:gridCol w="1970176">
                  <a:extLst>
                    <a:ext uri="{9D8B030D-6E8A-4147-A177-3AD203B41FA5}">
                      <a16:colId xmlns:a16="http://schemas.microsoft.com/office/drawing/2014/main" val="1217338615"/>
                    </a:ext>
                  </a:extLst>
                </a:gridCol>
                <a:gridCol w="1277218">
                  <a:extLst>
                    <a:ext uri="{9D8B030D-6E8A-4147-A177-3AD203B41FA5}">
                      <a16:colId xmlns:a16="http://schemas.microsoft.com/office/drawing/2014/main" val="181784069"/>
                    </a:ext>
                  </a:extLst>
                </a:gridCol>
                <a:gridCol w="1970176">
                  <a:extLst>
                    <a:ext uri="{9D8B030D-6E8A-4147-A177-3AD203B41FA5}">
                      <a16:colId xmlns:a16="http://schemas.microsoft.com/office/drawing/2014/main" val="2640053446"/>
                    </a:ext>
                  </a:extLst>
                </a:gridCol>
              </a:tblGrid>
              <a:tr h="499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เงินต้นรับชำระคืน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89781"/>
                  </a:ext>
                </a:extLst>
              </a:tr>
              <a:tr h="4991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17393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2,148,836,091.90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53.51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1,149,536,512.00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315273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1,052,752,432.84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632,875,385.77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95801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509,681,949.43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457,415,150.74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925552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ต.ค.</a:t>
                      </a:r>
                      <a:r>
                        <a:rPr lang="th-TH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1,053,362,536.16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1,173,799,966.85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40774"/>
                  </a:ext>
                </a:extLst>
              </a:tr>
              <a:tr h="4991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 ก.ย. 2566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579,998,356.43  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1,496,410,008.36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51925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-34993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ผลการบริหารจัดการหนี้และการรับชำระคืน ตั้งแต่ พ.ศ. 2562 - 2566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88" name="Group 87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100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102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106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07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08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103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104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105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10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92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94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96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97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98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99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95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8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00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ระเบียบวาระที่ 2 เรื่อง รับรองรายงานการประชุม ครั้งที่ 9/2566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51" name="Group 50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63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65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9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70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71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66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67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68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6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55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57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9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60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1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2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58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52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sp>
        <p:nvSpPr>
          <p:cNvPr id="72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9/2566 เมื่อวันพฤหัสบดีที่ 28 กันยายน 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18">
            <a:extLst>
              <a:ext uri="{FF2B5EF4-FFF2-40B4-BE49-F238E27FC236}">
                <a16:creationId xmlns:a16="http://schemas.microsoft.com/office/drawing/2014/main" id="{96552DD4-F90C-0D85-4951-5260121F63F4}"/>
              </a:ext>
            </a:extLst>
          </p:cNvPr>
          <p:cNvSpPr/>
          <p:nvPr/>
        </p:nvSpPr>
        <p:spPr>
          <a:xfrm>
            <a:off x="7152935" y="4980799"/>
            <a:ext cx="2946925" cy="284712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958836" y="476193"/>
          <a:ext cx="3321298" cy="220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74434"/>
              </p:ext>
            </p:extLst>
          </p:nvPr>
        </p:nvGraphicFramePr>
        <p:xfrm>
          <a:off x="38100" y="580350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24,842,004.68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19,708,902.73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28,040,686.68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26,672,139.85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46,076,366.38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15,579,328.60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23,755,765.44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18,473,057.42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13,231,184.36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18,671,801.51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39,834,531.93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20,649,329.42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42,372,353.82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856075B-D45D-BC51-9C3A-2D0DBFFA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594677"/>
              </p:ext>
            </p:extLst>
          </p:nvPr>
        </p:nvGraphicFramePr>
        <p:xfrm>
          <a:off x="3398474" y="589230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23,211,044.33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15,683,876.85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24,948,284.19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23,033,947.49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29,867,046.49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14,430,695.63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18,708,708.79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10,985,593.90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24,599,283.42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17,481,538.25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36,271,484.22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19,710,000.50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22,430,743.07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0BB4F666-D9A3-1B15-B9DF-9A0578CB3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48497"/>
              </p:ext>
            </p:extLst>
          </p:nvPr>
        </p:nvGraphicFramePr>
        <p:xfrm>
          <a:off x="6758847" y="589230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27,322,258.54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35,505,356.86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17,620,190.19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22,787,169.00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33,231,330.06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20,035,660.32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7,904,790.22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26,969,121.30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15,611,336.74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27,548,316.81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15,413,061.96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11,898,514.46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14,989,438.31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pSp>
        <p:nvGrpSpPr>
          <p:cNvPr id="6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-34993"/>
            <a:ext cx="10193050" cy="575427"/>
            <a:chOff x="-29746" y="-164554"/>
            <a:chExt cx="9173747" cy="517884"/>
          </a:xfrm>
        </p:grpSpPr>
        <p:sp>
          <p:nvSpPr>
            <p:cNvPr id="6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ผลการรับชำระคืนเงินต้น ตั้งแต่ 1 ตุลาคม 2565 - 30 กันยายน 2566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9" name="Group 48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83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85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89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90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91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86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87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88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8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53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55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7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8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63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56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50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047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18">
            <a:extLst>
              <a:ext uri="{FF2B5EF4-FFF2-40B4-BE49-F238E27FC236}">
                <a16:creationId xmlns:a16="http://schemas.microsoft.com/office/drawing/2014/main" id="{96552DD4-F90C-0D85-4951-5260121F63F4}"/>
              </a:ext>
            </a:extLst>
          </p:cNvPr>
          <p:cNvSpPr/>
          <p:nvPr/>
        </p:nvSpPr>
        <p:spPr>
          <a:xfrm>
            <a:off x="7094830" y="4994459"/>
            <a:ext cx="2946925" cy="265153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5934">
              <a:lnSpc>
                <a:spcPct val="150000"/>
              </a:lnSpc>
              <a:defRPr/>
            </a:pPr>
            <a:r>
              <a:rPr lang="th-TH" sz="1400" dirty="0">
                <a:solidFill>
                  <a:prstClr val="white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958836" y="476193"/>
          <a:ext cx="3321298" cy="220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43222"/>
              </p:ext>
            </p:extLst>
          </p:nvPr>
        </p:nvGraphicFramePr>
        <p:xfrm>
          <a:off x="39440" y="572319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21,388,189.92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17,134,562.66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21,505,009.84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24,998,824.53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26,278,095.37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14,646,853.99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24,837,134.27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15,816,268.51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17,538,769.11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20,944,845.01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18,682,055.57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13,775,677.80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16,963,014.44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8856075B-D45D-BC51-9C3A-2D0DBFFA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61342"/>
              </p:ext>
            </p:extLst>
          </p:nvPr>
        </p:nvGraphicFramePr>
        <p:xfrm>
          <a:off x="3399814" y="581199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16,112,828.94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7,679,243.03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12,559,566.48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24,317,302.25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15,343,400.34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11,991,357.70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19,280,600.37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33,966,460.61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15,844,568.10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14,538,964.66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6,887,209.55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14,740,083.40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9,207,125.74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25811"/>
                  </a:ext>
                </a:extLst>
              </a:tr>
            </a:tbl>
          </a:graphicData>
        </a:graphic>
      </p:graphicFrame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0BB4F666-D9A3-1B15-B9DF-9A0578CB3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60777"/>
              </p:ext>
            </p:extLst>
          </p:nvPr>
        </p:nvGraphicFramePr>
        <p:xfrm>
          <a:off x="6760187" y="581199"/>
          <a:ext cx="3305657" cy="4342773"/>
        </p:xfrm>
        <a:graphic>
          <a:graphicData uri="http://schemas.openxmlformats.org/drawingml/2006/table">
            <a:tbl>
              <a:tblPr/>
              <a:tblGrid>
                <a:gridCol w="660073">
                  <a:extLst>
                    <a:ext uri="{9D8B030D-6E8A-4147-A177-3AD203B41FA5}">
                      <a16:colId xmlns:a16="http://schemas.microsoft.com/office/drawing/2014/main" val="320740706"/>
                    </a:ext>
                  </a:extLst>
                </a:gridCol>
                <a:gridCol w="1183590">
                  <a:extLst>
                    <a:ext uri="{9D8B030D-6E8A-4147-A177-3AD203B41FA5}">
                      <a16:colId xmlns:a16="http://schemas.microsoft.com/office/drawing/2014/main" val="1389968211"/>
                    </a:ext>
                  </a:extLst>
                </a:gridCol>
                <a:gridCol w="1461994">
                  <a:extLst>
                    <a:ext uri="{9D8B030D-6E8A-4147-A177-3AD203B41FA5}">
                      <a16:colId xmlns:a16="http://schemas.microsoft.com/office/drawing/2014/main" val="67297774"/>
                    </a:ext>
                  </a:extLst>
                </a:gridCol>
              </a:tblGrid>
              <a:tr h="42132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เงินต้นรับคืน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5886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17,378,810.87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6797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9,326,344.31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548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5,590,169.40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80170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19,621,258.60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210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11,848,633.04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8767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13,356,319.58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63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17,971,132.11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431066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9,613,719.64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61027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9,432,119.92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84622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13,569,706.22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637499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4,268,363.56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17584"/>
                  </a:ext>
                </a:extLst>
              </a:tr>
              <a:tr h="30165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3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8,218,190.00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52809"/>
                  </a:ext>
                </a:extLst>
              </a:tr>
              <a:tr h="301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en-GB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8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2" charset="-34"/>
                        <a:ea typeface="+mn-ea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1,493,279,024.16 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B8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62724"/>
                  </a:ext>
                </a:extLst>
              </a:tr>
            </a:tbl>
          </a:graphicData>
        </a:graphic>
      </p:graphicFrame>
      <p:grpSp>
        <p:nvGrpSpPr>
          <p:cNvPr id="2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-34993"/>
            <a:ext cx="10193050" cy="575427"/>
            <a:chOff x="-29746" y="-164554"/>
            <a:chExt cx="9173747" cy="517884"/>
          </a:xfrm>
        </p:grpSpPr>
        <p:sp>
          <p:nvSpPr>
            <p:cNvPr id="2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ผลการรับชำระคืนเงินต้น ตั้งแต่ 1 ตุลาคม 2565 - 30 กันยายน 2566 (ต่อ)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30" name="Group 29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42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64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8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9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70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65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66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67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6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4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6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8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39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0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1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37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501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00335"/>
              </p:ext>
            </p:extLst>
          </p:nvPr>
        </p:nvGraphicFramePr>
        <p:xfrm>
          <a:off x="0" y="606206"/>
          <a:ext cx="10153534" cy="510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954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937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11,283,556.75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51,725,674.79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50,494,017.44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520,256.71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711,400.64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22,359,330.08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27,153,910.48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22,618,285.74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2,852,348.51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1,683,276.23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23,229,638.43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30,423,862.01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25,148,949.60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3,341,518.68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1,933,393.73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14,345,235.65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32,623,200.80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22,933,533.33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7,856,422.87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1,833,244.60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21,914,417.91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26,312,785.05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23,400,636.61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734,814.43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2,177,334.01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17,446,229.37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29,894,627.04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13,260,926.06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14,364,178.93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2,269,522.05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38,925,769.29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25,168,867.18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20,727,285.39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1,135,055.80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3,306,525.99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140,632,865.00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22,444,096.94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23,499,884.24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19,014,941.78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1,996,906.91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2,488,035.55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113,896,898.00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9,193,405.95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25,985,067.37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16,921,856.00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7,051,477.10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2,011,734.27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44,534,900.88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52,457,900.42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46,164,484.70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5,887,915.72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78222"/>
              </p:ext>
            </p:extLst>
          </p:nvPr>
        </p:nvGraphicFramePr>
        <p:xfrm>
          <a:off x="0" y="629355"/>
          <a:ext cx="10153534" cy="503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466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93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13,733,101.31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43,495,795.59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34,888,867.91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5,035,467.27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3,571,460.41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23,439,424.87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29,113,254.74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24,550,510.94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1,211,734.00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3,351,009.80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5,605,845.26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36,988,321.97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28,222,509.59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5,920,431.87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2,845,380.51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20,152,562.65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18,227,607.87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14,458,019.48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1,150,462.03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2,619,126.36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12,967,937.93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36,698,329.16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22,984,535.23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10,313,785.95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3,400,007.98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24,748,338.90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48,920,453.37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43,861,391.42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5,059,061.95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19,644,472.98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49,633,091.28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34,045,048.54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10,815,475.49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4,772,567.25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44,002,146.92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49,369,732.92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41,958,692.29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6,475,852.63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7,796,601.22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23,714,603.07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14,683,883.23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6,826,922.54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2,203,797.30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13,770,610.69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22,182,135.24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19,660,424.25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2,521,710.99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621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027282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28,288,469.98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54,478,723.36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47,920,038.31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737,037.46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5,821,647.59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28,581,814.53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45,171,341.16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39,061,153.78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790,272.00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5,319,915.38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14,177,655.66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29,608,502.33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22,014,237.58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4,393,131.46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3,201,133.29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12,053,679.10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17,277,673.38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12,489,018.72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2,626,007.46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2,162,647.20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17,563,307.59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50,669,124.48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37,749,524.78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7,691,155.68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5,228,444.02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10,450,875.46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31,123,707.99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22,004,154.82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5,830,433.01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3,289,120.16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4,407,111.37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32,708,575.10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29,150,973.89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572,099.19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2,985,502.02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11,327,801.50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16,810,304.91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12,989,001.79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1,506,435.00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2,314,868.12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16,094,909.36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33,079,249.02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23,217,748.18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5,785,032.63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4,076,468.21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19,208,683.89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35,800,161.94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29,070,340.76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2,168,364.73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4,561,456.45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82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8144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21,915,173.00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36,551,255.00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30,586,904.00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1,006,565.00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4,957,786.00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24,167,799.65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27,768,373.17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23,281,345.90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4,487,027.27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15,303,699.56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27,831,460.75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22,764,909.86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1,275,537.12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3,791,013.77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183,402,513.00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17,807,544.74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29,504,964.67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25,241,349.95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4,263,614.72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17,100,084.51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51,603,357.09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43,826,540.75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1,356,546.49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6,420,269.85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371,691,521.00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31,789,506.12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75,250,483.47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64,593,707.84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651,257.83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10,005,517.80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18,792,620.42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48,521,176.07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41,913,068.79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6,394,437.28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20,048,665.73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25,925,181.94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18,530,209.27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2,929,544.00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4,465,428.67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15,571,099.95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41,021,110.33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35,520,534.39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5,500,575.94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378,043,128.00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35,991,575.54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49,166,941.61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34,065,611.53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6,807,075.95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8,294,254.13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1089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55246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31,480,745.43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85,618,174.01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46,071,226.50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28,087,586.31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11,459,361.20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16,482,965.07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46,893,809.59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24,646,675.13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15,999,149.85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6,247,984.61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12,262,165.67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42,023,377.73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24,960,955.07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11,685,777.46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5,376,645.20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25,918,993.55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25,551,851.94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18,343,079.80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2,081,307.34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5,127,464.80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34,369,514.40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26,491,319.04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18,214,121.93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2,208,341.52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6,068,855.59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17,071,711.97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12,110,354.02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8,620,336.67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469,508.02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3,020,509.33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15,184,190.01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40,441,040.86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28,054,148.09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6,360,874.85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6,026,017.92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432,861,490.00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30,019,378.66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34,570,465.26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24,270,092.40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2,970,677.24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7,329,695.62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15,050,212.18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29,909,670.31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24,438,886.59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237,880.88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5,232,902.84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20,852,822.79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24,214,929.95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18,476,550.82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5,686,314.13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80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28977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16,530,915.73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19,135,972.42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14,225,003.23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64,418.02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4,846,551.17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12,628,817.91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57,404,897.85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44,774,875.79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3,011,121.33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9,618,900.73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7,404,780.00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29,338,201.29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13,925,632.84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10,284,791.97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5,127,776.48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22,738,160.92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56,396,323.02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43,736,816.97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1,405,015.87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11,254,490.18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9,051,439.83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35,339,562.74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24,041,665.42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4,815,655.85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6,482,241.47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15,550,096.23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29,119,524.00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16,840,467.50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5,694,815.28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6,584,241.22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172,709,293.00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17,379,969.79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47,438,051.24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36,319,174.12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1,519,215.00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9,599,662.12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9,482,947.02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66,729,323.58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33,524,215.97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21,760,419.19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11,444,688.42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14,177,498.56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17,594,359.30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12,531,599.03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4,922,260.27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23,782,293.99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41,678,552.89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29,763,731.64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1,687,341.00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10,227,480.25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43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86587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13,744,397.40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29,644,226.82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21,890,159.97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963,850.00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6,790,216.85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18,124,901.67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61,914,355.78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49,379,074.99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12,535,280.79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20,214,760.92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34,669,047.94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22,484,344.57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3,332,693.29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8,852,010.08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29,357,921.79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46,271,049.24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31,633,190.22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2,301,514.00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12,336,345.02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18,128,874.14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26,080,358.42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18,557,459.34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164,271.56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7,358,627.52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18,431,873.19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16,628,453.94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8,570,692.98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1,666,636.00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6,391,124.96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16,759,884.09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42,654,332.03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31,058,297.94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267,169.64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11,328,864.45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23,763,187.41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71,470,478.35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49,747,901.24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3,337,069.00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18,385,508.11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11,634,196.78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51,408,047.33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35,590,255.84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3,346,318.87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12,471,472.62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278,747,880.00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29,581,068.13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55,835,399.52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38,431,236.91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332,631.60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17,071,531.01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107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548"/>
              </p:ext>
            </p:extLst>
          </p:nvPr>
        </p:nvGraphicFramePr>
        <p:xfrm>
          <a:off x="0" y="606199"/>
          <a:ext cx="10153534" cy="46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36907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268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24,499,401.72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42,807,420.72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29,117,008.93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13,690,411.79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34,325,757.70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65,241,661.46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39,719,431.84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4,716,653.24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20,805,576.38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26,983,913.88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63,159,817.97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37,100,307.83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6,652,823.23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19,406,686.91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9,228,410.11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30,206,500.57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19,443,388.79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1,000,187.99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9,762,923.79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18,696,819.09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35,891,569.37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20,974,434.80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1,386,288.26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13,530,846.31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13,293,476.00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64,177,260.32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39,824,305.22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2,742,215.60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21,610,739.50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216,533,676.94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10,041,842.99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87,355,711.81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20,033,050.86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67,322,660.95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36907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7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16,409,798,130.69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1,496,410,008.36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3,036,876,224.99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2,175,322,972.20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281,554,896.36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579,998,356.43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20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</p:txBody>
      </p:sp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26" name="Group 25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41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43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47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8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9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4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45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46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42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1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5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7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38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9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0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36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592774"/>
            <a:ext cx="10160000" cy="87614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ระเบียบวาระที่ 4.6 การบริหารจัดการหนี้ของกองทุนพัฒนาบทบาทสตรีกรุงเทพมหานคร</a:t>
            </a: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26" name="Group 25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38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40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44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5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6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1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42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43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0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2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4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35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6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7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4446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8427118"/>
              </p:ext>
            </p:extLst>
          </p:nvPr>
        </p:nvGraphicFramePr>
        <p:xfrm>
          <a:off x="288228" y="1545499"/>
          <a:ext cx="9389272" cy="3654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1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spc="-10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รายงานผลการดำเนินงานการบริหารจัดการหนี้เกินกำหนดชำระกองทุนพัฒนาบทบาทสตรีกรุงเทพมหานคร ประจำปีงบประมาณ พ.ศ. 2566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24" name="Group 23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37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39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43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4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5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0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41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42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3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28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0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3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34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5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6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11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32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25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9854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ตัวเชื่อมต่อตรง 33"/>
          <p:cNvCxnSpPr>
            <a:cxnSpLocks/>
          </p:cNvCxnSpPr>
          <p:nvPr/>
        </p:nvCxnSpPr>
        <p:spPr>
          <a:xfrm>
            <a:off x="8736406" y="2530584"/>
            <a:ext cx="3297" cy="68233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23"/>
          <p:cNvCxnSpPr>
            <a:cxnSpLocks/>
          </p:cNvCxnSpPr>
          <p:nvPr/>
        </p:nvCxnSpPr>
        <p:spPr>
          <a:xfrm>
            <a:off x="6623567" y="1858502"/>
            <a:ext cx="1120" cy="331600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6"/>
          <p:cNvCxnSpPr>
            <a:cxnSpLocks/>
          </p:cNvCxnSpPr>
          <p:nvPr/>
        </p:nvCxnSpPr>
        <p:spPr>
          <a:xfrm flipV="1">
            <a:off x="4765779" y="2208111"/>
            <a:ext cx="3410110" cy="1284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33"/>
          <p:cNvCxnSpPr>
            <a:cxnSpLocks/>
          </p:cNvCxnSpPr>
          <p:nvPr/>
        </p:nvCxnSpPr>
        <p:spPr>
          <a:xfrm>
            <a:off x="9296620" y="3225054"/>
            <a:ext cx="0" cy="197363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มุมมน 18"/>
          <p:cNvSpPr/>
          <p:nvPr/>
        </p:nvSpPr>
        <p:spPr>
          <a:xfrm>
            <a:off x="6839071" y="4815268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25769"/>
              </p:ext>
            </p:extLst>
          </p:nvPr>
        </p:nvGraphicFramePr>
        <p:xfrm>
          <a:off x="216981" y="1049922"/>
          <a:ext cx="3250984" cy="39089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2637">
                  <a:extLst>
                    <a:ext uri="{9D8B030D-6E8A-4147-A177-3AD203B41FA5}">
                      <a16:colId xmlns:a16="http://schemas.microsoft.com/office/drawing/2014/main" val="60828630"/>
                    </a:ext>
                  </a:extLst>
                </a:gridCol>
                <a:gridCol w="1708347">
                  <a:extLst>
                    <a:ext uri="{9D8B030D-6E8A-4147-A177-3AD203B41FA5}">
                      <a16:colId xmlns:a16="http://schemas.microsoft.com/office/drawing/2014/main" val="274901648"/>
                    </a:ext>
                  </a:extLst>
                </a:gridCol>
              </a:tblGrid>
              <a:tr h="16337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สำหรับปล่อยกู้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เป็นยอดสะสม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(ปี 2556 - 2565)</a:t>
                      </a:r>
                      <a:endParaRPr lang="th-TH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h-TH" sz="1200" b="1" i="0" u="none" strike="noStrike" spc="-3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216,533,676.94 </a:t>
                      </a:r>
                      <a:r>
                        <a:rPr lang="th-TH" sz="1200" b="1" i="0" u="none" strike="noStrike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A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98374"/>
                  </a:ext>
                </a:extLst>
              </a:tr>
              <a:tr h="94086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ก.ย. 2566)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129,177,965.13 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314620"/>
                  </a:ext>
                </a:extLst>
              </a:tr>
              <a:tr h="13342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spc="-9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</a:t>
                      </a:r>
                      <a:r>
                        <a:rPr lang="th-TH" sz="1200" b="1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30 ก.ย. 2566)</a:t>
                      </a:r>
                      <a:endParaRPr lang="th-TH" sz="1200" b="1" spc="-9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87,355,711.81 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2C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252482"/>
                  </a:ext>
                </a:extLst>
              </a:tr>
            </a:tbl>
          </a:graphicData>
        </a:graphic>
      </p:graphicFrame>
      <p:grpSp>
        <p:nvGrpSpPr>
          <p:cNvPr id="48" name="กลุ่ม 47">
            <a:extLst>
              <a:ext uri="{FF2B5EF4-FFF2-40B4-BE49-F238E27FC236}">
                <a16:creationId xmlns:a16="http://schemas.microsoft.com/office/drawing/2014/main" id="{E6EB328C-E784-00A8-5C46-1941F1F13D05}"/>
              </a:ext>
            </a:extLst>
          </p:cNvPr>
          <p:cNvGrpSpPr/>
          <p:nvPr/>
        </p:nvGrpSpPr>
        <p:grpSpPr>
          <a:xfrm>
            <a:off x="3936606" y="959728"/>
            <a:ext cx="6115436" cy="3599237"/>
            <a:chOff x="3788186" y="292148"/>
            <a:chExt cx="6115436" cy="3404511"/>
          </a:xfrm>
        </p:grpSpPr>
        <p:grpSp>
          <p:nvGrpSpPr>
            <p:cNvPr id="27" name="กลุ่ม 26"/>
            <p:cNvGrpSpPr/>
            <p:nvPr/>
          </p:nvGrpSpPr>
          <p:grpSpPr>
            <a:xfrm>
              <a:off x="3788186" y="292148"/>
              <a:ext cx="6115436" cy="3404511"/>
              <a:chOff x="151579" y="359944"/>
              <a:chExt cx="10358396" cy="3417649"/>
            </a:xfrm>
            <a:solidFill>
              <a:srgbClr val="92D050"/>
            </a:solidFill>
          </p:grpSpPr>
          <p:cxnSp>
            <p:nvCxnSpPr>
              <p:cNvPr id="34" name="ตัวเชื่อมต่อตรง 33"/>
              <p:cNvCxnSpPr>
                <a:cxnSpLocks/>
              </p:cNvCxnSpPr>
              <p:nvPr/>
            </p:nvCxnSpPr>
            <p:spPr>
              <a:xfrm>
                <a:off x="2174926" y="2493956"/>
                <a:ext cx="0" cy="210020"/>
              </a:xfrm>
              <a:prstGeom prst="line">
                <a:avLst/>
              </a:prstGeom>
              <a:grpFill/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สี่เหลี่ยมผืนผ้ามุมมน 28"/>
              <p:cNvSpPr/>
              <p:nvPr/>
            </p:nvSpPr>
            <p:spPr>
              <a:xfrm>
                <a:off x="151579" y="2685977"/>
                <a:ext cx="3447289" cy="1066809"/>
              </a:xfrm>
              <a:prstGeom prst="roundRect">
                <a:avLst/>
              </a:prstGeom>
              <a:solidFill>
                <a:srgbClr val="F6F4D2">
                  <a:alpha val="90000"/>
                </a:srgb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หนี้ยังไม่ถึงกำหนดชำระ</a:t>
                </a:r>
                <a:endParaRPr lang="en-US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100" dirty="0">
                    <a:solidFill>
                      <a:schemeClr val="tx1"/>
                    </a:solidFill>
                    <a:latin typeface="Chulabhorn Likit Text Medium" panose="00000600000000000000" pitchFamily="50" charset="-34"/>
                    <a:cs typeface="Chulabhorn Likit Text Medium" panose="00000600000000000000" pitchFamily="50" charset="-34"/>
                  </a:rPr>
                  <a:t>20,033,050.86</a:t>
                </a: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บาท</a:t>
                </a:r>
                <a:endParaRPr lang="en-GB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(ร้อยละ 20.57 จากลูกหนี้</a:t>
                </a:r>
                <a:r>
                  <a:rPr lang="th-TH" sz="110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/>
                </a:r>
                <a:br>
                  <a:rPr lang="th-TH" sz="1100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</a:b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คงเหลือ ณ 1 ต.ค. 65)</a:t>
                </a:r>
              </a:p>
            </p:txBody>
          </p:sp>
          <p:sp>
            <p:nvSpPr>
              <p:cNvPr id="30" name="สี่เหลี่ยมผืนผ้ามุมมน 29"/>
              <p:cNvSpPr/>
              <p:nvPr/>
            </p:nvSpPr>
            <p:spPr>
              <a:xfrm>
                <a:off x="6798978" y="2715063"/>
                <a:ext cx="3710997" cy="1062530"/>
              </a:xfrm>
              <a:prstGeom prst="roundRect">
                <a:avLst/>
              </a:prstGeom>
              <a:solidFill>
                <a:srgbClr val="FFCDCE">
                  <a:alpha val="80000"/>
                </a:srgb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1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หนี้เกินกำหนดชำระ</a:t>
                </a:r>
                <a:endParaRPr lang="en-US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67,322,660.95 บาท</a:t>
                </a:r>
                <a:endParaRPr lang="en-GB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(คิดเป็นร้อยละ 69.13 จากลูกหนี้คงเหลือ ณ 1 ต.ค. 65)</a:t>
                </a:r>
                <a:endParaRPr lang="en-US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sp>
            <p:nvSpPr>
              <p:cNvPr id="28" name="สี่เหลี่ยมผืนผ้ามุมมน 27"/>
              <p:cNvSpPr/>
              <p:nvPr/>
            </p:nvSpPr>
            <p:spPr>
              <a:xfrm>
                <a:off x="3078111" y="359944"/>
                <a:ext cx="3249349" cy="860975"/>
              </a:xfrm>
              <a:prstGeom prst="roundRect">
                <a:avLst/>
              </a:prstGeom>
              <a:solidFill>
                <a:srgbClr val="FFFFD5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25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ยอดลูกหนี้คงเหลือ</a:t>
                </a:r>
                <a:endParaRPr lang="en-US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(ณ วันที่ 1 ต.ค. 65)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th-TH" sz="11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97,397,554.80 บาท</a:t>
                </a:r>
              </a:p>
              <a:p>
                <a:pPr algn="ctr">
                  <a:lnSpc>
                    <a:spcPct val="130000"/>
                  </a:lnSpc>
                </a:pPr>
                <a:endParaRPr lang="en-GB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endParaRPr>
              </a:p>
            </p:txBody>
          </p:sp>
          <p:cxnSp>
            <p:nvCxnSpPr>
              <p:cNvPr id="33" name="ตัวเชื่อมต่อตรง 32"/>
              <p:cNvCxnSpPr>
                <a:cxnSpLocks/>
              </p:cNvCxnSpPr>
              <p:nvPr/>
            </p:nvCxnSpPr>
            <p:spPr>
              <a:xfrm flipV="1">
                <a:off x="2174926" y="2504951"/>
                <a:ext cx="7085877" cy="6491"/>
              </a:xfrm>
              <a:prstGeom prst="line">
                <a:avLst/>
              </a:prstGeom>
              <a:grpFill/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" name="สี่เหลี่ยมผืนผ้ามุมมน 27">
              <a:extLst>
                <a:ext uri="{FF2B5EF4-FFF2-40B4-BE49-F238E27FC236}">
                  <a16:creationId xmlns:a16="http://schemas.microsoft.com/office/drawing/2014/main" id="{64697FB7-E0A2-4C59-B2D6-0BD0EFA7383B}"/>
                </a:ext>
              </a:extLst>
            </p:cNvPr>
            <p:cNvSpPr/>
            <p:nvPr/>
          </p:nvSpPr>
          <p:spPr>
            <a:xfrm>
              <a:off x="7699448" y="888456"/>
              <a:ext cx="1777078" cy="900628"/>
            </a:xfrm>
            <a:prstGeom prst="roundRect">
              <a:avLst/>
            </a:prstGeom>
            <a:solidFill>
              <a:srgbClr val="EDDBC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1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30 ก.ย. 66)</a:t>
              </a:r>
              <a:endParaRPr lang="en-US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10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87,355,711.81 บาท</a:t>
              </a:r>
            </a:p>
            <a:p>
              <a:pPr algn="ctr">
                <a:lnSpc>
                  <a:spcPct val="130000"/>
                </a:lnSpc>
              </a:pPr>
              <a:r>
                <a:rPr lang="th-TH" sz="1100" b="1" spc="-20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89.69</a:t>
              </a:r>
              <a:endParaRPr lang="en-GB" sz="1100" b="1" spc="-2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endParaRPr lang="th-TH" sz="12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5" name="สี่เหลี่ยมผืนผ้ามุมมน 28"/>
          <p:cNvSpPr/>
          <p:nvPr/>
        </p:nvSpPr>
        <p:spPr>
          <a:xfrm>
            <a:off x="3582482" y="1644703"/>
            <a:ext cx="1617310" cy="901891"/>
          </a:xfrm>
          <a:prstGeom prst="roundRect">
            <a:avLst/>
          </a:prstGeom>
          <a:solidFill>
            <a:srgbClr val="E1CBC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เงินรับชำระคืน</a:t>
            </a:r>
            <a:b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ในปีบัญชี 2566</a:t>
            </a:r>
            <a:endParaRPr lang="en-US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 algn="ctr">
              <a:lnSpc>
                <a:spcPct val="130000"/>
              </a:lnSpc>
            </a:pPr>
            <a:r>
              <a:rPr lang="th-TH" sz="1167" dirty="0">
                <a:solidFill>
                  <a:schemeClr val="tx1"/>
                </a:solidFill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10,041,842.99</a:t>
            </a: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บาท</a:t>
            </a:r>
            <a:endParaRPr lang="en-GB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</a:t>
            </a:r>
            <a:r>
              <a:rPr lang="en-US" sz="11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10.31</a:t>
            </a:r>
            <a:endParaRPr lang="th-TH" sz="11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spc="-100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รายงานผลการดำเนินงานการบริหารจัดการหนี้เกินกำหนดชำระกองทุนพัฒนาบทบาทสตรีกรุงเทพมหานคร ประจำปีงบประมาณ พ.ศ. 2566</a:t>
              </a:r>
              <a:r>
                <a:rPr lang="th-TH" sz="14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(ต่อ)</a:t>
              </a:r>
              <a:endParaRPr lang="th-TH" sz="1400" b="1" spc="-1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77" name="Group 76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89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91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95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96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97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92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93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94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9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81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83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85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86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7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8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84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78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2921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467" y="0"/>
            <a:ext cx="10169467" cy="385403"/>
            <a:chOff x="-9467" y="0"/>
            <a:chExt cx="10169467" cy="385403"/>
          </a:xfrm>
        </p:grpSpPr>
        <p:sp>
          <p:nvSpPr>
            <p:cNvPr id="15" name="Pentagon 14"/>
            <p:cNvSpPr/>
            <p:nvPr/>
          </p:nvSpPr>
          <p:spPr>
            <a:xfrm>
              <a:off x="14114" y="88450"/>
              <a:ext cx="10145886" cy="29695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-9467" y="0"/>
              <a:ext cx="10169467" cy="341458"/>
            </a:xfrm>
            <a:prstGeom prst="homePlat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500"/>
            </a:p>
          </p:txBody>
        </p:sp>
        <p:sp>
          <p:nvSpPr>
            <p:cNvPr id="16" name="สี่เหลี่ยมผืนผ้า: มุมมน 24">
              <a:extLst>
                <a:ext uri="{FF2B5EF4-FFF2-40B4-BE49-F238E27FC236}">
                  <a16:creationId xmlns:a16="http://schemas.microsoft.com/office/drawing/2014/main" id="{D992C9EC-F489-4262-8A24-43469489E10F}"/>
                </a:ext>
              </a:extLst>
            </p:cNvPr>
            <p:cNvSpPr/>
            <p:nvPr/>
          </p:nvSpPr>
          <p:spPr>
            <a:xfrm>
              <a:off x="51131" y="2545"/>
              <a:ext cx="9756623" cy="292110"/>
            </a:xfrm>
            <a:prstGeom prst="round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การดำเนินการเพื่อติดตามลูกหนี้กองทุนพัฒนาบทบาทสตรี ในเดือนกันยายน 2566</a:t>
              </a: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4285076"/>
              </p:ext>
            </p:extLst>
          </p:nvPr>
        </p:nvGraphicFramePr>
        <p:xfrm>
          <a:off x="51131" y="471307"/>
          <a:ext cx="5042984" cy="354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117689723"/>
              </p:ext>
            </p:extLst>
          </p:nvPr>
        </p:nvGraphicFramePr>
        <p:xfrm>
          <a:off x="5117016" y="471308"/>
          <a:ext cx="5042984" cy="501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77591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09" y="2365782"/>
            <a:ext cx="10160000" cy="11760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4.7 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2" name="Group 41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4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6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0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1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3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57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8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9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6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48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0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1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3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9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6822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1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30804" y="84520"/>
            <a:ext cx="9711849" cy="3655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4.7 รายงานผลข้อมูลการดำเนินการทางกฎหมายเกี่ยวกับการดำเนินคดีแพ่ง และคดีอาญาของกองทุนพัฒนาบทบาทสตรี</a:t>
            </a:r>
          </a:p>
          <a:p>
            <a:pPr algn="ctr">
              <a:lnSpc>
                <a:spcPct val="120000"/>
              </a:lnSpc>
            </a:pPr>
            <a:endParaRPr lang="en-GB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5CF3E2C-4B0F-8CF5-04C3-1F4BF07B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480586"/>
              </p:ext>
            </p:extLst>
          </p:nvPr>
        </p:nvGraphicFramePr>
        <p:xfrm>
          <a:off x="888287" y="969871"/>
          <a:ext cx="9054366" cy="41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7124527" y="1143415"/>
            <a:ext cx="274588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23585" y="5156035"/>
            <a:ext cx="10183589" cy="693263"/>
            <a:chOff x="-23585" y="5154909"/>
            <a:chExt cx="10183589" cy="694389"/>
          </a:xfrm>
        </p:grpSpPr>
        <p:grpSp>
          <p:nvGrpSpPr>
            <p:cNvPr id="32" name="Group 31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46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48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52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3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4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9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0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1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4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6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8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42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43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5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1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sp>
        <p:nvSpPr>
          <p:cNvPr id="55" name="กล่องข้อความ 2"/>
          <p:cNvSpPr txBox="1"/>
          <p:nvPr/>
        </p:nvSpPr>
        <p:spPr>
          <a:xfrm>
            <a:off x="2493146" y="1076523"/>
            <a:ext cx="1164454" cy="329619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100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คดี</a:t>
            </a:r>
          </a:p>
        </p:txBody>
      </p:sp>
      <p:sp>
        <p:nvSpPr>
          <p:cNvPr id="56" name="กล่องข้อความ 2"/>
          <p:cNvSpPr txBox="1"/>
          <p:nvPr/>
        </p:nvSpPr>
        <p:spPr>
          <a:xfrm>
            <a:off x="3657600" y="2612594"/>
            <a:ext cx="965200" cy="329619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คดี</a:t>
            </a:r>
          </a:p>
        </p:txBody>
      </p:sp>
      <p:sp>
        <p:nvSpPr>
          <p:cNvPr id="57" name="กล่องข้อความ 2"/>
          <p:cNvSpPr txBox="1"/>
          <p:nvPr/>
        </p:nvSpPr>
        <p:spPr>
          <a:xfrm>
            <a:off x="4706435" y="3272994"/>
            <a:ext cx="965200" cy="329619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คดี</a:t>
            </a:r>
          </a:p>
        </p:txBody>
      </p:sp>
      <p:sp>
        <p:nvSpPr>
          <p:cNvPr id="58" name="กล่องข้อความ 2"/>
          <p:cNvSpPr txBox="1"/>
          <p:nvPr/>
        </p:nvSpPr>
        <p:spPr>
          <a:xfrm>
            <a:off x="6092688" y="3061860"/>
            <a:ext cx="965200" cy="329619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คดี</a:t>
            </a:r>
          </a:p>
        </p:txBody>
      </p:sp>
      <p:sp>
        <p:nvSpPr>
          <p:cNvPr id="59" name="กล่องข้อความ 2"/>
          <p:cNvSpPr txBox="1"/>
          <p:nvPr/>
        </p:nvSpPr>
        <p:spPr>
          <a:xfrm>
            <a:off x="7869237" y="2263702"/>
            <a:ext cx="1120775" cy="329619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162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คดี</a:t>
            </a:r>
          </a:p>
        </p:txBody>
      </p:sp>
      <p:sp>
        <p:nvSpPr>
          <p:cNvPr id="60" name="กล่องข้อความ 2"/>
          <p:cNvSpPr txBox="1"/>
          <p:nvPr/>
        </p:nvSpPr>
        <p:spPr>
          <a:xfrm>
            <a:off x="8884144" y="3069433"/>
            <a:ext cx="1058510" cy="329619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26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คดี</a:t>
            </a:r>
          </a:p>
        </p:txBody>
      </p:sp>
    </p:spTree>
    <p:extLst>
      <p:ext uri="{BB962C8B-B14F-4D97-AF65-F5344CB8AC3E}">
        <p14:creationId xmlns:p14="http://schemas.microsoft.com/office/powerpoint/2010/main" val="3108262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4.8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2" name="Group 41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4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6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0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1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3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57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8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9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6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48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0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1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3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9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919004"/>
              </p:ext>
            </p:extLst>
          </p:nvPr>
        </p:nvGraphicFramePr>
        <p:xfrm>
          <a:off x="216981" y="1390384"/>
          <a:ext cx="9658176" cy="387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389159" y="604645"/>
            <a:ext cx="8991437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ประกาศคณะกรรมการบริหารกองทุนพัฒนาบทบาทสตรี เรื่อง มาตรการยกเลิก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ลูกหนี้เข้าร่วมมาตรการทั้งสิ้น 677 ราย เป็นจำนวนเงินทั้งสิ้น 16,001,274.20 บาท </a:t>
            </a: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7644201" y="1353470"/>
            <a:ext cx="2427229" cy="3580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54104" y="4917098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</a:p>
        </p:txBody>
      </p:sp>
      <p:grpSp>
        <p:nvGrpSpPr>
          <p:cNvPr id="5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สี่เหลี่ยมผืนผ้ามุมมน 189"/>
          <p:cNvSpPr/>
          <p:nvPr/>
        </p:nvSpPr>
        <p:spPr>
          <a:xfrm>
            <a:off x="7894460" y="2158581"/>
            <a:ext cx="620668" cy="3315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+ 623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94" name="Group 93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106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108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112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13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114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109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110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111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10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98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100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102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103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4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5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101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95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700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4" y="815753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ลดหรืองดเบี้ยปรับ/ดอกเบี้ยผิดนัดตามสัญญากู้ยืมเงินของกองทุนพัฒนาบทบาท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51583" y="2130758"/>
            <a:ext cx="2984698" cy="358048"/>
          </a:xfrm>
          <a:prstGeom prst="roundRect">
            <a:avLst/>
          </a:prstGeom>
          <a:solidFill>
            <a:srgbClr val="D0CFED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/>
        </p:nvGraphicFramePr>
        <p:xfrm>
          <a:off x="1435940" y="2584400"/>
          <a:ext cx="7465808" cy="970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732904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2,147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31,062,732.05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grpSp>
        <p:nvGrpSpPr>
          <p:cNvPr id="3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0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2" name="Group 41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4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6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0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1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2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57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8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9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6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48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0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1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3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9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4358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6003F-0E28-2EBD-FFFF-EBCE0C384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530590"/>
              </p:ext>
            </p:extLst>
          </p:nvPr>
        </p:nvGraphicFramePr>
        <p:xfrm>
          <a:off x="698500" y="1360306"/>
          <a:ext cx="8763000" cy="39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255428" y="4874817"/>
            <a:ext cx="273344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30 กันยายน 2566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19747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2" name="กล่องข้อความ 1"/>
          <p:cNvSpPr txBox="1"/>
          <p:nvPr/>
        </p:nvSpPr>
        <p:spPr>
          <a:xfrm>
            <a:off x="6020870" y="3253518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+ 63</a:t>
            </a:r>
          </a:p>
        </p:txBody>
      </p:sp>
      <p:sp>
        <p:nvSpPr>
          <p:cNvPr id="63" name="กล่องข้อความ 1"/>
          <p:cNvSpPr txBox="1"/>
          <p:nvPr/>
        </p:nvSpPr>
        <p:spPr>
          <a:xfrm>
            <a:off x="8253714" y="2759652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+ 215</a:t>
            </a:r>
          </a:p>
        </p:txBody>
      </p:sp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2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35" name="Group 34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72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74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78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79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80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75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76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77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7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64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66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68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69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0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1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67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  <p:sp>
        <p:nvSpPr>
          <p:cNvPr id="81" name="กล่องข้อความ 1"/>
          <p:cNvSpPr txBox="1"/>
          <p:nvPr/>
        </p:nvSpPr>
        <p:spPr>
          <a:xfrm>
            <a:off x="4605034" y="2989240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+ 8</a:t>
            </a:r>
          </a:p>
        </p:txBody>
      </p:sp>
    </p:spTree>
    <p:extLst>
      <p:ext uri="{BB962C8B-B14F-4D97-AF65-F5344CB8AC3E}">
        <p14:creationId xmlns:p14="http://schemas.microsoft.com/office/powerpoint/2010/main" val="414784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27843"/>
              </p:ext>
            </p:extLst>
          </p:nvPr>
        </p:nvGraphicFramePr>
        <p:xfrm>
          <a:off x="216981" y="657277"/>
          <a:ext cx="9702158" cy="4581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6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7609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62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4.6 รายงานผลการดำเนินงานตามประกาศคณะกรรมการบริหารกองทุนพัฒนาบทบาทสตรีที่ให้ความช่วยเหลือ</a:t>
                      </a:r>
                      <a:b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และบรรเทาความเดือดร้อนให้แก่ลูกหนี้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00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04408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ให้สำนักงานกองทุนพัฒนาบทบาทสตรีรายงาน</a:t>
                      </a:r>
                      <a:b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b="0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ผลตามประกาศคณะกรรมการบริหารกองทุนพัฒนาบทบาทสตรี </a:t>
                      </a: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 มาตรการลดความเดือดร้อนให้แก่ลูกหนี้กองทุนพัฒนาบทบาทสตรีในการประชุมคราวต่อไป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และนำเข้าในระเบียบวาระเพื่อทราบ </a:t>
                      </a:r>
                      <a:r>
                        <a:rPr lang="th-TH" sz="1400" b="0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วาระที่ 4.8 รายงานผลการดำเนินงานตามประกาศคณะกรรมการบริหาร</a:t>
                      </a:r>
                      <a:r>
                        <a:rPr lang="th-TH" sz="1400" b="0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กองทุนพัฒนาบทบาทสตรีให้ความช่วยเหลือและบรรเทาความเดือดร้อน</a:t>
                      </a:r>
                      <a:r>
                        <a:rPr lang="th-TH" sz="14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ให้แก่ลูกหนี้</a:t>
                      </a:r>
                    </a:p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8" name="Group 47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60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62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6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7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8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63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64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65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61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52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54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6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7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9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55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4" y="815753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2.4 ประกาศคณะกรรมการบริหารกองทุนพัฒนาบทบาทสตรี เรื่อง มาตรการลดความเดือนร้อนให้แก่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ลูกหนี้กองทุนพัฒนาบทบาทสตรี พ.ศ. 2566 และ </a:t>
            </a:r>
            <a:r>
              <a:rPr lang="en-US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ฉบับที่ 2</a:t>
            </a:r>
            <a:r>
              <a:rPr lang="en-US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231087" y="1726320"/>
            <a:ext cx="2984698" cy="358048"/>
          </a:xfrm>
          <a:prstGeom prst="roundRect">
            <a:avLst/>
          </a:prstGeom>
          <a:solidFill>
            <a:srgbClr val="D0CFED">
              <a:alpha val="69804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>
                <a:solidFill>
                  <a:prstClr val="black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30 กันยายน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rPr>
              <a:t>2566</a:t>
            </a:r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55060"/>
              </p:ext>
            </p:extLst>
          </p:nvPr>
        </p:nvGraphicFramePr>
        <p:xfrm>
          <a:off x="806591" y="2320931"/>
          <a:ext cx="8337408" cy="25125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79136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2779136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  <a:gridCol w="2779136">
                  <a:extLst>
                    <a:ext uri="{9D8B030D-6E8A-4147-A177-3AD203B41FA5}">
                      <a16:colId xmlns:a16="http://schemas.microsoft.com/office/drawing/2014/main" val="289488915"/>
                    </a:ext>
                  </a:extLst>
                </a:gridCol>
              </a:tblGrid>
              <a:tr h="845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ประเภทการชำระเงิน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บาท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682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จำนวนเงินไม่น้อยกว่า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</a:t>
                      </a:r>
                      <a:r>
                        <a:rPr lang="th-TH" sz="16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20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8,092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160,785,903.65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  <a:tr h="519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25,122,587.97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5099"/>
                  </a:ext>
                </a:extLst>
              </a:tr>
              <a:tr h="463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8,638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185,908,491.62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13663"/>
                  </a:ext>
                </a:extLst>
              </a:tr>
            </a:tbl>
          </a:graphicData>
        </a:graphic>
      </p:graphicFrame>
      <p:grpSp>
        <p:nvGrpSpPr>
          <p:cNvPr id="3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0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4.8 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2" name="Group 41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4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6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0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1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2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57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8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9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5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6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48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0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1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2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3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9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 rotWithShape="1">
                <a:blip r:embed="rId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3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8936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5 เรื่อง เพื่อพิจารณา</a:t>
              </a: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26" name="Group 25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38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40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44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5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6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1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42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43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0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2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4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35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6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7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6629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6 เรื่อง อื่น ๆ</a:t>
              </a: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26" name="Group 25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38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40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44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5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46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1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42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43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0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2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34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35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6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7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27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33" name="Group 32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45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48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53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5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56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49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50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51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4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37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39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41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42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3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44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8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8875"/>
              </p:ext>
            </p:extLst>
          </p:nvPr>
        </p:nvGraphicFramePr>
        <p:xfrm>
          <a:off x="216981" y="587899"/>
          <a:ext cx="9748822" cy="4493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685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5813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63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600" b="1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 การบริหารจัดการหนี้ของกองทุนพัฒนาบทบาทสตรี 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4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836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400" b="1" u="sng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ให้สำนักงานกองทุนพัฒนาบทบาทสตรีกำกับ ติดตามจังหวัดสมุทรสาครที่มีหนี้เพิ่มขึ้น ซึ่งจากเดิม เมื่อวันที่ 1 ต.ค. 65 </a:t>
                      </a:r>
                      <a:r>
                        <a:rPr lang="th-TH" sz="1400" b="0" u="none" kern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มีหนี้เกินกำหนดชำระอยู่ที่ 4.05 </a:t>
                      </a:r>
                      <a:r>
                        <a:rPr lang="th-TH" sz="1400" b="0" u="none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เมื่อเทียบกับ ข้อมูล ณ วันที่ </a:t>
                      </a:r>
                      <a:br>
                        <a:rPr lang="th-TH" sz="1400" b="0" u="none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28 กันยายน 2566 มีหนี้เกินกำหนดชำระ</a:t>
                      </a:r>
                      <a: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อยู่ที่ร้อยละ 18.35 </a:t>
                      </a:r>
                      <a:b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มีผลต่างอยู่ที่ 14.30 </a:t>
                      </a:r>
                      <a:r>
                        <a:rPr lang="th-TH" sz="1400" b="0" u="none" kern="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ซึ่งอยู่ในลำดับที่ 76 ของประเทศ </a:t>
                      </a:r>
                      <a: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และวิเคราะห์สาเหตุของหนี้เกินกำหนดชำระ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0" spc="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จากการติดตามพบว่าจังหวัดสมุทรสาครได้เร่งรัดการเข้าร่วมมาตรการ และการรับชำระหนี้ตั้งแต่ยังไม่ได้ตัดชำระหนี้ในระบบโปรแกรมทะเบียนลูกหนี้ (</a:t>
                      </a:r>
                      <a:r>
                        <a:rPr lang="en-GB" sz="1400" kern="0" spc="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SARA</a:t>
                      </a:r>
                      <a:r>
                        <a:rPr lang="th-TH" sz="1400" kern="0" spc="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400" kern="0" spc="-5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จึงมีผลทำให้หนี้เกินกำหนดชำระสูง ซึ่งข้อมูล </a:t>
                      </a:r>
                      <a:br>
                        <a:rPr lang="th-TH" sz="1400" kern="0" spc="-5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-5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ณ วันที่ 30 กันยายน 2566 </a:t>
                      </a:r>
                      <a:r>
                        <a:rPr lang="th-TH" sz="1400" kern="0" spc="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มีหนี้เกินกำหนดชำระอยู่ที่ร้อยละ 7.91 </a:t>
                      </a:r>
                      <a:br>
                        <a:rPr lang="th-TH" sz="1400" kern="0" spc="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ซึ่งจากเดิมอยู่ที่ร้อยละ 18.35 เกิดผลต่างที่ลดลงอยู่ที่ร้อยละ 10.44 </a:t>
                      </a:r>
                      <a:endParaRPr lang="th-TH" sz="1400" kern="0" spc="-50" baseline="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7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9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3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4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5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60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61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62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9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51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3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4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5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52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6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84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27507"/>
              </p:ext>
            </p:extLst>
          </p:nvPr>
        </p:nvGraphicFramePr>
        <p:xfrm>
          <a:off x="216981" y="587899"/>
          <a:ext cx="9748822" cy="4587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1156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07666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5685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600" b="1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00" u="none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การบริหารจัดการหนี้ของกองทุนพัฒนาบทบาทสตรีกรุงเทพมหานคร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4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836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400" b="1" u="sng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1. </a:t>
                      </a:r>
                      <a:r>
                        <a:rPr lang="th-TH" sz="1400" b="0" u="none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การดำเนินการทางกฎหมายในการติดตามให้ลูกหนี้ชำระหนี้</a:t>
                      </a:r>
                      <a:r>
                        <a:rPr lang="th-TH" sz="1400" b="0" u="none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ตามสัญญาควรเป็นมาตรฐานเดียวกันกับในส่วนของจังหวัด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2. </a:t>
                      </a:r>
                      <a:r>
                        <a:rPr lang="th-TH" sz="1400" b="0" u="none" kern="120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วิเคราะห์สภาพปัญหาในการบริหารจัดการหนี้ในส่วนของ</a:t>
                      </a:r>
                      <a:r>
                        <a:rPr lang="th-TH" sz="1400" b="0" u="none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จังหวัดอื่น ๆ หรือนำต้นแบบของ 3 จังหวัดชายแดนใต้มาจัดทำ</a:t>
                      </a:r>
                      <a:br>
                        <a:rPr lang="th-TH" sz="1400" b="0" u="none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เป็นแนวทางในการบริหารจัดการหนี้ของกองทุนพัฒนาบทบาทสตรีกรุงเทพมหานคร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3. </a:t>
                      </a:r>
                      <a:r>
                        <a:rPr lang="th-TH" sz="1400" b="0" u="none" kern="1200" spc="-9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รายงานความคืบหน้าของผลการบริหารจัดการหนี้ของกองทุน</a:t>
                      </a:r>
                      <a:r>
                        <a:rPr lang="th-TH" sz="1400" b="0" u="none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พัฒนาบทบาทสตรีกรุงเทพมหานครทุกครั้งที่มีการประชุมคณะกรรมการ</a:t>
                      </a:r>
                      <a:r>
                        <a:rPr lang="th-TH" sz="1400" b="0" u="none" kern="1200" spc="-4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บริหารกองทุนพัฒนาบทบาทสตรี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0" spc="-5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ได้ดำเนินการตามข้อเสนอ และนำเข้าในระเบียบวาระเพื่อทราบ </a:t>
                      </a:r>
                      <a:br>
                        <a:rPr lang="th-TH" sz="1400" kern="0" spc="-5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-5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วาระ</a:t>
                      </a:r>
                      <a:r>
                        <a:rPr lang="th-TH" sz="1400" kern="0" spc="-5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ที่ 4.6 การ</a:t>
                      </a:r>
                      <a:r>
                        <a:rPr lang="th-TH" sz="1400" kern="0" spc="-50" baseline="0" dirty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บริหารจัดการหนี้ของกองทุนพัฒนาบทบาทสตรีกรุงเทพมหานคร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endParaRPr lang="th-TH" sz="1400" kern="0" spc="-50" baseline="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23585" y="5154909"/>
            <a:ext cx="10183589" cy="694389"/>
            <a:chOff x="-23585" y="5154909"/>
            <a:chExt cx="10183589" cy="694389"/>
          </a:xfrm>
        </p:grpSpPr>
        <p:grpSp>
          <p:nvGrpSpPr>
            <p:cNvPr id="45" name="Group 44"/>
            <p:cNvGrpSpPr/>
            <p:nvPr/>
          </p:nvGrpSpPr>
          <p:grpSpPr>
            <a:xfrm>
              <a:off x="-23585" y="5154909"/>
              <a:ext cx="10183589" cy="694389"/>
              <a:chOff x="-23585" y="5154909"/>
              <a:chExt cx="10183589" cy="694389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-23585" y="5154909"/>
                <a:ext cx="10183589" cy="694389"/>
                <a:chOff x="-23585" y="5134125"/>
                <a:chExt cx="10183589" cy="715174"/>
              </a:xfrm>
            </p:grpSpPr>
            <p:grpSp>
              <p:nvGrpSpPr>
                <p:cNvPr id="57" name="กลุ่ม 1">
                  <a:extLst>
                    <a:ext uri="{FF2B5EF4-FFF2-40B4-BE49-F238E27FC236}">
                      <a16:creationId xmlns:a16="http://schemas.microsoft.com/office/drawing/2014/main" id="{58DAA6D8-19A9-434E-BD10-9F227ECAADEE}"/>
                    </a:ext>
                  </a:extLst>
                </p:cNvPr>
                <p:cNvGrpSpPr/>
                <p:nvPr/>
              </p:nvGrpSpPr>
              <p:grpSpPr>
                <a:xfrm>
                  <a:off x="-23585" y="5263200"/>
                  <a:ext cx="10183589" cy="481879"/>
                  <a:chOff x="-21227" y="4607220"/>
                  <a:chExt cx="9165232" cy="575103"/>
                </a:xfrm>
              </p:grpSpPr>
              <p:grpSp>
                <p:nvGrpSpPr>
                  <p:cNvPr id="59" name="กลุ่ม 7">
                    <a:extLst>
                      <a:ext uri="{FF2B5EF4-FFF2-40B4-BE49-F238E27FC236}">
                        <a16:creationId xmlns:a16="http://schemas.microsoft.com/office/drawing/2014/main" id="{30C28730-7CDF-4231-A774-6A7122EB4AEA}"/>
                      </a:ext>
                    </a:extLst>
                  </p:cNvPr>
                  <p:cNvGrpSpPr/>
                  <p:nvPr/>
                </p:nvGrpSpPr>
                <p:grpSpPr>
                  <a:xfrm>
                    <a:off x="-21227" y="4635413"/>
                    <a:ext cx="5133812" cy="546910"/>
                    <a:chOff x="-45702" y="6428838"/>
                    <a:chExt cx="7109736" cy="450424"/>
                  </a:xfrm>
                </p:grpSpPr>
                <p:sp>
                  <p:nvSpPr>
                    <p:cNvPr id="63" name="รูปแบบอิสระ: รูปร่าง 55">
                      <a:extLst>
                        <a:ext uri="{FF2B5EF4-FFF2-40B4-BE49-F238E27FC236}">
                          <a16:creationId xmlns:a16="http://schemas.microsoft.com/office/drawing/2014/main" id="{447532BC-F1AF-418B-B954-69A21822D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309" y="6508953"/>
                      <a:ext cx="6875685" cy="339766"/>
                    </a:xfrm>
                    <a:custGeom>
                      <a:avLst/>
                      <a:gdLst>
                        <a:gd name="connsiteX0" fmla="*/ 0 w 6028447"/>
                        <a:gd name="connsiteY0" fmla="*/ 0 h 339767"/>
                        <a:gd name="connsiteX1" fmla="*/ 6028447 w 6028447"/>
                        <a:gd name="connsiteY1" fmla="*/ 0 h 339767"/>
                        <a:gd name="connsiteX2" fmla="*/ 5679852 w 6028447"/>
                        <a:gd name="connsiteY2" fmla="*/ 339767 h 339767"/>
                        <a:gd name="connsiteX3" fmla="*/ 0 w 6028447"/>
                        <a:gd name="connsiteY3" fmla="*/ 339767 h 339767"/>
                        <a:gd name="connsiteX4" fmla="*/ 0 w 6028447"/>
                        <a:gd name="connsiteY4" fmla="*/ 0 h 3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28447" h="339767">
                          <a:moveTo>
                            <a:pt x="0" y="0"/>
                          </a:moveTo>
                          <a:lnTo>
                            <a:pt x="6028447" y="0"/>
                          </a:lnTo>
                          <a:lnTo>
                            <a:pt x="5679852" y="339767"/>
                          </a:lnTo>
                          <a:lnTo>
                            <a:pt x="0" y="33976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4" name="รูปแบบอิสระ: รูปร่าง 50">
                      <a:extLst>
                        <a:ext uri="{FF2B5EF4-FFF2-40B4-BE49-F238E27FC236}">
                          <a16:creationId xmlns:a16="http://schemas.microsoft.com/office/drawing/2014/main" id="{72AD55B9-27A4-40A2-86AD-A09FD1FBB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5702" y="6433551"/>
                      <a:ext cx="7025615" cy="426691"/>
                    </a:xfrm>
                    <a:custGeom>
                      <a:avLst/>
                      <a:gdLst>
                        <a:gd name="connsiteX0" fmla="*/ 0 w 6123140"/>
                        <a:gd name="connsiteY0" fmla="*/ 0 h 426691"/>
                        <a:gd name="connsiteX1" fmla="*/ 6123140 w 6123140"/>
                        <a:gd name="connsiteY1" fmla="*/ 0 h 426691"/>
                        <a:gd name="connsiteX2" fmla="*/ 6008569 w 6123140"/>
                        <a:gd name="connsiteY2" fmla="*/ 111669 h 426691"/>
                        <a:gd name="connsiteX3" fmla="*/ 5685361 w 6123140"/>
                        <a:gd name="connsiteY3" fmla="*/ 426691 h 426691"/>
                        <a:gd name="connsiteX4" fmla="*/ 5679852 w 6123140"/>
                        <a:gd name="connsiteY4" fmla="*/ 426691 h 426691"/>
                        <a:gd name="connsiteX5" fmla="*/ 6028447 w 6123140"/>
                        <a:gd name="connsiteY5" fmla="*/ 86924 h 426691"/>
                        <a:gd name="connsiteX6" fmla="*/ 0 w 6123140"/>
                        <a:gd name="connsiteY6" fmla="*/ 86924 h 426691"/>
                        <a:gd name="connsiteX7" fmla="*/ 0 w 6123140"/>
                        <a:gd name="connsiteY7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123140" h="426691">
                          <a:moveTo>
                            <a:pt x="0" y="0"/>
                          </a:moveTo>
                          <a:lnTo>
                            <a:pt x="6123140" y="0"/>
                          </a:lnTo>
                          <a:lnTo>
                            <a:pt x="6008569" y="111669"/>
                          </a:lnTo>
                          <a:lnTo>
                            <a:pt x="5685361" y="426691"/>
                          </a:lnTo>
                          <a:lnTo>
                            <a:pt x="5679852" y="426691"/>
                          </a:lnTo>
                          <a:lnTo>
                            <a:pt x="6028447" y="86924"/>
                          </a:lnTo>
                          <a:lnTo>
                            <a:pt x="0" y="869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 dirty="0"/>
                    </a:p>
                  </p:txBody>
                </p:sp>
                <p:sp>
                  <p:nvSpPr>
                    <p:cNvPr id="65" name="รูปแบบอิสระ: รูปร่าง 49">
                      <a:extLst>
                        <a:ext uri="{FF2B5EF4-FFF2-40B4-BE49-F238E27FC236}">
                          <a16:creationId xmlns:a16="http://schemas.microsoft.com/office/drawing/2014/main" id="{0CC04605-512B-40BA-BB6C-C4CA6329F254}"/>
                        </a:ext>
                      </a:extLst>
                    </p:cNvPr>
                    <p:cNvSpPr/>
                    <p:nvPr/>
                  </p:nvSpPr>
                  <p:spPr>
                    <a:xfrm rot="380166">
                      <a:off x="6515311" y="6428838"/>
                      <a:ext cx="548723" cy="450424"/>
                    </a:xfrm>
                    <a:custGeom>
                      <a:avLst/>
                      <a:gdLst>
                        <a:gd name="connsiteX0" fmla="*/ 411471 w 524882"/>
                        <a:gd name="connsiteY0" fmla="*/ 0 h 426691"/>
                        <a:gd name="connsiteX1" fmla="*/ 524882 w 524882"/>
                        <a:gd name="connsiteY1" fmla="*/ 0 h 426691"/>
                        <a:gd name="connsiteX2" fmla="*/ 113411 w 524882"/>
                        <a:gd name="connsiteY2" fmla="*/ 426691 h 426691"/>
                        <a:gd name="connsiteX3" fmla="*/ 0 w 524882"/>
                        <a:gd name="connsiteY3" fmla="*/ 426691 h 426691"/>
                        <a:gd name="connsiteX4" fmla="*/ 411471 w 524882"/>
                        <a:gd name="connsiteY4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24882" h="426691">
                          <a:moveTo>
                            <a:pt x="411471" y="0"/>
                          </a:moveTo>
                          <a:lnTo>
                            <a:pt x="524882" y="0"/>
                          </a:lnTo>
                          <a:lnTo>
                            <a:pt x="113411" y="426691"/>
                          </a:lnTo>
                          <a:lnTo>
                            <a:pt x="0" y="426691"/>
                          </a:lnTo>
                          <a:lnTo>
                            <a:pt x="41147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  <p:grpSp>
                <p:nvGrpSpPr>
                  <p:cNvPr id="60" name="กลุ่ม 4">
                    <a:extLst>
                      <a:ext uri="{FF2B5EF4-FFF2-40B4-BE49-F238E27FC236}">
                        <a16:creationId xmlns:a16="http://schemas.microsoft.com/office/drawing/2014/main" id="{33080593-C486-4A4E-A259-28A964353B4D}"/>
                      </a:ext>
                    </a:extLst>
                  </p:cNvPr>
                  <p:cNvGrpSpPr/>
                  <p:nvPr/>
                </p:nvGrpSpPr>
                <p:grpSpPr>
                  <a:xfrm>
                    <a:off x="7586664" y="4607220"/>
                    <a:ext cx="1557341" cy="545100"/>
                    <a:chOff x="9644652" y="6403790"/>
                    <a:chExt cx="2559862" cy="465442"/>
                  </a:xfrm>
                </p:grpSpPr>
                <p:sp>
                  <p:nvSpPr>
                    <p:cNvPr id="61" name="รูปแบบอิสระ: รูปร่าง 38">
                      <a:extLst>
                        <a:ext uri="{FF2B5EF4-FFF2-40B4-BE49-F238E27FC236}">
                          <a16:creationId xmlns:a16="http://schemas.microsoft.com/office/drawing/2014/main" id="{18287458-5345-45BB-A7B2-0AE1DDE4E4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44652" y="6403790"/>
                      <a:ext cx="2559861" cy="453302"/>
                    </a:xfrm>
                    <a:custGeom>
                      <a:avLst/>
                      <a:gdLst>
                        <a:gd name="connsiteX0" fmla="*/ 437779 w 1373020"/>
                        <a:gd name="connsiteY0" fmla="*/ 0 h 426691"/>
                        <a:gd name="connsiteX1" fmla="*/ 1373020 w 1373020"/>
                        <a:gd name="connsiteY1" fmla="*/ 0 h 426691"/>
                        <a:gd name="connsiteX2" fmla="*/ 1373020 w 1373020"/>
                        <a:gd name="connsiteY2" fmla="*/ 426691 h 426691"/>
                        <a:gd name="connsiteX3" fmla="*/ 0 w 1373020"/>
                        <a:gd name="connsiteY3" fmla="*/ 426691 h 426691"/>
                        <a:gd name="connsiteX4" fmla="*/ 323208 w 1373020"/>
                        <a:gd name="connsiteY4" fmla="*/ 111669 h 426691"/>
                        <a:gd name="connsiteX5" fmla="*/ 437779 w 1373020"/>
                        <a:gd name="connsiteY5" fmla="*/ 0 h 426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73020" h="426691">
                          <a:moveTo>
                            <a:pt x="437779" y="0"/>
                          </a:moveTo>
                          <a:lnTo>
                            <a:pt x="1373020" y="0"/>
                          </a:lnTo>
                          <a:lnTo>
                            <a:pt x="1373020" y="426691"/>
                          </a:lnTo>
                          <a:lnTo>
                            <a:pt x="0" y="426691"/>
                          </a:lnTo>
                          <a:lnTo>
                            <a:pt x="323208" y="111669"/>
                          </a:lnTo>
                          <a:lnTo>
                            <a:pt x="437779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FBE4AE"/>
                        </a:gs>
                        <a:gs pos="13000">
                          <a:srgbClr val="BD922A"/>
                        </a:gs>
                        <a:gs pos="21001">
                          <a:srgbClr val="BD922A"/>
                        </a:gs>
                        <a:gs pos="63000">
                          <a:srgbClr val="FBE4AE"/>
                        </a:gs>
                        <a:gs pos="67000">
                          <a:srgbClr val="BD922A"/>
                        </a:gs>
                        <a:gs pos="69000">
                          <a:srgbClr val="835E17"/>
                        </a:gs>
                        <a:gs pos="82001">
                          <a:srgbClr val="A28949"/>
                        </a:gs>
                        <a:gs pos="100000">
                          <a:srgbClr val="FAE3B7"/>
                        </a:gs>
                      </a:gsLst>
                      <a:lin ang="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  <p:sp>
                  <p:nvSpPr>
                    <p:cNvPr id="62" name="รูปแบบอิสระ: รูปร่าง 31">
                      <a:extLst>
                        <a:ext uri="{FF2B5EF4-FFF2-40B4-BE49-F238E27FC236}">
                          <a16:creationId xmlns:a16="http://schemas.microsoft.com/office/drawing/2014/main" id="{CB515603-CB57-4A48-B8A7-C4BD2C469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3086" y="6510930"/>
                      <a:ext cx="2361428" cy="358302"/>
                    </a:xfrm>
                    <a:custGeom>
                      <a:avLst/>
                      <a:gdLst>
                        <a:gd name="connsiteX0" fmla="*/ 349528 w 1399340"/>
                        <a:gd name="connsiteY0" fmla="*/ 0 h 340675"/>
                        <a:gd name="connsiteX1" fmla="*/ 1399340 w 1399340"/>
                        <a:gd name="connsiteY1" fmla="*/ 0 h 340675"/>
                        <a:gd name="connsiteX2" fmla="*/ 1399340 w 1399340"/>
                        <a:gd name="connsiteY2" fmla="*/ 340675 h 340675"/>
                        <a:gd name="connsiteX3" fmla="*/ 0 w 1399340"/>
                        <a:gd name="connsiteY3" fmla="*/ 340675 h 340675"/>
                        <a:gd name="connsiteX4" fmla="*/ 349528 w 1399340"/>
                        <a:gd name="connsiteY4" fmla="*/ 0 h 340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99340" h="340675">
                          <a:moveTo>
                            <a:pt x="349528" y="0"/>
                          </a:moveTo>
                          <a:lnTo>
                            <a:pt x="1399340" y="0"/>
                          </a:lnTo>
                          <a:lnTo>
                            <a:pt x="1399340" y="340675"/>
                          </a:lnTo>
                          <a:lnTo>
                            <a:pt x="0" y="340675"/>
                          </a:lnTo>
                          <a:lnTo>
                            <a:pt x="349528" y="0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th-TH" sz="2000"/>
                    </a:p>
                  </p:txBody>
                </p:sp>
              </p:grpSp>
            </p:grpSp>
            <p:sp>
              <p:nvSpPr>
                <p:cNvPr id="5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 rot="1816843">
                  <a:off x="8384884" y="5134125"/>
                  <a:ext cx="366819" cy="715174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5671635" y="5236848"/>
                <a:ext cx="2640899" cy="522105"/>
                <a:chOff x="6859210" y="4293729"/>
                <a:chExt cx="2900482" cy="573424"/>
              </a:xfrm>
            </p:grpSpPr>
            <p:grpSp>
              <p:nvGrpSpPr>
                <p:cNvPr id="49" name="กลุ่ม 59">
                  <a:extLst>
                    <a:ext uri="{FF2B5EF4-FFF2-40B4-BE49-F238E27FC236}">
                      <a16:creationId xmlns:a16="http://schemas.microsoft.com/office/drawing/2014/main" id="{8E57D69B-B698-BD83-9ADB-29F615115E55}"/>
                    </a:ext>
                  </a:extLst>
                </p:cNvPr>
                <p:cNvGrpSpPr/>
                <p:nvPr/>
              </p:nvGrpSpPr>
              <p:grpSpPr>
                <a:xfrm>
                  <a:off x="6859210" y="4293729"/>
                  <a:ext cx="2900482" cy="573424"/>
                  <a:chOff x="5422512" y="5204180"/>
                  <a:chExt cx="2900482" cy="573424"/>
                </a:xfrm>
              </p:grpSpPr>
              <p:grpSp>
                <p:nvGrpSpPr>
                  <p:cNvPr id="51" name="Group 7">
                    <a:extLst>
                      <a:ext uri="{FF2B5EF4-FFF2-40B4-BE49-F238E27FC236}">
                        <a16:creationId xmlns:a16="http://schemas.microsoft.com/office/drawing/2014/main" id="{C77C0816-2D03-F09D-337D-26E1AB1C9029}"/>
                      </a:ext>
                    </a:extLst>
                  </p:cNvPr>
                  <p:cNvGrpSpPr/>
                  <p:nvPr/>
                </p:nvGrpSpPr>
                <p:grpSpPr>
                  <a:xfrm>
                    <a:off x="5422512" y="5204180"/>
                    <a:ext cx="2900482" cy="573424"/>
                    <a:chOff x="-1259235" y="0"/>
                    <a:chExt cx="11816280" cy="2336075"/>
                  </a:xfrm>
                </p:grpSpPr>
                <p:sp>
                  <p:nvSpPr>
                    <p:cNvPr id="53" name="Freeform 8">
                      <a:extLst>
                        <a:ext uri="{FF2B5EF4-FFF2-40B4-BE49-F238E27FC236}">
                          <a16:creationId xmlns:a16="http://schemas.microsoft.com/office/drawing/2014/main" id="{4C5E0833-EA33-6C88-4BC4-B2B44D097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59235" y="513753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  <p:sp>
                  <p:nvSpPr>
                    <p:cNvPr id="54" name="Freeform 9">
                      <a:extLst>
                        <a:ext uri="{FF2B5EF4-FFF2-40B4-BE49-F238E27FC236}">
                          <a16:creationId xmlns:a16="http://schemas.microsoft.com/office/drawing/2014/main" id="{7E49791B-FD0B-D635-CF22-082E2F786E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7169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5" name="Freeform 10">
                      <a:extLst>
                        <a:ext uri="{FF2B5EF4-FFF2-40B4-BE49-F238E27FC236}">
                          <a16:creationId xmlns:a16="http://schemas.microsoft.com/office/drawing/2014/main" id="{261B7238-9590-1179-C11D-3B576AEC2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1498" y="482235"/>
                      <a:ext cx="1371600" cy="1371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71600" h="1371600">
                          <a:moveTo>
                            <a:pt x="0" y="0"/>
                          </a:moveTo>
                          <a:lnTo>
                            <a:pt x="1371600" y="0"/>
                          </a:lnTo>
                          <a:lnTo>
                            <a:pt x="1371600" y="1371600"/>
                          </a:lnTo>
                          <a:lnTo>
                            <a:pt x="0" y="137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6" name="Freeform 12">
                      <a:extLst>
                        <a:ext uri="{FF2B5EF4-FFF2-40B4-BE49-F238E27FC236}">
                          <a16:creationId xmlns:a16="http://schemas.microsoft.com/office/drawing/2014/main" id="{F68EC416-DA1C-6007-CD61-4C7740EBE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40618" y="0"/>
                      <a:ext cx="3716427" cy="233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6423" h="2336075">
                          <a:moveTo>
                            <a:pt x="0" y="0"/>
                          </a:moveTo>
                          <a:lnTo>
                            <a:pt x="3716423" y="0"/>
                          </a:lnTo>
                          <a:lnTo>
                            <a:pt x="3716423" y="2336075"/>
                          </a:lnTo>
                          <a:lnTo>
                            <a:pt x="0" y="23360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 l="-5873" r="-5873"/>
                      </a:stretch>
                    </a:blipFill>
                  </p:spPr>
                  <p:txBody>
                    <a:bodyPr/>
                    <a:lstStyle/>
                    <a:p>
                      <a:endParaRPr lang="th-TH" dirty="0"/>
                    </a:p>
                  </p:txBody>
                </p:sp>
              </p:grpSp>
              <p:pic>
                <p:nvPicPr>
                  <p:cNvPr id="52" name="Picture 24">
                    <a:extLst>
                      <a:ext uri="{FF2B5EF4-FFF2-40B4-BE49-F238E27FC236}">
                        <a16:creationId xmlns:a16="http://schemas.microsoft.com/office/drawing/2014/main" id="{4DD9BCC7-8880-71E1-0FE0-CE12258D91B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8198" y="5270291"/>
                    <a:ext cx="419617" cy="4207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02" b="14329"/>
                <a:stretch/>
              </p:blipFill>
              <p:spPr>
                <a:xfrm>
                  <a:off x="7195890" y="4392363"/>
                  <a:ext cx="394431" cy="437082"/>
                </a:xfrm>
                <a:prstGeom prst="rect">
                  <a:avLst/>
                </a:prstGeom>
              </p:spPr>
            </p:pic>
          </p:grpSp>
        </p:grpSp>
        <p:sp>
          <p:nvSpPr>
            <p:cNvPr id="46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9919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64282</TotalTime>
  <Words>10252</Words>
  <Application>Microsoft Office PowerPoint</Application>
  <PresentationFormat>Custom</PresentationFormat>
  <Paragraphs>3717</Paragraphs>
  <Slides>73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92" baseType="lpstr">
      <vt:lpstr>Calibri Light</vt:lpstr>
      <vt:lpstr>Cordia New</vt:lpstr>
      <vt:lpstr>Calibri</vt:lpstr>
      <vt:lpstr>Roboto</vt:lpstr>
      <vt:lpstr>Arial</vt:lpstr>
      <vt:lpstr>Batang</vt:lpstr>
      <vt:lpstr>Chulabhorn Likit Text Light</vt:lpstr>
      <vt:lpstr>TH SarabunPSK</vt:lpstr>
      <vt:lpstr>Chulabhorn Likit Text Medium</vt:lpstr>
      <vt:lpstr>Times New Roman</vt:lpstr>
      <vt:lpstr>Chulabhorn Likit Text Light๙</vt:lpstr>
      <vt:lpstr>Angsana New</vt:lpstr>
      <vt:lpstr>Tahoma</vt:lpstr>
      <vt:lpstr>Noto Sans</vt:lpstr>
      <vt:lpstr>KodchiangUPC</vt:lpstr>
      <vt:lpstr>Chulabhorn Likit Text</vt:lpstr>
      <vt:lpstr>Chulabhorn Likit Display Medium</vt:lpstr>
      <vt:lpstr>Fira Sans Extra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ลดหรืองดเบี้ยปรับ/ดอกเบี้ยผิดนัดตามสัญญากู้ยืมเงินของกองทุนพัฒนาบทบาทสตรี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2.4 ประกาศคณะกรรมการบริหารกองทุนพัฒนาบทบาทสตรี เรื่อง มาตรการลดความเดือนร้อนให้แก่ ลูกหนี้กองทุนพัฒนาบทบาทสตรี พ.ศ. 2566 และ (ฉบับที่ 2)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4606</cp:revision>
  <cp:lastPrinted>2023-10-25T06:10:12Z</cp:lastPrinted>
  <dcterms:created xsi:type="dcterms:W3CDTF">2021-03-14T09:40:19Z</dcterms:created>
  <dcterms:modified xsi:type="dcterms:W3CDTF">2023-10-31T09:17:48Z</dcterms:modified>
</cp:coreProperties>
</file>