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84"/>
  </p:notesMasterIdLst>
  <p:handoutMasterIdLst>
    <p:handoutMasterId r:id="rId85"/>
  </p:handoutMasterIdLst>
  <p:sldIdLst>
    <p:sldId id="772" r:id="rId2"/>
    <p:sldId id="410" r:id="rId3"/>
    <p:sldId id="1509" r:id="rId4"/>
    <p:sldId id="1533" r:id="rId5"/>
    <p:sldId id="1177" r:id="rId6"/>
    <p:sldId id="1520" r:id="rId7"/>
    <p:sldId id="1081" r:id="rId8"/>
    <p:sldId id="798" r:id="rId9"/>
    <p:sldId id="1526" r:id="rId10"/>
    <p:sldId id="1528" r:id="rId11"/>
    <p:sldId id="1529" r:id="rId12"/>
    <p:sldId id="1479" r:id="rId13"/>
    <p:sldId id="1216" r:id="rId14"/>
    <p:sldId id="1521" r:id="rId15"/>
    <p:sldId id="806" r:id="rId16"/>
    <p:sldId id="1531" r:id="rId17"/>
    <p:sldId id="1530" r:id="rId18"/>
    <p:sldId id="1359" r:id="rId19"/>
    <p:sldId id="1522" r:id="rId20"/>
    <p:sldId id="1587" r:id="rId21"/>
    <p:sldId id="1588" r:id="rId22"/>
    <p:sldId id="1589" r:id="rId23"/>
    <p:sldId id="1591" r:id="rId24"/>
    <p:sldId id="1523" r:id="rId25"/>
    <p:sldId id="1524" r:id="rId26"/>
    <p:sldId id="1534" r:id="rId27"/>
    <p:sldId id="1535" r:id="rId28"/>
    <p:sldId id="1536" r:id="rId29"/>
    <p:sldId id="1543" r:id="rId30"/>
    <p:sldId id="1544" r:id="rId31"/>
    <p:sldId id="1546" r:id="rId32"/>
    <p:sldId id="1547" r:id="rId33"/>
    <p:sldId id="1548" r:id="rId34"/>
    <p:sldId id="1549" r:id="rId35"/>
    <p:sldId id="1550" r:id="rId36"/>
    <p:sldId id="1551" r:id="rId37"/>
    <p:sldId id="1552" r:id="rId38"/>
    <p:sldId id="1553" r:id="rId39"/>
    <p:sldId id="1554" r:id="rId40"/>
    <p:sldId id="1555" r:id="rId41"/>
    <p:sldId id="1556" r:id="rId42"/>
    <p:sldId id="1557" r:id="rId43"/>
    <p:sldId id="1558" r:id="rId44"/>
    <p:sldId id="1559" r:id="rId45"/>
    <p:sldId id="1560" r:id="rId46"/>
    <p:sldId id="1561" r:id="rId47"/>
    <p:sldId id="1586" r:id="rId48"/>
    <p:sldId id="1585" r:id="rId49"/>
    <p:sldId id="824" r:id="rId50"/>
    <p:sldId id="1313" r:id="rId51"/>
    <p:sldId id="1563" r:id="rId52"/>
    <p:sldId id="1565" r:id="rId53"/>
    <p:sldId id="1566" r:id="rId54"/>
    <p:sldId id="1567" r:id="rId55"/>
    <p:sldId id="636" r:id="rId56"/>
    <p:sldId id="325" r:id="rId57"/>
    <p:sldId id="1478" r:id="rId58"/>
    <p:sldId id="326" r:id="rId59"/>
    <p:sldId id="1378" r:id="rId60"/>
    <p:sldId id="1379" r:id="rId61"/>
    <p:sldId id="1380" r:id="rId62"/>
    <p:sldId id="1382" r:id="rId63"/>
    <p:sldId id="1583" r:id="rId64"/>
    <p:sldId id="1389" r:id="rId65"/>
    <p:sldId id="327" r:id="rId66"/>
    <p:sldId id="1580" r:id="rId67"/>
    <p:sldId id="1592" r:id="rId68"/>
    <p:sldId id="1590" r:id="rId69"/>
    <p:sldId id="635" r:id="rId70"/>
    <p:sldId id="1593" r:id="rId71"/>
    <p:sldId id="1594" r:id="rId72"/>
    <p:sldId id="1595" r:id="rId73"/>
    <p:sldId id="1596" r:id="rId74"/>
    <p:sldId id="1597" r:id="rId75"/>
    <p:sldId id="1598" r:id="rId76"/>
    <p:sldId id="1599" r:id="rId77"/>
    <p:sldId id="1600" r:id="rId78"/>
    <p:sldId id="1601" r:id="rId79"/>
    <p:sldId id="1604" r:id="rId80"/>
    <p:sldId id="1603" r:id="rId81"/>
    <p:sldId id="811" r:id="rId82"/>
    <p:sldId id="323" r:id="rId83"/>
  </p:sldIdLst>
  <p:sldSz cx="10160000" cy="5715000"/>
  <p:notesSz cx="6889750" cy="10021888"/>
  <p:embeddedFontLst>
    <p:embeddedFont>
      <p:font typeface="Chulabhorn Likit Text" panose="00000500000000000000" pitchFamily="50" charset="-34"/>
      <p:regular r:id="rId86"/>
      <p:bold r:id="rId87"/>
    </p:embeddedFont>
    <p:embeddedFont>
      <p:font typeface="Cordia New" panose="020B0304020202020204" pitchFamily="34" charset="-34"/>
      <p:regular r:id="rId88"/>
      <p:bold r:id="rId89"/>
      <p:italic r:id="rId90"/>
      <p:boldItalic r:id="rId91"/>
    </p:embeddedFont>
    <p:embeddedFont>
      <p:font typeface="Calibri" panose="020F0502020204030204" pitchFamily="34" charset="0"/>
      <p:regular r:id="rId92"/>
      <p:bold r:id="rId93"/>
      <p:italic r:id="rId94"/>
      <p:boldItalic r:id="rId95"/>
    </p:embeddedFont>
    <p:embeddedFont>
      <p:font typeface="Chulabhorn Likit Text Light" panose="00000400000000000000" pitchFamily="50" charset="-34"/>
      <p:regular r:id="rId96"/>
    </p:embeddedFont>
    <p:embeddedFont>
      <p:font typeface="Chulabhorn Likit Text Light๙" panose="00000400000000000000" pitchFamily="2" charset="-34"/>
      <p:regular r:id="rId97"/>
    </p:embeddedFont>
    <p:embeddedFont>
      <p:font typeface="Angsana New" panose="02020603050405020304" pitchFamily="18" charset="-34"/>
      <p:regular r:id="rId98"/>
      <p:bold r:id="rId99"/>
      <p:italic r:id="rId100"/>
      <p:boldItalic r:id="rId101"/>
    </p:embeddedFont>
    <p:embeddedFont>
      <p:font typeface="Chulabhorn Likit Display Medium" panose="00000600000000000000" pitchFamily="50" charset="-34"/>
      <p:regular r:id="rId102"/>
    </p:embeddedFont>
    <p:embeddedFont>
      <p:font typeface="Tahoma" panose="020B0604030504040204" pitchFamily="34" charset="0"/>
      <p:regular r:id="rId103"/>
      <p:bold r:id="rId104"/>
    </p:embeddedFont>
    <p:embeddedFont>
      <p:font typeface="KodchiangUPC" panose="02020603050405020304" pitchFamily="18" charset="-34"/>
      <p:regular r:id="rId105"/>
      <p:bold r:id="rId106"/>
      <p:italic r:id="rId107"/>
      <p:boldItalic r:id="rId108"/>
    </p:embeddedFont>
    <p:embeddedFont>
      <p:font typeface="TH SarabunPSK" panose="020B0500040200020003" pitchFamily="34" charset="-34"/>
      <p:regular r:id="rId109"/>
      <p:bold r:id="rId110"/>
      <p:italic r:id="rId111"/>
      <p:boldItalic r:id="rId112"/>
    </p:embeddedFont>
    <p:embeddedFont>
      <p:font typeface="맑은 고딕" panose="020B0503020000020004" pitchFamily="34" charset="-127"/>
      <p:regular r:id="rId113"/>
      <p:bold r:id="rId114"/>
    </p:embeddedFont>
    <p:embeddedFont>
      <p:font typeface="Calibri Light" panose="020F0302020204030204" pitchFamily="34" charset="0"/>
      <p:regular r:id="rId115"/>
      <p:italic r:id="rId116"/>
    </p:embeddedFont>
    <p:embeddedFont>
      <p:font typeface="Poppins" panose="020B0604020202020204" charset="0"/>
      <p:regular r:id="rId117"/>
      <p:bold r:id="rId118"/>
      <p:italic r:id="rId119"/>
      <p:boldItalic r:id="rId120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CE2"/>
    <a:srgbClr val="EEE3CC"/>
    <a:srgbClr val="E6CCDA"/>
    <a:srgbClr val="D1F3FF"/>
    <a:srgbClr val="FFF1C9"/>
    <a:srgbClr val="E6D7CC"/>
    <a:srgbClr val="D5CCC9"/>
    <a:srgbClr val="967E76"/>
    <a:srgbClr val="5D5262"/>
    <a:srgbClr val="E0D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3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876" y="6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2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12" Type="http://schemas.openxmlformats.org/officeDocument/2006/relationships/font" Target="fonts/font27.fntdata"/><Relationship Id="rId16" Type="http://schemas.openxmlformats.org/officeDocument/2006/relationships/slide" Target="slides/slide15.xml"/><Relationship Id="rId107" Type="http://schemas.openxmlformats.org/officeDocument/2006/relationships/font" Target="fonts/font2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8.fntdata"/><Relationship Id="rId118" Type="http://schemas.openxmlformats.org/officeDocument/2006/relationships/font" Target="fonts/font33.fntdata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font" Target="fonts/font23.fntdata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9.fntdata"/><Relationship Id="rId119" Type="http://schemas.openxmlformats.org/officeDocument/2006/relationships/font" Target="fonts/font34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120" Type="http://schemas.openxmlformats.org/officeDocument/2006/relationships/font" Target="fonts/font3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110" Type="http://schemas.openxmlformats.org/officeDocument/2006/relationships/font" Target="fonts/font25.fntdata"/><Relationship Id="rId115" Type="http://schemas.openxmlformats.org/officeDocument/2006/relationships/font" Target="fonts/font3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111" Type="http://schemas.openxmlformats.org/officeDocument/2006/relationships/font" Target="fonts/font2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1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6839468173038E-2"/>
          <c:y val="6.673220036716726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1198651578525E-2"/>
                  <c:y val="-2.6374094841372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F-46A6-8F65-724003E70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1)</c:v>
                </c:pt>
              </c:strCache>
            </c:strRef>
          </c:tx>
          <c:spPr>
            <a:solidFill>
              <a:srgbClr val="FFD5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23007787728514E-2"/>
                  <c:y val="-2.5320624905047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F-46A6-8F65-724003E70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0167570748884E-2"/>
                  <c:y val="-2.0256499924038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F-46A6-8F65-724003E70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4"/>
        <c:overlap val="-50"/>
        <c:axId val="1846727840"/>
        <c:axId val="1846728256"/>
      </c:barChart>
      <c:catAx>
        <c:axId val="1846727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6728256"/>
        <c:crosses val="autoZero"/>
        <c:auto val="1"/>
        <c:lblAlgn val="ctr"/>
        <c:lblOffset val="100"/>
        <c:noMultiLvlLbl val="0"/>
      </c:catAx>
      <c:valAx>
        <c:axId val="1846728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846727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745833048075"/>
          <c:y val="0.847285346352594"/>
          <c:w val="0.74295170316067871"/>
          <c:h val="8.856782073023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0.11581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-275463" y="4564250"/>
          <a:ext cx="941294" cy="537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(ล้าน)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0.25693</cdr:x>
      <cdr:y>0.41686</cdr:y>
    </cdr:from>
    <cdr:to>
      <cdr:x>0.37131</cdr:x>
      <cdr:y>0.58313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9371" y="1857619"/>
          <a:ext cx="1059229" cy="740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ร้อยละ100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0.46075</cdr:x>
      <cdr:y>0.64814</cdr:y>
    </cdr:from>
    <cdr:to>
      <cdr:x>0.58541</cdr:x>
      <cdr:y>0.75459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266791" y="2888218"/>
          <a:ext cx="1154427" cy="474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32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0.3058</cdr:x>
      <cdr:y>0.0011</cdr:y>
    </cdr:from>
    <cdr:to>
      <cdr:x>0.37731</cdr:x>
      <cdr:y>0.06088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31862" y="5028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0.52425</cdr:x>
      <cdr:y>0.52027</cdr:y>
    </cdr:from>
    <cdr:to>
      <cdr:x>0.5916</cdr:x>
      <cdr:y>0.62939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854845" y="2370046"/>
          <a:ext cx="623702" cy="497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0.71902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550026" y="33112"/>
          <a:ext cx="2559683" cy="3223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ข้อมูล ณ วันที่ 26 มกราคม 2566</a:t>
          </a:r>
        </a:p>
      </cdr:txBody>
    </cdr:sp>
  </cdr:relSizeAnchor>
  <cdr:relSizeAnchor xmlns:cdr="http://schemas.openxmlformats.org/drawingml/2006/chartDrawing">
    <cdr:from>
      <cdr:x>0.74998</cdr:x>
      <cdr:y>0.62231</cdr:y>
    </cdr:from>
    <cdr:to>
      <cdr:x>0.82149</cdr:x>
      <cdr:y>0.68209</cdr:y>
    </cdr:to>
    <cdr:sp macro="" textlink="">
      <cdr:nvSpPr>
        <cdr:cNvPr id="11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0DD06384-2B08-41A7-B3A3-B913B913E6E2}"/>
            </a:ext>
          </a:extLst>
        </cdr:cNvPr>
        <cdr:cNvSpPr txBox="1"/>
      </cdr:nvSpPr>
      <cdr:spPr>
        <a:xfrm xmlns:a="http://schemas.openxmlformats.org/drawingml/2006/main">
          <a:off x="6945242" y="2834880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0.68454</cdr:x>
      <cdr:y>0.73004</cdr:y>
    </cdr:from>
    <cdr:to>
      <cdr:x>0.8092</cdr:x>
      <cdr:y>0.83649</cdr:y>
    </cdr:to>
    <cdr:sp macro="" textlink="">
      <cdr:nvSpPr>
        <cdr:cNvPr id="1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6339270" y="3325657"/>
          <a:ext cx="1154427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17.19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660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84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117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332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264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732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015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5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589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684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319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2592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2946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1857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985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8909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6508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4267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091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6664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1792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1610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6807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873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1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990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79132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1958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23515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5136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43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D163A-A41B-4C9B-B076-E7EDB8A8DB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392" y="1710450"/>
            <a:ext cx="2829667" cy="2786483"/>
          </a:xfrm>
          <a:custGeom>
            <a:avLst/>
            <a:gdLst>
              <a:gd name="connsiteX0" fmla="*/ 1288249 w 3395600"/>
              <a:gd name="connsiteY0" fmla="*/ 0 h 3343780"/>
              <a:gd name="connsiteX1" fmla="*/ 1305708 w 3395600"/>
              <a:gd name="connsiteY1" fmla="*/ 32167 h 3343780"/>
              <a:gd name="connsiteX2" fmla="*/ 1697801 w 3395600"/>
              <a:gd name="connsiteY2" fmla="*/ 240641 h 3343780"/>
              <a:gd name="connsiteX3" fmla="*/ 2089893 w 3395600"/>
              <a:gd name="connsiteY3" fmla="*/ 32167 h 3343780"/>
              <a:gd name="connsiteX4" fmla="*/ 2107353 w 3395600"/>
              <a:gd name="connsiteY4" fmla="*/ 0 h 3343780"/>
              <a:gd name="connsiteX5" fmla="*/ 2202673 w 3395600"/>
              <a:gd name="connsiteY5" fmla="*/ 24510 h 3343780"/>
              <a:gd name="connsiteX6" fmla="*/ 3395600 w 3395600"/>
              <a:gd name="connsiteY6" fmla="*/ 1645980 h 3343780"/>
              <a:gd name="connsiteX7" fmla="*/ 1697800 w 3395600"/>
              <a:gd name="connsiteY7" fmla="*/ 3343780 h 3343780"/>
              <a:gd name="connsiteX8" fmla="*/ 0 w 3395600"/>
              <a:gd name="connsiteY8" fmla="*/ 1645980 h 3343780"/>
              <a:gd name="connsiteX9" fmla="*/ 1192927 w 3395600"/>
              <a:gd name="connsiteY9" fmla="*/ 24510 h 33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5600" h="3343780">
                <a:moveTo>
                  <a:pt x="1288249" y="0"/>
                </a:moveTo>
                <a:lnTo>
                  <a:pt x="1305708" y="32167"/>
                </a:lnTo>
                <a:cubicBezTo>
                  <a:pt x="1390683" y="157945"/>
                  <a:pt x="1534584" y="240641"/>
                  <a:pt x="1697801" y="240641"/>
                </a:cubicBezTo>
                <a:cubicBezTo>
                  <a:pt x="1861018" y="240641"/>
                  <a:pt x="2004920" y="157945"/>
                  <a:pt x="2089893" y="32167"/>
                </a:cubicBezTo>
                <a:lnTo>
                  <a:pt x="2107353" y="0"/>
                </a:lnTo>
                <a:lnTo>
                  <a:pt x="2202673" y="24510"/>
                </a:lnTo>
                <a:cubicBezTo>
                  <a:pt x="2893795" y="239471"/>
                  <a:pt x="3395600" y="884125"/>
                  <a:pt x="3395600" y="1645980"/>
                </a:cubicBezTo>
                <a:cubicBezTo>
                  <a:pt x="3395600" y="2583649"/>
                  <a:pt x="2635469" y="3343780"/>
                  <a:pt x="1697800" y="3343780"/>
                </a:cubicBezTo>
                <a:cubicBezTo>
                  <a:pt x="760131" y="3343780"/>
                  <a:pt x="0" y="2583649"/>
                  <a:pt x="0" y="1645980"/>
                </a:cubicBezTo>
                <a:cubicBezTo>
                  <a:pt x="0" y="884125"/>
                  <a:pt x="501806" y="239471"/>
                  <a:pt x="1192927" y="245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9888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282925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00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01/02/66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3" r:id="rId1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en-US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1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/2566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วันศุกร์ที่ 27 มกราคม 2566</a:t>
            </a:r>
            <a:r>
              <a:rPr lang="en-US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09.00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-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12.00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19449"/>
              </p:ext>
            </p:extLst>
          </p:nvPr>
        </p:nvGraphicFramePr>
        <p:xfrm>
          <a:off x="89148" y="831796"/>
          <a:ext cx="9967591" cy="36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23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2235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07642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รายงานการบริหารจัดการหนี้ของกองทุนพัฒนาบทบาทสตรี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1.  ให้สำนักงานกองทุนพัฒนาบทบาทสตรีวิเคราะห์มาตรการต่าง ๆ ที่กองทุนพัฒนาบทบาทสตรีมีประกาศใช้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มีผลต่อการบริหารจัดการหนี้อย่างไร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และนำเข้าในระเบียบวาระเพื่อทราบ </a:t>
                      </a:r>
                      <a:r>
                        <a:rPr lang="th-TH" sz="1500" kern="120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วาระที่ 4.2 รายงานผลการดำเนินงานตามประกาศคณะกรรมการบริหาร</a:t>
                      </a:r>
                      <a:r>
                        <a:rPr lang="th-TH" sz="150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กองทุนพัฒนาบทบาทสตรีให้ความช่วยเหลือและบรรเทาความเดือดร้อน</a:t>
                      </a:r>
                      <a:r>
                        <a:rPr lang="th-TH" sz="15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ให้แก่ลูกหนี้ของการประชุมครั้งที่ 1/2566 เรียบร้อยแล้ว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924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32437"/>
              </p:ext>
            </p:extLst>
          </p:nvPr>
        </p:nvGraphicFramePr>
        <p:xfrm>
          <a:off x="89148" y="831796"/>
          <a:ext cx="9967591" cy="36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076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รายงานการบริหารจัดการหนี้ของกองทุนพัฒนาบทบาทสตรี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2.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วิเคราะห์สาเหตุของหนี้ค้างชำระที่มีแนวโน้มที่สูงขึ้น </a:t>
                      </a:r>
                      <a:b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และแนวทางการบริหารจัดการหนี้เสนอเป็นวาระเพื่อพิจารณา</a:t>
                      </a:r>
                      <a:b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ในการประชุมครั้งต่อไป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</a:t>
                      </a:r>
                      <a:b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เพื่อพิจารณา วาระที่ 5.5 รายงานการบริหารจัดการหนี้ของกองทุน</a:t>
                      </a:r>
                      <a:r>
                        <a:rPr lang="th-TH" sz="1600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พัฒนาบทบาทสตรีของการประชุมครั้งที่ 1/2566 เรียบร้อยแล้ว</a:t>
                      </a:r>
                      <a:endParaRPr lang="en-US" sz="1600" b="0" kern="1200" spc="-4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-271597"/>
            <a:ext cx="10193050" cy="1541268"/>
            <a:chOff x="-23581" y="-271597"/>
            <a:chExt cx="10193050" cy="1541268"/>
          </a:xfrm>
        </p:grpSpPr>
        <p:grpSp>
          <p:nvGrpSpPr>
            <p:cNvPr id="3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95148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7147" y="-36596"/>
            <a:ext cx="5971142" cy="7471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คดีอาญาของกองทุนพัฒนาบทบาทสตรี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สี่เหลี่ยมผืนผ้ามุมมน 56"/>
          <p:cNvSpPr/>
          <p:nvPr/>
        </p:nvSpPr>
        <p:spPr>
          <a:xfrm>
            <a:off x="2592643" y="4166334"/>
            <a:ext cx="1635513" cy="678366"/>
          </a:xfrm>
          <a:prstGeom prst="roundRect">
            <a:avLst/>
          </a:prstGeom>
          <a:solidFill>
            <a:srgbClr val="FFC1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ยุติการดำเนินคดี</a:t>
            </a:r>
          </a:p>
        </p:txBody>
      </p:sp>
      <p:cxnSp>
        <p:nvCxnSpPr>
          <p:cNvPr id="57" name="ตัวเชื่อมต่อตรง 79"/>
          <p:cNvCxnSpPr>
            <a:stCxn id="50" idx="3"/>
            <a:endCxn id="51" idx="1"/>
          </p:cNvCxnSpPr>
          <p:nvPr/>
        </p:nvCxnSpPr>
        <p:spPr>
          <a:xfrm flipV="1">
            <a:off x="4296428" y="2013630"/>
            <a:ext cx="1574146" cy="3607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ตัวเชื่อมต่อตรง 81"/>
          <p:cNvCxnSpPr>
            <a:stCxn id="50" idx="3"/>
          </p:cNvCxnSpPr>
          <p:nvPr/>
        </p:nvCxnSpPr>
        <p:spPr>
          <a:xfrm>
            <a:off x="4296428" y="2374331"/>
            <a:ext cx="1574146" cy="5051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ตัวเชื่อมต่อตรง 83"/>
          <p:cNvCxnSpPr>
            <a:endCxn id="53" idx="1"/>
          </p:cNvCxnSpPr>
          <p:nvPr/>
        </p:nvCxnSpPr>
        <p:spPr>
          <a:xfrm>
            <a:off x="4285411" y="2374331"/>
            <a:ext cx="1556476" cy="11803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ตัวเชื่อมต่อตรง 87"/>
          <p:cNvCxnSpPr>
            <a:stCxn id="48" idx="3"/>
            <a:endCxn id="49" idx="1"/>
          </p:cNvCxnSpPr>
          <p:nvPr/>
        </p:nvCxnSpPr>
        <p:spPr>
          <a:xfrm flipV="1">
            <a:off x="4380473" y="1202998"/>
            <a:ext cx="1033036" cy="10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ตัวเชื่อมต่อตรง 90"/>
          <p:cNvCxnSpPr>
            <a:stCxn id="54" idx="3"/>
            <a:endCxn id="56" idx="1"/>
          </p:cNvCxnSpPr>
          <p:nvPr/>
        </p:nvCxnSpPr>
        <p:spPr>
          <a:xfrm flipV="1">
            <a:off x="4228155" y="4505516"/>
            <a:ext cx="993142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ตัวเชื่อมต่อตรง 93"/>
          <p:cNvCxnSpPr>
            <a:stCxn id="54" idx="3"/>
            <a:endCxn id="55" idx="1"/>
          </p:cNvCxnSpPr>
          <p:nvPr/>
        </p:nvCxnSpPr>
        <p:spPr>
          <a:xfrm>
            <a:off x="4228156" y="4505517"/>
            <a:ext cx="993141" cy="7718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3601" y="2193980"/>
            <a:ext cx="1674492" cy="15978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</a:t>
            </a:r>
            <a:b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การดำเนินคดี</a:t>
            </a:r>
            <a:b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5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</a:t>
            </a:r>
          </a:p>
        </p:txBody>
      </p:sp>
      <p:sp>
        <p:nvSpPr>
          <p:cNvPr id="50" name="สี่เหลี่ยมผืนผ้ามุมมน 22"/>
          <p:cNvSpPr/>
          <p:nvPr/>
        </p:nvSpPr>
        <p:spPr>
          <a:xfrm>
            <a:off x="2592644" y="2063931"/>
            <a:ext cx="1703784" cy="62079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</a:t>
            </a:r>
          </a:p>
        </p:txBody>
      </p:sp>
      <p:sp>
        <p:nvSpPr>
          <p:cNvPr id="48" name="สี่เหลี่ยมผืนผ้ามุมมน 17"/>
          <p:cNvSpPr/>
          <p:nvPr/>
        </p:nvSpPr>
        <p:spPr>
          <a:xfrm>
            <a:off x="2592643" y="888690"/>
            <a:ext cx="1787830" cy="6307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(คดีแพ่ง)</a:t>
            </a:r>
          </a:p>
          <a:p>
            <a:pPr algn="ctr"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ผิดสัญญากู้ยืมเงิน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5841887" y="3196269"/>
            <a:ext cx="3104564" cy="716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ปลอมแปลงเอกสาร จำนวน 13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8,718,923.56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" name="สี่เหลี่ยมผืนผ้ามุมมน 51"/>
          <p:cNvSpPr/>
          <p:nvPr/>
        </p:nvSpPr>
        <p:spPr>
          <a:xfrm>
            <a:off x="5870573" y="2421203"/>
            <a:ext cx="2944588" cy="683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ฉ้อโกง จำนวน 16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9,820,357.42 บาท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1" name="สี่เหลี่ยมผืนผ้ามุมมน 49"/>
          <p:cNvSpPr/>
          <p:nvPr/>
        </p:nvSpPr>
        <p:spPr>
          <a:xfrm>
            <a:off x="5870573" y="1708189"/>
            <a:ext cx="2860127" cy="610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ยักยอก จำนวน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104 คดี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60,681,937 บาท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9" name="สี่เหลี่ยมผืนผ้ามุมมน 21"/>
          <p:cNvSpPr/>
          <p:nvPr/>
        </p:nvSpPr>
        <p:spPr>
          <a:xfrm>
            <a:off x="5413509" y="907385"/>
            <a:ext cx="3250087" cy="591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279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 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36,845,618 บาท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สี่เหลี่ยมผืนผ้ามุมมน 58"/>
          <p:cNvSpPr/>
          <p:nvPr/>
        </p:nvSpPr>
        <p:spPr>
          <a:xfrm>
            <a:off x="5221297" y="4189564"/>
            <a:ext cx="2749808" cy="631903"/>
          </a:xfrm>
          <a:prstGeom prst="roundRect">
            <a:avLst/>
          </a:prstGeom>
          <a:solidFill>
            <a:srgbClr val="FDE2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ผิดสัญญากู้ยืมเงิน จำนวน 25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3,967,851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 algn="ctr">
              <a:lnSpc>
                <a:spcPct val="13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สี่เหลี่ยมผืนผ้ามุมมน 57"/>
          <p:cNvSpPr/>
          <p:nvPr/>
        </p:nvSpPr>
        <p:spPr>
          <a:xfrm>
            <a:off x="5221297" y="4961455"/>
            <a:ext cx="2749808" cy="631903"/>
          </a:xfrm>
          <a:prstGeom prst="roundRect">
            <a:avLst/>
          </a:prstGeom>
          <a:solidFill>
            <a:srgbClr val="FDE2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ยักยอก จำนวน 33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9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,313,116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 algn="ctr"/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44" y="5273455"/>
            <a:ext cx="265751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มกราคม 2566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0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รายงานผลการดำเนินงานตามประกาศคณะ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5828"/>
              </p:ext>
            </p:extLst>
          </p:nvPr>
        </p:nvGraphicFramePr>
        <p:xfrm>
          <a:off x="93697" y="2049403"/>
          <a:ext cx="9958494" cy="190509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715277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715277">
                  <a:extLst>
                    <a:ext uri="{9D8B030D-6E8A-4147-A177-3AD203B41FA5}">
                      <a16:colId xmlns:a16="http://schemas.microsoft.com/office/drawing/2014/main" val="1504616371"/>
                    </a:ext>
                  </a:extLst>
                </a:gridCol>
                <a:gridCol w="2095499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2496398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1476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ลูกหนี้ที่แสดง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ความประสงค์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ขอเข้าร่วมมาตรการ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จำนวนเงินที่</a:t>
                      </a:r>
                      <a:r>
                        <a:rPr lang="th-TH" sz="14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ได้รับชำระ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โครงการที่ผิดนัดชำระหนี้ (โครงการ)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จำนวนเงินที่ลูกหนี้ผิดนัดชำระหนี้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838</a:t>
                      </a:r>
                      <a:endParaRPr lang="en-US" sz="14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323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643</a:t>
                      </a: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0" dirty="0"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719.00</a:t>
                      </a:r>
                      <a:endParaRPr lang="en-US" sz="14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1,275,553,170.19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13,964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477,624,580.61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DECEC4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มกราคม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21784" y="1235038"/>
            <a:ext cx="8302319" cy="641058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ผลตามประกาศคณะกรรมการบริหารกองทุนพัฒนาบทบาทสตรี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เงินกู้และ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อัตราดอกเบี้ยผิดนัดกองทุนพัฒนาบทบาทสตรี พ.ศ.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2563                               </a:t>
            </a:r>
            <a:endPara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59105"/>
              </p:ext>
            </p:extLst>
          </p:nvPr>
        </p:nvGraphicFramePr>
        <p:xfrm>
          <a:off x="93697" y="2049403"/>
          <a:ext cx="9958493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255298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179226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3,289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312,347,231.87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3,180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088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b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,092</a:t>
                      </a:r>
                      <a:endParaRPr lang="en-US" sz="16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302,700,907.63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,926,588.78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1,022,988.47 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90,894,730.50 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42,185,515.46 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5D526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มกราคม 2566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95300" y="1161892"/>
            <a:ext cx="9431883" cy="731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</a:t>
            </a: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ผลตามประกาศคณะกรรมการบริหารกองทุนพัฒนาบทบาทสตรี </a:t>
            </a:r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</a:t>
            </a:r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เงินกู้และ</a:t>
            </a: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อัตราดอกเบี้ยผิดนัดกองทุนพัฒนาบทบาทสตรี พ.ศ. 2563 (ฉบับที่ 4)                               </a:t>
            </a:r>
            <a:endParaRPr lang="en-US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endParaRPr lang="en-GB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4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4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679097" y="1216546"/>
            <a:ext cx="8787694" cy="10525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</a:t>
            </a: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เงื่อนไขการพิจารณา ลดหรืองดเบี้ยปรับ/ดอกเบี้ยผิดนัดตามสัญญากู้ยืม</a:t>
            </a:r>
            <a: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เงิน</a:t>
            </a:r>
            <a:b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</a:t>
            </a: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600" b="1" spc="-4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09293"/>
              </p:ext>
            </p:extLst>
          </p:nvPr>
        </p:nvGraphicFramePr>
        <p:xfrm>
          <a:off x="1273846" y="2480863"/>
          <a:ext cx="7886702" cy="139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3088200104"/>
                    </a:ext>
                  </a:extLst>
                </a:gridCol>
                <a:gridCol w="3943351">
                  <a:extLst>
                    <a:ext uri="{9D8B030D-6E8A-4147-A177-3AD203B41FA5}">
                      <a16:colId xmlns:a16="http://schemas.microsoft.com/office/drawing/2014/main" val="2402875747"/>
                    </a:ext>
                  </a:extLst>
                </a:gridCol>
              </a:tblGrid>
              <a:tr h="7590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7922"/>
                  </a:ext>
                </a:extLst>
              </a:tr>
              <a:tr h="6318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897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494.00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3989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มกราคม 2566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4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4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51544E-CB05-403C-AF80-32481C70A36B}"/>
              </a:ext>
            </a:extLst>
          </p:cNvPr>
          <p:cNvSpPr txBox="1"/>
          <p:nvPr/>
        </p:nvSpPr>
        <p:spPr>
          <a:xfrm>
            <a:off x="6653075" y="4800155"/>
            <a:ext cx="3178788" cy="338554"/>
          </a:xfrm>
          <a:prstGeom prst="rect">
            <a:avLst/>
          </a:prstGeom>
          <a:solidFill>
            <a:srgbClr val="D9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มกราคม 2566</a:t>
            </a:r>
            <a:endParaRPr lang="en-US" sz="1600" b="1" dirty="0"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6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31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37508"/>
              </p:ext>
            </p:extLst>
          </p:nvPr>
        </p:nvGraphicFramePr>
        <p:xfrm>
          <a:off x="409083" y="2047549"/>
          <a:ext cx="9302322" cy="2520228"/>
        </p:xfrm>
        <a:graphic>
          <a:graphicData uri="http://schemas.openxmlformats.org/drawingml/2006/table">
            <a:tbl>
              <a:tblPr firstRow="1" firstCol="1" bandRow="1"/>
              <a:tblGrid>
                <a:gridCol w="932469">
                  <a:extLst>
                    <a:ext uri="{9D8B030D-6E8A-4147-A177-3AD203B41FA5}">
                      <a16:colId xmlns:a16="http://schemas.microsoft.com/office/drawing/2014/main" val="2035971059"/>
                    </a:ext>
                  </a:extLst>
                </a:gridCol>
                <a:gridCol w="2202337">
                  <a:extLst>
                    <a:ext uri="{9D8B030D-6E8A-4147-A177-3AD203B41FA5}">
                      <a16:colId xmlns:a16="http://schemas.microsoft.com/office/drawing/2014/main" val="1967334261"/>
                    </a:ext>
                  </a:extLst>
                </a:gridCol>
                <a:gridCol w="3169810">
                  <a:extLst>
                    <a:ext uri="{9D8B030D-6E8A-4147-A177-3AD203B41FA5}">
                      <a16:colId xmlns:a16="http://schemas.microsoft.com/office/drawing/2014/main" val="1455613290"/>
                    </a:ext>
                  </a:extLst>
                </a:gridCol>
                <a:gridCol w="2997706">
                  <a:extLst>
                    <a:ext uri="{9D8B030D-6E8A-4147-A177-3AD203B41FA5}">
                      <a16:colId xmlns:a16="http://schemas.microsoft.com/office/drawing/2014/main" val="3038410846"/>
                    </a:ext>
                  </a:extLst>
                </a:gridCol>
              </a:tblGrid>
              <a:tr h="567277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ลำดับ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ประจำเดือน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45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800" b="1" spc="-4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ลูกหนี้เข้าร่วมมาตรการ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8215"/>
                  </a:ext>
                </a:extLst>
              </a:tr>
              <a:tr h="452224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ตุลาคม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710,728.72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989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พฤศจิกายน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500.00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96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ธันวาคม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373</a:t>
                      </a:r>
                      <a:r>
                        <a:rPr lang="en-US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,648.14</a:t>
                      </a: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9596"/>
                  </a:ext>
                </a:extLst>
              </a:tr>
              <a:tr h="567277">
                <a:tc gridSpan="2"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ทั้งสิ้น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73 </a:t>
                      </a: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,567,876.86 </a:t>
                      </a:r>
                      <a:r>
                        <a:rPr lang="th-TH" sz="16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625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9985" y="1040207"/>
            <a:ext cx="8660518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8069" y="1498243"/>
            <a:ext cx="83382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b="1" spc="-4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มาตรการพักชำระหนี้ สำหรับลูกหนี้ผู้ประสบสาธารณภัย (อุทกภัย) พ.ศ. </a:t>
            </a:r>
            <a:r>
              <a:rPr lang="th-TH" b="1" spc="-4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2565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65538"/>
              </p:ext>
            </p:extLst>
          </p:nvPr>
        </p:nvGraphicFramePr>
        <p:xfrm>
          <a:off x="1403709" y="2439250"/>
          <a:ext cx="6957279" cy="140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5957">
                  <a:extLst>
                    <a:ext uri="{9D8B030D-6E8A-4147-A177-3AD203B41FA5}">
                      <a16:colId xmlns:a16="http://schemas.microsoft.com/office/drawing/2014/main" val="2934517736"/>
                    </a:ext>
                  </a:extLst>
                </a:gridCol>
                <a:gridCol w="2242229">
                  <a:extLst>
                    <a:ext uri="{9D8B030D-6E8A-4147-A177-3AD203B41FA5}">
                      <a16:colId xmlns:a16="http://schemas.microsoft.com/office/drawing/2014/main" val="1781989948"/>
                    </a:ext>
                  </a:extLst>
                </a:gridCol>
                <a:gridCol w="2319093">
                  <a:extLst>
                    <a:ext uri="{9D8B030D-6E8A-4147-A177-3AD203B41FA5}">
                      <a16:colId xmlns:a16="http://schemas.microsoft.com/office/drawing/2014/main" val="1472348902"/>
                    </a:ext>
                  </a:extLst>
                </a:gridCol>
              </a:tblGrid>
              <a:tr h="939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เข้าร่วมมาตรการ </a:t>
                      </a:r>
                      <a:b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</a:t>
                      </a:r>
                      <a:b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พัก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ชำระหนี้ 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95041"/>
                  </a:ext>
                </a:extLst>
              </a:tr>
              <a:tr h="46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2,931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243,288,741.55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81,838,836.10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87326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กรรมการบริหารกองทุน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51544E-CB05-403C-AF80-32481C70A36B}"/>
              </a:ext>
            </a:extLst>
          </p:cNvPr>
          <p:cNvSpPr txBox="1"/>
          <p:nvPr/>
        </p:nvSpPr>
        <p:spPr>
          <a:xfrm>
            <a:off x="6653075" y="4800155"/>
            <a:ext cx="3178788" cy="338554"/>
          </a:xfrm>
          <a:prstGeom prst="rect">
            <a:avLst/>
          </a:prstGeom>
          <a:solidFill>
            <a:srgbClr val="D9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 มกราคม 2566</a:t>
            </a:r>
            <a:endParaRPr lang="en-US" sz="1600" b="1" dirty="0"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20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11/2565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14 ธันวาคม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/2565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14 ธันวาคม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r>
              <a:rPr lang="th-TH" sz="1400" dirty="0" smtClean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59986"/>
              </p:ext>
            </p:extLst>
          </p:nvPr>
        </p:nvGraphicFramePr>
        <p:xfrm>
          <a:off x="216981" y="843691"/>
          <a:ext cx="9690949" cy="429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70">
                  <a:extLst>
                    <a:ext uri="{9D8B030D-6E8A-4147-A177-3AD203B41FA5}">
                      <a16:colId xmlns:a16="http://schemas.microsoft.com/office/drawing/2014/main" val="2851690746"/>
                    </a:ext>
                  </a:extLst>
                </a:gridCol>
                <a:gridCol w="1127387">
                  <a:extLst>
                    <a:ext uri="{9D8B030D-6E8A-4147-A177-3AD203B41FA5}">
                      <a16:colId xmlns:a16="http://schemas.microsoft.com/office/drawing/2014/main" val="161516442"/>
                    </a:ext>
                  </a:extLst>
                </a:gridCol>
                <a:gridCol w="951259">
                  <a:extLst>
                    <a:ext uri="{9D8B030D-6E8A-4147-A177-3AD203B41FA5}">
                      <a16:colId xmlns:a16="http://schemas.microsoft.com/office/drawing/2014/main" val="4089892751"/>
                    </a:ext>
                  </a:extLst>
                </a:gridCol>
                <a:gridCol w="1324537">
                  <a:extLst>
                    <a:ext uri="{9D8B030D-6E8A-4147-A177-3AD203B41FA5}">
                      <a16:colId xmlns:a16="http://schemas.microsoft.com/office/drawing/2014/main" val="1718123387"/>
                    </a:ext>
                  </a:extLst>
                </a:gridCol>
                <a:gridCol w="1493116">
                  <a:extLst>
                    <a:ext uri="{9D8B030D-6E8A-4147-A177-3AD203B41FA5}">
                      <a16:colId xmlns:a16="http://schemas.microsoft.com/office/drawing/2014/main" val="2504634199"/>
                    </a:ext>
                  </a:extLst>
                </a:gridCol>
                <a:gridCol w="1308460">
                  <a:extLst>
                    <a:ext uri="{9D8B030D-6E8A-4147-A177-3AD203B41FA5}">
                      <a16:colId xmlns:a16="http://schemas.microsoft.com/office/drawing/2014/main" val="1353628884"/>
                    </a:ext>
                  </a:extLst>
                </a:gridCol>
                <a:gridCol w="1521186">
                  <a:extLst>
                    <a:ext uri="{9D8B030D-6E8A-4147-A177-3AD203B41FA5}">
                      <a16:colId xmlns:a16="http://schemas.microsoft.com/office/drawing/2014/main" val="1149631093"/>
                    </a:ext>
                  </a:extLst>
                </a:gridCol>
                <a:gridCol w="1272634">
                  <a:extLst>
                    <a:ext uri="{9D8B030D-6E8A-4147-A177-3AD203B41FA5}">
                      <a16:colId xmlns:a16="http://schemas.microsoft.com/office/drawing/2014/main" val="3314372886"/>
                    </a:ext>
                  </a:extLst>
                </a:gridCol>
              </a:tblGrid>
              <a:tr h="620801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บันทึกลงใน</a:t>
                      </a:r>
                      <a:r>
                        <a:rPr lang="th-TH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 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ยังไม่ได้บันทึกข้อมูลลงในระบบ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เงินที่อนุมัติ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เงินต้นคงเหลือ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51833"/>
                  </a:ext>
                </a:extLst>
              </a:tr>
              <a:tr h="3585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กาฬสินธุ์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9,830,660.00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6,989,129.00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1,822,908.00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797536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13,121,500.00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8,391,534.77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3,692,003.12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110948"/>
                  </a:ext>
                </a:extLst>
              </a:tr>
              <a:tr h="427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ชัยนาท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22,186,500.00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15,567,318.06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4,998,387.95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202893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1,351,100.00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765,699.28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113,957.03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489733"/>
                  </a:ext>
                </a:extLst>
              </a:tr>
              <a:tr h="345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ตราด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1,730,000.00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1,151,754.33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532,876.33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227121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17,817,110.00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11,464,566.24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1,913,870.43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60871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15,401,439.00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10,876,022.12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4,755,850.66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274410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1,558,000.00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954,857.18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308,725.25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29359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นนทบุรี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7,049,026.00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5,397,105.64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1,462,226.55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098948"/>
                  </a:ext>
                </a:extLst>
              </a:tr>
              <a:tr h="425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นราธิวาส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50,220,084.00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33,928,767.80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13,592,889.66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465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9100" y="28277"/>
            <a:ext cx="96316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สรุปผลการดำเนินงานตามประกาศ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เรื่อง 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มาตรการพักชำระหนี้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สำหรับ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ลูกหนี้ผู้ประสบสาธารณภัย (อุทกภัย) พ.ศ.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2565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0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58097"/>
              </p:ext>
            </p:extLst>
          </p:nvPr>
        </p:nvGraphicFramePr>
        <p:xfrm>
          <a:off x="221682" y="832373"/>
          <a:ext cx="9702523" cy="417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22">
                  <a:extLst>
                    <a:ext uri="{9D8B030D-6E8A-4147-A177-3AD203B41FA5}">
                      <a16:colId xmlns:a16="http://schemas.microsoft.com/office/drawing/2014/main" val="2851690746"/>
                    </a:ext>
                  </a:extLst>
                </a:gridCol>
                <a:gridCol w="1331088">
                  <a:extLst>
                    <a:ext uri="{9D8B030D-6E8A-4147-A177-3AD203B41FA5}">
                      <a16:colId xmlns:a16="http://schemas.microsoft.com/office/drawing/2014/main" val="161516442"/>
                    </a:ext>
                  </a:extLst>
                </a:gridCol>
                <a:gridCol w="889415">
                  <a:extLst>
                    <a:ext uri="{9D8B030D-6E8A-4147-A177-3AD203B41FA5}">
                      <a16:colId xmlns:a16="http://schemas.microsoft.com/office/drawing/2014/main" val="4089892751"/>
                    </a:ext>
                  </a:extLst>
                </a:gridCol>
                <a:gridCol w="1326120">
                  <a:extLst>
                    <a:ext uri="{9D8B030D-6E8A-4147-A177-3AD203B41FA5}">
                      <a16:colId xmlns:a16="http://schemas.microsoft.com/office/drawing/2014/main" val="1718123387"/>
                    </a:ext>
                  </a:extLst>
                </a:gridCol>
                <a:gridCol w="1494899">
                  <a:extLst>
                    <a:ext uri="{9D8B030D-6E8A-4147-A177-3AD203B41FA5}">
                      <a16:colId xmlns:a16="http://schemas.microsoft.com/office/drawing/2014/main" val="2504634199"/>
                    </a:ext>
                  </a:extLst>
                </a:gridCol>
                <a:gridCol w="1334026">
                  <a:extLst>
                    <a:ext uri="{9D8B030D-6E8A-4147-A177-3AD203B41FA5}">
                      <a16:colId xmlns:a16="http://schemas.microsoft.com/office/drawing/2014/main" val="1353628884"/>
                    </a:ext>
                  </a:extLst>
                </a:gridCol>
                <a:gridCol w="1560337">
                  <a:extLst>
                    <a:ext uri="{9D8B030D-6E8A-4147-A177-3AD203B41FA5}">
                      <a16:colId xmlns:a16="http://schemas.microsoft.com/office/drawing/2014/main" val="1149631093"/>
                    </a:ext>
                  </a:extLst>
                </a:gridCol>
                <a:gridCol w="1212816">
                  <a:extLst>
                    <a:ext uri="{9D8B030D-6E8A-4147-A177-3AD203B41FA5}">
                      <a16:colId xmlns:a16="http://schemas.microsoft.com/office/drawing/2014/main" val="3314372886"/>
                    </a:ext>
                  </a:extLst>
                </a:gridCol>
              </a:tblGrid>
              <a:tr h="632741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บันทึกลงใน</a:t>
                      </a:r>
                      <a:r>
                        <a:rPr lang="th-TH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 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ยังไม่ได้บันทึกข้อมูลลงในระบบ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เงินที่อนุมัติ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เงินต้นคงเหลือ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51833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ปทุมธานี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1,399,840.00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1,020,935.08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289,889.00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797536"/>
                  </a:ext>
                </a:extLst>
              </a:tr>
              <a:tr h="334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10,008,090.00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6,358,785.68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1,157,881.25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110948"/>
                  </a:ext>
                </a:extLst>
              </a:tr>
              <a:tr h="3546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23,331,010.00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15,089,937.58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3,972,219.98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202893"/>
                  </a:ext>
                </a:extLst>
              </a:tr>
              <a:tr h="308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พังงา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10,649,493.00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7,793,954.06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2,698,613.00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489733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พัทลุง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1,301,900.00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951,042.83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177,699.62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227121"/>
                  </a:ext>
                </a:extLst>
              </a:tr>
              <a:tr h="374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199,980.00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190,080.00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91,924.00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60871"/>
                  </a:ext>
                </a:extLst>
              </a:tr>
              <a:tr h="326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25,360,040.00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15,271,899.00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3,282,499.00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274410"/>
                  </a:ext>
                </a:extLst>
              </a:tr>
              <a:tr h="374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5,794,460.00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3,725,981.60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993,839.00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29359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60,000.00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44,631.00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 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098948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25,841,713.00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18,176,608.52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4,196,477.49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465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9100" y="28277"/>
            <a:ext cx="96316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สรุปผลการดำเนินงานตามประกาศ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เรื่อง 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มาตรการพักชำระหนี้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สำหรับ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ลูกหนี้ผู้ประสบสาธารณภัย (อุทกภัย) พ.ศ.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2565 (ต่อ)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28277"/>
            <a:ext cx="96316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สรุปผลการดำเนินงานตามประกาศ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เรื่อง 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มาตรการพักชำระหนี้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สำหรับ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ลูกหนี้ผู้ประสบสาธารณภัย (อุทกภัย) พ.ศ. </a:t>
            </a:r>
            <a:r>
              <a:rPr lang="th-TH" sz="1200" b="1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2565 (ต่อ)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23430"/>
              </p:ext>
            </p:extLst>
          </p:nvPr>
        </p:nvGraphicFramePr>
        <p:xfrm>
          <a:off x="153818" y="790479"/>
          <a:ext cx="9811985" cy="436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19">
                  <a:extLst>
                    <a:ext uri="{9D8B030D-6E8A-4147-A177-3AD203B41FA5}">
                      <a16:colId xmlns:a16="http://schemas.microsoft.com/office/drawing/2014/main" val="2851690746"/>
                    </a:ext>
                  </a:extLst>
                </a:gridCol>
                <a:gridCol w="1141468">
                  <a:extLst>
                    <a:ext uri="{9D8B030D-6E8A-4147-A177-3AD203B41FA5}">
                      <a16:colId xmlns:a16="http://schemas.microsoft.com/office/drawing/2014/main" val="161516442"/>
                    </a:ext>
                  </a:extLst>
                </a:gridCol>
                <a:gridCol w="963140">
                  <a:extLst>
                    <a:ext uri="{9D8B030D-6E8A-4147-A177-3AD203B41FA5}">
                      <a16:colId xmlns:a16="http://schemas.microsoft.com/office/drawing/2014/main" val="4089892751"/>
                    </a:ext>
                  </a:extLst>
                </a:gridCol>
                <a:gridCol w="1341080">
                  <a:extLst>
                    <a:ext uri="{9D8B030D-6E8A-4147-A177-3AD203B41FA5}">
                      <a16:colId xmlns:a16="http://schemas.microsoft.com/office/drawing/2014/main" val="1718123387"/>
                    </a:ext>
                  </a:extLst>
                </a:gridCol>
                <a:gridCol w="1511763">
                  <a:extLst>
                    <a:ext uri="{9D8B030D-6E8A-4147-A177-3AD203B41FA5}">
                      <a16:colId xmlns:a16="http://schemas.microsoft.com/office/drawing/2014/main" val="2504634199"/>
                    </a:ext>
                  </a:extLst>
                </a:gridCol>
                <a:gridCol w="1441091">
                  <a:extLst>
                    <a:ext uri="{9D8B030D-6E8A-4147-A177-3AD203B41FA5}">
                      <a16:colId xmlns:a16="http://schemas.microsoft.com/office/drawing/2014/main" val="1353628884"/>
                    </a:ext>
                  </a:extLst>
                </a:gridCol>
                <a:gridCol w="1419310">
                  <a:extLst>
                    <a:ext uri="{9D8B030D-6E8A-4147-A177-3AD203B41FA5}">
                      <a16:colId xmlns:a16="http://schemas.microsoft.com/office/drawing/2014/main" val="1149631093"/>
                    </a:ext>
                  </a:extLst>
                </a:gridCol>
                <a:gridCol w="1293114">
                  <a:extLst>
                    <a:ext uri="{9D8B030D-6E8A-4147-A177-3AD203B41FA5}">
                      <a16:colId xmlns:a16="http://schemas.microsoft.com/office/drawing/2014/main" val="3314372886"/>
                    </a:ext>
                  </a:extLst>
                </a:gridCol>
              </a:tblGrid>
              <a:tr h="543903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บันทึกลงใน</a:t>
                      </a:r>
                      <a:r>
                        <a:rPr lang="th-TH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 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ยังไม่ได้บันทึกข้อมูลลงในระบบ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SARA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เงินที่อนุมัติ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เงินต้นคงเหลือ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51833"/>
                  </a:ext>
                </a:extLst>
              </a:tr>
              <a:tr h="314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6,882,100.00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5,384,124.33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1,618,828.52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797536"/>
                  </a:ext>
                </a:extLst>
              </a:tr>
              <a:tr h="319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4,018,985.00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2,845,067.00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1,105,378.00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110948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820,000.00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487,638.93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60,737.13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202893"/>
                  </a:ext>
                </a:extLst>
              </a:tr>
              <a:tr h="26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90,000.00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52,065.00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 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489733"/>
                  </a:ext>
                </a:extLst>
              </a:tr>
              <a:tr h="302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สิงห์บุรี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21,068,655.00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15,966,534.85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3,836,191.28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227121"/>
                  </a:ext>
                </a:extLst>
              </a:tr>
              <a:tr h="32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12,947,995.00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9,433,360.50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2,348,604.50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60871"/>
                  </a:ext>
                </a:extLst>
              </a:tr>
              <a:tr h="32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อุดรธานี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995,340.00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735,458.00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205,510.00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274410"/>
                  </a:ext>
                </a:extLst>
              </a:tr>
              <a:tr h="321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640,000.00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426,192.00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50,950.00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7329359"/>
                  </a:ext>
                </a:extLst>
              </a:tr>
              <a:tr h="284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2,113,800.00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1,320,756.00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288,590.00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9098948"/>
                  </a:ext>
                </a:extLst>
              </a:tr>
              <a:tr h="372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57,503,532.00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35,437,967.05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21,250,529.74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46571"/>
                  </a:ext>
                </a:extLst>
              </a:tr>
              <a:tr h="32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9,606,480.00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7,088,968.12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1,018,779.61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226669"/>
                  </a:ext>
                </a:extLst>
              </a:tr>
              <a:tr h="3727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360,898,832.00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243,288,741.55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81,838,836.10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929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84308"/>
              </p:ext>
            </p:extLst>
          </p:nvPr>
        </p:nvGraphicFramePr>
        <p:xfrm>
          <a:off x="0" y="0"/>
          <a:ext cx="10160001" cy="571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835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ดีจากการดำเนินงานตามประกาศคณะกรรมการบริหารกองทุนพัฒนาบทบาทสตรีที่ให้ความช่วยเหลือและบรรเทาความเดือดร้อนให้แก่ลูกหนี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ญหาที่พบจากการดำเนินงานตามประกาศคณะกรรมการบริหารกองทุนพัฒนาบทบาทสตรีที่ให้ความช่วยเหลือและบรรเทาความเดือดร้อนให้แก่ลูกหนี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แนวทางการแก้ไขปัญหา</a:t>
                      </a:r>
                    </a:p>
                    <a:p>
                      <a:pPr algn="ctr"/>
                      <a:endParaRPr lang="th-TH" sz="12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961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1) กองทุนมีโอกาสได้รับการชำระเงินคืนจากลูกหนี้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ที่ผิดนัดชำระหนี้สูงขึ้น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1)ลูกหนี้ชำระหนี้ในงวดไม่ครบตามจำนวน เนื่องจากลูกหนี้กำหนดงวดในการผ่อนชำระที่มีระยะสั้นจนเกินไป (ไม่ถึง 48 งวด) ส่งผลให้ยอดผ่อนชำระ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ในแต่ละงวดยังคงสูง จึงทำให้เกิดดอกเบี้ยผิดนัด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1)กรณีลูกหนี้ชำระเงินในงวดไม่ครบตามจำนวน เนื่องจากลูกหนี้กำหนดงวดในการผ่อนชำระที่มีระยะสั้นจนเกินไป ส่งผลให้ยอดผ่อนชำระในแต่ละงวดยังคงสูง จึงทำให้เกิดดอกเบี้ยผิดนัดให้เจ้าหน้าที่ประสานไปยังลูกหนี้ เพื่อให้ลูกหนี้ดำเนินการชำระหนี้ในงวดที่ผิดนัดชำระหนี้ให้ครบตามจำนวน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แล้วดำเนินการขยายระยะเวลาในการชำระหนี้ให้ยาวขึ้นแต่ต้องไม่เกิน 48 งวด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385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2) สามารถใช้เป็นเครื่องมือในการสร้างแรงจูงใจให้กับลูกหนี้ เพื่อให้ลูกหนี้กลับมาชำระหนี้จนครบ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ตามจำนวน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2)เมื่อลูกหนี้ได้รับการพิจารณาให้ความเห็นชอบ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และดำเนินการปรับโครงสร้างหนี้ เพื่อชำระหนี้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เป็นรายงวดแล้วไม่ยอมชำระหนี้เงินกู้ยืมกองทุนพัฒนาบทบาทสตรีให้เป็นไปตามสัญญาปรับโครงสร้างหนี้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2)กรณีลูกหนี้ได้รับการพิจารณาให้ความเห็นชอบและดำเนินการปรับโครงสร้างหนี้ เพื่อชำระหนี้เป็นรายงวดแล้วไม่ยอมชำระหนี้เงินกู้ยืมกองทุนพัฒนาบทบาทสตรีให้เป็นไปตามสัญญาปรับโครงสร้างหนี้ ให้จังหวัด/กรุงเทพมหานคร ฟ้องร้องดำเนินคดีตามกฎหมาย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0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3) การที่ลูกหนี้ชำระหนี้มีผลทำให้อายุความสะดุดหยุดลง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0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4) ใช้เป็นหลักฐานในการกู้ยืมเงินแทนสัญญากู้ยืมเงินเดิม กรณีสัญญากู้ยืมเงินหาย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4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919119"/>
            <a:ext cx="10160000" cy="22705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จังหวัดนนทบุรีขอยก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เลิกการเข้าร่วมมาตรการตามประกาศคณะกรรมการบริหารกองทุนพัฒนาบทบาทสตรี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และเงื่อนไขเกี่ยวกับการลดอัตราดอกเบี้ยเงินกู้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(ฉบับที่ 4)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(รายนางสาววนันลภัสสร์ ศิริพราหมณกุล)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th-TH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36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36282" y="-107988"/>
            <a:ext cx="10205750" cy="1607012"/>
            <a:chOff x="-36282" y="-222288"/>
            <a:chExt cx="10205750" cy="1607012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2" y="-131423"/>
              <a:ext cx="10205750" cy="985209"/>
              <a:chOff x="-41177" y="-283106"/>
              <a:chExt cx="9185177" cy="886690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7" y="-283106"/>
                <a:ext cx="9185176" cy="80915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43366" y="-222288"/>
              <a:ext cx="1911721" cy="1607012"/>
              <a:chOff x="5537405" y="-436890"/>
              <a:chExt cx="1720549" cy="1446311"/>
            </a:xfrm>
          </p:grpSpPr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3740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4856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8607" y="207987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45253" y="1607593"/>
            <a:ext cx="9832622" cy="2822159"/>
          </a:xfrm>
          <a:prstGeom prst="snip2DiagRect">
            <a:avLst/>
          </a:prstGeom>
          <a:solidFill>
            <a:srgbClr val="E6CCDA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40000"/>
              </a:lnSpc>
            </a:pPr>
            <a:r>
              <a:rPr lang="en-US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หนี้ตามสัญญากู้ยืมเงินของนางสาววนันลภัสสร์ ศิริพราหมณกุล ผู้เสนอโครงการร้านค้าส่ง 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(ม.อินโดไทย) สัญญาเลขที่ 2212255653 (05/2556) สัญญาลงวันที่ 10 กันยายน 2556 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ได้ขาดอายุความแล้ว สัญญาจึงไม่มีสภาพแห่งหนี้ที่จะสามารถปรับโครงสร้างหนี้ได้ สิทธิ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เรียกร้องตามสัญญากู้ยืมเงิน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ดังกล่าวจึง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ขาดอายุความเป็นผลให้สมาชิกลูกหนี้รายดังกล่าวขาด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คุณสมบัติ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การเข้าร่วมมาตรการตามประกาศฯ ทั้งนี้ สมาชิกลูกหนี้ได้ทำหนังสือขอรับสภาพ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ความผิด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สัญญากู้และสิทธิเรียกร้องเดิมเรียบร้อย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</a:t>
            </a:r>
            <a:r>
              <a:rPr lang="en-US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”</a:t>
            </a:r>
            <a:endParaRPr lang="en-US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918" y="56417"/>
            <a:ext cx="6440755" cy="78475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จังหวัดนนทบุรีขอยก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เลิกการเข้าร่วมมาตรการตามประกาศคณะกรรมการบริหาร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(ฉบับที่ 4)</a:t>
            </a:r>
            <a:r>
              <a:rPr lang="th-TH" sz="1200" b="1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hulabhorn Likit Text Light๙" panose="00000400000000000000" pitchFamily="2" charset="-34"/>
              </a:rPr>
              <a:t> </a:t>
            </a:r>
            <a:r>
              <a:rPr lang="th-TH" sz="1200" b="1" spc="-7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(รายนางสาววนันลภัสสร์ ศิริพราหมณ</a:t>
            </a:r>
            <a:r>
              <a:rPr lang="th-TH" sz="12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กุล)</a:t>
            </a:r>
            <a:endParaRPr lang="th-TH" sz="1200" b="1" spc="-70" dirty="0" smtClean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en-GB" sz="20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8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12819"/>
            <a:ext cx="10160000" cy="124318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ข้อบังคับคณะกรรมการบริหารกองทุนพัฒนาบทบาทสตรีว่าด้วยการบริหารกองทุนพัฒนา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ฉบับที่ 2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พ.ศ. ...</a:t>
            </a:r>
            <a:endParaRPr lang="th-TH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5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16981" y="1333170"/>
            <a:ext cx="9739819" cy="3190755"/>
          </a:xfrm>
          <a:prstGeom prst="foldedCorner">
            <a:avLst/>
          </a:prstGeom>
          <a:solidFill>
            <a:srgbClr val="C3C8C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thaiDist">
              <a:lnSpc>
                <a:spcPct val="140000"/>
              </a:lnSpc>
              <a:spcAft>
                <a:spcPts val="600"/>
              </a:spcAft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	         ข้อบังคับ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คณะกรรมการบริหารกองทุนพัฒนาบทบาทสตรีว่าด้วยการบริหารกองทุนพัฒนาบทบาทสตรี พ.ศ. 2559 ข้อ 9 </a:t>
            </a:r>
            <a:r>
              <a:rPr lang="en-US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(1)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กำหนดให้คณะกรรมการบริหารกองทุนพัฒนาบทบาท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อำนาจหน้าที่ในการกำหนดนโยบาย มาตรการ และแนวทางในการบริหารกองทุนให้เป็นไปตามวัตถุประสงค์ของกองทุน ดังนั้น การกำหนด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หลักเกณฑ์การ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ให้กู้ยืม การบริหารจัดการหนี้ 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การดำเนินคดี รวมทั้งกำหนดอัตราดอกเบี้ย ดอกเบี้ยผิดนัด ค่าปรับ และค่าธรรมเนียมต่าง ๆ 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การกู้ยืมเงินกองทุน จึงเป็นอำนาจของคณะกรรมการบริหารกองทุนพัฒนาบทบาท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จะกำหนด ตามข้อบังคับคณะกรรมการบริหารกองทุนพัฒนาบทบาทสตรีว่าด้วยการบริหาร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พ.ศ. 2559 </a:t>
            </a:r>
            <a:r>
              <a:rPr lang="th-TH" b="1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โดยไม่ต้องแก้ไขข้อบังคับดังกล่าวแต่อย่างใด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b="1" dirty="0"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10307" y="299"/>
            <a:ext cx="4976583" cy="43122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ข้อบังคับคณะกรรมการบริหารกองทุนพัฒนาบทบาทสตรีว่าด้วย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</a:t>
            </a:r>
            <a:r>
              <a:rPr lang="en-US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ฉบับที่ 2</a:t>
            </a:r>
            <a:r>
              <a:rPr lang="en-US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พ.ศ. ...</a:t>
            </a:r>
            <a:endParaRPr lang="th-TH" sz="1200" b="1" dirty="0" smtClean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2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12819"/>
            <a:ext cx="10160000" cy="124318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รายงานความก้าวหน้าโครงการพัฒนาระบบบัญชี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ระบบโปรแกรมทะเบียน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 กองทุน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7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21E6EACB-59E7-49FD-AC13-FB9C13CC1008}"/>
              </a:ext>
            </a:extLst>
          </p:cNvPr>
          <p:cNvSpPr txBox="1"/>
          <p:nvPr/>
        </p:nvSpPr>
        <p:spPr>
          <a:xfrm>
            <a:off x="7501355" y="2721794"/>
            <a:ext cx="2658645" cy="10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พ.ค.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พค.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ดำเนินการพัฒนาการเชื่อมโยงข้อมูลระหว่างระบบ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และมี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API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Dashboard </a:t>
            </a:r>
          </a:p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รอระบบ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ที่ดำเนินการในงวดที่ 2</a:t>
            </a:r>
          </a:p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ที่ทำงานเชื่อมโยง ส่งข้อมูลระหว่างกันได้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และมีระบบ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API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 </a:t>
            </a:r>
            <a:r>
              <a:rPr lang="en-US" sz="917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Dashboard </a:t>
            </a:r>
            <a:r>
              <a:rPr lang="th-TH" sz="917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ใช้สำหรับการดำเนินการและ</a:t>
            </a:r>
            <a:r>
              <a:rPr lang="th-TH" sz="917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ติดตามผลได้</a:t>
            </a:r>
            <a:endParaRPr lang="en-US" sz="917" spc="-2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EE9186-3C81-419A-8BFF-4CB687767CE6}"/>
              </a:ext>
            </a:extLst>
          </p:cNvPr>
          <p:cNvSpPr/>
          <p:nvPr/>
        </p:nvSpPr>
        <p:spPr>
          <a:xfrm>
            <a:off x="970677" y="5456173"/>
            <a:ext cx="1622115" cy="2053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ปริมาณงาน ร้อยละ 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57BFCA-2D30-4A74-A0C6-B99ABAC5E103}"/>
              </a:ext>
            </a:extLst>
          </p:cNvPr>
          <p:cNvSpPr/>
          <p:nvPr/>
        </p:nvSpPr>
        <p:spPr>
          <a:xfrm>
            <a:off x="7049977" y="1810491"/>
            <a:ext cx="2135373" cy="4788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546C53-F408-4A86-A8BA-1712F638A19A}"/>
              </a:ext>
            </a:extLst>
          </p:cNvPr>
          <p:cNvSpPr/>
          <p:nvPr/>
        </p:nvSpPr>
        <p:spPr>
          <a:xfrm>
            <a:off x="2081128" y="3190329"/>
            <a:ext cx="1408748" cy="21654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6DD2B7F-3A01-4BBF-9766-9BA5C945F2E5}"/>
              </a:ext>
            </a:extLst>
          </p:cNvPr>
          <p:cNvSpPr/>
          <p:nvPr/>
        </p:nvSpPr>
        <p:spPr>
          <a:xfrm>
            <a:off x="5404788" y="603540"/>
            <a:ext cx="4617738" cy="1199224"/>
          </a:xfrm>
          <a:prstGeom prst="snip1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631" y="1"/>
            <a:ext cx="9644331" cy="603539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ดำเนินงานโครงการพัฒนาระบบบัญชีการเงินและระบบโปรแกรมทะเบียนลูกหนี้กองทุนพัฒนาบทบาทสตรี</a:t>
            </a:r>
            <a:b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(ดำเนินการ ตั้งแต่ </a:t>
            </a:r>
            <a:r>
              <a:rPr lang="th-TH" sz="15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ต.ค. 65 - มิ.ย. 66 </a:t>
            </a:r>
            <a: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ระยะเวลา 270 วัน )</a:t>
            </a:r>
            <a:endParaRPr lang="en-US" sz="15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62DC76B0-871F-4427-B9A6-DF9FC69E5958}"/>
              </a:ext>
            </a:extLst>
          </p:cNvPr>
          <p:cNvSpPr/>
          <p:nvPr/>
        </p:nvSpPr>
        <p:spPr>
          <a:xfrm>
            <a:off x="384865" y="2314212"/>
            <a:ext cx="3210957" cy="387963"/>
          </a:xfrm>
          <a:prstGeom prst="roundRect">
            <a:avLst>
              <a:gd name="adj" fmla="val 50000"/>
            </a:avLst>
          </a:prstGeom>
          <a:solidFill>
            <a:srgbClr val="EEDA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ต.ค. 2565 - ธ.ค. 2565 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(งวดที่ 1)</a:t>
            </a:r>
            <a:endParaRPr lang="en-US" sz="12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D96BBAF1-BBC7-4483-ADA2-067F55AD9A6E}"/>
              </a:ext>
            </a:extLst>
          </p:cNvPr>
          <p:cNvSpPr/>
          <p:nvPr/>
        </p:nvSpPr>
        <p:spPr>
          <a:xfrm>
            <a:off x="3550726" y="2314212"/>
            <a:ext cx="4066321" cy="387963"/>
          </a:xfrm>
          <a:prstGeom prst="roundRect">
            <a:avLst>
              <a:gd name="adj" fmla="val 50000"/>
            </a:avLst>
          </a:prstGeom>
          <a:solidFill>
            <a:srgbClr val="CBD7D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50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sz="12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 2566 - เม.ย. 2566 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(งวดที่ 2)</a:t>
            </a:r>
            <a:endParaRPr lang="en-US" sz="12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500" dirty="0"/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E73CD44A-6F79-4626-BF59-F1AF34868519}"/>
              </a:ext>
            </a:extLst>
          </p:cNvPr>
          <p:cNvSpPr/>
          <p:nvPr/>
        </p:nvSpPr>
        <p:spPr>
          <a:xfrm>
            <a:off x="7548331" y="2314212"/>
            <a:ext cx="2554302" cy="387963"/>
          </a:xfrm>
          <a:prstGeom prst="roundRect">
            <a:avLst>
              <a:gd name="adj" fmla="val 50000"/>
            </a:avLst>
          </a:prstGeom>
          <a:solidFill>
            <a:srgbClr val="ECD7C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428E5344-D373-4506-8425-D7998767BEE0}"/>
              </a:ext>
            </a:extLst>
          </p:cNvPr>
          <p:cNvSpPr/>
          <p:nvPr/>
        </p:nvSpPr>
        <p:spPr>
          <a:xfrm>
            <a:off x="3277650" y="2236068"/>
            <a:ext cx="546152" cy="5461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DCC6DC3A-1AE6-4547-A7EA-F5793CE225A3}"/>
              </a:ext>
            </a:extLst>
          </p:cNvPr>
          <p:cNvSpPr/>
          <p:nvPr/>
        </p:nvSpPr>
        <p:spPr>
          <a:xfrm>
            <a:off x="7297195" y="2235117"/>
            <a:ext cx="546152" cy="5461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2F47F21D-DE0A-4DA5-9640-47644CAA3706}"/>
              </a:ext>
            </a:extLst>
          </p:cNvPr>
          <p:cNvSpPr/>
          <p:nvPr/>
        </p:nvSpPr>
        <p:spPr>
          <a:xfrm>
            <a:off x="3327743" y="2284946"/>
            <a:ext cx="441533" cy="441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1" name="Oval 16">
            <a:extLst>
              <a:ext uri="{FF2B5EF4-FFF2-40B4-BE49-F238E27FC236}">
                <a16:creationId xmlns:a16="http://schemas.microsoft.com/office/drawing/2014/main" id="{028D3219-6373-4425-B1EC-B8D10E99459E}"/>
              </a:ext>
            </a:extLst>
          </p:cNvPr>
          <p:cNvSpPr/>
          <p:nvPr/>
        </p:nvSpPr>
        <p:spPr>
          <a:xfrm>
            <a:off x="7340685" y="2281494"/>
            <a:ext cx="441533" cy="441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005821F0-CDBB-43B9-8104-97159CCB1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694" y="2377406"/>
            <a:ext cx="217697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67" b="1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พ.ค.</a:t>
            </a:r>
            <a:r>
              <a:rPr lang="th-TH" sz="1167" b="1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67" b="1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2566 - มิ.ย. 2566 </a:t>
            </a:r>
            <a:r>
              <a:rPr lang="th-TH" sz="1167" b="1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(งวดที่ 3</a:t>
            </a:r>
            <a:r>
              <a:rPr lang="th-TH" sz="1250" b="1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250" b="1" spc="-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C044C63F-A99F-4CBB-B6D0-60BC81B7809B}"/>
              </a:ext>
            </a:extLst>
          </p:cNvPr>
          <p:cNvSpPr/>
          <p:nvPr/>
        </p:nvSpPr>
        <p:spPr>
          <a:xfrm>
            <a:off x="3434506" y="2392068"/>
            <a:ext cx="240515" cy="24012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A5E4BF-9EA7-433D-9C55-35F9ECFD1CEC}"/>
              </a:ext>
            </a:extLst>
          </p:cNvPr>
          <p:cNvSpPr/>
          <p:nvPr/>
        </p:nvSpPr>
        <p:spPr>
          <a:xfrm>
            <a:off x="384864" y="603540"/>
            <a:ext cx="3559796" cy="1160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810E2-4C62-422B-B009-76ECA85240C6}"/>
              </a:ext>
            </a:extLst>
          </p:cNvPr>
          <p:cNvSpPr txBox="1"/>
          <p:nvPr/>
        </p:nvSpPr>
        <p:spPr>
          <a:xfrm>
            <a:off x="271722" y="603539"/>
            <a:ext cx="3689688" cy="123918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จุดประสงค์</a:t>
            </a:r>
          </a:p>
          <a:p>
            <a:pPr marL="142869" indent="-142869">
              <a:lnSpc>
                <a:spcPct val="110000"/>
              </a:lnSpc>
              <a:buFontTx/>
              <a:buChar char="-"/>
            </a:pP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พัฒนาระบบบัญชีการเงิน (</a:t>
            </a:r>
            <a:r>
              <a:rPr lang="en-US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ERP) </a:t>
            </a: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และระบบโปรแกรมทะเบียนลูกหนี้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LM) </a:t>
            </a: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เพื่อใช้ทดแทนโปรแกรมทะเบียนลูกหนี้เดิม (</a:t>
            </a:r>
            <a:r>
              <a:rPr lang="en-US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SARA</a:t>
            </a: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</a:t>
            </a:r>
          </a:p>
          <a:p>
            <a:pPr marL="142869" indent="-142869">
              <a:lnSpc>
                <a:spcPct val="110000"/>
              </a:lnSpc>
              <a:buFontTx/>
              <a:buChar char="-"/>
            </a:pP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ระบบฯ ที่พัฒนา สามารถ ออกหลักฐานรายงานเพื่อปิดรายงานงบการเงินได้ตามกำหนดที่ถูกต้อง และมีประสิทธิภาพ</a:t>
            </a:r>
          </a:p>
          <a:p>
            <a:pPr marL="142869" indent="-142869">
              <a:lnSpc>
                <a:spcPct val="110000"/>
              </a:lnSpc>
              <a:buFontTx/>
              <a:buChar char="-"/>
            </a:pP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เพิ่มประสิทธิภาพของบุคลากร ทั้งส่วนกลางและส่วนภูมิภาค ใน</a:t>
            </a:r>
            <a:r>
              <a:rPr lang="th-TH" sz="9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</a:t>
            </a:r>
            <a:br>
              <a:rPr lang="th-TH" sz="9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9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ใช้</a:t>
            </a: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งานระบบบัญชีการเงิน (</a:t>
            </a:r>
            <a:r>
              <a:rPr lang="en-US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ERP) </a:t>
            </a:r>
            <a:r>
              <a:rPr lang="th-TH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และระบบโปรแกรมทะเบียนลูกหนี้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LM)</a:t>
            </a:r>
            <a:endParaRPr lang="th-TH" sz="91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DFE77D1-BD15-4322-B432-09495F6DED3D}"/>
              </a:ext>
            </a:extLst>
          </p:cNvPr>
          <p:cNvSpPr/>
          <p:nvPr/>
        </p:nvSpPr>
        <p:spPr>
          <a:xfrm>
            <a:off x="5457043" y="716278"/>
            <a:ext cx="1511730" cy="9930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2315E0C-829D-46ED-A87D-C47ED389D999}"/>
              </a:ext>
            </a:extLst>
          </p:cNvPr>
          <p:cNvSpPr/>
          <p:nvPr/>
        </p:nvSpPr>
        <p:spPr>
          <a:xfrm>
            <a:off x="8019893" y="711848"/>
            <a:ext cx="1829069" cy="9930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500" dirty="0"/>
          </a:p>
          <a:p>
            <a:pPr algn="ctr"/>
            <a:endParaRPr lang="th-TH" sz="1500" dirty="0"/>
          </a:p>
          <a:p>
            <a:pPr algn="ctr"/>
            <a:endParaRPr lang="th-TH" sz="15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DD1917-0072-466E-83D9-85AAA1908E1F}"/>
              </a:ext>
            </a:extLst>
          </p:cNvPr>
          <p:cNvSpPr txBox="1"/>
          <p:nvPr/>
        </p:nvSpPr>
        <p:spPr>
          <a:xfrm>
            <a:off x="5192499" y="758696"/>
            <a:ext cx="1980220" cy="3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ระบบโปรแกรมทะเบียนลูกหนี้ </a:t>
            </a:r>
            <a:endParaRPr lang="en-US" sz="8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8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8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Loan Management : LM</a:t>
            </a:r>
            <a:r>
              <a:rPr lang="th-TH" sz="8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8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0275708-CA0B-41A3-A919-513DA633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410" y="1240561"/>
            <a:ext cx="940963" cy="20980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5E2BAB5-E7CE-47FC-8114-E995B7D36A62}"/>
              </a:ext>
            </a:extLst>
          </p:cNvPr>
          <p:cNvSpPr txBox="1"/>
          <p:nvPr/>
        </p:nvSpPr>
        <p:spPr>
          <a:xfrm>
            <a:off x="6884312" y="899267"/>
            <a:ext cx="12257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เชื่อมโยงข้อมูลระหว่างกัน</a:t>
            </a:r>
            <a:endParaRPr lang="en-US" sz="7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98" name="Picture 6">
            <a:extLst>
              <a:ext uri="{FF2B5EF4-FFF2-40B4-BE49-F238E27FC236}">
                <a16:creationId xmlns:a16="http://schemas.microsoft.com/office/drawing/2014/main" id="{84B23735-7716-41D5-A685-3ACEF0178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3766" y="1071032"/>
            <a:ext cx="1088630" cy="60555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2F6622E-6EFA-4AD3-B4F3-89B5C937CD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483" y="1132771"/>
            <a:ext cx="460347" cy="469221"/>
          </a:xfrm>
          <a:prstGeom prst="rect">
            <a:avLst/>
          </a:prstGeom>
        </p:spPr>
      </p:pic>
      <p:sp>
        <p:nvSpPr>
          <p:cNvPr id="100" name="Arrow: Left-Right 99">
            <a:extLst>
              <a:ext uri="{FF2B5EF4-FFF2-40B4-BE49-F238E27FC236}">
                <a16:creationId xmlns:a16="http://schemas.microsoft.com/office/drawing/2014/main" id="{5C31019B-8396-4E8F-B66F-F609B323E3B2}"/>
              </a:ext>
            </a:extLst>
          </p:cNvPr>
          <p:cNvSpPr/>
          <p:nvPr/>
        </p:nvSpPr>
        <p:spPr>
          <a:xfrm>
            <a:off x="7004830" y="1080948"/>
            <a:ext cx="958153" cy="3673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A1A021-72BB-4669-9327-09F55ABF89D9}"/>
              </a:ext>
            </a:extLst>
          </p:cNvPr>
          <p:cNvSpPr/>
          <p:nvPr/>
        </p:nvSpPr>
        <p:spPr>
          <a:xfrm>
            <a:off x="4187364" y="1005984"/>
            <a:ext cx="1025088" cy="44227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787847-1920-4C98-B700-EB6E699505A3}"/>
              </a:ext>
            </a:extLst>
          </p:cNvPr>
          <p:cNvSpPr txBox="1"/>
          <p:nvPr/>
        </p:nvSpPr>
        <p:spPr>
          <a:xfrm>
            <a:off x="178594" y="3600664"/>
            <a:ext cx="198616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ต.ค.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en-US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ธ.ค.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 ติดตั้งระบบบัญชีการเงิน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รูปแบบมาตรฐาน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ห้อง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IDC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</a:t>
            </a:r>
          </a:p>
          <a:p>
            <a:pPr algn="ctr"/>
            <a:r>
              <a:rPr lang="th-TH" sz="10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ดำเนินการแล้วเสร็จ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54E487-FF9F-41CC-9534-13BCB81C511A}"/>
              </a:ext>
            </a:extLst>
          </p:cNvPr>
          <p:cNvSpPr txBox="1"/>
          <p:nvPr/>
        </p:nvSpPr>
        <p:spPr>
          <a:xfrm>
            <a:off x="204631" y="4480363"/>
            <a:ext cx="1895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19 - 23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ธ.ค.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ฝึกอบรมระบบบัญชีการเงิน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ห้องแซฟไฟ</a:t>
            </a:r>
            <a:r>
              <a:rPr lang="th-TH" sz="1000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ร์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101-102 อิมแพค เมืองทองธานี</a:t>
            </a:r>
          </a:p>
          <a:p>
            <a:pPr algn="ctr"/>
            <a:r>
              <a:rPr lang="th-TH" sz="10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ดำเนินการแล้วเสร็จ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4FAD9E-EAD4-4488-B61E-D6B03A98F48A}"/>
              </a:ext>
            </a:extLst>
          </p:cNvPr>
          <p:cNvSpPr txBox="1"/>
          <p:nvPr/>
        </p:nvSpPr>
        <p:spPr>
          <a:xfrm>
            <a:off x="163525" y="2705236"/>
            <a:ext cx="2023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1000" b="1" dirty="0" smtClean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ต.ค.</a:t>
            </a:r>
            <a:r>
              <a:rPr lang="th-TH" sz="10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b="1" dirty="0" smtClean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en-US" sz="10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</a:t>
            </a:r>
            <a:r>
              <a:rPr lang="th-TH" sz="10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ธ.ค. </a:t>
            </a:r>
            <a:r>
              <a:rPr lang="en-US" sz="10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000" b="1" dirty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ศึกษาข้อมูล</a:t>
            </a:r>
            <a:r>
              <a:rPr lang="en-US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เข้าเก็บ</a:t>
            </a:r>
            <a:r>
              <a:rPr lang="en-US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Requirement </a:t>
            </a:r>
            <a:r>
              <a:rPr lang="th-TH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เพื่อพัฒนาระบบบัญชีการเงิน (</a:t>
            </a:r>
            <a:r>
              <a:rPr lang="en-US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10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สำหรับติดตั้ง</a:t>
            </a:r>
          </a:p>
          <a:p>
            <a:pPr algn="ctr"/>
            <a:r>
              <a:rPr lang="th-TH" sz="10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ดำเนินการแล้วเสร็จ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1DFD50-AFE9-42F3-B7E1-4578838475CB}"/>
              </a:ext>
            </a:extLst>
          </p:cNvPr>
          <p:cNvSpPr txBox="1"/>
          <p:nvPr/>
        </p:nvSpPr>
        <p:spPr>
          <a:xfrm>
            <a:off x="2075068" y="3216372"/>
            <a:ext cx="1434192" cy="185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ส่งมอบงานงวด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</a:t>
            </a:r>
            <a:r>
              <a:rPr lang="en-US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27 ธ.ค.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r>
              <a:rPr lang="th-TH" sz="13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แผนการดำเนินโครงการ</a:t>
            </a:r>
            <a:b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ติดตั้งระบบบัญชีการเงิน (</a:t>
            </a:r>
            <a:r>
              <a:rPr lang="en-US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917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การฝึกอบรมระบบบัญชีการเงิน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17" b="1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คณะกรรมการตรวจรับพัสดุ </a:t>
            </a:r>
          </a:p>
          <a:p>
            <a:pPr algn="ctr">
              <a:lnSpc>
                <a:spcPct val="12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4 ม.ค.2566</a:t>
            </a:r>
            <a:endParaRPr lang="en-US" sz="91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4D26FFF-9FBF-4ED7-BA0B-0E876512A58E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3550726" y="2782220"/>
            <a:ext cx="30528" cy="29327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4E12C-3A72-4BD4-A7A3-C4F11CE4FCD9}"/>
              </a:ext>
            </a:extLst>
          </p:cNvPr>
          <p:cNvCxnSpPr/>
          <p:nvPr/>
        </p:nvCxnSpPr>
        <p:spPr>
          <a:xfrm>
            <a:off x="271721" y="3570672"/>
            <a:ext cx="170120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7DB32D4-862A-4E49-A956-834C3EA1D99A}"/>
              </a:ext>
            </a:extLst>
          </p:cNvPr>
          <p:cNvCxnSpPr/>
          <p:nvPr/>
        </p:nvCxnSpPr>
        <p:spPr>
          <a:xfrm>
            <a:off x="271721" y="4475037"/>
            <a:ext cx="170120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680EAC-2D4C-4171-BEF6-BEC26E4EEFC4}"/>
              </a:ext>
            </a:extLst>
          </p:cNvPr>
          <p:cNvSpPr txBox="1"/>
          <p:nvPr/>
        </p:nvSpPr>
        <p:spPr>
          <a:xfrm>
            <a:off x="2075068" y="1851390"/>
            <a:ext cx="461773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ระบบบัญชีการเงิน (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ที่เชื่อมโยงกับ ระบบโปรแกรมทะเบียนลูกหนี้ (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solidFill>
                  <a:schemeClr val="accent5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รับส่งข้อมูลแบบอัตโนมัติ และออกรายงานทางการเงินจากระบบได้ถูกต้อง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842276-8C2D-47C5-8195-FAB61F0EDE61}"/>
              </a:ext>
            </a:extLst>
          </p:cNvPr>
          <p:cNvSpPr txBox="1"/>
          <p:nvPr/>
        </p:nvSpPr>
        <p:spPr>
          <a:xfrm>
            <a:off x="3595821" y="2690853"/>
            <a:ext cx="3895143" cy="117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เข้าเก็บ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Requirement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เพื่อปรับปรุงระบบบัญชีการเงิน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เพิ่มเติม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และพัฒนาระบบโปรแกรมทะเบียนลูกหนี้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th-TH" sz="91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23-25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นัดหมายส่วนกลางเก็บข้อมูลปรับปรุงระบบ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endParaRPr lang="th-TH" sz="91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-2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ก.พ.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นัดหมายจังหวัดเพื่อเก็บข้อมูลปรับปรุงระบบ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เพื่อนำไปปรับปรุงและพัฒนาระบบ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พร้อมให้ใช้งาน ภายในเดือน 20 เม.ย.2566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8FAF3C-0646-4BEA-80B2-17918EA2637C}"/>
              </a:ext>
            </a:extLst>
          </p:cNvPr>
          <p:cNvSpPr txBox="1"/>
          <p:nvPr/>
        </p:nvSpPr>
        <p:spPr>
          <a:xfrm>
            <a:off x="3606242" y="4559486"/>
            <a:ext cx="4020655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20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เม.ย.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และนำเข้าข้อมูลลูกหนี้ที่มีข้อมูลถูกต้อง</a:t>
            </a: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เริ่มการพัฒนาระบบตั้งแต่เดือน ธค.2565 และกำลังเก็บข้อมูลเพื่อพัฒนาระบบให้เสร็จตามเป้าหมาย ก่อนนำข้อมูลลูกหนี้ที่ถูกต้องแล้ว เข้าระบบ</a:t>
            </a: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มีระบบ 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และมีข้อมูลลูกหนี้ที่ถูกต้อง ภายใน 20 </a:t>
            </a: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เม.ย. 2566</a:t>
            </a:r>
            <a:endParaRPr lang="th-TH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641AB-5A20-48E6-9726-4C3941EBC94E}"/>
              </a:ext>
            </a:extLst>
          </p:cNvPr>
          <p:cNvSpPr txBox="1"/>
          <p:nvPr/>
        </p:nvSpPr>
        <p:spPr>
          <a:xfrm>
            <a:off x="3604939" y="3781705"/>
            <a:ext cx="3900510" cy="79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31 มี.ค.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เตรียมข้อมูลลูกหนี้จากระบบ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เดิม ให้มีความถูกต้อง ก่อนนำเข้าระบบ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endParaRPr lang="th-TH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 </a:t>
            </a:r>
            <a:r>
              <a:rPr lang="th-TH" sz="91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ม.ค. 2566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ดำเนินการเตรียมข้อมูลจาก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และนำมาเทียบกับข้อมูลการยืนยันลูกหนี้  หรือหลักฐานอื่นๆ </a:t>
            </a:r>
          </a:p>
          <a:p>
            <a:r>
              <a:rPr lang="th-TH" sz="917" b="1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นำข้อมูลลูกหนี้ที่มีความถูกต้อง เข้าระบบ </a:t>
            </a:r>
            <a:r>
              <a:rPr lang="en-US" sz="917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 </a:t>
            </a:r>
            <a:r>
              <a:rPr lang="th-TH" sz="917" spc="-1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ภายในเดือนมี.ค. 2566</a:t>
            </a:r>
            <a:endParaRPr lang="th-TH" sz="917" spc="-1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A0288D-FCBD-464B-AEA5-50CA0498404D}"/>
              </a:ext>
            </a:extLst>
          </p:cNvPr>
          <p:cNvCxnSpPr>
            <a:cxnSpLocks/>
          </p:cNvCxnSpPr>
          <p:nvPr/>
        </p:nvCxnSpPr>
        <p:spPr>
          <a:xfrm>
            <a:off x="3674993" y="3798433"/>
            <a:ext cx="3667155" cy="1210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54313A-5FA0-420E-918F-B490D6AF615F}"/>
              </a:ext>
            </a:extLst>
          </p:cNvPr>
          <p:cNvCxnSpPr>
            <a:cxnSpLocks/>
          </p:cNvCxnSpPr>
          <p:nvPr/>
        </p:nvCxnSpPr>
        <p:spPr>
          <a:xfrm flipV="1">
            <a:off x="3674993" y="4542897"/>
            <a:ext cx="3736797" cy="487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BAE253-E8B3-44F2-A53D-D16D3E534BF1}"/>
              </a:ext>
            </a:extLst>
          </p:cNvPr>
          <p:cNvCxnSpPr>
            <a:cxnSpLocks/>
          </p:cNvCxnSpPr>
          <p:nvPr/>
        </p:nvCxnSpPr>
        <p:spPr>
          <a:xfrm>
            <a:off x="7525667" y="2761986"/>
            <a:ext cx="0" cy="18812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9">
            <a:extLst>
              <a:ext uri="{FF2B5EF4-FFF2-40B4-BE49-F238E27FC236}">
                <a16:creationId xmlns:a16="http://schemas.microsoft.com/office/drawing/2014/main" id="{00D76FC7-3502-4A2C-9011-9F9E2C7B8A61}"/>
              </a:ext>
            </a:extLst>
          </p:cNvPr>
          <p:cNvSpPr/>
          <p:nvPr/>
        </p:nvSpPr>
        <p:spPr>
          <a:xfrm>
            <a:off x="7450013" y="2360124"/>
            <a:ext cx="240515" cy="24012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06CFDA-863E-4C2D-90CF-912637344E98}"/>
              </a:ext>
            </a:extLst>
          </p:cNvPr>
          <p:cNvSpPr txBox="1"/>
          <p:nvPr/>
        </p:nvSpPr>
        <p:spPr>
          <a:xfrm>
            <a:off x="7506156" y="3759112"/>
            <a:ext cx="2653843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ต.ค.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มิ.ย.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สนับสนุนผู้เชี่ยวชาญทางบัญชี ร่วมดำเนินการปิดงบการเงิน ปีบัญชี 2566</a:t>
            </a: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 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 ตั้งแต่ งวดที่ 1 - 3</a:t>
            </a:r>
          </a:p>
          <a:p>
            <a:pPr>
              <a:lnSpc>
                <a:spcPct val="110000"/>
              </a:lnSpc>
            </a:pP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สกส.มีผู้เชี่ยวชาญทางบัญชี ร่วมในการปิดงบการเงิน ออกรายงานจากระบบฯ ได้ถูกต้อง</a:t>
            </a: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96126B-820C-4564-B9D4-AE2DDB831963}"/>
              </a:ext>
            </a:extLst>
          </p:cNvPr>
          <p:cNvSpPr txBox="1"/>
          <p:nvPr/>
        </p:nvSpPr>
        <p:spPr>
          <a:xfrm>
            <a:off x="7505449" y="4739709"/>
            <a:ext cx="2611669" cy="79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 20 มิ.ย.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</a:t>
            </a:r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ฝึกอบรมระบบโปรแกรมทะเบียนลูกหนี้ (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รอระบบ</a:t>
            </a:r>
            <a:r>
              <a:rPr lang="en-US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ที่ดำเนินการครบถ้วนแล้ว</a:t>
            </a:r>
          </a:p>
          <a:p>
            <a:r>
              <a:rPr lang="th-TH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 </a:t>
            </a:r>
            <a:r>
              <a:rPr lang="en-US" sz="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 ได้เรียนรู้การใช้งานระบบที่ถูกต้อง มีประสิทธิภาพ</a:t>
            </a:r>
            <a:endParaRPr lang="en-US" sz="91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2AE2F0-754F-4541-85F0-CA1B54F57CA0}"/>
              </a:ext>
            </a:extLst>
          </p:cNvPr>
          <p:cNvCxnSpPr>
            <a:cxnSpLocks/>
          </p:cNvCxnSpPr>
          <p:nvPr/>
        </p:nvCxnSpPr>
        <p:spPr>
          <a:xfrm>
            <a:off x="7567134" y="3770627"/>
            <a:ext cx="2424518" cy="134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B3B6C8-C753-4FD9-B190-8432C870F549}"/>
              </a:ext>
            </a:extLst>
          </p:cNvPr>
          <p:cNvCxnSpPr>
            <a:cxnSpLocks/>
          </p:cNvCxnSpPr>
          <p:nvPr/>
        </p:nvCxnSpPr>
        <p:spPr>
          <a:xfrm>
            <a:off x="7591320" y="4757705"/>
            <a:ext cx="237460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E64DE5-2669-44EE-8C15-E138F6D1F710}"/>
              </a:ext>
            </a:extLst>
          </p:cNvPr>
          <p:cNvSpPr txBox="1"/>
          <p:nvPr/>
        </p:nvSpPr>
        <p:spPr>
          <a:xfrm>
            <a:off x="7125190" y="1840875"/>
            <a:ext cx="231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ระบบเว็บแอพพลิเคชั่นสำหรับลูกหนี้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(เพื่อตรวจสอบ ติดตาม ชำระเงิน)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DDBCC582-82ED-4FA1-BD7D-5A74AC69C59A}"/>
              </a:ext>
            </a:extLst>
          </p:cNvPr>
          <p:cNvSpPr/>
          <p:nvPr/>
        </p:nvSpPr>
        <p:spPr>
          <a:xfrm rot="17960371">
            <a:off x="6671830" y="1400404"/>
            <a:ext cx="207151" cy="844405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BC8879-2E0D-420A-9A5F-8F20376A3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3205" y="1384034"/>
            <a:ext cx="582669" cy="883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1F257BC-7FA8-4CF5-8509-686360158DDE}"/>
              </a:ext>
            </a:extLst>
          </p:cNvPr>
          <p:cNvSpPr txBox="1"/>
          <p:nvPr/>
        </p:nvSpPr>
        <p:spPr>
          <a:xfrm>
            <a:off x="7977661" y="716278"/>
            <a:ext cx="2044864" cy="47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ระบบบัญชีการเงิน </a:t>
            </a:r>
            <a:endParaRPr lang="en-US" sz="833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833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Enterprice</a:t>
            </a:r>
            <a:r>
              <a:rPr lang="en-US" sz="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Resource Planning : ERP</a:t>
            </a:r>
            <a:r>
              <a:rPr lang="th-TH" sz="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8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Oval 32">
            <a:extLst>
              <a:ext uri="{FF2B5EF4-FFF2-40B4-BE49-F238E27FC236}">
                <a16:creationId xmlns:a16="http://schemas.microsoft.com/office/drawing/2014/main" id="{4444AC41-98CB-4B92-9F70-7CC40B9521D7}"/>
              </a:ext>
            </a:extLst>
          </p:cNvPr>
          <p:cNvSpPr/>
          <p:nvPr/>
        </p:nvSpPr>
        <p:spPr>
          <a:xfrm>
            <a:off x="1712050" y="1895550"/>
            <a:ext cx="363018" cy="35280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0" name="Frame 17">
            <a:extLst>
              <a:ext uri="{FF2B5EF4-FFF2-40B4-BE49-F238E27FC236}">
                <a16:creationId xmlns:a16="http://schemas.microsoft.com/office/drawing/2014/main" id="{98FC6A0E-59CC-42DF-B042-51987122627C}"/>
              </a:ext>
            </a:extLst>
          </p:cNvPr>
          <p:cNvSpPr/>
          <p:nvPr/>
        </p:nvSpPr>
        <p:spPr>
          <a:xfrm>
            <a:off x="1744763" y="3370246"/>
            <a:ext cx="178328" cy="1640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ysClr val="windowText" lastClr="000000"/>
              </a:solidFill>
            </a:endParaRPr>
          </a:p>
        </p:txBody>
      </p:sp>
      <p:sp>
        <p:nvSpPr>
          <p:cNvPr id="61" name="Frame 17">
            <a:extLst>
              <a:ext uri="{FF2B5EF4-FFF2-40B4-BE49-F238E27FC236}">
                <a16:creationId xmlns:a16="http://schemas.microsoft.com/office/drawing/2014/main" id="{1039FA01-29A5-4F59-B41B-63A71501EB58}"/>
              </a:ext>
            </a:extLst>
          </p:cNvPr>
          <p:cNvSpPr/>
          <p:nvPr/>
        </p:nvSpPr>
        <p:spPr>
          <a:xfrm>
            <a:off x="1729854" y="4285917"/>
            <a:ext cx="178328" cy="1640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2" name="Frame 17">
            <a:extLst>
              <a:ext uri="{FF2B5EF4-FFF2-40B4-BE49-F238E27FC236}">
                <a16:creationId xmlns:a16="http://schemas.microsoft.com/office/drawing/2014/main" id="{FA488F0D-612E-4393-AD8B-9CF4621EB143}"/>
              </a:ext>
            </a:extLst>
          </p:cNvPr>
          <p:cNvSpPr/>
          <p:nvPr/>
        </p:nvSpPr>
        <p:spPr>
          <a:xfrm>
            <a:off x="1698299" y="5099298"/>
            <a:ext cx="178328" cy="1640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9D00829-344E-4AD6-9E0E-D7EAA294C46A}"/>
              </a:ext>
            </a:extLst>
          </p:cNvPr>
          <p:cNvSpPr/>
          <p:nvPr/>
        </p:nvSpPr>
        <p:spPr>
          <a:xfrm>
            <a:off x="4911465" y="5456173"/>
            <a:ext cx="1618382" cy="207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ปริมาณงาน ร้อยละ 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40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6F1BA7B-B94A-4355-87BB-5F021879708D}"/>
              </a:ext>
            </a:extLst>
          </p:cNvPr>
          <p:cNvSpPr/>
          <p:nvPr/>
        </p:nvSpPr>
        <p:spPr>
          <a:xfrm>
            <a:off x="8233253" y="5468543"/>
            <a:ext cx="1615709" cy="1879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ปริมาณงาน ร้อยละ 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8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1046445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3722" y="1054576"/>
            <a:ext cx="5939275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คดีอาญาของกองทุนพัฒนาบทบาทสตรี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จังหวัดนนทบุรีขอยก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เลิกการเข้าร่วมมาตรการตามประกาศคณะกรรมการบริหาร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อัตราดอกเบี้ยเงินกู้และอัตรา</a:t>
            </a: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ดอกเบี้ยผิด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นัดกองทุนพัฒนาบทบาทสตรี (ฉบับที่ 4</a:t>
            </a: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en-US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(รายนางสาววนันลภัสสร์ ศิริพราหมณกุล)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ข้อบังคับ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คณะกรรมการบริหารกองทุนพัฒนาบทบาทสตรีว่าด้วยการ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ฉบับที่ 2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...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รายงานความก้าวหน้าโครงการ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พัฒนาระบบบัญชีการเงินและระบบโปรแกรมทะเบียนลูกหนี้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12819"/>
            <a:ext cx="10160000" cy="124318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รายงานของผู้สอบบัญชีและรายงานการเงินกองทุนพัฒนาบทบาทสตรี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ปีสิ้นสุด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30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62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0" y="107577"/>
            <a:ext cx="9914966" cy="55132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502" y="2406331"/>
            <a:ext cx="6983507" cy="1717429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รายงานการเงินของผู้สอบบัญชีและรายงานการเงิน</a:t>
            </a:r>
            <a:b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b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</a:t>
            </a:r>
            <a:r>
              <a:rPr lang="th-TH" sz="2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</a:t>
            </a:r>
            <a: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2564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" b="100000" l="0" r="96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58" y="433784"/>
            <a:ext cx="1775012" cy="1646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4471" y="4304554"/>
            <a:ext cx="9914964" cy="943773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</a:t>
            </a:r>
          </a:p>
        </p:txBody>
      </p:sp>
    </p:spTree>
    <p:extLst>
      <p:ext uri="{BB962C8B-B14F-4D97-AF65-F5344CB8AC3E}">
        <p14:creationId xmlns:p14="http://schemas.microsoft.com/office/powerpoint/2010/main" val="37486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2043948"/>
            <a:ext cx="9914964" cy="943773"/>
          </a:xfrm>
        </p:spPr>
        <p:txBody>
          <a:bodyPr>
            <a:normAutofit/>
          </a:bodyPr>
          <a:lstStyle/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เกณฑ์ในการไม่แสดงความเห็น</a:t>
            </a:r>
          </a:p>
        </p:txBody>
      </p:sp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471" y="3227299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เนื่องจาก</a:t>
            </a:r>
            <a: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สำนักงานการตรวจเงินแผ่นดิน</a:t>
            </a:r>
            <a:b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3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3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ไม่สามารถหาหลักฐานการสอบบัญชีที่เหมาะสมอย่างเพียงพอ</a:t>
            </a:r>
            <a:br>
              <a:rPr lang="th-TH" sz="3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3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3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สำหรับรายการบัญชี ดังต่อไปนี้</a:t>
            </a:r>
          </a:p>
        </p:txBody>
      </p:sp>
      <p:sp>
        <p:nvSpPr>
          <p:cNvPr id="3" name="Oval 2"/>
          <p:cNvSpPr/>
          <p:nvPr/>
        </p:nvSpPr>
        <p:spPr>
          <a:xfrm>
            <a:off x="313765" y="268941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000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pic>
        <p:nvPicPr>
          <p:cNvPr id="9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" b="100000" l="0" r="96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32" y="444275"/>
            <a:ext cx="1286576" cy="1193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195" y="141569"/>
            <a:ext cx="9786005" cy="943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193" y="2188882"/>
            <a:ext cx="9178364" cy="1441826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667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</a:t>
            </a:r>
            <a:r>
              <a:rPr lang="th-TH" sz="2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สำนักงานการตรวจเงินแผ่นดิน </a:t>
            </a:r>
            <a:r>
              <a:rPr lang="th-TH" sz="2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ไม่สามารถหาหลักฐานการสอบ</a:t>
            </a:r>
            <a:br>
              <a:rPr lang="th-TH" sz="2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บัญชีที่เหมาะสมอย่างเพียงพอ </a:t>
            </a:r>
            <a:r>
              <a:rPr lang="th-TH" sz="2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สำหรับรายการบัญชี ดังต่อไปนี้</a:t>
            </a:r>
          </a:p>
          <a:p>
            <a:pPr algn="l"/>
            <a:endParaRPr lang="th-TH" sz="2667" u="sng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12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</a:t>
            </a:r>
            <a:r>
              <a:rPr lang="th-TH" sz="3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บัญชีเงินให้กู้ยืมระยะสั้น และบัญชีเงินให้กู้ยืมระยะยาว</a:t>
            </a:r>
            <a:endParaRPr lang="th-TH" sz="3200" u="sng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71" y="699243"/>
            <a:ext cx="9178364" cy="977153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1) จากการตรวจสอบของ สตง.</a:t>
            </a:r>
            <a:endParaRPr lang="th-TH" sz="2667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15314"/>
              </p:ext>
            </p:extLst>
          </p:nvPr>
        </p:nvGraphicFramePr>
        <p:xfrm>
          <a:off x="1658473" y="2207489"/>
          <a:ext cx="6992469" cy="1364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3010">
                  <a:extLst>
                    <a:ext uri="{9D8B030D-6E8A-4147-A177-3AD203B41FA5}">
                      <a16:colId xmlns:a16="http://schemas.microsoft.com/office/drawing/2014/main" val="554770177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973531545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3028240876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ตามรายงานการเงิน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5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5,146.91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ลบ.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2762939181"/>
                  </a:ext>
                </a:extLst>
              </a:tr>
              <a:tr h="44959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รายละเอียดประกอบการตรวจสอบ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4,226.66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ลบ.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263857419"/>
                  </a:ext>
                </a:extLst>
              </a:tr>
              <a:tr h="44959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920.25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ลบ.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0533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2771" y="3935506"/>
            <a:ext cx="9178364" cy="1506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ผลต่างที่เหลือ </a:t>
            </a:r>
            <a:r>
              <a:rPr lang="th-TH" sz="30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920.25</a:t>
            </a:r>
            <a:r>
              <a:rPr lang="th-TH" sz="3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ลบ. </a:t>
            </a:r>
          </a:p>
          <a:p>
            <a:pPr algn="ctr">
              <a:lnSpc>
                <a:spcPct val="120000"/>
              </a:lnSpc>
            </a:pPr>
            <a:r>
              <a:rPr lang="th-TH" sz="15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กองทุนไม่สามารถชี้แจงและแสดงเอกสารหลักฐานสาเหตุของ</a:t>
            </a:r>
            <a:r>
              <a:rPr lang="th-TH" sz="15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ผลต่างให้</a:t>
            </a:r>
            <a:r>
              <a:rPr lang="th-TH" sz="15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ตรวจสอบได้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00279"/>
              </p:ext>
            </p:extLst>
          </p:nvPr>
        </p:nvGraphicFramePr>
        <p:xfrm>
          <a:off x="1658473" y="1766860"/>
          <a:ext cx="6992469" cy="449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2469">
                  <a:extLst>
                    <a:ext uri="{9D8B030D-6E8A-4147-A177-3AD203B41FA5}">
                      <a16:colId xmlns:a16="http://schemas.microsoft.com/office/drawing/2014/main" val="2090530624"/>
                    </a:ext>
                  </a:extLst>
                </a:gridCol>
              </a:tblGrid>
              <a:tr h="449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30 กันยายน 2564 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08357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48244" y="2586118"/>
            <a:ext cx="1398493" cy="109058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</a:t>
            </a:r>
            <a:r>
              <a:rPr lang="th-TH" sz="1167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</a:t>
            </a:r>
            <a:br>
              <a:rPr lang="th-TH" sz="1167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67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</a:t>
            </a:r>
            <a:r>
              <a:rPr lang="th-TH" sz="1167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สตง.</a:t>
            </a:r>
          </a:p>
        </p:txBody>
      </p:sp>
    </p:spTree>
    <p:extLst>
      <p:ext uri="{BB962C8B-B14F-4D97-AF65-F5344CB8AC3E}">
        <p14:creationId xmlns:p14="http://schemas.microsoft.com/office/powerpoint/2010/main" val="764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671" y="154080"/>
            <a:ext cx="9762564" cy="943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71" y="779928"/>
            <a:ext cx="9178364" cy="977153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3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2) ตั้งแต่ปี 2561 - 2564</a:t>
            </a:r>
            <a:endParaRPr lang="th-TH" sz="3000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36261"/>
              </p:ext>
            </p:extLst>
          </p:nvPr>
        </p:nvGraphicFramePr>
        <p:xfrm>
          <a:off x="1658473" y="2548148"/>
          <a:ext cx="7095002" cy="85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3731">
                  <a:extLst>
                    <a:ext uri="{9D8B030D-6E8A-4147-A177-3AD203B41FA5}">
                      <a16:colId xmlns:a16="http://schemas.microsoft.com/office/drawing/2014/main" val="554770177"/>
                    </a:ext>
                  </a:extLst>
                </a:gridCol>
                <a:gridCol w="924921">
                  <a:extLst>
                    <a:ext uri="{9D8B030D-6E8A-4147-A177-3AD203B41FA5}">
                      <a16:colId xmlns:a16="http://schemas.microsoft.com/office/drawing/2014/main" val="97353154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3028240876"/>
                    </a:ext>
                  </a:extLst>
                </a:gridCol>
              </a:tblGrid>
              <a:tr h="410211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บัญชีเงินให้กู้ยืม</a:t>
                      </a:r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  <a:p>
                      <a:pPr algn="ctr" fontAlgn="b"/>
                      <a:endParaRPr lang="th-TH" sz="17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th-TH" sz="17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1,775.13 ลบ</a:t>
                      </a:r>
                    </a:p>
                    <a:p>
                      <a:pPr algn="r" fontAlgn="b"/>
                      <a:endParaRPr lang="th-TH" sz="17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762939181"/>
                  </a:ext>
                </a:extLst>
              </a:tr>
              <a:tr h="449594">
                <a:tc>
                  <a:txBody>
                    <a:bodyPr/>
                    <a:lstStyle/>
                    <a:p>
                      <a:pPr algn="l" fontAlgn="b"/>
                      <a:r>
                        <a:rPr lang="th-TH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บัญชีรายได้สูง/(ต่ำ)</a:t>
                      </a:r>
                      <a:r>
                        <a:rPr lang="th-TH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กว่าค่าใช้จ่ายสะสม</a:t>
                      </a:r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5741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2771" y="3935506"/>
            <a:ext cx="9178364" cy="1506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กองทุนไม่สามารถชี้แจงและแสดงเอกสารหลักฐานสาเหตุของผลต่าง</a:t>
            </a:r>
          </a:p>
          <a:p>
            <a:pPr algn="ctr">
              <a:lnSpc>
                <a:spcPct val="120000"/>
              </a:lnSpc>
            </a:pPr>
            <a:r>
              <a:rPr lang="th-TH" sz="15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ให้ตรวจสอบได้ว่า การปรับปรุงดังกล่าวเกิดจากสาเหตุใดและเป็นการปรับปรุงลดยอดของลูกหนี้เงินให้กู้ยืมรายใด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89281"/>
              </p:ext>
            </p:extLst>
          </p:nvPr>
        </p:nvGraphicFramePr>
        <p:xfrm>
          <a:off x="1658473" y="2107520"/>
          <a:ext cx="7095002" cy="449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5002">
                  <a:extLst>
                    <a:ext uri="{9D8B030D-6E8A-4147-A177-3AD203B41FA5}">
                      <a16:colId xmlns:a16="http://schemas.microsoft.com/office/drawing/2014/main" val="2090530624"/>
                    </a:ext>
                  </a:extLst>
                </a:gridCol>
              </a:tblGrid>
              <a:tr h="449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การปรับปรุงลดยอด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0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4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8585" y="797858"/>
            <a:ext cx="9178364" cy="977153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3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1.2 บัญชีหนี้สินหมุนเวียนอื่น (เงินรับรอตรวจสอบ)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01831"/>
              </p:ext>
            </p:extLst>
          </p:nvPr>
        </p:nvGraphicFramePr>
        <p:xfrm>
          <a:off x="1208139" y="2124344"/>
          <a:ext cx="7767627" cy="1461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469">
                  <a:extLst>
                    <a:ext uri="{9D8B030D-6E8A-4147-A177-3AD203B41FA5}">
                      <a16:colId xmlns:a16="http://schemas.microsoft.com/office/drawing/2014/main" val="554770177"/>
                    </a:ext>
                  </a:extLst>
                </a:gridCol>
                <a:gridCol w="1770498">
                  <a:extLst>
                    <a:ext uri="{9D8B030D-6E8A-4147-A177-3AD203B41FA5}">
                      <a16:colId xmlns:a16="http://schemas.microsoft.com/office/drawing/2014/main" val="973531545"/>
                    </a:ext>
                  </a:extLst>
                </a:gridCol>
                <a:gridCol w="2004830">
                  <a:extLst>
                    <a:ext uri="{9D8B030D-6E8A-4147-A177-3AD203B41FA5}">
                      <a16:colId xmlns:a16="http://schemas.microsoft.com/office/drawing/2014/main" val="3028240876"/>
                    </a:ext>
                  </a:extLst>
                </a:gridCol>
                <a:gridCol w="2004830">
                  <a:extLst>
                    <a:ext uri="{9D8B030D-6E8A-4147-A177-3AD203B41FA5}">
                      <a16:colId xmlns:a16="http://schemas.microsoft.com/office/drawing/2014/main" val="76823833"/>
                    </a:ext>
                  </a:extLst>
                </a:gridCol>
              </a:tblGrid>
              <a:tr h="38799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5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ตามรายงานการเงิน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ตามทะเบียนคุม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2762939181"/>
                  </a:ext>
                </a:extLst>
              </a:tr>
              <a:tr h="38009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5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30 ก.ย. 63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150.47 ลบ.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148.59 ลบ.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-1.88 ลบ.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263857419"/>
                  </a:ext>
                </a:extLst>
              </a:tr>
              <a:tr h="6372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30</a:t>
                      </a:r>
                      <a:r>
                        <a:rPr lang="th-TH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ก.ย. 64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222.88 ลบ.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237.49 ลบ.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+14.61 ลบ.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0533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2771" y="3935506"/>
            <a:ext cx="9178364" cy="1506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กองทุนไม่สามารถชี้แจงและแสดงเอกสารหลักฐานสาเหตุของ</a:t>
            </a:r>
            <a:r>
              <a:rPr lang="th-TH" sz="15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ผลต่างให้</a:t>
            </a:r>
            <a:r>
              <a:rPr lang="th-TH" sz="1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ตรวจสอบได้</a:t>
            </a:r>
          </a:p>
        </p:txBody>
      </p:sp>
    </p:spTree>
    <p:extLst>
      <p:ext uri="{BB962C8B-B14F-4D97-AF65-F5344CB8AC3E}">
        <p14:creationId xmlns:p14="http://schemas.microsoft.com/office/powerpoint/2010/main" val="29962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154" y="1105134"/>
            <a:ext cx="9762564" cy="3149320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ในปีงบประมาณ พ.ศ. 2562 และ 2563 </a:t>
            </a:r>
            <a:endParaRPr lang="th-TH" sz="23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l"/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เจ้าหน้าที่ของกรมการพัฒนาชุมชน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ผู้ทำหน้าที่เบิกจ่ายเงินฝากคลังของกองทุน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ในระบบ </a:t>
            </a:r>
            <a:r>
              <a:rPr 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GFMIS </a:t>
            </a:r>
            <a:r>
              <a:rPr lang="th-TH" sz="2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เบียดบังเงินทางราชการ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ซึ่งปัจจุบันอยู่ระหว่างการสอบทานความเสียหาย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ของคณะกรรมการตรวจสอบเท็จจริงความรับผิดทางละเมิด</a:t>
            </a:r>
          </a:p>
          <a:p>
            <a:pPr algn="thaiDist"/>
            <a:endParaRPr lang="th-TH" sz="2667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154" y="4296758"/>
            <a:ext cx="976256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 จึง</a:t>
            </a:r>
            <a:r>
              <a:rPr lang="th-TH" sz="15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ไม่สามารถสรุปจำนวนเงินที่ส่งผลกระทบต่อรายงานการเงิน </a:t>
            </a:r>
          </a:p>
          <a:p>
            <a:pPr algn="ctr"/>
            <a:endParaRPr lang="th-TH" sz="15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15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ก.ย. 64 </a:t>
            </a:r>
            <a:endParaRPr lang="th-TH" sz="15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5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48658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31" y="2761134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ตามข้อ 1. และ 2. </a:t>
            </a:r>
          </a:p>
          <a:p>
            <a:endParaRPr lang="th-TH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สำนักงานการตรวจเงินแผ่นดินไม่สามารถสรุปได้ว่าอาจมีรายการปรับปรุงใด ๆ </a:t>
            </a:r>
          </a:p>
          <a:p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ที่จำเป็นต่อรายการที่แสดงในรายงานการเงินของกองทุนหรือไม่ และไม่สามารถใช้วิธีการตรวจสอบอื่นใด </a:t>
            </a:r>
          </a:p>
          <a:p>
            <a:endParaRPr lang="th-TH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ได้มาซึ่งหลักฐานการสอบบัญชีที่เหมาะสมอย่างเพียงพอจนสามารถเชื่อมั่นในความถูกต้องและครบถ้วน</a:t>
            </a:r>
          </a:p>
          <a:p>
            <a:endParaRPr lang="th-TH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ของการแสดงรายการและการเปิดเผยข้อมูลในรายงานการเงินของกองทุน สำหรับปีสิ้นสุดวันที่ 30 กันยายน 2564 ได้ </a:t>
            </a:r>
          </a:p>
          <a:p>
            <a:endParaRPr lang="th-TH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ซึ่งเป็นสถานการณ์เดียวกันกับการตรวจสอบรายงานการเงินสำหรับปีสิ้นสุดวันที่ 30 กันยายน 2563</a:t>
            </a:r>
            <a:endParaRPr lang="th-TH" sz="917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1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48658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751" y="3101794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333" u="sng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นอกจากเรื่องที่เป็นเหตุ</a:t>
            </a:r>
            <a:r>
              <a:rPr lang="th-TH" sz="2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ให้สำนักงานการตรวจเงินแผ่นดินไม่แสดงความเห็น</a:t>
            </a:r>
          </a:p>
          <a:p>
            <a:endParaRPr lang="th-TH" sz="2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ต่อรายงานการเงินข้างต้น </a:t>
            </a:r>
          </a:p>
          <a:p>
            <a:endParaRPr lang="th-TH" sz="2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สำนักงานการตรวจเงินแผ่นดินยัง</a:t>
            </a:r>
            <a:r>
              <a:rPr lang="th-TH" sz="2333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พบการแสดงข้อมูลที่ขัดต่อข้อเท็จจริง</a:t>
            </a:r>
          </a:p>
          <a:p>
            <a:endParaRPr lang="th-TH" sz="2333" u="sng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333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อันเป็นสาระสำคัญต่อรายงานการเงินของกองทุน </a:t>
            </a:r>
          </a:p>
          <a:p>
            <a:endParaRPr lang="th-TH" sz="2333" u="sng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333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 วันที่ 30 กันยายน 2564</a:t>
            </a:r>
            <a:endParaRPr lang="th-TH" sz="417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3765" y="268941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31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894045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3722" y="838676"/>
            <a:ext cx="5939275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รายงานของผู้สอบบัญชีและรายงานการเงินกองทุนพัฒนาบทบาทสตรี สำหรับปีสิ้นสุด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30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การเช่าพื้นที่เพื่อใช้เป็นสถานที่เก็บรักษาเอกสารของสำนักงานกองทุนพัฒนาบทบาทสตรี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6" name="กลุ่ม 49"/>
          <p:cNvGrpSpPr/>
          <p:nvPr/>
        </p:nvGrpSpPr>
        <p:grpSpPr>
          <a:xfrm>
            <a:off x="172261" y="2282738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0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083722" y="2305148"/>
            <a:ext cx="59392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</a:t>
            </a:r>
            <a:b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บทบาทสตรี </a:t>
            </a:r>
            <a:r>
              <a:rPr lang="th-TH" sz="1400" spc="-40" dirty="0">
                <a:latin typeface="Chulabhorn Likit Text" panose="00000500000000000000" charset="-34"/>
                <a:cs typeface="Chulabhorn Likit Text" panose="00000500000000000000" charset="-34"/>
              </a:rPr>
              <a:t>ครั้งที่ </a:t>
            </a:r>
            <a:r>
              <a:rPr lang="th-TH" sz="1400" spc="-40" dirty="0" smtClean="0">
                <a:latin typeface="Chulabhorn Likit Text" panose="00000500000000000000" charset="-34"/>
                <a:cs typeface="Chulabhorn Likit Text" panose="00000500000000000000" charset="-34"/>
              </a:rPr>
              <a:t>18 </a:t>
            </a:r>
            <a:r>
              <a:rPr lang="th-TH" sz="1400" spc="-40" dirty="0">
                <a:latin typeface="Chulabhorn Likit Text" panose="00000500000000000000" charset="-34"/>
                <a:cs typeface="Chulabhorn Likit Text" panose="00000500000000000000" charset="-34"/>
              </a:rPr>
              <a:t>ตามประกาศคณะกรรมการบริหารกองทุนพัฒนาบทบาทสตรี </a:t>
            </a:r>
            <a:r>
              <a:rPr lang="th-TH" sz="1400" dirty="0"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 และอัตราดอกเบี้ยผิดนัดกองทุนพัฒนาบทบาทสตรี พ.ศ. 2563 (ฉบับที่ 4</a:t>
            </a:r>
            <a:r>
              <a:rPr lang="th-TH" sz="1400" dirty="0" smtClean="0">
                <a:latin typeface="Chulabhorn Likit Text" panose="00000500000000000000" charset="-34"/>
                <a:cs typeface="Chulabhorn Likit Text" panose="00000500000000000000" charset="-34"/>
              </a:rPr>
              <a:t>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เรื่อง หลักเกณฑ์ วิธีการ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เงื่อนไขเกี่ยวกับการลดอัตราดอกเบี้ยเงินกู้และอัตราดอกเบี้ยผิดนัด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(ฉบับที่ 5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เรื่อง มาตรการไกล่เกลี่ย และประนีประนอมยอมความกรณีลูกหนี้ผิด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นัด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3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9256"/>
              </p:ext>
            </p:extLst>
          </p:nvPr>
        </p:nvGraphicFramePr>
        <p:xfrm>
          <a:off x="348627" y="286869"/>
          <a:ext cx="9539445" cy="51424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303">
                  <a:extLst>
                    <a:ext uri="{9D8B030D-6E8A-4147-A177-3AD203B41FA5}">
                      <a16:colId xmlns:a16="http://schemas.microsoft.com/office/drawing/2014/main" val="1794795176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val="3062416706"/>
                    </a:ext>
                  </a:extLst>
                </a:gridCol>
                <a:gridCol w="4966448">
                  <a:extLst>
                    <a:ext uri="{9D8B030D-6E8A-4147-A177-3AD203B41FA5}">
                      <a16:colId xmlns:a16="http://schemas.microsoft.com/office/drawing/2014/main" val="846578540"/>
                    </a:ext>
                  </a:extLst>
                </a:gridCol>
              </a:tblGrid>
              <a:tr h="1346200">
                <a:tc gridSpan="3">
                  <a:txBody>
                    <a:bodyPr/>
                    <a:lstStyle/>
                    <a:p>
                      <a:pPr algn="ctr"/>
                      <a:endParaRPr lang="th-TH" sz="17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การแสดงข้อมูลที่ขัดต่อข้อเท็จจริงอันเป็นสาระสำคัญต่อรายงานการเงินของกองทุน</a:t>
                      </a:r>
                    </a:p>
                    <a:p>
                      <a:pPr algn="ctr"/>
                      <a:r>
                        <a:rPr lang="th-TH" sz="17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7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สำหรับปีสิ้นสุดวันที่ 30 กันยายน 2564</a:t>
                      </a:r>
                    </a:p>
                    <a:p>
                      <a:pPr algn="ctr"/>
                      <a:endParaRPr lang="th-TH" sz="17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2034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500" spc="-2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แสดงข้อมูลที่ขัดต่อข้อเท็จจริงอันเป็นสาระสำคัญต่อรายงานการเงินที่เป็นสถานการณ์ที่เกิดขึ้นเช่นเดียวกันกับปีก่อน</a:t>
                      </a:r>
                      <a:endParaRPr lang="th-TH" sz="1500" b="1" spc="-20" baseline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6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74953"/>
                  </a:ext>
                </a:extLst>
              </a:tr>
              <a:tr h="789456">
                <a:tc>
                  <a:txBody>
                    <a:bodyPr/>
                    <a:lstStyle/>
                    <a:p>
                      <a:pPr algn="ctr"/>
                      <a:endParaRPr lang="th-TH" sz="13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3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 กองทุนไม่ตั้งบัญชีค่าเผื่อหนี้สงสัยจะสูญสำหรับเงิน</a:t>
                      </a:r>
                      <a:br>
                        <a:rPr lang="th-TH" sz="13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ให้กู้ยืมที่คาดว่าจะไม่สามารถเรียกเก็บได้</a:t>
                      </a:r>
                    </a:p>
                  </a:txBody>
                  <a:tcPr marL="76200" marR="762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3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ผลให้เงินให้กู้ยืมระยะสั้นและเงินให้กู้ยืมระยะยาวที่แสดงอยู่ในรายงานการเงินและแสดงยอดสูงเกินจริง</a:t>
                      </a:r>
                      <a:endParaRPr lang="th-TH" sz="13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01330"/>
                  </a:ext>
                </a:extLst>
              </a:tr>
              <a:tr h="763533"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300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กองทุนบันทึกรับรู้รายได้ดอกเบี้ยเงินกู้ รายได้ดอกเบี้ยรับอื่น </a:t>
                      </a: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(ผิดนัด) และรายได้ค่าปรับ ตามเกณฑ์เงินสด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ไม่เป็นไปตามเกณฑ์การจัดทำงบการเงิน ที่ระบุว่า “งบการเงินนี้จัดทำขึ้นตามเกณฑ์คงค้างที่จัดทำด้วยมือ ใช้หลักบัญชีคู่ (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Double Entry</a:t>
                      </a: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และใช้เกณฑ์คงค้าง (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Accrual Basis</a:t>
                      </a: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)…”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10137"/>
                  </a:ext>
                </a:extLst>
              </a:tr>
              <a:tr h="1668462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การแสดงข้อมูลที่ขัดต่อข้อเท็จจริงอันเป็นสาระสำคัญ</a:t>
                      </a:r>
                      <a:b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ต่อรายงานการเงินที่เกิดขึ้นในงวดปีงบประมาณ พ.ศ. 2564</a:t>
                      </a:r>
                      <a:endParaRPr lang="th-TH" sz="9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กองทุนจัดทำงบการเงินตามรูปแบบภาครัฐที่กรมบัญชีกลางยกเลิกแล้ว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3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เกณฑ์การจัดทำงบการเงินของหน่วยงานภาครัฐที่มีผลบังคับใช้ในงวดบัญชีปีงบประมาณ พ.ศ. 2564 ต้องจัดทำงบการเงินให้เป็นไปตามหนังสือกรมบัญชีกลาง ที่ กค 0410.2/ว 479 ลงวันที่ 2 ตุลาคม 2563 และที่ กค 0410.2/ว 15 ลงวันที่ 4 กุมภาพันธ์ 2563</a:t>
                      </a:r>
                      <a:endParaRPr lang="th-TH" sz="9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5122" name="Picture 2" descr="Team of tiny business people holding growing arrow together. teamwork of professional employees on career growth, company development flat vector illustration. progress in work, success, job concep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8" y="237752"/>
            <a:ext cx="2626472" cy="2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1060" y="1004141"/>
            <a:ext cx="7888940" cy="22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5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การดำเนินการ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ตามประเด็นการตรวจสอบของ สตง.</a:t>
            </a:r>
          </a:p>
          <a:p>
            <a:pPr algn="ctr">
              <a:tabLst>
                <a:tab pos="750328" algn="l"/>
              </a:tabLst>
            </a:pPr>
            <a:r>
              <a:rPr lang="en-US" sz="3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  <a:r>
              <a:rPr lang="th-TH" sz="3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  <a:endParaRPr lang="en-US" sz="3333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53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4986619" y="357905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45" y="3364869"/>
            <a:ext cx="4515974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667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บัญชีหนี้สินหมุนเวียนอื่น (เงินรับรอตรวจสอบ)</a:t>
            </a:r>
          </a:p>
          <a:p>
            <a:pPr algn="thaiDist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667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646" y="1395629"/>
            <a:ext cx="4515973" cy="990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80985" indent="-380985" algn="thaiDist">
              <a:lnSpc>
                <a:spcPts val="1417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667" b="1" spc="-5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marL="380985" indent="-380985" algn="thaiDist">
              <a:lnSpc>
                <a:spcPts val="1417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บัญชีเงินให้กู้ยืมระยะสั้น และบัญชีเงินให้กู้ยืม</a:t>
            </a:r>
            <a:b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ระยะยาว</a:t>
            </a:r>
          </a:p>
          <a:p>
            <a:pPr algn="thaiDist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en-US" sz="1667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989" y="1395628"/>
            <a:ext cx="4870075" cy="1907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85" indent="-380985" algn="thaiDist">
              <a:lnSpc>
                <a:spcPct val="120000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167" b="1" spc="-5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5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- สอบทานทะเบียนคุมลูกหนี้เงินให้กู้ยืม ให้ตรงกับรายงานการเงิน </a:t>
            </a:r>
            <a:b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เป็นประจำทุก</a:t>
            </a:r>
            <a: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เดือน</a:t>
            </a:r>
            <a:endParaRPr lang="th-TH" sz="1333" spc="-5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- จัดทำแนวทางการยืนยันยอดลูกหนี้เงินให้กู้ยืม ในปีงบประมาณ </a:t>
            </a:r>
            <a: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พ.ศ. </a:t>
            </a:r>
            <a: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2566 </a:t>
            </a:r>
            <a: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ให้</a:t>
            </a:r>
            <a:r>
              <a:rPr lang="th-TH" sz="1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มีความถูกต้อง </a:t>
            </a:r>
            <a:r>
              <a:rPr lang="th-TH" sz="1333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ครบถ้วน</a:t>
            </a:r>
            <a:endParaRPr lang="th-TH" sz="1333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- พัฒนาระบบบัญชีการเงิน (</a:t>
            </a:r>
            <a:r>
              <a:rPr lang="en-US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ERP</a:t>
            </a:r>
            <a:r>
              <a:rPr lang="th-TH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 และระบบทะเบียนคุมลูกหนี้ (</a:t>
            </a:r>
            <a:r>
              <a:rPr lang="en-US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LM</a:t>
            </a:r>
            <a:r>
              <a:rPr lang="th-TH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 </a:t>
            </a:r>
            <a:br>
              <a:rPr lang="th-TH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ในปีงบประมาณ พ.ศ. 2566</a:t>
            </a:r>
            <a:endParaRPr lang="en-US" sz="1333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5059" y="3364868"/>
            <a:ext cx="4888006" cy="200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- 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แยกประเภทฐานข้อมูลเงินรับรอตรวจสอบ</a:t>
            </a:r>
          </a:p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- 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กำหนดแผนการติดตามสนับสนุนการบริหารจัดการบัญชี</a:t>
            </a:r>
            <a:b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หนี้สินหมุนเวียนอื่น (เงินรับรอตรวจสอบ) ของ อกส.จ./</a:t>
            </a:r>
            <a:b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อกส.กทม. ในปีงบประมาณ พ.ศ. 2566</a:t>
            </a:r>
          </a:p>
          <a:p>
            <a:pPr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- 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หารือกองบัญชีภาครัฐ กรมบัญชีกลาง เพื่อหาแนวทาง</a:t>
            </a:r>
            <a:b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spc="-8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การจัดการเงินรับรอตรวจสอบของกองทุนพัฒนา</a:t>
            </a:r>
            <a:r>
              <a:rPr lang="th-TH" sz="1500" spc="-8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บทบาทสตรี</a:t>
            </a:r>
            <a:endParaRPr lang="th-TH" sz="1500" spc="-8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04364" y="517082"/>
            <a:ext cx="3016627" cy="9800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ประเด็นปัญหา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14468" y="543295"/>
            <a:ext cx="3016627" cy="98002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แนวทางแก้ไข</a:t>
            </a:r>
          </a:p>
        </p:txBody>
      </p:sp>
      <p:pic>
        <p:nvPicPr>
          <p:cNvPr id="1026" name="Picture 2" descr="Free vector 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12249" r="3785" b="11824"/>
          <a:stretch/>
        </p:blipFill>
        <p:spPr bwMode="auto">
          <a:xfrm>
            <a:off x="338414" y="543295"/>
            <a:ext cx="851648" cy="8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414" y="1646639"/>
            <a:ext cx="4648205" cy="1407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80985" indent="-380985" algn="thaiDist">
              <a:lnSpc>
                <a:spcPct val="130000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667" b="1" spc="-5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3. </a:t>
            </a:r>
            <a:r>
              <a:rPr lang="th-TH" sz="1667" b="1" spc="-6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การเบียดบังเอาเงินของทาง</a:t>
            </a:r>
            <a:r>
              <a:rPr lang="th-TH" sz="1667" b="1" spc="-6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ราชการของเจ้าหน้าที่</a:t>
            </a: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</a:t>
            </a: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ชุมชน</a:t>
            </a:r>
          </a:p>
          <a:p>
            <a:pPr algn="thaiDist"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en-US" sz="1667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850" y="1646639"/>
            <a:ext cx="483421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85" indent="-380985"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400" b="1" spc="-5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400" spc="-6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ในปีงบประมาณ พ.ศ. 2565 ได้เปิดเผยข้อมูลในรายงาน</a:t>
            </a:r>
            <a:r>
              <a:rPr lang="th-TH" sz="1400" spc="-6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การเงินกองทุน</a:t>
            </a:r>
            <a:r>
              <a:rPr lang="th-TH" sz="14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4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สตรี สำหรับปีสิ้นสุดวันที่ 30 ก.ย. 65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ซึ่งอยู่ระหว่าง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คณะกรรมการสอบสวน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ข้อเท็จจริงความผิดทางละเมิดสรุป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สำนวน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เสนอต่อ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พัฒนาชุมชน และมีผลกระทบกับรายงานการเงินของกองทุน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งวด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ปีงบประมาณ พ.ศ. 2564 สรุปความเสียหาย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ที่เกิดขึ้น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เบื้องต้นจาก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การปฏิบัติงานด้านการเงินและบัญชีของสำนักงาน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ชุมชนจังหวัด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พิษณุโลก ระหว่างวันที่ 3 ตุลาคม 2562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มกราคม 2563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ฝากกอง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คลัง - หน่วยงาน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ภาครัฐ กองทุนพัฒนาบทบาทสตรีขาดบัญชี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ทั้งสิ้น 12,372,880 บาท </a:t>
            </a:r>
            <a:endParaRPr lang="en-US" sz="1400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04364" y="517082"/>
            <a:ext cx="3016627" cy="9800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ประเด็นปัญหา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14467" y="543295"/>
            <a:ext cx="3016627" cy="98002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แนวทางแก้ไข</a:t>
            </a:r>
          </a:p>
        </p:txBody>
      </p:sp>
      <p:pic>
        <p:nvPicPr>
          <p:cNvPr id="13" name="Picture 2" descr="Free vector 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12249" r="3785" b="11824"/>
          <a:stretch/>
        </p:blipFill>
        <p:spPr bwMode="auto">
          <a:xfrm>
            <a:off x="338414" y="543295"/>
            <a:ext cx="851648" cy="8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4986619" y="357905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45" y="3580014"/>
            <a:ext cx="4594414" cy="1073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5</a:t>
            </a:r>
            <a:r>
              <a:rPr lang="th-TH" sz="1667" b="1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. การบันทึกรับรู้รายได้ดอกเบี้ยเงินกู้ </a:t>
            </a: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รายได้</a:t>
            </a:r>
            <a:b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ดอกเบี้ย</a:t>
            </a:r>
            <a:r>
              <a:rPr lang="th-TH" sz="1667" b="1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รับอื่น (ผิดนัด) และรายได้ค่าปรับ </a:t>
            </a: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ตาม</a:t>
            </a:r>
            <a:r>
              <a:rPr lang="th-TH" sz="1667" b="1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เกณฑ์คง</a:t>
            </a:r>
            <a:r>
              <a:rPr lang="th-TH" sz="1667" b="1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ค้าง</a:t>
            </a:r>
            <a:endParaRPr lang="th-TH" sz="1667" b="1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424" y="1686333"/>
            <a:ext cx="4585449" cy="784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4</a:t>
            </a: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. การตั้งบัญชีค่าเผื่อหนี้สงสัยจะสูญสำหรับเงิน</a:t>
            </a:r>
            <a:b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ให้</a:t>
            </a: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กู้ยืมที่คาดว่าจะไม่สามารถเรียกเก็บ</a:t>
            </a: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ได้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2989" y="1646634"/>
            <a:ext cx="4870075" cy="1575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ระหว่างดำเนินการตั้งค่าเผื่อหนี้สงสัยจะสูญสำหรับ</a:t>
            </a: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</a:t>
            </a:r>
            <a:b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ให้กู้ยืมใน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ส่วนที่คาดว่าจะไม่สามารถเรียกเก็บเงินได้ของกองทุนฯ </a:t>
            </a: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และจะ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สามารถดำเนินการตั้งค่าเผื่อหนี้สงสัยจะสูญของ</a:t>
            </a: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บทบาทสตรีได้ภายในปีงบประมาณ </a:t>
            </a: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1954" y="3580013"/>
            <a:ext cx="4861111" cy="18812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พัฒนาระบบบัญชีการเงิน (</a:t>
            </a:r>
            <a:r>
              <a:rPr lang="en-US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ERP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 และระบบทะเบียนคุมลูกหนี้ 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</a:t>
            </a:r>
            <a:r>
              <a:rPr lang="en-US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LM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 ในการคำนวณรายได้ค้างรับของกองทุน 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จะ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สามารถบันทึก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รับรู้รายได้ค้างรับในรายงาน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การเงิน</a:t>
            </a:r>
            <a:b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ของ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กองทุน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สตรี สำหรับปีสิ้นสุดวันที่ </a:t>
            </a: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30 </a:t>
            </a:r>
            <a:r>
              <a:rPr lang="th-TH" sz="150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กันยายน 2566 ได้</a:t>
            </a:r>
          </a:p>
          <a:p>
            <a:pPr algn="thaiDist">
              <a:lnSpc>
                <a:spcPct val="130000"/>
              </a:lnSpc>
            </a:pP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04364" y="517082"/>
            <a:ext cx="3016627" cy="9800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ประเด็นปัญหา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914467" y="543295"/>
            <a:ext cx="3016627" cy="98002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แนวทางแก้ไข</a:t>
            </a:r>
          </a:p>
        </p:txBody>
      </p:sp>
      <p:pic>
        <p:nvPicPr>
          <p:cNvPr id="11" name="Picture 2" descr="Free vector 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12249" r="3785" b="11824"/>
          <a:stretch/>
        </p:blipFill>
        <p:spPr bwMode="auto">
          <a:xfrm>
            <a:off x="338414" y="543295"/>
            <a:ext cx="851648" cy="8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4986619" y="357905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646" y="1539064"/>
            <a:ext cx="4480113" cy="75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6</a:t>
            </a: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. การจัดทำงบการเงินตามรูปแบบภาครัฐ</a:t>
            </a:r>
            <a:b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</a:t>
            </a: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ที่</a:t>
            </a:r>
            <a:r>
              <a:rPr lang="th-TH" sz="1667" b="1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กรมบัญชีกลาง</a:t>
            </a:r>
            <a:r>
              <a:rPr lang="th-TH" sz="1667" b="1" spc="-50" dirty="0" smtClean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กำหนด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2989" y="1539063"/>
            <a:ext cx="487007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2565 กองทุนได้จัดทำงบการเงินเป็นไปตามรูปแบบ</a:t>
            </a:r>
            <a:b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หน่วยงานภาครัฐที่กรมบัญชีกลางกำหนด เรียบร้อย</a:t>
            </a:r>
            <a:r>
              <a:rPr lang="th-TH" sz="15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9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4986619" y="357905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304364" y="517082"/>
            <a:ext cx="3016627" cy="9800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ประเด็นปัญหา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14467" y="543295"/>
            <a:ext cx="3016627" cy="98002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แนวทางแก้ไข</a:t>
            </a:r>
          </a:p>
        </p:txBody>
      </p:sp>
      <p:pic>
        <p:nvPicPr>
          <p:cNvPr id="13" name="Picture 2" descr="Free vector 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12249" r="3785" b="11824"/>
          <a:stretch/>
        </p:blipFill>
        <p:spPr bwMode="auto">
          <a:xfrm>
            <a:off x="338414" y="543295"/>
            <a:ext cx="851648" cy="8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12819"/>
            <a:ext cx="10160000" cy="124318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การเช่าพื้นที่เพื่อใช้เป็นสถานที่เก็บรักษา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เอกสาร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03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76167" y="108880"/>
            <a:ext cx="6151639" cy="244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การเช่าพื้นที่เพื่อใช้เป็นสถานที่เก็บรักษา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เอกสารของ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</a:t>
            </a: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5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973070" y="2210242"/>
            <a:ext cx="4098083" cy="1083284"/>
            <a:chOff x="4774109" y="1203514"/>
            <a:chExt cx="4098083" cy="1083284"/>
          </a:xfrm>
        </p:grpSpPr>
        <p:sp>
          <p:nvSpPr>
            <p:cNvPr id="86" name="Freeform 196">
              <a:extLst>
                <a:ext uri="{FF2B5EF4-FFF2-40B4-BE49-F238E27FC236}">
                  <a16:creationId xmlns:a16="http://schemas.microsoft.com/office/drawing/2014/main" id="{61AF0F0E-21B2-0D48-AEEE-F10C39E2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621" y="1471081"/>
              <a:ext cx="3894571" cy="815717"/>
            </a:xfrm>
            <a:custGeom>
              <a:avLst/>
              <a:gdLst>
                <a:gd name="T0" fmla="*/ 6253 w 6254"/>
                <a:gd name="T1" fmla="*/ 1525 h 1526"/>
                <a:gd name="T2" fmla="*/ 0 w 6254"/>
                <a:gd name="T3" fmla="*/ 1525 h 1526"/>
                <a:gd name="T4" fmla="*/ 0 w 6254"/>
                <a:gd name="T5" fmla="*/ 0 h 1526"/>
                <a:gd name="T6" fmla="*/ 6253 w 6254"/>
                <a:gd name="T7" fmla="*/ 0 h 1526"/>
                <a:gd name="T8" fmla="*/ 6253 w 6254"/>
                <a:gd name="T9" fmla="*/ 1525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4" h="1526">
                  <a:moveTo>
                    <a:pt x="6253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6253" y="0"/>
                  </a:lnTo>
                  <a:lnTo>
                    <a:pt x="6253" y="15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0154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>
                <a:lnSpc>
                  <a:spcPct val="120000"/>
                </a:lnSpc>
              </a:pPr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จำนวน </a:t>
              </a: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200 กล่อง กล่องละ 30 บาท</a:t>
              </a:r>
            </a:p>
            <a:p>
              <a:pPr algn="ctr">
                <a:lnSpc>
                  <a:spcPct val="120000"/>
                </a:lnSpc>
              </a:pP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เป็นเงิน 6,000</a:t>
              </a:r>
              <a:r>
                <a:rPr lang="en-US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(จ่ายเพียงครั้งเดียว</a:t>
              </a:r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)</a:t>
              </a:r>
              <a:endPara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7" name="Freeform 197">
              <a:extLst>
                <a:ext uri="{FF2B5EF4-FFF2-40B4-BE49-F238E27FC236}">
                  <a16:creationId xmlns:a16="http://schemas.microsoft.com/office/drawing/2014/main" id="{442BEBDE-599E-A743-8268-372267C5F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109" y="1203514"/>
              <a:ext cx="2444406" cy="543812"/>
            </a:xfrm>
            <a:custGeom>
              <a:avLst/>
              <a:gdLst>
                <a:gd name="T0" fmla="*/ 3464 w 3923"/>
                <a:gd name="T1" fmla="*/ 0 h 874"/>
                <a:gd name="T2" fmla="*/ 0 w 3923"/>
                <a:gd name="T3" fmla="*/ 0 h 874"/>
                <a:gd name="T4" fmla="*/ 0 w 3923"/>
                <a:gd name="T5" fmla="*/ 873 h 874"/>
                <a:gd name="T6" fmla="*/ 3464 w 3923"/>
                <a:gd name="T7" fmla="*/ 873 h 874"/>
                <a:gd name="T8" fmla="*/ 3922 w 3923"/>
                <a:gd name="T9" fmla="*/ 436 h 874"/>
                <a:gd name="T10" fmla="*/ 3464 w 3923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23" h="874">
                  <a:moveTo>
                    <a:pt x="3464" y="0"/>
                  </a:moveTo>
                  <a:lnTo>
                    <a:pt x="0" y="0"/>
                  </a:lnTo>
                  <a:lnTo>
                    <a:pt x="0" y="873"/>
                  </a:lnTo>
                  <a:lnTo>
                    <a:pt x="3464" y="873"/>
                  </a:lnTo>
                  <a:lnTo>
                    <a:pt x="3922" y="436"/>
                  </a:lnTo>
                  <a:lnTo>
                    <a:pt x="3464" y="0"/>
                  </a:lnTo>
                </a:path>
              </a:pathLst>
            </a:custGeom>
            <a:solidFill>
              <a:srgbClr val="FFCACA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(2) ค่ากล่อง</a:t>
              </a:r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เปล่า</a:t>
              </a:r>
              <a:endPara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67846" y="3385800"/>
            <a:ext cx="4103307" cy="1222205"/>
            <a:chOff x="4710142" y="1147493"/>
            <a:chExt cx="4103307" cy="1222205"/>
          </a:xfrm>
        </p:grpSpPr>
        <p:sp>
          <p:nvSpPr>
            <p:cNvPr id="90" name="Freeform 196">
              <a:extLst>
                <a:ext uri="{FF2B5EF4-FFF2-40B4-BE49-F238E27FC236}">
                  <a16:creationId xmlns:a16="http://schemas.microsoft.com/office/drawing/2014/main" id="{61AF0F0E-21B2-0D48-AEEE-F10C39E2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878" y="1419400"/>
              <a:ext cx="3894571" cy="950298"/>
            </a:xfrm>
            <a:custGeom>
              <a:avLst/>
              <a:gdLst>
                <a:gd name="T0" fmla="*/ 6253 w 6254"/>
                <a:gd name="T1" fmla="*/ 1525 h 1526"/>
                <a:gd name="T2" fmla="*/ 0 w 6254"/>
                <a:gd name="T3" fmla="*/ 1525 h 1526"/>
                <a:gd name="T4" fmla="*/ 0 w 6254"/>
                <a:gd name="T5" fmla="*/ 0 h 1526"/>
                <a:gd name="T6" fmla="*/ 6253 w 6254"/>
                <a:gd name="T7" fmla="*/ 0 h 1526"/>
                <a:gd name="T8" fmla="*/ 6253 w 6254"/>
                <a:gd name="T9" fmla="*/ 1525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4" h="1526">
                  <a:moveTo>
                    <a:pt x="6253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6253" y="0"/>
                  </a:lnTo>
                  <a:lnTo>
                    <a:pt x="6253" y="15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0154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>
                <a:lnSpc>
                  <a:spcPct val="120000"/>
                </a:lnSpc>
              </a:pPr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จำนวน 200 ครั้ง ครั้งละ 5 บาท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เป็นเงิน 1,000</a:t>
              </a:r>
              <a:r>
                <a:rPr lang="en-US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(จ่ายเพียงครั้งเดียว</a:t>
              </a:r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)</a:t>
              </a:r>
              <a:endPara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1" name="Freeform 197">
              <a:extLst>
                <a:ext uri="{FF2B5EF4-FFF2-40B4-BE49-F238E27FC236}">
                  <a16:creationId xmlns:a16="http://schemas.microsoft.com/office/drawing/2014/main" id="{442BEBDE-599E-A743-8268-372267C5F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43" y="1147493"/>
              <a:ext cx="1995371" cy="543812"/>
            </a:xfrm>
            <a:custGeom>
              <a:avLst/>
              <a:gdLst>
                <a:gd name="T0" fmla="*/ 3464 w 3923"/>
                <a:gd name="T1" fmla="*/ 0 h 874"/>
                <a:gd name="T2" fmla="*/ 0 w 3923"/>
                <a:gd name="T3" fmla="*/ 0 h 874"/>
                <a:gd name="T4" fmla="*/ 0 w 3923"/>
                <a:gd name="T5" fmla="*/ 873 h 874"/>
                <a:gd name="T6" fmla="*/ 3464 w 3923"/>
                <a:gd name="T7" fmla="*/ 873 h 874"/>
                <a:gd name="T8" fmla="*/ 3922 w 3923"/>
                <a:gd name="T9" fmla="*/ 436 h 874"/>
                <a:gd name="T10" fmla="*/ 3464 w 3923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23" h="874">
                  <a:moveTo>
                    <a:pt x="3464" y="0"/>
                  </a:moveTo>
                  <a:lnTo>
                    <a:pt x="0" y="0"/>
                  </a:lnTo>
                  <a:lnTo>
                    <a:pt x="0" y="873"/>
                  </a:lnTo>
                  <a:lnTo>
                    <a:pt x="3464" y="873"/>
                  </a:lnTo>
                  <a:lnTo>
                    <a:pt x="3922" y="436"/>
                  </a:lnTo>
                  <a:lnTo>
                    <a:pt x="346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(3) ค่าจัดทำ</a:t>
              </a:r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บาร์โค้ด</a:t>
              </a:r>
              <a:endPara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2" name="Freeform 198">
              <a:extLst>
                <a:ext uri="{FF2B5EF4-FFF2-40B4-BE49-F238E27FC236}">
                  <a16:creationId xmlns:a16="http://schemas.microsoft.com/office/drawing/2014/main" id="{C2929A74-37FF-754A-86F8-EFC70CA3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42" y="1691305"/>
              <a:ext cx="211483" cy="678393"/>
            </a:xfrm>
            <a:custGeom>
              <a:avLst/>
              <a:gdLst>
                <a:gd name="T0" fmla="*/ 0 w 338"/>
                <a:gd name="T1" fmla="*/ 0 h 1089"/>
                <a:gd name="T2" fmla="*/ 337 w 338"/>
                <a:gd name="T3" fmla="*/ 1088 h 1089"/>
                <a:gd name="T4" fmla="*/ 337 w 338"/>
                <a:gd name="T5" fmla="*/ 0 h 1089"/>
                <a:gd name="T6" fmla="*/ 0 w 338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1089">
                  <a:moveTo>
                    <a:pt x="0" y="0"/>
                  </a:moveTo>
                  <a:lnTo>
                    <a:pt x="337" y="1088"/>
                  </a:lnTo>
                  <a:lnTo>
                    <a:pt x="337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67846" y="777535"/>
            <a:ext cx="4620341" cy="1321906"/>
            <a:chOff x="4246682" y="928290"/>
            <a:chExt cx="4620341" cy="1321906"/>
          </a:xfrm>
        </p:grpSpPr>
        <p:grpSp>
          <p:nvGrpSpPr>
            <p:cNvPr id="3" name="Group 2"/>
            <p:cNvGrpSpPr/>
            <p:nvPr/>
          </p:nvGrpSpPr>
          <p:grpSpPr>
            <a:xfrm>
              <a:off x="4246682" y="1438547"/>
              <a:ext cx="4620341" cy="811649"/>
              <a:chOff x="4674552" y="1684652"/>
              <a:chExt cx="4620341" cy="811649"/>
            </a:xfrm>
          </p:grpSpPr>
          <p:sp>
            <p:nvSpPr>
              <p:cNvPr id="79" name="Freeform 198">
                <a:extLst>
                  <a:ext uri="{FF2B5EF4-FFF2-40B4-BE49-F238E27FC236}">
                    <a16:creationId xmlns:a16="http://schemas.microsoft.com/office/drawing/2014/main" id="{C2929A74-37FF-754A-86F8-EFC70CA3E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552" y="1691786"/>
                <a:ext cx="211483" cy="678393"/>
              </a:xfrm>
              <a:custGeom>
                <a:avLst/>
                <a:gdLst>
                  <a:gd name="T0" fmla="*/ 0 w 338"/>
                  <a:gd name="T1" fmla="*/ 0 h 1089"/>
                  <a:gd name="T2" fmla="*/ 337 w 338"/>
                  <a:gd name="T3" fmla="*/ 1088 h 1089"/>
                  <a:gd name="T4" fmla="*/ 337 w 338"/>
                  <a:gd name="T5" fmla="*/ 0 h 1089"/>
                  <a:gd name="T6" fmla="*/ 0 w 338"/>
                  <a:gd name="T7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1089">
                    <a:moveTo>
                      <a:pt x="0" y="0"/>
                    </a:moveTo>
                    <a:lnTo>
                      <a:pt x="337" y="1088"/>
                    </a:lnTo>
                    <a:lnTo>
                      <a:pt x="33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2D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Poppins" pitchFamily="2" charset="77"/>
                </a:endParaRPr>
              </a:p>
            </p:txBody>
          </p:sp>
          <p:sp>
            <p:nvSpPr>
              <p:cNvPr id="77" name="Freeform 196">
                <a:extLst>
                  <a:ext uri="{FF2B5EF4-FFF2-40B4-BE49-F238E27FC236}">
                    <a16:creationId xmlns:a16="http://schemas.microsoft.com/office/drawing/2014/main" id="{61AF0F0E-21B2-0D48-AEEE-F10C39E28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153" y="1684652"/>
                <a:ext cx="4410740" cy="811649"/>
              </a:xfrm>
              <a:custGeom>
                <a:avLst/>
                <a:gdLst>
                  <a:gd name="T0" fmla="*/ 6253 w 6254"/>
                  <a:gd name="T1" fmla="*/ 1525 h 1526"/>
                  <a:gd name="T2" fmla="*/ 0 w 6254"/>
                  <a:gd name="T3" fmla="*/ 1525 h 1526"/>
                  <a:gd name="T4" fmla="*/ 0 w 6254"/>
                  <a:gd name="T5" fmla="*/ 0 h 1526"/>
                  <a:gd name="T6" fmla="*/ 6253 w 6254"/>
                  <a:gd name="T7" fmla="*/ 0 h 1526"/>
                  <a:gd name="T8" fmla="*/ 6253 w 6254"/>
                  <a:gd name="T9" fmla="*/ 1525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54" h="1526">
                    <a:moveTo>
                      <a:pt x="6253" y="1525"/>
                    </a:moveTo>
                    <a:lnTo>
                      <a:pt x="0" y="1525"/>
                    </a:lnTo>
                    <a:lnTo>
                      <a:pt x="0" y="0"/>
                    </a:lnTo>
                    <a:lnTo>
                      <a:pt x="6253" y="0"/>
                    </a:lnTo>
                    <a:lnTo>
                      <a:pt x="6253" y="152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10154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:pPr algn="ctr">
                  <a:lnSpc>
                    <a:spcPct val="150000"/>
                  </a:lnSpc>
                </a:pPr>
                <a:r>
                  <a:rPr lang="th-TH" sz="12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จำนวน 200 กล่อง กล่องละ 8.50 บาท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h-TH" sz="12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เป็นเงินเดือนละ 1,700 บาท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h-TH" sz="12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(กุมภาพันธ์ - กันยายน 2566 เป็นเงินทั้งสิ้น 13,600 บาท</a:t>
                </a:r>
                <a:r>
                  <a:rPr lang="th-TH" sz="1200" b="1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)</a:t>
                </a:r>
                <a:endPara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93" name="Freeform 197">
              <a:extLst>
                <a:ext uri="{FF2B5EF4-FFF2-40B4-BE49-F238E27FC236}">
                  <a16:creationId xmlns:a16="http://schemas.microsoft.com/office/drawing/2014/main" id="{442BEBDE-599E-A743-8268-372267C5F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972" y="928290"/>
              <a:ext cx="3374258" cy="543812"/>
            </a:xfrm>
            <a:custGeom>
              <a:avLst/>
              <a:gdLst>
                <a:gd name="T0" fmla="*/ 3464 w 3923"/>
                <a:gd name="T1" fmla="*/ 0 h 874"/>
                <a:gd name="T2" fmla="*/ 0 w 3923"/>
                <a:gd name="T3" fmla="*/ 0 h 874"/>
                <a:gd name="T4" fmla="*/ 0 w 3923"/>
                <a:gd name="T5" fmla="*/ 873 h 874"/>
                <a:gd name="T6" fmla="*/ 3464 w 3923"/>
                <a:gd name="T7" fmla="*/ 873 h 874"/>
                <a:gd name="T8" fmla="*/ 3922 w 3923"/>
                <a:gd name="T9" fmla="*/ 436 h 874"/>
                <a:gd name="T10" fmla="*/ 3464 w 3923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23" h="874">
                  <a:moveTo>
                    <a:pt x="3464" y="0"/>
                  </a:moveTo>
                  <a:lnTo>
                    <a:pt x="0" y="0"/>
                  </a:lnTo>
                  <a:lnTo>
                    <a:pt x="0" y="873"/>
                  </a:lnTo>
                  <a:lnTo>
                    <a:pt x="3464" y="873"/>
                  </a:lnTo>
                  <a:lnTo>
                    <a:pt x="3922" y="436"/>
                  </a:lnTo>
                  <a:lnTo>
                    <a:pt x="3464" y="0"/>
                  </a:lnTo>
                </a:path>
              </a:pathLst>
            </a:custGeom>
            <a:solidFill>
              <a:srgbClr val="CEC2DC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</a:t>
              </a:r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1) ค่าบริการเก็บรักษาเอกสาร/กล่อง/เดือน</a:t>
              </a:r>
              <a:endPara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4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0942" y="1987235"/>
            <a:ext cx="4247909" cy="139140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บริษัท ทรัพย์ศรีไทย จำกัด (มหาชน) ได้เสนอราคาค่าบริการเก็บรักษาเอกสารเพื่อใช้ในภารกิจของสำนักงานกองทุนพัฒนาบทบาทสตรี รายละเอียด ดังนี้</a:t>
            </a:r>
          </a:p>
        </p:txBody>
      </p:sp>
      <p:sp>
        <p:nvSpPr>
          <p:cNvPr id="98" name="สี่เหลี่ยมผืนผ้ามุมมน 56"/>
          <p:cNvSpPr/>
          <p:nvPr/>
        </p:nvSpPr>
        <p:spPr>
          <a:xfrm>
            <a:off x="76167" y="4732608"/>
            <a:ext cx="5389149" cy="558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รวมค่าใช้จ่าย (1) 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เดือนกุมภาพันธ์ – เดือนกันยายน 2566 เดือนละ 1,700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(1,700 </a:t>
            </a:r>
            <a:r>
              <a:rPr lang="en-US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x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 </a:t>
            </a:r>
            <a:r>
              <a:rPr lang="en-US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13,600 บาท) </a:t>
            </a:r>
            <a:endParaRPr lang="th-TH" sz="12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9" name="สี่เหลี่ยมผืนผ้ามุมมน 56"/>
          <p:cNvSpPr/>
          <p:nvPr/>
        </p:nvSpPr>
        <p:spPr>
          <a:xfrm>
            <a:off x="5606130" y="4732608"/>
            <a:ext cx="4468330" cy="5239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รวมค่าใช้จ่ายตามข้อ (2) – (3)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 7,000 บาท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0" name="Freeform 198">
            <a:extLst>
              <a:ext uri="{FF2B5EF4-FFF2-40B4-BE49-F238E27FC236}">
                <a16:creationId xmlns:a16="http://schemas.microsoft.com/office/drawing/2014/main" id="{C2929A74-37FF-754A-86F8-EFC70CA3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846" y="2716872"/>
            <a:ext cx="211483" cy="678393"/>
          </a:xfrm>
          <a:custGeom>
            <a:avLst/>
            <a:gdLst>
              <a:gd name="T0" fmla="*/ 0 w 338"/>
              <a:gd name="T1" fmla="*/ 0 h 1089"/>
              <a:gd name="T2" fmla="*/ 337 w 338"/>
              <a:gd name="T3" fmla="*/ 1088 h 1089"/>
              <a:gd name="T4" fmla="*/ 337 w 338"/>
              <a:gd name="T5" fmla="*/ 0 h 1089"/>
              <a:gd name="T6" fmla="*/ 0 w 338"/>
              <a:gd name="T7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1089">
                <a:moveTo>
                  <a:pt x="0" y="0"/>
                </a:moveTo>
                <a:lnTo>
                  <a:pt x="337" y="1088"/>
                </a:lnTo>
                <a:lnTo>
                  <a:pt x="337" y="0"/>
                </a:lnTo>
                <a:lnTo>
                  <a:pt x="0" y="0"/>
                </a:lnTo>
              </a:path>
            </a:pathLst>
          </a:custGeom>
          <a:solidFill>
            <a:srgbClr val="FFCAC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43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31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82615"/>
              </p:ext>
            </p:extLst>
          </p:nvPr>
        </p:nvGraphicFramePr>
        <p:xfrm>
          <a:off x="143359" y="1181593"/>
          <a:ext cx="9810870" cy="2907030"/>
        </p:xfrm>
        <a:graphic>
          <a:graphicData uri="http://schemas.openxmlformats.org/drawingml/2006/table">
            <a:tbl>
              <a:tblPr firstRow="1" firstCol="1" bandRow="1"/>
              <a:tblGrid>
                <a:gridCol w="1245603">
                  <a:extLst>
                    <a:ext uri="{9D8B030D-6E8A-4147-A177-3AD203B41FA5}">
                      <a16:colId xmlns:a16="http://schemas.microsoft.com/office/drawing/2014/main" val="2035971059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1967334261"/>
                    </a:ext>
                  </a:extLst>
                </a:gridCol>
                <a:gridCol w="2590179">
                  <a:extLst>
                    <a:ext uri="{9D8B030D-6E8A-4147-A177-3AD203B41FA5}">
                      <a16:colId xmlns:a16="http://schemas.microsoft.com/office/drawing/2014/main" val="1455613290"/>
                    </a:ext>
                  </a:extLst>
                </a:gridCol>
                <a:gridCol w="2823996">
                  <a:extLst>
                    <a:ext uri="{9D8B030D-6E8A-4147-A177-3AD203B41FA5}">
                      <a16:colId xmlns:a16="http://schemas.microsoft.com/office/drawing/2014/main" val="373090258"/>
                    </a:ext>
                  </a:extLst>
                </a:gridCol>
                <a:gridCol w="1912601">
                  <a:extLst>
                    <a:ext uri="{9D8B030D-6E8A-4147-A177-3AD203B41FA5}">
                      <a16:colId xmlns:a16="http://schemas.microsoft.com/office/drawing/2014/main" val="3038410846"/>
                    </a:ext>
                  </a:extLst>
                </a:gridCol>
              </a:tblGrid>
              <a:tr h="1756297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งบประมาณประจำปีงบประมาณ </a:t>
                      </a:r>
                      <a:b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วงเงินที่ได้รับอนุมัติให้เช่า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ค่าเช่าพื้นที่ห้องประชุมเลขที่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BM 301</a:t>
                      </a:r>
                      <a:endParaRPr lang="th-TH" sz="12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รวมค่าบริการส่วนกลาง</a:t>
                      </a:r>
                      <a:b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ค่าสาธารณูปโภค</a:t>
                      </a: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(ตุลาคม 2565 - มิถุนายน 2566) </a:t>
                      </a:r>
                      <a:b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เดือนละ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endParaRPr lang="th-TH" sz="12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ค่าเช่าพื้นที่ห้องประชุมเลขที่ </a:t>
                      </a: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BM 301</a:t>
                      </a:r>
                      <a:endParaRPr lang="th-TH" sz="12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รวมค่าบริการส่วนกลางและ</a:t>
                      </a: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ค่าสาธารณูปโภค</a:t>
                      </a: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(กรกฎาคม 2566 – กันยายน 2566) เดือนละ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เงินเหลือ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8215"/>
                  </a:ext>
                </a:extLst>
              </a:tr>
              <a:tr h="1066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1,991,400</a:t>
                      </a:r>
                      <a:r>
                        <a:rPr lang="th-TH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าท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1,713,417 บาท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139,790 บาท </a:t>
                      </a:r>
                      <a:b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(139,790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X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 = 1,258,110</a:t>
                      </a:r>
                      <a:r>
                        <a:rPr lang="th-TH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151,769 บาท </a:t>
                      </a:r>
                      <a:b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(151,769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x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 =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455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,307</a:t>
                      </a:r>
                      <a:r>
                        <a:rPr lang="th-TH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th-TH" sz="1200" b="1" u="non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th-TH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277,983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(1,991,400 – 1,713,417)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9898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3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8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76167" y="108880"/>
            <a:ext cx="6151639" cy="244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การเช่าพื้นที่เพื่อใช้เป็นสถานที่เก็บรักษา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เอกสารของ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</a:t>
            </a: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3" name="TextBox 7"/>
          <p:cNvSpPr txBox="1"/>
          <p:nvPr/>
        </p:nvSpPr>
        <p:spPr>
          <a:xfrm>
            <a:off x="143358" y="5457111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337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-364871"/>
            <a:ext cx="10216630" cy="1541268"/>
            <a:chOff x="-23581" y="-364189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364189"/>
              <a:ext cx="10193050" cy="1541268"/>
              <a:chOff x="-23581" y="-364189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-92297"/>
                <a:ext cx="10193050" cy="686528"/>
                <a:chOff x="-29746" y="-247893"/>
                <a:chExt cx="9173747" cy="61787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817588" y="-7708"/>
                  <a:ext cx="3316172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247893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259566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247891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69414" y="-364189"/>
                <a:ext cx="1899096" cy="1541268"/>
                <a:chOff x="5470850" y="-564604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70850" y="-564604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47658" y="-285390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-16009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6" name="กลุ่ม 49"/>
          <p:cNvGrpSpPr/>
          <p:nvPr/>
        </p:nvGrpSpPr>
        <p:grpSpPr>
          <a:xfrm>
            <a:off x="198957" y="1044596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0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5" name="กลุ่ม 42"/>
          <p:cNvGrpSpPr/>
          <p:nvPr/>
        </p:nvGrpSpPr>
        <p:grpSpPr>
          <a:xfrm>
            <a:off x="193804" y="3302994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6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6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110418" y="1003506"/>
            <a:ext cx="5939275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แนวทางการบริหารจัดการหนี้กองทุนพัฒนาบทบาทสตรี กรณีลูกหนี้เพิกเฉยผิดนัดชำระหนี้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ซ้ำซ้อน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รายงานการบริหารจัดการหนี้ของกองทุนพัฒนาบทบาทสตรี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</a:t>
            </a:r>
            <a:r>
              <a:rPr lang="th-TH" sz="1400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จ่ายงบประมาณ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ประจำปีงบประมาณ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10418" y="3447775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2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25250"/>
              </p:ext>
            </p:extLst>
          </p:nvPr>
        </p:nvGraphicFramePr>
        <p:xfrm>
          <a:off x="420140" y="973793"/>
          <a:ext cx="9310255" cy="4449339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2619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783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,054.94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5136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ตราด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198</a:t>
                      </a: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,537.91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4949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ชุมพร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241</a:t>
                      </a: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,734.59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,950.00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268</a:t>
                      </a: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,241.15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746</a:t>
                      </a: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,514.01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06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,496.09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165,963.00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104,</a:t>
                      </a: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997.27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114,640.57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835,569.22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11046"/>
                  </a:ext>
                </a:extLst>
              </a:tr>
              <a:tr h="308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3,890,698.75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-11017"/>
            <a:ext cx="10160000" cy="6830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302" y="30973"/>
            <a:ext cx="10121771" cy="630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</a:t>
            </a:r>
            <a:r>
              <a:rPr lang="th-TH" sz="13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</a:t>
            </a: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</a:t>
            </a:r>
            <a:r>
              <a:rPr lang="th-TH" sz="13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3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300" b="1" spc="-9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</a:t>
            </a:r>
            <a:endParaRPr lang="en-GB" sz="1300" b="1" spc="-9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07" y="662636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4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เรื่อง หลักเกณฑ์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วิธีการ และ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เงื่อนไขเกี่ยวกับการลดอัตราดอกเบี้ยเงินกู้และอัตราดอกเบี้ยผิด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นัด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(ฉบับที่ 5)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429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มาตรการไกล่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เกลี่ย และ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ประนีประนอมยอมความกรณีลูกหนี้ผิดนัด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8691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แนวทางการบริหารจัดการหนี้กองทุนพัฒนาบทบาทสตรี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กรณี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ลูกหนี้เพิกเฉยผิดนัดชำระหนี้ซ้ำซ้อน</a:t>
            </a: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0923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1" y="-273099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2" y="30598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00387"/>
            <a:ext cx="7026442" cy="711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แนวทางการบริหารจัดการหนี้กองทุนพัฒนาบทบาทสตรี 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กรณี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ลูกหนี้เพิกเฉยผิดนัดชำระหนี้ซ้ำซ้อน</a:t>
            </a: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16981" y="1439483"/>
            <a:ext cx="9624851" cy="28635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40000"/>
              </a:lnSpc>
            </a:pPr>
            <a: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         “</a:t>
            </a:r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กรณีลูกหนี้ได้รับการพิจารณาให้ความเห็นชอบและดำเนินการปรับโครงสร้างหนี้ เพื่อชำระหนี้เป็นรายงวดแล้วไม่ชำระหนี้ให้เป็นไปตามสัญญาปรับโครงสร้างหนี้ ให้จังหวัด/กรุงเทพมหานคร ฟ้องร้องดำเนินคดีตามกฎหมาย </a:t>
            </a:r>
            <a: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เว้นแต่ คณะอนุกรรมการ</a:t>
            </a:r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บริหารกองทุนพัฒนาบทบาทสตรีระดับจังหวัด/คณะอนุกรรมการบริหารกองทุนพัฒนาบทบาทสตรีกรุงเทพมหานคร </a:t>
            </a:r>
            <a: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เห็น</a:t>
            </a:r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ว่ามีเหตุผล</a:t>
            </a:r>
            <a: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และความ</a:t>
            </a:r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จำเป็นอย่างยิ่งไม่สมควรฟ้องร้องดำเนินคดี </a:t>
            </a:r>
            <a: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b="1" spc="-30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ก็</a:t>
            </a:r>
            <a:r>
              <a:rPr lang="th-TH" b="1" spc="-30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ให้ชี้แจงแสดงเหตุผลประกอบเป็นรายกรณี</a:t>
            </a:r>
            <a:r>
              <a:rPr lang="th-TH" b="1" spc="-30" dirty="0" smtClean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ไป ทั้งนี้ </a:t>
            </a:r>
            <a:r>
              <a:rPr lang="th-TH" b="1" spc="-30" dirty="0"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ให้คำนึงถึงประโยชน์ของราชการเป็นสำคัญ”</a:t>
            </a:r>
          </a:p>
        </p:txBody>
      </p:sp>
    </p:spTree>
    <p:extLst>
      <p:ext uri="{BB962C8B-B14F-4D97-AF65-F5344CB8AC3E}">
        <p14:creationId xmlns:p14="http://schemas.microsoft.com/office/powerpoint/2010/main" val="692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</a:t>
            </a:r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155543" y="5291238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26 มกราคม 2566</a:t>
            </a:r>
            <a:endParaRPr lang="th-TH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4039" y="727177"/>
            <a:ext cx="6158429" cy="4458439"/>
            <a:chOff x="3745733" y="727177"/>
            <a:chExt cx="6158429" cy="4458439"/>
          </a:xfrm>
        </p:grpSpPr>
        <p:cxnSp>
          <p:nvCxnSpPr>
            <p:cNvPr id="23" name="ตัวเชื่อมต่อตรง 37"/>
            <p:cNvCxnSpPr>
              <a:cxnSpLocks/>
            </p:cNvCxnSpPr>
            <p:nvPr/>
          </p:nvCxnSpPr>
          <p:spPr>
            <a:xfrm>
              <a:off x="8032143" y="3815960"/>
              <a:ext cx="0" cy="31903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745733" y="727177"/>
              <a:ext cx="6158429" cy="4458439"/>
              <a:chOff x="2050283" y="769946"/>
              <a:chExt cx="6158429" cy="4458439"/>
            </a:xfrm>
          </p:grpSpPr>
          <p:sp>
            <p:nvSpPr>
              <p:cNvPr id="36" name="สี่เหลี่ยมผืนผ้ามุมมน 29"/>
              <p:cNvSpPr/>
              <p:nvPr/>
            </p:nvSpPr>
            <p:spPr>
              <a:xfrm>
                <a:off x="6261846" y="2517689"/>
                <a:ext cx="1946866" cy="104067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125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หนี้</a:t>
                </a:r>
                <a:r>
                  <a:rPr lang="th-TH" sz="1250" b="1" dirty="0" smtClean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ดำเนินคดี</a:t>
                </a:r>
                <a:endParaRPr lang="en-US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250" b="1" dirty="0" smtClean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105,376,483.10 บาท</a:t>
                </a:r>
                <a:endParaRPr lang="en-GB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(คิดเป็นร้อยละ </a:t>
                </a:r>
                <a:r>
                  <a:rPr lang="th-TH" sz="1250" b="1" dirty="0" smtClean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2.48 </a:t>
                </a: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ของหนี้คงเหลือ)</a:t>
                </a:r>
                <a:endParaRPr lang="en-US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50000"/>
                  </a:lnSpc>
                </a:pPr>
                <a:endParaRPr lang="th-TH" sz="12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050283" y="769946"/>
                <a:ext cx="5188032" cy="4458439"/>
                <a:chOff x="2050283" y="769946"/>
                <a:chExt cx="5188032" cy="4458439"/>
              </a:xfrm>
            </p:grpSpPr>
            <p:cxnSp>
              <p:nvCxnSpPr>
                <p:cNvPr id="40" name="ตัวเชื่อมต่อตรง 33"/>
                <p:cNvCxnSpPr/>
                <p:nvPr/>
              </p:nvCxnSpPr>
              <p:spPr>
                <a:xfrm>
                  <a:off x="7089139" y="2089315"/>
                  <a:ext cx="0" cy="417357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ตัวเชื่อมต่อตรง 23"/>
                <p:cNvCxnSpPr/>
                <p:nvPr/>
              </p:nvCxnSpPr>
              <p:spPr>
                <a:xfrm flipH="1">
                  <a:off x="5133555" y="3558360"/>
                  <a:ext cx="1" cy="311386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กลุ่ม 26"/>
                <p:cNvGrpSpPr/>
                <p:nvPr/>
              </p:nvGrpSpPr>
              <p:grpSpPr>
                <a:xfrm>
                  <a:off x="2050283" y="769946"/>
                  <a:ext cx="5188032" cy="4458439"/>
                  <a:chOff x="361284" y="1104542"/>
                  <a:chExt cx="8787549" cy="4475662"/>
                </a:xfrm>
                <a:solidFill>
                  <a:srgbClr val="92D050"/>
                </a:solidFill>
              </p:grpSpPr>
              <p:cxnSp>
                <p:nvCxnSpPr>
                  <p:cNvPr id="34" name="ตัวเชื่อมต่อตรง 33"/>
                  <p:cNvCxnSpPr/>
                  <p:nvPr/>
                </p:nvCxnSpPr>
                <p:spPr>
                  <a:xfrm>
                    <a:off x="2208674" y="2415026"/>
                    <a:ext cx="1555" cy="396849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ตัวเชื่อมต่อตรง 37"/>
                  <p:cNvCxnSpPr>
                    <a:cxnSpLocks/>
                  </p:cNvCxnSpPr>
                  <p:nvPr/>
                </p:nvCxnSpPr>
                <p:spPr>
                  <a:xfrm>
                    <a:off x="3686598" y="4206364"/>
                    <a:ext cx="0" cy="320264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สี่เหลี่ยมผืนผ้ามุมมน 28"/>
                  <p:cNvSpPr/>
                  <p:nvPr/>
                </p:nvSpPr>
                <p:spPr>
                  <a:xfrm>
                    <a:off x="361284" y="2836918"/>
                    <a:ext cx="3447289" cy="1066809"/>
                  </a:xfrm>
                  <a:prstGeom prst="roundRect">
                    <a:avLst/>
                  </a:prstGeom>
                  <a:solidFill>
                    <a:srgbClr val="F6F4D2">
                      <a:alpha val="90000"/>
                    </a:srgb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หนี้ยังไม่ถึงกำหนด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ชำระ</a:t>
                    </a:r>
                    <a:endParaRPr lang="en-US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2,877,219,907.24 บาท</a:t>
                    </a:r>
                    <a:endParaRPr lang="en-GB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คิดเป็นร้อยละ </a:t>
                    </a:r>
                    <a:r>
                      <a:rPr lang="en-US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67.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62</a:t>
                    </a:r>
                    <a:r>
                      <a: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</a:p>
                </p:txBody>
              </p:sp>
              <p:sp>
                <p:nvSpPr>
                  <p:cNvPr id="30" name="สี่เหลี่ยมผืนผ้ามุมมน 29"/>
                  <p:cNvSpPr/>
                  <p:nvPr/>
                </p:nvSpPr>
                <p:spPr>
                  <a:xfrm>
                    <a:off x="3925438" y="2841197"/>
                    <a:ext cx="3457476" cy="1062530"/>
                  </a:xfrm>
                  <a:prstGeom prst="roundRect">
                    <a:avLst/>
                  </a:prstGeom>
                  <a:solidFill>
                    <a:srgbClr val="FFCDCE">
                      <a:alpha val="80000"/>
                    </a:srgb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หนี้เกินกำหนด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ชำระ</a:t>
                    </a:r>
                    <a:endParaRPr lang="en-US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1,272,428,328.28 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29.90 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1" name="สี่เหลี่ยมผืนผ้ามุมมน 30"/>
                  <p:cNvSpPr/>
                  <p:nvPr/>
                </p:nvSpPr>
                <p:spPr>
                  <a:xfrm>
                    <a:off x="1596550" y="4513392"/>
                    <a:ext cx="3745637" cy="1066811"/>
                  </a:xfrm>
                  <a:prstGeom prst="roundRect">
                    <a:avLst/>
                  </a:prstGeom>
                  <a:solidFill>
                    <a:srgbClr val="F2E5FF"/>
                  </a:solidFill>
                  <a:ln w="38100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  <a:spcBef>
                        <a:spcPts val="400"/>
                      </a:spcBef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หนี้กอง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ทุนเดิม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403,748,077.60 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9.49</a:t>
                    </a:r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en-US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2" name="สี่เหลี่ยมผืนผ้ามุมมน 31"/>
                  <p:cNvSpPr/>
                  <p:nvPr/>
                </p:nvSpPr>
                <p:spPr>
                  <a:xfrm>
                    <a:off x="5583768" y="4513393"/>
                    <a:ext cx="3565065" cy="1066811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หนี้กองทุนใหม่ 868,680,250.68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en-US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20.42</a:t>
                    </a:r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cxnSp>
                <p:nvCxnSpPr>
                  <p:cNvPr id="35" name="ตัวเชื่อมต่อตรง 34"/>
                  <p:cNvCxnSpPr/>
                  <p:nvPr/>
                </p:nvCxnSpPr>
                <p:spPr>
                  <a:xfrm>
                    <a:off x="5591293" y="2415855"/>
                    <a:ext cx="0" cy="418969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สี่เหลี่ยมผืนผ้ามุมมน 27"/>
                  <p:cNvSpPr/>
                  <p:nvPr/>
                </p:nvSpPr>
                <p:spPr>
                  <a:xfrm>
                    <a:off x="3851200" y="1104542"/>
                    <a:ext cx="3465132" cy="104827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คงเหลือ</a:t>
                    </a:r>
                    <a:endParaRPr lang="en-US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4,255,024,718.62 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26 ม.ค. 66)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cxnSp>
                <p:nvCxnSpPr>
                  <p:cNvPr id="37" name="ตัวเชื่อมต่อตรง 36"/>
                  <p:cNvCxnSpPr>
                    <a:cxnSpLocks/>
                  </p:cNvCxnSpPr>
                  <p:nvPr/>
                </p:nvCxnSpPr>
                <p:spPr>
                  <a:xfrm>
                    <a:off x="3650755" y="4219653"/>
                    <a:ext cx="4008222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ตัวเชื่อมต่อตรง 32"/>
                  <p:cNvCxnSpPr/>
                  <p:nvPr/>
                </p:nvCxnSpPr>
                <p:spPr>
                  <a:xfrm>
                    <a:off x="2171352" y="2437145"/>
                    <a:ext cx="6762126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ตัวเชื่อมต่อตรง 38"/>
                <p:cNvCxnSpPr/>
                <p:nvPr/>
              </p:nvCxnSpPr>
              <p:spPr>
                <a:xfrm flipH="1">
                  <a:off x="5133555" y="1825209"/>
                  <a:ext cx="1" cy="261195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88176"/>
              </p:ext>
            </p:extLst>
          </p:nvPr>
        </p:nvGraphicFramePr>
        <p:xfrm>
          <a:off x="164241" y="1156772"/>
          <a:ext cx="3663037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11164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851873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16,557,711,577.69 </a:t>
                      </a:r>
                      <a:r>
                        <a:rPr lang="th-TH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th-TH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ม.ค.2566)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12,302,686,859.07 บาท </a:t>
                      </a:r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baseline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1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ม.ค.2566)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4,255,024,718.62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34956"/>
              </p:ext>
            </p:extLst>
          </p:nvPr>
        </p:nvGraphicFramePr>
        <p:xfrm>
          <a:off x="102986" y="1046601"/>
          <a:ext cx="9969453" cy="3966894"/>
        </p:xfrm>
        <a:graphic>
          <a:graphicData uri="http://schemas.openxmlformats.org/drawingml/2006/table">
            <a:tbl>
              <a:tblPr/>
              <a:tblGrid>
                <a:gridCol w="998479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311535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18365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760788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0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ม.ค.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(ฐานจากลูกหนี้คงเหลือทั้งหมด)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7,777,697,973.69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spc="-7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6,846,027,468.54 </a:t>
                      </a:r>
                      <a:endParaRPr lang="th-TH" sz="11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931,670,505.15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439,861,776.00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88,060,651.55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403,748,077.60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8,780,013,604.00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5,456,659,390.53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spc="-6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3,323,354,213.47</a:t>
                      </a:r>
                      <a:r>
                        <a:rPr lang="th-TH" sz="1100" b="1" i="0" u="none" strike="noStrike" spc="-7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1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2,437,358,131.24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17,315,831.55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868,680,250.68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16,557,711,577.69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12,302,686,859.07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4,255,024,718.62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2,877,219,907.24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105,376,483.10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1,272,428,328.28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</a:t>
            </a:r>
            <a:r>
              <a:rPr lang="th-TH" sz="1833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66558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174,370,980.00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126,855,509.67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47,515,470.33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37,603,364.62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7,007,694.45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2,904,411.26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210,324,905.29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44,436,509.71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40,032,872.47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4,403,637.24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194,081,366.00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158,461,968.49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35,619,397.51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31,981,681.44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3,637,716.07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417,012,024.00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369,314,839.26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47,697,184.74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41,668,817.11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822,849.75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5,205,517.88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185,529,674.00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142,521,720.34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43,007,953.66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37,359,931.36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772,020.43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4,876,001.87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172,790,383.63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56,307,672.37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48,608,014.32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7,029,658.05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173,223,357.00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118,684,329.89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54,539,027.11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47,627,001.46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6,912,025.65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281,752,803.00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228,579,938.19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53,172,864.81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45,612,463.64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7,082,345.17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143,562,865.00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100,971,628.33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42,591,236.67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36,371,272.14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166,209.00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6,053,755.53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106,742,690.00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65,385,803.46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41,356,886.54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33,424,761.60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1,876,253.35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6,055,871.59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9729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110,123,827.00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73,167,739.41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36,956,087.59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31,451,290.53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5,504,797.06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185,661,513.00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140,194,955.85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45,466,557.15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38,684,337.64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6,782,219.51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255,511,748.00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201,932,646.00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53,579,102.00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44,007,294.00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1,014,322.00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8,557,486.00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172,666,575.00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122,945,506.26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49,721,068.74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40,965,483.83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8,120,663.40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173,644,500.00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139,223,628.58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34,420,871.42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28,434,835.83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5,986,035.59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269,847,519.00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221,676,275.50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48,171,243.50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38,490,404.48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1,291,533.50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8,389,305.52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284,088,770.00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230,787,652.69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53,301,117.31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42,164,819.00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1,575,753.57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9,560,544.74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134,828,924.00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73,145,350.83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61,683,573.17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49,029,505.70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1,073,985.00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11,580,082.47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186,333,215.00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160,885,787.34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25,447,427.66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19,204,988.33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4,952,439.33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76,140,242.68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40,662,427.32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32,542,852.75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7,926,702.69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97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3" y="30291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99409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220,485,701.00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191,890,810.12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28,594,890.88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22,747,992.46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5,778,777.14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169,267,301.00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114,062,526.75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55,204,774.25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39,908,078.00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3,806,215.92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11,490,480.33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142,610,770.00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102,540,592.76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40,070,177.24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28,216,490.54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3,510,259.29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8,343,427.41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250,043,040.00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173,579,252.07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76,463,787.93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59,579,330.85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16,884,457.08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173,869,893.00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112,035,587.53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61,834,305.47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47,260,227.05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857,720.00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13,716,358.42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188,202,002.00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122,440,938.93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65,761,063.07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48,345,369.47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2,153,792.30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15,261,901.30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202,080,380.00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139,331,378.45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62,749,001.55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47,955,977.04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14,579,354.51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185,643,720.00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111,709,308.57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73,934,411.43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56,077,667.48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17,628,834.34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274,863,330.00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205,118,766.00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69,744,564.00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53,108,994.00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16,635,570.00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274,945,545.44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106,745,975.56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80,568,435.33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528,228.00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25,649,312.23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5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56343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170,388,719.00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142,208,860.77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28,179,858.23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21,230,371.62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6,949,486.61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338,608,065.00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251,781,677.18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86,826,387.82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63,929,584.56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923,874.00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21,972,929.26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94,594,812.43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73,653,905.57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39,539,414.50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15,443,001.84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18,671,489.23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142,310,006.75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87,537,150.52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54,772,856.23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40,587,149.98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238,879.00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13,946,827.25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114,916,449.00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73,359,385.12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41,557,063.88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26,677,227.09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4,293,590.25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10,586,246.54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194,039,825.00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144,293,346.87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49,746,478.13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37,071,540.72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12,674,937.41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350,132,020.00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265,122,756.06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85,009,263.94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62,866,504.07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425,638.36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21,717,121.51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167,373,350.00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124,905,980.88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42,467,369.12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30,555,899.57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11,079,619.55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232,577,140.00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193,295,323.99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39,281,816.01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28,997,002.73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10,284,813.28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275,376,440.00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230,300,844.24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45,075,595.76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30,645,367.21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2,283,941.00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12,146,287.55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15907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305,230,595.00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232,531,784.10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72,698,810.90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52,148,694.74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756,040.93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19,794,075.23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191,829,139.00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150,785,181.77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41,043,957.23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29,398,023.43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11,645,933.80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205,785,599.00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172,034,252.24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33,751,346.76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24,060,366.68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9,690,980.08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170,080,044.00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124,952,204.49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45,127,839.51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30,502,663.81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805,607.07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13,819,568.63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119,004,719.00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77,998,431.16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41,006,287.84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28,289,930.37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5,450.31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12,710,907.16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88,835,758.00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59,796,221.38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29,039,536.62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19,462,597.91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421,889.89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9,155,048.82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168,186,580.00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112,618,310.43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55,568,269.57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37,149,706.19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218,889.60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18,199,673.78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358,665,566.00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294,511,093.89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64,154,472.11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43,062,975.70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21,091,496.41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205,355,599.00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145,198,801.49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60,156,797.51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38,536,335.60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1,536,299.00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20,084,162.91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254,685,574.57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64,361,387.43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42,292,085.50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21,632,072.93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4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44004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279,911,742.00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189,232,013.71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90,679,728.29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57,455,360.30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30,772,517.99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122,161,175.50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42,427,889.50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22,982,054.83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5,024,932.84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14,420,901.83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153,092,373.54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63,349,324.46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40,577,240.15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1,098,257.35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21,673,826.96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179,877,624.00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112,630,985.65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67,246,638.35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43,505,939.02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668,087.81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23,072,611.52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311,562,055.00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278,166,825.95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33,395,229.05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21,895,258.66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11,499,970.39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142,929,748.00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105,574,252.87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37,355,495.13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23,913,836.65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185,996.84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13,255,661.64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381,437,023.00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304,847,033.91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76,589,989.09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48,892,757.84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483,844.00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27,213,387.25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315,709,629.34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31,022,970.66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18,964,683.73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754,815.00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11,303,471.93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67,098,960.30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51,699,239.70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31,134,886.58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1,650,910.48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18,913,442.64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311,301,400.00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219,291,222.78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92,010,177.22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54,448,433.16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3,631,001.80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33,930,742.26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75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51834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211,736,300.00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163,313,937.40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48,422,362.60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28,566,381.32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1,983,366.76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17,872,614.52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204,298,443.00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130,995,007.36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73,303,435.64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43,087,587.85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2,818,170.52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27,397,677.27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183,554,740.00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139,309,009.92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44,245,730.08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22,665,186.34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4,986,593.37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16,593,950.37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81,616,993.52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32,289,904.48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17,197,182.99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2,957,689.81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12,135,031.68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221,385,480.00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174,132,470.81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47,253,009.19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25,689,099.50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2,295,298.00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19,268,611.69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125,435,363.53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39,168,306.47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22,938,651.90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16,229,654.57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285,572,198.00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212,867,748.05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72,704,449.95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39,977,442.63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30,424,493.32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299,226,334.00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187,788,142.14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111,438,191.86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56,823,418.27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7,516,762.53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47,098,011.06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377,603,669.43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55,331,530.57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30,678,959.34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288,275.18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24,364,296.05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133,361,494.00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67,202,764.07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66,158,729.93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36,489,647.24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29,669,082.69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9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66691"/>
              </p:ext>
            </p:extLst>
          </p:nvPr>
        </p:nvGraphicFramePr>
        <p:xfrm>
          <a:off x="0" y="631604"/>
          <a:ext cx="10153535" cy="4820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94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35336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46471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26 ม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730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142,406,241.00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80,202,700.14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62,203,540.86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32,918,915.83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987,468.38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28,297,156.65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230,950,235.00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180,129,905.59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50,820,329.41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26,824,565.36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23,795,764.05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278,987,880.00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197,115,153.38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81,872,726.62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42,104,929.44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39,558,628.49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137,709,287.96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84,928,545.04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39,556,094.67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1,935,070.73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43,437,379.64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103,700,367.00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67,643,578.80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36,056,788.20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16,456,330.62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19,600,457.58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123,890,833.93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92,562,843.01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36,942,285.81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55,620,557.20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134,019,990.00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73,768,307.60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60,251,682.40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18,494,780.76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2,091,841.92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39,665,059.72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464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16,557,711,577.69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12,302,686,859.07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4,255,024,718.62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2,877,219,907.24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105,376,483.10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1,272,428,328.28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992283" y="1757685"/>
            <a:ext cx="2060855" cy="668268"/>
          </a:xfrm>
          <a:prstGeom prst="roundRect">
            <a:avLst/>
          </a:prstGeom>
          <a:solidFill>
            <a:srgbClr val="F4DCE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400" b="1" spc="-2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จำนวนเงินต้นคงเหลือ </a:t>
            </a:r>
          </a:p>
          <a:p>
            <a:pPr algn="ctr">
              <a:lnSpc>
                <a:spcPct val="150000"/>
              </a:lnSpc>
            </a:pPr>
            <a:r>
              <a:rPr lang="th-TH" sz="1400" b="1" spc="-2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1,079,391,655.71 </a:t>
            </a:r>
            <a:r>
              <a:rPr lang="th-TH" sz="1400" b="1" spc="-2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บาท</a:t>
            </a:r>
            <a:endParaRPr lang="th-TH" sz="1400" b="1" dirty="0"/>
          </a:p>
        </p:txBody>
      </p:sp>
      <p:grpSp>
        <p:nvGrpSpPr>
          <p:cNvPr id="30" name="Shape 681"/>
          <p:cNvGrpSpPr/>
          <p:nvPr/>
        </p:nvGrpSpPr>
        <p:grpSpPr>
          <a:xfrm rot="16200000">
            <a:off x="1572643" y="-180633"/>
            <a:ext cx="1185676" cy="4487912"/>
            <a:chOff x="1857376" y="1678424"/>
            <a:chExt cx="1185676" cy="4487912"/>
          </a:xfrm>
        </p:grpSpPr>
        <p:sp>
          <p:nvSpPr>
            <p:cNvPr id="31" name="Shape 682"/>
            <p:cNvSpPr>
              <a:spLocks/>
            </p:cNvSpPr>
            <p:nvPr/>
          </p:nvSpPr>
          <p:spPr>
            <a:xfrm>
              <a:off x="1857376" y="1750644"/>
              <a:ext cx="1172308" cy="441569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95250" dist="50800" dir="252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683"/>
            <p:cNvSpPr>
              <a:spLocks/>
            </p:cNvSpPr>
            <p:nvPr/>
          </p:nvSpPr>
          <p:spPr>
            <a:xfrm rot="10800000">
              <a:off x="1870744" y="1750642"/>
              <a:ext cx="1172308" cy="1230923"/>
            </a:xfrm>
            <a:custGeom>
              <a:avLst/>
              <a:gdLst/>
              <a:ahLst/>
              <a:cxnLst/>
              <a:rect l="0" t="0" r="0" b="0"/>
              <a:pathLst>
                <a:path w="1172308" h="1230922" extrusionOk="0">
                  <a:moveTo>
                    <a:pt x="586154" y="0"/>
                  </a:moveTo>
                  <a:lnTo>
                    <a:pt x="1172307" y="488461"/>
                  </a:lnTo>
                  <a:lnTo>
                    <a:pt x="1172308" y="488461"/>
                  </a:lnTo>
                  <a:lnTo>
                    <a:pt x="1172308" y="488462"/>
                  </a:lnTo>
                  <a:lnTo>
                    <a:pt x="1172308" y="1230922"/>
                  </a:lnTo>
                  <a:lnTo>
                    <a:pt x="0" y="1230922"/>
                  </a:lnTo>
                  <a:lnTo>
                    <a:pt x="0" y="488462"/>
                  </a:lnTo>
                  <a:lnTo>
                    <a:pt x="0" y="488461"/>
                  </a:lnTo>
                  <a:lnTo>
                    <a:pt x="1" y="488461"/>
                  </a:lnTo>
                  <a:close/>
                </a:path>
              </a:pathLst>
            </a:custGeom>
            <a:solidFill>
              <a:srgbClr val="D99593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684"/>
            <p:cNvSpPr txBox="1">
              <a:spLocks/>
            </p:cNvSpPr>
            <p:nvPr/>
          </p:nvSpPr>
          <p:spPr>
            <a:xfrm rot="5400000">
              <a:off x="1881628" y="1920665"/>
              <a:ext cx="1030836" cy="546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ฉบับที่ </a:t>
              </a:r>
              <a:b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</a:br>
              <a: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1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D8D8D8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687"/>
            <p:cNvSpPr>
              <a:spLocks/>
            </p:cNvSpPr>
            <p:nvPr/>
          </p:nvSpPr>
          <p:spPr>
            <a:xfrm rot="5400000">
              <a:off x="941160" y="4054080"/>
              <a:ext cx="3124079" cy="97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ประกาศคณะกรรมการบริหารกองทุนพัฒนา</a:t>
              </a:r>
              <a:r>
                <a:rPr lang="th-TH" sz="1200" spc="-3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บทบาทสตรี เรื่อง หลักเกณฑ์ วิธีการ และเงื่อนไข</a:t>
              </a: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เกี่ยวกับการลดอัตราดอกเบี้ยเงินกู้และอัตราดอกเบี้ยผิดนัด กองทุนพัฒนา</a:t>
              </a:r>
              <a:r>
                <a:rPr lang="th-TH" sz="1200" spc="-2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บทบาทสตรี </a:t>
              </a:r>
              <a:r>
                <a:rPr lang="th-TH" sz="1200" spc="-2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/>
              </a:r>
              <a:br>
                <a:rPr lang="th-TH" sz="1200" spc="-2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</a:br>
              <a:r>
                <a:rPr lang="th-TH" sz="1200" spc="-20" dirty="0" smtClean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พ.ศ. </a:t>
              </a:r>
              <a:r>
                <a:rPr lang="th-TH" sz="1200" spc="-2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2563 </a:t>
              </a:r>
              <a:endParaRPr sz="1200" dirty="0">
                <a:solidFill>
                  <a:srgbClr val="A5A5A5"/>
                </a:solidFill>
                <a:uFillTx/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-138723" y="3342911"/>
            <a:ext cx="4475943" cy="1231711"/>
            <a:chOff x="20774" y="3261267"/>
            <a:chExt cx="4475943" cy="1231711"/>
          </a:xfrm>
        </p:grpSpPr>
        <p:grpSp>
          <p:nvGrpSpPr>
            <p:cNvPr id="37" name="Shape 688"/>
            <p:cNvGrpSpPr/>
            <p:nvPr/>
          </p:nvGrpSpPr>
          <p:grpSpPr>
            <a:xfrm rot="16200000">
              <a:off x="1696032" y="1646258"/>
              <a:ext cx="1185676" cy="4415694"/>
              <a:chOff x="3375024" y="1750645"/>
              <a:chExt cx="1185676" cy="4415694"/>
            </a:xfrm>
          </p:grpSpPr>
          <p:sp>
            <p:nvSpPr>
              <p:cNvPr id="38" name="Shape 689"/>
              <p:cNvSpPr>
                <a:spLocks/>
              </p:cNvSpPr>
              <p:nvPr/>
            </p:nvSpPr>
            <p:spPr>
              <a:xfrm>
                <a:off x="3375024" y="1750647"/>
                <a:ext cx="1172308" cy="441569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ffectLst>
                <a:outerShdw blurRad="95250" dist="50800" dir="252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Shape 690"/>
              <p:cNvSpPr>
                <a:spLocks/>
              </p:cNvSpPr>
              <p:nvPr/>
            </p:nvSpPr>
            <p:spPr>
              <a:xfrm rot="10800000">
                <a:off x="3388392" y="1750645"/>
                <a:ext cx="1172308" cy="1230923"/>
              </a:xfrm>
              <a:custGeom>
                <a:avLst/>
                <a:gdLst/>
                <a:ahLst/>
                <a:cxnLst/>
                <a:rect l="0" t="0" r="0" b="0"/>
                <a:pathLst>
                  <a:path w="1172308" h="1230922" extrusionOk="0">
                    <a:moveTo>
                      <a:pt x="586154" y="0"/>
                    </a:moveTo>
                    <a:lnTo>
                      <a:pt x="1172307" y="488461"/>
                    </a:lnTo>
                    <a:lnTo>
                      <a:pt x="1172308" y="488461"/>
                    </a:lnTo>
                    <a:lnTo>
                      <a:pt x="1172308" y="488462"/>
                    </a:lnTo>
                    <a:lnTo>
                      <a:pt x="1172308" y="1230922"/>
                    </a:lnTo>
                    <a:lnTo>
                      <a:pt x="0" y="1230922"/>
                    </a:lnTo>
                    <a:lnTo>
                      <a:pt x="0" y="488462"/>
                    </a:lnTo>
                    <a:lnTo>
                      <a:pt x="0" y="488461"/>
                    </a:lnTo>
                    <a:lnTo>
                      <a:pt x="1" y="488461"/>
                    </a:lnTo>
                    <a:close/>
                  </a:path>
                </a:pathLst>
              </a:custGeom>
              <a:solidFill>
                <a:srgbClr val="538CD5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" name="Shape 684"/>
            <p:cNvSpPr txBox="1">
              <a:spLocks/>
            </p:cNvSpPr>
            <p:nvPr/>
          </p:nvSpPr>
          <p:spPr>
            <a:xfrm>
              <a:off x="20774" y="3596051"/>
              <a:ext cx="1030836" cy="546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ฉบับที่ </a:t>
              </a:r>
              <a:b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</a:br>
              <a:r>
                <a:rPr lang="th-TH" sz="1600" b="1" dirty="0" smtClean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D8D8D8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3141" y="3301883"/>
              <a:ext cx="3124079" cy="1191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200" dirty="0"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มาตรการตามประกาศคณะกรรมการบริหารกองทุนพัฒนาบทบาทสตรี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 กองทุนพัฒนาบทบาทสตรี พ.ศ. 2563</a:t>
              </a:r>
              <a:endPara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7932035" y="3520442"/>
            <a:ext cx="2060855" cy="817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400" b="1" spc="-2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จำนวนเงินต้นคงเหลือ</a:t>
            </a: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th-TH" sz="1400" b="1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156,129,503.89 </a:t>
            </a:r>
            <a:r>
              <a:rPr lang="th-TH" sz="1400" b="1" spc="-2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บาท</a:t>
            </a:r>
            <a:endParaRPr lang="th-TH" sz="1400" b="1" dirty="0"/>
          </a:p>
        </p:txBody>
      </p:sp>
      <p:sp>
        <p:nvSpPr>
          <p:cNvPr id="63" name="Right Arrow 62"/>
          <p:cNvSpPr/>
          <p:nvPr/>
        </p:nvSpPr>
        <p:spPr>
          <a:xfrm>
            <a:off x="4688636" y="3738611"/>
            <a:ext cx="324092" cy="23150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</a:t>
            </a: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ค้างชำระที่ยังไม่เข้ามาตรการประกาศคณะกรรมการบริหารกองทุนพัฒนาบทบาทสตรี 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1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Rectangle 77"/>
          <p:cNvSpPr/>
          <p:nvPr/>
        </p:nvSpPr>
        <p:spPr>
          <a:xfrm>
            <a:off x="5169619" y="1871908"/>
            <a:ext cx="2103566" cy="396198"/>
          </a:xfrm>
          <a:prstGeom prst="rect">
            <a:avLst/>
          </a:prstGeom>
          <a:solidFill>
            <a:srgbClr val="FF0066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spc="-2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</a:t>
            </a:r>
            <a:r>
              <a:rPr lang="th-TH" sz="1400" b="1" spc="-2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11,996 โครงการ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4648025" y="1925768"/>
            <a:ext cx="324092" cy="23150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Right Arrow 85"/>
          <p:cNvSpPr/>
          <p:nvPr/>
        </p:nvSpPr>
        <p:spPr>
          <a:xfrm>
            <a:off x="7470688" y="1978335"/>
            <a:ext cx="324092" cy="23150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7" name="Rectangle 86"/>
          <p:cNvSpPr/>
          <p:nvPr/>
        </p:nvSpPr>
        <p:spPr>
          <a:xfrm>
            <a:off x="5189230" y="3689609"/>
            <a:ext cx="2103566" cy="39619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spc="-20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2,732 </a:t>
            </a:r>
            <a:r>
              <a:rPr lang="th-TH" sz="1400" b="1" spc="-20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7410440" y="3772510"/>
            <a:ext cx="324092" cy="23150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 b="2582"/>
          <a:stretch/>
        </p:blipFill>
        <p:spPr>
          <a:xfrm>
            <a:off x="763929" y="44856"/>
            <a:ext cx="8657863" cy="57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4172" r="3525" b="10782"/>
          <a:stretch/>
        </p:blipFill>
        <p:spPr>
          <a:xfrm>
            <a:off x="219983" y="138896"/>
            <a:ext cx="9705922" cy="55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5.6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11/2565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พุธที่ 14 ธันวาคม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11/2565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59" name="Group 58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7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6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7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8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9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9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35778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28161"/>
              </p:ext>
            </p:extLst>
          </p:nvPr>
        </p:nvGraphicFramePr>
        <p:xfrm>
          <a:off x="127323" y="634385"/>
          <a:ext cx="9860908" cy="45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6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173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160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12,159,890.00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10,827,293.10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3,891,164.80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1,332,596.90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8,276,780.00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3,709,234.00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2,648,569.60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4,567,546.00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11,560,655.00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4,685,417.14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3,699,409.60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6,875,237.86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11,120,465.00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4,344,382.86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3,558,548.80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6,776,082.14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12,151,890.00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4,578,889.00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3,888,604.80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7,573,001.00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13,784,890.00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5,183,633.00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4,411,164.80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8,601,257.00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13,686,705.00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4,962,144.81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4,379,745.60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8,724,560.19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14,133,390.00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5,001,525.14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4,522,684.80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9,131,864.86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7,324,680.00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2,552,402.04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2,343,897.60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4,772,277.96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9,192,115.00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3,171,832.00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2,941,476.80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6,020,283.00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425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5454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89633"/>
              </p:ext>
            </p:extLst>
          </p:nvPr>
        </p:nvGraphicFramePr>
        <p:xfrm>
          <a:off x="127322" y="634385"/>
          <a:ext cx="986090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092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558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10,813,815.00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3,651,369.50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3,460,420.80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7,162,445.50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10,452,380.00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3,352,168.00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3,344,761.60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7,100,212.00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10,773,740.00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3,322,746.25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3,447,596.80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7,450,993.75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9,533,555.00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2,877,805.70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3,050,737.60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6,655,749.30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8,269,305.00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2,481,932.38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2,646,177.60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5,787,372.62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8,205,905.00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2,444,393.79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2,625,889.60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5,761,511.21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11,253,605.00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3,290,563.29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3,601,153.60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7,963,041.71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12,032,905.00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3,442,910.00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3,850,529.60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8,589,995.00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9,984,665.00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2,585,445.00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3,195,092.80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7,399,220.00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9,851,265.00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2,536,458.87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3,152,404.80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7,314,806.13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2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23998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27527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169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5,668,905.00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1,451,982.00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5,668,905.00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4,216,923.00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9,425,255.00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2,337,182.35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9,425,255.00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7,088,072.65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9,565,930.00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2,308,309.35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9,565,930.00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-7.87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7,257,620.65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10,908,290.00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2,385,294.69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10,908,290.00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8,522,995.31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14,170,265.00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3,070,887.90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14,170,265.00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11,099,377.10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12,380,615.00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2,631,732.79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12,380,615.00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9,748,882.21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13,144,715.00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2,687,795.79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13,144,715.00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10,456,919.21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9,054,465.00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1,821,149.17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9,054,465.00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7,233,315.83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11,226,215.00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2,233,163.50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11,226,215.00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-12.11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8,993,051.50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12,257,265.00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2,317,508.00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12,257,265.00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9,939,757.00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62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92454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318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9,790,665.00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1,777,578.79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3,133,012.80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8,013,086.21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11,949,040.00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2,149,459.91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3,823,692.80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9,799,580.09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9,727,005.00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1,742,822.93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3,112,641.60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7,984,182.07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10,604,255.00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1,721,039.90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3,393,361.60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-15.77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8,883,215.10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9,701,465.00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1,549,996.00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3,104,468.80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8,151,469.00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12,012,780.00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1,816,268.53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3,844,089.60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10,196,511.47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9,068,430.00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1,362,498.22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2,901,897.60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7,705,931.78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11,190,140.00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1,497,326.29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3,580,844.80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9,692,813.71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10,322,490.00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1,319,181.38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3,303,196.80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9,003,308.62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8,316,780.00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1,052,136.00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2,661,369.60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7,264,644.00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24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31870"/>
              </p:ext>
            </p:extLst>
          </p:nvPr>
        </p:nvGraphicFramePr>
        <p:xfrm>
          <a:off x="115748" y="634385"/>
          <a:ext cx="987248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659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11,858,615.00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1,359,587.79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3,794,756.80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10,499,027.21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7,236,505.00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776,285.00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2,315,681.60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6,460,220.00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15,324,890.00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1,626,321.00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4,903,964.80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13,698,569.00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10,565,655.00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1,091,965.79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3,381,009.60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9,473,689.21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16,157,640.00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1,580,651.90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5,170,444.80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14,576,988.10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15,887,765.00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1,492,483.40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5,084,084.80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14,395,281.60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11,737,840.00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1,076,035.56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3,756,108.80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10,661,804.44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13,792,565.00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1,259,814.50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4,413,620.80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12,532,750.50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9,329,380.00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825,919.83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2,985,401.60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8,503,460.17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12,442,540.00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1,029,097.00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3,981,612.80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11,413,443.00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1814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14511"/>
              </p:ext>
            </p:extLst>
          </p:nvPr>
        </p:nvGraphicFramePr>
        <p:xfrm>
          <a:off x="115747" y="634385"/>
          <a:ext cx="9872483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2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10,710,890.00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865,647.00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3,427,484.80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-23.92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9,845,243.00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14,698,340.00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1,087,857.71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4,703,468.80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13,610,482.29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18,376,640.00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1,344,084.50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5,880,524.80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17,032,555.50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12,865,190.00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841,919.00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4,116,860.80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12,023,271.00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15,216,290.00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983,713.90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4,869,212.80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14,232,576.10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10,520,580.00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677,712.86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3,366,585.60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9,842,867.14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18,196,515.00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1,101,064.63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5,822,884.80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17,095,450.37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10,249,215.00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587,347.58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3,279,748.80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9,661,867.42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9,146,030.00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516,960.00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2,926,729.60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8,629,070.00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7,280,180.00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408,854.00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2,329,657.60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6,871,326.00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831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4297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77755"/>
              </p:ext>
            </p:extLst>
          </p:nvPr>
        </p:nvGraphicFramePr>
        <p:xfrm>
          <a:off x="92598" y="634385"/>
          <a:ext cx="989563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4827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680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972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11,214,265.00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626,862.72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3,588,564.80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10,587,402.28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10,132,540.00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546,846.86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3,242,412.80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9,585,693.14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12,451,065.00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666,036.36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3,984,340.80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11,785,028.64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12,437,615.00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653,819.52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3,980,036.80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-26.74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11,783,795.48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9,388,580.00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459,198.05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3,004,345.60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8,929,381.95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6,355,780.00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287,589.10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2,033,849.60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6,068,190.90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8,362,980.00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372,350.87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2,676,153.60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7,990,629.13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9,303,705.00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406,935.00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2,977,185.60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8,896,770.00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8,165,205.00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304,445.14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2,612,865.60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7,860,759.86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11,318,805.00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403,540.00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3,622,017.60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10,915,265.00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959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4297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26 มกราคม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09468"/>
              </p:ext>
            </p:extLst>
          </p:nvPr>
        </p:nvGraphicFramePr>
        <p:xfrm>
          <a:off x="167696" y="772956"/>
          <a:ext cx="9860909" cy="412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1703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3929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0721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89568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1 (32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81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14,070,415.00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437,050.00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4,502,532.80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13,633,365.00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2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6,899,755.00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187,711.00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2,207,921.60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6,712,044.00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8,513,380.00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225,715.09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2,724,281.60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8,287,664.91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6,763,705.00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170,350.36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2,164,385.60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-29.48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6,593,354.64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10,652,790.00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207,402.44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3,408,892.80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10,445,387.56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6,884,880.00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111,804.79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2,203,161.60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6,773,075.21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+ส่วนกลาง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131,876,650.00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20,472,019.68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42,200,528.00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-16.48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111,404,630.32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445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961,432,950.00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165,308,859.29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17.19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307,658,544.00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796,124,090.71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9933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0825D3F-8ED7-1094-FCFB-7DA425D14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602533"/>
              </p:ext>
            </p:extLst>
          </p:nvPr>
        </p:nvGraphicFramePr>
        <p:xfrm>
          <a:off x="293833" y="645322"/>
          <a:ext cx="9260606" cy="45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788085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>
            <a:extLst>
              <a:ext uri="{FF2B5EF4-FFF2-40B4-BE49-F238E27FC236}">
                <a16:creationId xmlns:a16="http://schemas.microsoft.com/office/drawing/2014/main" id="{FBAB2DDF-BAB9-4C03-6625-6120124FDA95}"/>
              </a:ext>
            </a:extLst>
          </p:cNvPr>
          <p:cNvGrpSpPr/>
          <p:nvPr/>
        </p:nvGrpSpPr>
        <p:grpSpPr>
          <a:xfrm>
            <a:off x="212131" y="860218"/>
            <a:ext cx="9654929" cy="4426511"/>
            <a:chOff x="-161145" y="618484"/>
            <a:chExt cx="10306486" cy="489061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0E6D07D-A1F7-440A-FACF-AAEFB6AD95DA}"/>
                </a:ext>
              </a:extLst>
            </p:cNvPr>
            <p:cNvGrpSpPr/>
            <p:nvPr/>
          </p:nvGrpSpPr>
          <p:grpSpPr>
            <a:xfrm>
              <a:off x="2304517" y="1639628"/>
              <a:ext cx="5597925" cy="860955"/>
              <a:chOff x="2611363" y="2841404"/>
              <a:chExt cx="8470312" cy="1218873"/>
            </a:xfrm>
          </p:grpSpPr>
          <p:sp>
            <p:nvSpPr>
              <p:cNvPr id="38" name="แผนผังลําดับงาน: กระบวนการ 37">
                <a:extLst>
                  <a:ext uri="{FF2B5EF4-FFF2-40B4-BE49-F238E27FC236}">
                    <a16:creationId xmlns:a16="http://schemas.microsoft.com/office/drawing/2014/main" id="{2D42C5B1-09EF-1882-0F58-E1A52B14992A}"/>
                  </a:ext>
                </a:extLst>
              </p:cNvPr>
              <p:cNvSpPr/>
              <p:nvPr/>
            </p:nvSpPr>
            <p:spPr>
              <a:xfrm>
                <a:off x="2611363" y="3204211"/>
                <a:ext cx="1931437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4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271,432,950.00</a:t>
                </a:r>
                <a:endParaRPr lang="th-TH" sz="110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9" name="แผนผังลําดับงาน: กระบวนการ 38">
                <a:extLst>
                  <a:ext uri="{FF2B5EF4-FFF2-40B4-BE49-F238E27FC236}">
                    <a16:creationId xmlns:a16="http://schemas.microsoft.com/office/drawing/2014/main" id="{A3D7CC16-47FD-3105-F680-04120E89F959}"/>
                  </a:ext>
                </a:extLst>
              </p:cNvPr>
              <p:cNvSpPr/>
              <p:nvPr/>
            </p:nvSpPr>
            <p:spPr>
              <a:xfrm>
                <a:off x="7442111" y="3166351"/>
                <a:ext cx="2020539" cy="613631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206,799</a:t>
                </a:r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,846.71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0" name="แผนผังลําดับงาน: กระบวนการ 39">
                <a:extLst>
                  <a:ext uri="{FF2B5EF4-FFF2-40B4-BE49-F238E27FC236}">
                    <a16:creationId xmlns:a16="http://schemas.microsoft.com/office/drawing/2014/main" id="{F8C3C8EE-E62D-874A-4817-2388D22F1013}"/>
                  </a:ext>
                </a:extLst>
              </p:cNvPr>
              <p:cNvSpPr/>
              <p:nvPr/>
            </p:nvSpPr>
            <p:spPr>
              <a:xfrm>
                <a:off x="5063840" y="3196340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64,633,103.29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D13E1D8-0509-2CBB-D6B8-44025D9A834A}"/>
                  </a:ext>
                </a:extLst>
              </p:cNvPr>
              <p:cNvSpPr txBox="1"/>
              <p:nvPr/>
            </p:nvSpPr>
            <p:spPr>
              <a:xfrm>
                <a:off x="9727791" y="2841404"/>
                <a:ext cx="1353884" cy="121887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คิดเป็นร้อยละ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23.81</a:t>
                </a:r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6F6F4EC2-E8A2-0DBF-0A8F-57A9B74D13EE}"/>
                </a:ext>
              </a:extLst>
            </p:cNvPr>
            <p:cNvGrpSpPr/>
            <p:nvPr/>
          </p:nvGrpSpPr>
          <p:grpSpPr>
            <a:xfrm>
              <a:off x="2278573" y="3017080"/>
              <a:ext cx="5658956" cy="860955"/>
              <a:chOff x="2442729" y="2494307"/>
              <a:chExt cx="8562660" cy="1218874"/>
            </a:xfrm>
          </p:grpSpPr>
          <p:sp>
            <p:nvSpPr>
              <p:cNvPr id="55" name="แผนผังลําดับงาน: กระบวนการ 54">
                <a:extLst>
                  <a:ext uri="{FF2B5EF4-FFF2-40B4-BE49-F238E27FC236}">
                    <a16:creationId xmlns:a16="http://schemas.microsoft.com/office/drawing/2014/main" id="{530B9AD9-1D88-18B8-3ECF-1F5C56D52CC6}"/>
                  </a:ext>
                </a:extLst>
              </p:cNvPr>
              <p:cNvSpPr/>
              <p:nvPr/>
            </p:nvSpPr>
            <p:spPr>
              <a:xfrm>
                <a:off x="2442729" y="2708795"/>
                <a:ext cx="201893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90,000,000.00</a:t>
                </a:r>
                <a:endParaRPr lang="th-TH" sz="1100" b="1" spc="-3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7" name="แผนผังลําดับงาน: กระบวนการ 56">
                <a:extLst>
                  <a:ext uri="{FF2B5EF4-FFF2-40B4-BE49-F238E27FC236}">
                    <a16:creationId xmlns:a16="http://schemas.microsoft.com/office/drawing/2014/main" id="{48492E2C-8D1A-AB99-93EB-76301E31084C}"/>
                  </a:ext>
                </a:extLst>
              </p:cNvPr>
              <p:cNvSpPr/>
              <p:nvPr/>
            </p:nvSpPr>
            <p:spPr>
              <a:xfrm>
                <a:off x="7352878" y="2665227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82,575,423.00</a:t>
                </a:r>
              </a:p>
            </p:txBody>
          </p:sp>
          <p:sp>
            <p:nvSpPr>
              <p:cNvPr id="58" name="แผนผังลําดับงาน: กระบวนการ 57">
                <a:extLst>
                  <a:ext uri="{FF2B5EF4-FFF2-40B4-BE49-F238E27FC236}">
                    <a16:creationId xmlns:a16="http://schemas.microsoft.com/office/drawing/2014/main" id="{74C843FB-9768-6FB2-102D-5CBD78747BA9}"/>
                  </a:ext>
                </a:extLst>
              </p:cNvPr>
              <p:cNvSpPr/>
              <p:nvPr/>
            </p:nvSpPr>
            <p:spPr>
              <a:xfrm>
                <a:off x="4940834" y="2677169"/>
                <a:ext cx="1890586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25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7,424,577.00</a:t>
                </a:r>
                <a:endParaRPr lang="th-TH" sz="1100" b="1" spc="-25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D00BC671-7CB4-BE01-0CBD-D154820E0932}"/>
                  </a:ext>
                </a:extLst>
              </p:cNvPr>
              <p:cNvSpPr txBox="1"/>
              <p:nvPr/>
            </p:nvSpPr>
            <p:spPr>
              <a:xfrm>
                <a:off x="9471046" y="2494307"/>
                <a:ext cx="1534343" cy="121887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ร้อยละ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8.25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4864D989-24FC-9C81-08F5-987BAAD40EDC}"/>
                </a:ext>
              </a:extLst>
            </p:cNvPr>
            <p:cNvGrpSpPr/>
            <p:nvPr/>
          </p:nvGrpSpPr>
          <p:grpSpPr>
            <a:xfrm>
              <a:off x="2194932" y="4188392"/>
              <a:ext cx="5766811" cy="1008990"/>
              <a:chOff x="2316130" y="1716665"/>
              <a:chExt cx="8725849" cy="1428446"/>
            </a:xfrm>
          </p:grpSpPr>
          <p:sp>
            <p:nvSpPr>
              <p:cNvPr id="62" name="แผนผังลําดับงาน: กระบวนการ 61">
                <a:extLst>
                  <a:ext uri="{FF2B5EF4-FFF2-40B4-BE49-F238E27FC236}">
                    <a16:creationId xmlns:a16="http://schemas.microsoft.com/office/drawing/2014/main" id="{AFB7277A-73B2-8566-2769-871BBE5FD88F}"/>
                  </a:ext>
                </a:extLst>
              </p:cNvPr>
              <p:cNvSpPr/>
              <p:nvPr/>
            </p:nvSpPr>
            <p:spPr>
              <a:xfrm>
                <a:off x="2316130" y="2110890"/>
                <a:ext cx="2112700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600,000,000.00</a:t>
                </a:r>
              </a:p>
            </p:txBody>
          </p:sp>
          <p:sp>
            <p:nvSpPr>
              <p:cNvPr id="63" name="แผนผังลําดับงาน: กระบวนการ 62">
                <a:extLst>
                  <a:ext uri="{FF2B5EF4-FFF2-40B4-BE49-F238E27FC236}">
                    <a16:creationId xmlns:a16="http://schemas.microsoft.com/office/drawing/2014/main" id="{B2616856-C7CE-A377-C52D-91AC67F1FED1}"/>
                  </a:ext>
                </a:extLst>
              </p:cNvPr>
              <p:cNvSpPr/>
              <p:nvPr/>
            </p:nvSpPr>
            <p:spPr>
              <a:xfrm>
                <a:off x="7257173" y="2073025"/>
                <a:ext cx="2019274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506,748,821.00</a:t>
                </a:r>
              </a:p>
            </p:txBody>
          </p:sp>
          <p:sp>
            <p:nvSpPr>
              <p:cNvPr id="64" name="แผนผังลําดับงาน: กระบวนการ 63">
                <a:extLst>
                  <a:ext uri="{FF2B5EF4-FFF2-40B4-BE49-F238E27FC236}">
                    <a16:creationId xmlns:a16="http://schemas.microsoft.com/office/drawing/2014/main" id="{1C8ECBCE-7C57-8AF4-39A9-808A4B8B3F6B}"/>
                  </a:ext>
                </a:extLst>
              </p:cNvPr>
              <p:cNvSpPr/>
              <p:nvPr/>
            </p:nvSpPr>
            <p:spPr>
              <a:xfrm>
                <a:off x="4957586" y="2103014"/>
                <a:ext cx="205334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93,251,179.00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8C472E2B-79FB-EA4F-9541-CACB5510101E}"/>
                  </a:ext>
                </a:extLst>
              </p:cNvPr>
              <p:cNvSpPr/>
              <p:nvPr/>
            </p:nvSpPr>
            <p:spPr>
              <a:xfrm>
                <a:off x="9668770" y="1716665"/>
                <a:ext cx="1373209" cy="1428446"/>
              </a:xfrm>
              <a:prstGeom prst="ellipse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333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06E8226D-C822-7D11-4490-19C66253BAF3}"/>
                  </a:ext>
                </a:extLst>
              </p:cNvPr>
              <p:cNvSpPr txBox="1"/>
              <p:nvPr/>
            </p:nvSpPr>
            <p:spPr>
              <a:xfrm>
                <a:off x="9506582" y="1795613"/>
                <a:ext cx="1463176" cy="121887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 ร้อยละ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15.54</a:t>
                </a:r>
              </a:p>
            </p:txBody>
          </p:sp>
        </p:grpSp>
        <p:sp>
          <p:nvSpPr>
            <p:cNvPr id="67" name="แผนผังลําดับงาน: กระบวนการ 66">
              <a:extLst>
                <a:ext uri="{FF2B5EF4-FFF2-40B4-BE49-F238E27FC236}">
                  <a16:creationId xmlns:a16="http://schemas.microsoft.com/office/drawing/2014/main" id="{1CECD656-2B57-6E55-9E3B-5C5529AAADB2}"/>
                </a:ext>
              </a:extLst>
            </p:cNvPr>
            <p:cNvSpPr/>
            <p:nvPr/>
          </p:nvSpPr>
          <p:spPr>
            <a:xfrm>
              <a:off x="8782130" y="1679072"/>
              <a:ext cx="1357893" cy="63643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961,432,950.00</a:t>
              </a:r>
            </a:p>
          </p:txBody>
        </p:sp>
        <p:sp>
          <p:nvSpPr>
            <p:cNvPr id="68" name="แผนผังลําดับงาน: กระบวนการ 179">
              <a:extLst>
                <a:ext uri="{FF2B5EF4-FFF2-40B4-BE49-F238E27FC236}">
                  <a16:creationId xmlns:a16="http://schemas.microsoft.com/office/drawing/2014/main" id="{1ECB41CE-FFC1-0CB3-58F4-5A8672FEFBAC}"/>
                </a:ext>
              </a:extLst>
            </p:cNvPr>
            <p:cNvSpPr/>
            <p:nvPr/>
          </p:nvSpPr>
          <p:spPr>
            <a:xfrm>
              <a:off x="8782130" y="2337629"/>
              <a:ext cx="1357894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165,308,859.29</a:t>
              </a:r>
              <a:endPara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แผนผังลําดับงาน: กระบวนการ 180">
              <a:extLst>
                <a:ext uri="{FF2B5EF4-FFF2-40B4-BE49-F238E27FC236}">
                  <a16:creationId xmlns:a16="http://schemas.microsoft.com/office/drawing/2014/main" id="{F6A1F7B5-82B5-828B-2321-BC37FF7CEF68}"/>
                </a:ext>
              </a:extLst>
            </p:cNvPr>
            <p:cNvSpPr/>
            <p:nvPr/>
          </p:nvSpPr>
          <p:spPr>
            <a:xfrm>
              <a:off x="8782130" y="3005302"/>
              <a:ext cx="1363211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796,124,090.71</a:t>
              </a:r>
            </a:p>
          </p:txBody>
        </p:sp>
        <p:sp>
          <p:nvSpPr>
            <p:cNvPr id="72" name="ลูกศร: รูปห้าเหลี่ยม 71">
              <a:extLst>
                <a:ext uri="{FF2B5EF4-FFF2-40B4-BE49-F238E27FC236}">
                  <a16:creationId xmlns:a16="http://schemas.microsoft.com/office/drawing/2014/main" id="{38086EAA-B501-0CD9-EF9A-39E8D7325A8F}"/>
                </a:ext>
              </a:extLst>
            </p:cNvPr>
            <p:cNvSpPr/>
            <p:nvPr/>
          </p:nvSpPr>
          <p:spPr>
            <a:xfrm>
              <a:off x="-83772" y="1820518"/>
              <a:ext cx="2110642" cy="56716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งบบริหารจัดการกองทุน</a:t>
              </a:r>
            </a:p>
          </p:txBody>
        </p:sp>
        <p:sp>
          <p:nvSpPr>
            <p:cNvPr id="73" name="ลูกศร: รูปห้าเหลี่ยม 72">
              <a:extLst>
                <a:ext uri="{FF2B5EF4-FFF2-40B4-BE49-F238E27FC236}">
                  <a16:creationId xmlns:a16="http://schemas.microsoft.com/office/drawing/2014/main" id="{105C162F-F29A-4C23-F7E2-33A11BCE0611}"/>
                </a:ext>
              </a:extLst>
            </p:cNvPr>
            <p:cNvSpPr/>
            <p:nvPr/>
          </p:nvSpPr>
          <p:spPr>
            <a:xfrm>
              <a:off x="-49067" y="3129882"/>
              <a:ext cx="2098218" cy="567164"/>
            </a:xfrm>
            <a:prstGeom prst="homePlate">
              <a:avLst/>
            </a:prstGeom>
            <a:solidFill>
              <a:srgbClr val="FFFFE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74" name="ลูกศร: รูปห้าเหลี่ยม 73">
              <a:extLst>
                <a:ext uri="{FF2B5EF4-FFF2-40B4-BE49-F238E27FC236}">
                  <a16:creationId xmlns:a16="http://schemas.microsoft.com/office/drawing/2014/main" id="{6074514A-A2A1-F62B-3893-269689722B71}"/>
                </a:ext>
              </a:extLst>
            </p:cNvPr>
            <p:cNvSpPr/>
            <p:nvPr/>
          </p:nvSpPr>
          <p:spPr>
            <a:xfrm>
              <a:off x="-25751" y="4426561"/>
              <a:ext cx="1970617" cy="567164"/>
            </a:xfrm>
            <a:prstGeom prst="homePlate">
              <a:avLst/>
            </a:prstGeom>
            <a:solidFill>
              <a:srgbClr val="F1ABA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เงินหมุนเวียน</a:t>
              </a:r>
            </a:p>
          </p:txBody>
        </p:sp>
        <p:sp>
          <p:nvSpPr>
            <p:cNvPr id="75" name="คำบรรยายภาพ: วงรี 74">
              <a:extLst>
                <a:ext uri="{FF2B5EF4-FFF2-40B4-BE49-F238E27FC236}">
                  <a16:creationId xmlns:a16="http://schemas.microsoft.com/office/drawing/2014/main" id="{E660AB83-557C-6F9E-395F-B7EDCC7B532E}"/>
                </a:ext>
              </a:extLst>
            </p:cNvPr>
            <p:cNvSpPr/>
            <p:nvPr/>
          </p:nvSpPr>
          <p:spPr>
            <a:xfrm>
              <a:off x="3984814" y="643756"/>
              <a:ext cx="1174030" cy="554624"/>
            </a:xfrm>
            <a:prstGeom prst="wedgeEllipseCallout">
              <a:avLst/>
            </a:prstGeom>
            <a:solidFill>
              <a:srgbClr val="FFFFE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spc="-8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76" name="คำบรรยายภาพ: วงรี 75">
              <a:extLst>
                <a:ext uri="{FF2B5EF4-FFF2-40B4-BE49-F238E27FC236}">
                  <a16:creationId xmlns:a16="http://schemas.microsoft.com/office/drawing/2014/main" id="{E0C9770F-5CD4-9126-2EF8-EF4815359658}"/>
                </a:ext>
              </a:extLst>
            </p:cNvPr>
            <p:cNvSpPr/>
            <p:nvPr/>
          </p:nvSpPr>
          <p:spPr>
            <a:xfrm>
              <a:off x="2328176" y="618484"/>
              <a:ext cx="1174030" cy="55462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91" name="Shape 861">
              <a:extLst>
                <a:ext uri="{FF2B5EF4-FFF2-40B4-BE49-F238E27FC236}">
                  <a16:creationId xmlns:a16="http://schemas.microsoft.com/office/drawing/2014/main" id="{50BA432E-FE5C-7263-651A-54A400338C98}"/>
                </a:ext>
              </a:extLst>
            </p:cNvPr>
            <p:cNvSpPr>
              <a:spLocks/>
            </p:cNvSpPr>
            <p:nvPr/>
          </p:nvSpPr>
          <p:spPr>
            <a:xfrm>
              <a:off x="8742651" y="813921"/>
              <a:ext cx="1397373" cy="832371"/>
            </a:xfrm>
            <a:custGeom>
              <a:avLst/>
              <a:gdLst/>
              <a:ahLst/>
              <a:cxnLst/>
              <a:rect l="0" t="0" r="0" b="0"/>
              <a:pathLst>
                <a:path w="4000110" h="1869756" extrusionOk="0">
                  <a:moveTo>
                    <a:pt x="1890652" y="0"/>
                  </a:moveTo>
                  <a:cubicBezTo>
                    <a:pt x="2217929" y="0"/>
                    <a:pt x="2506477" y="188157"/>
                    <a:pt x="2676865" y="474341"/>
                  </a:cubicBezTo>
                  <a:lnTo>
                    <a:pt x="2694436" y="507161"/>
                  </a:lnTo>
                  <a:lnTo>
                    <a:pt x="2744447" y="502199"/>
                  </a:lnTo>
                  <a:cubicBezTo>
                    <a:pt x="2979073" y="502199"/>
                    <a:pt x="3185933" y="619185"/>
                    <a:pt x="3308084" y="797118"/>
                  </a:cubicBezTo>
                  <a:lnTo>
                    <a:pt x="3327030" y="831469"/>
                  </a:lnTo>
                  <a:lnTo>
                    <a:pt x="3424169" y="821831"/>
                  </a:lnTo>
                  <a:cubicBezTo>
                    <a:pt x="3742252" y="821831"/>
                    <a:pt x="4000110" y="1075591"/>
                    <a:pt x="4000110" y="1388618"/>
                  </a:cubicBezTo>
                  <a:cubicBezTo>
                    <a:pt x="4000110" y="1545132"/>
                    <a:pt x="3935646" y="1686828"/>
                    <a:pt x="3831421" y="1789397"/>
                  </a:cubicBezTo>
                  <a:lnTo>
                    <a:pt x="3792643" y="1820882"/>
                  </a:lnTo>
                  <a:lnTo>
                    <a:pt x="3794605" y="1840036"/>
                  </a:lnTo>
                  <a:lnTo>
                    <a:pt x="3791561" y="1869756"/>
                  </a:lnTo>
                  <a:lnTo>
                    <a:pt x="134460" y="1869756"/>
                  </a:lnTo>
                  <a:lnTo>
                    <a:pt x="110337" y="1830681"/>
                  </a:lnTo>
                  <a:cubicBezTo>
                    <a:pt x="39970" y="1703206"/>
                    <a:pt x="0" y="1557123"/>
                    <a:pt x="0" y="1401852"/>
                  </a:cubicBezTo>
                  <a:cubicBezTo>
                    <a:pt x="0" y="904987"/>
                    <a:pt x="409294" y="502199"/>
                    <a:pt x="914184" y="502199"/>
                  </a:cubicBezTo>
                  <a:cubicBezTo>
                    <a:pt x="945740" y="502199"/>
                    <a:pt x="976922" y="503772"/>
                    <a:pt x="1007654" y="506844"/>
                  </a:cubicBezTo>
                  <a:lnTo>
                    <a:pt x="1081130" y="517880"/>
                  </a:lnTo>
                  <a:lnTo>
                    <a:pt x="1104440" y="474341"/>
                  </a:lnTo>
                  <a:cubicBezTo>
                    <a:pt x="1274827" y="188157"/>
                    <a:pt x="1563375" y="0"/>
                    <a:pt x="1890652" y="0"/>
                  </a:cubicBezTo>
                  <a:close/>
                </a:path>
              </a:pathLst>
            </a:custGeom>
            <a:solidFill>
              <a:srgbClr val="FF996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r>
                <a:rPr lang="th-TH" sz="1667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                     ภาพรวม</a:t>
              </a:r>
              <a:endParaRPr sz="1667" b="1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  <p:sp>
          <p:nvSpPr>
            <p:cNvPr id="92" name="Rounded Rectangle 32">
              <a:extLst>
                <a:ext uri="{FF2B5EF4-FFF2-40B4-BE49-F238E27FC236}">
                  <a16:creationId xmlns:a16="http://schemas.microsoft.com/office/drawing/2014/main" id="{3AA3F327-2D04-0A3D-97A4-E48179328C35}"/>
                </a:ext>
              </a:extLst>
            </p:cNvPr>
            <p:cNvSpPr/>
            <p:nvPr/>
          </p:nvSpPr>
          <p:spPr>
            <a:xfrm>
              <a:off x="8004683" y="2342871"/>
              <a:ext cx="737969" cy="658557"/>
            </a:xfrm>
            <a:prstGeom prst="roundRect">
              <a:avLst/>
            </a:prstGeom>
            <a:solidFill>
              <a:srgbClr val="FFFFD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95" name="คำบรรยายภาพ: สี่เหลี่ยมมุมมน 94">
              <a:extLst>
                <a:ext uri="{FF2B5EF4-FFF2-40B4-BE49-F238E27FC236}">
                  <a16:creationId xmlns:a16="http://schemas.microsoft.com/office/drawing/2014/main" id="{E852FF61-5754-6640-C92A-6FBEB449FFB6}"/>
                </a:ext>
              </a:extLst>
            </p:cNvPr>
            <p:cNvSpPr/>
            <p:nvPr/>
          </p:nvSpPr>
          <p:spPr>
            <a:xfrm>
              <a:off x="5701908" y="689068"/>
              <a:ext cx="936594" cy="451961"/>
            </a:xfrm>
            <a:prstGeom prst="wedgeRoundRectCallout">
              <a:avLst/>
            </a:prstGeom>
            <a:solidFill>
              <a:srgbClr val="ECC6C6"/>
            </a:solidFill>
            <a:ln>
              <a:solidFill>
                <a:srgbClr val="E1ECC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sp>
          <p:nvSpPr>
            <p:cNvPr id="100" name="แผนผังลำดับงาน: ตัวเชื่อมต่อ 99">
              <a:extLst>
                <a:ext uri="{FF2B5EF4-FFF2-40B4-BE49-F238E27FC236}">
                  <a16:creationId xmlns:a16="http://schemas.microsoft.com/office/drawing/2014/main" id="{EBBE89DC-1446-E8D3-863E-28D390C7BD87}"/>
                </a:ext>
              </a:extLst>
            </p:cNvPr>
            <p:cNvSpPr/>
            <p:nvPr/>
          </p:nvSpPr>
          <p:spPr>
            <a:xfrm>
              <a:off x="8766279" y="4026076"/>
              <a:ext cx="1152128" cy="1107890"/>
            </a:xfrm>
            <a:prstGeom prst="flowChartConnector">
              <a:avLst/>
            </a:prstGeom>
            <a:solidFill>
              <a:srgbClr val="C0000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333"/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id="{79C85414-B9FF-925F-010D-F13841375DB8}"/>
                </a:ext>
              </a:extLst>
            </p:cNvPr>
            <p:cNvSpPr/>
            <p:nvPr/>
          </p:nvSpPr>
          <p:spPr>
            <a:xfrm>
              <a:off x="8751741" y="4144506"/>
              <a:ext cx="1187624" cy="87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17.19</a:t>
              </a:r>
            </a:p>
          </p:txBody>
        </p:sp>
        <p:sp>
          <p:nvSpPr>
            <p:cNvPr id="102" name="Rounded Rectangle 32">
              <a:extLst>
                <a:ext uri="{FF2B5EF4-FFF2-40B4-BE49-F238E27FC236}">
                  <a16:creationId xmlns:a16="http://schemas.microsoft.com/office/drawing/2014/main" id="{7348B665-5EA6-9266-385D-0997066598E5}"/>
                </a:ext>
              </a:extLst>
            </p:cNvPr>
            <p:cNvSpPr/>
            <p:nvPr/>
          </p:nvSpPr>
          <p:spPr>
            <a:xfrm>
              <a:off x="8004682" y="1679072"/>
              <a:ext cx="744459" cy="6585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103" name="Rounded Rectangle 32">
              <a:extLst>
                <a:ext uri="{FF2B5EF4-FFF2-40B4-BE49-F238E27FC236}">
                  <a16:creationId xmlns:a16="http://schemas.microsoft.com/office/drawing/2014/main" id="{A20752B6-5DC0-DCD1-31E9-6B89AFAFC7B8}"/>
                </a:ext>
              </a:extLst>
            </p:cNvPr>
            <p:cNvSpPr/>
            <p:nvPr/>
          </p:nvSpPr>
          <p:spPr>
            <a:xfrm>
              <a:off x="7998193" y="3003793"/>
              <a:ext cx="744459" cy="658557"/>
            </a:xfrm>
            <a:prstGeom prst="roundRect">
              <a:avLst/>
            </a:prstGeom>
            <a:solidFill>
              <a:srgbClr val="E7B7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6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6494B3BE-F8BC-6624-FC60-81F0376A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35" y="3749621"/>
              <a:ext cx="960768" cy="5586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65130DB6-14FF-724C-4C0A-484A725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61" y="138983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รูปภาพ 105">
              <a:extLst>
                <a:ext uri="{FF2B5EF4-FFF2-40B4-BE49-F238E27FC236}">
                  <a16:creationId xmlns:a16="http://schemas.microsoft.com/office/drawing/2014/main" id="{92664862-DA80-7A67-6059-A023ABD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88" y="2655135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รูปภาพ 106">
              <a:extLst>
                <a:ext uri="{FF2B5EF4-FFF2-40B4-BE49-F238E27FC236}">
                  <a16:creationId xmlns:a16="http://schemas.microsoft.com/office/drawing/2014/main" id="{760F4052-5754-78D3-7215-AE4CB8DE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51" y="397964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ตัวเชื่อมต่อตรง 109">
              <a:extLst>
                <a:ext uri="{FF2B5EF4-FFF2-40B4-BE49-F238E27FC236}">
                  <a16:creationId xmlns:a16="http://schemas.microsoft.com/office/drawing/2014/main" id="{FBA8C889-7210-A259-5BF9-FE05B2ED938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2567932"/>
              <a:ext cx="7972308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>
              <a:extLst>
                <a:ext uri="{FF2B5EF4-FFF2-40B4-BE49-F238E27FC236}">
                  <a16:creationId xmlns:a16="http://schemas.microsoft.com/office/drawing/2014/main" id="{B3526978-C8D8-05E1-2FA8-E6EEBFACD6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3879425"/>
              <a:ext cx="7961159" cy="0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0" name="สี่เหลี่ยมผืนผ้ามุมมน 189">
              <a:extLst>
                <a:ext uri="{FF2B5EF4-FFF2-40B4-BE49-F238E27FC236}">
                  <a16:creationId xmlns:a16="http://schemas.microsoft.com/office/drawing/2014/main" id="{9C601B43-04C5-834A-CCBA-3E25E8437FF9}"/>
                </a:ext>
              </a:extLst>
            </p:cNvPr>
            <p:cNvSpPr/>
            <p:nvPr/>
          </p:nvSpPr>
          <p:spPr>
            <a:xfrm>
              <a:off x="7603239" y="5186705"/>
              <a:ext cx="2482162" cy="3223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ข้อมูล ณ 26 มกราคม 2566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115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122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1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23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116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117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118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119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120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130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132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3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4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36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1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A0862D8-C076-6E1F-2C16-F633A9982ED2}"/>
              </a:ext>
            </a:extLst>
          </p:cNvPr>
          <p:cNvCxnSpPr>
            <a:cxnSpLocks/>
          </p:cNvCxnSpPr>
          <p:nvPr/>
        </p:nvCxnSpPr>
        <p:spPr>
          <a:xfrm>
            <a:off x="3806278" y="742817"/>
            <a:ext cx="7999" cy="4220455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DFE48827-2E77-5712-F89F-9D27DC409F5C}"/>
              </a:ext>
            </a:extLst>
          </p:cNvPr>
          <p:cNvCxnSpPr>
            <a:cxnSpLocks/>
          </p:cNvCxnSpPr>
          <p:nvPr/>
        </p:nvCxnSpPr>
        <p:spPr>
          <a:xfrm>
            <a:off x="5367140" y="742817"/>
            <a:ext cx="18734" cy="4220455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FFF3958A-0542-44A0-8CA5-08F87F382DD4}"/>
              </a:ext>
            </a:extLst>
          </p:cNvPr>
          <p:cNvCxnSpPr>
            <a:cxnSpLocks/>
          </p:cNvCxnSpPr>
          <p:nvPr/>
        </p:nvCxnSpPr>
        <p:spPr>
          <a:xfrm>
            <a:off x="6829940" y="747406"/>
            <a:ext cx="0" cy="4223719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C2C217B8-AE3A-DD8F-461A-3FE04CA8DE33}"/>
              </a:ext>
            </a:extLst>
          </p:cNvPr>
          <p:cNvCxnSpPr>
            <a:cxnSpLocks/>
          </p:cNvCxnSpPr>
          <p:nvPr/>
        </p:nvCxnSpPr>
        <p:spPr>
          <a:xfrm flipV="1">
            <a:off x="7680444" y="4971125"/>
            <a:ext cx="1" cy="16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183745" y="727110"/>
            <a:ext cx="19617" cy="4236162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CB49C5C2-A369-9463-6A25-124CD1DE82F0}"/>
              </a:ext>
            </a:extLst>
          </p:cNvPr>
          <p:cNvCxnSpPr>
            <a:cxnSpLocks/>
          </p:cNvCxnSpPr>
          <p:nvPr/>
        </p:nvCxnSpPr>
        <p:spPr>
          <a:xfrm>
            <a:off x="204949" y="4963272"/>
            <a:ext cx="7498220" cy="15552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D32543C-87EB-2796-E471-E5D19BB6CDF9}"/>
              </a:ext>
            </a:extLst>
          </p:cNvPr>
          <p:cNvCxnSpPr>
            <a:cxnSpLocks/>
          </p:cNvCxnSpPr>
          <p:nvPr/>
        </p:nvCxnSpPr>
        <p:spPr>
          <a:xfrm>
            <a:off x="174976" y="1531912"/>
            <a:ext cx="750696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คำบรรยายภาพ: สี่เหลี่ยมมุมมน 45">
            <a:extLst>
              <a:ext uri="{FF2B5EF4-FFF2-40B4-BE49-F238E27FC236}">
                <a16:creationId xmlns:a16="http://schemas.microsoft.com/office/drawing/2014/main" id="{45EC9214-71BF-CD90-16E5-39522C61285A}"/>
              </a:ext>
            </a:extLst>
          </p:cNvPr>
          <p:cNvSpPr/>
          <p:nvPr/>
        </p:nvSpPr>
        <p:spPr>
          <a:xfrm>
            <a:off x="6869235" y="929505"/>
            <a:ext cx="763783" cy="380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71FC4ACB-B1A9-ED09-91C4-33FD5BB0487B}"/>
              </a:ext>
            </a:extLst>
          </p:cNvPr>
          <p:cNvCxnSpPr>
            <a:cxnSpLocks/>
          </p:cNvCxnSpPr>
          <p:nvPr/>
        </p:nvCxnSpPr>
        <p:spPr>
          <a:xfrm>
            <a:off x="2350461" y="751727"/>
            <a:ext cx="1876" cy="423468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คำบรรยายภาพ: วงรี 70">
            <a:extLst>
              <a:ext uri="{FF2B5EF4-FFF2-40B4-BE49-F238E27FC236}">
                <a16:creationId xmlns:a16="http://schemas.microsoft.com/office/drawing/2014/main" id="{FB98D5F6-77BE-1520-63F5-1173FC0EBCA5}"/>
              </a:ext>
            </a:extLst>
          </p:cNvPr>
          <p:cNvSpPr/>
          <p:nvPr/>
        </p:nvSpPr>
        <p:spPr>
          <a:xfrm>
            <a:off x="619555" y="847313"/>
            <a:ext cx="1099810" cy="50199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ln w="0"/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รายการ</a:t>
            </a: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F52F52A-4435-CA65-9E2C-72543E97F4EF}"/>
              </a:ext>
            </a:extLst>
          </p:cNvPr>
          <p:cNvCxnSpPr>
            <a:cxnSpLocks/>
          </p:cNvCxnSpPr>
          <p:nvPr/>
        </p:nvCxnSpPr>
        <p:spPr>
          <a:xfrm>
            <a:off x="199139" y="742817"/>
            <a:ext cx="7500714" cy="0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7709004" y="730991"/>
            <a:ext cx="448" cy="4232281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7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</a:t>
            </a:r>
            <a:r>
              <a:rPr lang="th-TH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endParaRPr lang="th-TH" sz="2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35629"/>
              </p:ext>
            </p:extLst>
          </p:nvPr>
        </p:nvGraphicFramePr>
        <p:xfrm>
          <a:off x="120973" y="1083325"/>
          <a:ext cx="9936099" cy="3503149"/>
        </p:xfrm>
        <a:graphic>
          <a:graphicData uri="http://schemas.openxmlformats.org/drawingml/2006/table">
            <a:tbl>
              <a:tblPr/>
              <a:tblGrid>
                <a:gridCol w="909174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3879237026"/>
                    </a:ext>
                  </a:extLst>
                </a:gridCol>
                <a:gridCol w="1396492">
                  <a:extLst>
                    <a:ext uri="{9D8B030D-6E8A-4147-A177-3AD203B41FA5}">
                      <a16:colId xmlns:a16="http://schemas.microsoft.com/office/drawing/2014/main" val="2487996325"/>
                    </a:ext>
                  </a:extLst>
                </a:gridCol>
                <a:gridCol w="683580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336311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889400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190864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8421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 (ต.ค 65 -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 ม.ค.66)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คาดการณ์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การใช้จ่าย              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( 31 ม.ค. 66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รวมการใช้จ่าย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(ต.ค 65 – 31 ม.ค. 66)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2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271,432,950.00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64,633,103.29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12,285,021.03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76,918,124.32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28.34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86,858,544.00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194,514,825.68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2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7,424,577.00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18,444,744.00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25,869,321.00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28.74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28,800,000.00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64,130,679.00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2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93,251,179.00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130,047,412.00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223,298,591.00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37.22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192,000,000.00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376,701,409.00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2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165,308,859.29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160,777,177.03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326,086,036.32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33.92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307,658,544.00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635,346,913.68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8" name="Group 27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3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6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คาดการณ์ผลการเบิกจ่ายงบประมาณ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55927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13879"/>
              </p:ext>
            </p:extLst>
          </p:nvPr>
        </p:nvGraphicFramePr>
        <p:xfrm>
          <a:off x="38099" y="770217"/>
          <a:ext cx="10056491" cy="4273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3825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02666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8575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 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2566</a:t>
                      </a:r>
                      <a:endParaRPr lang="en-US" sz="1400" b="1" kern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32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55079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300"/>
                        </a:spcAft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ให้สำนักงานพัฒนาบทบาทสตรีรายงานผลการเบิกจ่ายของจังหวัด โดยเปรียบเทียบผลการเบิกจ่ายตามแผนการ</a:t>
                      </a:r>
                      <a:r>
                        <a:rPr lang="th-TH" sz="1400" b="1" kern="120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ดำเนินงานกับแผนการใช้จ่ายงบประมาณ ประจำปี พ.ศ. 2566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กำกับ/ติดตาม เร่งรัด ให้เป็นไปตามแผนที่วางไว้ </a:t>
                      </a:r>
                      <a:b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และนำเข้าเป็นวาระเพื่อพิจารณาในการประชุมครั้งต่อไป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ได้นำเนินการตามข้อเสนอ และนำเข้าในระเบียบวาระเพื่อพิจารณา วาระที่ 5.6 รายงานผลการเบิกจ่ายตามแผนการดำเนินงานและแผนการ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ใช้จ่ายงบประมาณกองทุนพัฒนาบทบาทสตรี ประจำปีงบประมาณ 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ของการประชุมครั้งที่ 1/2566 เรียบร้อยแล้ว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52234</TotalTime>
  <Words>8274</Words>
  <Application>Microsoft Office PowerPoint</Application>
  <PresentationFormat>Custom</PresentationFormat>
  <Paragraphs>2723</Paragraphs>
  <Slides>82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9" baseType="lpstr">
      <vt:lpstr>Chulabhorn Likit Text</vt:lpstr>
      <vt:lpstr>Cordia New</vt:lpstr>
      <vt:lpstr>Calibri</vt:lpstr>
      <vt:lpstr>Arial</vt:lpstr>
      <vt:lpstr>Open Sans Semibold</vt:lpstr>
      <vt:lpstr>Chulabhorn Likit Text Light</vt:lpstr>
      <vt:lpstr>Chulabhorn Likit Text Light๙</vt:lpstr>
      <vt:lpstr>Times New Roman</vt:lpstr>
      <vt:lpstr>Angsana New</vt:lpstr>
      <vt:lpstr>Chulabhorn Likit Display Medium</vt:lpstr>
      <vt:lpstr>Tahoma</vt:lpstr>
      <vt:lpstr>KodchiangUPC</vt:lpstr>
      <vt:lpstr>TH SarabunPSK</vt:lpstr>
      <vt:lpstr>맑은 고딕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รายงานการเงินของผู้สอบบัญชีและรายงานการเงิน กองทุนพัฒนาบทบาทสตรี กรมการพัฒนาชุมชน  สำหรับปีสิ้นสุดวันที่ 30 กันยายน 2564</vt:lpstr>
      <vt:lpstr>เกณฑ์ในการไม่แสดงความเห็น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3730</cp:revision>
  <cp:lastPrinted>2023-01-26T10:56:48Z</cp:lastPrinted>
  <dcterms:created xsi:type="dcterms:W3CDTF">2021-03-14T09:40:19Z</dcterms:created>
  <dcterms:modified xsi:type="dcterms:W3CDTF">2023-02-01T10:09:13Z</dcterms:modified>
</cp:coreProperties>
</file>