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328" r:id="rId8"/>
    <p:sldId id="329" r:id="rId9"/>
    <p:sldId id="1697" r:id="rId10"/>
    <p:sldId id="1698" r:id="rId11"/>
    <p:sldId id="350" r:id="rId12"/>
    <p:sldId id="351" r:id="rId13"/>
    <p:sldId id="356" r:id="rId14"/>
    <p:sldId id="357" r:id="rId15"/>
    <p:sldId id="358" r:id="rId16"/>
    <p:sldId id="359" r:id="rId17"/>
    <p:sldId id="360" r:id="rId18"/>
    <p:sldId id="361" r:id="rId19"/>
    <p:sldId id="1696" r:id="rId20"/>
    <p:sldId id="267" r:id="rId21"/>
    <p:sldId id="368" r:id="rId22"/>
    <p:sldId id="369" r:id="rId23"/>
    <p:sldId id="370" r:id="rId24"/>
    <p:sldId id="371" r:id="rId25"/>
    <p:sldId id="372" r:id="rId26"/>
    <p:sldId id="380" r:id="rId27"/>
    <p:sldId id="381" r:id="rId28"/>
    <p:sldId id="395" r:id="rId29"/>
    <p:sldId id="396" r:id="rId30"/>
    <p:sldId id="363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275" r:id="rId39"/>
    <p:sldId id="850" r:id="rId40"/>
    <p:sldId id="869" r:id="rId41"/>
    <p:sldId id="1699" r:id="rId42"/>
    <p:sldId id="1700" r:id="rId43"/>
    <p:sldId id="870" r:id="rId44"/>
    <p:sldId id="1701" r:id="rId45"/>
    <p:sldId id="1703" r:id="rId46"/>
    <p:sldId id="1702" r:id="rId47"/>
    <p:sldId id="1704" r:id="rId48"/>
    <p:sldId id="1705" r:id="rId49"/>
    <p:sldId id="320" r:id="rId50"/>
    <p:sldId id="327" r:id="rId51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6969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>
        <p:scale>
          <a:sx n="66" d="100"/>
          <a:sy n="66" d="100"/>
        </p:scale>
        <p:origin x="79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2B0F38F-0A6E-4CCD-9090-EECF15590B14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2B37D75-8E03-4D2E-BD16-1EB358B55F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34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336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15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4950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32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294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6566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3611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897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995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0493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214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0701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5418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32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6398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005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586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2785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186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903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498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382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9348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305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72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995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719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7037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069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644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993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128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41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7497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5634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602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22190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38763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59080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85169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44314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76800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78302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01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7451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AB80-C9EA-4CD6-9173-612E29188583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66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936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03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041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211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6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05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02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94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442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76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908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6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631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3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259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749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23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61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28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932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453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6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9A94ED-CCAD-4AB1-BDFB-76A780FEF5FA}" type="datetimeFigureOut">
              <a:rPr lang="th-TH" smtClean="0"/>
              <a:t>23/08/66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8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omenfund.in.th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0" name="กลุ่ม 2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4" name="กลุ่ม 3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1019687" y="2008120"/>
            <a:ext cx="9967627" cy="4029823"/>
          </a:xfrm>
          <a:prstGeom prst="round2DiagRect">
            <a:avLst>
              <a:gd name="adj1" fmla="val 0"/>
              <a:gd name="adj2" fmla="val 3243"/>
            </a:avLst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ประชุมชี้แจง เร่งรัด กำกับ ติดตาม 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การดำเนินงานกองทุนพัฒนาบทบาทสตรี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ผ่านระบบวีดิทัศน์ทางไกล (</a:t>
            </a:r>
            <a:r>
              <a:rPr lang="en-US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Video Conference</a:t>
            </a: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  <a:b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ครั้งที่ </a:t>
            </a:r>
            <a:r>
              <a:rPr lang="en-US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</a:t>
            </a: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/ 2566 วันอังคารที่ 22 สิงหาคม 2566</a:t>
            </a:r>
            <a:b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เวลา 09.30 - 12.00 น.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7" y="1050824"/>
            <a:ext cx="1532515" cy="1532515"/>
          </a:xfrm>
          <a:prstGeom prst="rect">
            <a:avLst/>
          </a:prstGeom>
        </p:spPr>
      </p:pic>
      <p:pic>
        <p:nvPicPr>
          <p:cNvPr id="44" name="รูปภาพ 4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22" y="1016648"/>
            <a:ext cx="1398812" cy="1497187"/>
          </a:xfrm>
          <a:prstGeom prst="rect">
            <a:avLst/>
          </a:prstGeom>
        </p:spPr>
      </p:pic>
      <p:grpSp>
        <p:nvGrpSpPr>
          <p:cNvPr id="2" name="กลุ่ม 52">
            <a:extLst>
              <a:ext uri="{FF2B5EF4-FFF2-40B4-BE49-F238E27FC236}">
                <a16:creationId xmlns:a16="http://schemas.microsoft.com/office/drawing/2014/main" id="{32B1DA60-4D03-166A-3353-F31114C57355}"/>
              </a:ext>
            </a:extLst>
          </p:cNvPr>
          <p:cNvGrpSpPr/>
          <p:nvPr/>
        </p:nvGrpSpPr>
        <p:grpSpPr>
          <a:xfrm>
            <a:off x="0" y="-6951"/>
            <a:ext cx="12192000" cy="575427"/>
            <a:chOff x="-29746" y="-164554"/>
            <a:chExt cx="9173747" cy="517884"/>
          </a:xfrm>
        </p:grpSpPr>
        <p:sp>
          <p:nvSpPr>
            <p:cNvPr id="3" name="สี่เหลี่ยมผืนผ้า 47">
              <a:extLst>
                <a:ext uri="{FF2B5EF4-FFF2-40B4-BE49-F238E27FC236}">
                  <a16:creationId xmlns:a16="http://schemas.microsoft.com/office/drawing/2014/main" id="{71FB5AA2-5DD4-7E6D-5BD8-28C1C0F161A5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815EABA1-9E9A-9876-E9EC-3D80A33A561E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7BCD7FE-2054-B78E-840D-9BED17690A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521"/>
            <a:ext cx="12192000" cy="5239574"/>
          </a:xfrm>
          <a:prstGeom prst="rect">
            <a:avLst/>
          </a:prstGeom>
        </p:spPr>
      </p:pic>
      <p:grpSp>
        <p:nvGrpSpPr>
          <p:cNvPr id="2" name="กลุ่ม 52">
            <a:extLst>
              <a:ext uri="{FF2B5EF4-FFF2-40B4-BE49-F238E27FC236}">
                <a16:creationId xmlns:a16="http://schemas.microsoft.com/office/drawing/2014/main" id="{EA0EA8BE-2893-DEF6-D519-A3E87C903D5D}"/>
              </a:ext>
            </a:extLst>
          </p:cNvPr>
          <p:cNvGrpSpPr/>
          <p:nvPr/>
        </p:nvGrpSpPr>
        <p:grpSpPr>
          <a:xfrm>
            <a:off x="0" y="-92159"/>
            <a:ext cx="12192000" cy="773250"/>
            <a:chOff x="-29746" y="-164554"/>
            <a:chExt cx="9173747" cy="635067"/>
          </a:xfrm>
        </p:grpSpPr>
        <p:sp>
          <p:nvSpPr>
            <p:cNvPr id="4" name="สี่เหลี่ยมผืนผ้า: มุมมน 48">
              <a:extLst>
                <a:ext uri="{FF2B5EF4-FFF2-40B4-BE49-F238E27FC236}">
                  <a16:creationId xmlns:a16="http://schemas.microsoft.com/office/drawing/2014/main" id="{17773149-00EA-0599-4AA9-03EEFD39BCFA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" name="สี่เหลี่ยมผืนผ้า 47">
              <a:extLst>
                <a:ext uri="{FF2B5EF4-FFF2-40B4-BE49-F238E27FC236}">
                  <a16:creationId xmlns:a16="http://schemas.microsoft.com/office/drawing/2014/main" id="{CDA66FA1-7A46-8A6D-81C8-01313097E1D9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1C3A225E-0FF7-8A99-73D1-2B263196AD69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7" name="สี่เหลี่ยมผืนผ้า 3">
              <a:extLst>
                <a:ext uri="{FF2B5EF4-FFF2-40B4-BE49-F238E27FC236}">
                  <a16:creationId xmlns:a16="http://schemas.microsoft.com/office/drawing/2014/main" id="{1B025DAB-F7AE-8FEB-6E00-2E6228BC3115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53E2FFE-F78B-2488-FADA-BF9E734C5C9F}"/>
              </a:ext>
            </a:extLst>
          </p:cNvPr>
          <p:cNvSpPr txBox="1"/>
          <p:nvPr/>
        </p:nvSpPr>
        <p:spPr>
          <a:xfrm>
            <a:off x="0" y="48623"/>
            <a:ext cx="1192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ผลการเบิกจ่ายงบประมาณส่วนภูมิภาค ประจำปีงบประมาณ 2566</a:t>
            </a:r>
            <a:endParaRPr lang="en-GB" sz="1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3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39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42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61242"/>
              </p:ext>
            </p:extLst>
          </p:nvPr>
        </p:nvGraphicFramePr>
        <p:xfrm>
          <a:off x="252334" y="950045"/>
          <a:ext cx="11750724" cy="50642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4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100)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สุรินทร์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18,552,265.00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18,448,330.40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99.44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-0.56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สุโขทัย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14,190,415.00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13,986,694.00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98.56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4073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เพชรบูรณ์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15,009,501.00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14,791,689.00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98.55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-1.45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9945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พิษณุโลก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9,605,590.00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9,452,959.50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98.41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-1.59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สมุทรสาคร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12,132,905.00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11,938,887.80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98.40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-1.60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ตรัง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10,908,290.00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10,721,377.06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98.29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-1.71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ชัยภูมิ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19,788,880.00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19,415,207.00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98.11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-1.89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อุตรดิตถ์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8,919,805.00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8,736,213.00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97.94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-2.06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พิจิตร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12,012,780.00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11,763,363.20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97.92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-2.08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มหาสารคาม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16,511,815.00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16,154,900.37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97.84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-2.16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477108" y="177116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18 สิงหาคม 2566)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706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42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4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4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2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18  สิงหาคม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34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7598"/>
              </p:ext>
            </p:extLst>
          </p:nvPr>
        </p:nvGraphicFramePr>
        <p:xfrm>
          <a:off x="220638" y="911979"/>
          <a:ext cx="11750724" cy="5191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4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100)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อุทัยธานี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10,750,380.00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10,499,086.00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97.66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-2.34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เชียงราย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13,583,390.00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13,253,936.00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97.57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-2.43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นครสวรรค์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10,064,915.00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9,810,328.13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97.47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-2.53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ตาก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13,764,915.00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13,413,290.30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97.45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-2.55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อ่างทอง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14,499,415.00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14,120,529.80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97.39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-2.61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ระยอง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11,252,350.00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10,944,635.64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97.27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-2.73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ปัตตานี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10,849,942.00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10,515,323.05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96.92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-3.08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กาญจนบุรี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13,459,215.00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13,043,911.02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96.91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-3.09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ยโสธร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12,926,555.00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12,522,632.34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96.88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-3.12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บึงกาฬ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8,716,780.00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8,440,973.25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96.84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-3.16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0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39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42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3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18 สิงหาคม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14418"/>
              </p:ext>
            </p:extLst>
          </p:nvPr>
        </p:nvGraphicFramePr>
        <p:xfrm>
          <a:off x="272832" y="907228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4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100)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ศรีสะเกษ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14,090,910.00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13,630,613.00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96.73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-3.27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เชียงใหม่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21,426,757.00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20,724,314.82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96.72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-3.28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แพร่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11,859,080.00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11,464,540.42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96.67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-3.33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พระนครศรีอยุธยา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12,391,190.00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11,974,239.94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96.64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-3.36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หนองคาย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10,385,255.00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10,005,344.63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-3.66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ลำพูน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9,159,405.00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8,810,304.00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96.19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-3.81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ประจวบคีรีขันธ์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14,789,380.00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14,195,876.31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95.99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-4.01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มุกดาหาร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8,182,135.00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7,826,177.44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95.65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-4.35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สระบุรี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14,406,215.00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13,778,748.00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95.64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-4.36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ราชบุรี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13,281,515.00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12,657,845.46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95.30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-4.70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2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42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4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4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6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18 สิงหาคม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34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68058"/>
              </p:ext>
            </p:extLst>
          </p:nvPr>
        </p:nvGraphicFramePr>
        <p:xfrm>
          <a:off x="311522" y="1003125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792615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85106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4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100)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สตูล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5,876,170.00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5,588,538.00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95.11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-4.89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ร้อยเอ็ด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15,058,340.00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14,320,019.34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95.10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-4.90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ฉะเชิงเทรา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9,118,787.00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8,660,326.26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94.97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-5.03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กระบี่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6,292,855.00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5,964,126.66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94.78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-5.22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อุบลราชธานี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13,034,405.00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12,350,488.30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94.75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-5.25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บุรีรัมย์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16,579,765.00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15,676,898.50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94.55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-5.45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นครศรีธรรมราช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14,192,565.00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13,411,371.00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94.50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-5.50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นครพนม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11,442,540.00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10,798,025.72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94.37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-5.63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พังงา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4,622,580.00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4,349,322.00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94.09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-5.91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ลพบุรี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12,218,115.00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11,479,444.44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93.95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77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41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3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4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18 สิงหาคม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33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10815"/>
              </p:ext>
            </p:extLst>
          </p:nvPr>
        </p:nvGraphicFramePr>
        <p:xfrm>
          <a:off x="272832" y="926930"/>
          <a:ext cx="11646336" cy="52984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4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100)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145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สงขลา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9,973,546.00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9,369,559.88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93.94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-6.06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ระนอง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6,865,755.00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6,446,146.00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93.89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ชัยนาท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8,582,980.00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8,054,039.04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93.84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นราธิวาส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12,559,685.00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11,749,495.42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93.55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ชุมพร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8,513,380.00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7,961,305.55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93.52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กำแพงเพชร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11,012,465.00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10,289,263.00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นครปฐม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6,959,915.00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6,500,821.00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93.40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น่าน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12,153,605.00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11,342,331.30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สระแก้ว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13,470,210.00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12,570,595.08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เพชรบุรี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9,528,195.00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8,846,770.60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92.85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-7.15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11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6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40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2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4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18 สิงหาคม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32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24737"/>
              </p:ext>
            </p:extLst>
          </p:nvPr>
        </p:nvGraphicFramePr>
        <p:xfrm>
          <a:off x="155716" y="873092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สมุทรสงคราม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5,311,869.00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4,920,365.95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92.63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-7.37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แม่ฮ่องสอน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11,618,805.00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10,754,080.00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92.56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-7.44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สกลนคร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17,143,390.00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15,854,606.85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92.48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-7.52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ตราด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5,883,205.00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5,397,456.90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91.74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-8.26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อุดรธานี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13,807,335.00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12,633,852.00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91.50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-8.50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ยะลา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3,728,780.00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3,404,631.63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91.31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-8.69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ชลบุรี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10,381,940.00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9,472,970.16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91.24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-8.76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นครราชสีมา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16,606,347.00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15,149,356.40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91.23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-8.77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ขอนแก่น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12,936,887.00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11,787,597.70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91.12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-8.88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อำนาจเจริญ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7,510,955.00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6,837,874.73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91.04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-8.96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8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02926"/>
              </p:ext>
            </p:extLst>
          </p:nvPr>
        </p:nvGraphicFramePr>
        <p:xfrm>
          <a:off x="192234" y="925573"/>
          <a:ext cx="11573299" cy="5206184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910407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20095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40733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670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60248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581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ปทุมธานี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4,620,413.00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4,167,617.66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90.20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-9.80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กาฬสินธุ์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12,865,190.00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11,568,102.00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89.92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-10.08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เลย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8,251,674.00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7,385,110.58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89.50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-10.50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ลำปาง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9,362,696.00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8,351,496.06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89.20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-10.80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นครนายก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5,068,625.00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4,499,389.65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88.77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-11.23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หนองบัวลำภู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9,744,980.00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8,632,732.00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88.59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-11.41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พัทลุง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4,192,100.00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3,709,649.59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88.49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-11.51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ภูเก็ต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4,503,300.00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3,904,833.00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86.71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-13.29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สมุทรปราการ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5,768,158.00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4,993,140.44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86.56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-13.44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ปราจีนบุรี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10,329,290.00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8,671,820.81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83.95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-16.05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36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40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2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4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18 สิงหาคม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3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3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79393"/>
              </p:ext>
            </p:extLst>
          </p:nvPr>
        </p:nvGraphicFramePr>
        <p:xfrm>
          <a:off x="322548" y="1332446"/>
          <a:ext cx="11546903" cy="4538447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908331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19593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399563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2010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5533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5533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20919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580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สุพรรณบุรี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13,891,890.00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11,495,192.75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82.75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-17.25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พะเยา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9,360,161.00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7,691,003.37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82.17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-17.83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สิงห์บุรี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4,349,980.00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3,523,138.87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80.99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-19.01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สุราษฎร์ธานี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11,256,085.00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8,833,753.30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78.48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-21.52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นนทบุรี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6,070,298.00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4,756,017.00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78.35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-21.65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จันทบุรี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7,186,973.00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5,452,396.03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75.86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-24.14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4513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827,279,129.00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776,619,343.40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93.88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-6.12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62478"/>
                  </a:ext>
                </a:extLst>
              </a:tr>
            </a:tbl>
          </a:graphicData>
        </a:graphic>
      </p:graphicFrame>
      <p:grpSp>
        <p:nvGrpSpPr>
          <p:cNvPr id="3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41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3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4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18 สิงหาคม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333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ตัวเชื่อมต่อตรง 33"/>
          <p:cNvCxnSpPr>
            <a:cxnSpLocks/>
          </p:cNvCxnSpPr>
          <p:nvPr/>
        </p:nvCxnSpPr>
        <p:spPr>
          <a:xfrm>
            <a:off x="2711624" y="5142439"/>
            <a:ext cx="0" cy="158769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216"/>
            <a:ext cx="12192000" cy="5635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8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sz="22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3.2 บริหารจัดการหนี้ของกองทุนพัฒนาบทบาทสตรี ประจำปีงบประมาณ พ.ศ. 2566</a:t>
            </a:r>
          </a:p>
          <a:p>
            <a:pPr algn="ctr"/>
            <a:endParaRPr lang="th-TH" sz="4480" b="1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562359"/>
            <a:ext cx="12192000" cy="1783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80"/>
          </a:p>
        </p:txBody>
      </p:sp>
      <p:cxnSp>
        <p:nvCxnSpPr>
          <p:cNvPr id="15" name="ตัวเชื่อมต่อตรง 37">
            <a:extLst>
              <a:ext uri="{FF2B5EF4-FFF2-40B4-BE49-F238E27FC236}">
                <a16:creationId xmlns:a16="http://schemas.microsoft.com/office/drawing/2014/main" id="{59F8F964-F519-2F08-7F1B-93D93C249E49}"/>
              </a:ext>
            </a:extLst>
          </p:cNvPr>
          <p:cNvCxnSpPr>
            <a:cxnSpLocks/>
          </p:cNvCxnSpPr>
          <p:nvPr/>
        </p:nvCxnSpPr>
        <p:spPr>
          <a:xfrm>
            <a:off x="4007768" y="3419173"/>
            <a:ext cx="0" cy="225851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E6EB328C-E784-00A8-5C46-1941F1F13D05}"/>
              </a:ext>
            </a:extLst>
          </p:cNvPr>
          <p:cNvGrpSpPr/>
          <p:nvPr/>
        </p:nvGrpSpPr>
        <p:grpSpPr>
          <a:xfrm>
            <a:off x="201276" y="1268760"/>
            <a:ext cx="7622916" cy="5353816"/>
            <a:chOff x="3618395" y="730751"/>
            <a:chExt cx="6382980" cy="4538943"/>
          </a:xfrm>
        </p:grpSpPr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1A394A33-4E98-22B3-DD77-2DBCCFEE2DB2}"/>
                </a:ext>
              </a:extLst>
            </p:cNvPr>
            <p:cNvCxnSpPr/>
            <p:nvPr/>
          </p:nvCxnSpPr>
          <p:spPr>
            <a:xfrm flipH="1">
              <a:off x="6846292" y="1754593"/>
              <a:ext cx="1" cy="328148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637018" y="730751"/>
              <a:ext cx="6364357" cy="4538943"/>
              <a:chOff x="3470758" y="424047"/>
              <a:chExt cx="6364357" cy="4538943"/>
            </a:xfrm>
          </p:grpSpPr>
          <p:cxnSp>
            <p:nvCxnSpPr>
              <p:cNvPr id="23" name="ตัวเชื่อมต่อตรง 37"/>
              <p:cNvCxnSpPr>
                <a:cxnSpLocks/>
              </p:cNvCxnSpPr>
              <p:nvPr/>
            </p:nvCxnSpPr>
            <p:spPr>
              <a:xfrm>
                <a:off x="7851168" y="3729543"/>
                <a:ext cx="0" cy="159516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3470758" y="424047"/>
                <a:ext cx="6364357" cy="4538943"/>
                <a:chOff x="1775308" y="466816"/>
                <a:chExt cx="6364357" cy="4538943"/>
              </a:xfrm>
            </p:grpSpPr>
            <p:sp>
              <p:nvSpPr>
                <p:cNvPr id="36" name="สี่เหลี่ยมผืนผ้ามุมมน 29"/>
                <p:cNvSpPr/>
                <p:nvPr/>
              </p:nvSpPr>
              <p:spPr>
                <a:xfrm>
                  <a:off x="6192799" y="2506672"/>
                  <a:ext cx="1946866" cy="104067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th-TH" sz="15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th-TH" sz="1500" b="1" dirty="0">
                      <a:solidFill>
                        <a:schemeClr val="tx1"/>
                      </a:solidFill>
                      <a:latin typeface="Chulabhorn Likit Text Light๙" panose="00000400000000000000" pitchFamily="2" charset="-34"/>
                      <a:cs typeface="Chulabhorn Likit Text Light๙" panose="00000400000000000000" pitchFamily="2" charset="-34"/>
                    </a:rPr>
                    <a:t>หนี้ดำเนินคดี</a:t>
                  </a:r>
                  <a:endParaRPr lang="en-US" sz="1500" b="1" dirty="0">
                    <a:solidFill>
                      <a:schemeClr val="tx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500" b="1" dirty="0">
                      <a:solidFill>
                        <a:schemeClr val="tx1"/>
                      </a:solidFill>
                      <a:latin typeface="Chulabhorn Likit Text Light๙" panose="00000400000000000000" pitchFamily="2" charset="-34"/>
                      <a:cs typeface="Chulabhorn Likit Text Light๙" panose="00000400000000000000" pitchFamily="2" charset="-34"/>
                    </a:rPr>
                    <a:t> </a:t>
                  </a:r>
                  <a:r>
                    <a:rPr lang="en-GB" sz="1500" b="1" dirty="0">
                      <a:solidFill>
                        <a:schemeClr val="tx1"/>
                      </a:solidFill>
                      <a:latin typeface="Chulabhorn Likit Text Light๙" panose="00000400000000000000" pitchFamily="2" charset="-34"/>
                      <a:cs typeface="Chulabhorn Likit Text Light๙" panose="00000400000000000000" pitchFamily="2" charset="-34"/>
                    </a:rPr>
                    <a:t>187,549,344.08 </a:t>
                  </a:r>
                  <a:r>
                    <a:rPr lang="th-TH" sz="1500" b="1" dirty="0">
                      <a:solidFill>
                        <a:schemeClr val="tx1"/>
                      </a:solidFill>
                      <a:latin typeface="Chulabhorn Likit Text Light๙" panose="00000400000000000000" pitchFamily="2" charset="-34"/>
                      <a:cs typeface="Chulabhorn Likit Text Light๙" panose="00000400000000000000" pitchFamily="2" charset="-34"/>
                    </a:rPr>
                    <a:t>บาท</a:t>
                  </a:r>
                  <a:endParaRPr lang="en-GB" sz="1500" b="1" dirty="0">
                    <a:solidFill>
                      <a:schemeClr val="tx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500" b="1" dirty="0">
                      <a:solidFill>
                        <a:schemeClr val="tx1"/>
                      </a:solidFill>
                      <a:latin typeface="Chulabhorn Likit Text Light๙" panose="00000400000000000000" pitchFamily="2" charset="-34"/>
                      <a:cs typeface="Chulabhorn Likit Text Light๙" panose="00000400000000000000" pitchFamily="2" charset="-34"/>
                    </a:rPr>
                    <a:t>(ร้อยละ 4.23)</a:t>
                  </a:r>
                  <a:endParaRPr lang="en-US" sz="1500" b="1" dirty="0">
                    <a:solidFill>
                      <a:schemeClr val="tx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1775308" y="466816"/>
                  <a:ext cx="5496065" cy="4538943"/>
                  <a:chOff x="1775308" y="466816"/>
                  <a:chExt cx="5496065" cy="4538943"/>
                </a:xfrm>
              </p:grpSpPr>
              <p:cxnSp>
                <p:nvCxnSpPr>
                  <p:cNvPr id="24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4981407" y="3547343"/>
                    <a:ext cx="0" cy="25361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กลุ่ม 26"/>
                  <p:cNvGrpSpPr/>
                  <p:nvPr/>
                </p:nvGrpSpPr>
                <p:grpSpPr>
                  <a:xfrm>
                    <a:off x="1775308" y="466816"/>
                    <a:ext cx="5496065" cy="4538943"/>
                    <a:chOff x="-104472" y="800240"/>
                    <a:chExt cx="9309299" cy="4556458"/>
                  </a:xfrm>
                  <a:solidFill>
                    <a:srgbClr val="92D050"/>
                  </a:solidFill>
                </p:grpSpPr>
                <p:cxnSp>
                  <p:nvCxnSpPr>
                    <p:cNvPr id="34" name="ตัวเชื่อมต่อตรง 33"/>
                    <p:cNvCxnSpPr>
                      <a:cxnSpLocks/>
                    </p:cNvCxnSpPr>
                    <p:nvPr/>
                  </p:nvCxnSpPr>
                  <p:spPr>
                    <a:xfrm>
                      <a:off x="2196527" y="2627293"/>
                      <a:ext cx="0" cy="21002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สี่เหลี่ยมผืนผ้ามุมมน 28"/>
                    <p:cNvSpPr/>
                    <p:nvPr/>
                  </p:nvSpPr>
                  <p:spPr>
                    <a:xfrm>
                      <a:off x="-104472" y="2843688"/>
                      <a:ext cx="3447289" cy="1066809"/>
                    </a:xfrm>
                    <a:prstGeom prst="roundRect">
                      <a:avLst/>
                    </a:prstGeom>
                    <a:solidFill>
                      <a:srgbClr val="F6F4D2">
                        <a:alpha val="9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หนี้ยังไม่ถึงกำหนดชำระ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2,061,797,411.53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 46.48)</a:t>
                      </a:r>
                    </a:p>
                  </p:txBody>
                </p:sp>
                <p:sp>
                  <p:nvSpPr>
                    <p:cNvPr id="30" name="สี่เหลี่ยมผืนผ้ามุมมน 29"/>
                    <p:cNvSpPr/>
                    <p:nvPr/>
                  </p:nvSpPr>
                  <p:spPr>
                    <a:xfrm>
                      <a:off x="3484610" y="2830124"/>
                      <a:ext cx="3710997" cy="1062530"/>
                    </a:xfrm>
                    <a:prstGeom prst="roundRect">
                      <a:avLst/>
                    </a:prstGeom>
                    <a:solidFill>
                      <a:srgbClr val="FFCDCE">
                        <a:alpha val="8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หนี้เกินกำหนดชำระ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951,994,974.75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spc="-6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(คิดเป็นร้อยละ 21.46)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p:txBody>
                </p:sp>
                <p:sp>
                  <p:nvSpPr>
                    <p:cNvPr id="31" name="สี่เหลี่ยมผืนผ้ามุมมน 30"/>
                    <p:cNvSpPr/>
                    <p:nvPr/>
                  </p:nvSpPr>
                  <p:spPr>
                    <a:xfrm>
                      <a:off x="1539950" y="4289887"/>
                      <a:ext cx="3745639" cy="1066811"/>
                    </a:xfrm>
                    <a:prstGeom prst="roundRect">
                      <a:avLst/>
                    </a:prstGeom>
                    <a:solidFill>
                      <a:srgbClr val="F2E5FF"/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/>
                      <a:endParaRPr lang="th-TH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480"/>
                        </a:spcBef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หนี้กองทุนเดิม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313,450,062.28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บาท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 7.07)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2" name="สี่เหลี่ยมผืนผ้ามุมมน 31"/>
                    <p:cNvSpPr/>
                    <p:nvPr/>
                  </p:nvSpPr>
                  <p:spPr>
                    <a:xfrm>
                      <a:off x="5639762" y="4278623"/>
                      <a:ext cx="3565065" cy="1066811"/>
                    </a:xfrm>
                    <a:prstGeom prst="round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หนี้กองทุนใหม่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638,544,912.47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บาท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14.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28" name="สี่เหลี่ยมผืนผ้ามุมมน 27"/>
                    <p:cNvSpPr/>
                    <p:nvPr/>
                  </p:nvSpPr>
                  <p:spPr>
                    <a:xfrm>
                      <a:off x="3537201" y="800240"/>
                      <a:ext cx="3465132" cy="1048279"/>
                    </a:xfrm>
                    <a:prstGeom prst="roundRect">
                      <a:avLst/>
                    </a:prstGeom>
                    <a:solidFill>
                      <a:srgbClr val="FFFFD5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ยอดลูกหนี้คงเหลือ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(ณ วันที่ 1 ต.ค. 65)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4,435,888,678.55 บาท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5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cxnSp>
                  <p:nvCxnSpPr>
                    <p:cNvPr id="33" name="ตัวเชื่อมต่อตรง 32"/>
                    <p:cNvCxnSpPr>
                      <a:cxnSpLocks/>
                    </p:cNvCxnSpPr>
                    <p:nvPr/>
                  </p:nvCxnSpPr>
                  <p:spPr>
                    <a:xfrm flipV="1">
                      <a:off x="2171352" y="2664536"/>
                      <a:ext cx="7033475" cy="6136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ตัวเชื่อมต่อตรง 36"/>
                    <p:cNvCxnSpPr>
                      <a:cxnSpLocks/>
                    </p:cNvCxnSpPr>
                    <p:nvPr/>
                  </p:nvCxnSpPr>
                  <p:spPr>
                    <a:xfrm flipV="1">
                      <a:off x="3424405" y="4071513"/>
                      <a:ext cx="3938737" cy="8138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5330703-FA2F-7287-807D-ECD005952CBB}"/>
                </a:ext>
              </a:extLst>
            </p:cNvPr>
            <p:cNvCxnSpPr>
              <a:cxnSpLocks/>
            </p:cNvCxnSpPr>
            <p:nvPr/>
          </p:nvCxnSpPr>
          <p:spPr>
            <a:xfrm>
              <a:off x="5662266" y="2045439"/>
              <a:ext cx="2295238" cy="16572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สี่เหลี่ยมผืนผ้ามุมมน 27">
              <a:extLst>
                <a:ext uri="{FF2B5EF4-FFF2-40B4-BE49-F238E27FC236}">
                  <a16:creationId xmlns:a16="http://schemas.microsoft.com/office/drawing/2014/main" id="{7383D712-2CD8-D5D3-7918-1941D64EC3D8}"/>
                </a:ext>
              </a:extLst>
            </p:cNvPr>
            <p:cNvSpPr/>
            <p:nvPr/>
          </p:nvSpPr>
          <p:spPr>
            <a:xfrm>
              <a:off x="3618395" y="1352348"/>
              <a:ext cx="2045760" cy="11354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เงินรับชำระคืน</a:t>
              </a:r>
              <a:b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</a:b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ในปีบัญชี 2566</a:t>
              </a:r>
              <a:endParaRPr lang="en-US" sz="1500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en-GB" sz="1800" b="1" i="0" u="none" strike="noStrike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GB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1,234,546,948.19 </a:t>
              </a: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endParaRPr lang="en-GB" sz="1500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(ร้อยละ 27.83)</a:t>
              </a:r>
              <a:endParaRPr lang="th-TH" sz="1500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3" name="สี่เหลี่ยมผืนผ้ามุมมน 27">
              <a:extLst>
                <a:ext uri="{FF2B5EF4-FFF2-40B4-BE49-F238E27FC236}">
                  <a16:creationId xmlns:a16="http://schemas.microsoft.com/office/drawing/2014/main" id="{64697FB7-E0A2-4C59-B2D6-0BD0EFA7383B}"/>
                </a:ext>
              </a:extLst>
            </p:cNvPr>
            <p:cNvSpPr/>
            <p:nvPr/>
          </p:nvSpPr>
          <p:spPr>
            <a:xfrm>
              <a:off x="7955615" y="1337662"/>
              <a:ext cx="2045760" cy="1044245"/>
            </a:xfrm>
            <a:prstGeom prst="roundRect">
              <a:avLst/>
            </a:prstGeom>
            <a:solidFill>
              <a:srgbClr val="EDDBC9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ยอดลูกหนี้คงเหลือ</a:t>
              </a:r>
              <a:endParaRPr lang="en-US" sz="1500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(ณ วันที่ 18 ส.ค. 66)</a:t>
              </a:r>
              <a:endParaRPr lang="en-US" sz="1500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en-GB" sz="16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3,201,341,730.36 </a:t>
              </a:r>
              <a:r>
                <a:rPr lang="th-TH" sz="1500" b="1" spc="-60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br>
                <a:rPr lang="th-TH" sz="1500" b="1" spc="-60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</a:br>
              <a:r>
                <a:rPr lang="th-TH" sz="1500" b="1" spc="-24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(ร้อยละ 72.17)</a:t>
              </a:r>
              <a:endParaRPr lang="en-GB" sz="1500" b="1" spc="-24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5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35" name="ตัวเชื่อมต่อตรง 23"/>
          <p:cNvCxnSpPr>
            <a:cxnSpLocks/>
          </p:cNvCxnSpPr>
          <p:nvPr/>
        </p:nvCxnSpPr>
        <p:spPr>
          <a:xfrm>
            <a:off x="6456040" y="3251221"/>
            <a:ext cx="0" cy="249787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204750"/>
              </p:ext>
            </p:extLst>
          </p:nvPr>
        </p:nvGraphicFramePr>
        <p:xfrm>
          <a:off x="8086142" y="1669148"/>
          <a:ext cx="4053708" cy="340899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29594">
                  <a:extLst>
                    <a:ext uri="{9D8B030D-6E8A-4147-A177-3AD203B41FA5}">
                      <a16:colId xmlns:a16="http://schemas.microsoft.com/office/drawing/2014/main" val="1491597652"/>
                    </a:ext>
                  </a:extLst>
                </a:gridCol>
                <a:gridCol w="744760">
                  <a:extLst>
                    <a:ext uri="{9D8B030D-6E8A-4147-A177-3AD203B41FA5}">
                      <a16:colId xmlns:a16="http://schemas.microsoft.com/office/drawing/2014/main" val="2423577797"/>
                    </a:ext>
                  </a:extLst>
                </a:gridCol>
                <a:gridCol w="829639">
                  <a:extLst>
                    <a:ext uri="{9D8B030D-6E8A-4147-A177-3AD203B41FA5}">
                      <a16:colId xmlns:a16="http://schemas.microsoft.com/office/drawing/2014/main" val="1484951254"/>
                    </a:ext>
                  </a:extLst>
                </a:gridCol>
                <a:gridCol w="749715">
                  <a:extLst>
                    <a:ext uri="{9D8B030D-6E8A-4147-A177-3AD203B41FA5}">
                      <a16:colId xmlns:a16="http://schemas.microsoft.com/office/drawing/2014/main" val="1863889623"/>
                    </a:ext>
                  </a:extLst>
                </a:gridCol>
              </a:tblGrid>
              <a:tr h="744577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เปรียบเทียบ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ผลการดำเนินงาน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 ส.ค. 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มิ.ย.</a:t>
                      </a:r>
                      <a:endParaRPr lang="en-US" sz="14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274085"/>
                  </a:ext>
                </a:extLst>
              </a:tr>
              <a:tr h="532884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หนี้เกินกำหนดชำระ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24.22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B05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272637"/>
                  </a:ext>
                </a:extLst>
              </a:tr>
              <a:tr h="532884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 หนี้กองทุนเดิม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7.07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8.24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B05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220837"/>
                  </a:ext>
                </a:extLst>
              </a:tr>
              <a:tr h="532884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 หนี้กองทุนใหม่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14.39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15.98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B05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085371"/>
                  </a:ext>
                </a:extLst>
              </a:tr>
              <a:tr h="532884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หนี้ดำเนินคดี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9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4.23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3.43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664400"/>
                  </a:ext>
                </a:extLst>
              </a:tr>
              <a:tr h="532884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เงินรับชำระคืน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27.83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22.52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2.07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737717"/>
                  </a:ext>
                </a:extLst>
              </a:tr>
            </a:tbl>
          </a:graphicData>
        </a:graphic>
      </p:graphicFrame>
      <p:cxnSp>
        <p:nvCxnSpPr>
          <p:cNvPr id="53" name="ตัวเชื่อมต่อตรง 52"/>
          <p:cNvCxnSpPr>
            <a:cxnSpLocks/>
          </p:cNvCxnSpPr>
          <p:nvPr/>
        </p:nvCxnSpPr>
        <p:spPr>
          <a:xfrm>
            <a:off x="6816080" y="3429000"/>
            <a:ext cx="0" cy="246772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F7C572D-0FF0-C9D6-E364-4CBAAE7B2E40}"/>
              </a:ext>
            </a:extLst>
          </p:cNvPr>
          <p:cNvSpPr/>
          <p:nvPr/>
        </p:nvSpPr>
        <p:spPr>
          <a:xfrm>
            <a:off x="8831438" y="6419442"/>
            <a:ext cx="2953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18 สิงหาคม 2566</a:t>
            </a:r>
            <a:endParaRPr lang="th-TH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881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กล่องข้อความ 4"/>
          <p:cNvSpPr txBox="1"/>
          <p:nvPr/>
        </p:nvSpPr>
        <p:spPr>
          <a:xfrm>
            <a:off x="207879" y="1220494"/>
            <a:ext cx="11839634" cy="58138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1 เรื่อง ประธานแจ้งให้ที่ประชุมทราบ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-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2 เรื่อง รับรองรายงานการประชุม ครั้งที่ 6/2566 เมื่อวันที่ 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21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มิถุนายน 2566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เป็นการประชุมผ่านระบบวีดิทัศน์ทางไกล (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Video Conference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  <a:b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3 เรื่อง สืบเนื่องจากการประชุม ครั้งที่ 6/2566 เมื่อวันที่ 21 มิถุนายน 2566 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         	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3.1 การเบิกจ่ายงบประมาณกองทุนพัฒนาบทบาทสตรี ประจำปีงบประมาณ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พ.ศ.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2566 (กลุ่มนโยบายและยุทธศาสตร์)</a:t>
            </a:r>
            <a:b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3.2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/>
                <a:cs typeface="Chulabhorn Likit Text Light๙" panose="00000400000000000000" pitchFamily="2" charset="-34"/>
              </a:rPr>
              <a:t>การบริหารจัดการหนี้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กองทุนพัฒนาบทบาทสตรี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พ.ศ.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2566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(กลุ่มนโยบายและยุทธศาสตร์) </a:t>
            </a:r>
            <a:endParaRPr lang="th-TH" sz="14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4 เรื่อง เพื่อทราบ	 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           	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4.1 กำชับข้อกฎหมายสำคัญ (กลุ่มกฎหมาย)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    4.2 </a:t>
            </a:r>
            <a:r>
              <a:rPr lang="th-TH" sz="14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การดำเนินงานตามประกาศคณะกรรมการบริหารกองทุนพัฒนาบทบาทสตรี เรื่อง มาตรการลดความเดือดร้อนให้แก่ลูกหนี้กองทุนพัฒนาบทบาทสตรี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พ.ศ. 2566 (กลุ่ม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นโยบายและยุทธศาสตร์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    4.3 การพิจารณาดำเนินคดีกับลูกหนี้กองทุนพัฒนาบทบาทสตรี (กลุ่มกฎหมาย)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    4.4 </a:t>
            </a:r>
            <a:r>
              <a:rPr lang="th-TH" sz="14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การจัดแสดงผลิตภัณฑ์มาแสดงและจำหน่ายในงาน </a:t>
            </a:r>
            <a:r>
              <a:rPr lang="en-US" sz="14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OTOP </a:t>
            </a:r>
            <a:r>
              <a:rPr lang="th-TH" sz="14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ศิลปาชีพ ประทีปไทย </a:t>
            </a:r>
            <a:r>
              <a:rPr lang="en-US" sz="14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OTOP </a:t>
            </a:r>
            <a:r>
              <a:rPr lang="th-TH" sz="14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ก้าวไกลด้วยพระบารมี ของกลุ่มอาชีพสมาชิกกองทุนพัฒนาบทบาทสตรี (กลุ่มพัฒนาศักยภาพกองทุน 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    4.5</a:t>
            </a:r>
            <a:r>
              <a:rPr lang="th-TH" sz="14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โครงการเชิดชูเกียรติคนกองทุนพัฒนาบทบาทสตรี ประจำปี 2566 (กลุ่มพัฒนาศักยภาพกองทุน 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endParaRPr lang="th-TH" sz="1400" spc="-3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5 เรื่อง อื่นๆ 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endParaRPr lang="en-US" sz="1400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endParaRPr lang="th-TH" sz="1400" dirty="0">
              <a:solidFill>
                <a:srgbClr val="FF0000"/>
              </a:solidFill>
              <a:latin typeface="Chulabhorn Likit Text Light๙" panose="00000400000000000000" pitchFamily="2" charset="-34"/>
              <a:ea typeface="Times New Roman" panose="02020603050405020304" pitchFamily="18" charset="0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    </a:t>
            </a:r>
            <a:endParaRPr lang="th-TH" sz="1600" b="1" dirty="0">
              <a:solidFill>
                <a:srgbClr val="002060"/>
              </a:solidFill>
              <a:latin typeface="Chulabhorn Likit Text Light๙" panose="00000400000000000000" pitchFamily="2" charset="-34"/>
              <a:ea typeface="Times New Roman" panose="02020603050405020304" pitchFamily="18" charset="0"/>
              <a:cs typeface="Chulabhorn Likit Text Light๙" panose="00000400000000000000" pitchFamily="2" charset="-34"/>
            </a:endParaRPr>
          </a:p>
        </p:txBody>
      </p:sp>
      <p:sp>
        <p:nvSpPr>
          <p:cNvPr id="35" name="TextBox 64"/>
          <p:cNvSpPr txBox="1"/>
          <p:nvPr/>
        </p:nvSpPr>
        <p:spPr>
          <a:xfrm>
            <a:off x="88509" y="634457"/>
            <a:ext cx="118396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ระเบียบวาระการประชุมครั้งที่ 7/2566</a:t>
            </a:r>
          </a:p>
        </p:txBody>
      </p:sp>
      <p:grpSp>
        <p:nvGrpSpPr>
          <p:cNvPr id="13" name="กลุ่ม 52">
            <a:extLst>
              <a:ext uri="{FF2B5EF4-FFF2-40B4-BE49-F238E27FC236}">
                <a16:creationId xmlns:a16="http://schemas.microsoft.com/office/drawing/2014/main" id="{B55D8A4A-1EDA-8D26-30EC-766024D03935}"/>
              </a:ext>
            </a:extLst>
          </p:cNvPr>
          <p:cNvGrpSpPr/>
          <p:nvPr/>
        </p:nvGrpSpPr>
        <p:grpSpPr>
          <a:xfrm>
            <a:off x="0" y="-6951"/>
            <a:ext cx="12192000" cy="575427"/>
            <a:chOff x="-29746" y="-164554"/>
            <a:chExt cx="9173747" cy="517884"/>
          </a:xfrm>
        </p:grpSpPr>
        <p:sp>
          <p:nvSpPr>
            <p:cNvPr id="14" name="สี่เหลี่ยมผืนผ้า 47">
              <a:extLst>
                <a:ext uri="{FF2B5EF4-FFF2-40B4-BE49-F238E27FC236}">
                  <a16:creationId xmlns:a16="http://schemas.microsoft.com/office/drawing/2014/main" id="{EE785B0E-A9CF-CC88-C1CB-373BFE35C018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BE76860C-E5AC-78A8-2E71-F7F3ADD81678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1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44078" y="209686"/>
            <a:ext cx="6043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88777"/>
              </p:ext>
            </p:extLst>
          </p:nvPr>
        </p:nvGraphicFramePr>
        <p:xfrm>
          <a:off x="144078" y="951387"/>
          <a:ext cx="11875468" cy="5223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754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42157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42401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89746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64709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14784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64557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39672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7865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8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ข้อมูล ณ 18 สิงหาคม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841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132,509,924.00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63,009,231.54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8,679,061.22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31,203,293.07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708,476.71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1,116,278.95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1.77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164,289,065.00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47,340,856.41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15,746,948.86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14,913,209.57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14,228,074.50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2,452,623.48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5.18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281,142,803.00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64,094,636.47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33,600,961.72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25,592,784.82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1,188,410.20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3,712,479.73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5.79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169,847,655.00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46,968,436.45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11,071,495.95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22,656,443.73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8,594,704.88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3,682,218.16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7.84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412,404,824.00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49,513,240.56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20,357,459.15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22,910,080.49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2,119,442.01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4,126,258.91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8.33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142,410,770.00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43,786,157.99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12,184,539.46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22,922,772.70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4,875,133.97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3,803,711.86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8.69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118,404,719.00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42,594,167.23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5,227,678.28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20,918,397.79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5,222,906.48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3,840,019.20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9.02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189,778,438.00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35,952,745.93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11,686,738.99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20,191,335.79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3,348,533.39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9.31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169,592,702.00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56,592,210.28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13,022,472.09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32,017,947.35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5,495,581.72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9.71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183,402,513.00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47,312,509.41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15,114,549.66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27,491,021.72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4,655,987.03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9.84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38348"/>
              </p:ext>
            </p:extLst>
          </p:nvPr>
        </p:nvGraphicFramePr>
        <p:xfrm>
          <a:off x="216568" y="951387"/>
          <a:ext cx="11823433" cy="538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577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250274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65002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0086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57613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13735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44454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11068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992752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3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 สิงหาคม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415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140,632,865.00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45,943,981.18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19,777,639.68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20,546,135.90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826,220.20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4,600,421.60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10.01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191,615,425.00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53,653,500.44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19,277,673.87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27,566,114.13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1,292,686.39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5,428,411.50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10.12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347,377,020.00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96,992,801.30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38,960,258.58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47,529,647.49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405,500.00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10,097,395.23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10.41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88,523,258.00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31,511,204.29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6,686,200.22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14,615,639.08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6,897,085.74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3,312,279.25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10.51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184,696,931.00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48,227,202.96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18,638,835.49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21,817,630.81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676,113.43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5,171,261.80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10.72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108,981,237.00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37,115,686.47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3,317,942.19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23,491,451.70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528.66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4,102,199.17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11.05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281,204,710.00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60,860,833.44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29,369,603.20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22,381,046.75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2,333,650.50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6,776,532.99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11.13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332,788,065.00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93,371,879.84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38,082,103.92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35,991,811.54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935,188.00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10,519,053.57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11.27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254,761,415.00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51,936,172.82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20,325,828.42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25,713,365.16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5,896,979.24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11.35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167,018,951.00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57,228,896.90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11,769,731.80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26,372,206.71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4,234,497.84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6,747,646.47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11.79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9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76637"/>
              </p:ext>
            </p:extLst>
          </p:nvPr>
        </p:nvGraphicFramePr>
        <p:xfrm>
          <a:off x="216568" y="951386"/>
          <a:ext cx="11827042" cy="5298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960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223825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824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7130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57292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29266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8252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4509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5935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2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18 สิงหาคม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1468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220,098,056.00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52,552,679.61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19,035,828.48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26,208,268.89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928,730.00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6,379,852.24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12.14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116,802,670.00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44,959,882.49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12,112,341.25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27,149,756.96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192,871.88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5,504,912.40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12.24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265,690,519.00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51,470,845.49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22,010,161.16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21,142,822.55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1,681,264.88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6,636,596.90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12.89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169,829,500.00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35,666,888.15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14,710,225.80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16,216,841.04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38,908.00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4,700,913.31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13.18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303,621,520.00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82,767,193.34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23,823,643.60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27,548,711.48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754,727.90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11,262,040.04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13.61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310,169,615.00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38,380,170.52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17,960,695.37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14,600,877.72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148,719.64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5,669,877.79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14.77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185,681,515.00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28,138,106.41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9,777,769.22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12,786,145.02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1,290,000.00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4,284,192.17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15.23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319,046,962.00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73,753,155.69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25,155,424.39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28,616,542.20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771,316.00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11,289,726.55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15.31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167,818,719.00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29,331,352.48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10,291,526.03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12,105,294.21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2,388,757.42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4,545,774.82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15.50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171,656,575.00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55,008,845.83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16,211,387.39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28,827,043.02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634,921.51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9,335,493.91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16.97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5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6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08205"/>
              </p:ext>
            </p:extLst>
          </p:nvPr>
        </p:nvGraphicFramePr>
        <p:xfrm>
          <a:off x="216568" y="951387"/>
          <a:ext cx="11766886" cy="5356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582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59671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11796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83538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69410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41152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2657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57707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3545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98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 สิงหาคม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905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215,965,701.00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29,182,065.99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14,905,144.48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8,824,439.33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359,854.54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5,092,627.64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17.45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200,490,380.00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67,313,796.49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15,705,992.37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36,557,498.89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213,670.00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11,932,951.04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17.73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253,621,748.00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58,466,428.00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17,635,760.00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26,216,582.00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1,025,079.00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10,385,158.00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17.76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273,948,330.00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73,668,792.27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19,472,779.56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38,923,436.30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13,426,690.41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18.23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187,679,452.00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70,033,715.76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10,914,066.68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39,431,978.99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2,577,070.62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12,938,669.20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18.47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189,249,139.00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43,135,160.31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12,815,765.91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19,317,955.45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8,034,301.60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18.63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371,691,521.00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107,039,989.59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26,596,244.14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59,389,817.50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640,720.45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20,413,207.50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19.07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168,248,718.00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76,212,270.60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7,450,119.98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32,758,114.15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20,999,273.70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15,004,762.77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19.69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231,474,140.00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45,067,752.74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17,780,872.76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18,144,459.88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9,070,755.10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20.13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248,253,040.00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80,039,257.45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14,448,004.36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49,336,190.77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16,255,062.32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20.31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9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881087"/>
              </p:ext>
            </p:extLst>
          </p:nvPr>
        </p:nvGraphicFramePr>
        <p:xfrm>
          <a:off x="50801" y="887479"/>
          <a:ext cx="11870703" cy="5120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99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438821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0163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7356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59531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31465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285191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4487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5862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1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 สิงหาคม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5897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184,153,330.00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79,134,483.94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18,907,964.84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42,106,840.85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481,796.50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17,637,881.75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22.29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216,441,698.00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68,703,441.60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11,995,564.29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29,643,919.80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1,150,414.56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15,389,238.71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22.40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445097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113,769,649.00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44,669,620.23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12,940,434.17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14,226,231.92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5,374,990.79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10,434,669.78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23.36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210,836,300.00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54,883,808.86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17,805,076.65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21,503,839.12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2,634,466.59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12,906,451.70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23.52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198,996,399.00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31,771,857.86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12,715,641.73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11,569,387.26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7,486,828.87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23.56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164,521,225.00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43,388,624.22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11,434,216.57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18,634,516.72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831,850.00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10,435,213.64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24.05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140,135,656.75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55,625,230.87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12,764,671.70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28,274,023.36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884,369.99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13,702,165.82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24.63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103,687,864.00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41,574,583.45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8,222,137.33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20,145,327.06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2,827,399.70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10,379,719.36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24.97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181,451,740.00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44,391,002.57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6,855,403.60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15,968,393.89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4,972,745.89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11,122,224.51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25.06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282,254,698.00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75,628,971.03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25,025,363.96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29,199,277.36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2,302,514.00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19,101,815.71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25.26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4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28000"/>
              </p:ext>
            </p:extLst>
          </p:nvPr>
        </p:nvGraphicFramePr>
        <p:xfrm>
          <a:off x="120466" y="963623"/>
          <a:ext cx="11951067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693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290555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14259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85956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7180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43498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29513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29537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37629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 สิงหาคม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271,154,720.00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45,973,847.67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16,455,595.05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15,310,891.76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2,520,801.00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11,686,559.86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25.42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378,043,128.00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85,158,517.15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30,958,235.17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28,425,606.28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2,591,166.43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22,060,735.27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25.91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432,895,200.00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64,589,843.92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25,410,415.92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20,260,572.81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2,040,999.00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16,877,856.19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26.13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355,450,366.00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67,306,822.44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19,686,139.46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28,964,775.24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18,655,907.74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27.72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118,798,200.00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54,285,543.40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8,431,120.82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23,360,814.97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7,321,841.27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15,171,766.34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27.95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169,200,044.00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49,174,158.38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13,285,035.69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19,679,569.87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575,577.34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13,963,539.50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28.40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309,231,400.00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99,567,419.16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29,590,428.73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37,298,545.81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4,295,339.13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28,383,105.49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28.51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297,131,334.00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117,098,919.44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24,869,481.89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39,710,537.17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16,642,560.92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33,894,833.83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28.95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203,184,994.00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65,460,846.88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20,438,846.77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23,953,238.80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1,702,306.00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19,366,455.31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29.58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221,205,480.00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49,666,267.09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9,635,514.01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19,233,302.60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6,032,949.55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14,764,500.93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29.73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6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9914"/>
              </p:ext>
            </p:extLst>
          </p:nvPr>
        </p:nvGraphicFramePr>
        <p:xfrm>
          <a:off x="88685" y="951387"/>
          <a:ext cx="11978991" cy="5283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02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2481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672390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71526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64282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36121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5081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5262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8348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22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18 สิงหาคม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990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2556 - 2565</a:t>
                      </a: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346,732,600.00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35,060,327.13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15,098,913.19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8,462,327.41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1,042,277.00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10,456,809.53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29.83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140,004,241.00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63,376,774.66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14,159,392.31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22,681,058.45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7,614,314.53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18,922,009.37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29.86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164,603,670.00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44,209,232.56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14,852,242.94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16,018,703.29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91,836.58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13,246,449.75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29.96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228,420,235.00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54,588,388.46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16,352,719.40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21,526,928.60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327,026.12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16,381,714.34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30.01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172,759,293.00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64,818,021.03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13,275,634.83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30,583,049.19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1,337,047.00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19,622,290.01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30.27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167,586,580.00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59,414,216.12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13,156,061.16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27,894,624.90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259,378.17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18,104,151.89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30.47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134,219,990.00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63,042,244.11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9,389,181.54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15,996,499.98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2,426,577.11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19,267,226.53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30.56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142,032,383.00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39,434,910.68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8,018,684.42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18,310,700.67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473,282.00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12,248,413.33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31.06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132,961,494.00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68,232,432.07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13,117,301.87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31,169,386.28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252,644.10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21,725,369.06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31.84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113,896,898.00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35,178,473.32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7,457,263.09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12,265,108.52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4,082,611.40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11,373,490.31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32.33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95390"/>
              </p:ext>
            </p:extLst>
          </p:nvPr>
        </p:nvGraphicFramePr>
        <p:xfrm>
          <a:off x="88684" y="1048670"/>
          <a:ext cx="12070079" cy="4806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44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315727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85554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36768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646537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658734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42699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65870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78060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710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18 สิงหาคม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45523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222,637,833.00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90,143,731.85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20,434,804.77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33,227,370.08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4,960,905.49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31,520,651.51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34.97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178,214,624.00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69,277,564.26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15,100,674.80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27,490,655.73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1,373,486.76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25,312,746.97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36.54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203,778,443.00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77,470,736.32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10,907,490.98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32,918,129.27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2,738,020.93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28,844,099.49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37.23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102,371,122.00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36,742,981.29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5,697,225.77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11,820,746.35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4,817,525.58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14,407,483.59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39.21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279,416,342.00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95,233,665.76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18,615,446.21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35,003,960.33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1,060,300.00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39,541,628.72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41.52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278,747,880.00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19,775,146.88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28,562,762.09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323,517.60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36,549,531.08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42.79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710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16,193,348,163.75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4,435,888,678.55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1,234,546,948.19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1,912,346,736.44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187,549,344.08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951,994,974.75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21.46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4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116774"/>
              </p:ext>
            </p:extLst>
          </p:nvPr>
        </p:nvGraphicFramePr>
        <p:xfrm>
          <a:off x="-1104" y="951387"/>
          <a:ext cx="12193105" cy="5581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317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857620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16602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76908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255104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315066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30057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251016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97868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099255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734292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1528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เปรียบเทียบผลต่างร้อยละของหนี้เกินกำหนดชำระ ณ 18 สิงหาคม 2566 เทียบ</a:t>
                      </a:r>
                      <a:r>
                        <a:rPr lang="th-TH" sz="1500" b="1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กับ 19 มิถุนายน 2566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ที่ลดลงได้ 10 อันดับแรก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0070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2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 fontAlgn="ctr"/>
                      <a:endParaRPr lang="th-TH" sz="12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1</a:t>
                      </a:r>
                      <a:r>
                        <a:rPr lang="en-US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</a:t>
                      </a:r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ส.ค.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1</a:t>
                      </a:r>
                      <a:r>
                        <a:rPr lang="en-US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</a:t>
                      </a:r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มิ.ย.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116,802,670.00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44,959,882.49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12,112,341.25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27,149,756.96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192,871.88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5,504,912.40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▼14.26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88,523,258.00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31,511,204.29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6,686,200.22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14,615,639.08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6,897,085.74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3,312,279.25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▼13.03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228,420,235.00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54,588,388.46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16,352,719.40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21,526,928.60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327,026.12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16,381,714.34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▼11.63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164,289,065.00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47,340,856.41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15,746,948.86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14,913,209.57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14,228,074.50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2,452,623.48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▼11.31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118,404,719.00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42,594,167.23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5,227,678.28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20,918,397.79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5,222,906.48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3,840,019.20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▼9.07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222,637,833.00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90,143,731.85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20,434,804.77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33,227,370.08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4,960,905.49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31,520,651.51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▼7.98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191,615,425.00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53,653,500.44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19,277,673.87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27,566,114.13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1,292,686.39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5,428,411.50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▼7.92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278,747,880.00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19,775,146.88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28,562,762.09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323,517.60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36,549,531.08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▼7.38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4219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210,836,300.00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54,883,808.86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17,805,076.65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21,503,839.12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2,634,466.59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12,906,451.70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▼6.91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34809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281,204,710.00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60,860,833.44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29,369,603.20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22,381,046.75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2,333,650.50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6,776,532.99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▼6.91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4257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27097"/>
              </p:ext>
            </p:extLst>
          </p:nvPr>
        </p:nvGraphicFramePr>
        <p:xfrm>
          <a:off x="-1104" y="951387"/>
          <a:ext cx="11899232" cy="5836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05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9000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83632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227221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709864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1136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เปรียบเทียบผลต่างร้อยละของหนี้เกินกำหนดชำระ ณ 18 สิงหาคม 2566 </a:t>
                      </a:r>
                      <a:r>
                        <a:rPr lang="th-TH" sz="1500" b="1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เทียบกับ 19 กรกฎาคม 2566 ที่ลดลงได้ 10 อันดับท้าย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141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18 ส.ค.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19 ก.ค.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271,154,720.00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45,973,847.67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16,455,595.05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15,310,891.76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2,520,801.00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11,686,559.86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▲(4.10)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103,687,864.00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41,574,583.45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8,222,137.33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20,145,327.06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2,827,399.70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10,379,719.36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▲(3.18)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83294"/>
                  </a:ext>
                </a:extLst>
              </a:tr>
              <a:tr h="4561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248,253,040.00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80,039,257.45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14,448,004.36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49,336,190.77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16,255,062.32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▲(2.47)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839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203,778,443.00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77,470,736.32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10,907,490.98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32,918,129.27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2,738,020.93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28,844,099.49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▲(2.31)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279,416,342.00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95,233,665.76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18,615,446.21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35,003,960.33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1,060,300.00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39,541,628.72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▲(2.14)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198,996,399.00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31,771,857.86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12,715,641.73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11,569,387.26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7,486,828.87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▲(2.14)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169,847,655.00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46,968,436.45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11,071,495.95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22,656,443.73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8,594,704.88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3,682,218.16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▲(1.91)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172,759,293.00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64,818,021.03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13,275,634.83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30,583,049.19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1,337,047.00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19,622,290.01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▲(1.69)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200,490,380.00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67,313,796.49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15,705,992.37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36,557,498.89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213,670.00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11,932,951.04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▲(1.62)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164,521,225.00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43,388,624.22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11,434,216.57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18,634,516.72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831,850.00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10,435,213.64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spc="-50" baseline="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▲(1.53)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7141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5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841483" y="2604451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</a:t>
            </a:r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 เรื่องประธานแจ้งที่ประชุมทราบ 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4" name="กลุ่ม 52">
            <a:extLst>
              <a:ext uri="{FF2B5EF4-FFF2-40B4-BE49-F238E27FC236}">
                <a16:creationId xmlns:a16="http://schemas.microsoft.com/office/drawing/2014/main" id="{B77A1490-9CBF-F695-91DA-5BB05BB62B35}"/>
              </a:ext>
            </a:extLst>
          </p:cNvPr>
          <p:cNvGrpSpPr/>
          <p:nvPr/>
        </p:nvGrpSpPr>
        <p:grpSpPr>
          <a:xfrm>
            <a:off x="0" y="-19737"/>
            <a:ext cx="12192000" cy="575427"/>
            <a:chOff x="-29746" y="-164554"/>
            <a:chExt cx="9173747" cy="517884"/>
          </a:xfrm>
        </p:grpSpPr>
        <p:sp>
          <p:nvSpPr>
            <p:cNvPr id="15" name="สี่เหลี่ยมผืนผ้า 47">
              <a:extLst>
                <a:ext uri="{FF2B5EF4-FFF2-40B4-BE49-F238E27FC236}">
                  <a16:creationId xmlns:a16="http://schemas.microsoft.com/office/drawing/2014/main" id="{151CD442-53C5-7BA7-EEDC-335BADA8F266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D2A72711-3704-5EFE-87F9-C62B03D9A98F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788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0" y="122215"/>
            <a:ext cx="6605104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0" y="31355"/>
            <a:ext cx="6443810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2532"/>
              </p:ext>
            </p:extLst>
          </p:nvPr>
        </p:nvGraphicFramePr>
        <p:xfrm>
          <a:off x="196320" y="844696"/>
          <a:ext cx="11795762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564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72767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79650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91949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79650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57688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79650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28844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35,359,377.81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181,045.53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38,082,073.04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143,142.91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38,225,215.95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107.70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24,720,586.59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232,136.69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25,022,640.96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202,762.59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25,225,403.55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101.22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15,717,282.30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43,290.81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15,746,948.86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37,514.27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15,784,463.13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100.19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18,280,400.49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59,764.00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17,960,695.37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58,131.00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18,018,826.37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98.25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24,952,514.38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109,916.31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23,827,841.60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138,167.03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23,966,008.63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95.49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12,315,464.34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38,203.00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11,686,738.99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31,646.03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11,718,385.02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94.89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20,674,940.36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41,077.47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19,109,321.29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26,651.87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19,135,973.16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92.43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42,243,467.44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413,769.60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38,960,258.58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313,610.64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39,273,869.22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92.23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13,340,741.45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93,838.61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12,184,539.46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51,451.78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12,235,991.24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91.33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38,253,044.00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120,887.00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33,579,467.72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110,289.60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33,689,757.32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87.78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sp>
        <p:nvSpPr>
          <p:cNvPr id="38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-31038" y="159301"/>
            <a:ext cx="650588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 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sp>
        <p:nvSpPr>
          <p:cNvPr id="40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18 สิงหาคม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259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983858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14,500,437.54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72,156.25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12,715,641.73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43,431.84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12,759,073.57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87.69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11,964,966.00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52,057.00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10,291,526.03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36,803.00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10,328,329.03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86.01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7,744,217.87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41,443.00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6,648,344.22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21,272.00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6,669,616.22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10,142,309.45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24,598.99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8,679,061.22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16,653.01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8,695,714.23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85.57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17,688,585.97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122,139.00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15,098,913.19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95,754.00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15,194,667.19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85.36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23,407,442.08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107,455.95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19,760,076.68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87,448.35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19,847,525.03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84.42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35,175,716.00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93,296.00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29,369,603.20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59,714.00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29,429,317.20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83.49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24,648,750.39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143,200.36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20,357,459.15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112,006.92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20,469,466.07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82.59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29,771,092.65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84,415.29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24,507,539.65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92,289.97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24,599,829.62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82.32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26,776,990.29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107,071.31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21,937,839.86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73,497.48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22,011,337.34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81.93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3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1" name="สี่เหลี่ยมผืนผ้า 1">
            <a:extLst>
              <a:ext uri="{FF2B5EF4-FFF2-40B4-BE49-F238E27FC236}">
                <a16:creationId xmlns:a16="http://schemas.microsoft.com/office/drawing/2014/main" id="{51C9DA6C-41B0-446A-9C71-613DD63DFDBE}"/>
              </a:ext>
            </a:extLst>
          </p:cNvPr>
          <p:cNvSpPr/>
          <p:nvPr/>
        </p:nvSpPr>
        <p:spPr>
          <a:xfrm>
            <a:off x="8267701" y="6301740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18 สิงหาคม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5679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81803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30,942,336.99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128,834.50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25,121,118.39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78,475.53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25,199,593.92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81.19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21,858,373.57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139,298.16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17,718,088.39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95,758.48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17,813,846.87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81.06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15,971,805.13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72,084.00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12,834,859.91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56,300.00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12,891,159.91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80.36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11,712,540.18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56,852.60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9,389,181.54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35,925.10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9,425,106.64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80.16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12,191,324.37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60,362.00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9,731,796.54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48,167.00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9,779,963.54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79.83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18,718,674.01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62,528.80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14,905,144.48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42,217.80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14,947,362.28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79.63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23,675,580.50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48,518.00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18,638,835.49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34,097.00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18,672,932.49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78.73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24,395,703.00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128,567.00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19,035,828.48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73,305.00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19,109,133.48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78.03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15,109,413.29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257,947.20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11,734,125.31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125,418.79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11,859,544.10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77.66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19,137,520.44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84,181.00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14,673,228.22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52,794.98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14,726,023.20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76.67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7C746877-0F21-4646-BE9C-2C17D5F8B16F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18 สิงหาคม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8066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61360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18,941,808.36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82,627.05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14,469,568.01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55,046.86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14,524,614.87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76.39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21,686,196.20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135,967.00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16,455,595.05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94,338.00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16,549,933.05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75.88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16,052,064.06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79,190.00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12,112,343.28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29,426.18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12,141,769.46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75.46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25,998,825.00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215,028.00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19,455,679.56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152,724.00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19,608,403.56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74.83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23,859,183.13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98,317.45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17,780,872.76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48,342.88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17,829,215.64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74.52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17,552,444.17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96,518.00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13,022,472.09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57,417.09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13,079,889.18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74.19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35,883,341.42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320,771.00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26,596,244.14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140,880.00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26,737,124.14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74.12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7,096,493.65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68,496.52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5,227,678.28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31,389.32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5,259,067.60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73.67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40,226,235.40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468,917.47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29,590,428.73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223,639.31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29,814,068.04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27,784,440.69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140,019.00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20,330,819.42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76,363.53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20,407,182.95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73.17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84DE3F00-7FC6-41D0-A5EE-F8B5534E758F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18 สิงหาคม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3109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27223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21,536,360.83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126,626.66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15,705,992.37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55,240.23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15,761,232.60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72.93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28,089,778.54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189,603.00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20,438,846.77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104,420.00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20,543,266.77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72.76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22,494,391.27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213,316.15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16,352,719.40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73,773.03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16,426,492.43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72.70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20,959,406.25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189,455.99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15,114,549.66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115,069.48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15,229,619.14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72.11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43,431,274.60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292,705.00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30,898,388.17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153,034.75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31,051,422.92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71.14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15,659,938.46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73,096.35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11,071,495.95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43,784.35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11,115,280.30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70.70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27,933,476.50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192,881.61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19,686,139.46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73,122.51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19,759,261.97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70.48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35,461,696.80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396,426.17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24,860,435.15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173,090.20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25,033,525.35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70.11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19,085,206.68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244,274.70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13,117,032.26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106,947.16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13,223,979.42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68.73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25,921,379.00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130,423.40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17,635,692.00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82,813.86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17,718,505.86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68.04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5E1A58F6-A1EF-4F23-9A6A-549ABC095FDD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18 สิงหาคม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4398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72629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19,594,478.79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259,557.88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13,285,035.69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139,965.78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13,425,001.47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67.80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16,893,747.94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132,790.80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11,434,216.57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76,559.84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11,510,776.41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67.68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10,159,653.87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137,945.41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6,845,179.36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29,907.14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6,875,086.50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67.38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30,749,113.36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209,021.86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20,373,933.09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73,884.66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20,447,817.75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66.26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21,428,835.11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274,936.19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14,152,810.31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143,441.73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14,296,252.04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66.05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24,417,066.92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330,826.49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16,082,262.52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178,031.91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16,260,294.43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65.86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20,488,082.12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188,262.25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12,940,434.17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107,550.25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13,047,984.42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63.16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30,347,322.89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509,667.49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18,896,271.84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150,961.88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19,047,233.72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62.27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17,874,402.79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99,791.00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10,914,066.68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30,245.00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10,944,311.68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61.06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13,395,014.59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108,189.64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7,964,679.76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58,422.07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8,023,101.83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59.46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E538E166-D44B-4CB7-8205-EBFE6757A097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18 สิงหาคม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2825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3305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22,142,525.06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168,234.52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13,147,804.05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73,729.74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13,221,533.79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59.38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12,660,642.88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107,971.08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7,457,749.11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70,966.49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7,528,715.60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58.90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22,424,739.29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51,783.37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12,764,671.70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30,929.76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12,795,601.46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56.92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34,888,955.62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527,610.89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19,775,146.88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298,788.24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20,073,935.12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56.68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22,177,592.38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224,727.81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11,976,513.97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113,849.51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12,090,363.48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54.00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17,656,548.00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141,369.00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9,409,153.01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75,453.00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9,484,606.01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53.29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27,511,668.25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274,184.00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14,448,004.36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58,863.00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14,506,867.36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52.52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10,895,462.78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126,994.69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5,697,225.77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39,425.04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5,736,650.81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52.29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16,893,937.51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144,352.99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8,431,120.82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33,034.73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8,464,155.55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49.91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7,055,222.62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92,334.00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3,294,989.89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33,124.26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3,328,114.15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46.70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3F00ABBD-8A33-4326-A8E8-B5715DFA6C67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18 สิงหาคม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035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87499"/>
              </p:ext>
            </p:extLst>
          </p:nvPr>
        </p:nvGraphicFramePr>
        <p:xfrm>
          <a:off x="196320" y="844696"/>
          <a:ext cx="11644579" cy="4496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319829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9282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16,110,492.74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302,330.85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7,450,119.98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87,410.49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7,537,530.47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46.24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23,984,111.29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220,426.83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10,907,490.98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48,999.58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10,956,490.56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45.48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41,227,041.45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508,760.50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18,598,750.21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164,617.28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18,763,367.49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45.11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29,829,638.33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399,577.00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13,268,818.83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116,348.00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13,385,166.83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44.48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34,186,660.70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279,326.06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15,105,598.80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108,767.20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15,214,366.00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44.19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20,532,705.31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374,744.54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8,182,137.33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60,047.24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8,242,184.57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64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1,702,571,202.48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13,171,313.09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1,232,035,915.74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6,688,884.53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1,238,724,800.27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72.36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F03138FE-CF83-4C46-834A-2A202A570062}"/>
              </a:ext>
            </a:extLst>
          </p:cNvPr>
          <p:cNvSpPr/>
          <p:nvPr/>
        </p:nvSpPr>
        <p:spPr>
          <a:xfrm>
            <a:off x="7698192" y="6090564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18 สิงหาคม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132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4</a:t>
            </a:r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เรื่อง เพื่อทราบ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5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54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5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</p:spTree>
    <p:extLst>
      <p:ext uri="{BB962C8B-B14F-4D97-AF65-F5344CB8AC3E}">
        <p14:creationId xmlns:p14="http://schemas.microsoft.com/office/powerpoint/2010/main" val="1145574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3361312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4.1 </a:t>
            </a:r>
            <a:r>
              <a:rPr lang="th-TH" sz="32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กำชับข้อกฎหมายสำคัญ </a:t>
            </a: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57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-23582" y="6280821"/>
            <a:ext cx="6891080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8" name="ชื่อเรื่อง 1"/>
          <p:cNvSpPr txBox="1">
            <a:spLocks noGrp="1"/>
          </p:cNvSpPr>
          <p:nvPr>
            <p:ph idx="1"/>
          </p:nvPr>
        </p:nvSpPr>
        <p:spPr>
          <a:xfrm>
            <a:off x="621645" y="2475016"/>
            <a:ext cx="10859155" cy="175430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2  </a:t>
            </a: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รับรองรายงานการประชุม ครั้งที่ 6/2566</a:t>
            </a:r>
            <a:r>
              <a:rPr lang="th-TH" sz="34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เมื่อวันที่ 21 มิถุนายน 2566</a:t>
            </a:r>
          </a:p>
        </p:txBody>
      </p:sp>
      <p:grpSp>
        <p:nvGrpSpPr>
          <p:cNvPr id="2" name="กลุ่ม 52">
            <a:extLst>
              <a:ext uri="{FF2B5EF4-FFF2-40B4-BE49-F238E27FC236}">
                <a16:creationId xmlns:a16="http://schemas.microsoft.com/office/drawing/2014/main" id="{B7634C7A-7C5D-7E22-7987-50D201E11688}"/>
              </a:ext>
            </a:extLst>
          </p:cNvPr>
          <p:cNvGrpSpPr/>
          <p:nvPr/>
        </p:nvGrpSpPr>
        <p:grpSpPr>
          <a:xfrm>
            <a:off x="0" y="-19737"/>
            <a:ext cx="12192000" cy="575427"/>
            <a:chOff x="-29746" y="-164554"/>
            <a:chExt cx="9173747" cy="517884"/>
          </a:xfrm>
        </p:grpSpPr>
        <p:sp>
          <p:nvSpPr>
            <p:cNvPr id="3" name="สี่เหลี่ยมผืนผ้า 47">
              <a:extLst>
                <a:ext uri="{FF2B5EF4-FFF2-40B4-BE49-F238E27FC236}">
                  <a16:creationId xmlns:a16="http://schemas.microsoft.com/office/drawing/2014/main" id="{5CC7CED2-44FD-9897-3541-FDDFE2AA9168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C5FFDF44-327E-A816-3AE5-90F330D9880F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494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2364503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496723" y="3156966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r>
              <a:rPr lang="th-TH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</a:t>
            </a:r>
            <a:r>
              <a:rPr lang="en-US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</a:t>
            </a:r>
            <a:r>
              <a:rPr lang="th-TH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การดำเนินงานตามประกาศคณะกรรมการบริหารกองทุนพัฒนาบทบาทสตรี เรื่อง มาตรการลดความเดือดร้อนให้แก่ลูกหนี้กองทุนพัฒนาบทบาทสตรี</a:t>
            </a:r>
            <a:r>
              <a:rPr lang="th-TH" sz="320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พ.ศ. 2566 </a:t>
            </a:r>
            <a:endParaRPr lang="th-TH" sz="32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187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5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54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5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2D796D6-33CA-9C6D-9C14-0201E0DC6F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176"/>
            <a:ext cx="12191999" cy="5582991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AC454CF-9192-367B-B248-9618585A593C}"/>
              </a:ext>
            </a:extLst>
          </p:cNvPr>
          <p:cNvSpPr txBox="1"/>
          <p:nvPr/>
        </p:nvSpPr>
        <p:spPr>
          <a:xfrm>
            <a:off x="0" y="128024"/>
            <a:ext cx="12187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รายงานมาตรการลดความเดือดร้อนให้แก่</a:t>
            </a:r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๙" panose="00000400000000000000" pitchFamily="2" charset="-34"/>
                <a:ea typeface="Roboto Slab" pitchFamily="2" charset="0"/>
                <a:cs typeface="Chulabhorn Likit Text Light๙" panose="00000400000000000000" pitchFamily="2" charset="-34"/>
              </a:rPr>
              <a:t>ลูกหนี้ พ.ศ. 2566</a:t>
            </a:r>
            <a:endParaRPr lang="en-GB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๙" panose="00000400000000000000" pitchFamily="2" charset="-34"/>
              <a:ea typeface="Roboto Slab" pitchFamily="2" charset="0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9762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5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54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5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2389A8E-B62F-58B6-AEA2-72BE70159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344"/>
            <a:ext cx="12191999" cy="5426857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4A5E5B0-8ADD-8E57-E4CF-DF2FAA940AF6}"/>
              </a:ext>
            </a:extLst>
          </p:cNvPr>
          <p:cNvSpPr txBox="1"/>
          <p:nvPr/>
        </p:nvSpPr>
        <p:spPr>
          <a:xfrm>
            <a:off x="319314" y="188686"/>
            <a:ext cx="1187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BC4A7C1-AF49-A1BC-729F-80AE4D9974E7}"/>
              </a:ext>
            </a:extLst>
          </p:cNvPr>
          <p:cNvSpPr txBox="1"/>
          <p:nvPr/>
        </p:nvSpPr>
        <p:spPr>
          <a:xfrm>
            <a:off x="88684" y="117765"/>
            <a:ext cx="815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รายงานมาตรการลดความเดือดร้อนให้แก่</a:t>
            </a:r>
            <a:r>
              <a:rPr lang="th-TH" sz="1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๙" panose="00000400000000000000" pitchFamily="2" charset="-34"/>
                <a:ea typeface="Roboto Slab" pitchFamily="2" charset="0"/>
                <a:cs typeface="Chulabhorn Likit Text Light๙" panose="00000400000000000000" pitchFamily="2" charset="-34"/>
              </a:rPr>
              <a:t>ลูกหนี้ พ.ศ. 2566</a:t>
            </a:r>
            <a:endParaRPr lang="en-GB" sz="18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๙" panose="00000400000000000000" pitchFamily="2" charset="-34"/>
              <a:ea typeface="Roboto Slab" pitchFamily="2" charset="0"/>
              <a:cs typeface="Chulabhorn Likit Text Light๙" panose="00000400000000000000" pitchFamily="2" charset="-3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929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2668593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73701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510577" y="3055474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4.1 </a:t>
            </a:r>
            <a:r>
              <a:rPr lang="th-TH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</a:t>
            </a: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r>
              <a:rPr lang="th-TH" sz="320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</a:t>
            </a:r>
            <a:r>
              <a:rPr lang="en-US" sz="320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</a:t>
            </a:r>
            <a:r>
              <a:rPr lang="th-TH" sz="320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การพิจารณาดำเนินคดีกับลูกหนี้กองทุนพัฒนาบทบาทสตรี</a:t>
            </a:r>
            <a:endParaRPr lang="en-US" sz="32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40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2446721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73701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510577" y="3055474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th-TH" sz="3200" spc="-30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r>
              <a:rPr lang="th-TH" sz="320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4.4</a:t>
            </a:r>
            <a:r>
              <a:rPr lang="th-TH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การจัดแสดงผลิตภัณฑ์มาแสดงและจำหน่ายในงาน </a:t>
            </a:r>
            <a:r>
              <a:rPr lang="en-US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OTOP </a:t>
            </a:r>
            <a:r>
              <a:rPr lang="th-TH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ศิลปาชีพ ประทีปไทย </a:t>
            </a:r>
            <a:r>
              <a:rPr lang="en-US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OTOP </a:t>
            </a:r>
            <a:r>
              <a:rPr lang="th-TH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ก้าวไกลด้วยพระบารมี ของกลุ่มอาชีพสมาชิกกองทุนพัฒนาบทบาทสตรี (กลุ่มพัฒนาศักยภาพกองทุน )</a:t>
            </a: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75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5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54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5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</p:grp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4A5E5B0-8ADD-8E57-E4CF-DF2FAA940AF6}"/>
              </a:ext>
            </a:extLst>
          </p:cNvPr>
          <p:cNvSpPr txBox="1"/>
          <p:nvPr/>
        </p:nvSpPr>
        <p:spPr>
          <a:xfrm>
            <a:off x="319314" y="188686"/>
            <a:ext cx="1187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BC4A7C1-AF49-A1BC-729F-80AE4D9974E7}"/>
              </a:ext>
            </a:extLst>
          </p:cNvPr>
          <p:cNvSpPr txBox="1"/>
          <p:nvPr/>
        </p:nvSpPr>
        <p:spPr>
          <a:xfrm>
            <a:off x="88684" y="-5867"/>
            <a:ext cx="1068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การจัดแสดงผลิตภัณฑ์มาแสดงและจำหน่ายในงาน </a:t>
            </a:r>
            <a:r>
              <a:rPr 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OTOP </a:t>
            </a:r>
            <a:r>
              <a:rPr lang="th-TH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ศิลปาชีพ ประทีปไทย </a:t>
            </a:r>
            <a:r>
              <a:rPr 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OTOP </a:t>
            </a:r>
            <a:r>
              <a:rPr lang="th-TH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ก้าวไกลด้วยพระบารมี ของกลุ่มอาชีพสมาชิกกองทุนพัฒนาบทบาทสตรี (กลุ่มพัฒนาศักยภาพกองทุน )</a:t>
            </a:r>
          </a:p>
          <a:p>
            <a:endParaRPr lang="en-GB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870FFCF-4AC5-2ACA-C421-5B80D92864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6" y="834609"/>
            <a:ext cx="10754550" cy="53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15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2668593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73701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510577" y="3055474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4.1 </a:t>
            </a:r>
            <a:r>
              <a:rPr lang="th-TH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</a:t>
            </a: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r>
              <a:rPr lang="th-TH" sz="320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4.5 โครงการเชิดชูเกียรติคนกองทุนพัฒนาบทบาทสตรี ประจำปี 2566 </a:t>
            </a:r>
            <a:endParaRPr lang="en-US" sz="32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879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5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54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5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</p:grp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4A5E5B0-8ADD-8E57-E4CF-DF2FAA940AF6}"/>
              </a:ext>
            </a:extLst>
          </p:cNvPr>
          <p:cNvSpPr txBox="1"/>
          <p:nvPr/>
        </p:nvSpPr>
        <p:spPr>
          <a:xfrm>
            <a:off x="319314" y="188686"/>
            <a:ext cx="1187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BC4A7C1-AF49-A1BC-729F-80AE4D9974E7}"/>
              </a:ext>
            </a:extLst>
          </p:cNvPr>
          <p:cNvSpPr txBox="1"/>
          <p:nvPr/>
        </p:nvSpPr>
        <p:spPr>
          <a:xfrm>
            <a:off x="88684" y="163633"/>
            <a:ext cx="1068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โครงการเชิดชูเกียรติคนกองทุนพัฒนาบทบาทสตรี ประจำปี 2566</a:t>
            </a:r>
            <a:endParaRPr lang="en-GB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FADC477-1B60-2B55-F22A-51F8B9F852A0}"/>
              </a:ext>
            </a:extLst>
          </p:cNvPr>
          <p:cNvSpPr txBox="1"/>
          <p:nvPr/>
        </p:nvSpPr>
        <p:spPr>
          <a:xfrm>
            <a:off x="319314" y="1132114"/>
            <a:ext cx="11553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สำนักงานกองทุนพัฒนาบทบาทสตรี กำหนดดำเนินงานโครงการเชิดชูเกียรติคนกองทุนพัฒนาบทบาทสตรี ประจำปี 2566 กิจกรรมที่ 3 เชิดชูเกียรติคนกองทุนพัฒนาสตรี ดีเด่น ดำเนินการระหว่างวันที่ 2 – 4 กันยายน 2566 ณ โรงแรม ทีเค. พาเลซ แอนด์ คอนเวนชั่นและศูนย์ราชการเฉลิมพระเกียรติ 80 พรรษาฯ อาคารรัฐประ</a:t>
            </a:r>
            <a:r>
              <a:rPr lang="th-TH" sz="1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ศา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สนภักดี ถนนแจ้งวัฒนะ เขตหลักสี่ กรุงเทพมหานคร </a:t>
            </a:r>
          </a:p>
          <a:p>
            <a:endParaRPr lang="th-TH" sz="1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กลุ่มเป้าหมายประกอบด้วย</a:t>
            </a: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- ตัวแทนสำนักงานเลขานุการคณะอนุกรรมการบริหารกองทุนพัฒนาบทบาทสตรีระดับจังหวัดดีเด่น ระดับเขตตรวจราชการ จำนวน 18 คน </a:t>
            </a: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- ตัวแทนสำนักงานเลขานุการคณะอนุกรรมการคณะอนุกรรมการกลั่นกรองและติดตามการดำเนินงานกองทุนพัฒนาบทบาทสตรีอำเภอดีเด่น                              ระดับเขตตรวจราชการ จำนวน 18 คน </a:t>
            </a: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- ตัวแทนคณะทำงานขับเคลื่อนกองทุนพัฒนาบทบาทสตรีตำบล/เทศบาล/เมืองพัทยา/เขตดีเด่น ระดับเขตตรวจราชการ จำนวน 18 คน </a:t>
            </a: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- ตัวแทนกลุ่มอาชีพสมาชิกกองทุนพัฒนาบทบาทสตรีดีเด่น ระดับเขตตรวจราชการ จำนวน 18 คน  </a:t>
            </a: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- นักวิชาการพัฒนาชุมชนจังหวัดที่รับผิดชอบงานกองทุนพัฒนาบทบาทสตรี/พนักงานกองทุนพัฒนาบทบาทสตรี จำนวน 76 จังหวัด และกรุงเทพมหานคร รวม 77 คน </a:t>
            </a:r>
          </a:p>
          <a:p>
            <a:endParaRPr lang="th-TH" sz="1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รูปแบบการดำเนินโครงการฯ ประกอบด้วย การบรรยายให้ความรู้ การฝึกปฏิบัติ การแบ่งกลุ่ม การแลกเปลี่ยนเรียนรู้และถอดบทเรียนการขับเคลื่อนงาน การเรียนรู้นิทรรศการ การดำเนินงานกองทุนพัฒนาบทบาทสตรี และการมอบโล่รางวัลเชิดชูเกียรติคนกองทุนพัฒนาบทบาทสตรีดีเด่น ประจำปี 2566 ในโครงการแสดงผลสำเร็จของการพัฒนา (วันพัฒนาชุมชน ครั้งที่ 12/2566) กรมการพัฒนาชุมชน (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CD Day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ช่วงบ่าย  วันที่ 4 กันยายน 2566 ณ เวทีกลาง </a:t>
            </a:r>
          </a:p>
          <a:p>
            <a:endParaRPr lang="en-GB" sz="1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7994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5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54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5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</p:grp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4A5E5B0-8ADD-8E57-E4CF-DF2FAA940AF6}"/>
              </a:ext>
            </a:extLst>
          </p:cNvPr>
          <p:cNvSpPr txBox="1"/>
          <p:nvPr/>
        </p:nvSpPr>
        <p:spPr>
          <a:xfrm>
            <a:off x="319314" y="188686"/>
            <a:ext cx="1187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BC4A7C1-AF49-A1BC-729F-80AE4D9974E7}"/>
              </a:ext>
            </a:extLst>
          </p:cNvPr>
          <p:cNvSpPr txBox="1"/>
          <p:nvPr/>
        </p:nvSpPr>
        <p:spPr>
          <a:xfrm>
            <a:off x="88684" y="163633"/>
            <a:ext cx="1068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โครงการเชิดชูเกียรติคนกองทุนพัฒนาบทบาทสตรี ประจำปี 2566</a:t>
            </a:r>
            <a:endParaRPr lang="en-GB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FADC477-1B60-2B55-F22A-51F8B9F852A0}"/>
              </a:ext>
            </a:extLst>
          </p:cNvPr>
          <p:cNvSpPr txBox="1"/>
          <p:nvPr/>
        </p:nvSpPr>
        <p:spPr>
          <a:xfrm>
            <a:off x="319314" y="1132114"/>
            <a:ext cx="11553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2. โครงการประชุมเชิงปฏิบัติการกลุ่มอาชีพสมาชิกกองทุนพัฒนาบทบาทสตรีดีเด่น</a:t>
            </a: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สำนักงานกองทุนพัฒนาบทบาทสตรี กำหนดดำเนินงานโครงการประชุมเชิงปฏิบัติการกลุ่มอาชีพสมาชิกกองทุนพัฒนาบทบาทสตรีดีเด่น ดำเนินการระหว่างวันที่ 27 – 28 กันยายน 2566 ณ อาคารชาเลนเจอร์ เมืองทอง อำเภอปากเกร็ด จังหวัดนนทบุรี กลุ่มเป้าหมายประกอบด้วย </a:t>
            </a: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- ตัวแทนกลุ่มอาชีพสมาชิกกองทุนพัฒนาบทบาทสตรีดีเด่น ปี 2565 – 2566 จำนวน 18 เขตตรวจราชการ 54 กลุ่ม ๆ ละ 2 คน รวม 108 คน</a:t>
            </a: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- นักวิชาการพัฒนาชุมชนจังหวัดที่รับผิดชอบงานกองทุนพัฒนาบทบาทสตรี/พนักงานกองทุนพัฒนาบทบาทสตรี จำนวน 76 จังหวัด และกรุงเทพมหานคร รวม 77 คน  </a:t>
            </a:r>
          </a:p>
          <a:p>
            <a:endParaRPr lang="en-GB" sz="1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2380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5</a:t>
            </a:r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เรื่อง อื่นๆ</a:t>
            </a:r>
          </a:p>
        </p:txBody>
      </p: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48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0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5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</p:spTree>
    <p:extLst>
      <p:ext uri="{BB962C8B-B14F-4D97-AF65-F5344CB8AC3E}">
        <p14:creationId xmlns:p14="http://schemas.microsoft.com/office/powerpoint/2010/main" val="209012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7" name="ตัวแทนเนื้อหา 2"/>
          <p:cNvSpPr txBox="1">
            <a:spLocks/>
          </p:cNvSpPr>
          <p:nvPr/>
        </p:nvSpPr>
        <p:spPr>
          <a:xfrm>
            <a:off x="643019" y="1327963"/>
            <a:ext cx="11072495" cy="433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เป็นการประชุม ผ่านระบบวีดิทัศน์ทางไกล (</a:t>
            </a:r>
            <a:r>
              <a:rPr lang="en-US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Video Conference</a:t>
            </a: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  <a:b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ครั้งที่ 6/2566    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เมื่อวันที่ 21 มิถุนายน 2566</a:t>
            </a:r>
            <a:b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โดย สกส.ได้ส่งข้อมูลการประชุมในเว็บไซต์กองทุนพัฒนาบทบาทสตรี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เว็บไซต์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http://womenfund.in.th/</a:t>
            </a: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แบนเนอร์ 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“</a:t>
            </a: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การประชุมเร่งรัด กำกับ ติดตามฯ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”</a:t>
            </a:r>
            <a:endParaRPr lang="th-TH" sz="24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endParaRPr lang="th-TH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</p:txBody>
      </p:sp>
      <p:grpSp>
        <p:nvGrpSpPr>
          <p:cNvPr id="13" name="กลุ่ม 52">
            <a:extLst>
              <a:ext uri="{FF2B5EF4-FFF2-40B4-BE49-F238E27FC236}">
                <a16:creationId xmlns:a16="http://schemas.microsoft.com/office/drawing/2014/main" id="{463ECFB4-F21E-4ED7-D38B-829643C1B873}"/>
              </a:ext>
            </a:extLst>
          </p:cNvPr>
          <p:cNvGrpSpPr/>
          <p:nvPr/>
        </p:nvGrpSpPr>
        <p:grpSpPr>
          <a:xfrm>
            <a:off x="0" y="-14693"/>
            <a:ext cx="12192000" cy="575427"/>
            <a:chOff x="-29746" y="-164554"/>
            <a:chExt cx="9173747" cy="517884"/>
          </a:xfrm>
        </p:grpSpPr>
        <p:sp>
          <p:nvSpPr>
            <p:cNvPr id="14" name="สี่เหลี่ยมผืนผ้า 47">
              <a:extLst>
                <a:ext uri="{FF2B5EF4-FFF2-40B4-BE49-F238E27FC236}">
                  <a16:creationId xmlns:a16="http://schemas.microsoft.com/office/drawing/2014/main" id="{9A3570FC-FA2A-A7F7-E697-93275BA44661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A56BB8E5-8218-C5C8-2159-60678A989AAE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49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/>
        </p:nvSpPr>
        <p:spPr>
          <a:xfrm>
            <a:off x="2138765" y="2575962"/>
            <a:ext cx="7811147" cy="14989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114"/>
          <p:cNvSpPr/>
          <p:nvPr/>
        </p:nvSpPr>
        <p:spPr>
          <a:xfrm>
            <a:off x="2429199" y="2885928"/>
            <a:ext cx="7275284" cy="9154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ขอขอบคุณ</a:t>
            </a:r>
            <a:endParaRPr lang="en-US" sz="4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13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5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1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17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2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0E8AC18-1622-A73B-49D8-A6C959634F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6" y="2901501"/>
            <a:ext cx="2270699" cy="34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477672" y="2442666"/>
            <a:ext cx="11122925" cy="166531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3 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เรื่องสืบเนื่องจากการประชุมครั้งที่ 6/2566</a:t>
            </a:r>
            <a:b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เมื่อวันที่ 21 มิถุนายน 2566</a:t>
            </a:r>
          </a:p>
        </p:txBody>
      </p:sp>
      <p:grpSp>
        <p:nvGrpSpPr>
          <p:cNvPr id="2" name="กลุ่ม 52">
            <a:extLst>
              <a:ext uri="{FF2B5EF4-FFF2-40B4-BE49-F238E27FC236}">
                <a16:creationId xmlns:a16="http://schemas.microsoft.com/office/drawing/2014/main" id="{71AD357E-70F6-506E-A06C-59D5F5F15A5B}"/>
              </a:ext>
            </a:extLst>
          </p:cNvPr>
          <p:cNvGrpSpPr/>
          <p:nvPr/>
        </p:nvGrpSpPr>
        <p:grpSpPr>
          <a:xfrm>
            <a:off x="0" y="-19737"/>
            <a:ext cx="12192000" cy="575427"/>
            <a:chOff x="-29746" y="-164554"/>
            <a:chExt cx="9173747" cy="517884"/>
          </a:xfrm>
        </p:grpSpPr>
        <p:sp>
          <p:nvSpPr>
            <p:cNvPr id="3" name="สี่เหลี่ยมผืนผ้า 47">
              <a:extLst>
                <a:ext uri="{FF2B5EF4-FFF2-40B4-BE49-F238E27FC236}">
                  <a16:creationId xmlns:a16="http://schemas.microsoft.com/office/drawing/2014/main" id="{5CF9DAA4-5E7E-774D-D931-49CA9BAA3430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ACD71B90-E166-1F75-DBA6-D447336F3A6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58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5"/>
            <a:ext cx="12245731" cy="938849"/>
            <a:chOff x="-29746" y="-164554"/>
            <a:chExt cx="9173747" cy="771073"/>
          </a:xfrm>
        </p:grpSpPr>
        <p:sp>
          <p:nvSpPr>
            <p:cNvPr id="57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771073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9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6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66532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3635" y="1179424"/>
            <a:ext cx="11833411" cy="24448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งบประมาณตามแผนการดำเนินงานและแผนการใช้จ่ายงบประมาณกองทุนพัฒนาบทบาทสตรี ประจำปีงบประมาณ 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พ.ศ. </a:t>
            </a:r>
            <a:r>
              <a:rPr lang="th-TH" sz="18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2566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งบประมาณ จำนวน </a:t>
            </a:r>
            <a:r>
              <a:rPr lang="th-TH" sz="18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961</a:t>
            </a:r>
            <a:r>
              <a:rPr lang="en-US" sz="18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</a:t>
            </a:r>
            <a:r>
              <a:rPr lang="th-TH" sz="18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432</a:t>
            </a:r>
            <a:r>
              <a:rPr lang="en-US" sz="18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,950.00 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 จัดสรรงบประมาณให้ส่วนภูมิภาค จำนวน </a:t>
            </a:r>
            <a:r>
              <a:rPr lang="en-GB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827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</a:t>
            </a:r>
            <a:r>
              <a:rPr lang="en-GB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279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</a:t>
            </a:r>
            <a:r>
              <a:rPr lang="en-GB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129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.00 บาท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จำแนกเป็น </a:t>
            </a:r>
          </a:p>
          <a:p>
            <a:r>
              <a:rPr lang="th-TH" sz="2000" b="1" dirty="0">
                <a:solidFill>
                  <a:srgbClr val="2602BE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        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งบบริหาร		จำนวน 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151,036,300.00</a:t>
            </a:r>
            <a:r>
              <a:rPr lang="th-TH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           งบเงินอุดหนุน	จำนวน 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 85,440,296.00 </a:t>
            </a:r>
            <a:r>
              <a:rPr lang="th-TH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           งบเงินทุนหมุนเวียน	จำนวน 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590,802,533.00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 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23635" y="3461713"/>
            <a:ext cx="11573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กองทุนพัฒนาบทบาทสตรี ต้องเบิกจ่ายงบประมาณในภาพรวมให้แล้วเสร็จไม่น้อยกว่าร้อยละตามที่มติ ครม. กำหนด ดังนี้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32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54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77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100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21014" y="5474386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อ้างอิง </a:t>
            </a:r>
            <a:r>
              <a:rPr lang="en-US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มติ ครม. วันที่ 10 พฤศจิกายน 2563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3635" y="9179"/>
            <a:ext cx="6938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 (ส่วนภูมิภาค) 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6" name="กลุ่ม 3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9" name="กลุ่ม 3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0" name="กลุ่ม 3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กลุ่ม 4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6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5"/>
            <a:ext cx="12245731" cy="938850"/>
            <a:chOff x="-29746" y="-164554"/>
            <a:chExt cx="9173747" cy="771073"/>
          </a:xfrm>
        </p:grpSpPr>
        <p:sp>
          <p:nvSpPr>
            <p:cNvPr id="58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771073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0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6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66532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90222"/>
              </p:ext>
            </p:extLst>
          </p:nvPr>
        </p:nvGraphicFramePr>
        <p:xfrm>
          <a:off x="54118" y="1095138"/>
          <a:ext cx="12070080" cy="27652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76390">
                  <a:extLst>
                    <a:ext uri="{9D8B030D-6E8A-4147-A177-3AD203B41FA5}">
                      <a16:colId xmlns:a16="http://schemas.microsoft.com/office/drawing/2014/main" val="3847035520"/>
                    </a:ext>
                  </a:extLst>
                </a:gridCol>
                <a:gridCol w="2073564">
                  <a:extLst>
                    <a:ext uri="{9D8B030D-6E8A-4147-A177-3AD203B41FA5}">
                      <a16:colId xmlns:a16="http://schemas.microsoft.com/office/drawing/2014/main" val="231617540"/>
                    </a:ext>
                  </a:extLst>
                </a:gridCol>
                <a:gridCol w="2737403">
                  <a:extLst>
                    <a:ext uri="{9D8B030D-6E8A-4147-A177-3AD203B41FA5}">
                      <a16:colId xmlns:a16="http://schemas.microsoft.com/office/drawing/2014/main" val="1539176672"/>
                    </a:ext>
                  </a:extLst>
                </a:gridCol>
                <a:gridCol w="956275">
                  <a:extLst>
                    <a:ext uri="{9D8B030D-6E8A-4147-A177-3AD203B41FA5}">
                      <a16:colId xmlns:a16="http://schemas.microsoft.com/office/drawing/2014/main" val="1933619242"/>
                    </a:ext>
                  </a:extLst>
                </a:gridCol>
                <a:gridCol w="1808716">
                  <a:extLst>
                    <a:ext uri="{9D8B030D-6E8A-4147-A177-3AD203B41FA5}">
                      <a16:colId xmlns:a16="http://schemas.microsoft.com/office/drawing/2014/main" val="486534550"/>
                    </a:ext>
                  </a:extLst>
                </a:gridCol>
                <a:gridCol w="2217732">
                  <a:extLst>
                    <a:ext uri="{9D8B030D-6E8A-4147-A177-3AD203B41FA5}">
                      <a16:colId xmlns:a16="http://schemas.microsoft.com/office/drawing/2014/main" val="1448607063"/>
                    </a:ext>
                  </a:extLst>
                </a:gridCol>
              </a:tblGrid>
              <a:tr h="361565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สูง/ต่ำ กว่าเป้าหมายผลการเบิกจ่ายไตรมาส 4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8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100)</a:t>
                      </a:r>
                      <a:endParaRPr lang="th-TH" sz="18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6463"/>
                  </a:ext>
                </a:extLst>
              </a:tr>
              <a:tr h="81352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</a:t>
                      </a:r>
                      <a:b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82050"/>
                  </a:ext>
                </a:extLst>
              </a:tr>
              <a:tr h="361565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1. งบบริหาร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151,036,300.00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114,176,204.40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</a:t>
                      </a: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860</a:t>
                      </a: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095.6</a:t>
                      </a:r>
                      <a:endParaRPr lang="th-TH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18275"/>
                  </a:ext>
                </a:extLst>
              </a:tr>
              <a:tr h="422492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2. เงินอุดหนุน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85,440,296.00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84,865,171.00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575</a:t>
                      </a: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125</a:t>
                      </a: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48295"/>
                  </a:ext>
                </a:extLst>
              </a:tr>
              <a:tr h="361565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3.</a:t>
                      </a:r>
                      <a:r>
                        <a:rPr lang="th-TH" sz="18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เงินทุนหมุนเวียน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590,802,533.00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577,577,968.00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</a:t>
                      </a: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224</a:t>
                      </a: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565</a:t>
                      </a: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.00</a:t>
                      </a:r>
                      <a:endParaRPr lang="en-GB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76349"/>
                  </a:ext>
                </a:extLst>
              </a:tr>
              <a:tr h="422492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ภาพรวม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827,279,129.00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776,619,343.40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</a:t>
                      </a: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659</a:t>
                      </a: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785.6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187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8823946" y="6432381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18 สิงหาคม 2566</a:t>
            </a:r>
          </a:p>
        </p:txBody>
      </p:sp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573573" y="297031"/>
            <a:ext cx="7069043" cy="635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ผลการเบิกจ่ายประจำปีงบประมาณ พ.ศ. 2566  (ส่วนภูมิภาค)</a:t>
            </a:r>
          </a:p>
        </p:txBody>
      </p:sp>
      <p:grpSp>
        <p:nvGrpSpPr>
          <p:cNvPr id="36" name="กลุ่ม 3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9" name="กลุ่ม 3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0" name="กลุ่ม 3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1" name="กลุ่ม 4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กลุ่ม 4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64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5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147" y="-5774"/>
            <a:ext cx="12245731" cy="773250"/>
            <a:chOff x="-29746" y="-164554"/>
            <a:chExt cx="9173747" cy="635067"/>
          </a:xfrm>
        </p:grpSpPr>
        <p:sp>
          <p:nvSpPr>
            <p:cNvPr id="54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5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27AF45E-69BD-020A-299F-04754B4D95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864"/>
            <a:ext cx="12192000" cy="5492951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47AD357-821A-D11D-4C7A-FA9E0349AE61}"/>
              </a:ext>
            </a:extLst>
          </p:cNvPr>
          <p:cNvSpPr txBox="1"/>
          <p:nvPr/>
        </p:nvSpPr>
        <p:spPr>
          <a:xfrm>
            <a:off x="88684" y="164218"/>
            <a:ext cx="1224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ผลการเบิกจ่ายงบประมาณส่วนภูมิภาค ประจำปีงบประมาณ 2566</a:t>
            </a:r>
            <a:endParaRPr lang="en-GB" sz="20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8853099"/>
      </p:ext>
    </p:extLst>
  </p:cSld>
  <p:clrMapOvr>
    <a:masterClrMapping/>
  </p:clrMapOvr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หยดน้ำ</Template>
  <TotalTime>3863</TotalTime>
  <Words>6487</Words>
  <Application>Microsoft Office PowerPoint</Application>
  <PresentationFormat>แบบจอกว้าง</PresentationFormat>
  <Paragraphs>2628</Paragraphs>
  <Slides>50</Slides>
  <Notes>50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50</vt:i4>
      </vt:variant>
    </vt:vector>
  </HeadingPairs>
  <TitlesOfParts>
    <vt:vector size="58" baseType="lpstr">
      <vt:lpstr>Arial</vt:lpstr>
      <vt:lpstr>Calibri</vt:lpstr>
      <vt:lpstr>Chulabhorn Likit Text</vt:lpstr>
      <vt:lpstr>Chulabhorn Likit Text Light</vt:lpstr>
      <vt:lpstr>Chulabhorn Likit Text Light๙</vt:lpstr>
      <vt:lpstr>TH SarabunPSK</vt:lpstr>
      <vt:lpstr>Tw Cen MT</vt:lpstr>
      <vt:lpstr>หยดน้ำ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TWDF-CDD</dc:creator>
  <cp:lastModifiedBy>wachaira</cp:lastModifiedBy>
  <cp:revision>594</cp:revision>
  <cp:lastPrinted>2023-08-21T08:55:12Z</cp:lastPrinted>
  <dcterms:created xsi:type="dcterms:W3CDTF">2023-03-14T08:31:54Z</dcterms:created>
  <dcterms:modified xsi:type="dcterms:W3CDTF">2023-08-23T09:01:06Z</dcterms:modified>
</cp:coreProperties>
</file>