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1"/>
  </p:sldMasterIdLst>
  <p:notesMasterIdLst>
    <p:notesMasterId r:id="rId63"/>
  </p:notesMasterIdLst>
  <p:sldIdLst>
    <p:sldId id="257" r:id="rId2"/>
    <p:sldId id="258" r:id="rId3"/>
    <p:sldId id="259" r:id="rId4"/>
    <p:sldId id="260" r:id="rId5"/>
    <p:sldId id="261" r:id="rId6"/>
    <p:sldId id="262" r:id="rId7"/>
    <p:sldId id="2082" r:id="rId8"/>
    <p:sldId id="267" r:id="rId9"/>
    <p:sldId id="368" r:id="rId10"/>
    <p:sldId id="369" r:id="rId11"/>
    <p:sldId id="370" r:id="rId12"/>
    <p:sldId id="371" r:id="rId13"/>
    <p:sldId id="372" r:id="rId14"/>
    <p:sldId id="380" r:id="rId15"/>
    <p:sldId id="381" r:id="rId16"/>
    <p:sldId id="363" r:id="rId17"/>
    <p:sldId id="373" r:id="rId18"/>
    <p:sldId id="374" r:id="rId19"/>
    <p:sldId id="375" r:id="rId20"/>
    <p:sldId id="376" r:id="rId21"/>
    <p:sldId id="377" r:id="rId22"/>
    <p:sldId id="378" r:id="rId23"/>
    <p:sldId id="379" r:id="rId24"/>
    <p:sldId id="275" r:id="rId25"/>
    <p:sldId id="2083" r:id="rId26"/>
    <p:sldId id="285" r:id="rId27"/>
    <p:sldId id="2093" r:id="rId28"/>
    <p:sldId id="2085" r:id="rId29"/>
    <p:sldId id="2086" r:id="rId30"/>
    <p:sldId id="2087" r:id="rId31"/>
    <p:sldId id="2088" r:id="rId32"/>
    <p:sldId id="2089" r:id="rId33"/>
    <p:sldId id="263" r:id="rId34"/>
    <p:sldId id="264" r:id="rId35"/>
    <p:sldId id="265" r:id="rId36"/>
    <p:sldId id="266" r:id="rId37"/>
    <p:sldId id="2090" r:id="rId38"/>
    <p:sldId id="268" r:id="rId39"/>
    <p:sldId id="269" r:id="rId40"/>
    <p:sldId id="270" r:id="rId41"/>
    <p:sldId id="271" r:id="rId42"/>
    <p:sldId id="272" r:id="rId43"/>
    <p:sldId id="273" r:id="rId44"/>
    <p:sldId id="274" r:id="rId45"/>
    <p:sldId id="2091" r:id="rId46"/>
    <p:sldId id="276" r:id="rId47"/>
    <p:sldId id="277" r:id="rId48"/>
    <p:sldId id="278" r:id="rId49"/>
    <p:sldId id="279" r:id="rId50"/>
    <p:sldId id="280" r:id="rId51"/>
    <p:sldId id="281" r:id="rId52"/>
    <p:sldId id="282" r:id="rId53"/>
    <p:sldId id="283" r:id="rId54"/>
    <p:sldId id="2092" r:id="rId55"/>
    <p:sldId id="2094" r:id="rId56"/>
    <p:sldId id="2095" r:id="rId57"/>
    <p:sldId id="1703" r:id="rId58"/>
    <p:sldId id="256" r:id="rId59"/>
    <p:sldId id="320" r:id="rId60"/>
    <p:sldId id="2096" r:id="rId61"/>
    <p:sldId id="327" r:id="rId62"/>
  </p:sldIdLst>
  <p:sldSz cx="12192000" cy="6858000"/>
  <p:notesSz cx="6889750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C4E0B4"/>
    <a:srgbClr val="FF6969"/>
    <a:srgbClr val="FF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5" autoAdjust="0"/>
    <p:restoredTop sz="94301" autoAdjust="0"/>
  </p:normalViewPr>
  <p:slideViewPr>
    <p:cSldViewPr snapToGrid="0">
      <p:cViewPr varScale="1">
        <p:scale>
          <a:sx n="65" d="100"/>
          <a:sy n="65" d="100"/>
        </p:scale>
        <p:origin x="76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85558" cy="50267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902599" y="2"/>
            <a:ext cx="2985558" cy="50267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D2B0F38F-0A6E-4CCD-9090-EECF15590B14}" type="datetimeFigureOut">
              <a:rPr lang="th-TH" smtClean="0"/>
              <a:t>13/11/66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1027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8975" y="4821506"/>
            <a:ext cx="5511800" cy="3944868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2" y="9516039"/>
            <a:ext cx="2985558" cy="50267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902599" y="9516039"/>
            <a:ext cx="2985558" cy="50267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62B37D75-8E03-4D2E-BD16-1EB358B55F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12341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07336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76398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3005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3586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52785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9186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61903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A7B4E-EDEB-473E-8BB0-33D000AA0EF8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533055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A7B4E-EDEB-473E-8BB0-33D000AA0EF8}" type="slidenum">
              <a:rPr lang="th-TH" smtClean="0"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88726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A7B4E-EDEB-473E-8BB0-33D000AA0EF8}" type="slidenum">
              <a:rPr lang="th-TH" smtClean="0"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939957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A7B4E-EDEB-473E-8BB0-33D000AA0EF8}" type="slidenum">
              <a:rPr lang="th-TH" smtClean="0"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91719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07010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A7B4E-EDEB-473E-8BB0-33D000AA0EF8}" type="slidenum">
              <a:rPr lang="th-TH" smtClean="0"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70378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A7B4E-EDEB-473E-8BB0-33D000AA0EF8}" type="slidenum">
              <a:rPr lang="th-TH" smtClean="0"/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500694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A7B4E-EDEB-473E-8BB0-33D000AA0EF8}" type="slidenum">
              <a:rPr lang="th-TH" smtClean="0"/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996447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A7B4E-EDEB-473E-8BB0-33D000AA0EF8}" type="slidenum">
              <a:rPr lang="th-TH" smtClean="0"/>
              <a:t>23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5993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01289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13E8B-1F57-4CD1-B4A1-CF2110BDE723}" type="slidenum">
              <a:rPr lang="th-TH" smtClean="0"/>
              <a:pPr/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103604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992066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13E8B-1F57-4CD1-B4A1-CF2110BDE723}" type="slidenum">
              <a:rPr lang="th-TH" smtClean="0"/>
              <a:pPr/>
              <a:t>27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200517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28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027778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29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8255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93488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30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856089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31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802012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32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5110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33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191383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34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60098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35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040727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36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370032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37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645004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38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959495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39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3496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774974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40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840824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41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113059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42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391313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43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120066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44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41809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45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681567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46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549977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47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788287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48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839516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49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777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767451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50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7707137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51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400719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52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930968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53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2718610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54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5423566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55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9900139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56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0457970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13E8B-1F57-4CD1-B4A1-CF2110BDE723}" type="slidenum">
              <a:rPr lang="th-TH" smtClean="0"/>
              <a:pPr/>
              <a:t>57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649292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8975" y="4821506"/>
            <a:ext cx="5511800" cy="3944868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10275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59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30014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4936335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60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6224298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3AB80-C9EA-4CD6-9173-612E29188583}" type="slidenum">
              <a:rPr lang="th-TH" smtClean="0"/>
              <a:t>61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0669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7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62148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85418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3932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A94ED-CCAD-4AB1-BDFB-76A780FEF5FA}" type="datetimeFigureOut">
              <a:rPr lang="th-TH" smtClean="0"/>
              <a:t>13/11/66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C0FC0-AA3C-4B8E-9A36-FB578BD673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37736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รูปภาพพาโนราม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A94ED-CCAD-4AB1-BDFB-76A780FEF5FA}" type="datetimeFigureOut">
              <a:rPr lang="th-TH" smtClean="0"/>
              <a:t>13/11/66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C0FC0-AA3C-4B8E-9A36-FB578BD673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41830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A94ED-CCAD-4AB1-BDFB-76A780FEF5FA}" type="datetimeFigureOut">
              <a:rPr lang="th-TH" smtClean="0"/>
              <a:t>13/11/66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C0FC0-AA3C-4B8E-9A36-FB578BD673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1403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A94ED-CCAD-4AB1-BDFB-76A780FEF5FA}" type="datetimeFigureOut">
              <a:rPr lang="th-TH" smtClean="0"/>
              <a:t>13/11/66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C0FC0-AA3C-4B8E-9A36-FB578BD6734F}" type="slidenum">
              <a:rPr lang="th-TH" smtClean="0"/>
              <a:t>‹#›</a:t>
            </a:fld>
            <a:endParaRPr lang="th-TH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2488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A94ED-CCAD-4AB1-BDFB-76A780FEF5FA}" type="datetimeFigureOut">
              <a:rPr lang="th-TH" smtClean="0"/>
              <a:t>13/11/66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C0FC0-AA3C-4B8E-9A36-FB578BD673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40563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คอลัมน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A94ED-CCAD-4AB1-BDFB-76A780FEF5FA}" type="datetimeFigureOut">
              <a:rPr lang="th-TH" smtClean="0"/>
              <a:t>13/11/66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C0FC0-AA3C-4B8E-9A36-FB578BD673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15951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อลัมน์รูปภาพ 3 รู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A94ED-CCAD-4AB1-BDFB-76A780FEF5FA}" type="datetimeFigureOut">
              <a:rPr lang="th-TH" smtClean="0"/>
              <a:t>13/11/66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C0FC0-AA3C-4B8E-9A36-FB578BD673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37162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A94ED-CCAD-4AB1-BDFB-76A780FEF5FA}" type="datetimeFigureOut">
              <a:rPr lang="th-TH" smtClean="0"/>
              <a:t>13/11/66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C0FC0-AA3C-4B8E-9A36-FB578BD673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1677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A94ED-CCAD-4AB1-BDFB-76A780FEF5FA}" type="datetimeFigureOut">
              <a:rPr lang="th-TH" smtClean="0"/>
              <a:t>13/11/66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C0FC0-AA3C-4B8E-9A36-FB578BD673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29865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A94ED-CCAD-4AB1-BDFB-76A780FEF5FA}" type="datetimeFigureOut">
              <a:rPr lang="th-TH" smtClean="0"/>
              <a:t>13/11/66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A18C0FC0-AA3C-4B8E-9A36-FB578BD673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9681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A94ED-CCAD-4AB1-BDFB-76A780FEF5FA}" type="datetimeFigureOut">
              <a:rPr lang="th-TH" smtClean="0"/>
              <a:t>13/11/66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C0FC0-AA3C-4B8E-9A36-FB578BD673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5478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A94ED-CCAD-4AB1-BDFB-76A780FEF5FA}" type="datetimeFigureOut">
              <a:rPr lang="th-TH" smtClean="0"/>
              <a:t>13/11/66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C0FC0-AA3C-4B8E-9A36-FB578BD673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98122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A94ED-CCAD-4AB1-BDFB-76A780FEF5FA}" type="datetimeFigureOut">
              <a:rPr lang="th-TH" smtClean="0"/>
              <a:t>13/11/66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C0FC0-AA3C-4B8E-9A36-FB578BD673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6776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A94ED-CCAD-4AB1-BDFB-76A780FEF5FA}" type="datetimeFigureOut">
              <a:rPr lang="th-TH" smtClean="0"/>
              <a:t>13/11/66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C0FC0-AA3C-4B8E-9A36-FB578BD673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18039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A94ED-CCAD-4AB1-BDFB-76A780FEF5FA}" type="datetimeFigureOut">
              <a:rPr lang="th-TH" smtClean="0"/>
              <a:t>13/11/66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C0FC0-AA3C-4B8E-9A36-FB578BD673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3389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A94ED-CCAD-4AB1-BDFB-76A780FEF5FA}" type="datetimeFigureOut">
              <a:rPr lang="th-TH" smtClean="0"/>
              <a:t>13/11/66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C0FC0-AA3C-4B8E-9A36-FB578BD673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15182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A94ED-CCAD-4AB1-BDFB-76A780FEF5FA}" type="datetimeFigureOut">
              <a:rPr lang="th-TH" smtClean="0"/>
              <a:t>13/11/66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C0FC0-AA3C-4B8E-9A36-FB578BD673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02500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A94ED-CCAD-4AB1-BDFB-76A780FEF5FA}" type="datetimeFigureOut">
              <a:rPr lang="th-TH" smtClean="0"/>
              <a:t>13/11/66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C0FC0-AA3C-4B8E-9A36-FB578BD673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1974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89A94ED-CCAD-4AB1-BDFB-76A780FEF5FA}" type="datetimeFigureOut">
              <a:rPr lang="th-TH" smtClean="0"/>
              <a:t>13/11/66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18C0FC0-AA3C-4B8E-9A36-FB578BD673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07976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  <p:sldLayoutId id="2147483895" r:id="rId16"/>
    <p:sldLayoutId id="2147483896" r:id="rId17"/>
    <p:sldLayoutId id="2147483897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omenfund.in.th/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26" Type="http://schemas.openxmlformats.org/officeDocument/2006/relationships/image" Target="../media/image42.png"/><Relationship Id="rId3" Type="http://schemas.openxmlformats.org/officeDocument/2006/relationships/image" Target="../media/image19.png"/><Relationship Id="rId21" Type="http://schemas.openxmlformats.org/officeDocument/2006/relationships/image" Target="../media/image37.sv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55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5" Type="http://schemas.openxmlformats.org/officeDocument/2006/relationships/image" Target="../media/image21.sv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png"/><Relationship Id="rId18" Type="http://schemas.openxmlformats.org/officeDocument/2006/relationships/image" Target="../media/image59.svg"/><Relationship Id="rId26" Type="http://schemas.openxmlformats.org/officeDocument/2006/relationships/image" Target="../media/image17.png"/><Relationship Id="rId3" Type="http://schemas.openxmlformats.org/officeDocument/2006/relationships/image" Target="../media/image44.png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17" Type="http://schemas.openxmlformats.org/officeDocument/2006/relationships/image" Target="../media/image58.png"/><Relationship Id="rId25" Type="http://schemas.openxmlformats.org/officeDocument/2006/relationships/image" Target="../media/image16.png"/><Relationship Id="rId2" Type="http://schemas.openxmlformats.org/officeDocument/2006/relationships/notesSlide" Target="../notesSlides/notesSlide56.xml"/><Relationship Id="rId16" Type="http://schemas.openxmlformats.org/officeDocument/2006/relationships/image" Target="../media/image57.svg"/><Relationship Id="rId20" Type="http://schemas.openxmlformats.org/officeDocument/2006/relationships/image" Target="../media/image61.svg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24" Type="http://schemas.openxmlformats.org/officeDocument/2006/relationships/image" Target="../media/image15.png"/><Relationship Id="rId32" Type="http://schemas.openxmlformats.org/officeDocument/2006/relationships/image" Target="../media/image68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14.png"/><Relationship Id="rId28" Type="http://schemas.openxmlformats.org/officeDocument/2006/relationships/image" Target="../media/image64.png"/><Relationship Id="rId10" Type="http://schemas.openxmlformats.org/officeDocument/2006/relationships/image" Target="../media/image51.svg"/><Relationship Id="rId19" Type="http://schemas.openxmlformats.org/officeDocument/2006/relationships/image" Target="../media/image60.png"/><Relationship Id="rId31" Type="http://schemas.openxmlformats.org/officeDocument/2006/relationships/image" Target="../media/image67.png"/><Relationship Id="rId4" Type="http://schemas.openxmlformats.org/officeDocument/2006/relationships/image" Target="../media/image45.svg"/><Relationship Id="rId9" Type="http://schemas.openxmlformats.org/officeDocument/2006/relationships/image" Target="../media/image50.png"/><Relationship Id="rId14" Type="http://schemas.openxmlformats.org/officeDocument/2006/relationships/image" Target="../media/image55.svg"/><Relationship Id="rId22" Type="http://schemas.openxmlformats.org/officeDocument/2006/relationships/image" Target="../media/image63.svg"/><Relationship Id="rId27" Type="http://schemas.openxmlformats.org/officeDocument/2006/relationships/image" Target="../media/image5.png"/><Relationship Id="rId30" Type="http://schemas.openxmlformats.org/officeDocument/2006/relationships/image" Target="../media/image66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กลุ่ม 20"/>
          <p:cNvGrpSpPr/>
          <p:nvPr/>
        </p:nvGrpSpPr>
        <p:grpSpPr>
          <a:xfrm>
            <a:off x="0" y="6280821"/>
            <a:ext cx="6867498" cy="633958"/>
            <a:chOff x="-425532" y="4710612"/>
            <a:chExt cx="5576155" cy="475468"/>
          </a:xfrm>
        </p:grpSpPr>
        <p:grpSp>
          <p:nvGrpSpPr>
            <p:cNvPr id="22" name="กลุ่ม 21"/>
            <p:cNvGrpSpPr/>
            <p:nvPr/>
          </p:nvGrpSpPr>
          <p:grpSpPr>
            <a:xfrm>
              <a:off x="-425532" y="4710612"/>
              <a:ext cx="5576155" cy="475468"/>
              <a:chOff x="-425532" y="4710612"/>
              <a:chExt cx="5576155" cy="475468"/>
            </a:xfrm>
          </p:grpSpPr>
          <p:grpSp>
            <p:nvGrpSpPr>
              <p:cNvPr id="26" name="กลุ่ม 25"/>
              <p:cNvGrpSpPr/>
              <p:nvPr/>
            </p:nvGrpSpPr>
            <p:grpSpPr>
              <a:xfrm>
                <a:off x="-425532" y="4744286"/>
                <a:ext cx="3197332" cy="419753"/>
                <a:chOff x="-468560" y="4744285"/>
                <a:chExt cx="3197332" cy="419753"/>
              </a:xfrm>
            </p:grpSpPr>
            <p:sp>
              <p:nvSpPr>
                <p:cNvPr id="38" name="รูปห้าเหลี่ยม 37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396552" y="4744285"/>
                  <a:ext cx="3125324" cy="419753"/>
                </a:xfrm>
                <a:prstGeom prst="homePlate">
                  <a:avLst/>
                </a:prstGeom>
                <a:solidFill>
                  <a:srgbClr val="FFCD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  <p:sp>
              <p:nvSpPr>
                <p:cNvPr id="39" name="รูปห้าเหลี่ยม 38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468560" y="4744285"/>
                  <a:ext cx="3125324" cy="419753"/>
                </a:xfrm>
                <a:prstGeom prst="homePlat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</p:grpSp>
          <p:grpSp>
            <p:nvGrpSpPr>
              <p:cNvPr id="28" name="กลุ่ม 27"/>
              <p:cNvGrpSpPr/>
              <p:nvPr/>
            </p:nvGrpSpPr>
            <p:grpSpPr>
              <a:xfrm>
                <a:off x="2771800" y="4710612"/>
                <a:ext cx="2378823" cy="475468"/>
                <a:chOff x="3507388" y="4717424"/>
                <a:chExt cx="2378823" cy="475468"/>
              </a:xfrm>
            </p:grpSpPr>
            <p:grpSp>
              <p:nvGrpSpPr>
                <p:cNvPr id="30" name="กลุ่ม 29"/>
                <p:cNvGrpSpPr/>
                <p:nvPr/>
              </p:nvGrpSpPr>
              <p:grpSpPr>
                <a:xfrm>
                  <a:off x="4284268" y="4717424"/>
                  <a:ext cx="1601943" cy="405692"/>
                  <a:chOff x="6239008" y="4519859"/>
                  <a:chExt cx="1601943" cy="405692"/>
                </a:xfrm>
              </p:grpSpPr>
              <p:pic>
                <p:nvPicPr>
                  <p:cNvPr id="32" name="Picture 23">
                    <a:extLst>
                      <a:ext uri="{FF2B5EF4-FFF2-40B4-BE49-F238E27FC236}">
                        <a16:creationId xmlns:a16="http://schemas.microsoft.com/office/drawing/2014/main" id="{A9FCDA38-8F0B-49DF-8F2E-B899B1F362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77898" y="4519859"/>
                    <a:ext cx="563053" cy="367586"/>
                  </a:xfrm>
                  <a:prstGeom prst="rect">
                    <a:avLst/>
                  </a:prstGeom>
                </p:spPr>
              </p:pic>
              <p:pic>
                <p:nvPicPr>
                  <p:cNvPr id="33" name="Picture 24">
                    <a:extLst>
                      <a:ext uri="{FF2B5EF4-FFF2-40B4-BE49-F238E27FC236}">
                        <a16:creationId xmlns:a16="http://schemas.microsoft.com/office/drawing/2014/main" id="{199745AA-CFB3-443D-A566-E11575BA52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39008" y="4535548"/>
                    <a:ext cx="346227" cy="390003"/>
                  </a:xfrm>
                  <a:prstGeom prst="rect">
                    <a:avLst/>
                  </a:prstGeom>
                </p:spPr>
              </p:pic>
              <p:grpSp>
                <p:nvGrpSpPr>
                  <p:cNvPr id="34" name="กลุ่ม 33"/>
                  <p:cNvGrpSpPr/>
                  <p:nvPr/>
                </p:nvGrpSpPr>
                <p:grpSpPr>
                  <a:xfrm>
                    <a:off x="6619048" y="4614121"/>
                    <a:ext cx="626890" cy="294323"/>
                    <a:chOff x="6589062" y="4638694"/>
                    <a:chExt cx="413122" cy="193959"/>
                  </a:xfrm>
                </p:grpSpPr>
                <p:pic>
                  <p:nvPicPr>
                    <p:cNvPr id="35" name="Picture 35">
                      <a:extLst>
                        <a:ext uri="{FF2B5EF4-FFF2-40B4-BE49-F238E27FC236}">
                          <a16:creationId xmlns:a16="http://schemas.microsoft.com/office/drawing/2014/main" id="{9584FECB-F937-4F01-8CDD-C92F98A2F1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9062" y="4648929"/>
                      <a:ext cx="221444" cy="18372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6" name="Picture 36">
                      <a:extLst>
                        <a:ext uri="{FF2B5EF4-FFF2-40B4-BE49-F238E27FC236}">
                          <a16:creationId xmlns:a16="http://schemas.microsoft.com/office/drawing/2014/main" id="{62FFD426-AD6C-47DA-99D3-A7217E240C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35445" y="4638694"/>
                      <a:ext cx="166739" cy="180120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31" name="Picture 2" descr="C:\Users\Administrator\Desktop\change for good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7388" y="4741958"/>
                  <a:ext cx="801816" cy="4509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3" name="TextBox 7"/>
            <p:cNvSpPr txBox="1"/>
            <p:nvPr/>
          </p:nvSpPr>
          <p:spPr>
            <a:xfrm>
              <a:off x="96576" y="4794706"/>
              <a:ext cx="234463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เศรษฐกิจฐานรากมั่นคง ชุมชนเข้มแข็งอย่างยั่งยืน </a:t>
              </a:r>
            </a:p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ด้วยหลักปรัชญาของเศรษฐกิจพอเพียง</a:t>
              </a:r>
            </a:p>
          </p:txBody>
        </p:sp>
      </p:grpSp>
      <p:sp>
        <p:nvSpPr>
          <p:cNvPr id="25" name="มนมุมสี่เหลี่ยมผืนผ้าด้านทแยงมุม 24"/>
          <p:cNvSpPr/>
          <p:nvPr/>
        </p:nvSpPr>
        <p:spPr>
          <a:xfrm>
            <a:off x="1019687" y="2008120"/>
            <a:ext cx="9967627" cy="4029823"/>
          </a:xfrm>
          <a:prstGeom prst="round2DiagRect">
            <a:avLst>
              <a:gd name="adj1" fmla="val 0"/>
              <a:gd name="adj2" fmla="val 3243"/>
            </a:avLst>
          </a:prstGeom>
          <a:noFill/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3500" b="1" dirty="0">
                <a:solidFill>
                  <a:srgbClr val="002060"/>
                </a:solidFill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   </a:t>
            </a:r>
            <a:r>
              <a:rPr lang="th-TH" sz="35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ประชุมชี้แจง เร่งรัด กำกับ ติดตาม </a:t>
            </a:r>
          </a:p>
          <a:p>
            <a:pPr algn="ctr">
              <a:lnSpc>
                <a:spcPct val="120000"/>
              </a:lnSpc>
            </a:pPr>
            <a:r>
              <a:rPr lang="th-TH" sz="35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การดำเนินงานกองทุนพัฒนาบทบาทสตรี</a:t>
            </a:r>
          </a:p>
          <a:p>
            <a:pPr algn="ctr">
              <a:lnSpc>
                <a:spcPct val="120000"/>
              </a:lnSpc>
            </a:pPr>
            <a:r>
              <a:rPr lang="th-TH" sz="35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ผ่านระบบวีดิทัศน์ทางไกล (</a:t>
            </a:r>
            <a:r>
              <a:rPr lang="en-US" sz="35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Video Conference</a:t>
            </a:r>
            <a:r>
              <a:rPr lang="th-TH" sz="35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) </a:t>
            </a:r>
            <a:br>
              <a:rPr lang="th-TH" sz="35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35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ครั้งที่ 10 / 2566 วันอังคารที่ 14 พฤศจิกายน 2566</a:t>
            </a:r>
            <a:br>
              <a:rPr lang="th-TH" sz="35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35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เวลา 09.30 - 12.00 น.</a:t>
            </a:r>
          </a:p>
        </p:txBody>
      </p:sp>
      <p:pic>
        <p:nvPicPr>
          <p:cNvPr id="27" name="รูปภาพ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87" y="1050824"/>
            <a:ext cx="1532515" cy="1532515"/>
          </a:xfrm>
          <a:prstGeom prst="rect">
            <a:avLst/>
          </a:prstGeom>
        </p:spPr>
      </p:pic>
      <p:pic>
        <p:nvPicPr>
          <p:cNvPr id="44" name="รูปภาพ 4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422" y="1016648"/>
            <a:ext cx="1398812" cy="1497187"/>
          </a:xfrm>
          <a:prstGeom prst="rect">
            <a:avLst/>
          </a:prstGeom>
        </p:spPr>
      </p:pic>
      <p:grpSp>
        <p:nvGrpSpPr>
          <p:cNvPr id="2" name="กลุ่ม 52">
            <a:extLst>
              <a:ext uri="{FF2B5EF4-FFF2-40B4-BE49-F238E27FC236}">
                <a16:creationId xmlns:a16="http://schemas.microsoft.com/office/drawing/2014/main" id="{32B1DA60-4D03-166A-3353-F31114C57355}"/>
              </a:ext>
            </a:extLst>
          </p:cNvPr>
          <p:cNvGrpSpPr/>
          <p:nvPr/>
        </p:nvGrpSpPr>
        <p:grpSpPr>
          <a:xfrm>
            <a:off x="0" y="-6951"/>
            <a:ext cx="12192000" cy="575427"/>
            <a:chOff x="-29746" y="-164554"/>
            <a:chExt cx="9173747" cy="517884"/>
          </a:xfrm>
        </p:grpSpPr>
        <p:sp>
          <p:nvSpPr>
            <p:cNvPr id="3" name="สี่เหลี่ยมผืนผ้า 47">
              <a:extLst>
                <a:ext uri="{FF2B5EF4-FFF2-40B4-BE49-F238E27FC236}">
                  <a16:creationId xmlns:a16="http://schemas.microsoft.com/office/drawing/2014/main" id="{71FB5AA2-5DD4-7E6D-5BD8-28C1C0F161A5}"/>
                </a:ext>
              </a:extLst>
            </p:cNvPr>
            <p:cNvSpPr/>
            <p:nvPr/>
          </p:nvSpPr>
          <p:spPr>
            <a:xfrm>
              <a:off x="-29746" y="-164554"/>
              <a:ext cx="9173747" cy="517884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id="{815EABA1-9E9A-9876-E9EC-3D80A33A561E}"/>
                </a:ext>
              </a:extLst>
            </p:cNvPr>
            <p:cNvSpPr/>
            <p:nvPr/>
          </p:nvSpPr>
          <p:spPr>
            <a:xfrm>
              <a:off x="-29746" y="-164554"/>
              <a:ext cx="9173747" cy="43204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 dirty="0">
                <a:ln w="0"/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79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/>
        </p:nvGrpSpPr>
        <p:grpSpPr>
          <a:xfrm>
            <a:off x="0" y="6280821"/>
            <a:ext cx="6867498" cy="633958"/>
            <a:chOff x="-425532" y="4710612"/>
            <a:chExt cx="5576155" cy="475468"/>
          </a:xfrm>
        </p:grpSpPr>
        <p:grpSp>
          <p:nvGrpSpPr>
            <p:cNvPr id="7" name="กลุ่ม 6"/>
            <p:cNvGrpSpPr/>
            <p:nvPr/>
          </p:nvGrpSpPr>
          <p:grpSpPr>
            <a:xfrm>
              <a:off x="-425532" y="4710612"/>
              <a:ext cx="5576155" cy="475468"/>
              <a:chOff x="-425532" y="4710612"/>
              <a:chExt cx="5576155" cy="475468"/>
            </a:xfrm>
          </p:grpSpPr>
          <p:grpSp>
            <p:nvGrpSpPr>
              <p:cNvPr id="12" name="กลุ่ม 11"/>
              <p:cNvGrpSpPr/>
              <p:nvPr/>
            </p:nvGrpSpPr>
            <p:grpSpPr>
              <a:xfrm>
                <a:off x="-425532" y="4744286"/>
                <a:ext cx="3197332" cy="419753"/>
                <a:chOff x="-468560" y="4744285"/>
                <a:chExt cx="3197332" cy="419753"/>
              </a:xfrm>
            </p:grpSpPr>
            <p:sp>
              <p:nvSpPr>
                <p:cNvPr id="21" name="รูปห้าเหลี่ยม 20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396552" y="4744285"/>
                  <a:ext cx="3125324" cy="419753"/>
                </a:xfrm>
                <a:prstGeom prst="homePlate">
                  <a:avLst/>
                </a:prstGeom>
                <a:solidFill>
                  <a:srgbClr val="FFCD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  <p:sp>
              <p:nvSpPr>
                <p:cNvPr id="22" name="รูปห้าเหลี่ยม 21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468560" y="4744285"/>
                  <a:ext cx="3125324" cy="419753"/>
                </a:xfrm>
                <a:prstGeom prst="homePlat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</p:grpSp>
          <p:grpSp>
            <p:nvGrpSpPr>
              <p:cNvPr id="13" name="กลุ่ม 12"/>
              <p:cNvGrpSpPr/>
              <p:nvPr/>
            </p:nvGrpSpPr>
            <p:grpSpPr>
              <a:xfrm>
                <a:off x="2771800" y="4710612"/>
                <a:ext cx="2378823" cy="475468"/>
                <a:chOff x="3507388" y="4717424"/>
                <a:chExt cx="2378823" cy="475468"/>
              </a:xfrm>
            </p:grpSpPr>
            <p:grpSp>
              <p:nvGrpSpPr>
                <p:cNvPr id="14" name="กลุ่ม 13"/>
                <p:cNvGrpSpPr/>
                <p:nvPr/>
              </p:nvGrpSpPr>
              <p:grpSpPr>
                <a:xfrm>
                  <a:off x="4284268" y="4717424"/>
                  <a:ext cx="1601943" cy="405692"/>
                  <a:chOff x="6239008" y="4519859"/>
                  <a:chExt cx="1601943" cy="405692"/>
                </a:xfrm>
              </p:grpSpPr>
              <p:pic>
                <p:nvPicPr>
                  <p:cNvPr id="16" name="Picture 23">
                    <a:extLst>
                      <a:ext uri="{FF2B5EF4-FFF2-40B4-BE49-F238E27FC236}">
                        <a16:creationId xmlns:a16="http://schemas.microsoft.com/office/drawing/2014/main" id="{A9FCDA38-8F0B-49DF-8F2E-B899B1F362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77898" y="4519859"/>
                    <a:ext cx="563053" cy="367586"/>
                  </a:xfrm>
                  <a:prstGeom prst="rect">
                    <a:avLst/>
                  </a:prstGeom>
                </p:spPr>
              </p:pic>
              <p:pic>
                <p:nvPicPr>
                  <p:cNvPr id="17" name="Picture 24">
                    <a:extLst>
                      <a:ext uri="{FF2B5EF4-FFF2-40B4-BE49-F238E27FC236}">
                        <a16:creationId xmlns:a16="http://schemas.microsoft.com/office/drawing/2014/main" id="{199745AA-CFB3-443D-A566-E11575BA52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39008" y="4535548"/>
                    <a:ext cx="346227" cy="390003"/>
                  </a:xfrm>
                  <a:prstGeom prst="rect">
                    <a:avLst/>
                  </a:prstGeom>
                </p:spPr>
              </p:pic>
              <p:grpSp>
                <p:nvGrpSpPr>
                  <p:cNvPr id="18" name="กลุ่ม 17"/>
                  <p:cNvGrpSpPr/>
                  <p:nvPr/>
                </p:nvGrpSpPr>
                <p:grpSpPr>
                  <a:xfrm>
                    <a:off x="6619048" y="4614121"/>
                    <a:ext cx="626890" cy="294323"/>
                    <a:chOff x="6589062" y="4638694"/>
                    <a:chExt cx="413122" cy="193959"/>
                  </a:xfrm>
                </p:grpSpPr>
                <p:pic>
                  <p:nvPicPr>
                    <p:cNvPr id="19" name="Picture 35">
                      <a:extLst>
                        <a:ext uri="{FF2B5EF4-FFF2-40B4-BE49-F238E27FC236}">
                          <a16:creationId xmlns:a16="http://schemas.microsoft.com/office/drawing/2014/main" id="{9584FECB-F937-4F01-8CDD-C92F98A2F1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9062" y="4648929"/>
                      <a:ext cx="221444" cy="18372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" name="Picture 36">
                      <a:extLst>
                        <a:ext uri="{FF2B5EF4-FFF2-40B4-BE49-F238E27FC236}">
                          <a16:creationId xmlns:a16="http://schemas.microsoft.com/office/drawing/2014/main" id="{62FFD426-AD6C-47DA-99D3-A7217E240C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35445" y="4638694"/>
                      <a:ext cx="166739" cy="180120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15" name="Picture 2" descr="C:\Users\Administrator\Desktop\change for good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7388" y="4741958"/>
                  <a:ext cx="801816" cy="4509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8" name="TextBox 7"/>
            <p:cNvSpPr txBox="1"/>
            <p:nvPr/>
          </p:nvSpPr>
          <p:spPr>
            <a:xfrm>
              <a:off x="96576" y="4794706"/>
              <a:ext cx="234463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เศรษฐกิจฐานรากมั่นคง ชุมชนเข้มแข็งอย่างยั่งยืน </a:t>
              </a:r>
            </a:p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ด้วยหลักปรัชญาของเศรษฐกิจพอเพียง</a:t>
              </a:r>
            </a:p>
          </p:txBody>
        </p:sp>
      </p:grp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113858"/>
              </p:ext>
            </p:extLst>
          </p:nvPr>
        </p:nvGraphicFramePr>
        <p:xfrm>
          <a:off x="216568" y="951386"/>
          <a:ext cx="11827042" cy="52986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5960">
                  <a:extLst>
                    <a:ext uri="{9D8B030D-6E8A-4147-A177-3AD203B41FA5}">
                      <a16:colId xmlns:a16="http://schemas.microsoft.com/office/drawing/2014/main" val="4080737412"/>
                    </a:ext>
                  </a:extLst>
                </a:gridCol>
                <a:gridCol w="1223825">
                  <a:extLst>
                    <a:ext uri="{9D8B030D-6E8A-4147-A177-3AD203B41FA5}">
                      <a16:colId xmlns:a16="http://schemas.microsoft.com/office/drawing/2014/main" val="631765601"/>
                    </a:ext>
                  </a:extLst>
                </a:gridCol>
                <a:gridCol w="1582428">
                  <a:extLst>
                    <a:ext uri="{9D8B030D-6E8A-4147-A177-3AD203B41FA5}">
                      <a16:colId xmlns:a16="http://schemas.microsoft.com/office/drawing/2014/main" val="291297623"/>
                    </a:ext>
                  </a:extLst>
                </a:gridCol>
                <a:gridCol w="1471304">
                  <a:extLst>
                    <a:ext uri="{9D8B030D-6E8A-4147-A177-3AD203B41FA5}">
                      <a16:colId xmlns:a16="http://schemas.microsoft.com/office/drawing/2014/main" val="1130322675"/>
                    </a:ext>
                  </a:extLst>
                </a:gridCol>
                <a:gridCol w="1457292">
                  <a:extLst>
                    <a:ext uri="{9D8B030D-6E8A-4147-A177-3AD203B41FA5}">
                      <a16:colId xmlns:a16="http://schemas.microsoft.com/office/drawing/2014/main" val="1411012879"/>
                    </a:ext>
                  </a:extLst>
                </a:gridCol>
                <a:gridCol w="1429266">
                  <a:extLst>
                    <a:ext uri="{9D8B030D-6E8A-4147-A177-3AD203B41FA5}">
                      <a16:colId xmlns:a16="http://schemas.microsoft.com/office/drawing/2014/main" val="372853045"/>
                    </a:ext>
                  </a:extLst>
                </a:gridCol>
                <a:gridCol w="1382526">
                  <a:extLst>
                    <a:ext uri="{9D8B030D-6E8A-4147-A177-3AD203B41FA5}">
                      <a16:colId xmlns:a16="http://schemas.microsoft.com/office/drawing/2014/main" val="1780765635"/>
                    </a:ext>
                  </a:extLst>
                </a:gridCol>
                <a:gridCol w="1445090">
                  <a:extLst>
                    <a:ext uri="{9D8B030D-6E8A-4147-A177-3AD203B41FA5}">
                      <a16:colId xmlns:a16="http://schemas.microsoft.com/office/drawing/2014/main" val="4252495391"/>
                    </a:ext>
                  </a:extLst>
                </a:gridCol>
                <a:gridCol w="1159351">
                  <a:extLst>
                    <a:ext uri="{9D8B030D-6E8A-4147-A177-3AD203B41FA5}">
                      <a16:colId xmlns:a16="http://schemas.microsoft.com/office/drawing/2014/main" val="2888153735"/>
                    </a:ext>
                  </a:extLst>
                </a:gridCol>
              </a:tblGrid>
              <a:tr h="36217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ลำดับ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รวมทั้งหมด 2556 – 2566 </a:t>
                      </a:r>
                      <a:r>
                        <a:rPr lang="th-TH" sz="1500" b="1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th-TH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ข้อมูล ณ 13 พฤศจิกายน 2566</a:t>
                      </a:r>
                      <a:r>
                        <a:rPr lang="th-TH" sz="1500" b="1" baseline="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 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472178"/>
                  </a:ext>
                </a:extLst>
              </a:tr>
              <a:tr h="1314687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เงินที่อนุมัติ 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2556 - 2566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5775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ลูกหนี้คงเหลือ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ณ 1 ต.ค. 66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43AA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ชำระคืนเงินต้นปีบัญชี 2567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90BE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หนี้ยังไม่ถึง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9C7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ดำเนินคดี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8961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หนี้เกิน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3722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spc="-100" baseline="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ร้อยละของหนี้เกิน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(ฐานจากลูกหนี้คงเหลือ)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941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764123"/>
                  </a:ext>
                </a:extLst>
              </a:tr>
              <a:tr h="36217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21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อำนาจเจริญ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226,479,930.00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41,222,677.16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868,635.96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25,477,957.79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10,412,660.78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4,463,422.63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10.83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471429"/>
                  </a:ext>
                </a:extLst>
              </a:tr>
              <a:tr h="36217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22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พังงา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135,303,894.00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52,664,779.50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1,361,816.91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37,707,272.56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7,741,641.11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5,854,048.92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11.12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873769"/>
                  </a:ext>
                </a:extLst>
              </a:tr>
              <a:tr h="36217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23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สุรินทร์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346,838,065.00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61,316,575.49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1,361,939.84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52,207,677.04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930,628.00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6,816,330.61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11.12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947552"/>
                  </a:ext>
                </a:extLst>
              </a:tr>
              <a:tr h="36217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24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ยโสธร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199,462,139.00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36,848,024.19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947,928.07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30,527,723.36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1,271,966.47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4,100,406.29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11.13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059664"/>
                  </a:ext>
                </a:extLst>
              </a:tr>
              <a:tr h="36217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25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เพชรบูรณ์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321,525,371.00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27,921,390.87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957,910.00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22,681,501.57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1,174,500.94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3,107,478.36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11.13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425166"/>
                  </a:ext>
                </a:extLst>
              </a:tr>
              <a:tr h="36217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26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พะเยา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192,669,105.00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23,460,810.87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1,358,389.17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17,906,474.92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1,506,435.00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2,689,511.78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11.46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07835"/>
                  </a:ext>
                </a:extLst>
              </a:tr>
              <a:tr h="36217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27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มหาสารคาม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266,737,948.00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47,697,725.00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1,292,184.00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39,821,890.00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1,004,865.00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5,578,786.00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11.70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482962"/>
                  </a:ext>
                </a:extLst>
              </a:tr>
              <a:tr h="36217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28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อุทัยธานี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148,862,865.00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29,851,354.24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746,898.00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23,414,513.90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2,108,422.53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3,581,519.81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12.00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601676"/>
                  </a:ext>
                </a:extLst>
              </a:tr>
              <a:tr h="36217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29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ตราด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173,600,044.00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36,728,828.49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1,403,746.00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24,931,995.59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5,966,792.65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4,426,294.25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12.05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812892"/>
                  </a:ext>
                </a:extLst>
              </a:tr>
              <a:tr h="36217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30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ลพบุรี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178,159,197.00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48,060,293.26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1,064,928.96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41,136,803.33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0.00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5,858,560.97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12.19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178502"/>
                  </a:ext>
                </a:extLst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-1104" y="88901"/>
            <a:ext cx="6868602" cy="752421"/>
            <a:chOff x="-1104" y="88901"/>
            <a:chExt cx="6868602" cy="752421"/>
          </a:xfrm>
        </p:grpSpPr>
        <p:sp>
          <p:nvSpPr>
            <p:cNvPr id="25" name="สี่เหลี่ยมผืนผ้า 8">
              <a:extLst>
                <a:ext uri="{FF2B5EF4-FFF2-40B4-BE49-F238E27FC236}">
                  <a16:creationId xmlns:a16="http://schemas.microsoft.com/office/drawing/2014/main" id="{28191E7A-1A19-4ECF-B3AF-EE227C74ADD3}"/>
                </a:ext>
              </a:extLst>
            </p:cNvPr>
            <p:cNvSpPr/>
            <p:nvPr/>
          </p:nvSpPr>
          <p:spPr>
            <a:xfrm>
              <a:off x="-1104" y="198966"/>
              <a:ext cx="6868602" cy="64235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effectLst>
                  <a:outerShdw blurRad="50800" dist="50800" dir="5400000" algn="ctr" rotWithShape="0">
                    <a:schemeClr val="bg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6" name="สี่เหลี่ยมผืนผ้า 9">
              <a:extLst>
                <a:ext uri="{FF2B5EF4-FFF2-40B4-BE49-F238E27FC236}">
                  <a16:creationId xmlns:a16="http://schemas.microsoft.com/office/drawing/2014/main" id="{C4A287DD-056E-4ABF-A54E-9ADC687B60D1}"/>
                </a:ext>
              </a:extLst>
            </p:cNvPr>
            <p:cNvSpPr/>
            <p:nvPr/>
          </p:nvSpPr>
          <p:spPr>
            <a:xfrm>
              <a:off x="532" y="88901"/>
              <a:ext cx="6641567" cy="642356"/>
            </a:xfrm>
            <a:prstGeom prst="rect">
              <a:avLst/>
            </a:prstGeom>
            <a:solidFill>
              <a:srgbClr val="00206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effectLst>
                  <a:outerShdw blurRad="50800" dist="50800" dir="5400000" algn="ctr" rotWithShape="0">
                    <a:schemeClr val="bg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7" name="TextBox 29">
              <a:extLst>
                <a:ext uri="{FF2B5EF4-FFF2-40B4-BE49-F238E27FC236}">
                  <a16:creationId xmlns:a16="http://schemas.microsoft.com/office/drawing/2014/main" id="{5B442122-3C34-4ECB-95EC-33BB4C3E2DEC}"/>
                </a:ext>
              </a:extLst>
            </p:cNvPr>
            <p:cNvSpPr txBox="1"/>
            <p:nvPr/>
          </p:nvSpPr>
          <p:spPr>
            <a:xfrm>
              <a:off x="50801" y="209686"/>
              <a:ext cx="664209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200" b="1" dirty="0">
                  <a:ln w="3175">
                    <a:noFill/>
                  </a:ln>
                  <a:solidFill>
                    <a:schemeClr val="bg1"/>
                  </a:solidFill>
                  <a:effectLst>
                    <a:outerShdw blurRad="50800" dist="63500" dir="5400000" algn="t" rotWithShape="0">
                      <a:schemeClr val="bg1">
                        <a:alpha val="25000"/>
                      </a:schemeClr>
                    </a:outerShdw>
                  </a:effectLst>
                  <a:latin typeface="Chulabhorn Likit Text Light" panose="00000400000000000000" pitchFamily="50" charset="-34"/>
                  <a:ea typeface="Roboto Slab" pitchFamily="2" charset="0"/>
                  <a:cs typeface="Chulabhorn Likit Text Light" panose="00000400000000000000" pitchFamily="50" charset="-34"/>
                </a:rPr>
                <a:t>การบริหารจัดการหนี้ของกองทุนพัฒนาบทบาทสตรี (ต่อ)</a:t>
              </a:r>
              <a:endParaRPr lang="en-US" sz="22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50800" dist="63500" dir="5400000" algn="t" rotWithShape="0">
                    <a:schemeClr val="bg1">
                      <a:alpha val="25000"/>
                    </a:schemeClr>
                  </a:outerShdw>
                </a:effectLst>
                <a:latin typeface="Chulabhorn Likit Text Light" panose="00000400000000000000" pitchFamily="50" charset="-34"/>
                <a:ea typeface="Roboto Slab" pitchFamily="2" charset="0"/>
                <a:cs typeface="Chulabhorn Likit Text Light" panose="00000400000000000000" pitchFamily="50" charset="-34"/>
              </a:endParaRPr>
            </a:p>
          </p:txBody>
        </p:sp>
      </p:grpSp>
      <p:sp>
        <p:nvSpPr>
          <p:cNvPr id="24" name="ตัวแทนหมายเลขภาพนิ่ง 8">
            <a:extLst>
              <a:ext uri="{FF2B5EF4-FFF2-40B4-BE49-F238E27FC236}">
                <a16:creationId xmlns:a16="http://schemas.microsoft.com/office/drawing/2014/main" id="{8BCC916A-F021-4203-9E79-9AFC7D84760D}"/>
              </a:ext>
            </a:extLst>
          </p:cNvPr>
          <p:cNvSpPr txBox="1">
            <a:spLocks/>
          </p:cNvSpPr>
          <p:nvPr/>
        </p:nvSpPr>
        <p:spPr>
          <a:xfrm>
            <a:off x="11088555" y="6356351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10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5960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/>
        </p:nvGrpSpPr>
        <p:grpSpPr>
          <a:xfrm>
            <a:off x="0" y="6280821"/>
            <a:ext cx="6867498" cy="633958"/>
            <a:chOff x="-425532" y="4710612"/>
            <a:chExt cx="5576155" cy="475468"/>
          </a:xfrm>
        </p:grpSpPr>
        <p:grpSp>
          <p:nvGrpSpPr>
            <p:cNvPr id="7" name="กลุ่ม 6"/>
            <p:cNvGrpSpPr/>
            <p:nvPr/>
          </p:nvGrpSpPr>
          <p:grpSpPr>
            <a:xfrm>
              <a:off x="-425532" y="4710612"/>
              <a:ext cx="5576155" cy="475468"/>
              <a:chOff x="-425532" y="4710612"/>
              <a:chExt cx="5576155" cy="475468"/>
            </a:xfrm>
          </p:grpSpPr>
          <p:grpSp>
            <p:nvGrpSpPr>
              <p:cNvPr id="12" name="กลุ่ม 11"/>
              <p:cNvGrpSpPr/>
              <p:nvPr/>
            </p:nvGrpSpPr>
            <p:grpSpPr>
              <a:xfrm>
                <a:off x="-425532" y="4744286"/>
                <a:ext cx="3197332" cy="419753"/>
                <a:chOff x="-468560" y="4744285"/>
                <a:chExt cx="3197332" cy="419753"/>
              </a:xfrm>
            </p:grpSpPr>
            <p:sp>
              <p:nvSpPr>
                <p:cNvPr id="21" name="รูปห้าเหลี่ยม 20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396552" y="4744285"/>
                  <a:ext cx="3125324" cy="419753"/>
                </a:xfrm>
                <a:prstGeom prst="homePlate">
                  <a:avLst/>
                </a:prstGeom>
                <a:solidFill>
                  <a:srgbClr val="FFCD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  <p:sp>
              <p:nvSpPr>
                <p:cNvPr id="22" name="รูปห้าเหลี่ยม 21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468560" y="4744285"/>
                  <a:ext cx="3125324" cy="419753"/>
                </a:xfrm>
                <a:prstGeom prst="homePlat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</p:grpSp>
          <p:grpSp>
            <p:nvGrpSpPr>
              <p:cNvPr id="13" name="กลุ่ม 12"/>
              <p:cNvGrpSpPr/>
              <p:nvPr/>
            </p:nvGrpSpPr>
            <p:grpSpPr>
              <a:xfrm>
                <a:off x="2771800" y="4710612"/>
                <a:ext cx="2378823" cy="475468"/>
                <a:chOff x="3507388" y="4717424"/>
                <a:chExt cx="2378823" cy="475468"/>
              </a:xfrm>
            </p:grpSpPr>
            <p:grpSp>
              <p:nvGrpSpPr>
                <p:cNvPr id="14" name="กลุ่ม 13"/>
                <p:cNvGrpSpPr/>
                <p:nvPr/>
              </p:nvGrpSpPr>
              <p:grpSpPr>
                <a:xfrm>
                  <a:off x="4284268" y="4717424"/>
                  <a:ext cx="1601943" cy="405692"/>
                  <a:chOff x="6239008" y="4519859"/>
                  <a:chExt cx="1601943" cy="405692"/>
                </a:xfrm>
              </p:grpSpPr>
              <p:pic>
                <p:nvPicPr>
                  <p:cNvPr id="16" name="Picture 23">
                    <a:extLst>
                      <a:ext uri="{FF2B5EF4-FFF2-40B4-BE49-F238E27FC236}">
                        <a16:creationId xmlns:a16="http://schemas.microsoft.com/office/drawing/2014/main" id="{A9FCDA38-8F0B-49DF-8F2E-B899B1F362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77898" y="4519859"/>
                    <a:ext cx="563053" cy="367586"/>
                  </a:xfrm>
                  <a:prstGeom prst="rect">
                    <a:avLst/>
                  </a:prstGeom>
                </p:spPr>
              </p:pic>
              <p:pic>
                <p:nvPicPr>
                  <p:cNvPr id="17" name="Picture 24">
                    <a:extLst>
                      <a:ext uri="{FF2B5EF4-FFF2-40B4-BE49-F238E27FC236}">
                        <a16:creationId xmlns:a16="http://schemas.microsoft.com/office/drawing/2014/main" id="{199745AA-CFB3-443D-A566-E11575BA52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39008" y="4535548"/>
                    <a:ext cx="346227" cy="390003"/>
                  </a:xfrm>
                  <a:prstGeom prst="rect">
                    <a:avLst/>
                  </a:prstGeom>
                </p:spPr>
              </p:pic>
              <p:grpSp>
                <p:nvGrpSpPr>
                  <p:cNvPr id="18" name="กลุ่ม 17"/>
                  <p:cNvGrpSpPr/>
                  <p:nvPr/>
                </p:nvGrpSpPr>
                <p:grpSpPr>
                  <a:xfrm>
                    <a:off x="6619048" y="4614121"/>
                    <a:ext cx="626890" cy="294323"/>
                    <a:chOff x="6589062" y="4638694"/>
                    <a:chExt cx="413122" cy="193959"/>
                  </a:xfrm>
                </p:grpSpPr>
                <p:pic>
                  <p:nvPicPr>
                    <p:cNvPr id="19" name="Picture 35">
                      <a:extLst>
                        <a:ext uri="{FF2B5EF4-FFF2-40B4-BE49-F238E27FC236}">
                          <a16:creationId xmlns:a16="http://schemas.microsoft.com/office/drawing/2014/main" id="{9584FECB-F937-4F01-8CDD-C92F98A2F1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9062" y="4648929"/>
                      <a:ext cx="221444" cy="18372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" name="Picture 36">
                      <a:extLst>
                        <a:ext uri="{FF2B5EF4-FFF2-40B4-BE49-F238E27FC236}">
                          <a16:creationId xmlns:a16="http://schemas.microsoft.com/office/drawing/2014/main" id="{62FFD426-AD6C-47DA-99D3-A7217E240C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35445" y="4638694"/>
                      <a:ext cx="166739" cy="180120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15" name="Picture 2" descr="C:\Users\Administrator\Desktop\change for good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7388" y="4741958"/>
                  <a:ext cx="801816" cy="4509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8" name="TextBox 7"/>
            <p:cNvSpPr txBox="1"/>
            <p:nvPr/>
          </p:nvSpPr>
          <p:spPr>
            <a:xfrm>
              <a:off x="96576" y="4794706"/>
              <a:ext cx="234463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เศรษฐกิจฐานรากมั่นคง ชุมชนเข้มแข็งอย่างยั่งยืน </a:t>
              </a:r>
            </a:p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ด้วยหลักปรัชญาของเศรษฐกิจพอเพียง</a:t>
              </a:r>
            </a:p>
          </p:txBody>
        </p:sp>
      </p:grp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475106"/>
              </p:ext>
            </p:extLst>
          </p:nvPr>
        </p:nvGraphicFramePr>
        <p:xfrm>
          <a:off x="216568" y="951387"/>
          <a:ext cx="11766886" cy="52492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1582">
                  <a:extLst>
                    <a:ext uri="{9D8B030D-6E8A-4147-A177-3AD203B41FA5}">
                      <a16:colId xmlns:a16="http://schemas.microsoft.com/office/drawing/2014/main" val="4080737412"/>
                    </a:ext>
                  </a:extLst>
                </a:gridCol>
                <a:gridCol w="1059671">
                  <a:extLst>
                    <a:ext uri="{9D8B030D-6E8A-4147-A177-3AD203B41FA5}">
                      <a16:colId xmlns:a16="http://schemas.microsoft.com/office/drawing/2014/main" val="631765601"/>
                    </a:ext>
                  </a:extLst>
                </a:gridCol>
                <a:gridCol w="1511796">
                  <a:extLst>
                    <a:ext uri="{9D8B030D-6E8A-4147-A177-3AD203B41FA5}">
                      <a16:colId xmlns:a16="http://schemas.microsoft.com/office/drawing/2014/main" val="291297623"/>
                    </a:ext>
                  </a:extLst>
                </a:gridCol>
                <a:gridCol w="1483538">
                  <a:extLst>
                    <a:ext uri="{9D8B030D-6E8A-4147-A177-3AD203B41FA5}">
                      <a16:colId xmlns:a16="http://schemas.microsoft.com/office/drawing/2014/main" val="1130322675"/>
                    </a:ext>
                  </a:extLst>
                </a:gridCol>
                <a:gridCol w="1469410">
                  <a:extLst>
                    <a:ext uri="{9D8B030D-6E8A-4147-A177-3AD203B41FA5}">
                      <a16:colId xmlns:a16="http://schemas.microsoft.com/office/drawing/2014/main" val="1411012879"/>
                    </a:ext>
                  </a:extLst>
                </a:gridCol>
                <a:gridCol w="1441152">
                  <a:extLst>
                    <a:ext uri="{9D8B030D-6E8A-4147-A177-3AD203B41FA5}">
                      <a16:colId xmlns:a16="http://schemas.microsoft.com/office/drawing/2014/main" val="372853045"/>
                    </a:ext>
                  </a:extLst>
                </a:gridCol>
                <a:gridCol w="1326575">
                  <a:extLst>
                    <a:ext uri="{9D8B030D-6E8A-4147-A177-3AD203B41FA5}">
                      <a16:colId xmlns:a16="http://schemas.microsoft.com/office/drawing/2014/main" val="1780765635"/>
                    </a:ext>
                  </a:extLst>
                </a:gridCol>
                <a:gridCol w="1457707">
                  <a:extLst>
                    <a:ext uri="{9D8B030D-6E8A-4147-A177-3AD203B41FA5}">
                      <a16:colId xmlns:a16="http://schemas.microsoft.com/office/drawing/2014/main" val="4252495391"/>
                    </a:ext>
                  </a:extLst>
                </a:gridCol>
                <a:gridCol w="1335455">
                  <a:extLst>
                    <a:ext uri="{9D8B030D-6E8A-4147-A177-3AD203B41FA5}">
                      <a16:colId xmlns:a16="http://schemas.microsoft.com/office/drawing/2014/main" val="2888153735"/>
                    </a:ext>
                  </a:extLst>
                </a:gridCol>
              </a:tblGrid>
              <a:tr h="3598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ลำดับ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รวมทั้งหมด 2556 – 2566 </a:t>
                      </a:r>
                      <a:r>
                        <a:rPr lang="th-TH" sz="1500" b="1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th-TH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ข้อมูล ณ 13 พฤศจิกายน 2566</a:t>
                      </a:r>
                      <a:r>
                        <a:rPr lang="th-TH" sz="1500" b="1" baseline="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 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472178"/>
                  </a:ext>
                </a:extLst>
              </a:tr>
              <a:tr h="1290564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เงินที่อนุมัติ 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2556 - 2566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5775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ลูกหนี้คงเหลือ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ณ 1 ต.ค. 66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43AA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ชำระคืนเงินต้นปีบัญชี 2567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90BE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หนี้ยังไม่ถึง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9C7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ดำเนินคดี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8961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หนี้เกิน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3722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spc="-100" baseline="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ร้อยละของหนี้เกิน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(ฐานจากลูกหนี้คงเหลือ)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941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764123"/>
                  </a:ext>
                </a:extLst>
              </a:tr>
              <a:tr h="3598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31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ขอนแก่น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327,657,319.00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52,529,770.16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1,836,214.27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43,320,940.80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798,081.00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6,574,534.09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12.52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471429"/>
                  </a:ext>
                </a:extLst>
              </a:tr>
              <a:tr h="3598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32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บุรีรัมย์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359,069,020.00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61,797,480.48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3,422,986.49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50,146,509.10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405,500.00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7,822,484.89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12.66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873769"/>
                  </a:ext>
                </a:extLst>
              </a:tr>
              <a:tr h="3598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33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สกลนคร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385,651,521.00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87,298,749.32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1,394,233.97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74,022,895.46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673,044.95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11,208,574.94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12.84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947552"/>
                  </a:ext>
                </a:extLst>
              </a:tr>
              <a:tr h="3598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34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สระบุรี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211,223,380.00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57,570,036.86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893,394.25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49,029,655.36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213,670.00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7,433,317.25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12.91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059664"/>
                  </a:ext>
                </a:extLst>
              </a:tr>
              <a:tr h="3598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35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ระนอง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123,764,200.00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46,046,905.73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704,370.41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27,282,826.31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11,995,292.32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6,064,416.69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13.17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425166"/>
                  </a:ext>
                </a:extLst>
              </a:tr>
              <a:tr h="3598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36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สุโขทัย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265,881,415.00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36,575,829.17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2,062,343.38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29,531,965.10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0.00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4,981,520.69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13.62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07835"/>
                  </a:ext>
                </a:extLst>
              </a:tr>
              <a:tr h="3598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37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ชัยนาท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222,661,698.00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56,803,408.69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1,005,256.12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46,550,476.47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1,364,859.49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7,882,816.61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13.88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482962"/>
                  </a:ext>
                </a:extLst>
              </a:tr>
              <a:tr h="3598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38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สงขลา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303,056,024.00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90,477,314.96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2,563,822.99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46,791,978.57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28,485,181.57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12,636,331.83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13.97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601676"/>
                  </a:ext>
                </a:extLst>
              </a:tr>
              <a:tr h="3598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39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เชียงใหม่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297,434,952.00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39,764,333.04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1,764,468.58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30,074,508.93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2,347,365.94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5,577,989.59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14.03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812892"/>
                  </a:ext>
                </a:extLst>
              </a:tr>
              <a:tr h="3598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40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กำแพงเพชร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279,222,520.00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32,471,711.94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633,956.42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24,256,075.27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2,883,256.00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4,698,424.25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14.47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178502"/>
                  </a:ext>
                </a:extLst>
              </a:tr>
            </a:tbl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-1104" y="88901"/>
            <a:ext cx="6868602" cy="752421"/>
            <a:chOff x="-1104" y="88901"/>
            <a:chExt cx="6868602" cy="752421"/>
          </a:xfrm>
        </p:grpSpPr>
        <p:sp>
          <p:nvSpPr>
            <p:cNvPr id="26" name="สี่เหลี่ยมผืนผ้า 8">
              <a:extLst>
                <a:ext uri="{FF2B5EF4-FFF2-40B4-BE49-F238E27FC236}">
                  <a16:creationId xmlns:a16="http://schemas.microsoft.com/office/drawing/2014/main" id="{28191E7A-1A19-4ECF-B3AF-EE227C74ADD3}"/>
                </a:ext>
              </a:extLst>
            </p:cNvPr>
            <p:cNvSpPr/>
            <p:nvPr/>
          </p:nvSpPr>
          <p:spPr>
            <a:xfrm>
              <a:off x="-1104" y="198966"/>
              <a:ext cx="6868602" cy="64235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effectLst>
                  <a:outerShdw blurRad="50800" dist="50800" dir="5400000" algn="ctr" rotWithShape="0">
                    <a:schemeClr val="bg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7" name="สี่เหลี่ยมผืนผ้า 9">
              <a:extLst>
                <a:ext uri="{FF2B5EF4-FFF2-40B4-BE49-F238E27FC236}">
                  <a16:creationId xmlns:a16="http://schemas.microsoft.com/office/drawing/2014/main" id="{C4A287DD-056E-4ABF-A54E-9ADC687B60D1}"/>
                </a:ext>
              </a:extLst>
            </p:cNvPr>
            <p:cNvSpPr/>
            <p:nvPr/>
          </p:nvSpPr>
          <p:spPr>
            <a:xfrm>
              <a:off x="532" y="88901"/>
              <a:ext cx="6641567" cy="642356"/>
            </a:xfrm>
            <a:prstGeom prst="rect">
              <a:avLst/>
            </a:prstGeom>
            <a:solidFill>
              <a:srgbClr val="00206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effectLst>
                  <a:outerShdw blurRad="50800" dist="50800" dir="5400000" algn="ctr" rotWithShape="0">
                    <a:schemeClr val="bg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8" name="TextBox 29">
              <a:extLst>
                <a:ext uri="{FF2B5EF4-FFF2-40B4-BE49-F238E27FC236}">
                  <a16:creationId xmlns:a16="http://schemas.microsoft.com/office/drawing/2014/main" id="{5B442122-3C34-4ECB-95EC-33BB4C3E2DEC}"/>
                </a:ext>
              </a:extLst>
            </p:cNvPr>
            <p:cNvSpPr txBox="1"/>
            <p:nvPr/>
          </p:nvSpPr>
          <p:spPr>
            <a:xfrm>
              <a:off x="50801" y="209686"/>
              <a:ext cx="664209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200" b="1" dirty="0">
                  <a:ln w="3175">
                    <a:noFill/>
                  </a:ln>
                  <a:solidFill>
                    <a:schemeClr val="bg1"/>
                  </a:solidFill>
                  <a:effectLst>
                    <a:outerShdw blurRad="50800" dist="63500" dir="5400000" algn="t" rotWithShape="0">
                      <a:schemeClr val="bg1">
                        <a:alpha val="25000"/>
                      </a:schemeClr>
                    </a:outerShdw>
                  </a:effectLst>
                  <a:latin typeface="Chulabhorn Likit Text Light" panose="00000400000000000000" pitchFamily="50" charset="-34"/>
                  <a:ea typeface="Roboto Slab" pitchFamily="2" charset="0"/>
                  <a:cs typeface="Chulabhorn Likit Text Light" panose="00000400000000000000" pitchFamily="50" charset="-34"/>
                </a:rPr>
                <a:t>การบริหารจัดการหนี้ของกองทุนพัฒนาบทบาทสตรี (ต่อ)</a:t>
              </a:r>
              <a:endParaRPr lang="en-US" sz="22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50800" dist="63500" dir="5400000" algn="t" rotWithShape="0">
                    <a:schemeClr val="bg1">
                      <a:alpha val="25000"/>
                    </a:schemeClr>
                  </a:outerShdw>
                </a:effectLst>
                <a:latin typeface="Chulabhorn Likit Text Light" panose="00000400000000000000" pitchFamily="50" charset="-34"/>
                <a:ea typeface="Roboto Slab" pitchFamily="2" charset="0"/>
                <a:cs typeface="Chulabhorn Likit Text Light" panose="00000400000000000000" pitchFamily="50" charset="-34"/>
              </a:endParaRPr>
            </a:p>
          </p:txBody>
        </p:sp>
      </p:grpSp>
      <p:sp>
        <p:nvSpPr>
          <p:cNvPr id="24" name="ตัวแทนหมายเลขภาพนิ่ง 8">
            <a:extLst>
              <a:ext uri="{FF2B5EF4-FFF2-40B4-BE49-F238E27FC236}">
                <a16:creationId xmlns:a16="http://schemas.microsoft.com/office/drawing/2014/main" id="{26FE8FBE-7D22-43AF-AD44-D8A51A89CA47}"/>
              </a:ext>
            </a:extLst>
          </p:cNvPr>
          <p:cNvSpPr txBox="1">
            <a:spLocks/>
          </p:cNvSpPr>
          <p:nvPr/>
        </p:nvSpPr>
        <p:spPr>
          <a:xfrm>
            <a:off x="11088555" y="6356351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11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7298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/>
        </p:nvGrpSpPr>
        <p:grpSpPr>
          <a:xfrm>
            <a:off x="0" y="6280821"/>
            <a:ext cx="6867498" cy="633958"/>
            <a:chOff x="-425532" y="4710612"/>
            <a:chExt cx="5576155" cy="475468"/>
          </a:xfrm>
        </p:grpSpPr>
        <p:grpSp>
          <p:nvGrpSpPr>
            <p:cNvPr id="7" name="กลุ่ม 6"/>
            <p:cNvGrpSpPr/>
            <p:nvPr/>
          </p:nvGrpSpPr>
          <p:grpSpPr>
            <a:xfrm>
              <a:off x="-425532" y="4710612"/>
              <a:ext cx="5576155" cy="475468"/>
              <a:chOff x="-425532" y="4710612"/>
              <a:chExt cx="5576155" cy="475468"/>
            </a:xfrm>
          </p:grpSpPr>
          <p:grpSp>
            <p:nvGrpSpPr>
              <p:cNvPr id="12" name="กลุ่ม 11"/>
              <p:cNvGrpSpPr/>
              <p:nvPr/>
            </p:nvGrpSpPr>
            <p:grpSpPr>
              <a:xfrm>
                <a:off x="-425532" y="4744286"/>
                <a:ext cx="3197332" cy="419753"/>
                <a:chOff x="-468560" y="4744285"/>
                <a:chExt cx="3197332" cy="419753"/>
              </a:xfrm>
            </p:grpSpPr>
            <p:sp>
              <p:nvSpPr>
                <p:cNvPr id="21" name="รูปห้าเหลี่ยม 20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396552" y="4744285"/>
                  <a:ext cx="3125324" cy="419753"/>
                </a:xfrm>
                <a:prstGeom prst="homePlate">
                  <a:avLst/>
                </a:prstGeom>
                <a:solidFill>
                  <a:srgbClr val="FFCD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  <p:sp>
              <p:nvSpPr>
                <p:cNvPr id="22" name="รูปห้าเหลี่ยม 21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468560" y="4744285"/>
                  <a:ext cx="3125324" cy="419753"/>
                </a:xfrm>
                <a:prstGeom prst="homePlat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</p:grpSp>
          <p:grpSp>
            <p:nvGrpSpPr>
              <p:cNvPr id="13" name="กลุ่ม 12"/>
              <p:cNvGrpSpPr/>
              <p:nvPr/>
            </p:nvGrpSpPr>
            <p:grpSpPr>
              <a:xfrm>
                <a:off x="2771800" y="4710612"/>
                <a:ext cx="2378823" cy="475468"/>
                <a:chOff x="3507388" y="4717424"/>
                <a:chExt cx="2378823" cy="475468"/>
              </a:xfrm>
            </p:grpSpPr>
            <p:grpSp>
              <p:nvGrpSpPr>
                <p:cNvPr id="14" name="กลุ่ม 13"/>
                <p:cNvGrpSpPr/>
                <p:nvPr/>
              </p:nvGrpSpPr>
              <p:grpSpPr>
                <a:xfrm>
                  <a:off x="4284268" y="4717424"/>
                  <a:ext cx="1601943" cy="405692"/>
                  <a:chOff x="6239008" y="4519859"/>
                  <a:chExt cx="1601943" cy="405692"/>
                </a:xfrm>
              </p:grpSpPr>
              <p:pic>
                <p:nvPicPr>
                  <p:cNvPr id="16" name="Picture 23">
                    <a:extLst>
                      <a:ext uri="{FF2B5EF4-FFF2-40B4-BE49-F238E27FC236}">
                        <a16:creationId xmlns:a16="http://schemas.microsoft.com/office/drawing/2014/main" id="{A9FCDA38-8F0B-49DF-8F2E-B899B1F362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77898" y="4519859"/>
                    <a:ext cx="563053" cy="367586"/>
                  </a:xfrm>
                  <a:prstGeom prst="rect">
                    <a:avLst/>
                  </a:prstGeom>
                </p:spPr>
              </p:pic>
              <p:pic>
                <p:nvPicPr>
                  <p:cNvPr id="17" name="Picture 24">
                    <a:extLst>
                      <a:ext uri="{FF2B5EF4-FFF2-40B4-BE49-F238E27FC236}">
                        <a16:creationId xmlns:a16="http://schemas.microsoft.com/office/drawing/2014/main" id="{199745AA-CFB3-443D-A566-E11575BA52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39008" y="4535548"/>
                    <a:ext cx="346227" cy="390003"/>
                  </a:xfrm>
                  <a:prstGeom prst="rect">
                    <a:avLst/>
                  </a:prstGeom>
                </p:spPr>
              </p:pic>
              <p:grpSp>
                <p:nvGrpSpPr>
                  <p:cNvPr id="18" name="กลุ่ม 17"/>
                  <p:cNvGrpSpPr/>
                  <p:nvPr/>
                </p:nvGrpSpPr>
                <p:grpSpPr>
                  <a:xfrm>
                    <a:off x="6619048" y="4614121"/>
                    <a:ext cx="626890" cy="294323"/>
                    <a:chOff x="6589062" y="4638694"/>
                    <a:chExt cx="413122" cy="193959"/>
                  </a:xfrm>
                </p:grpSpPr>
                <p:pic>
                  <p:nvPicPr>
                    <p:cNvPr id="19" name="Picture 35">
                      <a:extLst>
                        <a:ext uri="{FF2B5EF4-FFF2-40B4-BE49-F238E27FC236}">
                          <a16:creationId xmlns:a16="http://schemas.microsoft.com/office/drawing/2014/main" id="{9584FECB-F937-4F01-8CDD-C92F98A2F1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9062" y="4648929"/>
                      <a:ext cx="221444" cy="18372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" name="Picture 36">
                      <a:extLst>
                        <a:ext uri="{FF2B5EF4-FFF2-40B4-BE49-F238E27FC236}">
                          <a16:creationId xmlns:a16="http://schemas.microsoft.com/office/drawing/2014/main" id="{62FFD426-AD6C-47DA-99D3-A7217E240C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35445" y="4638694"/>
                      <a:ext cx="166739" cy="180120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15" name="Picture 2" descr="C:\Users\Administrator\Desktop\change for good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7388" y="4741958"/>
                  <a:ext cx="801816" cy="4509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8" name="TextBox 7"/>
            <p:cNvSpPr txBox="1"/>
            <p:nvPr/>
          </p:nvSpPr>
          <p:spPr>
            <a:xfrm>
              <a:off x="96576" y="4794706"/>
              <a:ext cx="234463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เศรษฐกิจฐานรากมั่นคง ชุมชนเข้มแข็งอย่างยั่งยืน </a:t>
              </a:r>
            </a:p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ด้วยหลักปรัชญาของเศรษฐกิจพอเพียง</a:t>
              </a:r>
            </a:p>
          </p:txBody>
        </p:sp>
      </p:grp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688198"/>
              </p:ext>
            </p:extLst>
          </p:nvPr>
        </p:nvGraphicFramePr>
        <p:xfrm>
          <a:off x="50801" y="887479"/>
          <a:ext cx="11870703" cy="51207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6999">
                  <a:extLst>
                    <a:ext uri="{9D8B030D-6E8A-4147-A177-3AD203B41FA5}">
                      <a16:colId xmlns:a16="http://schemas.microsoft.com/office/drawing/2014/main" val="4080737412"/>
                    </a:ext>
                  </a:extLst>
                </a:gridCol>
                <a:gridCol w="1438821">
                  <a:extLst>
                    <a:ext uri="{9D8B030D-6E8A-4147-A177-3AD203B41FA5}">
                      <a16:colId xmlns:a16="http://schemas.microsoft.com/office/drawing/2014/main" val="631765601"/>
                    </a:ext>
                  </a:extLst>
                </a:gridCol>
                <a:gridCol w="1501633">
                  <a:extLst>
                    <a:ext uri="{9D8B030D-6E8A-4147-A177-3AD203B41FA5}">
                      <a16:colId xmlns:a16="http://schemas.microsoft.com/office/drawing/2014/main" val="291297623"/>
                    </a:ext>
                  </a:extLst>
                </a:gridCol>
                <a:gridCol w="1473564">
                  <a:extLst>
                    <a:ext uri="{9D8B030D-6E8A-4147-A177-3AD203B41FA5}">
                      <a16:colId xmlns:a16="http://schemas.microsoft.com/office/drawing/2014/main" val="1130322675"/>
                    </a:ext>
                  </a:extLst>
                </a:gridCol>
                <a:gridCol w="1459531">
                  <a:extLst>
                    <a:ext uri="{9D8B030D-6E8A-4147-A177-3AD203B41FA5}">
                      <a16:colId xmlns:a16="http://schemas.microsoft.com/office/drawing/2014/main" val="1411012879"/>
                    </a:ext>
                  </a:extLst>
                </a:gridCol>
                <a:gridCol w="1431465">
                  <a:extLst>
                    <a:ext uri="{9D8B030D-6E8A-4147-A177-3AD203B41FA5}">
                      <a16:colId xmlns:a16="http://schemas.microsoft.com/office/drawing/2014/main" val="372853045"/>
                    </a:ext>
                  </a:extLst>
                </a:gridCol>
                <a:gridCol w="1285191">
                  <a:extLst>
                    <a:ext uri="{9D8B030D-6E8A-4147-A177-3AD203B41FA5}">
                      <a16:colId xmlns:a16="http://schemas.microsoft.com/office/drawing/2014/main" val="1780765635"/>
                    </a:ext>
                  </a:extLst>
                </a:gridCol>
                <a:gridCol w="1444879">
                  <a:extLst>
                    <a:ext uri="{9D8B030D-6E8A-4147-A177-3AD203B41FA5}">
                      <a16:colId xmlns:a16="http://schemas.microsoft.com/office/drawing/2014/main" val="4252495391"/>
                    </a:ext>
                  </a:extLst>
                </a:gridCol>
                <a:gridCol w="1158620">
                  <a:extLst>
                    <a:ext uri="{9D8B030D-6E8A-4147-A177-3AD203B41FA5}">
                      <a16:colId xmlns:a16="http://schemas.microsoft.com/office/drawing/2014/main" val="2888153735"/>
                    </a:ext>
                  </a:extLst>
                </a:gridCol>
              </a:tblGrid>
              <a:tr h="35107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ลำดับ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รวมทั้งหมด 2556 – 2566 </a:t>
                      </a:r>
                      <a:r>
                        <a:rPr lang="th-TH" sz="1500" b="1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th-TH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ข้อมูล ณ 13 พฤศจิกายน 2566</a:t>
                      </a:r>
                      <a:r>
                        <a:rPr lang="th-TH" sz="1500" b="1" baseline="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 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472178"/>
                  </a:ext>
                </a:extLst>
              </a:tr>
              <a:tr h="1258978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เงินที่อนุมัติ 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2556 - 2566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5775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ลูกหนี้คงเหลือ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ณ 1 ต.ค. 66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43AA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ชำระคืนเงินต้นปีบัญชี 2567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90BE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หนี้ยังไม่ถึง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9C7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ดำเนินคดี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8961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หนี้เกิน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3722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spc="-100" baseline="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ร้อยละของหนี้เกิน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(ฐานจากลูกหนี้คงเหลือ)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941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764123"/>
                  </a:ext>
                </a:extLst>
              </a:tr>
              <a:tr h="35107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41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จันทบุรี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145,234,889.75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45,001,740.86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1,075,069.30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30,596,326.38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6,623,760.33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6,706,584.85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14.90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471429"/>
                  </a:ext>
                </a:extLst>
              </a:tr>
              <a:tr h="35107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42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พิจิตร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180,656,575.00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42,657,661.33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1,269,360.28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32,752,143.51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2,263,501.26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6,372,656.28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14.94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445097"/>
                  </a:ext>
                </a:extLst>
              </a:tr>
              <a:tr h="35107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43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ศรีสะเกษ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387,404,148.00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56,729,544.56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1,914,065.99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39,139,459.54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6,864,493.53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8,811,525.50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15.53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873769"/>
                  </a:ext>
                </a:extLst>
              </a:tr>
              <a:tr h="35107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44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แม่ฮ่องสอน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192,502,513.00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37,266,504.22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1,766,799.28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29,555,201.56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0.00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5,944,503.38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15.95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947552"/>
                  </a:ext>
                </a:extLst>
              </a:tr>
              <a:tr h="35107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45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กระบี่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144,107,351.00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50,328,870.54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884,343.84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24,897,363.24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16,416,592.66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8,130,570.80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16.15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059664"/>
                  </a:ext>
                </a:extLst>
              </a:tr>
              <a:tr h="35107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46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กาญจนบุรี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275,512,119.00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33,200,335.18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879,644.72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24,767,859.10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2,076,824.92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5,476,006.44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16.49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425166"/>
                  </a:ext>
                </a:extLst>
              </a:tr>
              <a:tr h="35107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47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นครราชสีมา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447,112,310.00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47,457,611.55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1,657,372.40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34,931,059.74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2,975,826.76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7,893,352.65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16.63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07835"/>
                  </a:ext>
                </a:extLst>
              </a:tr>
              <a:tr h="35107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48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น่าน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224,865,701.00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19,264,141.16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500,783.24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14,977,946.21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558,472.90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3,226,938.81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16.75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482962"/>
                  </a:ext>
                </a:extLst>
              </a:tr>
              <a:tr h="35107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49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เพชรบุรี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123,744,085.00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35,441,246.39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1,065,153.28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28,167,987.80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241,652.88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5,966,452.43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16.83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601676"/>
                  </a:ext>
                </a:extLst>
              </a:tr>
              <a:tr h="35107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ปราจีนบุรี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189,511,725.00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42,223,355.43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699,665.98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29,528,487.35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4,821,567.85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7,173,634.25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16.99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812892"/>
                  </a:ext>
                </a:extLst>
              </a:tr>
            </a:tbl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-1104" y="88901"/>
            <a:ext cx="6868602" cy="752421"/>
            <a:chOff x="-1104" y="88901"/>
            <a:chExt cx="6868602" cy="752421"/>
          </a:xfrm>
        </p:grpSpPr>
        <p:sp>
          <p:nvSpPr>
            <p:cNvPr id="26" name="สี่เหลี่ยมผืนผ้า 8">
              <a:extLst>
                <a:ext uri="{FF2B5EF4-FFF2-40B4-BE49-F238E27FC236}">
                  <a16:creationId xmlns:a16="http://schemas.microsoft.com/office/drawing/2014/main" id="{28191E7A-1A19-4ECF-B3AF-EE227C74ADD3}"/>
                </a:ext>
              </a:extLst>
            </p:cNvPr>
            <p:cNvSpPr/>
            <p:nvPr/>
          </p:nvSpPr>
          <p:spPr>
            <a:xfrm>
              <a:off x="-1104" y="198966"/>
              <a:ext cx="6868602" cy="64235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effectLst>
                  <a:outerShdw blurRad="50800" dist="50800" dir="5400000" algn="ctr" rotWithShape="0">
                    <a:schemeClr val="bg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7" name="สี่เหลี่ยมผืนผ้า 9">
              <a:extLst>
                <a:ext uri="{FF2B5EF4-FFF2-40B4-BE49-F238E27FC236}">
                  <a16:creationId xmlns:a16="http://schemas.microsoft.com/office/drawing/2014/main" id="{C4A287DD-056E-4ABF-A54E-9ADC687B60D1}"/>
                </a:ext>
              </a:extLst>
            </p:cNvPr>
            <p:cNvSpPr/>
            <p:nvPr/>
          </p:nvSpPr>
          <p:spPr>
            <a:xfrm>
              <a:off x="532" y="88901"/>
              <a:ext cx="6641567" cy="642356"/>
            </a:xfrm>
            <a:prstGeom prst="rect">
              <a:avLst/>
            </a:prstGeom>
            <a:solidFill>
              <a:srgbClr val="00206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effectLst>
                  <a:outerShdw blurRad="50800" dist="50800" dir="5400000" algn="ctr" rotWithShape="0">
                    <a:schemeClr val="bg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8" name="TextBox 29">
              <a:extLst>
                <a:ext uri="{FF2B5EF4-FFF2-40B4-BE49-F238E27FC236}">
                  <a16:creationId xmlns:a16="http://schemas.microsoft.com/office/drawing/2014/main" id="{5B442122-3C34-4ECB-95EC-33BB4C3E2DEC}"/>
                </a:ext>
              </a:extLst>
            </p:cNvPr>
            <p:cNvSpPr txBox="1"/>
            <p:nvPr/>
          </p:nvSpPr>
          <p:spPr>
            <a:xfrm>
              <a:off x="50801" y="209686"/>
              <a:ext cx="664209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200" b="1" dirty="0">
                  <a:ln w="3175">
                    <a:noFill/>
                  </a:ln>
                  <a:solidFill>
                    <a:schemeClr val="bg1"/>
                  </a:solidFill>
                  <a:effectLst>
                    <a:outerShdw blurRad="50800" dist="63500" dir="5400000" algn="t" rotWithShape="0">
                      <a:schemeClr val="bg1">
                        <a:alpha val="25000"/>
                      </a:schemeClr>
                    </a:outerShdw>
                  </a:effectLst>
                  <a:latin typeface="Chulabhorn Likit Text Light" panose="00000400000000000000" pitchFamily="50" charset="-34"/>
                  <a:ea typeface="Roboto Slab" pitchFamily="2" charset="0"/>
                  <a:cs typeface="Chulabhorn Likit Text Light" panose="00000400000000000000" pitchFamily="50" charset="-34"/>
                </a:rPr>
                <a:t>การบริหารจัดการหนี้ของกองทุนพัฒนาบทบาทสตรี (ต่อ)</a:t>
              </a:r>
              <a:endParaRPr lang="en-US" sz="22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50800" dist="63500" dir="5400000" algn="t" rotWithShape="0">
                    <a:schemeClr val="bg1">
                      <a:alpha val="25000"/>
                    </a:schemeClr>
                  </a:outerShdw>
                </a:effectLst>
                <a:latin typeface="Chulabhorn Likit Text Light" panose="00000400000000000000" pitchFamily="50" charset="-34"/>
                <a:ea typeface="Roboto Slab" pitchFamily="2" charset="0"/>
                <a:cs typeface="Chulabhorn Likit Text Light" panose="00000400000000000000" pitchFamily="50" charset="-34"/>
              </a:endParaRPr>
            </a:p>
          </p:txBody>
        </p:sp>
      </p:grpSp>
      <p:sp>
        <p:nvSpPr>
          <p:cNvPr id="24" name="ตัวแทนหมายเลขภาพนิ่ง 8">
            <a:extLst>
              <a:ext uri="{FF2B5EF4-FFF2-40B4-BE49-F238E27FC236}">
                <a16:creationId xmlns:a16="http://schemas.microsoft.com/office/drawing/2014/main" id="{F723BA54-9E23-4048-BB8F-C8D7CFF72FC8}"/>
              </a:ext>
            </a:extLst>
          </p:cNvPr>
          <p:cNvSpPr txBox="1">
            <a:spLocks/>
          </p:cNvSpPr>
          <p:nvPr/>
        </p:nvSpPr>
        <p:spPr>
          <a:xfrm>
            <a:off x="11088555" y="6356351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12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5742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/>
        </p:nvGrpSpPr>
        <p:grpSpPr>
          <a:xfrm>
            <a:off x="0" y="6280821"/>
            <a:ext cx="6867498" cy="633958"/>
            <a:chOff x="-425532" y="4710612"/>
            <a:chExt cx="5576155" cy="475468"/>
          </a:xfrm>
        </p:grpSpPr>
        <p:grpSp>
          <p:nvGrpSpPr>
            <p:cNvPr id="7" name="กลุ่ม 6"/>
            <p:cNvGrpSpPr/>
            <p:nvPr/>
          </p:nvGrpSpPr>
          <p:grpSpPr>
            <a:xfrm>
              <a:off x="-425532" y="4710612"/>
              <a:ext cx="5576155" cy="475468"/>
              <a:chOff x="-425532" y="4710612"/>
              <a:chExt cx="5576155" cy="475468"/>
            </a:xfrm>
          </p:grpSpPr>
          <p:grpSp>
            <p:nvGrpSpPr>
              <p:cNvPr id="12" name="กลุ่ม 11"/>
              <p:cNvGrpSpPr/>
              <p:nvPr/>
            </p:nvGrpSpPr>
            <p:grpSpPr>
              <a:xfrm>
                <a:off x="-425532" y="4744286"/>
                <a:ext cx="3197332" cy="419753"/>
                <a:chOff x="-468560" y="4744285"/>
                <a:chExt cx="3197332" cy="419753"/>
              </a:xfrm>
            </p:grpSpPr>
            <p:sp>
              <p:nvSpPr>
                <p:cNvPr id="21" name="รูปห้าเหลี่ยม 20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396552" y="4744285"/>
                  <a:ext cx="3125324" cy="419753"/>
                </a:xfrm>
                <a:prstGeom prst="homePlate">
                  <a:avLst/>
                </a:prstGeom>
                <a:solidFill>
                  <a:srgbClr val="FFCD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  <p:sp>
              <p:nvSpPr>
                <p:cNvPr id="22" name="รูปห้าเหลี่ยม 21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468560" y="4744285"/>
                  <a:ext cx="3125324" cy="419753"/>
                </a:xfrm>
                <a:prstGeom prst="homePlat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</p:grpSp>
          <p:grpSp>
            <p:nvGrpSpPr>
              <p:cNvPr id="13" name="กลุ่ม 12"/>
              <p:cNvGrpSpPr/>
              <p:nvPr/>
            </p:nvGrpSpPr>
            <p:grpSpPr>
              <a:xfrm>
                <a:off x="2771800" y="4710612"/>
                <a:ext cx="2378823" cy="475468"/>
                <a:chOff x="3507388" y="4717424"/>
                <a:chExt cx="2378823" cy="475468"/>
              </a:xfrm>
            </p:grpSpPr>
            <p:grpSp>
              <p:nvGrpSpPr>
                <p:cNvPr id="14" name="กลุ่ม 13"/>
                <p:cNvGrpSpPr/>
                <p:nvPr/>
              </p:nvGrpSpPr>
              <p:grpSpPr>
                <a:xfrm>
                  <a:off x="4284268" y="4717424"/>
                  <a:ext cx="1601943" cy="405692"/>
                  <a:chOff x="6239008" y="4519859"/>
                  <a:chExt cx="1601943" cy="405692"/>
                </a:xfrm>
              </p:grpSpPr>
              <p:pic>
                <p:nvPicPr>
                  <p:cNvPr id="16" name="Picture 23">
                    <a:extLst>
                      <a:ext uri="{FF2B5EF4-FFF2-40B4-BE49-F238E27FC236}">
                        <a16:creationId xmlns:a16="http://schemas.microsoft.com/office/drawing/2014/main" id="{A9FCDA38-8F0B-49DF-8F2E-B899B1F362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77898" y="4519859"/>
                    <a:ext cx="563053" cy="367586"/>
                  </a:xfrm>
                  <a:prstGeom prst="rect">
                    <a:avLst/>
                  </a:prstGeom>
                </p:spPr>
              </p:pic>
              <p:pic>
                <p:nvPicPr>
                  <p:cNvPr id="17" name="Picture 24">
                    <a:extLst>
                      <a:ext uri="{FF2B5EF4-FFF2-40B4-BE49-F238E27FC236}">
                        <a16:creationId xmlns:a16="http://schemas.microsoft.com/office/drawing/2014/main" id="{199745AA-CFB3-443D-A566-E11575BA52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39008" y="4535548"/>
                    <a:ext cx="346227" cy="390003"/>
                  </a:xfrm>
                  <a:prstGeom prst="rect">
                    <a:avLst/>
                  </a:prstGeom>
                </p:spPr>
              </p:pic>
              <p:grpSp>
                <p:nvGrpSpPr>
                  <p:cNvPr id="18" name="กลุ่ม 17"/>
                  <p:cNvGrpSpPr/>
                  <p:nvPr/>
                </p:nvGrpSpPr>
                <p:grpSpPr>
                  <a:xfrm>
                    <a:off x="6619048" y="4614121"/>
                    <a:ext cx="626890" cy="294323"/>
                    <a:chOff x="6589062" y="4638694"/>
                    <a:chExt cx="413122" cy="193959"/>
                  </a:xfrm>
                </p:grpSpPr>
                <p:pic>
                  <p:nvPicPr>
                    <p:cNvPr id="19" name="Picture 35">
                      <a:extLst>
                        <a:ext uri="{FF2B5EF4-FFF2-40B4-BE49-F238E27FC236}">
                          <a16:creationId xmlns:a16="http://schemas.microsoft.com/office/drawing/2014/main" id="{9584FECB-F937-4F01-8CDD-C92F98A2F1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9062" y="4648929"/>
                      <a:ext cx="221444" cy="18372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" name="Picture 36">
                      <a:extLst>
                        <a:ext uri="{FF2B5EF4-FFF2-40B4-BE49-F238E27FC236}">
                          <a16:creationId xmlns:a16="http://schemas.microsoft.com/office/drawing/2014/main" id="{62FFD426-AD6C-47DA-99D3-A7217E240C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35445" y="4638694"/>
                      <a:ext cx="166739" cy="180120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15" name="Picture 2" descr="C:\Users\Administrator\Desktop\change for good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7388" y="4741958"/>
                  <a:ext cx="801816" cy="4509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8" name="TextBox 7"/>
            <p:cNvSpPr txBox="1"/>
            <p:nvPr/>
          </p:nvSpPr>
          <p:spPr>
            <a:xfrm>
              <a:off x="96576" y="4794706"/>
              <a:ext cx="234463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เศรษฐกิจฐานรากมั่นคง ชุมชนเข้มแข็งอย่างยั่งยืน </a:t>
              </a:r>
            </a:p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ด้วยหลักปรัชญาของเศรษฐกิจพอเพียง</a:t>
              </a:r>
            </a:p>
          </p:txBody>
        </p:sp>
      </p:grp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265453"/>
              </p:ext>
            </p:extLst>
          </p:nvPr>
        </p:nvGraphicFramePr>
        <p:xfrm>
          <a:off x="120466" y="963623"/>
          <a:ext cx="11951067" cy="53154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2693">
                  <a:extLst>
                    <a:ext uri="{9D8B030D-6E8A-4147-A177-3AD203B41FA5}">
                      <a16:colId xmlns:a16="http://schemas.microsoft.com/office/drawing/2014/main" val="4080737412"/>
                    </a:ext>
                  </a:extLst>
                </a:gridCol>
                <a:gridCol w="1290555">
                  <a:extLst>
                    <a:ext uri="{9D8B030D-6E8A-4147-A177-3AD203B41FA5}">
                      <a16:colId xmlns:a16="http://schemas.microsoft.com/office/drawing/2014/main" val="631765601"/>
                    </a:ext>
                  </a:extLst>
                </a:gridCol>
                <a:gridCol w="1514259">
                  <a:extLst>
                    <a:ext uri="{9D8B030D-6E8A-4147-A177-3AD203B41FA5}">
                      <a16:colId xmlns:a16="http://schemas.microsoft.com/office/drawing/2014/main" val="291297623"/>
                    </a:ext>
                  </a:extLst>
                </a:gridCol>
                <a:gridCol w="1485956">
                  <a:extLst>
                    <a:ext uri="{9D8B030D-6E8A-4147-A177-3AD203B41FA5}">
                      <a16:colId xmlns:a16="http://schemas.microsoft.com/office/drawing/2014/main" val="1130322675"/>
                    </a:ext>
                  </a:extLst>
                </a:gridCol>
                <a:gridCol w="1471804">
                  <a:extLst>
                    <a:ext uri="{9D8B030D-6E8A-4147-A177-3AD203B41FA5}">
                      <a16:colId xmlns:a16="http://schemas.microsoft.com/office/drawing/2014/main" val="1411012879"/>
                    </a:ext>
                  </a:extLst>
                </a:gridCol>
                <a:gridCol w="1443498">
                  <a:extLst>
                    <a:ext uri="{9D8B030D-6E8A-4147-A177-3AD203B41FA5}">
                      <a16:colId xmlns:a16="http://schemas.microsoft.com/office/drawing/2014/main" val="372853045"/>
                    </a:ext>
                  </a:extLst>
                </a:gridCol>
                <a:gridCol w="1295136">
                  <a:extLst>
                    <a:ext uri="{9D8B030D-6E8A-4147-A177-3AD203B41FA5}">
                      <a16:colId xmlns:a16="http://schemas.microsoft.com/office/drawing/2014/main" val="1780765635"/>
                    </a:ext>
                  </a:extLst>
                </a:gridCol>
                <a:gridCol w="1429537">
                  <a:extLst>
                    <a:ext uri="{9D8B030D-6E8A-4147-A177-3AD203B41FA5}">
                      <a16:colId xmlns:a16="http://schemas.microsoft.com/office/drawing/2014/main" val="4252495391"/>
                    </a:ext>
                  </a:extLst>
                </a:gridCol>
                <a:gridCol w="1337629">
                  <a:extLst>
                    <a:ext uri="{9D8B030D-6E8A-4147-A177-3AD203B41FA5}">
                      <a16:colId xmlns:a16="http://schemas.microsoft.com/office/drawing/2014/main" val="2888153735"/>
                    </a:ext>
                  </a:extLst>
                </a:gridCol>
              </a:tblGrid>
              <a:tr h="36441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ลำดับ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รวมทั้งหมด 2556 – 2566 </a:t>
                      </a:r>
                      <a:r>
                        <a:rPr lang="th-TH" sz="1500" b="1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th-TH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ข้อมูล ณ 13 พฤศจิกายน 2566</a:t>
                      </a:r>
                      <a:r>
                        <a:rPr lang="th-TH" sz="1500" b="1" baseline="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 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472178"/>
                  </a:ext>
                </a:extLst>
              </a:tr>
              <a:tr h="1306838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เงินที่อนุมัติ 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2556 - 2566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5775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ลูกหนี้คงเหลือ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ณ 1 ต.ค. 66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43AA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ชำระคืนเงินต้นปีบัญชี 2567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90BE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หนี้ยังไม่ถึง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9C7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ดำเนินคดี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8961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หนี้เกิน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3722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spc="-100" baseline="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ร้อยละของหนี้เกิน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(ฐานจากลูกหนี้คงเหลือ)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941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764123"/>
                  </a:ext>
                </a:extLst>
              </a:tr>
              <a:tr h="36441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51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ปัตตานี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195,223,802.00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63,216,989.41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1,263,300.96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47,934,315.30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3,076,504.94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10,942,868.21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17.31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471429"/>
                  </a:ext>
                </a:extLst>
              </a:tr>
              <a:tr h="36441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สมุทรปราการ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171,648,806.00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69,581,317.75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804,414.53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34,446,737.92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21,836,972.97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12,493,192.33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17.95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873769"/>
                  </a:ext>
                </a:extLst>
              </a:tr>
              <a:tr h="36441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53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แพร่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178,999,500.00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27,235,234.82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1,439,613.37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20,565,125.66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64,418.02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5,166,077.77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18.97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947552"/>
                  </a:ext>
                </a:extLst>
              </a:tr>
              <a:tr h="36441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54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ภูเก็ต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105,205,517.00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31,333,465.04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455,921.61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14,984,320.56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9,763,480.07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6,129,742.80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19.56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059664"/>
                  </a:ext>
                </a:extLst>
              </a:tr>
              <a:tr h="36441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55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ลำพูน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171,403,850.00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35,658,186.90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1,087,706.37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26,518,046.91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963,850.00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7,088,583.62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19.88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425166"/>
                  </a:ext>
                </a:extLst>
              </a:tr>
              <a:tr h="36441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56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หนองบัวลำภู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180,308,243.00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53,840,746.86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1,213,749.01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40,002,925.72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1,590,363.00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11,033,709.13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20.49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07835"/>
                  </a:ext>
                </a:extLst>
              </a:tr>
              <a:tr h="36441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57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ตรัง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192,153,330.00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62,195,240.02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1,819,745.79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46,173,163.07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1,440,084.57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12,762,246.59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20.52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482962"/>
                  </a:ext>
                </a:extLst>
              </a:tr>
              <a:tr h="36441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58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อุตรดิตถ์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237,789,690.00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29,134,704.95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741,584.00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22,210,900.82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54,993.00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6,127,227.13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21.03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601676"/>
                  </a:ext>
                </a:extLst>
              </a:tr>
              <a:tr h="36441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59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หนองคาย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255,893,040.00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68,564,770.95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1,247,513.19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52,811,347.66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0.00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14,505,910.10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21.16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812892"/>
                  </a:ext>
                </a:extLst>
              </a:tr>
              <a:tr h="36441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60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209,736,399.00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26,487,496.54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1,208,668.90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19,280,483.27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145,876.00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5,852,468.37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22.10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178502"/>
                  </a:ext>
                </a:extLst>
              </a:tr>
            </a:tbl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-1104" y="88901"/>
            <a:ext cx="6868602" cy="752421"/>
            <a:chOff x="-1104" y="88901"/>
            <a:chExt cx="6868602" cy="752421"/>
          </a:xfrm>
        </p:grpSpPr>
        <p:sp>
          <p:nvSpPr>
            <p:cNvPr id="26" name="สี่เหลี่ยมผืนผ้า 8">
              <a:extLst>
                <a:ext uri="{FF2B5EF4-FFF2-40B4-BE49-F238E27FC236}">
                  <a16:creationId xmlns:a16="http://schemas.microsoft.com/office/drawing/2014/main" id="{28191E7A-1A19-4ECF-B3AF-EE227C74ADD3}"/>
                </a:ext>
              </a:extLst>
            </p:cNvPr>
            <p:cNvSpPr/>
            <p:nvPr/>
          </p:nvSpPr>
          <p:spPr>
            <a:xfrm>
              <a:off x="-1104" y="198966"/>
              <a:ext cx="6868602" cy="64235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effectLst>
                  <a:outerShdw blurRad="50800" dist="50800" dir="5400000" algn="ctr" rotWithShape="0">
                    <a:schemeClr val="bg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7" name="สี่เหลี่ยมผืนผ้า 9">
              <a:extLst>
                <a:ext uri="{FF2B5EF4-FFF2-40B4-BE49-F238E27FC236}">
                  <a16:creationId xmlns:a16="http://schemas.microsoft.com/office/drawing/2014/main" id="{C4A287DD-056E-4ABF-A54E-9ADC687B60D1}"/>
                </a:ext>
              </a:extLst>
            </p:cNvPr>
            <p:cNvSpPr/>
            <p:nvPr/>
          </p:nvSpPr>
          <p:spPr>
            <a:xfrm>
              <a:off x="532" y="88901"/>
              <a:ext cx="6641567" cy="642356"/>
            </a:xfrm>
            <a:prstGeom prst="rect">
              <a:avLst/>
            </a:prstGeom>
            <a:solidFill>
              <a:srgbClr val="00206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effectLst>
                  <a:outerShdw blurRad="50800" dist="50800" dir="5400000" algn="ctr" rotWithShape="0">
                    <a:schemeClr val="bg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8" name="TextBox 29">
              <a:extLst>
                <a:ext uri="{FF2B5EF4-FFF2-40B4-BE49-F238E27FC236}">
                  <a16:creationId xmlns:a16="http://schemas.microsoft.com/office/drawing/2014/main" id="{5B442122-3C34-4ECB-95EC-33BB4C3E2DEC}"/>
                </a:ext>
              </a:extLst>
            </p:cNvPr>
            <p:cNvSpPr txBox="1"/>
            <p:nvPr/>
          </p:nvSpPr>
          <p:spPr>
            <a:xfrm>
              <a:off x="50801" y="209686"/>
              <a:ext cx="664209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200" b="1" dirty="0">
                  <a:ln w="3175">
                    <a:noFill/>
                  </a:ln>
                  <a:solidFill>
                    <a:schemeClr val="bg1"/>
                  </a:solidFill>
                  <a:effectLst>
                    <a:outerShdw blurRad="50800" dist="63500" dir="5400000" algn="t" rotWithShape="0">
                      <a:schemeClr val="bg1">
                        <a:alpha val="25000"/>
                      </a:schemeClr>
                    </a:outerShdw>
                  </a:effectLst>
                  <a:latin typeface="Chulabhorn Likit Text Light" panose="00000400000000000000" pitchFamily="50" charset="-34"/>
                  <a:ea typeface="Roboto Slab" pitchFamily="2" charset="0"/>
                  <a:cs typeface="Chulabhorn Likit Text Light" panose="00000400000000000000" pitchFamily="50" charset="-34"/>
                </a:rPr>
                <a:t>การบริหารจัดการหนี้ของกองทุนพัฒนาบทบาทสตรี (ต่อ)</a:t>
              </a:r>
              <a:endParaRPr lang="en-US" sz="22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50800" dist="63500" dir="5400000" algn="t" rotWithShape="0">
                    <a:schemeClr val="bg1">
                      <a:alpha val="25000"/>
                    </a:schemeClr>
                  </a:outerShdw>
                </a:effectLst>
                <a:latin typeface="Chulabhorn Likit Text Light" panose="00000400000000000000" pitchFamily="50" charset="-34"/>
                <a:ea typeface="Roboto Slab" pitchFamily="2" charset="0"/>
                <a:cs typeface="Chulabhorn Likit Text Light" panose="00000400000000000000" pitchFamily="50" charset="-34"/>
              </a:endParaRPr>
            </a:p>
          </p:txBody>
        </p:sp>
      </p:grpSp>
      <p:sp>
        <p:nvSpPr>
          <p:cNvPr id="24" name="ตัวแทนหมายเลขภาพนิ่ง 8">
            <a:extLst>
              <a:ext uri="{FF2B5EF4-FFF2-40B4-BE49-F238E27FC236}">
                <a16:creationId xmlns:a16="http://schemas.microsoft.com/office/drawing/2014/main" id="{FB4BD7A4-034E-48F0-8393-B6B42CC4BB98}"/>
              </a:ext>
            </a:extLst>
          </p:cNvPr>
          <p:cNvSpPr txBox="1">
            <a:spLocks/>
          </p:cNvSpPr>
          <p:nvPr/>
        </p:nvSpPr>
        <p:spPr>
          <a:xfrm>
            <a:off x="11088555" y="6356351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13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7766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/>
        </p:nvGrpSpPr>
        <p:grpSpPr>
          <a:xfrm>
            <a:off x="0" y="6280821"/>
            <a:ext cx="6867498" cy="633958"/>
            <a:chOff x="-425532" y="4710612"/>
            <a:chExt cx="5576155" cy="475468"/>
          </a:xfrm>
        </p:grpSpPr>
        <p:grpSp>
          <p:nvGrpSpPr>
            <p:cNvPr id="7" name="กลุ่ม 6"/>
            <p:cNvGrpSpPr/>
            <p:nvPr/>
          </p:nvGrpSpPr>
          <p:grpSpPr>
            <a:xfrm>
              <a:off x="-425532" y="4710612"/>
              <a:ext cx="5576155" cy="475468"/>
              <a:chOff x="-425532" y="4710612"/>
              <a:chExt cx="5576155" cy="475468"/>
            </a:xfrm>
          </p:grpSpPr>
          <p:grpSp>
            <p:nvGrpSpPr>
              <p:cNvPr id="12" name="กลุ่ม 11"/>
              <p:cNvGrpSpPr/>
              <p:nvPr/>
            </p:nvGrpSpPr>
            <p:grpSpPr>
              <a:xfrm>
                <a:off x="-425532" y="4744286"/>
                <a:ext cx="3197332" cy="419753"/>
                <a:chOff x="-468560" y="4744285"/>
                <a:chExt cx="3197332" cy="419753"/>
              </a:xfrm>
            </p:grpSpPr>
            <p:sp>
              <p:nvSpPr>
                <p:cNvPr id="21" name="รูปห้าเหลี่ยม 20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396552" y="4744285"/>
                  <a:ext cx="3125324" cy="419753"/>
                </a:xfrm>
                <a:prstGeom prst="homePlate">
                  <a:avLst/>
                </a:prstGeom>
                <a:solidFill>
                  <a:srgbClr val="FFCD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  <p:sp>
              <p:nvSpPr>
                <p:cNvPr id="22" name="รูปห้าเหลี่ยม 21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468560" y="4744285"/>
                  <a:ext cx="3125324" cy="419753"/>
                </a:xfrm>
                <a:prstGeom prst="homePlat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</p:grpSp>
          <p:grpSp>
            <p:nvGrpSpPr>
              <p:cNvPr id="13" name="กลุ่ม 12"/>
              <p:cNvGrpSpPr/>
              <p:nvPr/>
            </p:nvGrpSpPr>
            <p:grpSpPr>
              <a:xfrm>
                <a:off x="2771800" y="4710612"/>
                <a:ext cx="2378823" cy="475468"/>
                <a:chOff x="3507388" y="4717424"/>
                <a:chExt cx="2378823" cy="475468"/>
              </a:xfrm>
            </p:grpSpPr>
            <p:grpSp>
              <p:nvGrpSpPr>
                <p:cNvPr id="14" name="กลุ่ม 13"/>
                <p:cNvGrpSpPr/>
                <p:nvPr/>
              </p:nvGrpSpPr>
              <p:grpSpPr>
                <a:xfrm>
                  <a:off x="4284268" y="4717424"/>
                  <a:ext cx="1601943" cy="405692"/>
                  <a:chOff x="6239008" y="4519859"/>
                  <a:chExt cx="1601943" cy="405692"/>
                </a:xfrm>
              </p:grpSpPr>
              <p:pic>
                <p:nvPicPr>
                  <p:cNvPr id="16" name="Picture 23">
                    <a:extLst>
                      <a:ext uri="{FF2B5EF4-FFF2-40B4-BE49-F238E27FC236}">
                        <a16:creationId xmlns:a16="http://schemas.microsoft.com/office/drawing/2014/main" id="{A9FCDA38-8F0B-49DF-8F2E-B899B1F362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77898" y="4519859"/>
                    <a:ext cx="563053" cy="367586"/>
                  </a:xfrm>
                  <a:prstGeom prst="rect">
                    <a:avLst/>
                  </a:prstGeom>
                </p:spPr>
              </p:pic>
              <p:pic>
                <p:nvPicPr>
                  <p:cNvPr id="17" name="Picture 24">
                    <a:extLst>
                      <a:ext uri="{FF2B5EF4-FFF2-40B4-BE49-F238E27FC236}">
                        <a16:creationId xmlns:a16="http://schemas.microsoft.com/office/drawing/2014/main" id="{199745AA-CFB3-443D-A566-E11575BA52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39008" y="4535548"/>
                    <a:ext cx="346227" cy="390003"/>
                  </a:xfrm>
                  <a:prstGeom prst="rect">
                    <a:avLst/>
                  </a:prstGeom>
                </p:spPr>
              </p:pic>
              <p:grpSp>
                <p:nvGrpSpPr>
                  <p:cNvPr id="18" name="กลุ่ม 17"/>
                  <p:cNvGrpSpPr/>
                  <p:nvPr/>
                </p:nvGrpSpPr>
                <p:grpSpPr>
                  <a:xfrm>
                    <a:off x="6619048" y="4614121"/>
                    <a:ext cx="626890" cy="294323"/>
                    <a:chOff x="6589062" y="4638694"/>
                    <a:chExt cx="413122" cy="193959"/>
                  </a:xfrm>
                </p:grpSpPr>
                <p:pic>
                  <p:nvPicPr>
                    <p:cNvPr id="19" name="Picture 35">
                      <a:extLst>
                        <a:ext uri="{FF2B5EF4-FFF2-40B4-BE49-F238E27FC236}">
                          <a16:creationId xmlns:a16="http://schemas.microsoft.com/office/drawing/2014/main" id="{9584FECB-F937-4F01-8CDD-C92F98A2F1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9062" y="4648929"/>
                      <a:ext cx="221444" cy="18372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" name="Picture 36">
                      <a:extLst>
                        <a:ext uri="{FF2B5EF4-FFF2-40B4-BE49-F238E27FC236}">
                          <a16:creationId xmlns:a16="http://schemas.microsoft.com/office/drawing/2014/main" id="{62FFD426-AD6C-47DA-99D3-A7217E240C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35445" y="4638694"/>
                      <a:ext cx="166739" cy="180120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15" name="Picture 2" descr="C:\Users\Administrator\Desktop\change for good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7388" y="4741958"/>
                  <a:ext cx="801816" cy="4509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8" name="TextBox 7"/>
            <p:cNvSpPr txBox="1"/>
            <p:nvPr/>
          </p:nvSpPr>
          <p:spPr>
            <a:xfrm>
              <a:off x="96576" y="4794706"/>
              <a:ext cx="234463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เศรษฐกิจฐานรากมั่นคง ชุมชนเข้มแข็งอย่างยั่งยืน </a:t>
              </a:r>
            </a:p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ด้วยหลักปรัชญาของเศรษฐกิจพอเพียง</a:t>
              </a:r>
            </a:p>
          </p:txBody>
        </p:sp>
      </p:grp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116386"/>
              </p:ext>
            </p:extLst>
          </p:nvPr>
        </p:nvGraphicFramePr>
        <p:xfrm>
          <a:off x="88685" y="951387"/>
          <a:ext cx="11978991" cy="52837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9202">
                  <a:extLst>
                    <a:ext uri="{9D8B030D-6E8A-4147-A177-3AD203B41FA5}">
                      <a16:colId xmlns:a16="http://schemas.microsoft.com/office/drawing/2014/main" val="4080737412"/>
                    </a:ext>
                  </a:extLst>
                </a:gridCol>
                <a:gridCol w="1161274">
                  <a:extLst>
                    <a:ext uri="{9D8B030D-6E8A-4147-A177-3AD203B41FA5}">
                      <a16:colId xmlns:a16="http://schemas.microsoft.com/office/drawing/2014/main" val="631765601"/>
                    </a:ext>
                  </a:extLst>
                </a:gridCol>
                <a:gridCol w="1535934">
                  <a:extLst>
                    <a:ext uri="{9D8B030D-6E8A-4147-A177-3AD203B41FA5}">
                      <a16:colId xmlns:a16="http://schemas.microsoft.com/office/drawing/2014/main" val="291297623"/>
                    </a:ext>
                  </a:extLst>
                </a:gridCol>
                <a:gridCol w="1715262">
                  <a:extLst>
                    <a:ext uri="{9D8B030D-6E8A-4147-A177-3AD203B41FA5}">
                      <a16:colId xmlns:a16="http://schemas.microsoft.com/office/drawing/2014/main" val="1130322675"/>
                    </a:ext>
                  </a:extLst>
                </a:gridCol>
                <a:gridCol w="1464282">
                  <a:extLst>
                    <a:ext uri="{9D8B030D-6E8A-4147-A177-3AD203B41FA5}">
                      <a16:colId xmlns:a16="http://schemas.microsoft.com/office/drawing/2014/main" val="1411012879"/>
                    </a:ext>
                  </a:extLst>
                </a:gridCol>
                <a:gridCol w="1436121">
                  <a:extLst>
                    <a:ext uri="{9D8B030D-6E8A-4147-A177-3AD203B41FA5}">
                      <a16:colId xmlns:a16="http://schemas.microsoft.com/office/drawing/2014/main" val="372853045"/>
                    </a:ext>
                  </a:extLst>
                </a:gridCol>
                <a:gridCol w="1350815">
                  <a:extLst>
                    <a:ext uri="{9D8B030D-6E8A-4147-A177-3AD203B41FA5}">
                      <a16:colId xmlns:a16="http://schemas.microsoft.com/office/drawing/2014/main" val="1780765635"/>
                    </a:ext>
                  </a:extLst>
                </a:gridCol>
                <a:gridCol w="1452620">
                  <a:extLst>
                    <a:ext uri="{9D8B030D-6E8A-4147-A177-3AD203B41FA5}">
                      <a16:colId xmlns:a16="http://schemas.microsoft.com/office/drawing/2014/main" val="4252495391"/>
                    </a:ext>
                  </a:extLst>
                </a:gridCol>
                <a:gridCol w="1183481">
                  <a:extLst>
                    <a:ext uri="{9D8B030D-6E8A-4147-A177-3AD203B41FA5}">
                      <a16:colId xmlns:a16="http://schemas.microsoft.com/office/drawing/2014/main" val="2888153735"/>
                    </a:ext>
                  </a:extLst>
                </a:gridCol>
              </a:tblGrid>
              <a:tr h="36224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ลำดับ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รวมทั้งหมด 2556 – 2566 </a:t>
                      </a:r>
                      <a:r>
                        <a:rPr lang="th-TH" sz="1500" b="1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th-TH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ข้อมูล ณ 13 พฤศจิกายน 2566</a:t>
                      </a:r>
                      <a:r>
                        <a:rPr lang="th-TH" sz="1500" b="1" baseline="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 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472178"/>
                  </a:ext>
                </a:extLst>
              </a:tr>
              <a:tr h="1299049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เงินที่อนุมัติ 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2556 - 2566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5775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ลูกหนี้คงเหลือ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ณ 1 ต.ค. 66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43AA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ชำระคืนเงินต้นปีบัญชี 2567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90BE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หนี้ยังไม่ถึง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9C7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ดำเนินคดี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8961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หนี้เกิน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3722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spc="-100" baseline="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ร้อยละของหนี้เกิน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(ฐานจากลูกหนี้คงเหลือ)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941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764123"/>
                  </a:ext>
                </a:extLst>
              </a:tr>
              <a:tr h="36224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61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พัทลุง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115,236,449.00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30,190,139.63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763,589.47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16,775,718.83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5,741,666.95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6,909,164.38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22.89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471429"/>
                  </a:ext>
                </a:extLst>
              </a:tr>
              <a:tr h="36224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62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ลำปาง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209,316,150.00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47,161,497.89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2,493,005.93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31,476,766.13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1,682,934.00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11,508,791.83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24.40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873769"/>
                  </a:ext>
                </a:extLst>
              </a:tr>
              <a:tr h="36224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63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ยะลา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135,592,990.00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52,442,359.33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734,327.55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35,366,090.09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3,430,850.37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12,911,091.32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24.62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947552"/>
                  </a:ext>
                </a:extLst>
              </a:tr>
              <a:tr h="36224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64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บึงกาฬ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173,986,580.00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48,152,661.82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1,232,059.65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34,531,321.76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430,880.70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11,958,399.71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24.83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059664"/>
                  </a:ext>
                </a:extLst>
              </a:tr>
              <a:tr h="36224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65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นครสวรรค์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288,468,348.00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51,212,591.24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1,335,278.78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34,686,595.26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2,301,514.00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12,889,203.20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25.17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425166"/>
                  </a:ext>
                </a:extLst>
              </a:tr>
              <a:tr h="36224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66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เลย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284,345,526.00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75,735,000.35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1,656,263.16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51,481,031.28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3,349,090.00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19,248,615.91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25.42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07835"/>
                  </a:ext>
                </a:extLst>
              </a:tr>
              <a:tr h="36224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67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ร้อยเอ็ด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357,092,600.00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24,785,831.94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936,540.80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15,895,976.37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1,605,076.00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6,348,238.77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25.61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482962"/>
                  </a:ext>
                </a:extLst>
              </a:tr>
              <a:tr h="36224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68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ชุมพร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170,603,670.00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31,029,351.57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1,382,529.92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21,408,322.32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263,025.78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7,975,473.55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25.70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601676"/>
                  </a:ext>
                </a:extLst>
              </a:tr>
              <a:tr h="36224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69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นครปฐม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215,101,300.00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38,024,133.95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1,617,122.68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22,875,762.07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2,963,630.29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10,567,618.91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27.79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812892"/>
                  </a:ext>
                </a:extLst>
              </a:tr>
              <a:tr h="36224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70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อุดรธานี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287,797,510.00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63,788,701.13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1,558,766.46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44,148,230.43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335,766.60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17,745,937.64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27.82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178502"/>
                  </a:ext>
                </a:extLst>
              </a:tr>
            </a:tbl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-1104" y="88901"/>
            <a:ext cx="6868602" cy="752421"/>
            <a:chOff x="-1104" y="88901"/>
            <a:chExt cx="6868602" cy="752421"/>
          </a:xfrm>
        </p:grpSpPr>
        <p:sp>
          <p:nvSpPr>
            <p:cNvPr id="26" name="สี่เหลี่ยมผืนผ้า 8">
              <a:extLst>
                <a:ext uri="{FF2B5EF4-FFF2-40B4-BE49-F238E27FC236}">
                  <a16:creationId xmlns:a16="http://schemas.microsoft.com/office/drawing/2014/main" id="{28191E7A-1A19-4ECF-B3AF-EE227C74ADD3}"/>
                </a:ext>
              </a:extLst>
            </p:cNvPr>
            <p:cNvSpPr/>
            <p:nvPr/>
          </p:nvSpPr>
          <p:spPr>
            <a:xfrm>
              <a:off x="-1104" y="198966"/>
              <a:ext cx="6868602" cy="64235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effectLst>
                  <a:outerShdw blurRad="50800" dist="50800" dir="5400000" algn="ctr" rotWithShape="0">
                    <a:schemeClr val="bg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7" name="สี่เหลี่ยมผืนผ้า 9">
              <a:extLst>
                <a:ext uri="{FF2B5EF4-FFF2-40B4-BE49-F238E27FC236}">
                  <a16:creationId xmlns:a16="http://schemas.microsoft.com/office/drawing/2014/main" id="{C4A287DD-056E-4ABF-A54E-9ADC687B60D1}"/>
                </a:ext>
              </a:extLst>
            </p:cNvPr>
            <p:cNvSpPr/>
            <p:nvPr/>
          </p:nvSpPr>
          <p:spPr>
            <a:xfrm>
              <a:off x="532" y="88901"/>
              <a:ext cx="6641567" cy="642356"/>
            </a:xfrm>
            <a:prstGeom prst="rect">
              <a:avLst/>
            </a:prstGeom>
            <a:solidFill>
              <a:srgbClr val="00206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effectLst>
                  <a:outerShdw blurRad="50800" dist="50800" dir="5400000" algn="ctr" rotWithShape="0">
                    <a:schemeClr val="bg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8" name="TextBox 29">
              <a:extLst>
                <a:ext uri="{FF2B5EF4-FFF2-40B4-BE49-F238E27FC236}">
                  <a16:creationId xmlns:a16="http://schemas.microsoft.com/office/drawing/2014/main" id="{5B442122-3C34-4ECB-95EC-33BB4C3E2DEC}"/>
                </a:ext>
              </a:extLst>
            </p:cNvPr>
            <p:cNvSpPr txBox="1"/>
            <p:nvPr/>
          </p:nvSpPr>
          <p:spPr>
            <a:xfrm>
              <a:off x="50801" y="209686"/>
              <a:ext cx="664209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200" b="1" dirty="0">
                  <a:ln w="3175">
                    <a:noFill/>
                  </a:ln>
                  <a:solidFill>
                    <a:schemeClr val="bg1"/>
                  </a:solidFill>
                  <a:effectLst>
                    <a:outerShdw blurRad="50800" dist="63500" dir="5400000" algn="t" rotWithShape="0">
                      <a:schemeClr val="bg1">
                        <a:alpha val="25000"/>
                      </a:schemeClr>
                    </a:outerShdw>
                  </a:effectLst>
                  <a:latin typeface="Chulabhorn Likit Text Light" panose="00000400000000000000" pitchFamily="50" charset="-34"/>
                  <a:ea typeface="Roboto Slab" pitchFamily="2" charset="0"/>
                  <a:cs typeface="Chulabhorn Likit Text Light" panose="00000400000000000000" pitchFamily="50" charset="-34"/>
                </a:rPr>
                <a:t>การบริหารจัดการหนี้ของกองทุนพัฒนาบทบาทสตรี (ต่อ)</a:t>
              </a:r>
              <a:endParaRPr lang="en-US" sz="22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50800" dist="63500" dir="5400000" algn="t" rotWithShape="0">
                    <a:schemeClr val="bg1">
                      <a:alpha val="25000"/>
                    </a:schemeClr>
                  </a:outerShdw>
                </a:effectLst>
                <a:latin typeface="Chulabhorn Likit Text Light" panose="00000400000000000000" pitchFamily="50" charset="-34"/>
                <a:ea typeface="Roboto Slab" pitchFamily="2" charset="0"/>
                <a:cs typeface="Chulabhorn Likit Text Light" panose="00000400000000000000" pitchFamily="50" charset="-34"/>
              </a:endParaRPr>
            </a:p>
          </p:txBody>
        </p:sp>
      </p:grpSp>
      <p:sp>
        <p:nvSpPr>
          <p:cNvPr id="24" name="ตัวแทนหมายเลขภาพนิ่ง 8">
            <a:extLst>
              <a:ext uri="{FF2B5EF4-FFF2-40B4-BE49-F238E27FC236}">
                <a16:creationId xmlns:a16="http://schemas.microsoft.com/office/drawing/2014/main" id="{0F8987A0-54C8-4CC9-A6C7-38075F00BF50}"/>
              </a:ext>
            </a:extLst>
          </p:cNvPr>
          <p:cNvSpPr txBox="1">
            <a:spLocks/>
          </p:cNvSpPr>
          <p:nvPr/>
        </p:nvSpPr>
        <p:spPr>
          <a:xfrm>
            <a:off x="11088555" y="6356351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14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9853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/>
        </p:nvGrpSpPr>
        <p:grpSpPr>
          <a:xfrm>
            <a:off x="0" y="6280821"/>
            <a:ext cx="6867498" cy="633958"/>
            <a:chOff x="-425532" y="4710612"/>
            <a:chExt cx="5576155" cy="475468"/>
          </a:xfrm>
        </p:grpSpPr>
        <p:grpSp>
          <p:nvGrpSpPr>
            <p:cNvPr id="7" name="กลุ่ม 6"/>
            <p:cNvGrpSpPr/>
            <p:nvPr/>
          </p:nvGrpSpPr>
          <p:grpSpPr>
            <a:xfrm>
              <a:off x="-425532" y="4710612"/>
              <a:ext cx="5576155" cy="475468"/>
              <a:chOff x="-425532" y="4710612"/>
              <a:chExt cx="5576155" cy="475468"/>
            </a:xfrm>
          </p:grpSpPr>
          <p:grpSp>
            <p:nvGrpSpPr>
              <p:cNvPr id="12" name="กลุ่ม 11"/>
              <p:cNvGrpSpPr/>
              <p:nvPr/>
            </p:nvGrpSpPr>
            <p:grpSpPr>
              <a:xfrm>
                <a:off x="-425532" y="4744286"/>
                <a:ext cx="3197332" cy="419753"/>
                <a:chOff x="-468560" y="4744285"/>
                <a:chExt cx="3197332" cy="419753"/>
              </a:xfrm>
            </p:grpSpPr>
            <p:sp>
              <p:nvSpPr>
                <p:cNvPr id="21" name="รูปห้าเหลี่ยม 20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396552" y="4744285"/>
                  <a:ext cx="3125324" cy="419753"/>
                </a:xfrm>
                <a:prstGeom prst="homePlate">
                  <a:avLst/>
                </a:prstGeom>
                <a:solidFill>
                  <a:srgbClr val="FFCD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  <p:sp>
              <p:nvSpPr>
                <p:cNvPr id="22" name="รูปห้าเหลี่ยม 21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468560" y="4744285"/>
                  <a:ext cx="3125324" cy="419753"/>
                </a:xfrm>
                <a:prstGeom prst="homePlat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</p:grpSp>
          <p:grpSp>
            <p:nvGrpSpPr>
              <p:cNvPr id="13" name="กลุ่ม 12"/>
              <p:cNvGrpSpPr/>
              <p:nvPr/>
            </p:nvGrpSpPr>
            <p:grpSpPr>
              <a:xfrm>
                <a:off x="2771800" y="4710612"/>
                <a:ext cx="2378823" cy="475468"/>
                <a:chOff x="3507388" y="4717424"/>
                <a:chExt cx="2378823" cy="475468"/>
              </a:xfrm>
            </p:grpSpPr>
            <p:grpSp>
              <p:nvGrpSpPr>
                <p:cNvPr id="14" name="กลุ่ม 13"/>
                <p:cNvGrpSpPr/>
                <p:nvPr/>
              </p:nvGrpSpPr>
              <p:grpSpPr>
                <a:xfrm>
                  <a:off x="4284268" y="4717424"/>
                  <a:ext cx="1601943" cy="405692"/>
                  <a:chOff x="6239008" y="4519859"/>
                  <a:chExt cx="1601943" cy="405692"/>
                </a:xfrm>
              </p:grpSpPr>
              <p:pic>
                <p:nvPicPr>
                  <p:cNvPr id="16" name="Picture 23">
                    <a:extLst>
                      <a:ext uri="{FF2B5EF4-FFF2-40B4-BE49-F238E27FC236}">
                        <a16:creationId xmlns:a16="http://schemas.microsoft.com/office/drawing/2014/main" id="{A9FCDA38-8F0B-49DF-8F2E-B899B1F362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77898" y="4519859"/>
                    <a:ext cx="563053" cy="367586"/>
                  </a:xfrm>
                  <a:prstGeom prst="rect">
                    <a:avLst/>
                  </a:prstGeom>
                </p:spPr>
              </p:pic>
              <p:pic>
                <p:nvPicPr>
                  <p:cNvPr id="17" name="Picture 24">
                    <a:extLst>
                      <a:ext uri="{FF2B5EF4-FFF2-40B4-BE49-F238E27FC236}">
                        <a16:creationId xmlns:a16="http://schemas.microsoft.com/office/drawing/2014/main" id="{199745AA-CFB3-443D-A566-E11575BA52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39008" y="4535548"/>
                    <a:ext cx="346227" cy="390003"/>
                  </a:xfrm>
                  <a:prstGeom prst="rect">
                    <a:avLst/>
                  </a:prstGeom>
                </p:spPr>
              </p:pic>
              <p:grpSp>
                <p:nvGrpSpPr>
                  <p:cNvPr id="18" name="กลุ่ม 17"/>
                  <p:cNvGrpSpPr/>
                  <p:nvPr/>
                </p:nvGrpSpPr>
                <p:grpSpPr>
                  <a:xfrm>
                    <a:off x="6619048" y="4614121"/>
                    <a:ext cx="626890" cy="294323"/>
                    <a:chOff x="6589062" y="4638694"/>
                    <a:chExt cx="413122" cy="193959"/>
                  </a:xfrm>
                </p:grpSpPr>
                <p:pic>
                  <p:nvPicPr>
                    <p:cNvPr id="19" name="Picture 35">
                      <a:extLst>
                        <a:ext uri="{FF2B5EF4-FFF2-40B4-BE49-F238E27FC236}">
                          <a16:creationId xmlns:a16="http://schemas.microsoft.com/office/drawing/2014/main" id="{9584FECB-F937-4F01-8CDD-C92F98A2F1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9062" y="4648929"/>
                      <a:ext cx="221444" cy="18372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" name="Picture 36">
                      <a:extLst>
                        <a:ext uri="{FF2B5EF4-FFF2-40B4-BE49-F238E27FC236}">
                          <a16:creationId xmlns:a16="http://schemas.microsoft.com/office/drawing/2014/main" id="{62FFD426-AD6C-47DA-99D3-A7217E240C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35445" y="4638694"/>
                      <a:ext cx="166739" cy="180120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15" name="Picture 2" descr="C:\Users\Administrator\Desktop\change for good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7388" y="4741958"/>
                  <a:ext cx="801816" cy="4509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8" name="TextBox 7"/>
            <p:cNvSpPr txBox="1"/>
            <p:nvPr/>
          </p:nvSpPr>
          <p:spPr>
            <a:xfrm>
              <a:off x="96576" y="4794706"/>
              <a:ext cx="234463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เศรษฐกิจฐานรากมั่นคง ชุมชนเข้มแข็งอย่างยั่งยืน </a:t>
              </a:r>
            </a:p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ด้วยหลักปรัชญาของเศรษฐกิจพอเพียง</a:t>
              </a:r>
            </a:p>
          </p:txBody>
        </p:sp>
      </p:grp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029117"/>
              </p:ext>
            </p:extLst>
          </p:nvPr>
        </p:nvGraphicFramePr>
        <p:xfrm>
          <a:off x="88684" y="1048670"/>
          <a:ext cx="12070079" cy="45380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0449">
                  <a:extLst>
                    <a:ext uri="{9D8B030D-6E8A-4147-A177-3AD203B41FA5}">
                      <a16:colId xmlns:a16="http://schemas.microsoft.com/office/drawing/2014/main" val="4080737412"/>
                    </a:ext>
                  </a:extLst>
                </a:gridCol>
                <a:gridCol w="1212760">
                  <a:extLst>
                    <a:ext uri="{9D8B030D-6E8A-4147-A177-3AD203B41FA5}">
                      <a16:colId xmlns:a16="http://schemas.microsoft.com/office/drawing/2014/main" val="631765601"/>
                    </a:ext>
                  </a:extLst>
                </a:gridCol>
                <a:gridCol w="1688521">
                  <a:extLst>
                    <a:ext uri="{9D8B030D-6E8A-4147-A177-3AD203B41FA5}">
                      <a16:colId xmlns:a16="http://schemas.microsoft.com/office/drawing/2014/main" val="291297623"/>
                    </a:ext>
                  </a:extLst>
                </a:gridCol>
                <a:gridCol w="1536768">
                  <a:extLst>
                    <a:ext uri="{9D8B030D-6E8A-4147-A177-3AD203B41FA5}">
                      <a16:colId xmlns:a16="http://schemas.microsoft.com/office/drawing/2014/main" val="1130322675"/>
                    </a:ext>
                  </a:extLst>
                </a:gridCol>
                <a:gridCol w="1646537">
                  <a:extLst>
                    <a:ext uri="{9D8B030D-6E8A-4147-A177-3AD203B41FA5}">
                      <a16:colId xmlns:a16="http://schemas.microsoft.com/office/drawing/2014/main" val="1411012879"/>
                    </a:ext>
                  </a:extLst>
                </a:gridCol>
                <a:gridCol w="1658734">
                  <a:extLst>
                    <a:ext uri="{9D8B030D-6E8A-4147-A177-3AD203B41FA5}">
                      <a16:colId xmlns:a16="http://schemas.microsoft.com/office/drawing/2014/main" val="372853045"/>
                    </a:ext>
                  </a:extLst>
                </a:gridCol>
                <a:gridCol w="1426996">
                  <a:extLst>
                    <a:ext uri="{9D8B030D-6E8A-4147-A177-3AD203B41FA5}">
                      <a16:colId xmlns:a16="http://schemas.microsoft.com/office/drawing/2014/main" val="1780765635"/>
                    </a:ext>
                  </a:extLst>
                </a:gridCol>
                <a:gridCol w="1658709">
                  <a:extLst>
                    <a:ext uri="{9D8B030D-6E8A-4147-A177-3AD203B41FA5}">
                      <a16:colId xmlns:a16="http://schemas.microsoft.com/office/drawing/2014/main" val="4252495391"/>
                    </a:ext>
                  </a:extLst>
                </a:gridCol>
                <a:gridCol w="780605">
                  <a:extLst>
                    <a:ext uri="{9D8B030D-6E8A-4147-A177-3AD203B41FA5}">
                      <a16:colId xmlns:a16="http://schemas.microsoft.com/office/drawing/2014/main" val="2888153735"/>
                    </a:ext>
                  </a:extLst>
                </a:gridCol>
              </a:tblGrid>
              <a:tr h="37105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ลำดับ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รวมทั้งหมด 2556 – 2566 </a:t>
                      </a:r>
                      <a:r>
                        <a:rPr lang="th-TH" sz="1500" b="1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th-TH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ข้อมูล ณ 13 พฤศจิกายน 2566</a:t>
                      </a:r>
                      <a:r>
                        <a:rPr lang="th-TH" sz="1500" b="1" baseline="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 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472178"/>
                  </a:ext>
                </a:extLst>
              </a:tr>
              <a:tr h="1404964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เงินที่อนุมัติ 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2556 - 2566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5775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ลูกหนี้คงเหลือ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ณ 1 ต.ค. 66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43AA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ชำระคืนเงินต้น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ปีบัญชี 2567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90BE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หนี้ยังไม่ถึง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9C7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ดำเนินคดี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8961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หนี้เกิน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3722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spc="-100" baseline="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ร้อยละของหนี้เกิน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(ฐานจากลูกหนี้คงเหลือ)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941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764123"/>
                  </a:ext>
                </a:extLst>
              </a:tr>
              <a:tr h="37105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71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ปทุมธานี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144,479,218.00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32,201,014.57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663,030.63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21,527,795.73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1,011,472.49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8,998,715.72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27.95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471429"/>
                  </a:ext>
                </a:extLst>
              </a:tr>
              <a:tr h="37105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72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นครพนม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363,760,366.00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49,710,399.72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1,549,650.16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34,261,560.66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0.00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13,899,188.90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27.96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873769"/>
                  </a:ext>
                </a:extLst>
              </a:tr>
              <a:tr h="37105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73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นครศรีธรรมราช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318,631,400.00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72,431,955.62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3,110,623.90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43,173,971.22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4,771,470.64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21,375,889.86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29.51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947552"/>
                  </a:ext>
                </a:extLst>
              </a:tr>
              <a:tr h="37105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74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สุราษฎร์ธานี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229,679,653.00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69,140,330.63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2,059,869.78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39,610,278.50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6,700,288.84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20,769,893.51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30.04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059664"/>
                  </a:ext>
                </a:extLst>
              </a:tr>
              <a:tr h="37105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75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ฉะเชิงเทรา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234,995,635.00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41,012,022.44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2,375,597.13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24,388,903.07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1,392,936.81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12,854,585.43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31.34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425166"/>
                  </a:ext>
                </a:extLst>
              </a:tr>
              <a:tr h="37105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76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นนทบุรี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207,781,411.00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67,441,186.16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1,609,305.08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39,644,431.53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2,817,623.14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23,369,826.41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34.65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07835"/>
                  </a:ext>
                </a:extLst>
              </a:tr>
              <a:tr h="33100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รวม</a:t>
                      </a:r>
                    </a:p>
                  </a:txBody>
                  <a:tcPr marL="9525" marR="9525" marT="9525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th-TH" sz="15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16,792,683,340.75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3,443,210,008.14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99,145,921.30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2,493,007,459.73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284,655,424.00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566,401,203.11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16.45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601676"/>
                  </a:ext>
                </a:extLst>
              </a:tr>
            </a:tbl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-1104" y="88901"/>
            <a:ext cx="6868602" cy="752421"/>
            <a:chOff x="-1104" y="88901"/>
            <a:chExt cx="6868602" cy="752421"/>
          </a:xfrm>
        </p:grpSpPr>
        <p:sp>
          <p:nvSpPr>
            <p:cNvPr id="26" name="สี่เหลี่ยมผืนผ้า 8">
              <a:extLst>
                <a:ext uri="{FF2B5EF4-FFF2-40B4-BE49-F238E27FC236}">
                  <a16:creationId xmlns:a16="http://schemas.microsoft.com/office/drawing/2014/main" id="{28191E7A-1A19-4ECF-B3AF-EE227C74ADD3}"/>
                </a:ext>
              </a:extLst>
            </p:cNvPr>
            <p:cNvSpPr/>
            <p:nvPr/>
          </p:nvSpPr>
          <p:spPr>
            <a:xfrm>
              <a:off x="-1104" y="198966"/>
              <a:ext cx="6868602" cy="64235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effectLst>
                  <a:outerShdw blurRad="50800" dist="50800" dir="5400000" algn="ctr" rotWithShape="0">
                    <a:schemeClr val="bg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7" name="สี่เหลี่ยมผืนผ้า 9">
              <a:extLst>
                <a:ext uri="{FF2B5EF4-FFF2-40B4-BE49-F238E27FC236}">
                  <a16:creationId xmlns:a16="http://schemas.microsoft.com/office/drawing/2014/main" id="{C4A287DD-056E-4ABF-A54E-9ADC687B60D1}"/>
                </a:ext>
              </a:extLst>
            </p:cNvPr>
            <p:cNvSpPr/>
            <p:nvPr/>
          </p:nvSpPr>
          <p:spPr>
            <a:xfrm>
              <a:off x="532" y="88901"/>
              <a:ext cx="6641567" cy="642356"/>
            </a:xfrm>
            <a:prstGeom prst="rect">
              <a:avLst/>
            </a:prstGeom>
            <a:solidFill>
              <a:srgbClr val="00206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effectLst>
                  <a:outerShdw blurRad="50800" dist="50800" dir="5400000" algn="ctr" rotWithShape="0">
                    <a:schemeClr val="bg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8" name="TextBox 29">
              <a:extLst>
                <a:ext uri="{FF2B5EF4-FFF2-40B4-BE49-F238E27FC236}">
                  <a16:creationId xmlns:a16="http://schemas.microsoft.com/office/drawing/2014/main" id="{5B442122-3C34-4ECB-95EC-33BB4C3E2DEC}"/>
                </a:ext>
              </a:extLst>
            </p:cNvPr>
            <p:cNvSpPr txBox="1"/>
            <p:nvPr/>
          </p:nvSpPr>
          <p:spPr>
            <a:xfrm>
              <a:off x="50801" y="209686"/>
              <a:ext cx="664209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200" b="1" dirty="0">
                  <a:ln w="3175">
                    <a:noFill/>
                  </a:ln>
                  <a:solidFill>
                    <a:schemeClr val="bg1"/>
                  </a:solidFill>
                  <a:effectLst>
                    <a:outerShdw blurRad="50800" dist="63500" dir="5400000" algn="t" rotWithShape="0">
                      <a:schemeClr val="bg1">
                        <a:alpha val="25000"/>
                      </a:schemeClr>
                    </a:outerShdw>
                  </a:effectLst>
                  <a:latin typeface="Chulabhorn Likit Text Light" panose="00000400000000000000" pitchFamily="50" charset="-34"/>
                  <a:ea typeface="Roboto Slab" pitchFamily="2" charset="0"/>
                  <a:cs typeface="Chulabhorn Likit Text Light" panose="00000400000000000000" pitchFamily="50" charset="-34"/>
                </a:rPr>
                <a:t>การบริหารจัดการหนี้ของกองทุนพัฒนาบทบาทสตรี (ต่อ)</a:t>
              </a:r>
              <a:endParaRPr lang="en-US" sz="22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50800" dist="63500" dir="5400000" algn="t" rotWithShape="0">
                    <a:schemeClr val="bg1">
                      <a:alpha val="25000"/>
                    </a:schemeClr>
                  </a:outerShdw>
                </a:effectLst>
                <a:latin typeface="Chulabhorn Likit Text Light" panose="00000400000000000000" pitchFamily="50" charset="-34"/>
                <a:ea typeface="Roboto Slab" pitchFamily="2" charset="0"/>
                <a:cs typeface="Chulabhorn Likit Text Light" panose="00000400000000000000" pitchFamily="50" charset="-34"/>
              </a:endParaRPr>
            </a:p>
          </p:txBody>
        </p:sp>
      </p:grpSp>
      <p:sp>
        <p:nvSpPr>
          <p:cNvPr id="24" name="ตัวแทนหมายเลขภาพนิ่ง 8">
            <a:extLst>
              <a:ext uri="{FF2B5EF4-FFF2-40B4-BE49-F238E27FC236}">
                <a16:creationId xmlns:a16="http://schemas.microsoft.com/office/drawing/2014/main" id="{AE32247C-44AF-4509-BA67-B1654CABAD8A}"/>
              </a:ext>
            </a:extLst>
          </p:cNvPr>
          <p:cNvSpPr txBox="1">
            <a:spLocks/>
          </p:cNvSpPr>
          <p:nvPr/>
        </p:nvSpPr>
        <p:spPr>
          <a:xfrm>
            <a:off x="11088555" y="6356351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15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3044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สี่เหลี่ยมผืนผ้า 8">
            <a:extLst>
              <a:ext uri="{FF2B5EF4-FFF2-40B4-BE49-F238E27FC236}">
                <a16:creationId xmlns:a16="http://schemas.microsoft.com/office/drawing/2014/main" id="{28191E7A-1A19-4ECF-B3AF-EE227C74ADD3}"/>
              </a:ext>
            </a:extLst>
          </p:cNvPr>
          <p:cNvSpPr/>
          <p:nvPr/>
        </p:nvSpPr>
        <p:spPr>
          <a:xfrm>
            <a:off x="0" y="122215"/>
            <a:ext cx="6605104" cy="6423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effectLst>
                <a:outerShdw blurRad="50800" dist="50800" dir="5400000" algn="ctr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สี่เหลี่ยมผืนผ้า 9">
            <a:extLst>
              <a:ext uri="{FF2B5EF4-FFF2-40B4-BE49-F238E27FC236}">
                <a16:creationId xmlns:a16="http://schemas.microsoft.com/office/drawing/2014/main" id="{C4A287DD-056E-4ABF-A54E-9ADC687B60D1}"/>
              </a:ext>
            </a:extLst>
          </p:cNvPr>
          <p:cNvSpPr/>
          <p:nvPr/>
        </p:nvSpPr>
        <p:spPr>
          <a:xfrm>
            <a:off x="0" y="31355"/>
            <a:ext cx="6443810" cy="642356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effectLst>
                <a:outerShdw blurRad="50800" dist="50800" dir="5400000" algn="ctr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934076" y="3408680"/>
            <a:ext cx="2333625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h-TH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524001" y="642494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3" name="AutoShape 4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1714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" name="AutoShape 6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1866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8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2019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" name="AutoShape 10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2171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8" name="AutoShape 2" descr="ดาวน์โหลดโลโก้กรมการพัฒนาชุมชน ปี 2562 - สำนักงานพัฒนาชุมชนจังหวัดร้อยเอ็ด"/>
          <p:cNvSpPr>
            <a:spLocks noChangeAspect="1" noChangeArrowheads="1"/>
          </p:cNvSpPr>
          <p:nvPr/>
        </p:nvSpPr>
        <p:spPr bwMode="auto">
          <a:xfrm>
            <a:off x="2324100" y="396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054" name="Picture 6" descr="โลโก้กรมการพัฒนาชุมชน (Version2560) - สำนักงานพัฒนาชุมชนจังหวัดหนองคาย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-4203848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019300" y="2452149"/>
            <a:ext cx="982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h-TH" sz="2400" dirty="0"/>
          </a:p>
        </p:txBody>
      </p:sp>
      <p:grpSp>
        <p:nvGrpSpPr>
          <p:cNvPr id="20" name="กลุ่ม 19"/>
          <p:cNvGrpSpPr/>
          <p:nvPr/>
        </p:nvGrpSpPr>
        <p:grpSpPr>
          <a:xfrm>
            <a:off x="0" y="6280821"/>
            <a:ext cx="6867498" cy="633958"/>
            <a:chOff x="-425532" y="4710612"/>
            <a:chExt cx="5576155" cy="475468"/>
          </a:xfrm>
        </p:grpSpPr>
        <p:grpSp>
          <p:nvGrpSpPr>
            <p:cNvPr id="23" name="กลุ่ม 22"/>
            <p:cNvGrpSpPr/>
            <p:nvPr/>
          </p:nvGrpSpPr>
          <p:grpSpPr>
            <a:xfrm>
              <a:off x="-425532" y="4710612"/>
              <a:ext cx="5576155" cy="475468"/>
              <a:chOff x="-425532" y="4710612"/>
              <a:chExt cx="5576155" cy="475468"/>
            </a:xfrm>
          </p:grpSpPr>
          <p:grpSp>
            <p:nvGrpSpPr>
              <p:cNvPr id="25" name="กลุ่ม 24"/>
              <p:cNvGrpSpPr/>
              <p:nvPr/>
            </p:nvGrpSpPr>
            <p:grpSpPr>
              <a:xfrm>
                <a:off x="-425532" y="4744286"/>
                <a:ext cx="3197332" cy="419753"/>
                <a:chOff x="-468560" y="4744285"/>
                <a:chExt cx="3197332" cy="419753"/>
              </a:xfrm>
            </p:grpSpPr>
            <p:sp>
              <p:nvSpPr>
                <p:cNvPr id="35" name="รูปห้าเหลี่ยม 34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396552" y="4744285"/>
                  <a:ext cx="3125324" cy="419753"/>
                </a:xfrm>
                <a:prstGeom prst="homePlate">
                  <a:avLst/>
                </a:prstGeom>
                <a:solidFill>
                  <a:srgbClr val="FFCD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  <p:sp>
              <p:nvSpPr>
                <p:cNvPr id="36" name="รูปห้าเหลี่ยม 35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468560" y="4744285"/>
                  <a:ext cx="3125324" cy="419753"/>
                </a:xfrm>
                <a:prstGeom prst="homePlat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</p:grpSp>
          <p:grpSp>
            <p:nvGrpSpPr>
              <p:cNvPr id="27" name="กลุ่ม 26"/>
              <p:cNvGrpSpPr/>
              <p:nvPr/>
            </p:nvGrpSpPr>
            <p:grpSpPr>
              <a:xfrm>
                <a:off x="2771800" y="4710612"/>
                <a:ext cx="2378823" cy="475468"/>
                <a:chOff x="3507388" y="4717424"/>
                <a:chExt cx="2378823" cy="475468"/>
              </a:xfrm>
            </p:grpSpPr>
            <p:grpSp>
              <p:nvGrpSpPr>
                <p:cNvPr id="28" name="กลุ่ม 27"/>
                <p:cNvGrpSpPr/>
                <p:nvPr/>
              </p:nvGrpSpPr>
              <p:grpSpPr>
                <a:xfrm>
                  <a:off x="4284268" y="4717424"/>
                  <a:ext cx="1601943" cy="405692"/>
                  <a:chOff x="6239008" y="4519859"/>
                  <a:chExt cx="1601943" cy="405692"/>
                </a:xfrm>
              </p:grpSpPr>
              <p:pic>
                <p:nvPicPr>
                  <p:cNvPr id="30" name="Picture 23">
                    <a:extLst>
                      <a:ext uri="{FF2B5EF4-FFF2-40B4-BE49-F238E27FC236}">
                        <a16:creationId xmlns:a16="http://schemas.microsoft.com/office/drawing/2014/main" id="{A9FCDA38-8F0B-49DF-8F2E-B899B1F362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77898" y="4519859"/>
                    <a:ext cx="563053" cy="367586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24">
                    <a:extLst>
                      <a:ext uri="{FF2B5EF4-FFF2-40B4-BE49-F238E27FC236}">
                        <a16:creationId xmlns:a16="http://schemas.microsoft.com/office/drawing/2014/main" id="{199745AA-CFB3-443D-A566-E11575BA52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39008" y="4535548"/>
                    <a:ext cx="346227" cy="390003"/>
                  </a:xfrm>
                  <a:prstGeom prst="rect">
                    <a:avLst/>
                  </a:prstGeom>
                </p:spPr>
              </p:pic>
              <p:grpSp>
                <p:nvGrpSpPr>
                  <p:cNvPr id="32" name="กลุ่ม 31"/>
                  <p:cNvGrpSpPr/>
                  <p:nvPr/>
                </p:nvGrpSpPr>
                <p:grpSpPr>
                  <a:xfrm>
                    <a:off x="6619048" y="4614121"/>
                    <a:ext cx="626890" cy="294323"/>
                    <a:chOff x="6589062" y="4638694"/>
                    <a:chExt cx="413122" cy="193959"/>
                  </a:xfrm>
                </p:grpSpPr>
                <p:pic>
                  <p:nvPicPr>
                    <p:cNvPr id="33" name="Picture 35">
                      <a:extLst>
                        <a:ext uri="{FF2B5EF4-FFF2-40B4-BE49-F238E27FC236}">
                          <a16:creationId xmlns:a16="http://schemas.microsoft.com/office/drawing/2014/main" id="{9584FECB-F937-4F01-8CDD-C92F98A2F1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9062" y="4648929"/>
                      <a:ext cx="221444" cy="18372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4" name="Picture 36">
                      <a:extLst>
                        <a:ext uri="{FF2B5EF4-FFF2-40B4-BE49-F238E27FC236}">
                          <a16:creationId xmlns:a16="http://schemas.microsoft.com/office/drawing/2014/main" id="{62FFD426-AD6C-47DA-99D3-A7217E240C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35445" y="4638694"/>
                      <a:ext cx="166739" cy="180120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29" name="Picture 2" descr="C:\Users\Administrator\Desktop\change for good.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7388" y="4741958"/>
                  <a:ext cx="801816" cy="4509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4" name="TextBox 7"/>
            <p:cNvSpPr txBox="1"/>
            <p:nvPr/>
          </p:nvSpPr>
          <p:spPr>
            <a:xfrm>
              <a:off x="96576" y="4794706"/>
              <a:ext cx="234463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เศรษฐกิจฐานรากมั่นคง ชุมชนเข้มแข็งอย่างยั่งยืน </a:t>
              </a:r>
            </a:p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ด้วยหลักปรัชญาของเศรษฐกิจพอเพียง</a:t>
              </a:r>
            </a:p>
          </p:txBody>
        </p:sp>
      </p:grp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444998"/>
              </p:ext>
            </p:extLst>
          </p:nvPr>
        </p:nvGraphicFramePr>
        <p:xfrm>
          <a:off x="196320" y="844696"/>
          <a:ext cx="11795762" cy="52923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5564">
                  <a:extLst>
                    <a:ext uri="{9D8B030D-6E8A-4147-A177-3AD203B41FA5}">
                      <a16:colId xmlns:a16="http://schemas.microsoft.com/office/drawing/2014/main" val="544645889"/>
                    </a:ext>
                  </a:extLst>
                </a:gridCol>
                <a:gridCol w="1572767">
                  <a:extLst>
                    <a:ext uri="{9D8B030D-6E8A-4147-A177-3AD203B41FA5}">
                      <a16:colId xmlns:a16="http://schemas.microsoft.com/office/drawing/2014/main" val="3208179235"/>
                    </a:ext>
                  </a:extLst>
                </a:gridCol>
                <a:gridCol w="1879650">
                  <a:extLst>
                    <a:ext uri="{9D8B030D-6E8A-4147-A177-3AD203B41FA5}">
                      <a16:colId xmlns:a16="http://schemas.microsoft.com/office/drawing/2014/main" val="2137540439"/>
                    </a:ext>
                  </a:extLst>
                </a:gridCol>
                <a:gridCol w="1591949">
                  <a:extLst>
                    <a:ext uri="{9D8B030D-6E8A-4147-A177-3AD203B41FA5}">
                      <a16:colId xmlns:a16="http://schemas.microsoft.com/office/drawing/2014/main" val="1123432420"/>
                    </a:ext>
                  </a:extLst>
                </a:gridCol>
                <a:gridCol w="1879650">
                  <a:extLst>
                    <a:ext uri="{9D8B030D-6E8A-4147-A177-3AD203B41FA5}">
                      <a16:colId xmlns:a16="http://schemas.microsoft.com/office/drawing/2014/main" val="10237957"/>
                    </a:ext>
                  </a:extLst>
                </a:gridCol>
                <a:gridCol w="1457688">
                  <a:extLst>
                    <a:ext uri="{9D8B030D-6E8A-4147-A177-3AD203B41FA5}">
                      <a16:colId xmlns:a16="http://schemas.microsoft.com/office/drawing/2014/main" val="3460024310"/>
                    </a:ext>
                  </a:extLst>
                </a:gridCol>
                <a:gridCol w="1879650">
                  <a:extLst>
                    <a:ext uri="{9D8B030D-6E8A-4147-A177-3AD203B41FA5}">
                      <a16:colId xmlns:a16="http://schemas.microsoft.com/office/drawing/2014/main" val="3584008832"/>
                    </a:ext>
                  </a:extLst>
                </a:gridCol>
                <a:gridCol w="728844">
                  <a:extLst>
                    <a:ext uri="{9D8B030D-6E8A-4147-A177-3AD203B41FA5}">
                      <a16:colId xmlns:a16="http://schemas.microsoft.com/office/drawing/2014/main" val="2411690490"/>
                    </a:ext>
                  </a:extLst>
                </a:gridCol>
              </a:tblGrid>
              <a:tr h="287418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จังหวัดที่ได้รับคืนเงินต้น</a:t>
                      </a:r>
                      <a:r>
                        <a:rPr lang="th-TH" sz="16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(</a:t>
                      </a: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หนี้ครบกำหนดชำระ ปีงบประมาณ พ.ศ. 2567) เรียงจากมากไปหาน้อย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590083"/>
                  </a:ext>
                </a:extLst>
              </a:tr>
              <a:tr h="83415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ลำดับที่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DC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เงินต้น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7AE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ดอกเบี้ย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B38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เงินต้นรับคืน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8093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ดอกเบี้ยรับคืน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72DD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รวมเงินรับชำระ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คิดเป็น</a:t>
                      </a:r>
                      <a:b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ร้อยละ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04521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ฉะเชิงเทรา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15,769,670.87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72,800.85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2,375,597.13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7,651.01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2,383,248.14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15.06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584755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ลำปาง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18,230,656.58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78,262.00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2,493,005.93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9,066.00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2,502,071.93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13.67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419895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ชลบุรี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11,555,706.27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26,987.18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1,496,071.20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4,257.44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1,500,328.64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12.95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82611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พะเยา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10,611,755.10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49,022.58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1,358,389.17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4,590.42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1,362,979.59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12.80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316936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เชียงราย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20,935,158.40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26,525.00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2,402,808.59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4,259.40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2,407,067.99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11.48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115452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พิษณุโลก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16,768,130.50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24,151.87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1,911,267.29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1,577.93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1,912,845.22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11.40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347413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บุรีรัมย์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30,100,094.42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91,083.67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3,422,986.49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22,301.67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3,445,288.16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11.37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713848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8</a:t>
                      </a:r>
                      <a:endParaRPr lang="th-TH" sz="1500" b="1" i="0" u="none" strike="noStrike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ตราด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12,974,228.05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127,427.93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1,403,746.00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12,315.40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1,416,061.40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10.82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522065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9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สุโขทัย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19,745,887.96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114,752.00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2,062,343.38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7,138.11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2,069,481.49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10.44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546954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10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ชุมพร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13,585,244.34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43,276.60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1,382,529.92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3,427.00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1,385,956.92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10.18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858501"/>
                  </a:ext>
                </a:extLst>
              </a:tr>
            </a:tbl>
          </a:graphicData>
        </a:graphic>
      </p:graphicFrame>
      <p:sp>
        <p:nvSpPr>
          <p:cNvPr id="38" name="TextBox 29">
            <a:extLst>
              <a:ext uri="{FF2B5EF4-FFF2-40B4-BE49-F238E27FC236}">
                <a16:creationId xmlns:a16="http://schemas.microsoft.com/office/drawing/2014/main" id="{5B442122-3C34-4ECB-95EC-33BB4C3E2DEC}"/>
              </a:ext>
            </a:extLst>
          </p:cNvPr>
          <p:cNvSpPr txBox="1"/>
          <p:nvPr/>
        </p:nvSpPr>
        <p:spPr>
          <a:xfrm>
            <a:off x="-31038" y="159301"/>
            <a:ext cx="6505886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50800" dist="63500" dir="5400000" algn="t" rotWithShape="0">
                    <a:schemeClr val="bg1">
                      <a:alpha val="25000"/>
                    </a:schemeClr>
                  </a:outerShdw>
                </a:effectLst>
                <a:latin typeface="Chulabhorn Likit Text Light" panose="00000400000000000000" pitchFamily="50" charset="-34"/>
                <a:ea typeface="Roboto Slab" pitchFamily="2" charset="0"/>
                <a:cs typeface="Chulabhorn Likit Text Light" panose="00000400000000000000" pitchFamily="50" charset="-34"/>
              </a:rPr>
              <a:t>การบริหารจัดการหนี้ของกองทุนพัฒนาบทบาทสตรี </a:t>
            </a:r>
            <a:endParaRPr lang="en-US" sz="2200" b="1" dirty="0">
              <a:ln w="3175">
                <a:noFill/>
              </a:ln>
              <a:solidFill>
                <a:schemeClr val="bg1"/>
              </a:solidFill>
              <a:effectLst>
                <a:outerShdw blurRad="50800" dist="63500" dir="5400000" algn="t" rotWithShape="0">
                  <a:schemeClr val="bg1">
                    <a:alpha val="25000"/>
                  </a:schemeClr>
                </a:outerShdw>
              </a:effectLst>
              <a:latin typeface="Chulabhorn Likit Text Light" panose="00000400000000000000" pitchFamily="50" charset="-34"/>
              <a:ea typeface="Roboto Slab" pitchFamily="2" charset="0"/>
              <a:cs typeface="Chulabhorn Likit Text Light" panose="00000400000000000000" pitchFamily="50" charset="-34"/>
            </a:endParaRPr>
          </a:p>
        </p:txBody>
      </p:sp>
      <p:sp>
        <p:nvSpPr>
          <p:cNvPr id="40" name="สี่เหลี่ยมผืนผ้า 1"/>
          <p:cNvSpPr/>
          <p:nvPr/>
        </p:nvSpPr>
        <p:spPr>
          <a:xfrm>
            <a:off x="7698192" y="6392946"/>
            <a:ext cx="34829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ข้อมูล ณ วันที่ 13 พฤศจิกายน 2566</a:t>
            </a:r>
            <a:endParaRPr lang="th-TH" sz="1600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41" name="ตัวแทนหมายเลขภาพนิ่ง 8">
            <a:extLst>
              <a:ext uri="{FF2B5EF4-FFF2-40B4-BE49-F238E27FC236}">
                <a16:creationId xmlns:a16="http://schemas.microsoft.com/office/drawing/2014/main" id="{461B2E35-A659-44D8-9F4C-4000EE6432FB}"/>
              </a:ext>
            </a:extLst>
          </p:cNvPr>
          <p:cNvSpPr txBox="1">
            <a:spLocks/>
          </p:cNvSpPr>
          <p:nvPr/>
        </p:nvSpPr>
        <p:spPr>
          <a:xfrm>
            <a:off x="11088555" y="6356351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16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70259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/>
        </p:nvSpPr>
        <p:spPr>
          <a:xfrm>
            <a:off x="5934076" y="3408680"/>
            <a:ext cx="2333625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h-TH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524001" y="642494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3" name="AutoShape 4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1714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" name="AutoShape 6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1866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8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2019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" name="AutoShape 10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2171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8" name="AutoShape 2" descr="ดาวน์โหลดโลโก้กรมการพัฒนาชุมชน ปี 2562 - สำนักงานพัฒนาชุมชนจังหวัดร้อยเอ็ด"/>
          <p:cNvSpPr>
            <a:spLocks noChangeAspect="1" noChangeArrowheads="1"/>
          </p:cNvSpPr>
          <p:nvPr/>
        </p:nvSpPr>
        <p:spPr bwMode="auto">
          <a:xfrm>
            <a:off x="2324100" y="396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0" name="Rectangle 9"/>
          <p:cNvSpPr/>
          <p:nvPr/>
        </p:nvSpPr>
        <p:spPr>
          <a:xfrm>
            <a:off x="2019300" y="2452149"/>
            <a:ext cx="982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h-TH" sz="2400" dirty="0"/>
          </a:p>
        </p:txBody>
      </p:sp>
      <p:grpSp>
        <p:nvGrpSpPr>
          <p:cNvPr id="20" name="กลุ่ม 19"/>
          <p:cNvGrpSpPr/>
          <p:nvPr/>
        </p:nvGrpSpPr>
        <p:grpSpPr>
          <a:xfrm>
            <a:off x="0" y="6280821"/>
            <a:ext cx="6867498" cy="633958"/>
            <a:chOff x="-425532" y="4710612"/>
            <a:chExt cx="5576155" cy="475468"/>
          </a:xfrm>
        </p:grpSpPr>
        <p:grpSp>
          <p:nvGrpSpPr>
            <p:cNvPr id="23" name="กลุ่ม 22"/>
            <p:cNvGrpSpPr/>
            <p:nvPr/>
          </p:nvGrpSpPr>
          <p:grpSpPr>
            <a:xfrm>
              <a:off x="-425532" y="4710612"/>
              <a:ext cx="5576155" cy="475468"/>
              <a:chOff x="-425532" y="4710612"/>
              <a:chExt cx="5576155" cy="475468"/>
            </a:xfrm>
          </p:grpSpPr>
          <p:grpSp>
            <p:nvGrpSpPr>
              <p:cNvPr id="25" name="กลุ่ม 24"/>
              <p:cNvGrpSpPr/>
              <p:nvPr/>
            </p:nvGrpSpPr>
            <p:grpSpPr>
              <a:xfrm>
                <a:off x="-425532" y="4744286"/>
                <a:ext cx="3197332" cy="419753"/>
                <a:chOff x="-468560" y="4744285"/>
                <a:chExt cx="3197332" cy="419753"/>
              </a:xfrm>
            </p:grpSpPr>
            <p:sp>
              <p:nvSpPr>
                <p:cNvPr id="35" name="รูปห้าเหลี่ยม 34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396552" y="4744285"/>
                  <a:ext cx="3125324" cy="419753"/>
                </a:xfrm>
                <a:prstGeom prst="homePlate">
                  <a:avLst/>
                </a:prstGeom>
                <a:solidFill>
                  <a:srgbClr val="FFCD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  <p:sp>
              <p:nvSpPr>
                <p:cNvPr id="36" name="รูปห้าเหลี่ยม 35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468560" y="4744285"/>
                  <a:ext cx="3125324" cy="419753"/>
                </a:xfrm>
                <a:prstGeom prst="homePlat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</p:grpSp>
          <p:grpSp>
            <p:nvGrpSpPr>
              <p:cNvPr id="27" name="กลุ่ม 26"/>
              <p:cNvGrpSpPr/>
              <p:nvPr/>
            </p:nvGrpSpPr>
            <p:grpSpPr>
              <a:xfrm>
                <a:off x="2771800" y="4710612"/>
                <a:ext cx="2378823" cy="475468"/>
                <a:chOff x="3507388" y="4717424"/>
                <a:chExt cx="2378823" cy="475468"/>
              </a:xfrm>
            </p:grpSpPr>
            <p:grpSp>
              <p:nvGrpSpPr>
                <p:cNvPr id="28" name="กลุ่ม 27"/>
                <p:cNvGrpSpPr/>
                <p:nvPr/>
              </p:nvGrpSpPr>
              <p:grpSpPr>
                <a:xfrm>
                  <a:off x="4284268" y="4717424"/>
                  <a:ext cx="1601943" cy="405692"/>
                  <a:chOff x="6239008" y="4519859"/>
                  <a:chExt cx="1601943" cy="405692"/>
                </a:xfrm>
              </p:grpSpPr>
              <p:pic>
                <p:nvPicPr>
                  <p:cNvPr id="30" name="Picture 23">
                    <a:extLst>
                      <a:ext uri="{FF2B5EF4-FFF2-40B4-BE49-F238E27FC236}">
                        <a16:creationId xmlns:a16="http://schemas.microsoft.com/office/drawing/2014/main" id="{A9FCDA38-8F0B-49DF-8F2E-B899B1F362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77898" y="4519859"/>
                    <a:ext cx="563053" cy="367586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24">
                    <a:extLst>
                      <a:ext uri="{FF2B5EF4-FFF2-40B4-BE49-F238E27FC236}">
                        <a16:creationId xmlns:a16="http://schemas.microsoft.com/office/drawing/2014/main" id="{199745AA-CFB3-443D-A566-E11575BA52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39008" y="4535548"/>
                    <a:ext cx="346227" cy="390003"/>
                  </a:xfrm>
                  <a:prstGeom prst="rect">
                    <a:avLst/>
                  </a:prstGeom>
                </p:spPr>
              </p:pic>
              <p:grpSp>
                <p:nvGrpSpPr>
                  <p:cNvPr id="32" name="กลุ่ม 31"/>
                  <p:cNvGrpSpPr/>
                  <p:nvPr/>
                </p:nvGrpSpPr>
                <p:grpSpPr>
                  <a:xfrm>
                    <a:off x="6619048" y="4614121"/>
                    <a:ext cx="626890" cy="294323"/>
                    <a:chOff x="6589062" y="4638694"/>
                    <a:chExt cx="413122" cy="193959"/>
                  </a:xfrm>
                </p:grpSpPr>
                <p:pic>
                  <p:nvPicPr>
                    <p:cNvPr id="33" name="Picture 35">
                      <a:extLst>
                        <a:ext uri="{FF2B5EF4-FFF2-40B4-BE49-F238E27FC236}">
                          <a16:creationId xmlns:a16="http://schemas.microsoft.com/office/drawing/2014/main" id="{9584FECB-F937-4F01-8CDD-C92F98A2F1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9062" y="4648929"/>
                      <a:ext cx="221444" cy="18372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4" name="Picture 36">
                      <a:extLst>
                        <a:ext uri="{FF2B5EF4-FFF2-40B4-BE49-F238E27FC236}">
                          <a16:creationId xmlns:a16="http://schemas.microsoft.com/office/drawing/2014/main" id="{62FFD426-AD6C-47DA-99D3-A7217E240C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35445" y="4638694"/>
                      <a:ext cx="166739" cy="180120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29" name="Picture 2" descr="C:\Users\Administrator\Desktop\change for good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7388" y="4741958"/>
                  <a:ext cx="801816" cy="4509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4" name="TextBox 7"/>
            <p:cNvSpPr txBox="1"/>
            <p:nvPr/>
          </p:nvSpPr>
          <p:spPr>
            <a:xfrm>
              <a:off x="96576" y="4794706"/>
              <a:ext cx="234463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เศรษฐกิจฐานรากมั่นคง ชุมชนเข้มแข็งอย่างยั่งยืน </a:t>
              </a:r>
            </a:p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ด้วยหลักปรัชญาของเศรษฐกิจพอเพียง</a:t>
              </a:r>
            </a:p>
          </p:txBody>
        </p:sp>
      </p:grp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048102"/>
              </p:ext>
            </p:extLst>
          </p:nvPr>
        </p:nvGraphicFramePr>
        <p:xfrm>
          <a:off x="196320" y="844696"/>
          <a:ext cx="11644579" cy="53419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5239">
                  <a:extLst>
                    <a:ext uri="{9D8B030D-6E8A-4147-A177-3AD203B41FA5}">
                      <a16:colId xmlns:a16="http://schemas.microsoft.com/office/drawing/2014/main" val="544645889"/>
                    </a:ext>
                  </a:extLst>
                </a:gridCol>
                <a:gridCol w="1552610">
                  <a:extLst>
                    <a:ext uri="{9D8B030D-6E8A-4147-A177-3AD203B41FA5}">
                      <a16:colId xmlns:a16="http://schemas.microsoft.com/office/drawing/2014/main" val="3208179235"/>
                    </a:ext>
                  </a:extLst>
                </a:gridCol>
                <a:gridCol w="1855559">
                  <a:extLst>
                    <a:ext uri="{9D8B030D-6E8A-4147-A177-3AD203B41FA5}">
                      <a16:colId xmlns:a16="http://schemas.microsoft.com/office/drawing/2014/main" val="2137540439"/>
                    </a:ext>
                  </a:extLst>
                </a:gridCol>
                <a:gridCol w="1571545">
                  <a:extLst>
                    <a:ext uri="{9D8B030D-6E8A-4147-A177-3AD203B41FA5}">
                      <a16:colId xmlns:a16="http://schemas.microsoft.com/office/drawing/2014/main" val="1123432420"/>
                    </a:ext>
                  </a:extLst>
                </a:gridCol>
                <a:gridCol w="1855559">
                  <a:extLst>
                    <a:ext uri="{9D8B030D-6E8A-4147-A177-3AD203B41FA5}">
                      <a16:colId xmlns:a16="http://schemas.microsoft.com/office/drawing/2014/main" val="10237957"/>
                    </a:ext>
                  </a:extLst>
                </a:gridCol>
                <a:gridCol w="1439005">
                  <a:extLst>
                    <a:ext uri="{9D8B030D-6E8A-4147-A177-3AD203B41FA5}">
                      <a16:colId xmlns:a16="http://schemas.microsoft.com/office/drawing/2014/main" val="3460024310"/>
                    </a:ext>
                  </a:extLst>
                </a:gridCol>
                <a:gridCol w="1855559">
                  <a:extLst>
                    <a:ext uri="{9D8B030D-6E8A-4147-A177-3AD203B41FA5}">
                      <a16:colId xmlns:a16="http://schemas.microsoft.com/office/drawing/2014/main" val="3584008832"/>
                    </a:ext>
                  </a:extLst>
                </a:gridCol>
                <a:gridCol w="719503">
                  <a:extLst>
                    <a:ext uri="{9D8B030D-6E8A-4147-A177-3AD203B41FA5}">
                      <a16:colId xmlns:a16="http://schemas.microsoft.com/office/drawing/2014/main" val="2411690490"/>
                    </a:ext>
                  </a:extLst>
                </a:gridCol>
              </a:tblGrid>
              <a:tr h="287418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จังหวัดที่ได้รับคืนเงินต้น</a:t>
                      </a:r>
                      <a:r>
                        <a:rPr lang="th-TH" sz="16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(</a:t>
                      </a: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หนี้ครบกำหนดชำระ ปีงบประมาณ พ.ศ. 2567) เรียงจากมากไปหาน้อย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590083"/>
                  </a:ext>
                </a:extLst>
              </a:tr>
              <a:tr h="83415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ลำดับที่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DC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เงินต้น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7AE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ดอกเบี้ย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B38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เงินต้นรับคืน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8093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ดอกเบี้ยรับคืน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72DD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รวมเงินรับชำระ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คิดเป็น</a:t>
                      </a:r>
                      <a:b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ร้อยละ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04521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แพร่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14,385,126.94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40,664.01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1,439,613.37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3,962.00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1,443,575.37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10.01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584755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นครปฐม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16,288,865.61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79,356.55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1,617,122.68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4,166.24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1,621,288.92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9.93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419895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สมุทรสงคราม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7,420,696.16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35,816.00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720,620.00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1,918.00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722,538.00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9.71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82611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แม่ฮ่องสอน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18,495,725.34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141,068.04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1,766,799.28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8,197.28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1,774,996.56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9.55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316936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นครศรีธรรมราช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32,815,174.46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240,700.96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3,110,623.90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16,003.39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3,126,627.29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9.48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115452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สงขลา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27,833,506.27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161,518.34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2,563,822.99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9,116.74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2,572,939.73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9.21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347413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จันทบุรี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12,507,779.22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23,815.83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1,075,069.30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1,521.31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1,076,590.61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8.60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713848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สมุทรสาคร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15,266,262.17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99,310.87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1,303,457.97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3,984.84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1,307,442.81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8.54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522065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14,385,338.15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50,666.49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1,208,668.90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4,829.50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1,213,498.40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8.40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546954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ร้อยเอ็ด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11,439,653.96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33,039.00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936,540.80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2,151.75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938,692.55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8.19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858501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-2738" y="31355"/>
            <a:ext cx="6746438" cy="733216"/>
            <a:chOff x="-2738" y="31355"/>
            <a:chExt cx="6746438" cy="733216"/>
          </a:xfrm>
        </p:grpSpPr>
        <p:sp>
          <p:nvSpPr>
            <p:cNvPr id="37" name="สี่เหลี่ยมผืนผ้า 8">
              <a:extLst>
                <a:ext uri="{FF2B5EF4-FFF2-40B4-BE49-F238E27FC236}">
                  <a16:creationId xmlns:a16="http://schemas.microsoft.com/office/drawing/2014/main" id="{28191E7A-1A19-4ECF-B3AF-EE227C74ADD3}"/>
                </a:ext>
              </a:extLst>
            </p:cNvPr>
            <p:cNvSpPr/>
            <p:nvPr/>
          </p:nvSpPr>
          <p:spPr>
            <a:xfrm>
              <a:off x="0" y="122215"/>
              <a:ext cx="6743700" cy="64235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effectLst>
                  <a:outerShdw blurRad="50800" dist="50800" dir="5400000" algn="ctr" rotWithShape="0">
                    <a:schemeClr val="bg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9" name="สี่เหลี่ยมผืนผ้า 9">
              <a:extLst>
                <a:ext uri="{FF2B5EF4-FFF2-40B4-BE49-F238E27FC236}">
                  <a16:creationId xmlns:a16="http://schemas.microsoft.com/office/drawing/2014/main" id="{C4A287DD-056E-4ABF-A54E-9ADC687B60D1}"/>
                </a:ext>
              </a:extLst>
            </p:cNvPr>
            <p:cNvSpPr/>
            <p:nvPr/>
          </p:nvSpPr>
          <p:spPr>
            <a:xfrm>
              <a:off x="-1" y="31355"/>
              <a:ext cx="6604001" cy="642356"/>
            </a:xfrm>
            <a:prstGeom prst="rect">
              <a:avLst/>
            </a:prstGeom>
            <a:solidFill>
              <a:srgbClr val="00206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effectLst>
                  <a:outerShdw blurRad="50800" dist="50800" dir="5400000" algn="ctr" rotWithShape="0">
                    <a:schemeClr val="bg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8" name="TextBox 29">
              <a:extLst>
                <a:ext uri="{FF2B5EF4-FFF2-40B4-BE49-F238E27FC236}">
                  <a16:creationId xmlns:a16="http://schemas.microsoft.com/office/drawing/2014/main" id="{5B442122-3C34-4ECB-95EC-33BB4C3E2DEC}"/>
                </a:ext>
              </a:extLst>
            </p:cNvPr>
            <p:cNvSpPr txBox="1"/>
            <p:nvPr/>
          </p:nvSpPr>
          <p:spPr>
            <a:xfrm>
              <a:off x="-2738" y="172468"/>
              <a:ext cx="660673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200" b="1" dirty="0">
                  <a:ln w="3175">
                    <a:noFill/>
                  </a:ln>
                  <a:solidFill>
                    <a:schemeClr val="bg1"/>
                  </a:solidFill>
                  <a:effectLst>
                    <a:outerShdw blurRad="50800" dist="63500" dir="5400000" algn="t" rotWithShape="0">
                      <a:schemeClr val="bg1">
                        <a:alpha val="25000"/>
                      </a:schemeClr>
                    </a:outerShdw>
                  </a:effectLst>
                  <a:latin typeface="Chulabhorn Likit Text Light" panose="00000400000000000000" pitchFamily="50" charset="-34"/>
                  <a:ea typeface="Roboto Slab" pitchFamily="2" charset="0"/>
                  <a:cs typeface="Chulabhorn Likit Text Light" panose="00000400000000000000" pitchFamily="50" charset="-34"/>
                </a:rPr>
                <a:t>การบริหารจัดการหนี้ของกองทุนพัฒนาบทบาทสตรี (ต่อ)</a:t>
              </a:r>
              <a:endParaRPr lang="en-US" sz="22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50800" dist="63500" dir="5400000" algn="t" rotWithShape="0">
                    <a:schemeClr val="bg1">
                      <a:alpha val="25000"/>
                    </a:schemeClr>
                  </a:outerShdw>
                </a:effectLst>
                <a:latin typeface="Chulabhorn Likit Text Light" panose="00000400000000000000" pitchFamily="50" charset="-34"/>
                <a:ea typeface="Roboto Slab" pitchFamily="2" charset="0"/>
                <a:cs typeface="Chulabhorn Likit Text Light" panose="00000400000000000000" pitchFamily="50" charset="-34"/>
              </a:endParaRPr>
            </a:p>
          </p:txBody>
        </p:sp>
      </p:grpSp>
      <p:sp>
        <p:nvSpPr>
          <p:cNvPr id="41" name="สี่เหลี่ยมผืนผ้า 1">
            <a:extLst>
              <a:ext uri="{FF2B5EF4-FFF2-40B4-BE49-F238E27FC236}">
                <a16:creationId xmlns:a16="http://schemas.microsoft.com/office/drawing/2014/main" id="{51C9DA6C-41B0-446A-9C71-613DD63DFDBE}"/>
              </a:ext>
            </a:extLst>
          </p:cNvPr>
          <p:cNvSpPr/>
          <p:nvPr/>
        </p:nvSpPr>
        <p:spPr>
          <a:xfrm>
            <a:off x="8357911" y="6274519"/>
            <a:ext cx="34829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ข้อมูล ณ วันที่ 13 พฤศจิกายน 2566</a:t>
            </a:r>
            <a:endParaRPr lang="th-TH" sz="1600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40" name="ตัวแทนหมายเลขภาพนิ่ง 8">
            <a:extLst>
              <a:ext uri="{FF2B5EF4-FFF2-40B4-BE49-F238E27FC236}">
                <a16:creationId xmlns:a16="http://schemas.microsoft.com/office/drawing/2014/main" id="{FE4B2840-53F0-42D1-8B25-80520A69EFAF}"/>
              </a:ext>
            </a:extLst>
          </p:cNvPr>
          <p:cNvSpPr txBox="1">
            <a:spLocks/>
          </p:cNvSpPr>
          <p:nvPr/>
        </p:nvSpPr>
        <p:spPr>
          <a:xfrm>
            <a:off x="11548981" y="6471293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17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85679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/>
        </p:nvSpPr>
        <p:spPr>
          <a:xfrm>
            <a:off x="5934076" y="3408680"/>
            <a:ext cx="2333625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h-TH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524001" y="642494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3" name="AutoShape 4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1714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" name="AutoShape 6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1866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8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2019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" name="AutoShape 10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2171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8" name="AutoShape 2" descr="ดาวน์โหลดโลโก้กรมการพัฒนาชุมชน ปี 2562 - สำนักงานพัฒนาชุมชนจังหวัดร้อยเอ็ด"/>
          <p:cNvSpPr>
            <a:spLocks noChangeAspect="1" noChangeArrowheads="1"/>
          </p:cNvSpPr>
          <p:nvPr/>
        </p:nvSpPr>
        <p:spPr bwMode="auto">
          <a:xfrm>
            <a:off x="2324100" y="396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0" name="Rectangle 9"/>
          <p:cNvSpPr/>
          <p:nvPr/>
        </p:nvSpPr>
        <p:spPr>
          <a:xfrm>
            <a:off x="2019300" y="2452149"/>
            <a:ext cx="982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h-TH" sz="2400" dirty="0"/>
          </a:p>
        </p:txBody>
      </p:sp>
      <p:grpSp>
        <p:nvGrpSpPr>
          <p:cNvPr id="20" name="กลุ่ม 19"/>
          <p:cNvGrpSpPr/>
          <p:nvPr/>
        </p:nvGrpSpPr>
        <p:grpSpPr>
          <a:xfrm>
            <a:off x="0" y="6280821"/>
            <a:ext cx="6867498" cy="633958"/>
            <a:chOff x="-425532" y="4710612"/>
            <a:chExt cx="5576155" cy="475468"/>
          </a:xfrm>
        </p:grpSpPr>
        <p:grpSp>
          <p:nvGrpSpPr>
            <p:cNvPr id="23" name="กลุ่ม 22"/>
            <p:cNvGrpSpPr/>
            <p:nvPr/>
          </p:nvGrpSpPr>
          <p:grpSpPr>
            <a:xfrm>
              <a:off x="-425532" y="4710612"/>
              <a:ext cx="5576155" cy="475468"/>
              <a:chOff x="-425532" y="4710612"/>
              <a:chExt cx="5576155" cy="475468"/>
            </a:xfrm>
          </p:grpSpPr>
          <p:grpSp>
            <p:nvGrpSpPr>
              <p:cNvPr id="25" name="กลุ่ม 24"/>
              <p:cNvGrpSpPr/>
              <p:nvPr/>
            </p:nvGrpSpPr>
            <p:grpSpPr>
              <a:xfrm>
                <a:off x="-425532" y="4744286"/>
                <a:ext cx="3197332" cy="419753"/>
                <a:chOff x="-468560" y="4744285"/>
                <a:chExt cx="3197332" cy="419753"/>
              </a:xfrm>
            </p:grpSpPr>
            <p:sp>
              <p:nvSpPr>
                <p:cNvPr id="35" name="รูปห้าเหลี่ยม 34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396552" y="4744285"/>
                  <a:ext cx="3125324" cy="419753"/>
                </a:xfrm>
                <a:prstGeom prst="homePlate">
                  <a:avLst/>
                </a:prstGeom>
                <a:solidFill>
                  <a:srgbClr val="FFCD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  <p:sp>
              <p:nvSpPr>
                <p:cNvPr id="36" name="รูปห้าเหลี่ยม 35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468560" y="4744285"/>
                  <a:ext cx="3125324" cy="419753"/>
                </a:xfrm>
                <a:prstGeom prst="homePlat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</p:grpSp>
          <p:grpSp>
            <p:nvGrpSpPr>
              <p:cNvPr id="27" name="กลุ่ม 26"/>
              <p:cNvGrpSpPr/>
              <p:nvPr/>
            </p:nvGrpSpPr>
            <p:grpSpPr>
              <a:xfrm>
                <a:off x="2771800" y="4710612"/>
                <a:ext cx="2378823" cy="475468"/>
                <a:chOff x="3507388" y="4717424"/>
                <a:chExt cx="2378823" cy="475468"/>
              </a:xfrm>
            </p:grpSpPr>
            <p:grpSp>
              <p:nvGrpSpPr>
                <p:cNvPr id="28" name="กลุ่ม 27"/>
                <p:cNvGrpSpPr/>
                <p:nvPr/>
              </p:nvGrpSpPr>
              <p:grpSpPr>
                <a:xfrm>
                  <a:off x="4284268" y="4717424"/>
                  <a:ext cx="1601943" cy="405692"/>
                  <a:chOff x="6239008" y="4519859"/>
                  <a:chExt cx="1601943" cy="405692"/>
                </a:xfrm>
              </p:grpSpPr>
              <p:pic>
                <p:nvPicPr>
                  <p:cNvPr id="30" name="Picture 23">
                    <a:extLst>
                      <a:ext uri="{FF2B5EF4-FFF2-40B4-BE49-F238E27FC236}">
                        <a16:creationId xmlns:a16="http://schemas.microsoft.com/office/drawing/2014/main" id="{A9FCDA38-8F0B-49DF-8F2E-B899B1F362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77898" y="4519859"/>
                    <a:ext cx="563053" cy="367586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24">
                    <a:extLst>
                      <a:ext uri="{FF2B5EF4-FFF2-40B4-BE49-F238E27FC236}">
                        <a16:creationId xmlns:a16="http://schemas.microsoft.com/office/drawing/2014/main" id="{199745AA-CFB3-443D-A566-E11575BA52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39008" y="4535548"/>
                    <a:ext cx="346227" cy="390003"/>
                  </a:xfrm>
                  <a:prstGeom prst="rect">
                    <a:avLst/>
                  </a:prstGeom>
                </p:spPr>
              </p:pic>
              <p:grpSp>
                <p:nvGrpSpPr>
                  <p:cNvPr id="32" name="กลุ่ม 31"/>
                  <p:cNvGrpSpPr/>
                  <p:nvPr/>
                </p:nvGrpSpPr>
                <p:grpSpPr>
                  <a:xfrm>
                    <a:off x="6619048" y="4614121"/>
                    <a:ext cx="626890" cy="294323"/>
                    <a:chOff x="6589062" y="4638694"/>
                    <a:chExt cx="413122" cy="193959"/>
                  </a:xfrm>
                </p:grpSpPr>
                <p:pic>
                  <p:nvPicPr>
                    <p:cNvPr id="33" name="Picture 35">
                      <a:extLst>
                        <a:ext uri="{FF2B5EF4-FFF2-40B4-BE49-F238E27FC236}">
                          <a16:creationId xmlns:a16="http://schemas.microsoft.com/office/drawing/2014/main" id="{9584FECB-F937-4F01-8CDD-C92F98A2F1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9062" y="4648929"/>
                      <a:ext cx="221444" cy="18372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4" name="Picture 36">
                      <a:extLst>
                        <a:ext uri="{FF2B5EF4-FFF2-40B4-BE49-F238E27FC236}">
                          <a16:creationId xmlns:a16="http://schemas.microsoft.com/office/drawing/2014/main" id="{62FFD426-AD6C-47DA-99D3-A7217E240C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35445" y="4638694"/>
                      <a:ext cx="166739" cy="180120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29" name="Picture 2" descr="C:\Users\Administrator\Desktop\change for good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7388" y="4741958"/>
                  <a:ext cx="801816" cy="4509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4" name="TextBox 7"/>
            <p:cNvSpPr txBox="1"/>
            <p:nvPr/>
          </p:nvSpPr>
          <p:spPr>
            <a:xfrm>
              <a:off x="96576" y="4794706"/>
              <a:ext cx="234463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เศรษฐกิจฐานรากมั่นคง ชุมชนเข้มแข็งอย่างยั่งยืน </a:t>
              </a:r>
            </a:p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ด้วยหลักปรัชญาของเศรษฐกิจพอเพียง</a:t>
              </a:r>
            </a:p>
          </p:txBody>
        </p:sp>
      </p:grp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144480"/>
              </p:ext>
            </p:extLst>
          </p:nvPr>
        </p:nvGraphicFramePr>
        <p:xfrm>
          <a:off x="196321" y="957700"/>
          <a:ext cx="11644579" cy="52923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5239">
                  <a:extLst>
                    <a:ext uri="{9D8B030D-6E8A-4147-A177-3AD203B41FA5}">
                      <a16:colId xmlns:a16="http://schemas.microsoft.com/office/drawing/2014/main" val="544645889"/>
                    </a:ext>
                  </a:extLst>
                </a:gridCol>
                <a:gridCol w="1552610">
                  <a:extLst>
                    <a:ext uri="{9D8B030D-6E8A-4147-A177-3AD203B41FA5}">
                      <a16:colId xmlns:a16="http://schemas.microsoft.com/office/drawing/2014/main" val="3208179235"/>
                    </a:ext>
                  </a:extLst>
                </a:gridCol>
                <a:gridCol w="1855559">
                  <a:extLst>
                    <a:ext uri="{9D8B030D-6E8A-4147-A177-3AD203B41FA5}">
                      <a16:colId xmlns:a16="http://schemas.microsoft.com/office/drawing/2014/main" val="2137540439"/>
                    </a:ext>
                  </a:extLst>
                </a:gridCol>
                <a:gridCol w="1571545">
                  <a:extLst>
                    <a:ext uri="{9D8B030D-6E8A-4147-A177-3AD203B41FA5}">
                      <a16:colId xmlns:a16="http://schemas.microsoft.com/office/drawing/2014/main" val="1123432420"/>
                    </a:ext>
                  </a:extLst>
                </a:gridCol>
                <a:gridCol w="1855559">
                  <a:extLst>
                    <a:ext uri="{9D8B030D-6E8A-4147-A177-3AD203B41FA5}">
                      <a16:colId xmlns:a16="http://schemas.microsoft.com/office/drawing/2014/main" val="10237957"/>
                    </a:ext>
                  </a:extLst>
                </a:gridCol>
                <a:gridCol w="1439005">
                  <a:extLst>
                    <a:ext uri="{9D8B030D-6E8A-4147-A177-3AD203B41FA5}">
                      <a16:colId xmlns:a16="http://schemas.microsoft.com/office/drawing/2014/main" val="3460024310"/>
                    </a:ext>
                  </a:extLst>
                </a:gridCol>
                <a:gridCol w="1855559">
                  <a:extLst>
                    <a:ext uri="{9D8B030D-6E8A-4147-A177-3AD203B41FA5}">
                      <a16:colId xmlns:a16="http://schemas.microsoft.com/office/drawing/2014/main" val="3584008832"/>
                    </a:ext>
                  </a:extLst>
                </a:gridCol>
                <a:gridCol w="719503">
                  <a:extLst>
                    <a:ext uri="{9D8B030D-6E8A-4147-A177-3AD203B41FA5}">
                      <a16:colId xmlns:a16="http://schemas.microsoft.com/office/drawing/2014/main" val="2411690490"/>
                    </a:ext>
                  </a:extLst>
                </a:gridCol>
              </a:tblGrid>
              <a:tr h="287418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จังหวัดที่ได้รับคืนเงินต้น</a:t>
                      </a:r>
                      <a:r>
                        <a:rPr lang="th-TH" sz="14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(</a:t>
                      </a: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หนี้ครบกำหนดชำระ ปีงบประมาณ พ.ศ. 2567) เรียงจากมากไปหาน้อย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590083"/>
                  </a:ext>
                </a:extLst>
              </a:tr>
              <a:tr h="83415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ลำดับที่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DC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เงินต้น</a:t>
                      </a: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7AE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ดอกเบี้ย</a:t>
                      </a: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B38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เงินต้นรับคืน</a:t>
                      </a: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8093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ดอกเบี้ยรับคืน</a:t>
                      </a: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72DD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รวมเงินรับชำระ</a:t>
                      </a: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คิดเป็น</a:t>
                      </a:r>
                      <a:br>
                        <a:rPr lang="th-TH" sz="14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4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ร้อยละ</a:t>
                      </a: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04521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กาฬสินธุ์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25,354,345.00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176,080.00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2,053,353.39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12,023.00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2,065,376.39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8.10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584755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ปทุมธานี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8,232,402.83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49,858.25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663,030.63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4,589.09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 667,619.72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8.05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419895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ระยอง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11,851,173.77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40,258.00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941,837.56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4,646.00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946,483.56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7.95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82611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เชียงใหม่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22,507,813.00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58,426.00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1,764,468.58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5,254.00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1,769,722.58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7.84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316936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พังงา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17,995,604.49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67,481.65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1,361,816.91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1,651.28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1,363,468.19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7.57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115452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ราชบุรี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18,629,543.00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48,145.50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1,402,363.20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1,394.00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1,403,757.20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7.53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347413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สุราษฎร์ธานี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27,587,591.26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98,375.27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2,059,869.78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3,618.00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2,063,487.78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7.47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713848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16,715,349.14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51,693.83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1,233,782.93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2,390.14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1,236,173.07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7.38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522065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นครราชสีมา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22,476,294.15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34,756.14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1,657,372.40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3,318.00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1,660,690.40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7.37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546954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นนทบุรี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22,333,327.16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184,582.45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1,609,305.08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5,046.12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1,614,351.20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7.21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858501"/>
                  </a:ext>
                </a:extLst>
              </a:tr>
            </a:tbl>
          </a:graphicData>
        </a:graphic>
      </p:graphicFrame>
      <p:grpSp>
        <p:nvGrpSpPr>
          <p:cNvPr id="40" name="Group 39"/>
          <p:cNvGrpSpPr/>
          <p:nvPr/>
        </p:nvGrpSpPr>
        <p:grpSpPr>
          <a:xfrm>
            <a:off x="-2738" y="31355"/>
            <a:ext cx="6746438" cy="733216"/>
            <a:chOff x="-2738" y="31355"/>
            <a:chExt cx="6746438" cy="733216"/>
          </a:xfrm>
        </p:grpSpPr>
        <p:sp>
          <p:nvSpPr>
            <p:cNvPr id="41" name="สี่เหลี่ยมผืนผ้า 8">
              <a:extLst>
                <a:ext uri="{FF2B5EF4-FFF2-40B4-BE49-F238E27FC236}">
                  <a16:creationId xmlns:a16="http://schemas.microsoft.com/office/drawing/2014/main" id="{28191E7A-1A19-4ECF-B3AF-EE227C74ADD3}"/>
                </a:ext>
              </a:extLst>
            </p:cNvPr>
            <p:cNvSpPr/>
            <p:nvPr/>
          </p:nvSpPr>
          <p:spPr>
            <a:xfrm>
              <a:off x="0" y="122215"/>
              <a:ext cx="6743700" cy="64235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effectLst>
                  <a:outerShdw blurRad="50800" dist="50800" dir="5400000" algn="ctr" rotWithShape="0">
                    <a:schemeClr val="bg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2" name="สี่เหลี่ยมผืนผ้า 9">
              <a:extLst>
                <a:ext uri="{FF2B5EF4-FFF2-40B4-BE49-F238E27FC236}">
                  <a16:creationId xmlns:a16="http://schemas.microsoft.com/office/drawing/2014/main" id="{C4A287DD-056E-4ABF-A54E-9ADC687B60D1}"/>
                </a:ext>
              </a:extLst>
            </p:cNvPr>
            <p:cNvSpPr/>
            <p:nvPr/>
          </p:nvSpPr>
          <p:spPr>
            <a:xfrm>
              <a:off x="-1" y="31355"/>
              <a:ext cx="6604001" cy="642356"/>
            </a:xfrm>
            <a:prstGeom prst="rect">
              <a:avLst/>
            </a:prstGeom>
            <a:solidFill>
              <a:srgbClr val="00206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effectLst>
                  <a:outerShdw blurRad="50800" dist="50800" dir="5400000" algn="ctr" rotWithShape="0">
                    <a:schemeClr val="bg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3" name="TextBox 29">
              <a:extLst>
                <a:ext uri="{FF2B5EF4-FFF2-40B4-BE49-F238E27FC236}">
                  <a16:creationId xmlns:a16="http://schemas.microsoft.com/office/drawing/2014/main" id="{5B442122-3C34-4ECB-95EC-33BB4C3E2DEC}"/>
                </a:ext>
              </a:extLst>
            </p:cNvPr>
            <p:cNvSpPr txBox="1"/>
            <p:nvPr/>
          </p:nvSpPr>
          <p:spPr>
            <a:xfrm>
              <a:off x="-2738" y="172468"/>
              <a:ext cx="660673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200" b="1" dirty="0">
                  <a:ln w="3175">
                    <a:noFill/>
                  </a:ln>
                  <a:solidFill>
                    <a:schemeClr val="bg1"/>
                  </a:solidFill>
                  <a:effectLst>
                    <a:outerShdw blurRad="50800" dist="63500" dir="5400000" algn="t" rotWithShape="0">
                      <a:schemeClr val="bg1">
                        <a:alpha val="25000"/>
                      </a:schemeClr>
                    </a:outerShdw>
                  </a:effectLst>
                  <a:latin typeface="Chulabhorn Likit Text Light" panose="00000400000000000000" pitchFamily="50" charset="-34"/>
                  <a:ea typeface="Roboto Slab" pitchFamily="2" charset="0"/>
                  <a:cs typeface="Chulabhorn Likit Text Light" panose="00000400000000000000" pitchFamily="50" charset="-34"/>
                </a:rPr>
                <a:t>การบริหารจัดการหนี้ของกองทุนพัฒนาบทบาทสตรี (ต่อ)</a:t>
              </a:r>
              <a:endParaRPr lang="en-US" sz="22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50800" dist="63500" dir="5400000" algn="t" rotWithShape="0">
                    <a:schemeClr val="bg1">
                      <a:alpha val="25000"/>
                    </a:schemeClr>
                  </a:outerShdw>
                </a:effectLst>
                <a:latin typeface="Chulabhorn Likit Text Light" panose="00000400000000000000" pitchFamily="50" charset="-34"/>
                <a:ea typeface="Roboto Slab" pitchFamily="2" charset="0"/>
                <a:cs typeface="Chulabhorn Likit Text Light" panose="00000400000000000000" pitchFamily="50" charset="-34"/>
              </a:endParaRPr>
            </a:p>
          </p:txBody>
        </p:sp>
      </p:grpSp>
      <p:sp>
        <p:nvSpPr>
          <p:cNvPr id="38" name="สี่เหลี่ยมผืนผ้า 1">
            <a:extLst>
              <a:ext uri="{FF2B5EF4-FFF2-40B4-BE49-F238E27FC236}">
                <a16:creationId xmlns:a16="http://schemas.microsoft.com/office/drawing/2014/main" id="{7C746877-0F21-4646-BE9C-2C17D5F8B16F}"/>
              </a:ext>
            </a:extLst>
          </p:cNvPr>
          <p:cNvSpPr/>
          <p:nvPr/>
        </p:nvSpPr>
        <p:spPr>
          <a:xfrm>
            <a:off x="7698192" y="6392946"/>
            <a:ext cx="34829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ข้อมูล ณ วันที่ 13 พฤศจิกายน 2566</a:t>
            </a:r>
            <a:endParaRPr lang="th-TH" sz="1600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37" name="ตัวแทนหมายเลขภาพนิ่ง 8">
            <a:extLst>
              <a:ext uri="{FF2B5EF4-FFF2-40B4-BE49-F238E27FC236}">
                <a16:creationId xmlns:a16="http://schemas.microsoft.com/office/drawing/2014/main" id="{A0DFF101-8347-4E31-90E1-721BCBDA4AA3}"/>
              </a:ext>
            </a:extLst>
          </p:cNvPr>
          <p:cNvSpPr txBox="1">
            <a:spLocks/>
          </p:cNvSpPr>
          <p:nvPr/>
        </p:nvSpPr>
        <p:spPr>
          <a:xfrm>
            <a:off x="11088555" y="6356351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18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88066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/>
        </p:nvSpPr>
        <p:spPr>
          <a:xfrm>
            <a:off x="5934076" y="3408680"/>
            <a:ext cx="2333625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h-TH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524001" y="642494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3" name="AutoShape 4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1714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" name="AutoShape 6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1866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8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2019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" name="AutoShape 10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2171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8" name="AutoShape 2" descr="ดาวน์โหลดโลโก้กรมการพัฒนาชุมชน ปี 2562 - สำนักงานพัฒนาชุมชนจังหวัดร้อยเอ็ด"/>
          <p:cNvSpPr>
            <a:spLocks noChangeAspect="1" noChangeArrowheads="1"/>
          </p:cNvSpPr>
          <p:nvPr/>
        </p:nvSpPr>
        <p:spPr bwMode="auto">
          <a:xfrm>
            <a:off x="2324100" y="396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0" name="Rectangle 9"/>
          <p:cNvSpPr/>
          <p:nvPr/>
        </p:nvSpPr>
        <p:spPr>
          <a:xfrm>
            <a:off x="2019300" y="2452149"/>
            <a:ext cx="982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h-TH" sz="2400" dirty="0"/>
          </a:p>
        </p:txBody>
      </p:sp>
      <p:grpSp>
        <p:nvGrpSpPr>
          <p:cNvPr id="20" name="กลุ่ม 19"/>
          <p:cNvGrpSpPr/>
          <p:nvPr/>
        </p:nvGrpSpPr>
        <p:grpSpPr>
          <a:xfrm>
            <a:off x="0" y="6280821"/>
            <a:ext cx="6867498" cy="633958"/>
            <a:chOff x="-425532" y="4710612"/>
            <a:chExt cx="5576155" cy="475468"/>
          </a:xfrm>
        </p:grpSpPr>
        <p:grpSp>
          <p:nvGrpSpPr>
            <p:cNvPr id="23" name="กลุ่ม 22"/>
            <p:cNvGrpSpPr/>
            <p:nvPr/>
          </p:nvGrpSpPr>
          <p:grpSpPr>
            <a:xfrm>
              <a:off x="-425532" y="4710612"/>
              <a:ext cx="5576155" cy="475468"/>
              <a:chOff x="-425532" y="4710612"/>
              <a:chExt cx="5576155" cy="475468"/>
            </a:xfrm>
          </p:grpSpPr>
          <p:grpSp>
            <p:nvGrpSpPr>
              <p:cNvPr id="25" name="กลุ่ม 24"/>
              <p:cNvGrpSpPr/>
              <p:nvPr/>
            </p:nvGrpSpPr>
            <p:grpSpPr>
              <a:xfrm>
                <a:off x="-425532" y="4744286"/>
                <a:ext cx="3197332" cy="419753"/>
                <a:chOff x="-468560" y="4744285"/>
                <a:chExt cx="3197332" cy="419753"/>
              </a:xfrm>
            </p:grpSpPr>
            <p:sp>
              <p:nvSpPr>
                <p:cNvPr id="35" name="รูปห้าเหลี่ยม 34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396552" y="4744285"/>
                  <a:ext cx="3125324" cy="419753"/>
                </a:xfrm>
                <a:prstGeom prst="homePlate">
                  <a:avLst/>
                </a:prstGeom>
                <a:solidFill>
                  <a:srgbClr val="FFCD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  <p:sp>
              <p:nvSpPr>
                <p:cNvPr id="36" name="รูปห้าเหลี่ยม 35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468560" y="4744285"/>
                  <a:ext cx="3125324" cy="419753"/>
                </a:xfrm>
                <a:prstGeom prst="homePlat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</p:grpSp>
          <p:grpSp>
            <p:nvGrpSpPr>
              <p:cNvPr id="27" name="กลุ่ม 26"/>
              <p:cNvGrpSpPr/>
              <p:nvPr/>
            </p:nvGrpSpPr>
            <p:grpSpPr>
              <a:xfrm>
                <a:off x="2771800" y="4710612"/>
                <a:ext cx="2378823" cy="475468"/>
                <a:chOff x="3507388" y="4717424"/>
                <a:chExt cx="2378823" cy="475468"/>
              </a:xfrm>
            </p:grpSpPr>
            <p:grpSp>
              <p:nvGrpSpPr>
                <p:cNvPr id="28" name="กลุ่ม 27"/>
                <p:cNvGrpSpPr/>
                <p:nvPr/>
              </p:nvGrpSpPr>
              <p:grpSpPr>
                <a:xfrm>
                  <a:off x="4284268" y="4717424"/>
                  <a:ext cx="1601943" cy="405692"/>
                  <a:chOff x="6239008" y="4519859"/>
                  <a:chExt cx="1601943" cy="405692"/>
                </a:xfrm>
              </p:grpSpPr>
              <p:pic>
                <p:nvPicPr>
                  <p:cNvPr id="30" name="Picture 23">
                    <a:extLst>
                      <a:ext uri="{FF2B5EF4-FFF2-40B4-BE49-F238E27FC236}">
                        <a16:creationId xmlns:a16="http://schemas.microsoft.com/office/drawing/2014/main" id="{A9FCDA38-8F0B-49DF-8F2E-B899B1F362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77898" y="4519859"/>
                    <a:ext cx="563053" cy="367586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24">
                    <a:extLst>
                      <a:ext uri="{FF2B5EF4-FFF2-40B4-BE49-F238E27FC236}">
                        <a16:creationId xmlns:a16="http://schemas.microsoft.com/office/drawing/2014/main" id="{199745AA-CFB3-443D-A566-E11575BA52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39008" y="4535548"/>
                    <a:ext cx="346227" cy="390003"/>
                  </a:xfrm>
                  <a:prstGeom prst="rect">
                    <a:avLst/>
                  </a:prstGeom>
                </p:spPr>
              </p:pic>
              <p:grpSp>
                <p:nvGrpSpPr>
                  <p:cNvPr id="32" name="กลุ่ม 31"/>
                  <p:cNvGrpSpPr/>
                  <p:nvPr/>
                </p:nvGrpSpPr>
                <p:grpSpPr>
                  <a:xfrm>
                    <a:off x="6619048" y="4614121"/>
                    <a:ext cx="626890" cy="294323"/>
                    <a:chOff x="6589062" y="4638694"/>
                    <a:chExt cx="413122" cy="193959"/>
                  </a:xfrm>
                </p:grpSpPr>
                <p:pic>
                  <p:nvPicPr>
                    <p:cNvPr id="33" name="Picture 35">
                      <a:extLst>
                        <a:ext uri="{FF2B5EF4-FFF2-40B4-BE49-F238E27FC236}">
                          <a16:creationId xmlns:a16="http://schemas.microsoft.com/office/drawing/2014/main" id="{9584FECB-F937-4F01-8CDD-C92F98A2F1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9062" y="4648929"/>
                      <a:ext cx="221444" cy="18372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4" name="Picture 36">
                      <a:extLst>
                        <a:ext uri="{FF2B5EF4-FFF2-40B4-BE49-F238E27FC236}">
                          <a16:creationId xmlns:a16="http://schemas.microsoft.com/office/drawing/2014/main" id="{62FFD426-AD6C-47DA-99D3-A7217E240C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35445" y="4638694"/>
                      <a:ext cx="166739" cy="180120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29" name="Picture 2" descr="C:\Users\Administrator\Desktop\change for good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7388" y="4741958"/>
                  <a:ext cx="801816" cy="4509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4" name="TextBox 7"/>
            <p:cNvSpPr txBox="1"/>
            <p:nvPr/>
          </p:nvSpPr>
          <p:spPr>
            <a:xfrm>
              <a:off x="96576" y="4794706"/>
              <a:ext cx="234463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เศรษฐกิจฐานรากมั่นคง ชุมชนเข้มแข็งอย่างยั่งยืน </a:t>
              </a:r>
            </a:p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ด้วยหลักปรัชญาของเศรษฐกิจพอเพียง</a:t>
              </a:r>
            </a:p>
          </p:txBody>
        </p:sp>
      </p:grp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527749"/>
              </p:ext>
            </p:extLst>
          </p:nvPr>
        </p:nvGraphicFramePr>
        <p:xfrm>
          <a:off x="196320" y="844696"/>
          <a:ext cx="11644579" cy="52923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5239">
                  <a:extLst>
                    <a:ext uri="{9D8B030D-6E8A-4147-A177-3AD203B41FA5}">
                      <a16:colId xmlns:a16="http://schemas.microsoft.com/office/drawing/2014/main" val="544645889"/>
                    </a:ext>
                  </a:extLst>
                </a:gridCol>
                <a:gridCol w="1552610">
                  <a:extLst>
                    <a:ext uri="{9D8B030D-6E8A-4147-A177-3AD203B41FA5}">
                      <a16:colId xmlns:a16="http://schemas.microsoft.com/office/drawing/2014/main" val="3208179235"/>
                    </a:ext>
                  </a:extLst>
                </a:gridCol>
                <a:gridCol w="1855559">
                  <a:extLst>
                    <a:ext uri="{9D8B030D-6E8A-4147-A177-3AD203B41FA5}">
                      <a16:colId xmlns:a16="http://schemas.microsoft.com/office/drawing/2014/main" val="2137540439"/>
                    </a:ext>
                  </a:extLst>
                </a:gridCol>
                <a:gridCol w="1571545">
                  <a:extLst>
                    <a:ext uri="{9D8B030D-6E8A-4147-A177-3AD203B41FA5}">
                      <a16:colId xmlns:a16="http://schemas.microsoft.com/office/drawing/2014/main" val="1123432420"/>
                    </a:ext>
                  </a:extLst>
                </a:gridCol>
                <a:gridCol w="1855559">
                  <a:extLst>
                    <a:ext uri="{9D8B030D-6E8A-4147-A177-3AD203B41FA5}">
                      <a16:colId xmlns:a16="http://schemas.microsoft.com/office/drawing/2014/main" val="10237957"/>
                    </a:ext>
                  </a:extLst>
                </a:gridCol>
                <a:gridCol w="1439005">
                  <a:extLst>
                    <a:ext uri="{9D8B030D-6E8A-4147-A177-3AD203B41FA5}">
                      <a16:colId xmlns:a16="http://schemas.microsoft.com/office/drawing/2014/main" val="3460024310"/>
                    </a:ext>
                  </a:extLst>
                </a:gridCol>
                <a:gridCol w="1855559">
                  <a:extLst>
                    <a:ext uri="{9D8B030D-6E8A-4147-A177-3AD203B41FA5}">
                      <a16:colId xmlns:a16="http://schemas.microsoft.com/office/drawing/2014/main" val="3584008832"/>
                    </a:ext>
                  </a:extLst>
                </a:gridCol>
                <a:gridCol w="719503">
                  <a:extLst>
                    <a:ext uri="{9D8B030D-6E8A-4147-A177-3AD203B41FA5}">
                      <a16:colId xmlns:a16="http://schemas.microsoft.com/office/drawing/2014/main" val="2411690490"/>
                    </a:ext>
                  </a:extLst>
                </a:gridCol>
              </a:tblGrid>
              <a:tr h="287418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จังหวัดที่ได้รับคืนเงินต้น</a:t>
                      </a:r>
                      <a:r>
                        <a:rPr lang="th-TH" sz="16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(</a:t>
                      </a: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หนี้ครบกำหนดชำระ ปีงบประมาณ พ.ศ. 2567) เรียงจากมากไปหาน้อย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590083"/>
                  </a:ext>
                </a:extLst>
              </a:tr>
              <a:tr h="83415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ลำดับที่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DC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เงินต้น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7AE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ดอกเบี้ย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B38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เงินต้นรับคืน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8093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ดอกเบี้ยรับคืน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72DD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รวมเงินรับชำระ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คิดเป็น</a:t>
                      </a:r>
                      <a:b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ร้อยละ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04521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ขอนแก่น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25,542,014.26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55,980.00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1,836,214.27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3,042.00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1,839,256.27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7.19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584755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ตรัง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25,362,551.88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337,989.28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1,819,745.79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18,383.71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1,838,129.50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7.17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419895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เพชรบุรี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15,209,734.39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73,406.00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1,065,153.28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4,480.02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1,069,633.30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7.00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82611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นครพนม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22,349,473.53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66,801.01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1,549,650.16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4,133.00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1,553,783.16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6.93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316936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ศรีสะเกษ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27,819,670.14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84,600.46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1,914,065.99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5,242.00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1,919,307.99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6.88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115452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ลำพูน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16,071,586.25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57,950.00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1,087,706.37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1,789.97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1,089,496.34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6.77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347413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นราธิวาส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24,864,796.06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44,420.97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1,666,680.23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2,453.10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1,669,133.33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6.70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713848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พัทลุง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11,443,930.59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110,544.48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763,589.47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4,776.00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768,365.47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6.67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522065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อ่างทอง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16,529,397.28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46,668.97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1,055,738.41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2,190.00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1,057,928.41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6.39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546954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เลย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26,357,876.82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195,066.50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1,656,263.16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9,037.00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1,665,300.16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6.28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858501"/>
                  </a:ext>
                </a:extLst>
              </a:tr>
            </a:tbl>
          </a:graphicData>
        </a:graphic>
      </p:graphicFrame>
      <p:grpSp>
        <p:nvGrpSpPr>
          <p:cNvPr id="40" name="Group 39"/>
          <p:cNvGrpSpPr/>
          <p:nvPr/>
        </p:nvGrpSpPr>
        <p:grpSpPr>
          <a:xfrm>
            <a:off x="-2738" y="31355"/>
            <a:ext cx="6746438" cy="733216"/>
            <a:chOff x="-2738" y="31355"/>
            <a:chExt cx="6746438" cy="733216"/>
          </a:xfrm>
        </p:grpSpPr>
        <p:sp>
          <p:nvSpPr>
            <p:cNvPr id="41" name="สี่เหลี่ยมผืนผ้า 8">
              <a:extLst>
                <a:ext uri="{FF2B5EF4-FFF2-40B4-BE49-F238E27FC236}">
                  <a16:creationId xmlns:a16="http://schemas.microsoft.com/office/drawing/2014/main" id="{28191E7A-1A19-4ECF-B3AF-EE227C74ADD3}"/>
                </a:ext>
              </a:extLst>
            </p:cNvPr>
            <p:cNvSpPr/>
            <p:nvPr/>
          </p:nvSpPr>
          <p:spPr>
            <a:xfrm>
              <a:off x="0" y="122215"/>
              <a:ext cx="6743700" cy="64235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effectLst>
                  <a:outerShdw blurRad="50800" dist="50800" dir="5400000" algn="ctr" rotWithShape="0">
                    <a:schemeClr val="bg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2" name="สี่เหลี่ยมผืนผ้า 9">
              <a:extLst>
                <a:ext uri="{FF2B5EF4-FFF2-40B4-BE49-F238E27FC236}">
                  <a16:creationId xmlns:a16="http://schemas.microsoft.com/office/drawing/2014/main" id="{C4A287DD-056E-4ABF-A54E-9ADC687B60D1}"/>
                </a:ext>
              </a:extLst>
            </p:cNvPr>
            <p:cNvSpPr/>
            <p:nvPr/>
          </p:nvSpPr>
          <p:spPr>
            <a:xfrm>
              <a:off x="-1" y="31355"/>
              <a:ext cx="6604001" cy="642356"/>
            </a:xfrm>
            <a:prstGeom prst="rect">
              <a:avLst/>
            </a:prstGeom>
            <a:solidFill>
              <a:srgbClr val="00206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effectLst>
                  <a:outerShdw blurRad="50800" dist="50800" dir="5400000" algn="ctr" rotWithShape="0">
                    <a:schemeClr val="bg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3" name="TextBox 29">
              <a:extLst>
                <a:ext uri="{FF2B5EF4-FFF2-40B4-BE49-F238E27FC236}">
                  <a16:creationId xmlns:a16="http://schemas.microsoft.com/office/drawing/2014/main" id="{5B442122-3C34-4ECB-95EC-33BB4C3E2DEC}"/>
                </a:ext>
              </a:extLst>
            </p:cNvPr>
            <p:cNvSpPr txBox="1"/>
            <p:nvPr/>
          </p:nvSpPr>
          <p:spPr>
            <a:xfrm>
              <a:off x="-2738" y="172468"/>
              <a:ext cx="660673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200" b="1" dirty="0">
                  <a:ln w="3175">
                    <a:noFill/>
                  </a:ln>
                  <a:solidFill>
                    <a:schemeClr val="bg1"/>
                  </a:solidFill>
                  <a:effectLst>
                    <a:outerShdw blurRad="50800" dist="63500" dir="5400000" algn="t" rotWithShape="0">
                      <a:schemeClr val="bg1">
                        <a:alpha val="25000"/>
                      </a:schemeClr>
                    </a:outerShdw>
                  </a:effectLst>
                  <a:latin typeface="Chulabhorn Likit Text Light" panose="00000400000000000000" pitchFamily="50" charset="-34"/>
                  <a:ea typeface="Roboto Slab" pitchFamily="2" charset="0"/>
                  <a:cs typeface="Chulabhorn Likit Text Light" panose="00000400000000000000" pitchFamily="50" charset="-34"/>
                </a:rPr>
                <a:t>การบริหารจัดการหนี้ของกองทุนพัฒนาบทบาทสตรี (ต่อ)</a:t>
              </a:r>
              <a:endParaRPr lang="en-US" sz="22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50800" dist="63500" dir="5400000" algn="t" rotWithShape="0">
                    <a:schemeClr val="bg1">
                      <a:alpha val="25000"/>
                    </a:schemeClr>
                  </a:outerShdw>
                </a:effectLst>
                <a:latin typeface="Chulabhorn Likit Text Light" panose="00000400000000000000" pitchFamily="50" charset="-34"/>
                <a:ea typeface="Roboto Slab" pitchFamily="2" charset="0"/>
                <a:cs typeface="Chulabhorn Likit Text Light" panose="00000400000000000000" pitchFamily="50" charset="-34"/>
              </a:endParaRPr>
            </a:p>
          </p:txBody>
        </p:sp>
      </p:grpSp>
      <p:sp>
        <p:nvSpPr>
          <p:cNvPr id="38" name="สี่เหลี่ยมผืนผ้า 1">
            <a:extLst>
              <a:ext uri="{FF2B5EF4-FFF2-40B4-BE49-F238E27FC236}">
                <a16:creationId xmlns:a16="http://schemas.microsoft.com/office/drawing/2014/main" id="{84DE3F00-7FC6-41D0-A5EE-F8B5534E758F}"/>
              </a:ext>
            </a:extLst>
          </p:cNvPr>
          <p:cNvSpPr/>
          <p:nvPr/>
        </p:nvSpPr>
        <p:spPr>
          <a:xfrm>
            <a:off x="8065993" y="6356601"/>
            <a:ext cx="34829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ข้อมูล ณ วันที่ 13 พฤศจิกายน 2566</a:t>
            </a:r>
            <a:endParaRPr lang="th-TH" sz="1600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37" name="ตัวแทนหมายเลขภาพนิ่ง 8">
            <a:extLst>
              <a:ext uri="{FF2B5EF4-FFF2-40B4-BE49-F238E27FC236}">
                <a16:creationId xmlns:a16="http://schemas.microsoft.com/office/drawing/2014/main" id="{4C3F9497-4AA6-44C5-9108-72AAC85BCE65}"/>
              </a:ext>
            </a:extLst>
          </p:cNvPr>
          <p:cNvSpPr txBox="1">
            <a:spLocks/>
          </p:cNvSpPr>
          <p:nvPr/>
        </p:nvSpPr>
        <p:spPr>
          <a:xfrm>
            <a:off x="11088555" y="6356351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19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53109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กล่องข้อความ 4"/>
          <p:cNvSpPr txBox="1"/>
          <p:nvPr/>
        </p:nvSpPr>
        <p:spPr>
          <a:xfrm>
            <a:off x="207879" y="1220494"/>
            <a:ext cx="11839634" cy="450225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00"/>
              </a:spcAft>
            </a:pPr>
            <a:r>
              <a:rPr lang="th-TH" sz="16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ระเบียบวาระที่ 1 เรื่อง ประธานแจ้งให้ที่ประชุมทราบ</a:t>
            </a:r>
          </a:p>
          <a:p>
            <a:pPr>
              <a:lnSpc>
                <a:spcPct val="120000"/>
              </a:lnSpc>
              <a:spcAft>
                <a:spcPts val="100"/>
              </a:spcAft>
            </a:pPr>
            <a:r>
              <a:rPr lang="th-TH" sz="16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                  -</a:t>
            </a:r>
          </a:p>
          <a:p>
            <a:pPr>
              <a:lnSpc>
                <a:spcPct val="120000"/>
              </a:lnSpc>
              <a:spcAft>
                <a:spcPts val="100"/>
              </a:spcAft>
            </a:pPr>
            <a:r>
              <a:rPr lang="th-TH" sz="16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ระเบียบวาระที่ 2 เรื่อง รับรองรายงานการประชุม ครั้งที่ 9/2566 เมื่อวันที่ </a:t>
            </a:r>
            <a:r>
              <a:rPr lang="en-US" sz="16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1</a:t>
            </a:r>
            <a:r>
              <a:rPr lang="th-TH" sz="16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8 ตุลาคม 2566</a:t>
            </a:r>
          </a:p>
          <a:p>
            <a:pPr>
              <a:lnSpc>
                <a:spcPct val="120000"/>
              </a:lnSpc>
              <a:spcAft>
                <a:spcPts val="100"/>
              </a:spcAft>
            </a:pPr>
            <a:r>
              <a:rPr lang="th-TH" sz="16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                  เป็นการประชุมผ่านระบบวีดิทัศน์ทางไกล (</a:t>
            </a:r>
            <a:r>
              <a:rPr lang="en-US" sz="16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Video Conference</a:t>
            </a:r>
            <a:r>
              <a:rPr lang="th-TH" sz="16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) </a:t>
            </a:r>
            <a:br>
              <a:rPr lang="th-TH" sz="16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16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ระเบียบวาระที่ 3 เรื่อง สืบเนื่องจากการประชุม ครั้งที่ 9/2566 เมื่อวันที่ 18 ตุลาคม 2566 </a:t>
            </a:r>
            <a:br>
              <a:rPr lang="th-TH" sz="16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16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                  </a:t>
            </a:r>
            <a:r>
              <a:rPr lang="th-TH" sz="1400" dirty="0">
                <a:solidFill>
                  <a:srgbClr val="002060"/>
                </a:solidFill>
                <a:latin typeface="Chulabhorn Likit Text Light๙" panose="00000400000000000000" pitchFamily="2" charset="-34"/>
                <a:ea typeface="Calibri"/>
                <a:cs typeface="Chulabhorn Likit Text Light๙" panose="00000400000000000000" pitchFamily="2" charset="-34"/>
              </a:rPr>
              <a:t>การบริหารจัดการหนี้</a:t>
            </a:r>
            <a:r>
              <a:rPr lang="th-TH" sz="1400" dirty="0">
                <a:solidFill>
                  <a:srgbClr val="002060"/>
                </a:solidFill>
                <a:latin typeface="Chulabhorn Likit Text Light๙" panose="00000400000000000000" pitchFamily="2" charset="-34"/>
                <a:ea typeface="Times New Roman" panose="02020603050405020304" pitchFamily="18" charset="0"/>
                <a:cs typeface="Chulabhorn Likit Text Light๙" panose="00000400000000000000" pitchFamily="2" charset="-34"/>
              </a:rPr>
              <a:t>กองทุนพัฒนาบทบาทสตรี </a:t>
            </a:r>
            <a:r>
              <a:rPr lang="th-TH" sz="14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ประจำปีงบประมาณ </a:t>
            </a:r>
            <a:r>
              <a:rPr lang="th-TH" sz="1400" dirty="0">
                <a:solidFill>
                  <a:srgbClr val="002060"/>
                </a:solidFill>
                <a:latin typeface="Chulabhorn Likit Text Light๙" panose="00000400000000000000" pitchFamily="2" charset="-34"/>
                <a:ea typeface="Times New Roman" panose="02020603050405020304" pitchFamily="18" charset="0"/>
                <a:cs typeface="Chulabhorn Likit Text Light๙" panose="00000400000000000000" pitchFamily="2" charset="-34"/>
              </a:rPr>
              <a:t>พ.ศ.</a:t>
            </a:r>
            <a:r>
              <a:rPr lang="th-TH" sz="14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 </a:t>
            </a:r>
            <a:r>
              <a:rPr lang="th-TH" sz="1400" dirty="0">
                <a:solidFill>
                  <a:srgbClr val="002060"/>
                </a:solidFill>
                <a:latin typeface="Chulabhorn Likit Text Light๙" panose="00000400000000000000" pitchFamily="2" charset="-34"/>
                <a:ea typeface="Times New Roman" panose="02020603050405020304" pitchFamily="18" charset="0"/>
                <a:cs typeface="Chulabhorn Likit Text Light๙" panose="00000400000000000000" pitchFamily="2" charset="-34"/>
              </a:rPr>
              <a:t>(กลุ่มนโยบายและยุทธศาสตร์) </a:t>
            </a:r>
            <a:endParaRPr lang="th-TH" sz="1400" dirty="0">
              <a:solidFill>
                <a:srgbClr val="00206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>
              <a:lnSpc>
                <a:spcPct val="120000"/>
              </a:lnSpc>
              <a:spcAft>
                <a:spcPts val="100"/>
              </a:spcAft>
            </a:pPr>
            <a:r>
              <a:rPr lang="th-TH" sz="16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ระเบียบวาระที่ 4 เรื่อง เพื่อทราบ	 </a:t>
            </a:r>
          </a:p>
          <a:p>
            <a:pPr algn="thaiDist">
              <a:lnSpc>
                <a:spcPct val="120000"/>
              </a:lnSpc>
            </a:pPr>
            <a:r>
              <a:rPr lang="th-TH" sz="14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                        4.1 </a:t>
            </a:r>
            <a:r>
              <a:rPr lang="th-TH" sz="1400" spc="-3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การส่งรายงานผลการเบิกจ่ายงบประมาณตามแผนการดำเนินงานและแผนการใช้จ่ายงบประมาณ กองทุนพัฒนาบทบาทสตรี ประจำปีงบประมาณ </a:t>
            </a:r>
            <a:br>
              <a:rPr lang="th-TH" sz="1400" spc="-3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1400" spc="-3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พ.ศ. 2567 </a:t>
            </a:r>
            <a:r>
              <a:rPr lang="th-TH" sz="14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(กลุ่มนโยบายและยุทธศาสตร์)</a:t>
            </a:r>
          </a:p>
          <a:p>
            <a:pPr algn="thaiDist">
              <a:lnSpc>
                <a:spcPct val="120000"/>
              </a:lnSpc>
            </a:pPr>
            <a:r>
              <a:rPr lang="th-TH" sz="14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                        4.2 </a:t>
            </a:r>
            <a:r>
              <a:rPr lang="th-TH" sz="1400" spc="-3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การดำเนินงานตามแผนการดำเนินงานและแผนการใช้จ่ายงบประมาณ กองทุนพัฒนาบทบาทสตรี ประจำปีงบประมาณ พ.ศ. 2567 </a:t>
            </a:r>
            <a:r>
              <a:rPr lang="th-TH" sz="14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(กลุ่มนโยบาย</a:t>
            </a:r>
            <a:br>
              <a:rPr lang="th-TH" sz="14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14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และยุทธศาสตร์)</a:t>
            </a:r>
            <a:endParaRPr lang="th-TH" sz="1400" spc="-30" dirty="0">
              <a:solidFill>
                <a:srgbClr val="00206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r>
              <a:rPr lang="th-TH" sz="14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			  4.3 กำชับข้อกฎหมายสำคัญ (กลุ่มกฎหมาย)</a:t>
            </a:r>
          </a:p>
          <a:p>
            <a:pPr algn="thaiDist">
              <a:lnSpc>
                <a:spcPct val="120000"/>
              </a:lnSpc>
            </a:pPr>
            <a:r>
              <a:rPr lang="th-TH" sz="1600" b="1" dirty="0">
                <a:solidFill>
                  <a:srgbClr val="002060"/>
                </a:solidFill>
                <a:latin typeface="Chulabhorn Likit Text Light๙" panose="00000400000000000000" pitchFamily="2" charset="-34"/>
                <a:ea typeface="Times New Roman" panose="02020603050405020304" pitchFamily="18" charset="0"/>
                <a:cs typeface="Chulabhorn Likit Text Light๙" panose="00000400000000000000" pitchFamily="2" charset="-34"/>
              </a:rPr>
              <a:t>ระเบียบวาระที่ 5 เรื่อง อื่นๆ </a:t>
            </a:r>
          </a:p>
          <a:p>
            <a:pPr algn="thaiDist">
              <a:lnSpc>
                <a:spcPct val="120000"/>
              </a:lnSpc>
            </a:pPr>
            <a:r>
              <a:rPr lang="th-TH" sz="1600" b="1" dirty="0">
                <a:solidFill>
                  <a:srgbClr val="002060"/>
                </a:solidFill>
                <a:latin typeface="Chulabhorn Likit Text Light๙" panose="00000400000000000000" pitchFamily="2" charset="-34"/>
                <a:ea typeface="Times New Roman" panose="02020603050405020304" pitchFamily="18" charset="0"/>
                <a:cs typeface="Chulabhorn Likit Text Light๙" panose="00000400000000000000" pitchFamily="2" charset="-34"/>
              </a:rPr>
              <a:t>                          </a:t>
            </a:r>
            <a:r>
              <a:rPr lang="th-TH" sz="1400" spc="-3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โครงการกองทุนพัฒนาบทบาทสตรี พลังสร้างสรรค์เศรษฐกิจชุมชน สู่ความอุดมสมบูรณ์พูนสุขอย่างยังยืน (กลุ่มพัฒนาศักยภาพ)</a:t>
            </a:r>
          </a:p>
          <a:p>
            <a:pPr algn="thaiDist">
              <a:lnSpc>
                <a:spcPct val="120000"/>
              </a:lnSpc>
            </a:pPr>
            <a:r>
              <a:rPr lang="th-TH" sz="1600" b="1" dirty="0">
                <a:solidFill>
                  <a:srgbClr val="002060"/>
                </a:solidFill>
                <a:latin typeface="Chulabhorn Likit Text Light๙" panose="00000400000000000000" pitchFamily="2" charset="-34"/>
                <a:ea typeface="Times New Roman" panose="02020603050405020304" pitchFamily="18" charset="0"/>
                <a:cs typeface="Chulabhorn Likit Text Light๙" panose="00000400000000000000" pitchFamily="2" charset="-34"/>
              </a:rPr>
              <a:t>                        </a:t>
            </a:r>
            <a:r>
              <a:rPr lang="th-TH" sz="140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                       </a:t>
            </a:r>
            <a:endParaRPr lang="th-TH" sz="1600" b="1" dirty="0">
              <a:solidFill>
                <a:srgbClr val="002060"/>
              </a:solidFill>
              <a:latin typeface="Chulabhorn Likit Text Light๙" panose="00000400000000000000" pitchFamily="2" charset="-34"/>
              <a:ea typeface="Times New Roman" panose="02020603050405020304" pitchFamily="18" charset="0"/>
              <a:cs typeface="Chulabhorn Likit Text Light๙" panose="00000400000000000000" pitchFamily="2" charset="-34"/>
            </a:endParaRPr>
          </a:p>
        </p:txBody>
      </p:sp>
      <p:sp>
        <p:nvSpPr>
          <p:cNvPr id="35" name="TextBox 64"/>
          <p:cNvSpPr txBox="1"/>
          <p:nvPr/>
        </p:nvSpPr>
        <p:spPr>
          <a:xfrm>
            <a:off x="88509" y="634457"/>
            <a:ext cx="1183963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ระเบียบวาระการประชุมครั้งที่ 10/2566</a:t>
            </a:r>
          </a:p>
        </p:txBody>
      </p:sp>
      <p:grpSp>
        <p:nvGrpSpPr>
          <p:cNvPr id="13" name="กลุ่ม 52">
            <a:extLst>
              <a:ext uri="{FF2B5EF4-FFF2-40B4-BE49-F238E27FC236}">
                <a16:creationId xmlns:a16="http://schemas.microsoft.com/office/drawing/2014/main" id="{B55D8A4A-1EDA-8D26-30EC-766024D03935}"/>
              </a:ext>
            </a:extLst>
          </p:cNvPr>
          <p:cNvGrpSpPr/>
          <p:nvPr/>
        </p:nvGrpSpPr>
        <p:grpSpPr>
          <a:xfrm>
            <a:off x="0" y="-6951"/>
            <a:ext cx="12192000" cy="575427"/>
            <a:chOff x="-29746" y="-164554"/>
            <a:chExt cx="9173747" cy="517884"/>
          </a:xfrm>
        </p:grpSpPr>
        <p:sp>
          <p:nvSpPr>
            <p:cNvPr id="14" name="สี่เหลี่ยมผืนผ้า 47">
              <a:extLst>
                <a:ext uri="{FF2B5EF4-FFF2-40B4-BE49-F238E27FC236}">
                  <a16:creationId xmlns:a16="http://schemas.microsoft.com/office/drawing/2014/main" id="{EE785B0E-A9CF-CC88-C1CB-373BFE35C018}"/>
                </a:ext>
              </a:extLst>
            </p:cNvPr>
            <p:cNvSpPr/>
            <p:nvPr/>
          </p:nvSpPr>
          <p:spPr>
            <a:xfrm>
              <a:off x="-29746" y="-164554"/>
              <a:ext cx="9173747" cy="517884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5" name="สี่เหลี่ยมผืนผ้า 14">
              <a:extLst>
                <a:ext uri="{FF2B5EF4-FFF2-40B4-BE49-F238E27FC236}">
                  <a16:creationId xmlns:a16="http://schemas.microsoft.com/office/drawing/2014/main" id="{BE76860C-E5AC-78A8-2E71-F7F3ADD81678}"/>
                </a:ext>
              </a:extLst>
            </p:cNvPr>
            <p:cNvSpPr/>
            <p:nvPr/>
          </p:nvSpPr>
          <p:spPr>
            <a:xfrm>
              <a:off x="-29746" y="-164554"/>
              <a:ext cx="9173747" cy="43204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 dirty="0">
                <a:ln w="0"/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sp>
        <p:nvSpPr>
          <p:cNvPr id="7" name="ตัวแทนหมายเลขภาพนิ่ง 8">
            <a:extLst>
              <a:ext uri="{FF2B5EF4-FFF2-40B4-BE49-F238E27FC236}">
                <a16:creationId xmlns:a16="http://schemas.microsoft.com/office/drawing/2014/main" id="{E7810F51-47A3-449C-AC36-6DD2F36B0BF3}"/>
              </a:ext>
            </a:extLst>
          </p:cNvPr>
          <p:cNvSpPr txBox="1">
            <a:spLocks/>
          </p:cNvSpPr>
          <p:nvPr/>
        </p:nvSpPr>
        <p:spPr>
          <a:xfrm>
            <a:off x="11088555" y="6356351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2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7712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/>
        </p:nvSpPr>
        <p:spPr>
          <a:xfrm>
            <a:off x="5934076" y="3408680"/>
            <a:ext cx="2333625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h-TH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524001" y="642494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3" name="AutoShape 4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1714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" name="AutoShape 6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1866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8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2019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" name="AutoShape 10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2171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8" name="AutoShape 2" descr="ดาวน์โหลดโลโก้กรมการพัฒนาชุมชน ปี 2562 - สำนักงานพัฒนาชุมชนจังหวัดร้อยเอ็ด"/>
          <p:cNvSpPr>
            <a:spLocks noChangeAspect="1" noChangeArrowheads="1"/>
          </p:cNvSpPr>
          <p:nvPr/>
        </p:nvSpPr>
        <p:spPr bwMode="auto">
          <a:xfrm>
            <a:off x="2324100" y="396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0" name="Rectangle 9"/>
          <p:cNvSpPr/>
          <p:nvPr/>
        </p:nvSpPr>
        <p:spPr>
          <a:xfrm>
            <a:off x="2019300" y="2452149"/>
            <a:ext cx="982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h-TH" sz="2400" dirty="0"/>
          </a:p>
        </p:txBody>
      </p:sp>
      <p:grpSp>
        <p:nvGrpSpPr>
          <p:cNvPr id="20" name="กลุ่ม 19"/>
          <p:cNvGrpSpPr/>
          <p:nvPr/>
        </p:nvGrpSpPr>
        <p:grpSpPr>
          <a:xfrm>
            <a:off x="0" y="6280821"/>
            <a:ext cx="6867498" cy="633958"/>
            <a:chOff x="-425532" y="4710612"/>
            <a:chExt cx="5576155" cy="475468"/>
          </a:xfrm>
        </p:grpSpPr>
        <p:grpSp>
          <p:nvGrpSpPr>
            <p:cNvPr id="23" name="กลุ่ม 22"/>
            <p:cNvGrpSpPr/>
            <p:nvPr/>
          </p:nvGrpSpPr>
          <p:grpSpPr>
            <a:xfrm>
              <a:off x="-425532" y="4710612"/>
              <a:ext cx="5576155" cy="475468"/>
              <a:chOff x="-425532" y="4710612"/>
              <a:chExt cx="5576155" cy="475468"/>
            </a:xfrm>
          </p:grpSpPr>
          <p:grpSp>
            <p:nvGrpSpPr>
              <p:cNvPr id="25" name="กลุ่ม 24"/>
              <p:cNvGrpSpPr/>
              <p:nvPr/>
            </p:nvGrpSpPr>
            <p:grpSpPr>
              <a:xfrm>
                <a:off x="-425532" y="4744286"/>
                <a:ext cx="3197332" cy="419753"/>
                <a:chOff x="-468560" y="4744285"/>
                <a:chExt cx="3197332" cy="419753"/>
              </a:xfrm>
            </p:grpSpPr>
            <p:sp>
              <p:nvSpPr>
                <p:cNvPr id="35" name="รูปห้าเหลี่ยม 34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396552" y="4744285"/>
                  <a:ext cx="3125324" cy="419753"/>
                </a:xfrm>
                <a:prstGeom prst="homePlate">
                  <a:avLst/>
                </a:prstGeom>
                <a:solidFill>
                  <a:srgbClr val="FFCD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  <p:sp>
              <p:nvSpPr>
                <p:cNvPr id="36" name="รูปห้าเหลี่ยม 35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468560" y="4744285"/>
                  <a:ext cx="3125324" cy="419753"/>
                </a:xfrm>
                <a:prstGeom prst="homePlat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</p:grpSp>
          <p:grpSp>
            <p:nvGrpSpPr>
              <p:cNvPr id="27" name="กลุ่ม 26"/>
              <p:cNvGrpSpPr/>
              <p:nvPr/>
            </p:nvGrpSpPr>
            <p:grpSpPr>
              <a:xfrm>
                <a:off x="2771800" y="4710612"/>
                <a:ext cx="2378823" cy="475468"/>
                <a:chOff x="3507388" y="4717424"/>
                <a:chExt cx="2378823" cy="475468"/>
              </a:xfrm>
            </p:grpSpPr>
            <p:grpSp>
              <p:nvGrpSpPr>
                <p:cNvPr id="28" name="กลุ่ม 27"/>
                <p:cNvGrpSpPr/>
                <p:nvPr/>
              </p:nvGrpSpPr>
              <p:grpSpPr>
                <a:xfrm>
                  <a:off x="4284268" y="4717424"/>
                  <a:ext cx="1601943" cy="405692"/>
                  <a:chOff x="6239008" y="4519859"/>
                  <a:chExt cx="1601943" cy="405692"/>
                </a:xfrm>
              </p:grpSpPr>
              <p:pic>
                <p:nvPicPr>
                  <p:cNvPr id="30" name="Picture 23">
                    <a:extLst>
                      <a:ext uri="{FF2B5EF4-FFF2-40B4-BE49-F238E27FC236}">
                        <a16:creationId xmlns:a16="http://schemas.microsoft.com/office/drawing/2014/main" id="{A9FCDA38-8F0B-49DF-8F2E-B899B1F362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77898" y="4519859"/>
                    <a:ext cx="563053" cy="367586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24">
                    <a:extLst>
                      <a:ext uri="{FF2B5EF4-FFF2-40B4-BE49-F238E27FC236}">
                        <a16:creationId xmlns:a16="http://schemas.microsoft.com/office/drawing/2014/main" id="{199745AA-CFB3-443D-A566-E11575BA52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39008" y="4535548"/>
                    <a:ext cx="346227" cy="390003"/>
                  </a:xfrm>
                  <a:prstGeom prst="rect">
                    <a:avLst/>
                  </a:prstGeom>
                </p:spPr>
              </p:pic>
              <p:grpSp>
                <p:nvGrpSpPr>
                  <p:cNvPr id="32" name="กลุ่ม 31"/>
                  <p:cNvGrpSpPr/>
                  <p:nvPr/>
                </p:nvGrpSpPr>
                <p:grpSpPr>
                  <a:xfrm>
                    <a:off x="6619048" y="4614121"/>
                    <a:ext cx="626890" cy="294323"/>
                    <a:chOff x="6589062" y="4638694"/>
                    <a:chExt cx="413122" cy="193959"/>
                  </a:xfrm>
                </p:grpSpPr>
                <p:pic>
                  <p:nvPicPr>
                    <p:cNvPr id="33" name="Picture 35">
                      <a:extLst>
                        <a:ext uri="{FF2B5EF4-FFF2-40B4-BE49-F238E27FC236}">
                          <a16:creationId xmlns:a16="http://schemas.microsoft.com/office/drawing/2014/main" id="{9584FECB-F937-4F01-8CDD-C92F98A2F1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9062" y="4648929"/>
                      <a:ext cx="221444" cy="18372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4" name="Picture 36">
                      <a:extLst>
                        <a:ext uri="{FF2B5EF4-FFF2-40B4-BE49-F238E27FC236}">
                          <a16:creationId xmlns:a16="http://schemas.microsoft.com/office/drawing/2014/main" id="{62FFD426-AD6C-47DA-99D3-A7217E240C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35445" y="4638694"/>
                      <a:ext cx="166739" cy="180120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29" name="Picture 2" descr="C:\Users\Administrator\Desktop\change for good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7388" y="4741958"/>
                  <a:ext cx="801816" cy="4509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4" name="TextBox 7"/>
            <p:cNvSpPr txBox="1"/>
            <p:nvPr/>
          </p:nvSpPr>
          <p:spPr>
            <a:xfrm>
              <a:off x="96576" y="4794706"/>
              <a:ext cx="234463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เศรษฐกิจฐานรากมั่นคง ชุมชนเข้มแข็งอย่างยั่งยืน </a:t>
              </a:r>
            </a:p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ด้วยหลักปรัชญาของเศรษฐกิจพอเพียง</a:t>
              </a:r>
            </a:p>
          </p:txBody>
        </p:sp>
      </p:grp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561536"/>
              </p:ext>
            </p:extLst>
          </p:nvPr>
        </p:nvGraphicFramePr>
        <p:xfrm>
          <a:off x="196320" y="844696"/>
          <a:ext cx="11644579" cy="52923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5239">
                  <a:extLst>
                    <a:ext uri="{9D8B030D-6E8A-4147-A177-3AD203B41FA5}">
                      <a16:colId xmlns:a16="http://schemas.microsoft.com/office/drawing/2014/main" val="544645889"/>
                    </a:ext>
                  </a:extLst>
                </a:gridCol>
                <a:gridCol w="1552610">
                  <a:extLst>
                    <a:ext uri="{9D8B030D-6E8A-4147-A177-3AD203B41FA5}">
                      <a16:colId xmlns:a16="http://schemas.microsoft.com/office/drawing/2014/main" val="3208179235"/>
                    </a:ext>
                  </a:extLst>
                </a:gridCol>
                <a:gridCol w="1855559">
                  <a:extLst>
                    <a:ext uri="{9D8B030D-6E8A-4147-A177-3AD203B41FA5}">
                      <a16:colId xmlns:a16="http://schemas.microsoft.com/office/drawing/2014/main" val="2137540439"/>
                    </a:ext>
                  </a:extLst>
                </a:gridCol>
                <a:gridCol w="1571545">
                  <a:extLst>
                    <a:ext uri="{9D8B030D-6E8A-4147-A177-3AD203B41FA5}">
                      <a16:colId xmlns:a16="http://schemas.microsoft.com/office/drawing/2014/main" val="1123432420"/>
                    </a:ext>
                  </a:extLst>
                </a:gridCol>
                <a:gridCol w="1855559">
                  <a:extLst>
                    <a:ext uri="{9D8B030D-6E8A-4147-A177-3AD203B41FA5}">
                      <a16:colId xmlns:a16="http://schemas.microsoft.com/office/drawing/2014/main" val="10237957"/>
                    </a:ext>
                  </a:extLst>
                </a:gridCol>
                <a:gridCol w="1439005">
                  <a:extLst>
                    <a:ext uri="{9D8B030D-6E8A-4147-A177-3AD203B41FA5}">
                      <a16:colId xmlns:a16="http://schemas.microsoft.com/office/drawing/2014/main" val="3460024310"/>
                    </a:ext>
                  </a:extLst>
                </a:gridCol>
                <a:gridCol w="1855559">
                  <a:extLst>
                    <a:ext uri="{9D8B030D-6E8A-4147-A177-3AD203B41FA5}">
                      <a16:colId xmlns:a16="http://schemas.microsoft.com/office/drawing/2014/main" val="3584008832"/>
                    </a:ext>
                  </a:extLst>
                </a:gridCol>
                <a:gridCol w="719503">
                  <a:extLst>
                    <a:ext uri="{9D8B030D-6E8A-4147-A177-3AD203B41FA5}">
                      <a16:colId xmlns:a16="http://schemas.microsoft.com/office/drawing/2014/main" val="2411690490"/>
                    </a:ext>
                  </a:extLst>
                </a:gridCol>
              </a:tblGrid>
              <a:tr h="287418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จังหวัดที่ได้รับคืนเงินต้น</a:t>
                      </a:r>
                      <a:r>
                        <a:rPr lang="th-TH" sz="16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(</a:t>
                      </a: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หนี้ครบกำหนดชำระ ปีงบประมาณ พ.ศ. 2567) เรียงจากมากไปหาน้อย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590083"/>
                  </a:ext>
                </a:extLst>
              </a:tr>
              <a:tr h="83415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ลำดับที่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DC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เงินต้น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7AE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ดอกเบี้ย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B38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เงินต้นรับคืน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8093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ดอกเบี้ยรับคืน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72DD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รวมเงินรับชำระ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คิดเป็น</a:t>
                      </a:r>
                      <a:b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ร้อยละ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04521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พิจิตร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20,502,009.29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235,004.60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1,269,360.28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17,176.50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1,286,536.78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6.19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584755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เพชรบูรณ์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15,693,799.54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34,845.00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957,910.00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3,444.00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961,354.00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6.10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419895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ยะลา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12,033,861.55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53,744.90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734,327.55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476.00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734,803.55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6.10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82611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นครสวรรค์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21,969,479.62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135,569.52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1,335,278.78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5,293.46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1,340,572.24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6.08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316936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อำนาจเจริญ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14,816,974.00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48,271.00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868,635.96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2,321.00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870,956.96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5.86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115452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สตูล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10,547,606.96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39,820.67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603,785.58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1,073.74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604,859.32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5.72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347413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ยโสธร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16,628,383.00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36,802.00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947,928.07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1,755.00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949,683.07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5.70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713848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ปัตตานี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22,276,461.50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120,778.00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1,263,300.96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5,930.28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1,269,231.24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5.67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522065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บึงกาฬ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22,142,953.62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98,618.75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1,232,059.65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3,373.48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1,235,433.13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5.56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546954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นครนายก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10,004,884.95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95,276.00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551,773.13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2,132.75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553,905.88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5.52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858501"/>
                  </a:ext>
                </a:extLst>
              </a:tr>
            </a:tbl>
          </a:graphicData>
        </a:graphic>
      </p:graphicFrame>
      <p:grpSp>
        <p:nvGrpSpPr>
          <p:cNvPr id="40" name="Group 39"/>
          <p:cNvGrpSpPr/>
          <p:nvPr/>
        </p:nvGrpSpPr>
        <p:grpSpPr>
          <a:xfrm>
            <a:off x="-2738" y="31355"/>
            <a:ext cx="6746438" cy="733216"/>
            <a:chOff x="-2738" y="31355"/>
            <a:chExt cx="6746438" cy="733216"/>
          </a:xfrm>
        </p:grpSpPr>
        <p:sp>
          <p:nvSpPr>
            <p:cNvPr id="41" name="สี่เหลี่ยมผืนผ้า 8">
              <a:extLst>
                <a:ext uri="{FF2B5EF4-FFF2-40B4-BE49-F238E27FC236}">
                  <a16:creationId xmlns:a16="http://schemas.microsoft.com/office/drawing/2014/main" id="{28191E7A-1A19-4ECF-B3AF-EE227C74ADD3}"/>
                </a:ext>
              </a:extLst>
            </p:cNvPr>
            <p:cNvSpPr/>
            <p:nvPr/>
          </p:nvSpPr>
          <p:spPr>
            <a:xfrm>
              <a:off x="0" y="122215"/>
              <a:ext cx="6743700" cy="64235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effectLst>
                  <a:outerShdw blurRad="50800" dist="50800" dir="5400000" algn="ctr" rotWithShape="0">
                    <a:schemeClr val="bg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2" name="สี่เหลี่ยมผืนผ้า 9">
              <a:extLst>
                <a:ext uri="{FF2B5EF4-FFF2-40B4-BE49-F238E27FC236}">
                  <a16:creationId xmlns:a16="http://schemas.microsoft.com/office/drawing/2014/main" id="{C4A287DD-056E-4ABF-A54E-9ADC687B60D1}"/>
                </a:ext>
              </a:extLst>
            </p:cNvPr>
            <p:cNvSpPr/>
            <p:nvPr/>
          </p:nvSpPr>
          <p:spPr>
            <a:xfrm>
              <a:off x="-1" y="31355"/>
              <a:ext cx="6604001" cy="642356"/>
            </a:xfrm>
            <a:prstGeom prst="rect">
              <a:avLst/>
            </a:prstGeom>
            <a:solidFill>
              <a:srgbClr val="00206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effectLst>
                  <a:outerShdw blurRad="50800" dist="50800" dir="5400000" algn="ctr" rotWithShape="0">
                    <a:schemeClr val="bg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3" name="TextBox 29">
              <a:extLst>
                <a:ext uri="{FF2B5EF4-FFF2-40B4-BE49-F238E27FC236}">
                  <a16:creationId xmlns:a16="http://schemas.microsoft.com/office/drawing/2014/main" id="{5B442122-3C34-4ECB-95EC-33BB4C3E2DEC}"/>
                </a:ext>
              </a:extLst>
            </p:cNvPr>
            <p:cNvSpPr txBox="1"/>
            <p:nvPr/>
          </p:nvSpPr>
          <p:spPr>
            <a:xfrm>
              <a:off x="-2738" y="172468"/>
              <a:ext cx="660673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200" b="1" dirty="0">
                  <a:ln w="3175">
                    <a:noFill/>
                  </a:ln>
                  <a:solidFill>
                    <a:schemeClr val="bg1"/>
                  </a:solidFill>
                  <a:effectLst>
                    <a:outerShdw blurRad="50800" dist="63500" dir="5400000" algn="t" rotWithShape="0">
                      <a:schemeClr val="bg1">
                        <a:alpha val="25000"/>
                      </a:schemeClr>
                    </a:outerShdw>
                  </a:effectLst>
                  <a:latin typeface="Chulabhorn Likit Text Light" panose="00000400000000000000" pitchFamily="50" charset="-34"/>
                  <a:ea typeface="Roboto Slab" pitchFamily="2" charset="0"/>
                  <a:cs typeface="Chulabhorn Likit Text Light" panose="00000400000000000000" pitchFamily="50" charset="-34"/>
                </a:rPr>
                <a:t>การบริหารจัดการหนี้ของกองทุนพัฒนาบทบาทสตรี (ต่อ)</a:t>
              </a:r>
              <a:endParaRPr lang="en-US" sz="22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50800" dist="63500" dir="5400000" algn="t" rotWithShape="0">
                    <a:schemeClr val="bg1">
                      <a:alpha val="25000"/>
                    </a:schemeClr>
                  </a:outerShdw>
                </a:effectLst>
                <a:latin typeface="Chulabhorn Likit Text Light" panose="00000400000000000000" pitchFamily="50" charset="-34"/>
                <a:ea typeface="Roboto Slab" pitchFamily="2" charset="0"/>
                <a:cs typeface="Chulabhorn Likit Text Light" panose="00000400000000000000" pitchFamily="50" charset="-34"/>
              </a:endParaRPr>
            </a:p>
          </p:txBody>
        </p:sp>
      </p:grpSp>
      <p:sp>
        <p:nvSpPr>
          <p:cNvPr id="38" name="สี่เหลี่ยมผืนผ้า 1">
            <a:extLst>
              <a:ext uri="{FF2B5EF4-FFF2-40B4-BE49-F238E27FC236}">
                <a16:creationId xmlns:a16="http://schemas.microsoft.com/office/drawing/2014/main" id="{5E1A58F6-A1EF-4F23-9A6A-549ABC095FDD}"/>
              </a:ext>
            </a:extLst>
          </p:cNvPr>
          <p:cNvSpPr/>
          <p:nvPr/>
        </p:nvSpPr>
        <p:spPr>
          <a:xfrm>
            <a:off x="7698192" y="6392946"/>
            <a:ext cx="34829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ข้อมูล ณ วันที่ 13 พฤศจิกายน 2566</a:t>
            </a:r>
            <a:endParaRPr lang="th-TH" sz="1600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37" name="ตัวแทนหมายเลขภาพนิ่ง 8">
            <a:extLst>
              <a:ext uri="{FF2B5EF4-FFF2-40B4-BE49-F238E27FC236}">
                <a16:creationId xmlns:a16="http://schemas.microsoft.com/office/drawing/2014/main" id="{4CDFF073-C1BB-4350-ADE1-148FBF4930B1}"/>
              </a:ext>
            </a:extLst>
          </p:cNvPr>
          <p:cNvSpPr txBox="1">
            <a:spLocks/>
          </p:cNvSpPr>
          <p:nvPr/>
        </p:nvSpPr>
        <p:spPr>
          <a:xfrm>
            <a:off x="11088555" y="6356351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20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74398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/>
        </p:nvSpPr>
        <p:spPr>
          <a:xfrm>
            <a:off x="5934076" y="3408680"/>
            <a:ext cx="2333625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h-TH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524001" y="642494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3" name="AutoShape 4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1714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" name="AutoShape 6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1866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8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2019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" name="AutoShape 10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2171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8" name="AutoShape 2" descr="ดาวน์โหลดโลโก้กรมการพัฒนาชุมชน ปี 2562 - สำนักงานพัฒนาชุมชนจังหวัดร้อยเอ็ด"/>
          <p:cNvSpPr>
            <a:spLocks noChangeAspect="1" noChangeArrowheads="1"/>
          </p:cNvSpPr>
          <p:nvPr/>
        </p:nvSpPr>
        <p:spPr bwMode="auto">
          <a:xfrm>
            <a:off x="2324100" y="396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054" name="Picture 6" descr="โลโก้กรมการพัฒนาชุมชน (Version2560) - สำนักงานพัฒนาชุมชนจังหวัดหนองคาย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-4203848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019300" y="2452149"/>
            <a:ext cx="982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h-TH" sz="2400" dirty="0"/>
          </a:p>
        </p:txBody>
      </p:sp>
      <p:grpSp>
        <p:nvGrpSpPr>
          <p:cNvPr id="20" name="กลุ่ม 19"/>
          <p:cNvGrpSpPr/>
          <p:nvPr/>
        </p:nvGrpSpPr>
        <p:grpSpPr>
          <a:xfrm>
            <a:off x="0" y="6280821"/>
            <a:ext cx="6867498" cy="633958"/>
            <a:chOff x="-425532" y="4710612"/>
            <a:chExt cx="5576155" cy="475468"/>
          </a:xfrm>
        </p:grpSpPr>
        <p:grpSp>
          <p:nvGrpSpPr>
            <p:cNvPr id="23" name="กลุ่ม 22"/>
            <p:cNvGrpSpPr/>
            <p:nvPr/>
          </p:nvGrpSpPr>
          <p:grpSpPr>
            <a:xfrm>
              <a:off x="-425532" y="4710612"/>
              <a:ext cx="5576155" cy="475468"/>
              <a:chOff x="-425532" y="4710612"/>
              <a:chExt cx="5576155" cy="475468"/>
            </a:xfrm>
          </p:grpSpPr>
          <p:grpSp>
            <p:nvGrpSpPr>
              <p:cNvPr id="25" name="กลุ่ม 24"/>
              <p:cNvGrpSpPr/>
              <p:nvPr/>
            </p:nvGrpSpPr>
            <p:grpSpPr>
              <a:xfrm>
                <a:off x="-425532" y="4744286"/>
                <a:ext cx="3197332" cy="419753"/>
                <a:chOff x="-468560" y="4744285"/>
                <a:chExt cx="3197332" cy="419753"/>
              </a:xfrm>
            </p:grpSpPr>
            <p:sp>
              <p:nvSpPr>
                <p:cNvPr id="35" name="รูปห้าเหลี่ยม 34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396552" y="4744285"/>
                  <a:ext cx="3125324" cy="419753"/>
                </a:xfrm>
                <a:prstGeom prst="homePlate">
                  <a:avLst/>
                </a:prstGeom>
                <a:solidFill>
                  <a:srgbClr val="FFCD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  <p:sp>
              <p:nvSpPr>
                <p:cNvPr id="36" name="รูปห้าเหลี่ยม 35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468560" y="4744285"/>
                  <a:ext cx="3125324" cy="419753"/>
                </a:xfrm>
                <a:prstGeom prst="homePlat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</p:grpSp>
          <p:grpSp>
            <p:nvGrpSpPr>
              <p:cNvPr id="27" name="กลุ่ม 26"/>
              <p:cNvGrpSpPr/>
              <p:nvPr/>
            </p:nvGrpSpPr>
            <p:grpSpPr>
              <a:xfrm>
                <a:off x="2771800" y="4710612"/>
                <a:ext cx="2378823" cy="475468"/>
                <a:chOff x="3507388" y="4717424"/>
                <a:chExt cx="2378823" cy="475468"/>
              </a:xfrm>
            </p:grpSpPr>
            <p:grpSp>
              <p:nvGrpSpPr>
                <p:cNvPr id="28" name="กลุ่ม 27"/>
                <p:cNvGrpSpPr/>
                <p:nvPr/>
              </p:nvGrpSpPr>
              <p:grpSpPr>
                <a:xfrm>
                  <a:off x="4284268" y="4717424"/>
                  <a:ext cx="1601943" cy="405692"/>
                  <a:chOff x="6239008" y="4519859"/>
                  <a:chExt cx="1601943" cy="405692"/>
                </a:xfrm>
              </p:grpSpPr>
              <p:pic>
                <p:nvPicPr>
                  <p:cNvPr id="30" name="Picture 23">
                    <a:extLst>
                      <a:ext uri="{FF2B5EF4-FFF2-40B4-BE49-F238E27FC236}">
                        <a16:creationId xmlns:a16="http://schemas.microsoft.com/office/drawing/2014/main" id="{A9FCDA38-8F0B-49DF-8F2E-B899B1F362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77898" y="4519859"/>
                    <a:ext cx="563053" cy="367586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24">
                    <a:extLst>
                      <a:ext uri="{FF2B5EF4-FFF2-40B4-BE49-F238E27FC236}">
                        <a16:creationId xmlns:a16="http://schemas.microsoft.com/office/drawing/2014/main" id="{199745AA-CFB3-443D-A566-E11575BA52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39008" y="4535548"/>
                    <a:ext cx="346227" cy="390003"/>
                  </a:xfrm>
                  <a:prstGeom prst="rect">
                    <a:avLst/>
                  </a:prstGeom>
                </p:spPr>
              </p:pic>
              <p:grpSp>
                <p:nvGrpSpPr>
                  <p:cNvPr id="32" name="กลุ่ม 31"/>
                  <p:cNvGrpSpPr/>
                  <p:nvPr/>
                </p:nvGrpSpPr>
                <p:grpSpPr>
                  <a:xfrm>
                    <a:off x="6619048" y="4614121"/>
                    <a:ext cx="626890" cy="294323"/>
                    <a:chOff x="6589062" y="4638694"/>
                    <a:chExt cx="413122" cy="193959"/>
                  </a:xfrm>
                </p:grpSpPr>
                <p:pic>
                  <p:nvPicPr>
                    <p:cNvPr id="33" name="Picture 35">
                      <a:extLst>
                        <a:ext uri="{FF2B5EF4-FFF2-40B4-BE49-F238E27FC236}">
                          <a16:creationId xmlns:a16="http://schemas.microsoft.com/office/drawing/2014/main" id="{9584FECB-F937-4F01-8CDD-C92F98A2F1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9062" y="4648929"/>
                      <a:ext cx="221444" cy="18372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4" name="Picture 36">
                      <a:extLst>
                        <a:ext uri="{FF2B5EF4-FFF2-40B4-BE49-F238E27FC236}">
                          <a16:creationId xmlns:a16="http://schemas.microsoft.com/office/drawing/2014/main" id="{62FFD426-AD6C-47DA-99D3-A7217E240C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35445" y="4638694"/>
                      <a:ext cx="166739" cy="180120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29" name="Picture 2" descr="C:\Users\Administrator\Desktop\change for good.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7388" y="4741958"/>
                  <a:ext cx="801816" cy="4509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4" name="TextBox 7"/>
            <p:cNvSpPr txBox="1"/>
            <p:nvPr/>
          </p:nvSpPr>
          <p:spPr>
            <a:xfrm>
              <a:off x="96576" y="4794706"/>
              <a:ext cx="234463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เศรษฐกิจฐานรากมั่นคง ชุมชนเข้มแข็งอย่างยั่งยืน </a:t>
              </a:r>
            </a:p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ด้วยหลักปรัชญาของเศรษฐกิจพอเพียง</a:t>
              </a:r>
            </a:p>
          </p:txBody>
        </p:sp>
      </p:grp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950491"/>
              </p:ext>
            </p:extLst>
          </p:nvPr>
        </p:nvGraphicFramePr>
        <p:xfrm>
          <a:off x="196320" y="844696"/>
          <a:ext cx="11644579" cy="53419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5239">
                  <a:extLst>
                    <a:ext uri="{9D8B030D-6E8A-4147-A177-3AD203B41FA5}">
                      <a16:colId xmlns:a16="http://schemas.microsoft.com/office/drawing/2014/main" val="544645889"/>
                    </a:ext>
                  </a:extLst>
                </a:gridCol>
                <a:gridCol w="1552610">
                  <a:extLst>
                    <a:ext uri="{9D8B030D-6E8A-4147-A177-3AD203B41FA5}">
                      <a16:colId xmlns:a16="http://schemas.microsoft.com/office/drawing/2014/main" val="3208179235"/>
                    </a:ext>
                  </a:extLst>
                </a:gridCol>
                <a:gridCol w="1855559">
                  <a:extLst>
                    <a:ext uri="{9D8B030D-6E8A-4147-A177-3AD203B41FA5}">
                      <a16:colId xmlns:a16="http://schemas.microsoft.com/office/drawing/2014/main" val="2137540439"/>
                    </a:ext>
                  </a:extLst>
                </a:gridCol>
                <a:gridCol w="1571545">
                  <a:extLst>
                    <a:ext uri="{9D8B030D-6E8A-4147-A177-3AD203B41FA5}">
                      <a16:colId xmlns:a16="http://schemas.microsoft.com/office/drawing/2014/main" val="1123432420"/>
                    </a:ext>
                  </a:extLst>
                </a:gridCol>
                <a:gridCol w="1855559">
                  <a:extLst>
                    <a:ext uri="{9D8B030D-6E8A-4147-A177-3AD203B41FA5}">
                      <a16:colId xmlns:a16="http://schemas.microsoft.com/office/drawing/2014/main" val="10237957"/>
                    </a:ext>
                  </a:extLst>
                </a:gridCol>
                <a:gridCol w="1439005">
                  <a:extLst>
                    <a:ext uri="{9D8B030D-6E8A-4147-A177-3AD203B41FA5}">
                      <a16:colId xmlns:a16="http://schemas.microsoft.com/office/drawing/2014/main" val="3460024310"/>
                    </a:ext>
                  </a:extLst>
                </a:gridCol>
                <a:gridCol w="1855559">
                  <a:extLst>
                    <a:ext uri="{9D8B030D-6E8A-4147-A177-3AD203B41FA5}">
                      <a16:colId xmlns:a16="http://schemas.microsoft.com/office/drawing/2014/main" val="3584008832"/>
                    </a:ext>
                  </a:extLst>
                </a:gridCol>
                <a:gridCol w="719503">
                  <a:extLst>
                    <a:ext uri="{9D8B030D-6E8A-4147-A177-3AD203B41FA5}">
                      <a16:colId xmlns:a16="http://schemas.microsoft.com/office/drawing/2014/main" val="2411690490"/>
                    </a:ext>
                  </a:extLst>
                </a:gridCol>
              </a:tblGrid>
              <a:tr h="287418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จังหวัดที่ได้รับคืนเงินต้น</a:t>
                      </a:r>
                      <a:r>
                        <a:rPr lang="th-TH" sz="16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(</a:t>
                      </a: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หนี้ครบกำหนดชำระ ปีงบประมาณ พ.ศ. 2567) เรียงจากมากไปหาน้อย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590083"/>
                  </a:ext>
                </a:extLst>
              </a:tr>
              <a:tr h="83415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ลำดับที่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solidFill>
                      <a:srgbClr val="FDC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เงินต้น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7AE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ดอกเบี้ย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B38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เงินต้นรับคืน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8093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ดอกเบี้ยรับคืน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72DD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รวมเงินรับชำระ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คิดเป็น</a:t>
                      </a:r>
                      <a:b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ร้อยละ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04521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ภูเก็ต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8,411,149.04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36,459.08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455,921.61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657.44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456,579.05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5.42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584755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อุดรธานี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28,998,201.95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194,597.00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1,558,766.46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7,389.35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1,566,155.81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5.38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419895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กระบี่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16,480,664.17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135,467.60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884,343.84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6,135.80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890,479.64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5.37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82611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พระนครศรีอยุธยา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21,729,627.15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248,859.20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1,159,463.38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10,499.89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1,169,963.27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5.34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316936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ลพบุรี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21,008,405.73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114,876.86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1,064,928.96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4,700.84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1,069,629.80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5.07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115452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สมุทรปราการ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15,912,040.48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208,596.98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804,414.53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4,474.27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808,888.80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5.06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347413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กาญจนบุรี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18,270,986.57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45,572.16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879,644.72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1,888.38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881,533.10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4.81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713848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ชัยภูมิ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21,088,250.53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84,311.50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1,014,875.59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5,192.14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1,020,067.73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4.81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522065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อุตรดิตถ์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15,426,326.53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44,202.00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741,584.00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2,356.00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743,940.00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4.81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546954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มหาสารคาม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27,024,684.00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78,676.86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1,292,184.00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3,122.00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1,295,306.00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4.78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858501"/>
                  </a:ext>
                </a:extLst>
              </a:tr>
            </a:tbl>
          </a:graphicData>
        </a:graphic>
      </p:graphicFrame>
      <p:grpSp>
        <p:nvGrpSpPr>
          <p:cNvPr id="40" name="Group 39"/>
          <p:cNvGrpSpPr/>
          <p:nvPr/>
        </p:nvGrpSpPr>
        <p:grpSpPr>
          <a:xfrm>
            <a:off x="-2738" y="31355"/>
            <a:ext cx="6746438" cy="733216"/>
            <a:chOff x="-2738" y="31355"/>
            <a:chExt cx="6746438" cy="733216"/>
          </a:xfrm>
        </p:grpSpPr>
        <p:sp>
          <p:nvSpPr>
            <p:cNvPr id="41" name="สี่เหลี่ยมผืนผ้า 8">
              <a:extLst>
                <a:ext uri="{FF2B5EF4-FFF2-40B4-BE49-F238E27FC236}">
                  <a16:creationId xmlns:a16="http://schemas.microsoft.com/office/drawing/2014/main" id="{28191E7A-1A19-4ECF-B3AF-EE227C74ADD3}"/>
                </a:ext>
              </a:extLst>
            </p:cNvPr>
            <p:cNvSpPr/>
            <p:nvPr/>
          </p:nvSpPr>
          <p:spPr>
            <a:xfrm>
              <a:off x="0" y="122215"/>
              <a:ext cx="6743700" cy="64235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effectLst>
                  <a:outerShdw blurRad="50800" dist="50800" dir="5400000" algn="ctr" rotWithShape="0">
                    <a:schemeClr val="bg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2" name="สี่เหลี่ยมผืนผ้า 9">
              <a:extLst>
                <a:ext uri="{FF2B5EF4-FFF2-40B4-BE49-F238E27FC236}">
                  <a16:creationId xmlns:a16="http://schemas.microsoft.com/office/drawing/2014/main" id="{C4A287DD-056E-4ABF-A54E-9ADC687B60D1}"/>
                </a:ext>
              </a:extLst>
            </p:cNvPr>
            <p:cNvSpPr/>
            <p:nvPr/>
          </p:nvSpPr>
          <p:spPr>
            <a:xfrm>
              <a:off x="-1" y="31355"/>
              <a:ext cx="6604001" cy="642356"/>
            </a:xfrm>
            <a:prstGeom prst="rect">
              <a:avLst/>
            </a:prstGeom>
            <a:solidFill>
              <a:srgbClr val="00206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effectLst>
                  <a:outerShdw blurRad="50800" dist="50800" dir="5400000" algn="ctr" rotWithShape="0">
                    <a:schemeClr val="bg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3" name="TextBox 29">
              <a:extLst>
                <a:ext uri="{FF2B5EF4-FFF2-40B4-BE49-F238E27FC236}">
                  <a16:creationId xmlns:a16="http://schemas.microsoft.com/office/drawing/2014/main" id="{5B442122-3C34-4ECB-95EC-33BB4C3E2DEC}"/>
                </a:ext>
              </a:extLst>
            </p:cNvPr>
            <p:cNvSpPr txBox="1"/>
            <p:nvPr/>
          </p:nvSpPr>
          <p:spPr>
            <a:xfrm>
              <a:off x="-2738" y="172468"/>
              <a:ext cx="660673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200" b="1" dirty="0">
                  <a:ln w="3175">
                    <a:noFill/>
                  </a:ln>
                  <a:solidFill>
                    <a:schemeClr val="bg1"/>
                  </a:solidFill>
                  <a:effectLst>
                    <a:outerShdw blurRad="50800" dist="63500" dir="5400000" algn="t" rotWithShape="0">
                      <a:schemeClr val="bg1">
                        <a:alpha val="25000"/>
                      </a:schemeClr>
                    </a:outerShdw>
                  </a:effectLst>
                  <a:latin typeface="Chulabhorn Likit Text Light" panose="00000400000000000000" pitchFamily="50" charset="-34"/>
                  <a:ea typeface="Roboto Slab" pitchFamily="2" charset="0"/>
                  <a:cs typeface="Chulabhorn Likit Text Light" panose="00000400000000000000" pitchFamily="50" charset="-34"/>
                </a:rPr>
                <a:t>การบริหารจัดการหนี้ของกองทุนพัฒนาบทบาทสตรี (ต่อ)</a:t>
              </a:r>
              <a:endParaRPr lang="en-US" sz="22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50800" dist="63500" dir="5400000" algn="t" rotWithShape="0">
                    <a:schemeClr val="bg1">
                      <a:alpha val="25000"/>
                    </a:schemeClr>
                  </a:outerShdw>
                </a:effectLst>
                <a:latin typeface="Chulabhorn Likit Text Light" panose="00000400000000000000" pitchFamily="50" charset="-34"/>
                <a:ea typeface="Roboto Slab" pitchFamily="2" charset="0"/>
                <a:cs typeface="Chulabhorn Likit Text Light" panose="00000400000000000000" pitchFamily="50" charset="-34"/>
              </a:endParaRPr>
            </a:p>
          </p:txBody>
        </p:sp>
      </p:grpSp>
      <p:sp>
        <p:nvSpPr>
          <p:cNvPr id="38" name="สี่เหลี่ยมผืนผ้า 1">
            <a:extLst>
              <a:ext uri="{FF2B5EF4-FFF2-40B4-BE49-F238E27FC236}">
                <a16:creationId xmlns:a16="http://schemas.microsoft.com/office/drawing/2014/main" id="{E538E166-D44B-4CB7-8205-EBFE6757A097}"/>
              </a:ext>
            </a:extLst>
          </p:cNvPr>
          <p:cNvSpPr/>
          <p:nvPr/>
        </p:nvSpPr>
        <p:spPr>
          <a:xfrm>
            <a:off x="7698192" y="6392946"/>
            <a:ext cx="34829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ข้อมูล ณ วันที่ 13 พฤศจิกายน 2566</a:t>
            </a:r>
            <a:endParaRPr lang="th-TH" sz="1600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37" name="ตัวแทนหมายเลขภาพนิ่ง 8">
            <a:extLst>
              <a:ext uri="{FF2B5EF4-FFF2-40B4-BE49-F238E27FC236}">
                <a16:creationId xmlns:a16="http://schemas.microsoft.com/office/drawing/2014/main" id="{3DFDBB14-D0E2-41E3-A282-EB9C98848A03}"/>
              </a:ext>
            </a:extLst>
          </p:cNvPr>
          <p:cNvSpPr txBox="1">
            <a:spLocks/>
          </p:cNvSpPr>
          <p:nvPr/>
        </p:nvSpPr>
        <p:spPr>
          <a:xfrm>
            <a:off x="11088555" y="6356351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21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62825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/>
        </p:nvSpPr>
        <p:spPr>
          <a:xfrm>
            <a:off x="5934076" y="3408680"/>
            <a:ext cx="2333625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h-TH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524001" y="642494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3" name="AutoShape 4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1714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" name="AutoShape 6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1866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8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2019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" name="AutoShape 10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2171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8" name="AutoShape 2" descr="ดาวน์โหลดโลโก้กรมการพัฒนาชุมชน ปี 2562 - สำนักงานพัฒนาชุมชนจังหวัดร้อยเอ็ด"/>
          <p:cNvSpPr>
            <a:spLocks noChangeAspect="1" noChangeArrowheads="1"/>
          </p:cNvSpPr>
          <p:nvPr/>
        </p:nvSpPr>
        <p:spPr bwMode="auto">
          <a:xfrm>
            <a:off x="2324100" y="396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054" name="Picture 6" descr="โลโก้กรมการพัฒนาชุมชน (Version2560) - สำนักงานพัฒนาชุมชนจังหวัดหนองคาย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-4203848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019300" y="2452149"/>
            <a:ext cx="982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h-TH" sz="2400" dirty="0"/>
          </a:p>
        </p:txBody>
      </p:sp>
      <p:grpSp>
        <p:nvGrpSpPr>
          <p:cNvPr id="20" name="กลุ่ม 19"/>
          <p:cNvGrpSpPr/>
          <p:nvPr/>
        </p:nvGrpSpPr>
        <p:grpSpPr>
          <a:xfrm>
            <a:off x="0" y="6280821"/>
            <a:ext cx="6867498" cy="633958"/>
            <a:chOff x="-425532" y="4710612"/>
            <a:chExt cx="5576155" cy="475468"/>
          </a:xfrm>
        </p:grpSpPr>
        <p:grpSp>
          <p:nvGrpSpPr>
            <p:cNvPr id="23" name="กลุ่ม 22"/>
            <p:cNvGrpSpPr/>
            <p:nvPr/>
          </p:nvGrpSpPr>
          <p:grpSpPr>
            <a:xfrm>
              <a:off x="-425532" y="4710612"/>
              <a:ext cx="5576155" cy="475468"/>
              <a:chOff x="-425532" y="4710612"/>
              <a:chExt cx="5576155" cy="475468"/>
            </a:xfrm>
          </p:grpSpPr>
          <p:grpSp>
            <p:nvGrpSpPr>
              <p:cNvPr id="25" name="กลุ่ม 24"/>
              <p:cNvGrpSpPr/>
              <p:nvPr/>
            </p:nvGrpSpPr>
            <p:grpSpPr>
              <a:xfrm>
                <a:off x="-425532" y="4744286"/>
                <a:ext cx="3197332" cy="419753"/>
                <a:chOff x="-468560" y="4744285"/>
                <a:chExt cx="3197332" cy="419753"/>
              </a:xfrm>
            </p:grpSpPr>
            <p:sp>
              <p:nvSpPr>
                <p:cNvPr id="35" name="รูปห้าเหลี่ยม 34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396552" y="4744285"/>
                  <a:ext cx="3125324" cy="419753"/>
                </a:xfrm>
                <a:prstGeom prst="homePlate">
                  <a:avLst/>
                </a:prstGeom>
                <a:solidFill>
                  <a:srgbClr val="FFCD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  <p:sp>
              <p:nvSpPr>
                <p:cNvPr id="36" name="รูปห้าเหลี่ยม 35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468560" y="4744285"/>
                  <a:ext cx="3125324" cy="419753"/>
                </a:xfrm>
                <a:prstGeom prst="homePlat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</p:grpSp>
          <p:grpSp>
            <p:nvGrpSpPr>
              <p:cNvPr id="27" name="กลุ่ม 26"/>
              <p:cNvGrpSpPr/>
              <p:nvPr/>
            </p:nvGrpSpPr>
            <p:grpSpPr>
              <a:xfrm>
                <a:off x="2771800" y="4710612"/>
                <a:ext cx="2378823" cy="475468"/>
                <a:chOff x="3507388" y="4717424"/>
                <a:chExt cx="2378823" cy="475468"/>
              </a:xfrm>
            </p:grpSpPr>
            <p:grpSp>
              <p:nvGrpSpPr>
                <p:cNvPr id="28" name="กลุ่ม 27"/>
                <p:cNvGrpSpPr/>
                <p:nvPr/>
              </p:nvGrpSpPr>
              <p:grpSpPr>
                <a:xfrm>
                  <a:off x="4284268" y="4717424"/>
                  <a:ext cx="1601943" cy="405692"/>
                  <a:chOff x="6239008" y="4519859"/>
                  <a:chExt cx="1601943" cy="405692"/>
                </a:xfrm>
              </p:grpSpPr>
              <p:pic>
                <p:nvPicPr>
                  <p:cNvPr id="30" name="Picture 23">
                    <a:extLst>
                      <a:ext uri="{FF2B5EF4-FFF2-40B4-BE49-F238E27FC236}">
                        <a16:creationId xmlns:a16="http://schemas.microsoft.com/office/drawing/2014/main" id="{A9FCDA38-8F0B-49DF-8F2E-B899B1F362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77898" y="4519859"/>
                    <a:ext cx="563053" cy="367586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24">
                    <a:extLst>
                      <a:ext uri="{FF2B5EF4-FFF2-40B4-BE49-F238E27FC236}">
                        <a16:creationId xmlns:a16="http://schemas.microsoft.com/office/drawing/2014/main" id="{199745AA-CFB3-443D-A566-E11575BA52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39008" y="4535548"/>
                    <a:ext cx="346227" cy="390003"/>
                  </a:xfrm>
                  <a:prstGeom prst="rect">
                    <a:avLst/>
                  </a:prstGeom>
                </p:spPr>
              </p:pic>
              <p:grpSp>
                <p:nvGrpSpPr>
                  <p:cNvPr id="32" name="กลุ่ม 31"/>
                  <p:cNvGrpSpPr/>
                  <p:nvPr/>
                </p:nvGrpSpPr>
                <p:grpSpPr>
                  <a:xfrm>
                    <a:off x="6619048" y="4614121"/>
                    <a:ext cx="626890" cy="294323"/>
                    <a:chOff x="6589062" y="4638694"/>
                    <a:chExt cx="413122" cy="193959"/>
                  </a:xfrm>
                </p:grpSpPr>
                <p:pic>
                  <p:nvPicPr>
                    <p:cNvPr id="33" name="Picture 35">
                      <a:extLst>
                        <a:ext uri="{FF2B5EF4-FFF2-40B4-BE49-F238E27FC236}">
                          <a16:creationId xmlns:a16="http://schemas.microsoft.com/office/drawing/2014/main" id="{9584FECB-F937-4F01-8CDD-C92F98A2F1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9062" y="4648929"/>
                      <a:ext cx="221444" cy="18372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4" name="Picture 36">
                      <a:extLst>
                        <a:ext uri="{FF2B5EF4-FFF2-40B4-BE49-F238E27FC236}">
                          <a16:creationId xmlns:a16="http://schemas.microsoft.com/office/drawing/2014/main" id="{62FFD426-AD6C-47DA-99D3-A7217E240C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35445" y="4638694"/>
                      <a:ext cx="166739" cy="180120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29" name="Picture 2" descr="C:\Users\Administrator\Desktop\change for good.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7388" y="4741958"/>
                  <a:ext cx="801816" cy="4509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4" name="TextBox 7"/>
            <p:cNvSpPr txBox="1"/>
            <p:nvPr/>
          </p:nvSpPr>
          <p:spPr>
            <a:xfrm>
              <a:off x="96576" y="4794706"/>
              <a:ext cx="234463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เศรษฐกิจฐานรากมั่นคง ชุมชนเข้มแข็งอย่างยั่งยืน </a:t>
              </a:r>
            </a:p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ด้วยหลักปรัชญาของเศรษฐกิจพอเพียง</a:t>
              </a:r>
            </a:p>
          </p:txBody>
        </p:sp>
      </p:grp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840673"/>
              </p:ext>
            </p:extLst>
          </p:nvPr>
        </p:nvGraphicFramePr>
        <p:xfrm>
          <a:off x="196320" y="844696"/>
          <a:ext cx="11644579" cy="52923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5239">
                  <a:extLst>
                    <a:ext uri="{9D8B030D-6E8A-4147-A177-3AD203B41FA5}">
                      <a16:colId xmlns:a16="http://schemas.microsoft.com/office/drawing/2014/main" val="544645889"/>
                    </a:ext>
                  </a:extLst>
                </a:gridCol>
                <a:gridCol w="1552610">
                  <a:extLst>
                    <a:ext uri="{9D8B030D-6E8A-4147-A177-3AD203B41FA5}">
                      <a16:colId xmlns:a16="http://schemas.microsoft.com/office/drawing/2014/main" val="3208179235"/>
                    </a:ext>
                  </a:extLst>
                </a:gridCol>
                <a:gridCol w="1855559">
                  <a:extLst>
                    <a:ext uri="{9D8B030D-6E8A-4147-A177-3AD203B41FA5}">
                      <a16:colId xmlns:a16="http://schemas.microsoft.com/office/drawing/2014/main" val="2137540439"/>
                    </a:ext>
                  </a:extLst>
                </a:gridCol>
                <a:gridCol w="1571545">
                  <a:extLst>
                    <a:ext uri="{9D8B030D-6E8A-4147-A177-3AD203B41FA5}">
                      <a16:colId xmlns:a16="http://schemas.microsoft.com/office/drawing/2014/main" val="1123432420"/>
                    </a:ext>
                  </a:extLst>
                </a:gridCol>
                <a:gridCol w="1855559">
                  <a:extLst>
                    <a:ext uri="{9D8B030D-6E8A-4147-A177-3AD203B41FA5}">
                      <a16:colId xmlns:a16="http://schemas.microsoft.com/office/drawing/2014/main" val="10237957"/>
                    </a:ext>
                  </a:extLst>
                </a:gridCol>
                <a:gridCol w="1439005">
                  <a:extLst>
                    <a:ext uri="{9D8B030D-6E8A-4147-A177-3AD203B41FA5}">
                      <a16:colId xmlns:a16="http://schemas.microsoft.com/office/drawing/2014/main" val="3460024310"/>
                    </a:ext>
                  </a:extLst>
                </a:gridCol>
                <a:gridCol w="1855559">
                  <a:extLst>
                    <a:ext uri="{9D8B030D-6E8A-4147-A177-3AD203B41FA5}">
                      <a16:colId xmlns:a16="http://schemas.microsoft.com/office/drawing/2014/main" val="3584008832"/>
                    </a:ext>
                  </a:extLst>
                </a:gridCol>
                <a:gridCol w="719503">
                  <a:extLst>
                    <a:ext uri="{9D8B030D-6E8A-4147-A177-3AD203B41FA5}">
                      <a16:colId xmlns:a16="http://schemas.microsoft.com/office/drawing/2014/main" val="2411690490"/>
                    </a:ext>
                  </a:extLst>
                </a:gridCol>
              </a:tblGrid>
              <a:tr h="287418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จังหวัดที่ได้รับคืนเงินต้น</a:t>
                      </a:r>
                      <a:r>
                        <a:rPr lang="th-TH" sz="16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(</a:t>
                      </a: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หนี้ครบกำหนดชำระ ปีงบประมาณ พ.ศ. 2567) เรียงจากมากไปหาน้อย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590083"/>
                  </a:ext>
                </a:extLst>
              </a:tr>
              <a:tr h="83415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ลำดับที่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จังหวัด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9525" marR="9525" marT="9525" marB="0" anchor="ctr">
                    <a:solidFill>
                      <a:srgbClr val="FDC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เงินต้น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9525" marR="9525" marT="9525" marB="0" anchor="ctr">
                    <a:solidFill>
                      <a:srgbClr val="F7AE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ดอกเบี้ย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9525" marR="9525" marT="9525" marB="0" anchor="ctr">
                    <a:solidFill>
                      <a:srgbClr val="B38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เงินต้นรับคืน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9525" marR="9525" marT="9525" marB="0" anchor="ctr">
                    <a:solidFill>
                      <a:srgbClr val="8093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ดอกเบี้ยรับคืน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9525" marR="9525" marT="9525" marB="0" anchor="ctr">
                    <a:solidFill>
                      <a:srgbClr val="72DD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รวมเงินรับชำระ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คิดเป็น</a:t>
                      </a:r>
                      <a:b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</a:br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ร้อยละ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04521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หนองบัวลำภู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25,518,112.46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155,388.00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1,213,749.01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7,766.00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1,221,515.01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4.76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584755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อุทัยธานี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16,041,318.99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63,125.33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746,898.00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2,458.00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749,356.00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4.66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419895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ปราจีนบุรี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15,076,834.95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91,268.25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699,665.98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2,260.66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701,926.64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4.64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82611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น่าน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11,000,499.83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26,455.76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500,783.24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2,794.00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503,577.24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4.55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316936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ตาก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20,939,349.00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46,311.00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927,067.00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1,977.00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929,044.00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4.43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115452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มุกดาหาร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21,359,034.50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59,618.02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938,210.82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1,823.75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940,034.57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4.39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347413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หนองคาย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28,585,787.34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227,339.51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1,247,513.19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4,731.00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1,252,244.19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4.36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713848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ระนอง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16,544,664.92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61,519.75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704,370.41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2,917.00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 707,287.41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4.26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522065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สิงห์บุรี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12,402,243.69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170,100.00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524,405.42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2,687.02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527,092.44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4.23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546954"/>
                  </a:ext>
                </a:extLst>
              </a:tr>
              <a:tr h="4170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สกลนคร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33,989,007.50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271,858.81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1,394,233.97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9,286.71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1,403,520.68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4.10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858501"/>
                  </a:ext>
                </a:extLst>
              </a:tr>
            </a:tbl>
          </a:graphicData>
        </a:graphic>
      </p:graphicFrame>
      <p:grpSp>
        <p:nvGrpSpPr>
          <p:cNvPr id="40" name="Group 39"/>
          <p:cNvGrpSpPr/>
          <p:nvPr/>
        </p:nvGrpSpPr>
        <p:grpSpPr>
          <a:xfrm>
            <a:off x="-2738" y="31355"/>
            <a:ext cx="6746438" cy="733216"/>
            <a:chOff x="-2738" y="31355"/>
            <a:chExt cx="6746438" cy="733216"/>
          </a:xfrm>
        </p:grpSpPr>
        <p:sp>
          <p:nvSpPr>
            <p:cNvPr id="41" name="สี่เหลี่ยมผืนผ้า 8">
              <a:extLst>
                <a:ext uri="{FF2B5EF4-FFF2-40B4-BE49-F238E27FC236}">
                  <a16:creationId xmlns:a16="http://schemas.microsoft.com/office/drawing/2014/main" id="{28191E7A-1A19-4ECF-B3AF-EE227C74ADD3}"/>
                </a:ext>
              </a:extLst>
            </p:cNvPr>
            <p:cNvSpPr/>
            <p:nvPr/>
          </p:nvSpPr>
          <p:spPr>
            <a:xfrm>
              <a:off x="0" y="122215"/>
              <a:ext cx="6743700" cy="64235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effectLst>
                  <a:outerShdw blurRad="50800" dist="50800" dir="5400000" algn="ctr" rotWithShape="0">
                    <a:schemeClr val="bg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2" name="สี่เหลี่ยมผืนผ้า 9">
              <a:extLst>
                <a:ext uri="{FF2B5EF4-FFF2-40B4-BE49-F238E27FC236}">
                  <a16:creationId xmlns:a16="http://schemas.microsoft.com/office/drawing/2014/main" id="{C4A287DD-056E-4ABF-A54E-9ADC687B60D1}"/>
                </a:ext>
              </a:extLst>
            </p:cNvPr>
            <p:cNvSpPr/>
            <p:nvPr/>
          </p:nvSpPr>
          <p:spPr>
            <a:xfrm>
              <a:off x="-1" y="31355"/>
              <a:ext cx="6604001" cy="642356"/>
            </a:xfrm>
            <a:prstGeom prst="rect">
              <a:avLst/>
            </a:prstGeom>
            <a:solidFill>
              <a:srgbClr val="00206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effectLst>
                  <a:outerShdw blurRad="50800" dist="50800" dir="5400000" algn="ctr" rotWithShape="0">
                    <a:schemeClr val="bg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3" name="TextBox 29">
              <a:extLst>
                <a:ext uri="{FF2B5EF4-FFF2-40B4-BE49-F238E27FC236}">
                  <a16:creationId xmlns:a16="http://schemas.microsoft.com/office/drawing/2014/main" id="{5B442122-3C34-4ECB-95EC-33BB4C3E2DEC}"/>
                </a:ext>
              </a:extLst>
            </p:cNvPr>
            <p:cNvSpPr txBox="1"/>
            <p:nvPr/>
          </p:nvSpPr>
          <p:spPr>
            <a:xfrm>
              <a:off x="-2738" y="172468"/>
              <a:ext cx="660673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200" b="1" dirty="0">
                  <a:ln w="3175">
                    <a:noFill/>
                  </a:ln>
                  <a:solidFill>
                    <a:schemeClr val="bg1"/>
                  </a:solidFill>
                  <a:effectLst>
                    <a:outerShdw blurRad="50800" dist="63500" dir="5400000" algn="t" rotWithShape="0">
                      <a:schemeClr val="bg1">
                        <a:alpha val="25000"/>
                      </a:schemeClr>
                    </a:outerShdw>
                  </a:effectLst>
                  <a:latin typeface="Chulabhorn Likit Text Light" panose="00000400000000000000" pitchFamily="50" charset="-34"/>
                  <a:ea typeface="Roboto Slab" pitchFamily="2" charset="0"/>
                  <a:cs typeface="Chulabhorn Likit Text Light" panose="00000400000000000000" pitchFamily="50" charset="-34"/>
                </a:rPr>
                <a:t>การบริหารจัดการหนี้ของกองทุนพัฒนาบทบาทสตรี (ต่อ)</a:t>
              </a:r>
              <a:endParaRPr lang="en-US" sz="22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50800" dist="63500" dir="5400000" algn="t" rotWithShape="0">
                    <a:schemeClr val="bg1">
                      <a:alpha val="25000"/>
                    </a:schemeClr>
                  </a:outerShdw>
                </a:effectLst>
                <a:latin typeface="Chulabhorn Likit Text Light" panose="00000400000000000000" pitchFamily="50" charset="-34"/>
                <a:ea typeface="Roboto Slab" pitchFamily="2" charset="0"/>
                <a:cs typeface="Chulabhorn Likit Text Light" panose="00000400000000000000" pitchFamily="50" charset="-34"/>
              </a:endParaRPr>
            </a:p>
          </p:txBody>
        </p:sp>
      </p:grpSp>
      <p:sp>
        <p:nvSpPr>
          <p:cNvPr id="38" name="สี่เหลี่ยมผืนผ้า 1">
            <a:extLst>
              <a:ext uri="{FF2B5EF4-FFF2-40B4-BE49-F238E27FC236}">
                <a16:creationId xmlns:a16="http://schemas.microsoft.com/office/drawing/2014/main" id="{3F00ABBD-8A33-4326-A8E8-B5715DFA6C67}"/>
              </a:ext>
            </a:extLst>
          </p:cNvPr>
          <p:cNvSpPr/>
          <p:nvPr/>
        </p:nvSpPr>
        <p:spPr>
          <a:xfrm>
            <a:off x="7698192" y="6392946"/>
            <a:ext cx="34829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ข้อมูล ณ วันที่ 13 พฤศจิกายน 2566</a:t>
            </a:r>
            <a:endParaRPr lang="th-TH" sz="1600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37" name="ตัวแทนหมายเลขภาพนิ่ง 8">
            <a:extLst>
              <a:ext uri="{FF2B5EF4-FFF2-40B4-BE49-F238E27FC236}">
                <a16:creationId xmlns:a16="http://schemas.microsoft.com/office/drawing/2014/main" id="{4A2EB8E7-49AB-48AB-A5FB-5C0DD207E340}"/>
              </a:ext>
            </a:extLst>
          </p:cNvPr>
          <p:cNvSpPr txBox="1">
            <a:spLocks/>
          </p:cNvSpPr>
          <p:nvPr/>
        </p:nvSpPr>
        <p:spPr>
          <a:xfrm>
            <a:off x="11088555" y="6356351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22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20354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/>
        </p:nvSpPr>
        <p:spPr>
          <a:xfrm>
            <a:off x="5934076" y="3408680"/>
            <a:ext cx="2333625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h-TH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524001" y="642494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3" name="AutoShape 4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1714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" name="AutoShape 6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1866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8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2019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" name="AutoShape 10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2171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8" name="AutoShape 2" descr="ดาวน์โหลดโลโก้กรมการพัฒนาชุมชน ปี 2562 - สำนักงานพัฒนาชุมชนจังหวัดร้อยเอ็ด"/>
          <p:cNvSpPr>
            <a:spLocks noChangeAspect="1" noChangeArrowheads="1"/>
          </p:cNvSpPr>
          <p:nvPr/>
        </p:nvSpPr>
        <p:spPr bwMode="auto">
          <a:xfrm>
            <a:off x="2324100" y="396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054" name="Picture 6" descr="โลโก้กรมการพัฒนาชุมชน (Version2560) - สำนักงานพัฒนาชุมชนจังหวัดหนองคาย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-4203848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019300" y="2452149"/>
            <a:ext cx="982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h-TH" sz="2400" dirty="0"/>
          </a:p>
        </p:txBody>
      </p:sp>
      <p:grpSp>
        <p:nvGrpSpPr>
          <p:cNvPr id="20" name="กลุ่ม 19"/>
          <p:cNvGrpSpPr/>
          <p:nvPr/>
        </p:nvGrpSpPr>
        <p:grpSpPr>
          <a:xfrm>
            <a:off x="0" y="6280821"/>
            <a:ext cx="6867498" cy="633958"/>
            <a:chOff x="-425532" y="4710612"/>
            <a:chExt cx="5576155" cy="475468"/>
          </a:xfrm>
        </p:grpSpPr>
        <p:grpSp>
          <p:nvGrpSpPr>
            <p:cNvPr id="23" name="กลุ่ม 22"/>
            <p:cNvGrpSpPr/>
            <p:nvPr/>
          </p:nvGrpSpPr>
          <p:grpSpPr>
            <a:xfrm>
              <a:off x="-425532" y="4710612"/>
              <a:ext cx="5576155" cy="475468"/>
              <a:chOff x="-425532" y="4710612"/>
              <a:chExt cx="5576155" cy="475468"/>
            </a:xfrm>
          </p:grpSpPr>
          <p:grpSp>
            <p:nvGrpSpPr>
              <p:cNvPr id="25" name="กลุ่ม 24"/>
              <p:cNvGrpSpPr/>
              <p:nvPr/>
            </p:nvGrpSpPr>
            <p:grpSpPr>
              <a:xfrm>
                <a:off x="-425532" y="4744286"/>
                <a:ext cx="3197332" cy="419753"/>
                <a:chOff x="-468560" y="4744285"/>
                <a:chExt cx="3197332" cy="419753"/>
              </a:xfrm>
            </p:grpSpPr>
            <p:sp>
              <p:nvSpPr>
                <p:cNvPr id="35" name="รูปห้าเหลี่ยม 34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396552" y="4744285"/>
                  <a:ext cx="3125324" cy="419753"/>
                </a:xfrm>
                <a:prstGeom prst="homePlate">
                  <a:avLst/>
                </a:prstGeom>
                <a:solidFill>
                  <a:srgbClr val="FFCD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  <p:sp>
              <p:nvSpPr>
                <p:cNvPr id="36" name="รูปห้าเหลี่ยม 35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468560" y="4744285"/>
                  <a:ext cx="3125324" cy="419753"/>
                </a:xfrm>
                <a:prstGeom prst="homePlat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</p:grpSp>
          <p:grpSp>
            <p:nvGrpSpPr>
              <p:cNvPr id="27" name="กลุ่ม 26"/>
              <p:cNvGrpSpPr/>
              <p:nvPr/>
            </p:nvGrpSpPr>
            <p:grpSpPr>
              <a:xfrm>
                <a:off x="2771800" y="4710612"/>
                <a:ext cx="2378823" cy="475468"/>
                <a:chOff x="3507388" y="4717424"/>
                <a:chExt cx="2378823" cy="475468"/>
              </a:xfrm>
            </p:grpSpPr>
            <p:grpSp>
              <p:nvGrpSpPr>
                <p:cNvPr id="28" name="กลุ่ม 27"/>
                <p:cNvGrpSpPr/>
                <p:nvPr/>
              </p:nvGrpSpPr>
              <p:grpSpPr>
                <a:xfrm>
                  <a:off x="4284268" y="4717424"/>
                  <a:ext cx="1601943" cy="405692"/>
                  <a:chOff x="6239008" y="4519859"/>
                  <a:chExt cx="1601943" cy="405692"/>
                </a:xfrm>
              </p:grpSpPr>
              <p:pic>
                <p:nvPicPr>
                  <p:cNvPr id="30" name="Picture 23">
                    <a:extLst>
                      <a:ext uri="{FF2B5EF4-FFF2-40B4-BE49-F238E27FC236}">
                        <a16:creationId xmlns:a16="http://schemas.microsoft.com/office/drawing/2014/main" id="{A9FCDA38-8F0B-49DF-8F2E-B899B1F362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77898" y="4519859"/>
                    <a:ext cx="563053" cy="367586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24">
                    <a:extLst>
                      <a:ext uri="{FF2B5EF4-FFF2-40B4-BE49-F238E27FC236}">
                        <a16:creationId xmlns:a16="http://schemas.microsoft.com/office/drawing/2014/main" id="{199745AA-CFB3-443D-A566-E11575BA52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39008" y="4535548"/>
                    <a:ext cx="346227" cy="390003"/>
                  </a:xfrm>
                  <a:prstGeom prst="rect">
                    <a:avLst/>
                  </a:prstGeom>
                </p:spPr>
              </p:pic>
              <p:grpSp>
                <p:nvGrpSpPr>
                  <p:cNvPr id="32" name="กลุ่ม 31"/>
                  <p:cNvGrpSpPr/>
                  <p:nvPr/>
                </p:nvGrpSpPr>
                <p:grpSpPr>
                  <a:xfrm>
                    <a:off x="6619048" y="4614121"/>
                    <a:ext cx="626890" cy="294323"/>
                    <a:chOff x="6589062" y="4638694"/>
                    <a:chExt cx="413122" cy="193959"/>
                  </a:xfrm>
                </p:grpSpPr>
                <p:pic>
                  <p:nvPicPr>
                    <p:cNvPr id="33" name="Picture 35">
                      <a:extLst>
                        <a:ext uri="{FF2B5EF4-FFF2-40B4-BE49-F238E27FC236}">
                          <a16:creationId xmlns:a16="http://schemas.microsoft.com/office/drawing/2014/main" id="{9584FECB-F937-4F01-8CDD-C92F98A2F1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9062" y="4648929"/>
                      <a:ext cx="221444" cy="18372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4" name="Picture 36">
                      <a:extLst>
                        <a:ext uri="{FF2B5EF4-FFF2-40B4-BE49-F238E27FC236}">
                          <a16:creationId xmlns:a16="http://schemas.microsoft.com/office/drawing/2014/main" id="{62FFD426-AD6C-47DA-99D3-A7217E240C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35445" y="4638694"/>
                      <a:ext cx="166739" cy="180120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29" name="Picture 2" descr="C:\Users\Administrator\Desktop\change for good.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7388" y="4741958"/>
                  <a:ext cx="801816" cy="4509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4" name="TextBox 7"/>
            <p:cNvSpPr txBox="1"/>
            <p:nvPr/>
          </p:nvSpPr>
          <p:spPr>
            <a:xfrm>
              <a:off x="96576" y="4794706"/>
              <a:ext cx="234463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เศรษฐกิจฐานรากมั่นคง ชุมชนเข้มแข็งอย่างยั่งยืน </a:t>
              </a:r>
            </a:p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ด้วยหลักปรัชญาของเศรษฐกิจพอเพียง</a:t>
              </a:r>
            </a:p>
          </p:txBody>
        </p:sp>
      </p:grp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706508"/>
              </p:ext>
            </p:extLst>
          </p:nvPr>
        </p:nvGraphicFramePr>
        <p:xfrm>
          <a:off x="196320" y="844696"/>
          <a:ext cx="11644578" cy="44968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5239">
                  <a:extLst>
                    <a:ext uri="{9D8B030D-6E8A-4147-A177-3AD203B41FA5}">
                      <a16:colId xmlns:a16="http://schemas.microsoft.com/office/drawing/2014/main" val="544645889"/>
                    </a:ext>
                  </a:extLst>
                </a:gridCol>
                <a:gridCol w="1552610">
                  <a:extLst>
                    <a:ext uri="{9D8B030D-6E8A-4147-A177-3AD203B41FA5}">
                      <a16:colId xmlns:a16="http://schemas.microsoft.com/office/drawing/2014/main" val="3208179235"/>
                    </a:ext>
                  </a:extLst>
                </a:gridCol>
                <a:gridCol w="1855559">
                  <a:extLst>
                    <a:ext uri="{9D8B030D-6E8A-4147-A177-3AD203B41FA5}">
                      <a16:colId xmlns:a16="http://schemas.microsoft.com/office/drawing/2014/main" val="2137540439"/>
                    </a:ext>
                  </a:extLst>
                </a:gridCol>
                <a:gridCol w="1571544">
                  <a:extLst>
                    <a:ext uri="{9D8B030D-6E8A-4147-A177-3AD203B41FA5}">
                      <a16:colId xmlns:a16="http://schemas.microsoft.com/office/drawing/2014/main" val="1123432420"/>
                    </a:ext>
                  </a:extLst>
                </a:gridCol>
                <a:gridCol w="1855559">
                  <a:extLst>
                    <a:ext uri="{9D8B030D-6E8A-4147-A177-3AD203B41FA5}">
                      <a16:colId xmlns:a16="http://schemas.microsoft.com/office/drawing/2014/main" val="10237957"/>
                    </a:ext>
                  </a:extLst>
                </a:gridCol>
                <a:gridCol w="1439005">
                  <a:extLst>
                    <a:ext uri="{9D8B030D-6E8A-4147-A177-3AD203B41FA5}">
                      <a16:colId xmlns:a16="http://schemas.microsoft.com/office/drawing/2014/main" val="3460024310"/>
                    </a:ext>
                  </a:extLst>
                </a:gridCol>
                <a:gridCol w="1855559">
                  <a:extLst>
                    <a:ext uri="{9D8B030D-6E8A-4147-A177-3AD203B41FA5}">
                      <a16:colId xmlns:a16="http://schemas.microsoft.com/office/drawing/2014/main" val="3584008832"/>
                    </a:ext>
                  </a:extLst>
                </a:gridCol>
                <a:gridCol w="719503">
                  <a:extLst>
                    <a:ext uri="{9D8B030D-6E8A-4147-A177-3AD203B41FA5}">
                      <a16:colId xmlns:a16="http://schemas.microsoft.com/office/drawing/2014/main" val="2411690490"/>
                    </a:ext>
                  </a:extLst>
                </a:gridCol>
              </a:tblGrid>
              <a:tr h="319829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จังหวัดที่ได้รับคืนเงินต้น</a:t>
                      </a:r>
                      <a:r>
                        <a:rPr lang="th-TH" sz="16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(</a:t>
                      </a: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หนี้ครบกำหนดชำระ ปีงบประมาณ พ.ศ. 2567) เรียงจากมากไปหาน้อย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590083"/>
                  </a:ext>
                </a:extLst>
              </a:tr>
              <a:tr h="92822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ลำดับที่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DC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เงินต้น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7AE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ดอกเบี้ย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B38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เงินต้นรับคืน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8093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ดอกเบี้ยรับคืน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72DD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รวมเงินรับชำระ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คิดเป็น</a:t>
                      </a:r>
                      <a:b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6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ร้อยละ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04521"/>
                  </a:ext>
                </a:extLst>
              </a:tr>
              <a:tr h="46411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สระบุรี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22,459,759.80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135,056.31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893,394.25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4,247.14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897,641.39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3.98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584755"/>
                  </a:ext>
                </a:extLst>
              </a:tr>
              <a:tr h="46411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อุบลราชธานี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26,467,386.66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63,015.70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1,029,089.98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2,439.75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1,031,529.73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3.89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419895"/>
                  </a:ext>
                </a:extLst>
              </a:tr>
              <a:tr h="46411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ชัยนาท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25,966,776.45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224,819.83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1,005,256.12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7,104.04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1,012,360.16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3.87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82611"/>
                  </a:ext>
                </a:extLst>
              </a:tr>
              <a:tr h="46411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กำแพงเพชร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16,655,560.00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60,058.00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633,956.42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2,278.00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636,234.42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3.81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316936"/>
                  </a:ext>
                </a:extLst>
              </a:tr>
              <a:tr h="46411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สุรินทร์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35,799,259.27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175,917.00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1,361,939.84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10,057.00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1,371,996.84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3.80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115452"/>
                  </a:ext>
                </a:extLst>
              </a:tr>
              <a:tr h="46411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สระแก้ว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15,130,156.80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36,809.16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491,808.72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3,296.48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       495,105.20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3.25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347413"/>
                  </a:ext>
                </a:extLst>
              </a:tr>
              <a:tr h="46411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รวมหนี้ครบกำหนดชำระ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th-T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รวมหนี้ครบกำหนดชำระ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1,451,251,638.11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7,402,340.64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99,145,921.30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389,407.73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    99,535,329.03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6.83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203835"/>
                  </a:ext>
                </a:extLst>
              </a:tr>
            </a:tbl>
          </a:graphicData>
        </a:graphic>
      </p:graphicFrame>
      <p:grpSp>
        <p:nvGrpSpPr>
          <p:cNvPr id="40" name="Group 39"/>
          <p:cNvGrpSpPr/>
          <p:nvPr/>
        </p:nvGrpSpPr>
        <p:grpSpPr>
          <a:xfrm>
            <a:off x="-2738" y="31355"/>
            <a:ext cx="6746438" cy="733216"/>
            <a:chOff x="-2738" y="31355"/>
            <a:chExt cx="6746438" cy="733216"/>
          </a:xfrm>
        </p:grpSpPr>
        <p:sp>
          <p:nvSpPr>
            <p:cNvPr id="41" name="สี่เหลี่ยมผืนผ้า 8">
              <a:extLst>
                <a:ext uri="{FF2B5EF4-FFF2-40B4-BE49-F238E27FC236}">
                  <a16:creationId xmlns:a16="http://schemas.microsoft.com/office/drawing/2014/main" id="{28191E7A-1A19-4ECF-B3AF-EE227C74ADD3}"/>
                </a:ext>
              </a:extLst>
            </p:cNvPr>
            <p:cNvSpPr/>
            <p:nvPr/>
          </p:nvSpPr>
          <p:spPr>
            <a:xfrm>
              <a:off x="0" y="122215"/>
              <a:ext cx="6743700" cy="64235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effectLst>
                  <a:outerShdw blurRad="50800" dist="50800" dir="5400000" algn="ctr" rotWithShape="0">
                    <a:schemeClr val="bg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2" name="สี่เหลี่ยมผืนผ้า 9">
              <a:extLst>
                <a:ext uri="{FF2B5EF4-FFF2-40B4-BE49-F238E27FC236}">
                  <a16:creationId xmlns:a16="http://schemas.microsoft.com/office/drawing/2014/main" id="{C4A287DD-056E-4ABF-A54E-9ADC687B60D1}"/>
                </a:ext>
              </a:extLst>
            </p:cNvPr>
            <p:cNvSpPr/>
            <p:nvPr/>
          </p:nvSpPr>
          <p:spPr>
            <a:xfrm>
              <a:off x="-1" y="31355"/>
              <a:ext cx="6604001" cy="642356"/>
            </a:xfrm>
            <a:prstGeom prst="rect">
              <a:avLst/>
            </a:prstGeom>
            <a:solidFill>
              <a:srgbClr val="00206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effectLst>
                  <a:outerShdw blurRad="50800" dist="50800" dir="5400000" algn="ctr" rotWithShape="0">
                    <a:schemeClr val="bg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3" name="TextBox 29">
              <a:extLst>
                <a:ext uri="{FF2B5EF4-FFF2-40B4-BE49-F238E27FC236}">
                  <a16:creationId xmlns:a16="http://schemas.microsoft.com/office/drawing/2014/main" id="{5B442122-3C34-4ECB-95EC-33BB4C3E2DEC}"/>
                </a:ext>
              </a:extLst>
            </p:cNvPr>
            <p:cNvSpPr txBox="1"/>
            <p:nvPr/>
          </p:nvSpPr>
          <p:spPr>
            <a:xfrm>
              <a:off x="-2738" y="172468"/>
              <a:ext cx="660673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200" b="1" dirty="0">
                  <a:ln w="3175">
                    <a:noFill/>
                  </a:ln>
                  <a:solidFill>
                    <a:schemeClr val="bg1"/>
                  </a:solidFill>
                  <a:effectLst>
                    <a:outerShdw blurRad="50800" dist="63500" dir="5400000" algn="t" rotWithShape="0">
                      <a:schemeClr val="bg1">
                        <a:alpha val="25000"/>
                      </a:schemeClr>
                    </a:outerShdw>
                  </a:effectLst>
                  <a:latin typeface="Chulabhorn Likit Text Light" panose="00000400000000000000" pitchFamily="50" charset="-34"/>
                  <a:ea typeface="Roboto Slab" pitchFamily="2" charset="0"/>
                  <a:cs typeface="Chulabhorn Likit Text Light" panose="00000400000000000000" pitchFamily="50" charset="-34"/>
                </a:rPr>
                <a:t>การบริหารจัดการหนี้ของกองทุนพัฒนาบทบาทสตรี (ต่อ)</a:t>
              </a:r>
              <a:endParaRPr lang="en-US" sz="22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50800" dist="63500" dir="5400000" algn="t" rotWithShape="0">
                    <a:schemeClr val="bg1">
                      <a:alpha val="25000"/>
                    </a:schemeClr>
                  </a:outerShdw>
                </a:effectLst>
                <a:latin typeface="Chulabhorn Likit Text Light" panose="00000400000000000000" pitchFamily="50" charset="-34"/>
                <a:ea typeface="Roboto Slab" pitchFamily="2" charset="0"/>
                <a:cs typeface="Chulabhorn Likit Text Light" panose="00000400000000000000" pitchFamily="50" charset="-34"/>
              </a:endParaRPr>
            </a:p>
          </p:txBody>
        </p:sp>
      </p:grpSp>
      <p:sp>
        <p:nvSpPr>
          <p:cNvPr id="38" name="สี่เหลี่ยมผืนผ้า 1">
            <a:extLst>
              <a:ext uri="{FF2B5EF4-FFF2-40B4-BE49-F238E27FC236}">
                <a16:creationId xmlns:a16="http://schemas.microsoft.com/office/drawing/2014/main" id="{F03138FE-CF83-4C46-834A-2A202A570062}"/>
              </a:ext>
            </a:extLst>
          </p:cNvPr>
          <p:cNvSpPr/>
          <p:nvPr/>
        </p:nvSpPr>
        <p:spPr>
          <a:xfrm>
            <a:off x="7698192" y="6090564"/>
            <a:ext cx="34829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ข้อมูล ณ วันที่ 13 พฤศจิกายน 2566</a:t>
            </a:r>
            <a:endParaRPr lang="th-TH" sz="1600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37" name="ตัวแทนหมายเลขภาพนิ่ง 8">
            <a:extLst>
              <a:ext uri="{FF2B5EF4-FFF2-40B4-BE49-F238E27FC236}">
                <a16:creationId xmlns:a16="http://schemas.microsoft.com/office/drawing/2014/main" id="{77315708-0366-4541-AB40-6E139011AAA4}"/>
              </a:ext>
            </a:extLst>
          </p:cNvPr>
          <p:cNvSpPr txBox="1">
            <a:spLocks/>
          </p:cNvSpPr>
          <p:nvPr/>
        </p:nvSpPr>
        <p:spPr>
          <a:xfrm>
            <a:off x="11088555" y="6356351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23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621322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/>
          <p:cNvSpPr txBox="1">
            <a:spLocks noGrp="1"/>
          </p:cNvSpPr>
          <p:nvPr>
            <p:ph idx="1"/>
          </p:nvPr>
        </p:nvSpPr>
        <p:spPr>
          <a:xfrm>
            <a:off x="999565" y="2471085"/>
            <a:ext cx="10515600" cy="1486287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>
                <a:solidFill>
                  <a:srgbClr val="002060"/>
                </a:solidFill>
                <a:latin typeface="Chulabhorn Likit Text Light๙" panose="00000400000000000000" pitchFamily="2" charset="-34"/>
                <a:ea typeface="Times New Roman" panose="02020603050405020304" pitchFamily="18" charset="0"/>
                <a:cs typeface="Chulabhorn Likit Text Light๙" panose="00000400000000000000" pitchFamily="2" charset="-34"/>
              </a:rPr>
              <a:t>ระเบียบวาระที่ 4</a:t>
            </a:r>
            <a:r>
              <a:rPr lang="th-TH" sz="4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เรื่อง เพื่อทราบ</a:t>
            </a:r>
          </a:p>
        </p:txBody>
      </p:sp>
      <p:grpSp>
        <p:nvGrpSpPr>
          <p:cNvPr id="32" name="กลุ่ม 31"/>
          <p:cNvGrpSpPr/>
          <p:nvPr/>
        </p:nvGrpSpPr>
        <p:grpSpPr>
          <a:xfrm>
            <a:off x="0" y="6280821"/>
            <a:ext cx="6867498" cy="633958"/>
            <a:chOff x="-425532" y="4710612"/>
            <a:chExt cx="5576155" cy="475468"/>
          </a:xfrm>
        </p:grpSpPr>
        <p:grpSp>
          <p:nvGrpSpPr>
            <p:cNvPr id="33" name="กลุ่ม 32"/>
            <p:cNvGrpSpPr/>
            <p:nvPr/>
          </p:nvGrpSpPr>
          <p:grpSpPr>
            <a:xfrm>
              <a:off x="-425532" y="4710612"/>
              <a:ext cx="5576155" cy="475468"/>
              <a:chOff x="-425532" y="4710612"/>
              <a:chExt cx="5576155" cy="475468"/>
            </a:xfrm>
          </p:grpSpPr>
          <p:grpSp>
            <p:nvGrpSpPr>
              <p:cNvPr id="35" name="กลุ่ม 34"/>
              <p:cNvGrpSpPr/>
              <p:nvPr/>
            </p:nvGrpSpPr>
            <p:grpSpPr>
              <a:xfrm>
                <a:off x="-425532" y="4744286"/>
                <a:ext cx="3197332" cy="419753"/>
                <a:chOff x="-468560" y="4744285"/>
                <a:chExt cx="3197332" cy="419753"/>
              </a:xfrm>
            </p:grpSpPr>
            <p:sp>
              <p:nvSpPr>
                <p:cNvPr id="44" name="รูปห้าเหลี่ยม 43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396552" y="4744285"/>
                  <a:ext cx="3125324" cy="419753"/>
                </a:xfrm>
                <a:prstGeom prst="homePlate">
                  <a:avLst/>
                </a:prstGeom>
                <a:solidFill>
                  <a:srgbClr val="FFCD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  <p:sp>
              <p:nvSpPr>
                <p:cNvPr id="45" name="รูปห้าเหลี่ยม 44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468560" y="4744285"/>
                  <a:ext cx="3125324" cy="419753"/>
                </a:xfrm>
                <a:prstGeom prst="homePlat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</p:grpSp>
          <p:grpSp>
            <p:nvGrpSpPr>
              <p:cNvPr id="36" name="กลุ่ม 35"/>
              <p:cNvGrpSpPr/>
              <p:nvPr/>
            </p:nvGrpSpPr>
            <p:grpSpPr>
              <a:xfrm>
                <a:off x="2771800" y="4710612"/>
                <a:ext cx="2378823" cy="475468"/>
                <a:chOff x="3507388" y="4717424"/>
                <a:chExt cx="2378823" cy="475468"/>
              </a:xfrm>
            </p:grpSpPr>
            <p:grpSp>
              <p:nvGrpSpPr>
                <p:cNvPr id="37" name="กลุ่ม 36"/>
                <p:cNvGrpSpPr/>
                <p:nvPr/>
              </p:nvGrpSpPr>
              <p:grpSpPr>
                <a:xfrm>
                  <a:off x="4284268" y="4717424"/>
                  <a:ext cx="1601943" cy="405692"/>
                  <a:chOff x="6239008" y="4519859"/>
                  <a:chExt cx="1601943" cy="405692"/>
                </a:xfrm>
              </p:grpSpPr>
              <p:pic>
                <p:nvPicPr>
                  <p:cNvPr id="39" name="Picture 23">
                    <a:extLst>
                      <a:ext uri="{FF2B5EF4-FFF2-40B4-BE49-F238E27FC236}">
                        <a16:creationId xmlns:a16="http://schemas.microsoft.com/office/drawing/2014/main" id="{A9FCDA38-8F0B-49DF-8F2E-B899B1F362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77898" y="4519859"/>
                    <a:ext cx="563053" cy="367586"/>
                  </a:xfrm>
                  <a:prstGeom prst="rect">
                    <a:avLst/>
                  </a:prstGeom>
                </p:spPr>
              </p:pic>
              <p:pic>
                <p:nvPicPr>
                  <p:cNvPr id="40" name="Picture 24">
                    <a:extLst>
                      <a:ext uri="{FF2B5EF4-FFF2-40B4-BE49-F238E27FC236}">
                        <a16:creationId xmlns:a16="http://schemas.microsoft.com/office/drawing/2014/main" id="{199745AA-CFB3-443D-A566-E11575BA52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39008" y="4535548"/>
                    <a:ext cx="346227" cy="390003"/>
                  </a:xfrm>
                  <a:prstGeom prst="rect">
                    <a:avLst/>
                  </a:prstGeom>
                </p:spPr>
              </p:pic>
              <p:grpSp>
                <p:nvGrpSpPr>
                  <p:cNvPr id="41" name="กลุ่ม 40"/>
                  <p:cNvGrpSpPr/>
                  <p:nvPr/>
                </p:nvGrpSpPr>
                <p:grpSpPr>
                  <a:xfrm>
                    <a:off x="6619048" y="4614121"/>
                    <a:ext cx="626890" cy="294323"/>
                    <a:chOff x="6589062" y="4638694"/>
                    <a:chExt cx="413122" cy="193959"/>
                  </a:xfrm>
                </p:grpSpPr>
                <p:pic>
                  <p:nvPicPr>
                    <p:cNvPr id="42" name="Picture 35">
                      <a:extLst>
                        <a:ext uri="{FF2B5EF4-FFF2-40B4-BE49-F238E27FC236}">
                          <a16:creationId xmlns:a16="http://schemas.microsoft.com/office/drawing/2014/main" id="{9584FECB-F937-4F01-8CDD-C92F98A2F1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9062" y="4648929"/>
                      <a:ext cx="221444" cy="18372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3" name="Picture 36">
                      <a:extLst>
                        <a:ext uri="{FF2B5EF4-FFF2-40B4-BE49-F238E27FC236}">
                          <a16:creationId xmlns:a16="http://schemas.microsoft.com/office/drawing/2014/main" id="{62FFD426-AD6C-47DA-99D3-A7217E240C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35445" y="4638694"/>
                      <a:ext cx="166739" cy="180120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38" name="Picture 2" descr="C:\Users\Administrator\Desktop\change for good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7388" y="4741958"/>
                  <a:ext cx="801816" cy="4509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34" name="TextBox 7"/>
            <p:cNvSpPr txBox="1"/>
            <p:nvPr/>
          </p:nvSpPr>
          <p:spPr>
            <a:xfrm>
              <a:off x="96576" y="4794706"/>
              <a:ext cx="234463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เศรษฐกิจฐานรากมั่นคง ชุมชนเข้มแข็งอย่างยั่งยืน </a:t>
              </a:r>
            </a:p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ด้วยหลักปรัชญาของเศรษฐกิจพอเพียง</a:t>
              </a:r>
            </a:p>
          </p:txBody>
        </p:sp>
      </p:grpSp>
      <p:grpSp>
        <p:nvGrpSpPr>
          <p:cNvPr id="50" name="กลุ่ม 52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4831" y="-5867"/>
            <a:ext cx="12245731" cy="773250"/>
            <a:chOff x="-29746" y="-164554"/>
            <a:chExt cx="9173747" cy="635067"/>
          </a:xfrm>
        </p:grpSpPr>
        <p:sp>
          <p:nvSpPr>
            <p:cNvPr id="54" name="สี่เหลี่ยมผืนผ้า: มุมมน 48">
              <a:extLst>
                <a:ext uri="{FF2B5EF4-FFF2-40B4-BE49-F238E27FC236}">
                  <a16:creationId xmlns:a16="http://schemas.microsoft.com/office/drawing/2014/main" id="{DCE62B95-9C16-4E87-82CC-AF99B1F01983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55" name="สี่เหลี่ยมผืนผ้า 47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29746" y="-164554"/>
              <a:ext cx="9173747" cy="635067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56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CDB1064D-F2C9-4D02-9722-A4463B75D08B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dirty="0"/>
            </a:p>
          </p:txBody>
        </p:sp>
        <p:sp>
          <p:nvSpPr>
            <p:cNvPr id="57" name="สี่เหลี่ยมผืนผ้า 3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29746" y="-164553"/>
              <a:ext cx="9173747" cy="53923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</p:grpSp>
      <p:sp>
        <p:nvSpPr>
          <p:cNvPr id="22" name="ตัวแทนหมายเลขภาพนิ่ง 8">
            <a:extLst>
              <a:ext uri="{FF2B5EF4-FFF2-40B4-BE49-F238E27FC236}">
                <a16:creationId xmlns:a16="http://schemas.microsoft.com/office/drawing/2014/main" id="{F6C6D2A7-832A-4F29-8DBF-BCD6FB15506B}"/>
              </a:ext>
            </a:extLst>
          </p:cNvPr>
          <p:cNvSpPr txBox="1">
            <a:spLocks/>
          </p:cNvSpPr>
          <p:nvPr/>
        </p:nvSpPr>
        <p:spPr>
          <a:xfrm>
            <a:off x="11088555" y="6356351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24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45574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รูปภาพ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6406">
            <a:off x="6104664" y="404456"/>
            <a:ext cx="1511383" cy="1657985"/>
          </a:xfrm>
          <a:prstGeom prst="rect">
            <a:avLst/>
          </a:prstGeom>
        </p:spPr>
      </p:pic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0" y="2364503"/>
            <a:ext cx="12192000" cy="2743086"/>
            <a:chOff x="-108520" y="-239947"/>
            <a:chExt cx="9367538" cy="593277"/>
          </a:xfrm>
        </p:grpSpPr>
        <p:sp>
          <p:nvSpPr>
            <p:cNvPr id="40" name="สี่เหลี่ยมผืนผ้า 39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108520" y="-239947"/>
              <a:ext cx="9367538" cy="593277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1" name="สี่เหลี่ยมผืนผ้า 40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108520" y="-182690"/>
              <a:ext cx="9361040" cy="45018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42" name="สี่เหลี่ยมผืนผ้า 41">
            <a:extLst>
              <a:ext uri="{FF2B5EF4-FFF2-40B4-BE49-F238E27FC236}">
                <a16:creationId xmlns:a16="http://schemas.microsoft.com/office/drawing/2014/main" id="{D8CDE022-A3A6-40DD-816D-2E933C76D853}"/>
              </a:ext>
            </a:extLst>
          </p:cNvPr>
          <p:cNvSpPr/>
          <p:nvPr/>
        </p:nvSpPr>
        <p:spPr>
          <a:xfrm>
            <a:off x="395523" y="3669976"/>
            <a:ext cx="11557056" cy="67882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>
              <a:lnSpc>
                <a:spcPct val="130000"/>
              </a:lnSpc>
            </a:pPr>
            <a:endParaRPr lang="th-TH" sz="3200" spc="-30" dirty="0">
              <a:solidFill>
                <a:schemeClr val="bg1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>
              <a:lnSpc>
                <a:spcPct val="130000"/>
              </a:lnSpc>
            </a:pPr>
            <a:endParaRPr lang="th-TH" sz="3200" spc="-30" dirty="0">
              <a:solidFill>
                <a:schemeClr val="bg1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/>
            <a:r>
              <a:rPr lang="th-TH" sz="3200" b="1" spc="-30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4.1</a:t>
            </a:r>
            <a:r>
              <a:rPr lang="th-TH" sz="3200" spc="-30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th-TH" sz="3200" b="1" spc="-30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การรายงานผลการเบิกจ่ายงบประมาณตามแผนการดำเนินงาน</a:t>
            </a:r>
            <a:br>
              <a:rPr lang="th-TH" sz="3200" b="1" spc="-30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3200" b="1" spc="-30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และแผนการใช้จ่ายงบประมาณ กองทุนพัฒนาบทบาทสตรี ประจำปีงบประมาณ พ.ศ. 2567</a:t>
            </a:r>
          </a:p>
          <a:p>
            <a:pPr algn="ctr"/>
            <a:endParaRPr lang="th-TH" sz="3200" b="1" spc="-20" dirty="0">
              <a:solidFill>
                <a:schemeClr val="bg1"/>
              </a:solidFill>
              <a:effectLst/>
              <a:latin typeface="Chulabhorn Likit Text Light๙" panose="00000400000000000000" pitchFamily="2" charset="-34"/>
              <a:ea typeface="Times New Roman" panose="02020603050405020304" pitchFamily="18" charset="0"/>
              <a:cs typeface="Chulabhorn Likit Text Light๙" panose="00000400000000000000" pitchFamily="2" charset="-34"/>
            </a:endParaRPr>
          </a:p>
          <a:p>
            <a:pPr algn="ctr">
              <a:lnSpc>
                <a:spcPct val="130000"/>
              </a:lnSpc>
            </a:pPr>
            <a:endParaRPr lang="en-US" sz="3200" b="1" dirty="0">
              <a:solidFill>
                <a:srgbClr val="FF000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>
              <a:lnSpc>
                <a:spcPct val="130000"/>
              </a:lnSpc>
            </a:pPr>
            <a:endParaRPr lang="th-TH" sz="3200" b="1" dirty="0">
              <a:solidFill>
                <a:schemeClr val="bg1">
                  <a:lumMod val="95000"/>
                </a:schemeClr>
              </a:solidFill>
              <a:latin typeface="Chulabhorn Likit Text Light" panose="00000400000000000000" pitchFamily="50" charset="-34"/>
              <a:cs typeface="Chulabhorn Likit Text Light" panose="00000400000000000000" pitchFamily="50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593" y="676330"/>
            <a:ext cx="1281058" cy="1281058"/>
          </a:xfrm>
          <a:prstGeom prst="rect">
            <a:avLst/>
          </a:prstGeom>
        </p:spPr>
      </p:pic>
      <p:grpSp>
        <p:nvGrpSpPr>
          <p:cNvPr id="35" name="กลุ่ม 34">
            <a:extLst>
              <a:ext uri="{FF2B5EF4-FFF2-40B4-BE49-F238E27FC236}">
                <a16:creationId xmlns:a16="http://schemas.microsoft.com/office/drawing/2014/main" id="{812347D3-D799-4845-9031-B21067118040}"/>
              </a:ext>
            </a:extLst>
          </p:cNvPr>
          <p:cNvGrpSpPr/>
          <p:nvPr/>
        </p:nvGrpSpPr>
        <p:grpSpPr>
          <a:xfrm>
            <a:off x="0" y="6280821"/>
            <a:ext cx="6867498" cy="633958"/>
            <a:chOff x="-425532" y="4710612"/>
            <a:chExt cx="5576155" cy="475468"/>
          </a:xfrm>
        </p:grpSpPr>
        <p:grpSp>
          <p:nvGrpSpPr>
            <p:cNvPr id="37" name="กลุ่ม 36">
              <a:extLst>
                <a:ext uri="{FF2B5EF4-FFF2-40B4-BE49-F238E27FC236}">
                  <a16:creationId xmlns:a16="http://schemas.microsoft.com/office/drawing/2014/main" id="{18E0641F-3C4E-46E9-8215-6BD8665D4EA7}"/>
                </a:ext>
              </a:extLst>
            </p:cNvPr>
            <p:cNvGrpSpPr/>
            <p:nvPr/>
          </p:nvGrpSpPr>
          <p:grpSpPr>
            <a:xfrm>
              <a:off x="-425532" y="4710612"/>
              <a:ext cx="5576155" cy="475468"/>
              <a:chOff x="-425532" y="4710612"/>
              <a:chExt cx="5576155" cy="475468"/>
            </a:xfrm>
          </p:grpSpPr>
          <p:grpSp>
            <p:nvGrpSpPr>
              <p:cNvPr id="43" name="กลุ่ม 42">
                <a:extLst>
                  <a:ext uri="{FF2B5EF4-FFF2-40B4-BE49-F238E27FC236}">
                    <a16:creationId xmlns:a16="http://schemas.microsoft.com/office/drawing/2014/main" id="{AFB8667D-A584-4CA6-BA5C-55B0ECF87429}"/>
                  </a:ext>
                </a:extLst>
              </p:cNvPr>
              <p:cNvGrpSpPr/>
              <p:nvPr/>
            </p:nvGrpSpPr>
            <p:grpSpPr>
              <a:xfrm>
                <a:off x="-425532" y="4744286"/>
                <a:ext cx="3197332" cy="419753"/>
                <a:chOff x="-468560" y="4744285"/>
                <a:chExt cx="3197332" cy="419753"/>
              </a:xfrm>
            </p:grpSpPr>
            <p:sp>
              <p:nvSpPr>
                <p:cNvPr id="52" name="รูปห้าเหลี่ยม 35">
                  <a:extLst>
                    <a:ext uri="{FF2B5EF4-FFF2-40B4-BE49-F238E27FC236}">
                      <a16:creationId xmlns:a16="http://schemas.microsoft.com/office/drawing/2014/main" id="{435B5D8B-D5FF-42D5-A947-F43BACCE01B1}"/>
                    </a:ext>
                  </a:extLst>
                </p:cNvPr>
                <p:cNvSpPr/>
                <p:nvPr/>
              </p:nvSpPr>
              <p:spPr>
                <a:xfrm>
                  <a:off x="-396552" y="4744285"/>
                  <a:ext cx="3125324" cy="419753"/>
                </a:xfrm>
                <a:prstGeom prst="homePlate">
                  <a:avLst/>
                </a:prstGeom>
                <a:solidFill>
                  <a:srgbClr val="FFCD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  <p:sp>
              <p:nvSpPr>
                <p:cNvPr id="53" name="รูปห้าเหลี่ยม 36">
                  <a:extLst>
                    <a:ext uri="{FF2B5EF4-FFF2-40B4-BE49-F238E27FC236}">
                      <a16:creationId xmlns:a16="http://schemas.microsoft.com/office/drawing/2014/main" id="{6B50FA41-1399-4B38-B15E-4D6AD4FE7BB6}"/>
                    </a:ext>
                  </a:extLst>
                </p:cNvPr>
                <p:cNvSpPr/>
                <p:nvPr/>
              </p:nvSpPr>
              <p:spPr>
                <a:xfrm>
                  <a:off x="-468560" y="4744285"/>
                  <a:ext cx="3125324" cy="419753"/>
                </a:xfrm>
                <a:prstGeom prst="homePlat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</p:grpSp>
          <p:grpSp>
            <p:nvGrpSpPr>
              <p:cNvPr id="44" name="กลุ่ม 43">
                <a:extLst>
                  <a:ext uri="{FF2B5EF4-FFF2-40B4-BE49-F238E27FC236}">
                    <a16:creationId xmlns:a16="http://schemas.microsoft.com/office/drawing/2014/main" id="{665A0AFF-5A3B-4678-A02A-E8853352E857}"/>
                  </a:ext>
                </a:extLst>
              </p:cNvPr>
              <p:cNvGrpSpPr/>
              <p:nvPr/>
            </p:nvGrpSpPr>
            <p:grpSpPr>
              <a:xfrm>
                <a:off x="2771800" y="4710612"/>
                <a:ext cx="2378823" cy="475468"/>
                <a:chOff x="3507388" y="4717424"/>
                <a:chExt cx="2378823" cy="475468"/>
              </a:xfrm>
            </p:grpSpPr>
            <p:grpSp>
              <p:nvGrpSpPr>
                <p:cNvPr id="45" name="กลุ่ม 44">
                  <a:extLst>
                    <a:ext uri="{FF2B5EF4-FFF2-40B4-BE49-F238E27FC236}">
                      <a16:creationId xmlns:a16="http://schemas.microsoft.com/office/drawing/2014/main" id="{4490486C-53D0-46A2-A61D-20D37ECEE1E8}"/>
                    </a:ext>
                  </a:extLst>
                </p:cNvPr>
                <p:cNvGrpSpPr/>
                <p:nvPr/>
              </p:nvGrpSpPr>
              <p:grpSpPr>
                <a:xfrm>
                  <a:off x="4284268" y="4717424"/>
                  <a:ext cx="1601943" cy="405692"/>
                  <a:chOff x="6239008" y="4519859"/>
                  <a:chExt cx="1601943" cy="405692"/>
                </a:xfrm>
              </p:grpSpPr>
              <p:pic>
                <p:nvPicPr>
                  <p:cNvPr id="47" name="Picture 23">
                    <a:extLst>
                      <a:ext uri="{FF2B5EF4-FFF2-40B4-BE49-F238E27FC236}">
                        <a16:creationId xmlns:a16="http://schemas.microsoft.com/office/drawing/2014/main" id="{AC28C69F-408A-470D-8E7E-7126185580C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77898" y="4519859"/>
                    <a:ext cx="563053" cy="367586"/>
                  </a:xfrm>
                  <a:prstGeom prst="rect">
                    <a:avLst/>
                  </a:prstGeom>
                </p:spPr>
              </p:pic>
              <p:pic>
                <p:nvPicPr>
                  <p:cNvPr id="48" name="Picture 24">
                    <a:extLst>
                      <a:ext uri="{FF2B5EF4-FFF2-40B4-BE49-F238E27FC236}">
                        <a16:creationId xmlns:a16="http://schemas.microsoft.com/office/drawing/2014/main" id="{05E91954-349F-40E5-90D0-F0D48BDB243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39008" y="4535548"/>
                    <a:ext cx="346227" cy="390003"/>
                  </a:xfrm>
                  <a:prstGeom prst="rect">
                    <a:avLst/>
                  </a:prstGeom>
                </p:spPr>
              </p:pic>
              <p:grpSp>
                <p:nvGrpSpPr>
                  <p:cNvPr id="49" name="กลุ่ม 48">
                    <a:extLst>
                      <a:ext uri="{FF2B5EF4-FFF2-40B4-BE49-F238E27FC236}">
                        <a16:creationId xmlns:a16="http://schemas.microsoft.com/office/drawing/2014/main" id="{C38EEE19-E187-4B99-8922-F3E34FAC3E78}"/>
                      </a:ext>
                    </a:extLst>
                  </p:cNvPr>
                  <p:cNvGrpSpPr/>
                  <p:nvPr/>
                </p:nvGrpSpPr>
                <p:grpSpPr>
                  <a:xfrm>
                    <a:off x="6619048" y="4614121"/>
                    <a:ext cx="626890" cy="294323"/>
                    <a:chOff x="6589062" y="4638694"/>
                    <a:chExt cx="413122" cy="193959"/>
                  </a:xfrm>
                </p:grpSpPr>
                <p:pic>
                  <p:nvPicPr>
                    <p:cNvPr id="50" name="Picture 35">
                      <a:extLst>
                        <a:ext uri="{FF2B5EF4-FFF2-40B4-BE49-F238E27FC236}">
                          <a16:creationId xmlns:a16="http://schemas.microsoft.com/office/drawing/2014/main" id="{8832356D-6083-4A34-BB74-27300A3CFB2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9062" y="4648929"/>
                      <a:ext cx="221444" cy="18372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1" name="Picture 36">
                      <a:extLst>
                        <a:ext uri="{FF2B5EF4-FFF2-40B4-BE49-F238E27FC236}">
                          <a16:creationId xmlns:a16="http://schemas.microsoft.com/office/drawing/2014/main" id="{A74234F5-6421-4491-BA43-ABFEE8B134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35445" y="4638694"/>
                      <a:ext cx="166739" cy="180120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46" name="Picture 2" descr="C:\Users\Administrator\Desktop\change for good.png">
                  <a:extLst>
                    <a:ext uri="{FF2B5EF4-FFF2-40B4-BE49-F238E27FC236}">
                      <a16:creationId xmlns:a16="http://schemas.microsoft.com/office/drawing/2014/main" id="{58B59517-78AE-4EB9-8F79-8B4D189C924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7388" y="4741958"/>
                  <a:ext cx="801816" cy="4509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38" name="TextBox 7">
              <a:extLst>
                <a:ext uri="{FF2B5EF4-FFF2-40B4-BE49-F238E27FC236}">
                  <a16:creationId xmlns:a16="http://schemas.microsoft.com/office/drawing/2014/main" id="{3C756EC2-AF48-45F1-8460-1DE84745B769}"/>
                </a:ext>
              </a:extLst>
            </p:cNvPr>
            <p:cNvSpPr txBox="1"/>
            <p:nvPr/>
          </p:nvSpPr>
          <p:spPr>
            <a:xfrm>
              <a:off x="96576" y="4794706"/>
              <a:ext cx="234463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เศรษฐกิจฐานรากมั่นคง ชุมชนเข้มแข็งอย่างยั่งยืน </a:t>
              </a:r>
            </a:p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ด้วยหลักปรัชญาของเศรษฐกิจพอเพียง</a:t>
              </a:r>
            </a:p>
          </p:txBody>
        </p:sp>
      </p:grpSp>
      <p:sp>
        <p:nvSpPr>
          <p:cNvPr id="22" name="ตัวแทนหมายเลขภาพนิ่ง 8">
            <a:extLst>
              <a:ext uri="{FF2B5EF4-FFF2-40B4-BE49-F238E27FC236}">
                <a16:creationId xmlns:a16="http://schemas.microsoft.com/office/drawing/2014/main" id="{D11B7E5A-9C39-4F4D-B4F3-49DEAC333112}"/>
              </a:ext>
            </a:extLst>
          </p:cNvPr>
          <p:cNvSpPr txBox="1">
            <a:spLocks/>
          </p:cNvSpPr>
          <p:nvPr/>
        </p:nvSpPr>
        <p:spPr>
          <a:xfrm>
            <a:off x="11088555" y="6356351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25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94321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52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0" y="-19979"/>
            <a:ext cx="12245731" cy="855357"/>
            <a:chOff x="-29746" y="-164553"/>
            <a:chExt cx="9173747" cy="702501"/>
          </a:xfrm>
        </p:grpSpPr>
        <p:sp>
          <p:nvSpPr>
            <p:cNvPr id="5" name="สี่เหลี่ยมผืนผ้า: มุมมน 48">
              <a:extLst>
                <a:ext uri="{FF2B5EF4-FFF2-40B4-BE49-F238E27FC236}">
                  <a16:creationId xmlns:a16="http://schemas.microsoft.com/office/drawing/2014/main" id="{DCE62B95-9C16-4E87-82CC-AF99B1F01983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6" name="สี่เหลี่ยมผืนผ้า 47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29746" y="-164553"/>
              <a:ext cx="9173747" cy="702501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7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CDB1064D-F2C9-4D02-9722-A4463B75D08B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dirty="0"/>
            </a:p>
          </p:txBody>
        </p:sp>
        <p:sp>
          <p:nvSpPr>
            <p:cNvPr id="8" name="สี่เหลี่ยมผืนผ้า 3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29746" y="-164553"/>
              <a:ext cx="9173747" cy="60745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</p:grpSp>
      <p:grpSp>
        <p:nvGrpSpPr>
          <p:cNvPr id="9" name="กลุ่ม 2">
            <a:extLst>
              <a:ext uri="{FF2B5EF4-FFF2-40B4-BE49-F238E27FC236}">
                <a16:creationId xmlns:a16="http://schemas.microsoft.com/office/drawing/2014/main" id="{82644C6B-2B5C-7B00-84BC-4056C8694F06}"/>
              </a:ext>
            </a:extLst>
          </p:cNvPr>
          <p:cNvGrpSpPr/>
          <p:nvPr/>
        </p:nvGrpSpPr>
        <p:grpSpPr>
          <a:xfrm>
            <a:off x="0" y="6276306"/>
            <a:ext cx="12192000" cy="695990"/>
            <a:chOff x="-23585" y="5154909"/>
            <a:chExt cx="10183585" cy="694389"/>
          </a:xfrm>
        </p:grpSpPr>
        <p:grpSp>
          <p:nvGrpSpPr>
            <p:cNvPr id="10" name="Group 47">
              <a:extLst>
                <a:ext uri="{FF2B5EF4-FFF2-40B4-BE49-F238E27FC236}">
                  <a16:creationId xmlns:a16="http://schemas.microsoft.com/office/drawing/2014/main" id="{C9BCB005-829C-BE99-BA7C-7F9EB5EC2082}"/>
                </a:ext>
              </a:extLst>
            </p:cNvPr>
            <p:cNvGrpSpPr/>
            <p:nvPr/>
          </p:nvGrpSpPr>
          <p:grpSpPr>
            <a:xfrm>
              <a:off x="-23585" y="5154909"/>
              <a:ext cx="10183585" cy="694389"/>
              <a:chOff x="-23585" y="5134125"/>
              <a:chExt cx="10183585" cy="715174"/>
            </a:xfrm>
          </p:grpSpPr>
          <p:grpSp>
            <p:nvGrpSpPr>
              <p:cNvPr id="19" name="กลุ่ม 1">
                <a:extLst>
                  <a:ext uri="{FF2B5EF4-FFF2-40B4-BE49-F238E27FC236}">
                    <a16:creationId xmlns:a16="http://schemas.microsoft.com/office/drawing/2014/main" id="{A4F962D6-BD3F-CD0A-46E6-BA26F50342FE}"/>
                  </a:ext>
                </a:extLst>
              </p:cNvPr>
              <p:cNvGrpSpPr/>
              <p:nvPr/>
            </p:nvGrpSpPr>
            <p:grpSpPr>
              <a:xfrm>
                <a:off x="-23585" y="5274993"/>
                <a:ext cx="10183585" cy="470079"/>
                <a:chOff x="-21227" y="4621292"/>
                <a:chExt cx="9165228" cy="561020"/>
              </a:xfrm>
            </p:grpSpPr>
            <p:grpSp>
              <p:nvGrpSpPr>
                <p:cNvPr id="21" name="กลุ่ม 7">
                  <a:extLst>
                    <a:ext uri="{FF2B5EF4-FFF2-40B4-BE49-F238E27FC236}">
                      <a16:creationId xmlns:a16="http://schemas.microsoft.com/office/drawing/2014/main" id="{005B2F52-0366-AC43-5456-E24CFD37FA84}"/>
                    </a:ext>
                  </a:extLst>
                </p:cNvPr>
                <p:cNvGrpSpPr/>
                <p:nvPr/>
              </p:nvGrpSpPr>
              <p:grpSpPr>
                <a:xfrm>
                  <a:off x="-21227" y="4635401"/>
                  <a:ext cx="5133812" cy="546911"/>
                  <a:chOff x="-45702" y="6428830"/>
                  <a:chExt cx="7109735" cy="450425"/>
                </a:xfrm>
              </p:grpSpPr>
              <p:sp>
                <p:nvSpPr>
                  <p:cNvPr id="25" name="รูปแบบอิสระ: รูปร่าง 55">
                    <a:extLst>
                      <a:ext uri="{FF2B5EF4-FFF2-40B4-BE49-F238E27FC236}">
                        <a16:creationId xmlns:a16="http://schemas.microsoft.com/office/drawing/2014/main" id="{D227A3C2-B931-8A4F-F874-0584EE83A018}"/>
                      </a:ext>
                    </a:extLst>
                  </p:cNvPr>
                  <p:cNvSpPr/>
                  <p:nvPr/>
                </p:nvSpPr>
                <p:spPr>
                  <a:xfrm>
                    <a:off x="-16309" y="6508953"/>
                    <a:ext cx="6875685" cy="339767"/>
                  </a:xfrm>
                  <a:custGeom>
                    <a:avLst/>
                    <a:gdLst>
                      <a:gd name="connsiteX0" fmla="*/ 0 w 6028447"/>
                      <a:gd name="connsiteY0" fmla="*/ 0 h 339767"/>
                      <a:gd name="connsiteX1" fmla="*/ 6028447 w 6028447"/>
                      <a:gd name="connsiteY1" fmla="*/ 0 h 339767"/>
                      <a:gd name="connsiteX2" fmla="*/ 5679852 w 6028447"/>
                      <a:gd name="connsiteY2" fmla="*/ 339767 h 339767"/>
                      <a:gd name="connsiteX3" fmla="*/ 0 w 6028447"/>
                      <a:gd name="connsiteY3" fmla="*/ 339767 h 339767"/>
                      <a:gd name="connsiteX4" fmla="*/ 0 w 6028447"/>
                      <a:gd name="connsiteY4" fmla="*/ 0 h 339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28447" h="339767">
                        <a:moveTo>
                          <a:pt x="0" y="0"/>
                        </a:moveTo>
                        <a:lnTo>
                          <a:pt x="6028447" y="0"/>
                        </a:lnTo>
                        <a:lnTo>
                          <a:pt x="5679852" y="339767"/>
                        </a:lnTo>
                        <a:lnTo>
                          <a:pt x="0" y="3397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26" name="รูปแบบอิสระ: รูปร่าง 50">
                    <a:extLst>
                      <a:ext uri="{FF2B5EF4-FFF2-40B4-BE49-F238E27FC236}">
                        <a16:creationId xmlns:a16="http://schemas.microsoft.com/office/drawing/2014/main" id="{809CC155-5851-4A48-91E2-3C9BCA6CA752}"/>
                      </a:ext>
                    </a:extLst>
                  </p:cNvPr>
                  <p:cNvSpPr/>
                  <p:nvPr/>
                </p:nvSpPr>
                <p:spPr>
                  <a:xfrm>
                    <a:off x="-45702" y="6433550"/>
                    <a:ext cx="7025615" cy="426691"/>
                  </a:xfrm>
                  <a:custGeom>
                    <a:avLst/>
                    <a:gdLst>
                      <a:gd name="connsiteX0" fmla="*/ 0 w 6123140"/>
                      <a:gd name="connsiteY0" fmla="*/ 0 h 426691"/>
                      <a:gd name="connsiteX1" fmla="*/ 6123140 w 6123140"/>
                      <a:gd name="connsiteY1" fmla="*/ 0 h 426691"/>
                      <a:gd name="connsiteX2" fmla="*/ 6008569 w 6123140"/>
                      <a:gd name="connsiteY2" fmla="*/ 111669 h 426691"/>
                      <a:gd name="connsiteX3" fmla="*/ 5685361 w 6123140"/>
                      <a:gd name="connsiteY3" fmla="*/ 426691 h 426691"/>
                      <a:gd name="connsiteX4" fmla="*/ 5679852 w 6123140"/>
                      <a:gd name="connsiteY4" fmla="*/ 426691 h 426691"/>
                      <a:gd name="connsiteX5" fmla="*/ 6028447 w 6123140"/>
                      <a:gd name="connsiteY5" fmla="*/ 86924 h 426691"/>
                      <a:gd name="connsiteX6" fmla="*/ 0 w 6123140"/>
                      <a:gd name="connsiteY6" fmla="*/ 86924 h 426691"/>
                      <a:gd name="connsiteX7" fmla="*/ 0 w 6123140"/>
                      <a:gd name="connsiteY7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23140" h="426691">
                        <a:moveTo>
                          <a:pt x="0" y="0"/>
                        </a:moveTo>
                        <a:lnTo>
                          <a:pt x="6123140" y="0"/>
                        </a:lnTo>
                        <a:lnTo>
                          <a:pt x="6008569" y="111669"/>
                        </a:lnTo>
                        <a:lnTo>
                          <a:pt x="5685361" y="426691"/>
                        </a:lnTo>
                        <a:lnTo>
                          <a:pt x="5679852" y="426691"/>
                        </a:lnTo>
                        <a:lnTo>
                          <a:pt x="6028447" y="86924"/>
                        </a:lnTo>
                        <a:lnTo>
                          <a:pt x="0" y="869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27" name="รูปแบบอิสระ: รูปร่าง 49">
                    <a:extLst>
                      <a:ext uri="{FF2B5EF4-FFF2-40B4-BE49-F238E27FC236}">
                        <a16:creationId xmlns:a16="http://schemas.microsoft.com/office/drawing/2014/main" id="{DF5E9D64-B090-1C11-FDC3-97FB18073E19}"/>
                      </a:ext>
                    </a:extLst>
                  </p:cNvPr>
                  <p:cNvSpPr/>
                  <p:nvPr/>
                </p:nvSpPr>
                <p:spPr>
                  <a:xfrm rot="380166">
                    <a:off x="6515310" y="6428830"/>
                    <a:ext cx="548723" cy="450425"/>
                  </a:xfrm>
                  <a:custGeom>
                    <a:avLst/>
                    <a:gdLst>
                      <a:gd name="connsiteX0" fmla="*/ 411471 w 524882"/>
                      <a:gd name="connsiteY0" fmla="*/ 0 h 426691"/>
                      <a:gd name="connsiteX1" fmla="*/ 524882 w 524882"/>
                      <a:gd name="connsiteY1" fmla="*/ 0 h 426691"/>
                      <a:gd name="connsiteX2" fmla="*/ 113411 w 524882"/>
                      <a:gd name="connsiteY2" fmla="*/ 426691 h 426691"/>
                      <a:gd name="connsiteX3" fmla="*/ 0 w 524882"/>
                      <a:gd name="connsiteY3" fmla="*/ 426691 h 426691"/>
                      <a:gd name="connsiteX4" fmla="*/ 411471 w 524882"/>
                      <a:gd name="connsiteY4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882" h="426691">
                        <a:moveTo>
                          <a:pt x="411471" y="0"/>
                        </a:moveTo>
                        <a:lnTo>
                          <a:pt x="524882" y="0"/>
                        </a:lnTo>
                        <a:lnTo>
                          <a:pt x="113411" y="426691"/>
                        </a:lnTo>
                        <a:lnTo>
                          <a:pt x="0" y="426691"/>
                        </a:lnTo>
                        <a:lnTo>
                          <a:pt x="41147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  <p:grpSp>
              <p:nvGrpSpPr>
                <p:cNvPr id="22" name="กลุ่ม 4">
                  <a:extLst>
                    <a:ext uri="{FF2B5EF4-FFF2-40B4-BE49-F238E27FC236}">
                      <a16:creationId xmlns:a16="http://schemas.microsoft.com/office/drawing/2014/main" id="{9A80B2CC-7067-7AC4-A3AB-BB16B3F66732}"/>
                    </a:ext>
                  </a:extLst>
                </p:cNvPr>
                <p:cNvGrpSpPr/>
                <p:nvPr/>
              </p:nvGrpSpPr>
              <p:grpSpPr>
                <a:xfrm>
                  <a:off x="7524888" y="4621292"/>
                  <a:ext cx="1619113" cy="531030"/>
                  <a:chOff x="9543115" y="6415804"/>
                  <a:chExt cx="2661401" cy="453428"/>
                </a:xfrm>
              </p:grpSpPr>
              <p:sp>
                <p:nvSpPr>
                  <p:cNvPr id="23" name="รูปแบบอิสระ: รูปร่าง 38">
                    <a:extLst>
                      <a:ext uri="{FF2B5EF4-FFF2-40B4-BE49-F238E27FC236}">
                        <a16:creationId xmlns:a16="http://schemas.microsoft.com/office/drawing/2014/main" id="{902BB02D-6665-9244-6B1A-A4EB8DFDE443}"/>
                      </a:ext>
                    </a:extLst>
                  </p:cNvPr>
                  <p:cNvSpPr/>
                  <p:nvPr/>
                </p:nvSpPr>
                <p:spPr>
                  <a:xfrm>
                    <a:off x="9543115" y="6415804"/>
                    <a:ext cx="2661398" cy="441288"/>
                  </a:xfrm>
                  <a:custGeom>
                    <a:avLst/>
                    <a:gdLst>
                      <a:gd name="connsiteX0" fmla="*/ 437779 w 1373020"/>
                      <a:gd name="connsiteY0" fmla="*/ 0 h 426691"/>
                      <a:gd name="connsiteX1" fmla="*/ 1373020 w 1373020"/>
                      <a:gd name="connsiteY1" fmla="*/ 0 h 426691"/>
                      <a:gd name="connsiteX2" fmla="*/ 1373020 w 1373020"/>
                      <a:gd name="connsiteY2" fmla="*/ 426691 h 426691"/>
                      <a:gd name="connsiteX3" fmla="*/ 0 w 1373020"/>
                      <a:gd name="connsiteY3" fmla="*/ 426691 h 426691"/>
                      <a:gd name="connsiteX4" fmla="*/ 323208 w 1373020"/>
                      <a:gd name="connsiteY4" fmla="*/ 111669 h 426691"/>
                      <a:gd name="connsiteX5" fmla="*/ 437779 w 1373020"/>
                      <a:gd name="connsiteY5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3020" h="426691">
                        <a:moveTo>
                          <a:pt x="437779" y="0"/>
                        </a:moveTo>
                        <a:lnTo>
                          <a:pt x="1373020" y="0"/>
                        </a:lnTo>
                        <a:lnTo>
                          <a:pt x="1373020" y="426691"/>
                        </a:lnTo>
                        <a:lnTo>
                          <a:pt x="0" y="426691"/>
                        </a:lnTo>
                        <a:lnTo>
                          <a:pt x="323208" y="111669"/>
                        </a:lnTo>
                        <a:lnTo>
                          <a:pt x="43777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  <p:sp>
                <p:nvSpPr>
                  <p:cNvPr id="24" name="รูปแบบอิสระ: รูปร่าง 31">
                    <a:extLst>
                      <a:ext uri="{FF2B5EF4-FFF2-40B4-BE49-F238E27FC236}">
                        <a16:creationId xmlns:a16="http://schemas.microsoft.com/office/drawing/2014/main" id="{2FEE4FA3-30B7-5C6E-2383-E5F4E5C71E41}"/>
                      </a:ext>
                    </a:extLst>
                  </p:cNvPr>
                  <p:cNvSpPr/>
                  <p:nvPr/>
                </p:nvSpPr>
                <p:spPr>
                  <a:xfrm>
                    <a:off x="9543115" y="6510930"/>
                    <a:ext cx="2661401" cy="358302"/>
                  </a:xfrm>
                  <a:custGeom>
                    <a:avLst/>
                    <a:gdLst>
                      <a:gd name="connsiteX0" fmla="*/ 349528 w 1399340"/>
                      <a:gd name="connsiteY0" fmla="*/ 0 h 340675"/>
                      <a:gd name="connsiteX1" fmla="*/ 1399340 w 1399340"/>
                      <a:gd name="connsiteY1" fmla="*/ 0 h 340675"/>
                      <a:gd name="connsiteX2" fmla="*/ 1399340 w 1399340"/>
                      <a:gd name="connsiteY2" fmla="*/ 340675 h 340675"/>
                      <a:gd name="connsiteX3" fmla="*/ 0 w 1399340"/>
                      <a:gd name="connsiteY3" fmla="*/ 340675 h 340675"/>
                      <a:gd name="connsiteX4" fmla="*/ 349528 w 1399340"/>
                      <a:gd name="connsiteY4" fmla="*/ 0 h 340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99340" h="340675">
                        <a:moveTo>
                          <a:pt x="349528" y="0"/>
                        </a:moveTo>
                        <a:lnTo>
                          <a:pt x="1399340" y="0"/>
                        </a:lnTo>
                        <a:lnTo>
                          <a:pt x="1399340" y="340675"/>
                        </a:lnTo>
                        <a:lnTo>
                          <a:pt x="0" y="340675"/>
                        </a:lnTo>
                        <a:lnTo>
                          <a:pt x="349528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</p:grpSp>
          <p:sp>
            <p:nvSpPr>
              <p:cNvPr id="20" name="รูปแบบอิสระ: รูปร่าง 49">
                <a:extLst>
                  <a:ext uri="{FF2B5EF4-FFF2-40B4-BE49-F238E27FC236}">
                    <a16:creationId xmlns:a16="http://schemas.microsoft.com/office/drawing/2014/main" id="{8186D56C-B7E7-89E1-686E-60B1A9CC00DF}"/>
                  </a:ext>
                </a:extLst>
              </p:cNvPr>
              <p:cNvSpPr/>
              <p:nvPr/>
            </p:nvSpPr>
            <p:spPr>
              <a:xfrm rot="1816843">
                <a:off x="8384884" y="5134125"/>
                <a:ext cx="366819" cy="715174"/>
              </a:xfrm>
              <a:custGeom>
                <a:avLst/>
                <a:gdLst>
                  <a:gd name="connsiteX0" fmla="*/ 411471 w 524882"/>
                  <a:gd name="connsiteY0" fmla="*/ 0 h 426691"/>
                  <a:gd name="connsiteX1" fmla="*/ 524882 w 524882"/>
                  <a:gd name="connsiteY1" fmla="*/ 0 h 426691"/>
                  <a:gd name="connsiteX2" fmla="*/ 113411 w 524882"/>
                  <a:gd name="connsiteY2" fmla="*/ 426691 h 426691"/>
                  <a:gd name="connsiteX3" fmla="*/ 0 w 524882"/>
                  <a:gd name="connsiteY3" fmla="*/ 426691 h 426691"/>
                  <a:gd name="connsiteX4" fmla="*/ 411471 w 524882"/>
                  <a:gd name="connsiteY4" fmla="*/ 0 h 426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882" h="426691">
                    <a:moveTo>
                      <a:pt x="411471" y="0"/>
                    </a:moveTo>
                    <a:lnTo>
                      <a:pt x="524882" y="0"/>
                    </a:lnTo>
                    <a:lnTo>
                      <a:pt x="113411" y="426691"/>
                    </a:lnTo>
                    <a:lnTo>
                      <a:pt x="0" y="426691"/>
                    </a:lnTo>
                    <a:lnTo>
                      <a:pt x="41147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h-TH" sz="2667"/>
              </a:p>
            </p:txBody>
          </p:sp>
        </p:grp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B312B198-C17C-96F4-3A0E-1105D8A744E3}"/>
                </a:ext>
              </a:extLst>
            </p:cNvPr>
            <p:cNvSpPr txBox="1"/>
            <p:nvPr/>
          </p:nvSpPr>
          <p:spPr>
            <a:xfrm>
              <a:off x="124926" y="5442506"/>
              <a:ext cx="5258965" cy="276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เศรษฐกิจฐานรากมั่นคง ชุมชนเข้มแข็งอย่างยั่งยืน ด้วยหลักปรัชญาของเศรษฐกิจพอเพียง</a:t>
              </a:r>
            </a:p>
          </p:txBody>
        </p:sp>
        <p:grpSp>
          <p:nvGrpSpPr>
            <p:cNvPr id="12" name="กลุ่ม 5">
              <a:extLst>
                <a:ext uri="{FF2B5EF4-FFF2-40B4-BE49-F238E27FC236}">
                  <a16:creationId xmlns:a16="http://schemas.microsoft.com/office/drawing/2014/main" id="{BC9CDF00-3138-6969-9F3B-1C4BDBCE4D5C}"/>
                </a:ext>
              </a:extLst>
            </p:cNvPr>
            <p:cNvGrpSpPr/>
            <p:nvPr/>
          </p:nvGrpSpPr>
          <p:grpSpPr>
            <a:xfrm>
              <a:off x="5709572" y="5155894"/>
              <a:ext cx="2562423" cy="573424"/>
              <a:chOff x="5709572" y="5155894"/>
              <a:chExt cx="2562423" cy="573424"/>
            </a:xfrm>
          </p:grpSpPr>
          <p:grpSp>
            <p:nvGrpSpPr>
              <p:cNvPr id="13" name="Group 7">
                <a:extLst>
                  <a:ext uri="{FF2B5EF4-FFF2-40B4-BE49-F238E27FC236}">
                    <a16:creationId xmlns:a16="http://schemas.microsoft.com/office/drawing/2014/main" id="{AA8CDC2F-0ADD-CFBA-3F81-21907F8C6A8B}"/>
                  </a:ext>
                </a:extLst>
              </p:cNvPr>
              <p:cNvGrpSpPr/>
              <p:nvPr/>
            </p:nvGrpSpPr>
            <p:grpSpPr>
              <a:xfrm>
                <a:off x="5709572" y="5155894"/>
                <a:ext cx="2562423" cy="573424"/>
                <a:chOff x="-89764" y="-196712"/>
                <a:chExt cx="10439060" cy="2336075"/>
              </a:xfrm>
            </p:grpSpPr>
            <p:sp>
              <p:nvSpPr>
                <p:cNvPr id="15" name="Freeform 71">
                  <a:extLst>
                    <a:ext uri="{FF2B5EF4-FFF2-40B4-BE49-F238E27FC236}">
                      <a16:creationId xmlns:a16="http://schemas.microsoft.com/office/drawing/2014/main" id="{4334F1EA-CF8D-8179-E1CF-2AA4B6440654}"/>
                    </a:ext>
                  </a:extLst>
                </p:cNvPr>
                <p:cNvSpPr/>
                <p:nvPr/>
              </p:nvSpPr>
              <p:spPr>
                <a:xfrm>
                  <a:off x="-89764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  <p:sp>
              <p:nvSpPr>
                <p:cNvPr id="16" name="Freeform 72">
                  <a:extLst>
                    <a:ext uri="{FF2B5EF4-FFF2-40B4-BE49-F238E27FC236}">
                      <a16:creationId xmlns:a16="http://schemas.microsoft.com/office/drawing/2014/main" id="{3CEE39FA-2F70-ED62-4F3B-C2DA3FC3077B}"/>
                    </a:ext>
                  </a:extLst>
                </p:cNvPr>
                <p:cNvSpPr/>
                <p:nvPr/>
              </p:nvSpPr>
              <p:spPr>
                <a:xfrm>
                  <a:off x="1575525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17" name="Freeform 73">
                  <a:extLst>
                    <a:ext uri="{FF2B5EF4-FFF2-40B4-BE49-F238E27FC236}">
                      <a16:creationId xmlns:a16="http://schemas.microsoft.com/office/drawing/2014/main" id="{F737BBCC-6616-4210-E61D-89B9EE635CA9}"/>
                    </a:ext>
                  </a:extLst>
                </p:cNvPr>
                <p:cNvSpPr/>
                <p:nvPr/>
              </p:nvSpPr>
              <p:spPr>
                <a:xfrm>
                  <a:off x="4979852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18" name="Freeform 12">
                  <a:extLst>
                    <a:ext uri="{FF2B5EF4-FFF2-40B4-BE49-F238E27FC236}">
                      <a16:creationId xmlns:a16="http://schemas.microsoft.com/office/drawing/2014/main" id="{BA60EEC5-5614-86E6-2A70-374F133C5E04}"/>
                    </a:ext>
                  </a:extLst>
                </p:cNvPr>
                <p:cNvSpPr/>
                <p:nvPr/>
              </p:nvSpPr>
              <p:spPr>
                <a:xfrm>
                  <a:off x="6632873" y="-196712"/>
                  <a:ext cx="3716423" cy="23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23" h="2336075">
                      <a:moveTo>
                        <a:pt x="0" y="0"/>
                      </a:moveTo>
                      <a:lnTo>
                        <a:pt x="3716423" y="0"/>
                      </a:lnTo>
                      <a:lnTo>
                        <a:pt x="3716423" y="2336075"/>
                      </a:lnTo>
                      <a:lnTo>
                        <a:pt x="0" y="23360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l="-5873" r="-5873"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</p:grp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2F39FE4-17BA-6C98-C958-AA3F8A9B1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3969" y="5270291"/>
                <a:ext cx="419617" cy="420742"/>
              </a:xfrm>
              <a:prstGeom prst="rect">
                <a:avLst/>
              </a:prstGeom>
            </p:spPr>
          </p:pic>
        </p:grpSp>
      </p:grpSp>
      <p:sp>
        <p:nvSpPr>
          <p:cNvPr id="28" name="TextBox 27"/>
          <p:cNvSpPr txBox="1"/>
          <p:nvPr/>
        </p:nvSpPr>
        <p:spPr>
          <a:xfrm>
            <a:off x="545691" y="1761587"/>
            <a:ext cx="1129726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Chulabhorn Likit Display Medium" panose="00000600000000000000" pitchFamily="50" charset="-34"/>
                <a:cs typeface="Chulabhorn Likit Display Medium" panose="00000600000000000000" pitchFamily="50" charset="-34"/>
              </a:rPr>
              <a:t>	</a:t>
            </a:r>
            <a:r>
              <a:rPr lang="th-TH" sz="2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กรมการพัฒนาชุมชน ได้กำหนดแนวทางการดำเนินงานของสำนักงานเลขานุการคณะอนุกรรมการบริหารกองทุนพัฒนาบทบาทสตรีระดับจังหวัด 76 จังหวัด และสำนักงานเลขานุการคณะอนุกรรมการบริหารกองทุนพัฒนาบทบาทสตรีกรุงเทพมหานคร ดังนี้ </a:t>
            </a:r>
          </a:p>
          <a:p>
            <a:pPr algn="thaiDist"/>
            <a:r>
              <a:rPr lang="th-TH" sz="2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	1. เร่งรัดดำเนินการเบิกจ่ายงบประมาณให้เป็นไปตามแผนการดำเนินงานและแผนการใช้จ่ายงบประมาณกองทุนพัฒนาบทบาทสตรี ประจำปีงบประมาณ พ.ศ. 2567</a:t>
            </a:r>
          </a:p>
          <a:p>
            <a:pPr algn="thaiDist"/>
            <a:r>
              <a:rPr lang="th-TH" sz="2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	2. ขอให้จังหวัดมอบหมายสำนักงานเลขานุการคณะอนุกรรมการบริหารกองทุนพัฒนาบทบาทสตรี</a:t>
            </a:r>
            <a:r>
              <a:rPr lang="th-TH" sz="2000" b="1" spc="-107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ระดับจังหวัดและกรุงเทพมหานคร รายงานผลการเบิกจ่ายงบประมาณตามแผนการดำเนินงาน และแผนการใช้จ่าย</a:t>
            </a:r>
            <a:r>
              <a:rPr lang="th-TH" sz="2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งบประมาณกองทุนพัฒนาบทบาทสตรี ประจำปีงบประมาณ พ.ศ. 2567 เป็นประจำทุกเดือน ตั้งแต่เดือนพฤศจิกายน 2566 –กันยายน 2567 และบันทึกผลการดำเนินงานในระบบโปรแกรมทะเบียนลูกหนี้ (</a:t>
            </a:r>
            <a:r>
              <a:rPr lang="en-US" sz="2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LM</a:t>
            </a:r>
            <a:r>
              <a:rPr lang="th-TH" sz="2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) ส่งให้สำนักงานกองทุนพัฒนาบทบาทสตรี ภายในวันที่ 5 ของเดือนถัดไป โดยส่งเป็นไฟล์ </a:t>
            </a:r>
            <a:r>
              <a:rPr lang="en-US" sz="2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Excel</a:t>
            </a:r>
            <a:r>
              <a:rPr lang="th-TH" sz="2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ทางไปรษณีย์อิเล็กทรอนิกส์ </a:t>
            </a:r>
            <a:r>
              <a:rPr lang="en-US" sz="2000" b="1" spc="-6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Women.yut1@outlook.com</a:t>
            </a:r>
            <a:r>
              <a:rPr lang="th-TH" sz="2000" b="1" spc="-6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ตามหนังสือกรมการพัฒนาชุมชน ที่ มท0416.2/0743 ลงวันที่ 7 พฤศจิกายน 2566</a:t>
            </a:r>
          </a:p>
        </p:txBody>
      </p:sp>
    </p:spTree>
    <p:extLst>
      <p:ext uri="{BB962C8B-B14F-4D97-AF65-F5344CB8AC3E}">
        <p14:creationId xmlns:p14="http://schemas.microsoft.com/office/powerpoint/2010/main" val="3214486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รูปภาพ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6406">
            <a:off x="6104664" y="404456"/>
            <a:ext cx="1511383" cy="1657985"/>
          </a:xfrm>
          <a:prstGeom prst="rect">
            <a:avLst/>
          </a:prstGeom>
        </p:spPr>
      </p:pic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0" y="2364503"/>
            <a:ext cx="12192000" cy="2743086"/>
            <a:chOff x="-108520" y="-239947"/>
            <a:chExt cx="9367538" cy="593277"/>
          </a:xfrm>
        </p:grpSpPr>
        <p:sp>
          <p:nvSpPr>
            <p:cNvPr id="40" name="สี่เหลี่ยมผืนผ้า 39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108520" y="-239947"/>
              <a:ext cx="9367538" cy="593277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1" name="สี่เหลี่ยมผืนผ้า 40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108520" y="-182690"/>
              <a:ext cx="9361040" cy="45018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42" name="สี่เหลี่ยมผืนผ้า 41">
            <a:extLst>
              <a:ext uri="{FF2B5EF4-FFF2-40B4-BE49-F238E27FC236}">
                <a16:creationId xmlns:a16="http://schemas.microsoft.com/office/drawing/2014/main" id="{D8CDE022-A3A6-40DD-816D-2E933C76D853}"/>
              </a:ext>
            </a:extLst>
          </p:cNvPr>
          <p:cNvSpPr/>
          <p:nvPr/>
        </p:nvSpPr>
        <p:spPr>
          <a:xfrm>
            <a:off x="395523" y="3669976"/>
            <a:ext cx="11557056" cy="67882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>
              <a:lnSpc>
                <a:spcPct val="130000"/>
              </a:lnSpc>
            </a:pPr>
            <a:endParaRPr lang="th-TH" sz="3200" spc="-30" dirty="0">
              <a:solidFill>
                <a:schemeClr val="bg1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>
              <a:lnSpc>
                <a:spcPct val="130000"/>
              </a:lnSpc>
            </a:pPr>
            <a:endParaRPr lang="th-TH" sz="3200" spc="-30" dirty="0">
              <a:solidFill>
                <a:schemeClr val="bg1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/>
            <a:r>
              <a:rPr lang="th-TH" sz="3200" b="1" spc="-30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4.2</a:t>
            </a:r>
            <a:r>
              <a:rPr lang="th-TH" sz="3200" spc="-30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th-TH" sz="3200" b="1" spc="-30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การดำเนินงานตามแผนการดำเนินงานและแผนการใช้จ่ายงบประมาณ กองทุนพัฒนาบทบาทสตรี </a:t>
            </a:r>
          </a:p>
          <a:p>
            <a:pPr algn="ctr"/>
            <a:r>
              <a:rPr lang="th-TH" sz="3200" b="1" spc="-30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ประจำปีงบประมาณ พ.ศ. 2567</a:t>
            </a:r>
          </a:p>
          <a:p>
            <a:pPr algn="ctr"/>
            <a:endParaRPr lang="th-TH" sz="3200" b="1" spc="-20" dirty="0">
              <a:solidFill>
                <a:schemeClr val="bg1"/>
              </a:solidFill>
              <a:effectLst/>
              <a:latin typeface="Chulabhorn Likit Text Light๙" panose="00000400000000000000" pitchFamily="2" charset="-34"/>
              <a:ea typeface="Times New Roman" panose="02020603050405020304" pitchFamily="18" charset="0"/>
              <a:cs typeface="Chulabhorn Likit Text Light๙" panose="00000400000000000000" pitchFamily="2" charset="-34"/>
            </a:endParaRPr>
          </a:p>
          <a:p>
            <a:pPr algn="ctr">
              <a:lnSpc>
                <a:spcPct val="130000"/>
              </a:lnSpc>
            </a:pPr>
            <a:endParaRPr lang="en-US" sz="3200" b="1" dirty="0">
              <a:solidFill>
                <a:srgbClr val="FF000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>
              <a:lnSpc>
                <a:spcPct val="130000"/>
              </a:lnSpc>
            </a:pPr>
            <a:endParaRPr lang="th-TH" sz="3200" b="1" dirty="0">
              <a:solidFill>
                <a:schemeClr val="bg1">
                  <a:lumMod val="95000"/>
                </a:schemeClr>
              </a:solidFill>
              <a:latin typeface="Chulabhorn Likit Text Light" panose="00000400000000000000" pitchFamily="50" charset="-34"/>
              <a:cs typeface="Chulabhorn Likit Text Light" panose="00000400000000000000" pitchFamily="50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593" y="676330"/>
            <a:ext cx="1281058" cy="1281058"/>
          </a:xfrm>
          <a:prstGeom prst="rect">
            <a:avLst/>
          </a:prstGeom>
        </p:spPr>
      </p:pic>
      <p:grpSp>
        <p:nvGrpSpPr>
          <p:cNvPr id="35" name="กลุ่ม 34">
            <a:extLst>
              <a:ext uri="{FF2B5EF4-FFF2-40B4-BE49-F238E27FC236}">
                <a16:creationId xmlns:a16="http://schemas.microsoft.com/office/drawing/2014/main" id="{812347D3-D799-4845-9031-B21067118040}"/>
              </a:ext>
            </a:extLst>
          </p:cNvPr>
          <p:cNvGrpSpPr/>
          <p:nvPr/>
        </p:nvGrpSpPr>
        <p:grpSpPr>
          <a:xfrm>
            <a:off x="0" y="6280821"/>
            <a:ext cx="6867498" cy="633958"/>
            <a:chOff x="-425532" y="4710612"/>
            <a:chExt cx="5576155" cy="475468"/>
          </a:xfrm>
        </p:grpSpPr>
        <p:grpSp>
          <p:nvGrpSpPr>
            <p:cNvPr id="37" name="กลุ่ม 36">
              <a:extLst>
                <a:ext uri="{FF2B5EF4-FFF2-40B4-BE49-F238E27FC236}">
                  <a16:creationId xmlns:a16="http://schemas.microsoft.com/office/drawing/2014/main" id="{18E0641F-3C4E-46E9-8215-6BD8665D4EA7}"/>
                </a:ext>
              </a:extLst>
            </p:cNvPr>
            <p:cNvGrpSpPr/>
            <p:nvPr/>
          </p:nvGrpSpPr>
          <p:grpSpPr>
            <a:xfrm>
              <a:off x="-425532" y="4710612"/>
              <a:ext cx="5576155" cy="475468"/>
              <a:chOff x="-425532" y="4710612"/>
              <a:chExt cx="5576155" cy="475468"/>
            </a:xfrm>
          </p:grpSpPr>
          <p:grpSp>
            <p:nvGrpSpPr>
              <p:cNvPr id="43" name="กลุ่ม 42">
                <a:extLst>
                  <a:ext uri="{FF2B5EF4-FFF2-40B4-BE49-F238E27FC236}">
                    <a16:creationId xmlns:a16="http://schemas.microsoft.com/office/drawing/2014/main" id="{AFB8667D-A584-4CA6-BA5C-55B0ECF87429}"/>
                  </a:ext>
                </a:extLst>
              </p:cNvPr>
              <p:cNvGrpSpPr/>
              <p:nvPr/>
            </p:nvGrpSpPr>
            <p:grpSpPr>
              <a:xfrm>
                <a:off x="-425532" y="4744286"/>
                <a:ext cx="3197332" cy="419753"/>
                <a:chOff x="-468560" y="4744285"/>
                <a:chExt cx="3197332" cy="419753"/>
              </a:xfrm>
            </p:grpSpPr>
            <p:sp>
              <p:nvSpPr>
                <p:cNvPr id="52" name="รูปห้าเหลี่ยม 35">
                  <a:extLst>
                    <a:ext uri="{FF2B5EF4-FFF2-40B4-BE49-F238E27FC236}">
                      <a16:creationId xmlns:a16="http://schemas.microsoft.com/office/drawing/2014/main" id="{435B5D8B-D5FF-42D5-A947-F43BACCE01B1}"/>
                    </a:ext>
                  </a:extLst>
                </p:cNvPr>
                <p:cNvSpPr/>
                <p:nvPr/>
              </p:nvSpPr>
              <p:spPr>
                <a:xfrm>
                  <a:off x="-396552" y="4744285"/>
                  <a:ext cx="3125324" cy="419753"/>
                </a:xfrm>
                <a:prstGeom prst="homePlate">
                  <a:avLst/>
                </a:prstGeom>
                <a:solidFill>
                  <a:srgbClr val="FFCD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  <p:sp>
              <p:nvSpPr>
                <p:cNvPr id="53" name="รูปห้าเหลี่ยม 36">
                  <a:extLst>
                    <a:ext uri="{FF2B5EF4-FFF2-40B4-BE49-F238E27FC236}">
                      <a16:creationId xmlns:a16="http://schemas.microsoft.com/office/drawing/2014/main" id="{6B50FA41-1399-4B38-B15E-4D6AD4FE7BB6}"/>
                    </a:ext>
                  </a:extLst>
                </p:cNvPr>
                <p:cNvSpPr/>
                <p:nvPr/>
              </p:nvSpPr>
              <p:spPr>
                <a:xfrm>
                  <a:off x="-468560" y="4744285"/>
                  <a:ext cx="3125324" cy="419753"/>
                </a:xfrm>
                <a:prstGeom prst="homePlat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</p:grpSp>
          <p:grpSp>
            <p:nvGrpSpPr>
              <p:cNvPr id="44" name="กลุ่ม 43">
                <a:extLst>
                  <a:ext uri="{FF2B5EF4-FFF2-40B4-BE49-F238E27FC236}">
                    <a16:creationId xmlns:a16="http://schemas.microsoft.com/office/drawing/2014/main" id="{665A0AFF-5A3B-4678-A02A-E8853352E857}"/>
                  </a:ext>
                </a:extLst>
              </p:cNvPr>
              <p:cNvGrpSpPr/>
              <p:nvPr/>
            </p:nvGrpSpPr>
            <p:grpSpPr>
              <a:xfrm>
                <a:off x="2771800" y="4710612"/>
                <a:ext cx="2378823" cy="475468"/>
                <a:chOff x="3507388" y="4717424"/>
                <a:chExt cx="2378823" cy="475468"/>
              </a:xfrm>
            </p:grpSpPr>
            <p:grpSp>
              <p:nvGrpSpPr>
                <p:cNvPr id="45" name="กลุ่ม 44">
                  <a:extLst>
                    <a:ext uri="{FF2B5EF4-FFF2-40B4-BE49-F238E27FC236}">
                      <a16:creationId xmlns:a16="http://schemas.microsoft.com/office/drawing/2014/main" id="{4490486C-53D0-46A2-A61D-20D37ECEE1E8}"/>
                    </a:ext>
                  </a:extLst>
                </p:cNvPr>
                <p:cNvGrpSpPr/>
                <p:nvPr/>
              </p:nvGrpSpPr>
              <p:grpSpPr>
                <a:xfrm>
                  <a:off x="4284268" y="4717424"/>
                  <a:ext cx="1601943" cy="405692"/>
                  <a:chOff x="6239008" y="4519859"/>
                  <a:chExt cx="1601943" cy="405692"/>
                </a:xfrm>
              </p:grpSpPr>
              <p:pic>
                <p:nvPicPr>
                  <p:cNvPr id="47" name="Picture 23">
                    <a:extLst>
                      <a:ext uri="{FF2B5EF4-FFF2-40B4-BE49-F238E27FC236}">
                        <a16:creationId xmlns:a16="http://schemas.microsoft.com/office/drawing/2014/main" id="{AC28C69F-408A-470D-8E7E-7126185580C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77898" y="4519859"/>
                    <a:ext cx="563053" cy="367586"/>
                  </a:xfrm>
                  <a:prstGeom prst="rect">
                    <a:avLst/>
                  </a:prstGeom>
                </p:spPr>
              </p:pic>
              <p:pic>
                <p:nvPicPr>
                  <p:cNvPr id="48" name="Picture 24">
                    <a:extLst>
                      <a:ext uri="{FF2B5EF4-FFF2-40B4-BE49-F238E27FC236}">
                        <a16:creationId xmlns:a16="http://schemas.microsoft.com/office/drawing/2014/main" id="{05E91954-349F-40E5-90D0-F0D48BDB243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39008" y="4535548"/>
                    <a:ext cx="346227" cy="390003"/>
                  </a:xfrm>
                  <a:prstGeom prst="rect">
                    <a:avLst/>
                  </a:prstGeom>
                </p:spPr>
              </p:pic>
              <p:grpSp>
                <p:nvGrpSpPr>
                  <p:cNvPr id="49" name="กลุ่ม 48">
                    <a:extLst>
                      <a:ext uri="{FF2B5EF4-FFF2-40B4-BE49-F238E27FC236}">
                        <a16:creationId xmlns:a16="http://schemas.microsoft.com/office/drawing/2014/main" id="{C38EEE19-E187-4B99-8922-F3E34FAC3E78}"/>
                      </a:ext>
                    </a:extLst>
                  </p:cNvPr>
                  <p:cNvGrpSpPr/>
                  <p:nvPr/>
                </p:nvGrpSpPr>
                <p:grpSpPr>
                  <a:xfrm>
                    <a:off x="6619048" y="4614121"/>
                    <a:ext cx="626890" cy="294323"/>
                    <a:chOff x="6589062" y="4638694"/>
                    <a:chExt cx="413122" cy="193959"/>
                  </a:xfrm>
                </p:grpSpPr>
                <p:pic>
                  <p:nvPicPr>
                    <p:cNvPr id="50" name="Picture 35">
                      <a:extLst>
                        <a:ext uri="{FF2B5EF4-FFF2-40B4-BE49-F238E27FC236}">
                          <a16:creationId xmlns:a16="http://schemas.microsoft.com/office/drawing/2014/main" id="{8832356D-6083-4A34-BB74-27300A3CFB2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9062" y="4648929"/>
                      <a:ext cx="221444" cy="18372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1" name="Picture 36">
                      <a:extLst>
                        <a:ext uri="{FF2B5EF4-FFF2-40B4-BE49-F238E27FC236}">
                          <a16:creationId xmlns:a16="http://schemas.microsoft.com/office/drawing/2014/main" id="{A74234F5-6421-4491-BA43-ABFEE8B134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35445" y="4638694"/>
                      <a:ext cx="166739" cy="180120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46" name="Picture 2" descr="C:\Users\Administrator\Desktop\change for good.png">
                  <a:extLst>
                    <a:ext uri="{FF2B5EF4-FFF2-40B4-BE49-F238E27FC236}">
                      <a16:creationId xmlns:a16="http://schemas.microsoft.com/office/drawing/2014/main" id="{58B59517-78AE-4EB9-8F79-8B4D189C924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7388" y="4741958"/>
                  <a:ext cx="801816" cy="4509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38" name="TextBox 7">
              <a:extLst>
                <a:ext uri="{FF2B5EF4-FFF2-40B4-BE49-F238E27FC236}">
                  <a16:creationId xmlns:a16="http://schemas.microsoft.com/office/drawing/2014/main" id="{3C756EC2-AF48-45F1-8460-1DE84745B769}"/>
                </a:ext>
              </a:extLst>
            </p:cNvPr>
            <p:cNvSpPr txBox="1"/>
            <p:nvPr/>
          </p:nvSpPr>
          <p:spPr>
            <a:xfrm>
              <a:off x="96576" y="4794706"/>
              <a:ext cx="234463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เศรษฐกิจฐานรากมั่นคง ชุมชนเข้มแข็งอย่างยั่งยืน </a:t>
              </a:r>
            </a:p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ด้วยหลักปรัชญาของเศรษฐกิจพอเพียง</a:t>
              </a:r>
            </a:p>
          </p:txBody>
        </p:sp>
      </p:grpSp>
      <p:sp>
        <p:nvSpPr>
          <p:cNvPr id="22" name="ตัวแทนหมายเลขภาพนิ่ง 8">
            <a:extLst>
              <a:ext uri="{FF2B5EF4-FFF2-40B4-BE49-F238E27FC236}">
                <a16:creationId xmlns:a16="http://schemas.microsoft.com/office/drawing/2014/main" id="{D11B7E5A-9C39-4F4D-B4F3-49DEAC333112}"/>
              </a:ext>
            </a:extLst>
          </p:cNvPr>
          <p:cNvSpPr txBox="1">
            <a:spLocks/>
          </p:cNvSpPr>
          <p:nvPr/>
        </p:nvSpPr>
        <p:spPr>
          <a:xfrm>
            <a:off x="11088555" y="6356351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27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942336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2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0" y="-19979"/>
            <a:ext cx="12245731" cy="855357"/>
            <a:chOff x="-29746" y="-164553"/>
            <a:chExt cx="9173747" cy="702501"/>
          </a:xfrm>
        </p:grpSpPr>
        <p:sp>
          <p:nvSpPr>
            <p:cNvPr id="10" name="สี่เหลี่ยมผืนผ้า: มุมมน 48">
              <a:extLst>
                <a:ext uri="{FF2B5EF4-FFF2-40B4-BE49-F238E27FC236}">
                  <a16:creationId xmlns:a16="http://schemas.microsoft.com/office/drawing/2014/main" id="{DCE62B95-9C16-4E87-82CC-AF99B1F01983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1" name="สี่เหลี่ยมผืนผ้า 47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29746" y="-164553"/>
              <a:ext cx="9173747" cy="702501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2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CDB1064D-F2C9-4D02-9722-A4463B75D08B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dirty="0"/>
            </a:p>
          </p:txBody>
        </p:sp>
        <p:sp>
          <p:nvSpPr>
            <p:cNvPr id="13" name="สี่เหลี่ยมผืนผ้า 3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29746" y="-164553"/>
              <a:ext cx="9173747" cy="60745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</p:grpSp>
      <p:sp>
        <p:nvSpPr>
          <p:cNvPr id="14" name="สี่เหลี่ยมผืนผ้า 24"/>
          <p:cNvSpPr/>
          <p:nvPr/>
        </p:nvSpPr>
        <p:spPr>
          <a:xfrm>
            <a:off x="488165" y="259779"/>
            <a:ext cx="113990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การดำเนินงานตามแผนการดำเนินงานและแผนการใช้จ่ายงบประมาณ กองทุนพัฒนาบทบาทสตรี ประจำปีงบประมาณ พ.ศ. 2567</a:t>
            </a:r>
          </a:p>
        </p:txBody>
      </p:sp>
      <p:grpSp>
        <p:nvGrpSpPr>
          <p:cNvPr id="15" name="กลุ่ม 2">
            <a:extLst>
              <a:ext uri="{FF2B5EF4-FFF2-40B4-BE49-F238E27FC236}">
                <a16:creationId xmlns:a16="http://schemas.microsoft.com/office/drawing/2014/main" id="{82644C6B-2B5C-7B00-84BC-4056C8694F06}"/>
              </a:ext>
            </a:extLst>
          </p:cNvPr>
          <p:cNvGrpSpPr/>
          <p:nvPr/>
        </p:nvGrpSpPr>
        <p:grpSpPr>
          <a:xfrm>
            <a:off x="0" y="6276306"/>
            <a:ext cx="12192000" cy="695990"/>
            <a:chOff x="-23585" y="5154909"/>
            <a:chExt cx="10183585" cy="694389"/>
          </a:xfrm>
        </p:grpSpPr>
        <p:grpSp>
          <p:nvGrpSpPr>
            <p:cNvPr id="16" name="Group 47">
              <a:extLst>
                <a:ext uri="{FF2B5EF4-FFF2-40B4-BE49-F238E27FC236}">
                  <a16:creationId xmlns:a16="http://schemas.microsoft.com/office/drawing/2014/main" id="{C9BCB005-829C-BE99-BA7C-7F9EB5EC2082}"/>
                </a:ext>
              </a:extLst>
            </p:cNvPr>
            <p:cNvGrpSpPr/>
            <p:nvPr/>
          </p:nvGrpSpPr>
          <p:grpSpPr>
            <a:xfrm>
              <a:off x="-23585" y="5154909"/>
              <a:ext cx="10183585" cy="694389"/>
              <a:chOff x="-23585" y="5134125"/>
              <a:chExt cx="10183585" cy="715174"/>
            </a:xfrm>
          </p:grpSpPr>
          <p:grpSp>
            <p:nvGrpSpPr>
              <p:cNvPr id="25" name="กลุ่ม 1">
                <a:extLst>
                  <a:ext uri="{FF2B5EF4-FFF2-40B4-BE49-F238E27FC236}">
                    <a16:creationId xmlns:a16="http://schemas.microsoft.com/office/drawing/2014/main" id="{A4F962D6-BD3F-CD0A-46E6-BA26F50342FE}"/>
                  </a:ext>
                </a:extLst>
              </p:cNvPr>
              <p:cNvGrpSpPr/>
              <p:nvPr/>
            </p:nvGrpSpPr>
            <p:grpSpPr>
              <a:xfrm>
                <a:off x="-23585" y="5274993"/>
                <a:ext cx="10183585" cy="470079"/>
                <a:chOff x="-21227" y="4621292"/>
                <a:chExt cx="9165228" cy="561020"/>
              </a:xfrm>
            </p:grpSpPr>
            <p:grpSp>
              <p:nvGrpSpPr>
                <p:cNvPr id="27" name="กลุ่ม 7">
                  <a:extLst>
                    <a:ext uri="{FF2B5EF4-FFF2-40B4-BE49-F238E27FC236}">
                      <a16:creationId xmlns:a16="http://schemas.microsoft.com/office/drawing/2014/main" id="{005B2F52-0366-AC43-5456-E24CFD37FA84}"/>
                    </a:ext>
                  </a:extLst>
                </p:cNvPr>
                <p:cNvGrpSpPr/>
                <p:nvPr/>
              </p:nvGrpSpPr>
              <p:grpSpPr>
                <a:xfrm>
                  <a:off x="-21227" y="4635401"/>
                  <a:ext cx="5133812" cy="546911"/>
                  <a:chOff x="-45702" y="6428830"/>
                  <a:chExt cx="7109735" cy="450425"/>
                </a:xfrm>
              </p:grpSpPr>
              <p:sp>
                <p:nvSpPr>
                  <p:cNvPr id="31" name="รูปแบบอิสระ: รูปร่าง 55">
                    <a:extLst>
                      <a:ext uri="{FF2B5EF4-FFF2-40B4-BE49-F238E27FC236}">
                        <a16:creationId xmlns:a16="http://schemas.microsoft.com/office/drawing/2014/main" id="{D227A3C2-B931-8A4F-F874-0584EE83A018}"/>
                      </a:ext>
                    </a:extLst>
                  </p:cNvPr>
                  <p:cNvSpPr/>
                  <p:nvPr/>
                </p:nvSpPr>
                <p:spPr>
                  <a:xfrm>
                    <a:off x="-16309" y="6508953"/>
                    <a:ext cx="6875685" cy="339767"/>
                  </a:xfrm>
                  <a:custGeom>
                    <a:avLst/>
                    <a:gdLst>
                      <a:gd name="connsiteX0" fmla="*/ 0 w 6028447"/>
                      <a:gd name="connsiteY0" fmla="*/ 0 h 339767"/>
                      <a:gd name="connsiteX1" fmla="*/ 6028447 w 6028447"/>
                      <a:gd name="connsiteY1" fmla="*/ 0 h 339767"/>
                      <a:gd name="connsiteX2" fmla="*/ 5679852 w 6028447"/>
                      <a:gd name="connsiteY2" fmla="*/ 339767 h 339767"/>
                      <a:gd name="connsiteX3" fmla="*/ 0 w 6028447"/>
                      <a:gd name="connsiteY3" fmla="*/ 339767 h 339767"/>
                      <a:gd name="connsiteX4" fmla="*/ 0 w 6028447"/>
                      <a:gd name="connsiteY4" fmla="*/ 0 h 339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28447" h="339767">
                        <a:moveTo>
                          <a:pt x="0" y="0"/>
                        </a:moveTo>
                        <a:lnTo>
                          <a:pt x="6028447" y="0"/>
                        </a:lnTo>
                        <a:lnTo>
                          <a:pt x="5679852" y="339767"/>
                        </a:lnTo>
                        <a:lnTo>
                          <a:pt x="0" y="3397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2" name="รูปแบบอิสระ: รูปร่าง 50">
                    <a:extLst>
                      <a:ext uri="{FF2B5EF4-FFF2-40B4-BE49-F238E27FC236}">
                        <a16:creationId xmlns:a16="http://schemas.microsoft.com/office/drawing/2014/main" id="{809CC155-5851-4A48-91E2-3C9BCA6CA752}"/>
                      </a:ext>
                    </a:extLst>
                  </p:cNvPr>
                  <p:cNvSpPr/>
                  <p:nvPr/>
                </p:nvSpPr>
                <p:spPr>
                  <a:xfrm>
                    <a:off x="-45702" y="6433550"/>
                    <a:ext cx="7025615" cy="426691"/>
                  </a:xfrm>
                  <a:custGeom>
                    <a:avLst/>
                    <a:gdLst>
                      <a:gd name="connsiteX0" fmla="*/ 0 w 6123140"/>
                      <a:gd name="connsiteY0" fmla="*/ 0 h 426691"/>
                      <a:gd name="connsiteX1" fmla="*/ 6123140 w 6123140"/>
                      <a:gd name="connsiteY1" fmla="*/ 0 h 426691"/>
                      <a:gd name="connsiteX2" fmla="*/ 6008569 w 6123140"/>
                      <a:gd name="connsiteY2" fmla="*/ 111669 h 426691"/>
                      <a:gd name="connsiteX3" fmla="*/ 5685361 w 6123140"/>
                      <a:gd name="connsiteY3" fmla="*/ 426691 h 426691"/>
                      <a:gd name="connsiteX4" fmla="*/ 5679852 w 6123140"/>
                      <a:gd name="connsiteY4" fmla="*/ 426691 h 426691"/>
                      <a:gd name="connsiteX5" fmla="*/ 6028447 w 6123140"/>
                      <a:gd name="connsiteY5" fmla="*/ 86924 h 426691"/>
                      <a:gd name="connsiteX6" fmla="*/ 0 w 6123140"/>
                      <a:gd name="connsiteY6" fmla="*/ 86924 h 426691"/>
                      <a:gd name="connsiteX7" fmla="*/ 0 w 6123140"/>
                      <a:gd name="connsiteY7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23140" h="426691">
                        <a:moveTo>
                          <a:pt x="0" y="0"/>
                        </a:moveTo>
                        <a:lnTo>
                          <a:pt x="6123140" y="0"/>
                        </a:lnTo>
                        <a:lnTo>
                          <a:pt x="6008569" y="111669"/>
                        </a:lnTo>
                        <a:lnTo>
                          <a:pt x="5685361" y="426691"/>
                        </a:lnTo>
                        <a:lnTo>
                          <a:pt x="5679852" y="426691"/>
                        </a:lnTo>
                        <a:lnTo>
                          <a:pt x="6028447" y="86924"/>
                        </a:lnTo>
                        <a:lnTo>
                          <a:pt x="0" y="869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3" name="รูปแบบอิสระ: รูปร่าง 49">
                    <a:extLst>
                      <a:ext uri="{FF2B5EF4-FFF2-40B4-BE49-F238E27FC236}">
                        <a16:creationId xmlns:a16="http://schemas.microsoft.com/office/drawing/2014/main" id="{DF5E9D64-B090-1C11-FDC3-97FB18073E19}"/>
                      </a:ext>
                    </a:extLst>
                  </p:cNvPr>
                  <p:cNvSpPr/>
                  <p:nvPr/>
                </p:nvSpPr>
                <p:spPr>
                  <a:xfrm rot="380166">
                    <a:off x="6515310" y="6428830"/>
                    <a:ext cx="548723" cy="450425"/>
                  </a:xfrm>
                  <a:custGeom>
                    <a:avLst/>
                    <a:gdLst>
                      <a:gd name="connsiteX0" fmla="*/ 411471 w 524882"/>
                      <a:gd name="connsiteY0" fmla="*/ 0 h 426691"/>
                      <a:gd name="connsiteX1" fmla="*/ 524882 w 524882"/>
                      <a:gd name="connsiteY1" fmla="*/ 0 h 426691"/>
                      <a:gd name="connsiteX2" fmla="*/ 113411 w 524882"/>
                      <a:gd name="connsiteY2" fmla="*/ 426691 h 426691"/>
                      <a:gd name="connsiteX3" fmla="*/ 0 w 524882"/>
                      <a:gd name="connsiteY3" fmla="*/ 426691 h 426691"/>
                      <a:gd name="connsiteX4" fmla="*/ 411471 w 524882"/>
                      <a:gd name="connsiteY4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882" h="426691">
                        <a:moveTo>
                          <a:pt x="411471" y="0"/>
                        </a:moveTo>
                        <a:lnTo>
                          <a:pt x="524882" y="0"/>
                        </a:lnTo>
                        <a:lnTo>
                          <a:pt x="113411" y="426691"/>
                        </a:lnTo>
                        <a:lnTo>
                          <a:pt x="0" y="426691"/>
                        </a:lnTo>
                        <a:lnTo>
                          <a:pt x="41147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  <p:grpSp>
              <p:nvGrpSpPr>
                <p:cNvPr id="28" name="กลุ่ม 4">
                  <a:extLst>
                    <a:ext uri="{FF2B5EF4-FFF2-40B4-BE49-F238E27FC236}">
                      <a16:creationId xmlns:a16="http://schemas.microsoft.com/office/drawing/2014/main" id="{9A80B2CC-7067-7AC4-A3AB-BB16B3F66732}"/>
                    </a:ext>
                  </a:extLst>
                </p:cNvPr>
                <p:cNvGrpSpPr/>
                <p:nvPr/>
              </p:nvGrpSpPr>
              <p:grpSpPr>
                <a:xfrm>
                  <a:off x="7524888" y="4621292"/>
                  <a:ext cx="1619113" cy="531030"/>
                  <a:chOff x="9543115" y="6415804"/>
                  <a:chExt cx="2661401" cy="453428"/>
                </a:xfrm>
              </p:grpSpPr>
              <p:sp>
                <p:nvSpPr>
                  <p:cNvPr id="29" name="รูปแบบอิสระ: รูปร่าง 38">
                    <a:extLst>
                      <a:ext uri="{FF2B5EF4-FFF2-40B4-BE49-F238E27FC236}">
                        <a16:creationId xmlns:a16="http://schemas.microsoft.com/office/drawing/2014/main" id="{902BB02D-6665-9244-6B1A-A4EB8DFDE443}"/>
                      </a:ext>
                    </a:extLst>
                  </p:cNvPr>
                  <p:cNvSpPr/>
                  <p:nvPr/>
                </p:nvSpPr>
                <p:spPr>
                  <a:xfrm>
                    <a:off x="9543115" y="6415804"/>
                    <a:ext cx="2661398" cy="441288"/>
                  </a:xfrm>
                  <a:custGeom>
                    <a:avLst/>
                    <a:gdLst>
                      <a:gd name="connsiteX0" fmla="*/ 437779 w 1373020"/>
                      <a:gd name="connsiteY0" fmla="*/ 0 h 426691"/>
                      <a:gd name="connsiteX1" fmla="*/ 1373020 w 1373020"/>
                      <a:gd name="connsiteY1" fmla="*/ 0 h 426691"/>
                      <a:gd name="connsiteX2" fmla="*/ 1373020 w 1373020"/>
                      <a:gd name="connsiteY2" fmla="*/ 426691 h 426691"/>
                      <a:gd name="connsiteX3" fmla="*/ 0 w 1373020"/>
                      <a:gd name="connsiteY3" fmla="*/ 426691 h 426691"/>
                      <a:gd name="connsiteX4" fmla="*/ 323208 w 1373020"/>
                      <a:gd name="connsiteY4" fmla="*/ 111669 h 426691"/>
                      <a:gd name="connsiteX5" fmla="*/ 437779 w 1373020"/>
                      <a:gd name="connsiteY5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3020" h="426691">
                        <a:moveTo>
                          <a:pt x="437779" y="0"/>
                        </a:moveTo>
                        <a:lnTo>
                          <a:pt x="1373020" y="0"/>
                        </a:lnTo>
                        <a:lnTo>
                          <a:pt x="1373020" y="426691"/>
                        </a:lnTo>
                        <a:lnTo>
                          <a:pt x="0" y="426691"/>
                        </a:lnTo>
                        <a:lnTo>
                          <a:pt x="323208" y="111669"/>
                        </a:lnTo>
                        <a:lnTo>
                          <a:pt x="43777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  <p:sp>
                <p:nvSpPr>
                  <p:cNvPr id="30" name="รูปแบบอิสระ: รูปร่าง 31">
                    <a:extLst>
                      <a:ext uri="{FF2B5EF4-FFF2-40B4-BE49-F238E27FC236}">
                        <a16:creationId xmlns:a16="http://schemas.microsoft.com/office/drawing/2014/main" id="{2FEE4FA3-30B7-5C6E-2383-E5F4E5C71E41}"/>
                      </a:ext>
                    </a:extLst>
                  </p:cNvPr>
                  <p:cNvSpPr/>
                  <p:nvPr/>
                </p:nvSpPr>
                <p:spPr>
                  <a:xfrm>
                    <a:off x="9543115" y="6510930"/>
                    <a:ext cx="2661401" cy="358302"/>
                  </a:xfrm>
                  <a:custGeom>
                    <a:avLst/>
                    <a:gdLst>
                      <a:gd name="connsiteX0" fmla="*/ 349528 w 1399340"/>
                      <a:gd name="connsiteY0" fmla="*/ 0 h 340675"/>
                      <a:gd name="connsiteX1" fmla="*/ 1399340 w 1399340"/>
                      <a:gd name="connsiteY1" fmla="*/ 0 h 340675"/>
                      <a:gd name="connsiteX2" fmla="*/ 1399340 w 1399340"/>
                      <a:gd name="connsiteY2" fmla="*/ 340675 h 340675"/>
                      <a:gd name="connsiteX3" fmla="*/ 0 w 1399340"/>
                      <a:gd name="connsiteY3" fmla="*/ 340675 h 340675"/>
                      <a:gd name="connsiteX4" fmla="*/ 349528 w 1399340"/>
                      <a:gd name="connsiteY4" fmla="*/ 0 h 340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99340" h="340675">
                        <a:moveTo>
                          <a:pt x="349528" y="0"/>
                        </a:moveTo>
                        <a:lnTo>
                          <a:pt x="1399340" y="0"/>
                        </a:lnTo>
                        <a:lnTo>
                          <a:pt x="1399340" y="340675"/>
                        </a:lnTo>
                        <a:lnTo>
                          <a:pt x="0" y="340675"/>
                        </a:lnTo>
                        <a:lnTo>
                          <a:pt x="349528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</p:grpSp>
          <p:sp>
            <p:nvSpPr>
              <p:cNvPr id="26" name="รูปแบบอิสระ: รูปร่าง 49">
                <a:extLst>
                  <a:ext uri="{FF2B5EF4-FFF2-40B4-BE49-F238E27FC236}">
                    <a16:creationId xmlns:a16="http://schemas.microsoft.com/office/drawing/2014/main" id="{8186D56C-B7E7-89E1-686E-60B1A9CC00DF}"/>
                  </a:ext>
                </a:extLst>
              </p:cNvPr>
              <p:cNvSpPr/>
              <p:nvPr/>
            </p:nvSpPr>
            <p:spPr>
              <a:xfrm rot="1816843">
                <a:off x="8384884" y="5134125"/>
                <a:ext cx="366819" cy="715174"/>
              </a:xfrm>
              <a:custGeom>
                <a:avLst/>
                <a:gdLst>
                  <a:gd name="connsiteX0" fmla="*/ 411471 w 524882"/>
                  <a:gd name="connsiteY0" fmla="*/ 0 h 426691"/>
                  <a:gd name="connsiteX1" fmla="*/ 524882 w 524882"/>
                  <a:gd name="connsiteY1" fmla="*/ 0 h 426691"/>
                  <a:gd name="connsiteX2" fmla="*/ 113411 w 524882"/>
                  <a:gd name="connsiteY2" fmla="*/ 426691 h 426691"/>
                  <a:gd name="connsiteX3" fmla="*/ 0 w 524882"/>
                  <a:gd name="connsiteY3" fmla="*/ 426691 h 426691"/>
                  <a:gd name="connsiteX4" fmla="*/ 411471 w 524882"/>
                  <a:gd name="connsiteY4" fmla="*/ 0 h 426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882" h="426691">
                    <a:moveTo>
                      <a:pt x="411471" y="0"/>
                    </a:moveTo>
                    <a:lnTo>
                      <a:pt x="524882" y="0"/>
                    </a:lnTo>
                    <a:lnTo>
                      <a:pt x="113411" y="426691"/>
                    </a:lnTo>
                    <a:lnTo>
                      <a:pt x="0" y="426691"/>
                    </a:lnTo>
                    <a:lnTo>
                      <a:pt x="41147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h-TH" sz="2667"/>
              </a:p>
            </p:txBody>
          </p:sp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B312B198-C17C-96F4-3A0E-1105D8A744E3}"/>
                </a:ext>
              </a:extLst>
            </p:cNvPr>
            <p:cNvSpPr txBox="1"/>
            <p:nvPr/>
          </p:nvSpPr>
          <p:spPr>
            <a:xfrm>
              <a:off x="124926" y="5442506"/>
              <a:ext cx="5258965" cy="276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เศรษฐกิจฐานรากมั่นคง ชุมชนเข้มแข็งอย่างยั่งยืน ด้วยหลักปรัชญาของเศรษฐกิจพอเพียง</a:t>
              </a:r>
            </a:p>
          </p:txBody>
        </p:sp>
        <p:grpSp>
          <p:nvGrpSpPr>
            <p:cNvPr id="18" name="กลุ่ม 5">
              <a:extLst>
                <a:ext uri="{FF2B5EF4-FFF2-40B4-BE49-F238E27FC236}">
                  <a16:creationId xmlns:a16="http://schemas.microsoft.com/office/drawing/2014/main" id="{BC9CDF00-3138-6969-9F3B-1C4BDBCE4D5C}"/>
                </a:ext>
              </a:extLst>
            </p:cNvPr>
            <p:cNvGrpSpPr/>
            <p:nvPr/>
          </p:nvGrpSpPr>
          <p:grpSpPr>
            <a:xfrm>
              <a:off x="5709572" y="5155894"/>
              <a:ext cx="2562423" cy="573424"/>
              <a:chOff x="5709572" y="5155894"/>
              <a:chExt cx="2562423" cy="573424"/>
            </a:xfrm>
          </p:grpSpPr>
          <p:grpSp>
            <p:nvGrpSpPr>
              <p:cNvPr id="19" name="Group 7">
                <a:extLst>
                  <a:ext uri="{FF2B5EF4-FFF2-40B4-BE49-F238E27FC236}">
                    <a16:creationId xmlns:a16="http://schemas.microsoft.com/office/drawing/2014/main" id="{AA8CDC2F-0ADD-CFBA-3F81-21907F8C6A8B}"/>
                  </a:ext>
                </a:extLst>
              </p:cNvPr>
              <p:cNvGrpSpPr/>
              <p:nvPr/>
            </p:nvGrpSpPr>
            <p:grpSpPr>
              <a:xfrm>
                <a:off x="5709572" y="5155894"/>
                <a:ext cx="2562423" cy="573424"/>
                <a:chOff x="-89764" y="-196712"/>
                <a:chExt cx="10439060" cy="2336075"/>
              </a:xfrm>
            </p:grpSpPr>
            <p:sp>
              <p:nvSpPr>
                <p:cNvPr id="21" name="Freeform 71">
                  <a:extLst>
                    <a:ext uri="{FF2B5EF4-FFF2-40B4-BE49-F238E27FC236}">
                      <a16:creationId xmlns:a16="http://schemas.microsoft.com/office/drawing/2014/main" id="{4334F1EA-CF8D-8179-E1CF-2AA4B6440654}"/>
                    </a:ext>
                  </a:extLst>
                </p:cNvPr>
                <p:cNvSpPr/>
                <p:nvPr/>
              </p:nvSpPr>
              <p:spPr>
                <a:xfrm>
                  <a:off x="-89764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  <p:sp>
              <p:nvSpPr>
                <p:cNvPr id="22" name="Freeform 72">
                  <a:extLst>
                    <a:ext uri="{FF2B5EF4-FFF2-40B4-BE49-F238E27FC236}">
                      <a16:creationId xmlns:a16="http://schemas.microsoft.com/office/drawing/2014/main" id="{3CEE39FA-2F70-ED62-4F3B-C2DA3FC3077B}"/>
                    </a:ext>
                  </a:extLst>
                </p:cNvPr>
                <p:cNvSpPr/>
                <p:nvPr/>
              </p:nvSpPr>
              <p:spPr>
                <a:xfrm>
                  <a:off x="1575525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3" name="Freeform 73">
                  <a:extLst>
                    <a:ext uri="{FF2B5EF4-FFF2-40B4-BE49-F238E27FC236}">
                      <a16:creationId xmlns:a16="http://schemas.microsoft.com/office/drawing/2014/main" id="{F737BBCC-6616-4210-E61D-89B9EE635CA9}"/>
                    </a:ext>
                  </a:extLst>
                </p:cNvPr>
                <p:cNvSpPr/>
                <p:nvPr/>
              </p:nvSpPr>
              <p:spPr>
                <a:xfrm>
                  <a:off x="4979852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BA60EEC5-5614-86E6-2A70-374F133C5E04}"/>
                    </a:ext>
                  </a:extLst>
                </p:cNvPr>
                <p:cNvSpPr/>
                <p:nvPr/>
              </p:nvSpPr>
              <p:spPr>
                <a:xfrm>
                  <a:off x="6632873" y="-196712"/>
                  <a:ext cx="3716423" cy="23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23" h="2336075">
                      <a:moveTo>
                        <a:pt x="0" y="0"/>
                      </a:moveTo>
                      <a:lnTo>
                        <a:pt x="3716423" y="0"/>
                      </a:lnTo>
                      <a:lnTo>
                        <a:pt x="3716423" y="2336075"/>
                      </a:lnTo>
                      <a:lnTo>
                        <a:pt x="0" y="23360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l="-5873" r="-5873"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2F39FE4-17BA-6C98-C958-AA3F8A9B1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3969" y="5270291"/>
                <a:ext cx="419617" cy="420742"/>
              </a:xfrm>
              <a:prstGeom prst="rect">
                <a:avLst/>
              </a:prstGeom>
            </p:spPr>
          </p:pic>
        </p:grpSp>
      </p:grpSp>
      <p:sp>
        <p:nvSpPr>
          <p:cNvPr id="2" name="TextBox 1"/>
          <p:cNvSpPr txBox="1"/>
          <p:nvPr/>
        </p:nvSpPr>
        <p:spPr>
          <a:xfrm>
            <a:off x="393953" y="2485615"/>
            <a:ext cx="11557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กรมการพัฒนาชุมชน ได้จัดทำแนวทางการดำเนินงานโครงการ/กิจกรรม ตามแผนดำเนินงานและแผนการ</a:t>
            </a:r>
            <a:br>
              <a:rPr lang="th-TH" sz="2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2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ใช้จ่าย</a:t>
            </a:r>
            <a:r>
              <a:rPr lang="th-TH" sz="2000" b="1" spc="-4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งบประมาณ ประจำปีงบประมาณ พ.ศ. 2567</a:t>
            </a:r>
            <a:r>
              <a:rPr lang="th-TH" sz="2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โดยให้สำนักงานเลขานุการคณะอนุกรรมการกองทุนพัฒนาบทบาทสตรีระดับจังหวัด และสำนักงานเลขานุการคณะอนุกรรมการกองทุนพัฒนาบทบาทสตรีกรุงเทพมหานคร จัดทำแผนการดำเนินงานโครงการ/กิจกรรม และส่งเป็นไฟล์ </a:t>
            </a:r>
            <a:r>
              <a:rPr lang="en-US" sz="2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Excel</a:t>
            </a:r>
            <a:r>
              <a:rPr lang="th-TH" sz="2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ให้สำนักงานกองทุนพัฒนาบทบาทสตรี </a:t>
            </a:r>
            <a:r>
              <a:rPr lang="th-TH" sz="2000" b="1" spc="-8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ภายในวันศุกร์ ที่ 17 พฤศจิกายน 2566 และเมื่อดำเนินการโครงการ/กิจกรรมตามแผนการดำเนินงานฯ เรียบร้อยแล้ว </a:t>
            </a:r>
            <a:br>
              <a:rPr lang="th-TH" sz="2000" b="1" spc="-80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2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ให้บันทึกผลการดำเนินงานในระบบโปรแกรมทะเบียนลูกหนี้ (</a:t>
            </a:r>
            <a:r>
              <a:rPr lang="en-US" sz="2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LM</a:t>
            </a:r>
            <a:r>
              <a:rPr lang="th-TH" sz="2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) ให้ครบถ้วน ตามหนังสือกรมการพัฒนาชุมชน ที่ มท 0416.2/ว 4549 ลงวันที่ 31 ตุลาคม 2567 </a:t>
            </a:r>
          </a:p>
        </p:txBody>
      </p:sp>
      <p:sp>
        <p:nvSpPr>
          <p:cNvPr id="7" name="ตัวแทนหมายเลขภาพนิ่ง 8">
            <a:extLst>
              <a:ext uri="{FF2B5EF4-FFF2-40B4-BE49-F238E27FC236}">
                <a16:creationId xmlns:a16="http://schemas.microsoft.com/office/drawing/2014/main" id="{0A858BA7-ECB5-9B2F-E056-BB64A50E5654}"/>
              </a:ext>
            </a:extLst>
          </p:cNvPr>
          <p:cNvSpPr txBox="1">
            <a:spLocks/>
          </p:cNvSpPr>
          <p:nvPr/>
        </p:nvSpPr>
        <p:spPr>
          <a:xfrm>
            <a:off x="11239431" y="5948104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28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43115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2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0" y="-19979"/>
            <a:ext cx="12245731" cy="855357"/>
            <a:chOff x="-29746" y="-164553"/>
            <a:chExt cx="9173747" cy="702501"/>
          </a:xfrm>
        </p:grpSpPr>
        <p:sp>
          <p:nvSpPr>
            <p:cNvPr id="10" name="สี่เหลี่ยมผืนผ้า: มุมมน 48">
              <a:extLst>
                <a:ext uri="{FF2B5EF4-FFF2-40B4-BE49-F238E27FC236}">
                  <a16:creationId xmlns:a16="http://schemas.microsoft.com/office/drawing/2014/main" id="{DCE62B95-9C16-4E87-82CC-AF99B1F01983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1" name="สี่เหลี่ยมผืนผ้า 47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29746" y="-164553"/>
              <a:ext cx="9173747" cy="702501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2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CDB1064D-F2C9-4D02-9722-A4463B75D08B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dirty="0"/>
            </a:p>
          </p:txBody>
        </p:sp>
        <p:sp>
          <p:nvSpPr>
            <p:cNvPr id="13" name="สี่เหลี่ยมผืนผ้า 3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29746" y="-164553"/>
              <a:ext cx="9173747" cy="60745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</p:grpSp>
      <p:sp>
        <p:nvSpPr>
          <p:cNvPr id="14" name="สี่เหลี่ยมผืนผ้า 24"/>
          <p:cNvSpPr/>
          <p:nvPr/>
        </p:nvSpPr>
        <p:spPr>
          <a:xfrm>
            <a:off x="488165" y="259779"/>
            <a:ext cx="113990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การดำเนินงานตามแผนการดำเนินงานและแผนการใช้จ่ายงบประมาณ กองทุนพัฒนาบทบาทสตรี ประจำปีงบประมาณ พ.ศ. 2567</a:t>
            </a:r>
          </a:p>
        </p:txBody>
      </p:sp>
      <p:grpSp>
        <p:nvGrpSpPr>
          <p:cNvPr id="15" name="กลุ่ม 2">
            <a:extLst>
              <a:ext uri="{FF2B5EF4-FFF2-40B4-BE49-F238E27FC236}">
                <a16:creationId xmlns:a16="http://schemas.microsoft.com/office/drawing/2014/main" id="{82644C6B-2B5C-7B00-84BC-4056C8694F06}"/>
              </a:ext>
            </a:extLst>
          </p:cNvPr>
          <p:cNvGrpSpPr/>
          <p:nvPr/>
        </p:nvGrpSpPr>
        <p:grpSpPr>
          <a:xfrm>
            <a:off x="0" y="6276306"/>
            <a:ext cx="12192000" cy="695990"/>
            <a:chOff x="-23585" y="5154909"/>
            <a:chExt cx="10183585" cy="694389"/>
          </a:xfrm>
        </p:grpSpPr>
        <p:grpSp>
          <p:nvGrpSpPr>
            <p:cNvPr id="16" name="Group 47">
              <a:extLst>
                <a:ext uri="{FF2B5EF4-FFF2-40B4-BE49-F238E27FC236}">
                  <a16:creationId xmlns:a16="http://schemas.microsoft.com/office/drawing/2014/main" id="{C9BCB005-829C-BE99-BA7C-7F9EB5EC2082}"/>
                </a:ext>
              </a:extLst>
            </p:cNvPr>
            <p:cNvGrpSpPr/>
            <p:nvPr/>
          </p:nvGrpSpPr>
          <p:grpSpPr>
            <a:xfrm>
              <a:off x="-23585" y="5154909"/>
              <a:ext cx="10183585" cy="694389"/>
              <a:chOff x="-23585" y="5134125"/>
              <a:chExt cx="10183585" cy="715174"/>
            </a:xfrm>
          </p:grpSpPr>
          <p:grpSp>
            <p:nvGrpSpPr>
              <p:cNvPr id="25" name="กลุ่ม 1">
                <a:extLst>
                  <a:ext uri="{FF2B5EF4-FFF2-40B4-BE49-F238E27FC236}">
                    <a16:creationId xmlns:a16="http://schemas.microsoft.com/office/drawing/2014/main" id="{A4F962D6-BD3F-CD0A-46E6-BA26F50342FE}"/>
                  </a:ext>
                </a:extLst>
              </p:cNvPr>
              <p:cNvGrpSpPr/>
              <p:nvPr/>
            </p:nvGrpSpPr>
            <p:grpSpPr>
              <a:xfrm>
                <a:off x="-23585" y="5274993"/>
                <a:ext cx="10183585" cy="470079"/>
                <a:chOff x="-21227" y="4621292"/>
                <a:chExt cx="9165228" cy="561020"/>
              </a:xfrm>
            </p:grpSpPr>
            <p:grpSp>
              <p:nvGrpSpPr>
                <p:cNvPr id="27" name="กลุ่ม 7">
                  <a:extLst>
                    <a:ext uri="{FF2B5EF4-FFF2-40B4-BE49-F238E27FC236}">
                      <a16:creationId xmlns:a16="http://schemas.microsoft.com/office/drawing/2014/main" id="{005B2F52-0366-AC43-5456-E24CFD37FA84}"/>
                    </a:ext>
                  </a:extLst>
                </p:cNvPr>
                <p:cNvGrpSpPr/>
                <p:nvPr/>
              </p:nvGrpSpPr>
              <p:grpSpPr>
                <a:xfrm>
                  <a:off x="-21227" y="4635401"/>
                  <a:ext cx="5133812" cy="546911"/>
                  <a:chOff x="-45702" y="6428830"/>
                  <a:chExt cx="7109735" cy="450425"/>
                </a:xfrm>
              </p:grpSpPr>
              <p:sp>
                <p:nvSpPr>
                  <p:cNvPr id="31" name="รูปแบบอิสระ: รูปร่าง 55">
                    <a:extLst>
                      <a:ext uri="{FF2B5EF4-FFF2-40B4-BE49-F238E27FC236}">
                        <a16:creationId xmlns:a16="http://schemas.microsoft.com/office/drawing/2014/main" id="{D227A3C2-B931-8A4F-F874-0584EE83A018}"/>
                      </a:ext>
                    </a:extLst>
                  </p:cNvPr>
                  <p:cNvSpPr/>
                  <p:nvPr/>
                </p:nvSpPr>
                <p:spPr>
                  <a:xfrm>
                    <a:off x="-16309" y="6508953"/>
                    <a:ext cx="6875685" cy="339767"/>
                  </a:xfrm>
                  <a:custGeom>
                    <a:avLst/>
                    <a:gdLst>
                      <a:gd name="connsiteX0" fmla="*/ 0 w 6028447"/>
                      <a:gd name="connsiteY0" fmla="*/ 0 h 339767"/>
                      <a:gd name="connsiteX1" fmla="*/ 6028447 w 6028447"/>
                      <a:gd name="connsiteY1" fmla="*/ 0 h 339767"/>
                      <a:gd name="connsiteX2" fmla="*/ 5679852 w 6028447"/>
                      <a:gd name="connsiteY2" fmla="*/ 339767 h 339767"/>
                      <a:gd name="connsiteX3" fmla="*/ 0 w 6028447"/>
                      <a:gd name="connsiteY3" fmla="*/ 339767 h 339767"/>
                      <a:gd name="connsiteX4" fmla="*/ 0 w 6028447"/>
                      <a:gd name="connsiteY4" fmla="*/ 0 h 339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28447" h="339767">
                        <a:moveTo>
                          <a:pt x="0" y="0"/>
                        </a:moveTo>
                        <a:lnTo>
                          <a:pt x="6028447" y="0"/>
                        </a:lnTo>
                        <a:lnTo>
                          <a:pt x="5679852" y="339767"/>
                        </a:lnTo>
                        <a:lnTo>
                          <a:pt x="0" y="3397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2" name="รูปแบบอิสระ: รูปร่าง 50">
                    <a:extLst>
                      <a:ext uri="{FF2B5EF4-FFF2-40B4-BE49-F238E27FC236}">
                        <a16:creationId xmlns:a16="http://schemas.microsoft.com/office/drawing/2014/main" id="{809CC155-5851-4A48-91E2-3C9BCA6CA752}"/>
                      </a:ext>
                    </a:extLst>
                  </p:cNvPr>
                  <p:cNvSpPr/>
                  <p:nvPr/>
                </p:nvSpPr>
                <p:spPr>
                  <a:xfrm>
                    <a:off x="-45702" y="6433550"/>
                    <a:ext cx="7025615" cy="426691"/>
                  </a:xfrm>
                  <a:custGeom>
                    <a:avLst/>
                    <a:gdLst>
                      <a:gd name="connsiteX0" fmla="*/ 0 w 6123140"/>
                      <a:gd name="connsiteY0" fmla="*/ 0 h 426691"/>
                      <a:gd name="connsiteX1" fmla="*/ 6123140 w 6123140"/>
                      <a:gd name="connsiteY1" fmla="*/ 0 h 426691"/>
                      <a:gd name="connsiteX2" fmla="*/ 6008569 w 6123140"/>
                      <a:gd name="connsiteY2" fmla="*/ 111669 h 426691"/>
                      <a:gd name="connsiteX3" fmla="*/ 5685361 w 6123140"/>
                      <a:gd name="connsiteY3" fmla="*/ 426691 h 426691"/>
                      <a:gd name="connsiteX4" fmla="*/ 5679852 w 6123140"/>
                      <a:gd name="connsiteY4" fmla="*/ 426691 h 426691"/>
                      <a:gd name="connsiteX5" fmla="*/ 6028447 w 6123140"/>
                      <a:gd name="connsiteY5" fmla="*/ 86924 h 426691"/>
                      <a:gd name="connsiteX6" fmla="*/ 0 w 6123140"/>
                      <a:gd name="connsiteY6" fmla="*/ 86924 h 426691"/>
                      <a:gd name="connsiteX7" fmla="*/ 0 w 6123140"/>
                      <a:gd name="connsiteY7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23140" h="426691">
                        <a:moveTo>
                          <a:pt x="0" y="0"/>
                        </a:moveTo>
                        <a:lnTo>
                          <a:pt x="6123140" y="0"/>
                        </a:lnTo>
                        <a:lnTo>
                          <a:pt x="6008569" y="111669"/>
                        </a:lnTo>
                        <a:lnTo>
                          <a:pt x="5685361" y="426691"/>
                        </a:lnTo>
                        <a:lnTo>
                          <a:pt x="5679852" y="426691"/>
                        </a:lnTo>
                        <a:lnTo>
                          <a:pt x="6028447" y="86924"/>
                        </a:lnTo>
                        <a:lnTo>
                          <a:pt x="0" y="869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3" name="รูปแบบอิสระ: รูปร่าง 49">
                    <a:extLst>
                      <a:ext uri="{FF2B5EF4-FFF2-40B4-BE49-F238E27FC236}">
                        <a16:creationId xmlns:a16="http://schemas.microsoft.com/office/drawing/2014/main" id="{DF5E9D64-B090-1C11-FDC3-97FB18073E19}"/>
                      </a:ext>
                    </a:extLst>
                  </p:cNvPr>
                  <p:cNvSpPr/>
                  <p:nvPr/>
                </p:nvSpPr>
                <p:spPr>
                  <a:xfrm rot="380166">
                    <a:off x="6515310" y="6428830"/>
                    <a:ext cx="548723" cy="450425"/>
                  </a:xfrm>
                  <a:custGeom>
                    <a:avLst/>
                    <a:gdLst>
                      <a:gd name="connsiteX0" fmla="*/ 411471 w 524882"/>
                      <a:gd name="connsiteY0" fmla="*/ 0 h 426691"/>
                      <a:gd name="connsiteX1" fmla="*/ 524882 w 524882"/>
                      <a:gd name="connsiteY1" fmla="*/ 0 h 426691"/>
                      <a:gd name="connsiteX2" fmla="*/ 113411 w 524882"/>
                      <a:gd name="connsiteY2" fmla="*/ 426691 h 426691"/>
                      <a:gd name="connsiteX3" fmla="*/ 0 w 524882"/>
                      <a:gd name="connsiteY3" fmla="*/ 426691 h 426691"/>
                      <a:gd name="connsiteX4" fmla="*/ 411471 w 524882"/>
                      <a:gd name="connsiteY4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882" h="426691">
                        <a:moveTo>
                          <a:pt x="411471" y="0"/>
                        </a:moveTo>
                        <a:lnTo>
                          <a:pt x="524882" y="0"/>
                        </a:lnTo>
                        <a:lnTo>
                          <a:pt x="113411" y="426691"/>
                        </a:lnTo>
                        <a:lnTo>
                          <a:pt x="0" y="426691"/>
                        </a:lnTo>
                        <a:lnTo>
                          <a:pt x="41147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  <p:grpSp>
              <p:nvGrpSpPr>
                <p:cNvPr id="28" name="กลุ่ม 4">
                  <a:extLst>
                    <a:ext uri="{FF2B5EF4-FFF2-40B4-BE49-F238E27FC236}">
                      <a16:creationId xmlns:a16="http://schemas.microsoft.com/office/drawing/2014/main" id="{9A80B2CC-7067-7AC4-A3AB-BB16B3F66732}"/>
                    </a:ext>
                  </a:extLst>
                </p:cNvPr>
                <p:cNvGrpSpPr/>
                <p:nvPr/>
              </p:nvGrpSpPr>
              <p:grpSpPr>
                <a:xfrm>
                  <a:off x="7524888" y="4621292"/>
                  <a:ext cx="1619113" cy="531030"/>
                  <a:chOff x="9543115" y="6415804"/>
                  <a:chExt cx="2661401" cy="453428"/>
                </a:xfrm>
              </p:grpSpPr>
              <p:sp>
                <p:nvSpPr>
                  <p:cNvPr id="29" name="รูปแบบอิสระ: รูปร่าง 38">
                    <a:extLst>
                      <a:ext uri="{FF2B5EF4-FFF2-40B4-BE49-F238E27FC236}">
                        <a16:creationId xmlns:a16="http://schemas.microsoft.com/office/drawing/2014/main" id="{902BB02D-6665-9244-6B1A-A4EB8DFDE443}"/>
                      </a:ext>
                    </a:extLst>
                  </p:cNvPr>
                  <p:cNvSpPr/>
                  <p:nvPr/>
                </p:nvSpPr>
                <p:spPr>
                  <a:xfrm>
                    <a:off x="9543115" y="6415804"/>
                    <a:ext cx="2661398" cy="441288"/>
                  </a:xfrm>
                  <a:custGeom>
                    <a:avLst/>
                    <a:gdLst>
                      <a:gd name="connsiteX0" fmla="*/ 437779 w 1373020"/>
                      <a:gd name="connsiteY0" fmla="*/ 0 h 426691"/>
                      <a:gd name="connsiteX1" fmla="*/ 1373020 w 1373020"/>
                      <a:gd name="connsiteY1" fmla="*/ 0 h 426691"/>
                      <a:gd name="connsiteX2" fmla="*/ 1373020 w 1373020"/>
                      <a:gd name="connsiteY2" fmla="*/ 426691 h 426691"/>
                      <a:gd name="connsiteX3" fmla="*/ 0 w 1373020"/>
                      <a:gd name="connsiteY3" fmla="*/ 426691 h 426691"/>
                      <a:gd name="connsiteX4" fmla="*/ 323208 w 1373020"/>
                      <a:gd name="connsiteY4" fmla="*/ 111669 h 426691"/>
                      <a:gd name="connsiteX5" fmla="*/ 437779 w 1373020"/>
                      <a:gd name="connsiteY5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3020" h="426691">
                        <a:moveTo>
                          <a:pt x="437779" y="0"/>
                        </a:moveTo>
                        <a:lnTo>
                          <a:pt x="1373020" y="0"/>
                        </a:lnTo>
                        <a:lnTo>
                          <a:pt x="1373020" y="426691"/>
                        </a:lnTo>
                        <a:lnTo>
                          <a:pt x="0" y="426691"/>
                        </a:lnTo>
                        <a:lnTo>
                          <a:pt x="323208" y="111669"/>
                        </a:lnTo>
                        <a:lnTo>
                          <a:pt x="43777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  <p:sp>
                <p:nvSpPr>
                  <p:cNvPr id="30" name="รูปแบบอิสระ: รูปร่าง 31">
                    <a:extLst>
                      <a:ext uri="{FF2B5EF4-FFF2-40B4-BE49-F238E27FC236}">
                        <a16:creationId xmlns:a16="http://schemas.microsoft.com/office/drawing/2014/main" id="{2FEE4FA3-30B7-5C6E-2383-E5F4E5C71E41}"/>
                      </a:ext>
                    </a:extLst>
                  </p:cNvPr>
                  <p:cNvSpPr/>
                  <p:nvPr/>
                </p:nvSpPr>
                <p:spPr>
                  <a:xfrm>
                    <a:off x="9543115" y="6510930"/>
                    <a:ext cx="2661401" cy="358302"/>
                  </a:xfrm>
                  <a:custGeom>
                    <a:avLst/>
                    <a:gdLst>
                      <a:gd name="connsiteX0" fmla="*/ 349528 w 1399340"/>
                      <a:gd name="connsiteY0" fmla="*/ 0 h 340675"/>
                      <a:gd name="connsiteX1" fmla="*/ 1399340 w 1399340"/>
                      <a:gd name="connsiteY1" fmla="*/ 0 h 340675"/>
                      <a:gd name="connsiteX2" fmla="*/ 1399340 w 1399340"/>
                      <a:gd name="connsiteY2" fmla="*/ 340675 h 340675"/>
                      <a:gd name="connsiteX3" fmla="*/ 0 w 1399340"/>
                      <a:gd name="connsiteY3" fmla="*/ 340675 h 340675"/>
                      <a:gd name="connsiteX4" fmla="*/ 349528 w 1399340"/>
                      <a:gd name="connsiteY4" fmla="*/ 0 h 340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99340" h="340675">
                        <a:moveTo>
                          <a:pt x="349528" y="0"/>
                        </a:moveTo>
                        <a:lnTo>
                          <a:pt x="1399340" y="0"/>
                        </a:lnTo>
                        <a:lnTo>
                          <a:pt x="1399340" y="340675"/>
                        </a:lnTo>
                        <a:lnTo>
                          <a:pt x="0" y="340675"/>
                        </a:lnTo>
                        <a:lnTo>
                          <a:pt x="349528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</p:grpSp>
          <p:sp>
            <p:nvSpPr>
              <p:cNvPr id="26" name="รูปแบบอิสระ: รูปร่าง 49">
                <a:extLst>
                  <a:ext uri="{FF2B5EF4-FFF2-40B4-BE49-F238E27FC236}">
                    <a16:creationId xmlns:a16="http://schemas.microsoft.com/office/drawing/2014/main" id="{8186D56C-B7E7-89E1-686E-60B1A9CC00DF}"/>
                  </a:ext>
                </a:extLst>
              </p:cNvPr>
              <p:cNvSpPr/>
              <p:nvPr/>
            </p:nvSpPr>
            <p:spPr>
              <a:xfrm rot="1816843">
                <a:off x="8384884" y="5134125"/>
                <a:ext cx="366819" cy="715174"/>
              </a:xfrm>
              <a:custGeom>
                <a:avLst/>
                <a:gdLst>
                  <a:gd name="connsiteX0" fmla="*/ 411471 w 524882"/>
                  <a:gd name="connsiteY0" fmla="*/ 0 h 426691"/>
                  <a:gd name="connsiteX1" fmla="*/ 524882 w 524882"/>
                  <a:gd name="connsiteY1" fmla="*/ 0 h 426691"/>
                  <a:gd name="connsiteX2" fmla="*/ 113411 w 524882"/>
                  <a:gd name="connsiteY2" fmla="*/ 426691 h 426691"/>
                  <a:gd name="connsiteX3" fmla="*/ 0 w 524882"/>
                  <a:gd name="connsiteY3" fmla="*/ 426691 h 426691"/>
                  <a:gd name="connsiteX4" fmla="*/ 411471 w 524882"/>
                  <a:gd name="connsiteY4" fmla="*/ 0 h 426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882" h="426691">
                    <a:moveTo>
                      <a:pt x="411471" y="0"/>
                    </a:moveTo>
                    <a:lnTo>
                      <a:pt x="524882" y="0"/>
                    </a:lnTo>
                    <a:lnTo>
                      <a:pt x="113411" y="426691"/>
                    </a:lnTo>
                    <a:lnTo>
                      <a:pt x="0" y="426691"/>
                    </a:lnTo>
                    <a:lnTo>
                      <a:pt x="41147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h-TH" sz="2667"/>
              </a:p>
            </p:txBody>
          </p:sp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B312B198-C17C-96F4-3A0E-1105D8A744E3}"/>
                </a:ext>
              </a:extLst>
            </p:cNvPr>
            <p:cNvSpPr txBox="1"/>
            <p:nvPr/>
          </p:nvSpPr>
          <p:spPr>
            <a:xfrm>
              <a:off x="124926" y="5442506"/>
              <a:ext cx="5258965" cy="276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เศรษฐกิจฐานรากมั่นคง ชุมชนเข้มแข็งอย่างยั่งยืน ด้วยหลักปรัชญาของเศรษฐกิจพอเพียง</a:t>
              </a:r>
            </a:p>
          </p:txBody>
        </p:sp>
        <p:grpSp>
          <p:nvGrpSpPr>
            <p:cNvPr id="18" name="กลุ่ม 5">
              <a:extLst>
                <a:ext uri="{FF2B5EF4-FFF2-40B4-BE49-F238E27FC236}">
                  <a16:creationId xmlns:a16="http://schemas.microsoft.com/office/drawing/2014/main" id="{BC9CDF00-3138-6969-9F3B-1C4BDBCE4D5C}"/>
                </a:ext>
              </a:extLst>
            </p:cNvPr>
            <p:cNvGrpSpPr/>
            <p:nvPr/>
          </p:nvGrpSpPr>
          <p:grpSpPr>
            <a:xfrm>
              <a:off x="5709572" y="5155894"/>
              <a:ext cx="2562423" cy="573424"/>
              <a:chOff x="5709572" y="5155894"/>
              <a:chExt cx="2562423" cy="573424"/>
            </a:xfrm>
          </p:grpSpPr>
          <p:grpSp>
            <p:nvGrpSpPr>
              <p:cNvPr id="19" name="Group 7">
                <a:extLst>
                  <a:ext uri="{FF2B5EF4-FFF2-40B4-BE49-F238E27FC236}">
                    <a16:creationId xmlns:a16="http://schemas.microsoft.com/office/drawing/2014/main" id="{AA8CDC2F-0ADD-CFBA-3F81-21907F8C6A8B}"/>
                  </a:ext>
                </a:extLst>
              </p:cNvPr>
              <p:cNvGrpSpPr/>
              <p:nvPr/>
            </p:nvGrpSpPr>
            <p:grpSpPr>
              <a:xfrm>
                <a:off x="5709572" y="5155894"/>
                <a:ext cx="2562423" cy="573424"/>
                <a:chOff x="-89764" y="-196712"/>
                <a:chExt cx="10439060" cy="2336075"/>
              </a:xfrm>
            </p:grpSpPr>
            <p:sp>
              <p:nvSpPr>
                <p:cNvPr id="21" name="Freeform 71">
                  <a:extLst>
                    <a:ext uri="{FF2B5EF4-FFF2-40B4-BE49-F238E27FC236}">
                      <a16:creationId xmlns:a16="http://schemas.microsoft.com/office/drawing/2014/main" id="{4334F1EA-CF8D-8179-E1CF-2AA4B6440654}"/>
                    </a:ext>
                  </a:extLst>
                </p:cNvPr>
                <p:cNvSpPr/>
                <p:nvPr/>
              </p:nvSpPr>
              <p:spPr>
                <a:xfrm>
                  <a:off x="-89764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  <p:sp>
              <p:nvSpPr>
                <p:cNvPr id="22" name="Freeform 72">
                  <a:extLst>
                    <a:ext uri="{FF2B5EF4-FFF2-40B4-BE49-F238E27FC236}">
                      <a16:creationId xmlns:a16="http://schemas.microsoft.com/office/drawing/2014/main" id="{3CEE39FA-2F70-ED62-4F3B-C2DA3FC3077B}"/>
                    </a:ext>
                  </a:extLst>
                </p:cNvPr>
                <p:cNvSpPr/>
                <p:nvPr/>
              </p:nvSpPr>
              <p:spPr>
                <a:xfrm>
                  <a:off x="1575525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3" name="Freeform 73">
                  <a:extLst>
                    <a:ext uri="{FF2B5EF4-FFF2-40B4-BE49-F238E27FC236}">
                      <a16:creationId xmlns:a16="http://schemas.microsoft.com/office/drawing/2014/main" id="{F737BBCC-6616-4210-E61D-89B9EE635CA9}"/>
                    </a:ext>
                  </a:extLst>
                </p:cNvPr>
                <p:cNvSpPr/>
                <p:nvPr/>
              </p:nvSpPr>
              <p:spPr>
                <a:xfrm>
                  <a:off x="4979852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BA60EEC5-5614-86E6-2A70-374F133C5E04}"/>
                    </a:ext>
                  </a:extLst>
                </p:cNvPr>
                <p:cNvSpPr/>
                <p:nvPr/>
              </p:nvSpPr>
              <p:spPr>
                <a:xfrm>
                  <a:off x="6632873" y="-196712"/>
                  <a:ext cx="3716423" cy="23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23" h="2336075">
                      <a:moveTo>
                        <a:pt x="0" y="0"/>
                      </a:moveTo>
                      <a:lnTo>
                        <a:pt x="3716423" y="0"/>
                      </a:lnTo>
                      <a:lnTo>
                        <a:pt x="3716423" y="2336075"/>
                      </a:lnTo>
                      <a:lnTo>
                        <a:pt x="0" y="23360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l="-5873" r="-5873"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2F39FE4-17BA-6C98-C958-AA3F8A9B1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3969" y="5270291"/>
                <a:ext cx="419617" cy="420742"/>
              </a:xfrm>
              <a:prstGeom prst="rect">
                <a:avLst/>
              </a:prstGeom>
            </p:spPr>
          </p:pic>
        </p:grpSp>
      </p:grpSp>
      <p:sp>
        <p:nvSpPr>
          <p:cNvPr id="34" name="TextBox 33"/>
          <p:cNvSpPr txBox="1"/>
          <p:nvPr/>
        </p:nvSpPr>
        <p:spPr>
          <a:xfrm>
            <a:off x="526057" y="1233796"/>
            <a:ext cx="6616447" cy="400110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thaiDist"/>
            <a:r>
              <a:rPr lang="th-TH" sz="2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แนวทางการดำเนินงานโครงการ/กิจกรรม (ส่วนภูมิภาค) ดังนี้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8165" y="2155109"/>
            <a:ext cx="113990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Chulabhorn Likit Display Medium" panose="00000600000000000000" pitchFamily="50" charset="-34"/>
                <a:cs typeface="Chulabhorn Likit Display Medium" panose="00000600000000000000" pitchFamily="50" charset="-34"/>
              </a:rPr>
              <a:t>	</a:t>
            </a:r>
            <a:r>
              <a:rPr lang="th-TH" sz="2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1. โครงการเพิ่มประสิทธิภาพการปฏิบัติงานกองทุนพัฒนาบทบาทสตรีแก่กลไกการขับเคลื่อนกองทุนพัฒนาบทบาทสตรี </a:t>
            </a:r>
          </a:p>
          <a:p>
            <a:pPr algn="thaiDist"/>
            <a:r>
              <a:rPr lang="th-TH" sz="2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	     </a:t>
            </a:r>
            <a:r>
              <a:rPr lang="th-TH" sz="2000" b="1" u="sng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กิจกรรมที่ 1</a:t>
            </a:r>
            <a:r>
              <a:rPr lang="th-TH" sz="2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เพิ่มประสิทธิภาพการปฏิบัติงานกองทุนพัฒนาบทบาทสตรีแก่กลไกการขับเคลื่อนกองทุนพัฒนาบทบาทสตรี ระดับอำเภอ</a:t>
            </a:r>
          </a:p>
          <a:p>
            <a:pPr algn="thaiDist"/>
            <a:r>
              <a:rPr lang="th-TH" sz="2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	     </a:t>
            </a:r>
            <a:r>
              <a:rPr lang="th-TH" sz="2000" b="1" u="sng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กิจกรรมที่ 2</a:t>
            </a:r>
            <a:r>
              <a:rPr lang="th-TH" sz="2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เพิ่มประสิทธิภาพการปฏิบัติงานกองทุนพัฒนาบทบาทสตรีแก่กลไกการขับเคลื่อนกองทุนพัฒนาบทบาทสตรี ระดับจังหวัด</a:t>
            </a:r>
          </a:p>
          <a:p>
            <a:pPr algn="thaiDist"/>
            <a:r>
              <a:rPr lang="th-TH" sz="2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	2. โครงการเชิดชูเกียรติคนกองทุนพัฒนาบทบาทสตรี ประจำปีงบประมาณ พ.ศ. 2567 </a:t>
            </a:r>
          </a:p>
          <a:p>
            <a:pPr algn="thaiDist"/>
            <a:r>
              <a:rPr lang="th-TH" sz="2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	    </a:t>
            </a:r>
            <a:r>
              <a:rPr lang="th-TH" sz="2000" b="1" u="sng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กิจกรรมที่ 1</a:t>
            </a:r>
            <a:r>
              <a:rPr lang="th-TH" sz="2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การคัดเลือกคนกองทุนพัฒนาบทบาทสตรี</a:t>
            </a:r>
          </a:p>
          <a:p>
            <a:pPr algn="thaiDist"/>
            <a:endParaRPr lang="th-TH" sz="2000" b="1" dirty="0">
              <a:solidFill>
                <a:srgbClr val="00206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thaiDist"/>
            <a:endParaRPr lang="th-TH" sz="2000" dirty="0">
              <a:latin typeface="Chulabhorn Likit Display Medium" panose="00000600000000000000" pitchFamily="50" charset="-34"/>
              <a:cs typeface="Chulabhorn Likit Display Medium" panose="00000600000000000000" pitchFamily="50" charset="-34"/>
            </a:endParaRPr>
          </a:p>
        </p:txBody>
      </p:sp>
      <p:sp>
        <p:nvSpPr>
          <p:cNvPr id="3" name="ตัวแทนหมายเลขภาพนิ่ง 8">
            <a:extLst>
              <a:ext uri="{FF2B5EF4-FFF2-40B4-BE49-F238E27FC236}">
                <a16:creationId xmlns:a16="http://schemas.microsoft.com/office/drawing/2014/main" id="{E334F967-2AB6-C8D5-786E-82B6EDFECDFD}"/>
              </a:ext>
            </a:extLst>
          </p:cNvPr>
          <p:cNvSpPr txBox="1">
            <a:spLocks/>
          </p:cNvSpPr>
          <p:nvPr/>
        </p:nvSpPr>
        <p:spPr>
          <a:xfrm>
            <a:off x="11174812" y="5962441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29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03718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 noGrp="1"/>
          </p:cNvSpPr>
          <p:nvPr>
            <p:ph idx="1"/>
          </p:nvPr>
        </p:nvSpPr>
        <p:spPr>
          <a:xfrm>
            <a:off x="841483" y="2604451"/>
            <a:ext cx="10515600" cy="1486287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>
                <a:solidFill>
                  <a:srgbClr val="002060"/>
                </a:solidFill>
                <a:latin typeface="Chulabhorn Likit Text Light๙" panose="00000400000000000000" pitchFamily="2" charset="-34"/>
                <a:ea typeface="Times New Roman" panose="02020603050405020304" pitchFamily="18" charset="0"/>
                <a:cs typeface="Chulabhorn Likit Text Light๙" panose="00000400000000000000" pitchFamily="2" charset="-34"/>
              </a:rPr>
              <a:t>ระเบียบวาระที่ </a:t>
            </a:r>
            <a:r>
              <a:rPr lang="th-TH" sz="4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1 เรื่องประธานแจ้งที่ประชุมทราบ </a:t>
            </a:r>
          </a:p>
        </p:txBody>
      </p:sp>
      <p:grpSp>
        <p:nvGrpSpPr>
          <p:cNvPr id="32" name="กลุ่ม 31"/>
          <p:cNvGrpSpPr/>
          <p:nvPr/>
        </p:nvGrpSpPr>
        <p:grpSpPr>
          <a:xfrm>
            <a:off x="0" y="6280821"/>
            <a:ext cx="6867498" cy="633958"/>
            <a:chOff x="-425532" y="4710612"/>
            <a:chExt cx="5576155" cy="475468"/>
          </a:xfrm>
        </p:grpSpPr>
        <p:grpSp>
          <p:nvGrpSpPr>
            <p:cNvPr id="33" name="กลุ่ม 32"/>
            <p:cNvGrpSpPr/>
            <p:nvPr/>
          </p:nvGrpSpPr>
          <p:grpSpPr>
            <a:xfrm>
              <a:off x="-425532" y="4710612"/>
              <a:ext cx="5576155" cy="475468"/>
              <a:chOff x="-425532" y="4710612"/>
              <a:chExt cx="5576155" cy="475468"/>
            </a:xfrm>
          </p:grpSpPr>
          <p:grpSp>
            <p:nvGrpSpPr>
              <p:cNvPr id="35" name="กลุ่ม 34"/>
              <p:cNvGrpSpPr/>
              <p:nvPr/>
            </p:nvGrpSpPr>
            <p:grpSpPr>
              <a:xfrm>
                <a:off x="-425532" y="4744286"/>
                <a:ext cx="3197332" cy="419753"/>
                <a:chOff x="-468560" y="4744285"/>
                <a:chExt cx="3197332" cy="419753"/>
              </a:xfrm>
            </p:grpSpPr>
            <p:sp>
              <p:nvSpPr>
                <p:cNvPr id="44" name="รูปห้าเหลี่ยม 43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396552" y="4744285"/>
                  <a:ext cx="3125324" cy="419753"/>
                </a:xfrm>
                <a:prstGeom prst="homePlate">
                  <a:avLst/>
                </a:prstGeom>
                <a:solidFill>
                  <a:srgbClr val="FFCD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  <p:sp>
              <p:nvSpPr>
                <p:cNvPr id="45" name="รูปห้าเหลี่ยม 44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468560" y="4744285"/>
                  <a:ext cx="3125324" cy="419753"/>
                </a:xfrm>
                <a:prstGeom prst="homePlat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</p:grpSp>
          <p:grpSp>
            <p:nvGrpSpPr>
              <p:cNvPr id="36" name="กลุ่ม 35"/>
              <p:cNvGrpSpPr/>
              <p:nvPr/>
            </p:nvGrpSpPr>
            <p:grpSpPr>
              <a:xfrm>
                <a:off x="2771800" y="4710612"/>
                <a:ext cx="2378823" cy="475468"/>
                <a:chOff x="3507388" y="4717424"/>
                <a:chExt cx="2378823" cy="475468"/>
              </a:xfrm>
            </p:grpSpPr>
            <p:grpSp>
              <p:nvGrpSpPr>
                <p:cNvPr id="37" name="กลุ่ม 36"/>
                <p:cNvGrpSpPr/>
                <p:nvPr/>
              </p:nvGrpSpPr>
              <p:grpSpPr>
                <a:xfrm>
                  <a:off x="4284268" y="4717424"/>
                  <a:ext cx="1601943" cy="405692"/>
                  <a:chOff x="6239008" y="4519859"/>
                  <a:chExt cx="1601943" cy="405692"/>
                </a:xfrm>
              </p:grpSpPr>
              <p:pic>
                <p:nvPicPr>
                  <p:cNvPr id="39" name="Picture 23">
                    <a:extLst>
                      <a:ext uri="{FF2B5EF4-FFF2-40B4-BE49-F238E27FC236}">
                        <a16:creationId xmlns:a16="http://schemas.microsoft.com/office/drawing/2014/main" id="{A9FCDA38-8F0B-49DF-8F2E-B899B1F362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77898" y="4519859"/>
                    <a:ext cx="563053" cy="367586"/>
                  </a:xfrm>
                  <a:prstGeom prst="rect">
                    <a:avLst/>
                  </a:prstGeom>
                </p:spPr>
              </p:pic>
              <p:pic>
                <p:nvPicPr>
                  <p:cNvPr id="40" name="Picture 24">
                    <a:extLst>
                      <a:ext uri="{FF2B5EF4-FFF2-40B4-BE49-F238E27FC236}">
                        <a16:creationId xmlns:a16="http://schemas.microsoft.com/office/drawing/2014/main" id="{199745AA-CFB3-443D-A566-E11575BA52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39008" y="4535548"/>
                    <a:ext cx="346227" cy="390003"/>
                  </a:xfrm>
                  <a:prstGeom prst="rect">
                    <a:avLst/>
                  </a:prstGeom>
                </p:spPr>
              </p:pic>
              <p:grpSp>
                <p:nvGrpSpPr>
                  <p:cNvPr id="41" name="กลุ่ม 40"/>
                  <p:cNvGrpSpPr/>
                  <p:nvPr/>
                </p:nvGrpSpPr>
                <p:grpSpPr>
                  <a:xfrm>
                    <a:off x="6619048" y="4614121"/>
                    <a:ext cx="626890" cy="294323"/>
                    <a:chOff x="6589062" y="4638694"/>
                    <a:chExt cx="413122" cy="193959"/>
                  </a:xfrm>
                </p:grpSpPr>
                <p:pic>
                  <p:nvPicPr>
                    <p:cNvPr id="42" name="Picture 35">
                      <a:extLst>
                        <a:ext uri="{FF2B5EF4-FFF2-40B4-BE49-F238E27FC236}">
                          <a16:creationId xmlns:a16="http://schemas.microsoft.com/office/drawing/2014/main" id="{9584FECB-F937-4F01-8CDD-C92F98A2F1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9062" y="4648929"/>
                      <a:ext cx="221444" cy="18372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3" name="Picture 36">
                      <a:extLst>
                        <a:ext uri="{FF2B5EF4-FFF2-40B4-BE49-F238E27FC236}">
                          <a16:creationId xmlns:a16="http://schemas.microsoft.com/office/drawing/2014/main" id="{62FFD426-AD6C-47DA-99D3-A7217E240C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35445" y="4638694"/>
                      <a:ext cx="166739" cy="180120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38" name="Picture 2" descr="C:\Users\Administrator\Desktop\change for good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7388" y="4741958"/>
                  <a:ext cx="801816" cy="4509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34" name="TextBox 7"/>
            <p:cNvSpPr txBox="1"/>
            <p:nvPr/>
          </p:nvSpPr>
          <p:spPr>
            <a:xfrm>
              <a:off x="-35186" y="4804874"/>
              <a:ext cx="234463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เศรษฐกิจฐานรากมั่นคง ชุมชนเข้มแข็งอย่างยั่งยืน </a:t>
              </a:r>
            </a:p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ด้วยหลักปรัชญาของเศรษฐกิจพอเพียง</a:t>
              </a:r>
            </a:p>
          </p:txBody>
        </p:sp>
      </p:grpSp>
      <p:grpSp>
        <p:nvGrpSpPr>
          <p:cNvPr id="14" name="กลุ่ม 52">
            <a:extLst>
              <a:ext uri="{FF2B5EF4-FFF2-40B4-BE49-F238E27FC236}">
                <a16:creationId xmlns:a16="http://schemas.microsoft.com/office/drawing/2014/main" id="{B77A1490-9CBF-F695-91DA-5BB05BB62B35}"/>
              </a:ext>
            </a:extLst>
          </p:cNvPr>
          <p:cNvGrpSpPr/>
          <p:nvPr/>
        </p:nvGrpSpPr>
        <p:grpSpPr>
          <a:xfrm>
            <a:off x="0" y="-19737"/>
            <a:ext cx="12192000" cy="575427"/>
            <a:chOff x="-29746" y="-164554"/>
            <a:chExt cx="9173747" cy="517884"/>
          </a:xfrm>
        </p:grpSpPr>
        <p:sp>
          <p:nvSpPr>
            <p:cNvPr id="15" name="สี่เหลี่ยมผืนผ้า 47">
              <a:extLst>
                <a:ext uri="{FF2B5EF4-FFF2-40B4-BE49-F238E27FC236}">
                  <a16:creationId xmlns:a16="http://schemas.microsoft.com/office/drawing/2014/main" id="{151CD442-53C5-7BA7-EEDC-335BADA8F266}"/>
                </a:ext>
              </a:extLst>
            </p:cNvPr>
            <p:cNvSpPr/>
            <p:nvPr/>
          </p:nvSpPr>
          <p:spPr>
            <a:xfrm>
              <a:off x="-29746" y="-164554"/>
              <a:ext cx="9173747" cy="517884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6" name="สี่เหลี่ยมผืนผ้า 15">
              <a:extLst>
                <a:ext uri="{FF2B5EF4-FFF2-40B4-BE49-F238E27FC236}">
                  <a16:creationId xmlns:a16="http://schemas.microsoft.com/office/drawing/2014/main" id="{D2A72711-3704-5EFE-87F9-C62B03D9A98F}"/>
                </a:ext>
              </a:extLst>
            </p:cNvPr>
            <p:cNvSpPr/>
            <p:nvPr/>
          </p:nvSpPr>
          <p:spPr>
            <a:xfrm>
              <a:off x="-29746" y="-164554"/>
              <a:ext cx="9173747" cy="43204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 dirty="0">
                <a:ln w="0"/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sp>
        <p:nvSpPr>
          <p:cNvPr id="20" name="ตัวแทนหมายเลขภาพนิ่ง 8">
            <a:extLst>
              <a:ext uri="{FF2B5EF4-FFF2-40B4-BE49-F238E27FC236}">
                <a16:creationId xmlns:a16="http://schemas.microsoft.com/office/drawing/2014/main" id="{6FFEFCEB-0034-483E-8D46-9E3A75BE2E4B}"/>
              </a:ext>
            </a:extLst>
          </p:cNvPr>
          <p:cNvSpPr txBox="1">
            <a:spLocks/>
          </p:cNvSpPr>
          <p:nvPr/>
        </p:nvSpPr>
        <p:spPr>
          <a:xfrm>
            <a:off x="11088555" y="6356351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3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36788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2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0" y="-19978"/>
            <a:ext cx="12245731" cy="836769"/>
            <a:chOff x="-29746" y="-164553"/>
            <a:chExt cx="9173747" cy="702501"/>
          </a:xfrm>
        </p:grpSpPr>
        <p:sp>
          <p:nvSpPr>
            <p:cNvPr id="10" name="สี่เหลี่ยมผืนผ้า: มุมมน 48">
              <a:extLst>
                <a:ext uri="{FF2B5EF4-FFF2-40B4-BE49-F238E27FC236}">
                  <a16:creationId xmlns:a16="http://schemas.microsoft.com/office/drawing/2014/main" id="{DCE62B95-9C16-4E87-82CC-AF99B1F01983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1" name="สี่เหลี่ยมผืนผ้า 47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29746" y="-164553"/>
              <a:ext cx="9173747" cy="702501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2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CDB1064D-F2C9-4D02-9722-A4463B75D08B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dirty="0"/>
            </a:p>
          </p:txBody>
        </p:sp>
        <p:sp>
          <p:nvSpPr>
            <p:cNvPr id="13" name="สี่เหลี่ยมผืนผ้า 3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29746" y="-164553"/>
              <a:ext cx="9173747" cy="60745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</p:grpSp>
      <p:sp>
        <p:nvSpPr>
          <p:cNvPr id="14" name="สี่เหลี่ยมผืนผ้า 24"/>
          <p:cNvSpPr/>
          <p:nvPr/>
        </p:nvSpPr>
        <p:spPr>
          <a:xfrm>
            <a:off x="459981" y="157133"/>
            <a:ext cx="113990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การดำเนินงานตามแผนการดำเนินงานและแผนการใช้จ่ายงบประมาณ กองทุนพัฒนาบทบาทสตรี ประจำปีงบประมาณ พ.ศ. 2567</a:t>
            </a:r>
          </a:p>
        </p:txBody>
      </p:sp>
      <p:grpSp>
        <p:nvGrpSpPr>
          <p:cNvPr id="15" name="กลุ่ม 2">
            <a:extLst>
              <a:ext uri="{FF2B5EF4-FFF2-40B4-BE49-F238E27FC236}">
                <a16:creationId xmlns:a16="http://schemas.microsoft.com/office/drawing/2014/main" id="{82644C6B-2B5C-7B00-84BC-4056C8694F06}"/>
              </a:ext>
            </a:extLst>
          </p:cNvPr>
          <p:cNvGrpSpPr/>
          <p:nvPr/>
        </p:nvGrpSpPr>
        <p:grpSpPr>
          <a:xfrm>
            <a:off x="0" y="6276306"/>
            <a:ext cx="12192000" cy="695990"/>
            <a:chOff x="-23585" y="5154909"/>
            <a:chExt cx="10183585" cy="694389"/>
          </a:xfrm>
        </p:grpSpPr>
        <p:grpSp>
          <p:nvGrpSpPr>
            <p:cNvPr id="16" name="Group 47">
              <a:extLst>
                <a:ext uri="{FF2B5EF4-FFF2-40B4-BE49-F238E27FC236}">
                  <a16:creationId xmlns:a16="http://schemas.microsoft.com/office/drawing/2014/main" id="{C9BCB005-829C-BE99-BA7C-7F9EB5EC2082}"/>
                </a:ext>
              </a:extLst>
            </p:cNvPr>
            <p:cNvGrpSpPr/>
            <p:nvPr/>
          </p:nvGrpSpPr>
          <p:grpSpPr>
            <a:xfrm>
              <a:off x="-23585" y="5154909"/>
              <a:ext cx="10183585" cy="694389"/>
              <a:chOff x="-23585" y="5134125"/>
              <a:chExt cx="10183585" cy="715174"/>
            </a:xfrm>
          </p:grpSpPr>
          <p:grpSp>
            <p:nvGrpSpPr>
              <p:cNvPr id="25" name="กลุ่ม 1">
                <a:extLst>
                  <a:ext uri="{FF2B5EF4-FFF2-40B4-BE49-F238E27FC236}">
                    <a16:creationId xmlns:a16="http://schemas.microsoft.com/office/drawing/2014/main" id="{A4F962D6-BD3F-CD0A-46E6-BA26F50342FE}"/>
                  </a:ext>
                </a:extLst>
              </p:cNvPr>
              <p:cNvGrpSpPr/>
              <p:nvPr/>
            </p:nvGrpSpPr>
            <p:grpSpPr>
              <a:xfrm>
                <a:off x="-23585" y="5274993"/>
                <a:ext cx="10183585" cy="470079"/>
                <a:chOff x="-21227" y="4621292"/>
                <a:chExt cx="9165228" cy="561020"/>
              </a:xfrm>
            </p:grpSpPr>
            <p:grpSp>
              <p:nvGrpSpPr>
                <p:cNvPr id="27" name="กลุ่ม 7">
                  <a:extLst>
                    <a:ext uri="{FF2B5EF4-FFF2-40B4-BE49-F238E27FC236}">
                      <a16:creationId xmlns:a16="http://schemas.microsoft.com/office/drawing/2014/main" id="{005B2F52-0366-AC43-5456-E24CFD37FA84}"/>
                    </a:ext>
                  </a:extLst>
                </p:cNvPr>
                <p:cNvGrpSpPr/>
                <p:nvPr/>
              </p:nvGrpSpPr>
              <p:grpSpPr>
                <a:xfrm>
                  <a:off x="-21227" y="4635401"/>
                  <a:ext cx="5133812" cy="546911"/>
                  <a:chOff x="-45702" y="6428830"/>
                  <a:chExt cx="7109735" cy="450425"/>
                </a:xfrm>
              </p:grpSpPr>
              <p:sp>
                <p:nvSpPr>
                  <p:cNvPr id="31" name="รูปแบบอิสระ: รูปร่าง 55">
                    <a:extLst>
                      <a:ext uri="{FF2B5EF4-FFF2-40B4-BE49-F238E27FC236}">
                        <a16:creationId xmlns:a16="http://schemas.microsoft.com/office/drawing/2014/main" id="{D227A3C2-B931-8A4F-F874-0584EE83A018}"/>
                      </a:ext>
                    </a:extLst>
                  </p:cNvPr>
                  <p:cNvSpPr/>
                  <p:nvPr/>
                </p:nvSpPr>
                <p:spPr>
                  <a:xfrm>
                    <a:off x="-16309" y="6508953"/>
                    <a:ext cx="6875685" cy="339767"/>
                  </a:xfrm>
                  <a:custGeom>
                    <a:avLst/>
                    <a:gdLst>
                      <a:gd name="connsiteX0" fmla="*/ 0 w 6028447"/>
                      <a:gd name="connsiteY0" fmla="*/ 0 h 339767"/>
                      <a:gd name="connsiteX1" fmla="*/ 6028447 w 6028447"/>
                      <a:gd name="connsiteY1" fmla="*/ 0 h 339767"/>
                      <a:gd name="connsiteX2" fmla="*/ 5679852 w 6028447"/>
                      <a:gd name="connsiteY2" fmla="*/ 339767 h 339767"/>
                      <a:gd name="connsiteX3" fmla="*/ 0 w 6028447"/>
                      <a:gd name="connsiteY3" fmla="*/ 339767 h 339767"/>
                      <a:gd name="connsiteX4" fmla="*/ 0 w 6028447"/>
                      <a:gd name="connsiteY4" fmla="*/ 0 h 339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28447" h="339767">
                        <a:moveTo>
                          <a:pt x="0" y="0"/>
                        </a:moveTo>
                        <a:lnTo>
                          <a:pt x="6028447" y="0"/>
                        </a:lnTo>
                        <a:lnTo>
                          <a:pt x="5679852" y="339767"/>
                        </a:lnTo>
                        <a:lnTo>
                          <a:pt x="0" y="3397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2" name="รูปแบบอิสระ: รูปร่าง 50">
                    <a:extLst>
                      <a:ext uri="{FF2B5EF4-FFF2-40B4-BE49-F238E27FC236}">
                        <a16:creationId xmlns:a16="http://schemas.microsoft.com/office/drawing/2014/main" id="{809CC155-5851-4A48-91E2-3C9BCA6CA752}"/>
                      </a:ext>
                    </a:extLst>
                  </p:cNvPr>
                  <p:cNvSpPr/>
                  <p:nvPr/>
                </p:nvSpPr>
                <p:spPr>
                  <a:xfrm>
                    <a:off x="-45702" y="6433550"/>
                    <a:ext cx="7025615" cy="426691"/>
                  </a:xfrm>
                  <a:custGeom>
                    <a:avLst/>
                    <a:gdLst>
                      <a:gd name="connsiteX0" fmla="*/ 0 w 6123140"/>
                      <a:gd name="connsiteY0" fmla="*/ 0 h 426691"/>
                      <a:gd name="connsiteX1" fmla="*/ 6123140 w 6123140"/>
                      <a:gd name="connsiteY1" fmla="*/ 0 h 426691"/>
                      <a:gd name="connsiteX2" fmla="*/ 6008569 w 6123140"/>
                      <a:gd name="connsiteY2" fmla="*/ 111669 h 426691"/>
                      <a:gd name="connsiteX3" fmla="*/ 5685361 w 6123140"/>
                      <a:gd name="connsiteY3" fmla="*/ 426691 h 426691"/>
                      <a:gd name="connsiteX4" fmla="*/ 5679852 w 6123140"/>
                      <a:gd name="connsiteY4" fmla="*/ 426691 h 426691"/>
                      <a:gd name="connsiteX5" fmla="*/ 6028447 w 6123140"/>
                      <a:gd name="connsiteY5" fmla="*/ 86924 h 426691"/>
                      <a:gd name="connsiteX6" fmla="*/ 0 w 6123140"/>
                      <a:gd name="connsiteY6" fmla="*/ 86924 h 426691"/>
                      <a:gd name="connsiteX7" fmla="*/ 0 w 6123140"/>
                      <a:gd name="connsiteY7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23140" h="426691">
                        <a:moveTo>
                          <a:pt x="0" y="0"/>
                        </a:moveTo>
                        <a:lnTo>
                          <a:pt x="6123140" y="0"/>
                        </a:lnTo>
                        <a:lnTo>
                          <a:pt x="6008569" y="111669"/>
                        </a:lnTo>
                        <a:lnTo>
                          <a:pt x="5685361" y="426691"/>
                        </a:lnTo>
                        <a:lnTo>
                          <a:pt x="5679852" y="426691"/>
                        </a:lnTo>
                        <a:lnTo>
                          <a:pt x="6028447" y="86924"/>
                        </a:lnTo>
                        <a:lnTo>
                          <a:pt x="0" y="869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3" name="รูปแบบอิสระ: รูปร่าง 49">
                    <a:extLst>
                      <a:ext uri="{FF2B5EF4-FFF2-40B4-BE49-F238E27FC236}">
                        <a16:creationId xmlns:a16="http://schemas.microsoft.com/office/drawing/2014/main" id="{DF5E9D64-B090-1C11-FDC3-97FB18073E19}"/>
                      </a:ext>
                    </a:extLst>
                  </p:cNvPr>
                  <p:cNvSpPr/>
                  <p:nvPr/>
                </p:nvSpPr>
                <p:spPr>
                  <a:xfrm rot="380166">
                    <a:off x="6515310" y="6428830"/>
                    <a:ext cx="548723" cy="450425"/>
                  </a:xfrm>
                  <a:custGeom>
                    <a:avLst/>
                    <a:gdLst>
                      <a:gd name="connsiteX0" fmla="*/ 411471 w 524882"/>
                      <a:gd name="connsiteY0" fmla="*/ 0 h 426691"/>
                      <a:gd name="connsiteX1" fmla="*/ 524882 w 524882"/>
                      <a:gd name="connsiteY1" fmla="*/ 0 h 426691"/>
                      <a:gd name="connsiteX2" fmla="*/ 113411 w 524882"/>
                      <a:gd name="connsiteY2" fmla="*/ 426691 h 426691"/>
                      <a:gd name="connsiteX3" fmla="*/ 0 w 524882"/>
                      <a:gd name="connsiteY3" fmla="*/ 426691 h 426691"/>
                      <a:gd name="connsiteX4" fmla="*/ 411471 w 524882"/>
                      <a:gd name="connsiteY4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882" h="426691">
                        <a:moveTo>
                          <a:pt x="411471" y="0"/>
                        </a:moveTo>
                        <a:lnTo>
                          <a:pt x="524882" y="0"/>
                        </a:lnTo>
                        <a:lnTo>
                          <a:pt x="113411" y="426691"/>
                        </a:lnTo>
                        <a:lnTo>
                          <a:pt x="0" y="426691"/>
                        </a:lnTo>
                        <a:lnTo>
                          <a:pt x="41147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  <p:grpSp>
              <p:nvGrpSpPr>
                <p:cNvPr id="28" name="กลุ่ม 4">
                  <a:extLst>
                    <a:ext uri="{FF2B5EF4-FFF2-40B4-BE49-F238E27FC236}">
                      <a16:creationId xmlns:a16="http://schemas.microsoft.com/office/drawing/2014/main" id="{9A80B2CC-7067-7AC4-A3AB-BB16B3F66732}"/>
                    </a:ext>
                  </a:extLst>
                </p:cNvPr>
                <p:cNvGrpSpPr/>
                <p:nvPr/>
              </p:nvGrpSpPr>
              <p:grpSpPr>
                <a:xfrm>
                  <a:off x="7524888" y="4621292"/>
                  <a:ext cx="1619113" cy="531030"/>
                  <a:chOff x="9543115" y="6415804"/>
                  <a:chExt cx="2661401" cy="453428"/>
                </a:xfrm>
              </p:grpSpPr>
              <p:sp>
                <p:nvSpPr>
                  <p:cNvPr id="29" name="รูปแบบอิสระ: รูปร่าง 38">
                    <a:extLst>
                      <a:ext uri="{FF2B5EF4-FFF2-40B4-BE49-F238E27FC236}">
                        <a16:creationId xmlns:a16="http://schemas.microsoft.com/office/drawing/2014/main" id="{902BB02D-6665-9244-6B1A-A4EB8DFDE443}"/>
                      </a:ext>
                    </a:extLst>
                  </p:cNvPr>
                  <p:cNvSpPr/>
                  <p:nvPr/>
                </p:nvSpPr>
                <p:spPr>
                  <a:xfrm>
                    <a:off x="9543115" y="6415804"/>
                    <a:ext cx="2661398" cy="441288"/>
                  </a:xfrm>
                  <a:custGeom>
                    <a:avLst/>
                    <a:gdLst>
                      <a:gd name="connsiteX0" fmla="*/ 437779 w 1373020"/>
                      <a:gd name="connsiteY0" fmla="*/ 0 h 426691"/>
                      <a:gd name="connsiteX1" fmla="*/ 1373020 w 1373020"/>
                      <a:gd name="connsiteY1" fmla="*/ 0 h 426691"/>
                      <a:gd name="connsiteX2" fmla="*/ 1373020 w 1373020"/>
                      <a:gd name="connsiteY2" fmla="*/ 426691 h 426691"/>
                      <a:gd name="connsiteX3" fmla="*/ 0 w 1373020"/>
                      <a:gd name="connsiteY3" fmla="*/ 426691 h 426691"/>
                      <a:gd name="connsiteX4" fmla="*/ 323208 w 1373020"/>
                      <a:gd name="connsiteY4" fmla="*/ 111669 h 426691"/>
                      <a:gd name="connsiteX5" fmla="*/ 437779 w 1373020"/>
                      <a:gd name="connsiteY5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3020" h="426691">
                        <a:moveTo>
                          <a:pt x="437779" y="0"/>
                        </a:moveTo>
                        <a:lnTo>
                          <a:pt x="1373020" y="0"/>
                        </a:lnTo>
                        <a:lnTo>
                          <a:pt x="1373020" y="426691"/>
                        </a:lnTo>
                        <a:lnTo>
                          <a:pt x="0" y="426691"/>
                        </a:lnTo>
                        <a:lnTo>
                          <a:pt x="323208" y="111669"/>
                        </a:lnTo>
                        <a:lnTo>
                          <a:pt x="43777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  <p:sp>
                <p:nvSpPr>
                  <p:cNvPr id="30" name="รูปแบบอิสระ: รูปร่าง 31">
                    <a:extLst>
                      <a:ext uri="{FF2B5EF4-FFF2-40B4-BE49-F238E27FC236}">
                        <a16:creationId xmlns:a16="http://schemas.microsoft.com/office/drawing/2014/main" id="{2FEE4FA3-30B7-5C6E-2383-E5F4E5C71E41}"/>
                      </a:ext>
                    </a:extLst>
                  </p:cNvPr>
                  <p:cNvSpPr/>
                  <p:nvPr/>
                </p:nvSpPr>
                <p:spPr>
                  <a:xfrm>
                    <a:off x="9543115" y="6510930"/>
                    <a:ext cx="2661401" cy="358302"/>
                  </a:xfrm>
                  <a:custGeom>
                    <a:avLst/>
                    <a:gdLst>
                      <a:gd name="connsiteX0" fmla="*/ 349528 w 1399340"/>
                      <a:gd name="connsiteY0" fmla="*/ 0 h 340675"/>
                      <a:gd name="connsiteX1" fmla="*/ 1399340 w 1399340"/>
                      <a:gd name="connsiteY1" fmla="*/ 0 h 340675"/>
                      <a:gd name="connsiteX2" fmla="*/ 1399340 w 1399340"/>
                      <a:gd name="connsiteY2" fmla="*/ 340675 h 340675"/>
                      <a:gd name="connsiteX3" fmla="*/ 0 w 1399340"/>
                      <a:gd name="connsiteY3" fmla="*/ 340675 h 340675"/>
                      <a:gd name="connsiteX4" fmla="*/ 349528 w 1399340"/>
                      <a:gd name="connsiteY4" fmla="*/ 0 h 340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99340" h="340675">
                        <a:moveTo>
                          <a:pt x="349528" y="0"/>
                        </a:moveTo>
                        <a:lnTo>
                          <a:pt x="1399340" y="0"/>
                        </a:lnTo>
                        <a:lnTo>
                          <a:pt x="1399340" y="340675"/>
                        </a:lnTo>
                        <a:lnTo>
                          <a:pt x="0" y="340675"/>
                        </a:lnTo>
                        <a:lnTo>
                          <a:pt x="349528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</p:grpSp>
          <p:sp>
            <p:nvSpPr>
              <p:cNvPr id="26" name="รูปแบบอิสระ: รูปร่าง 49">
                <a:extLst>
                  <a:ext uri="{FF2B5EF4-FFF2-40B4-BE49-F238E27FC236}">
                    <a16:creationId xmlns:a16="http://schemas.microsoft.com/office/drawing/2014/main" id="{8186D56C-B7E7-89E1-686E-60B1A9CC00DF}"/>
                  </a:ext>
                </a:extLst>
              </p:cNvPr>
              <p:cNvSpPr/>
              <p:nvPr/>
            </p:nvSpPr>
            <p:spPr>
              <a:xfrm rot="1816843">
                <a:off x="8384884" y="5134125"/>
                <a:ext cx="366819" cy="715174"/>
              </a:xfrm>
              <a:custGeom>
                <a:avLst/>
                <a:gdLst>
                  <a:gd name="connsiteX0" fmla="*/ 411471 w 524882"/>
                  <a:gd name="connsiteY0" fmla="*/ 0 h 426691"/>
                  <a:gd name="connsiteX1" fmla="*/ 524882 w 524882"/>
                  <a:gd name="connsiteY1" fmla="*/ 0 h 426691"/>
                  <a:gd name="connsiteX2" fmla="*/ 113411 w 524882"/>
                  <a:gd name="connsiteY2" fmla="*/ 426691 h 426691"/>
                  <a:gd name="connsiteX3" fmla="*/ 0 w 524882"/>
                  <a:gd name="connsiteY3" fmla="*/ 426691 h 426691"/>
                  <a:gd name="connsiteX4" fmla="*/ 411471 w 524882"/>
                  <a:gd name="connsiteY4" fmla="*/ 0 h 426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882" h="426691">
                    <a:moveTo>
                      <a:pt x="411471" y="0"/>
                    </a:moveTo>
                    <a:lnTo>
                      <a:pt x="524882" y="0"/>
                    </a:lnTo>
                    <a:lnTo>
                      <a:pt x="113411" y="426691"/>
                    </a:lnTo>
                    <a:lnTo>
                      <a:pt x="0" y="426691"/>
                    </a:lnTo>
                    <a:lnTo>
                      <a:pt x="41147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h-TH" sz="2667"/>
              </a:p>
            </p:txBody>
          </p:sp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B312B198-C17C-96F4-3A0E-1105D8A744E3}"/>
                </a:ext>
              </a:extLst>
            </p:cNvPr>
            <p:cNvSpPr txBox="1"/>
            <p:nvPr/>
          </p:nvSpPr>
          <p:spPr>
            <a:xfrm>
              <a:off x="124926" y="5442506"/>
              <a:ext cx="5258965" cy="276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เศรษฐกิจฐานรากมั่นคง ชุมชนเข้มแข็งอย่างยั่งยืน ด้วยหลักปรัชญาของเศรษฐกิจพอเพียง</a:t>
              </a:r>
            </a:p>
          </p:txBody>
        </p:sp>
        <p:grpSp>
          <p:nvGrpSpPr>
            <p:cNvPr id="18" name="กลุ่ม 5">
              <a:extLst>
                <a:ext uri="{FF2B5EF4-FFF2-40B4-BE49-F238E27FC236}">
                  <a16:creationId xmlns:a16="http://schemas.microsoft.com/office/drawing/2014/main" id="{BC9CDF00-3138-6969-9F3B-1C4BDBCE4D5C}"/>
                </a:ext>
              </a:extLst>
            </p:cNvPr>
            <p:cNvGrpSpPr/>
            <p:nvPr/>
          </p:nvGrpSpPr>
          <p:grpSpPr>
            <a:xfrm>
              <a:off x="5709572" y="5155894"/>
              <a:ext cx="2562423" cy="573424"/>
              <a:chOff x="5709572" y="5155894"/>
              <a:chExt cx="2562423" cy="573424"/>
            </a:xfrm>
          </p:grpSpPr>
          <p:grpSp>
            <p:nvGrpSpPr>
              <p:cNvPr id="19" name="Group 7">
                <a:extLst>
                  <a:ext uri="{FF2B5EF4-FFF2-40B4-BE49-F238E27FC236}">
                    <a16:creationId xmlns:a16="http://schemas.microsoft.com/office/drawing/2014/main" id="{AA8CDC2F-0ADD-CFBA-3F81-21907F8C6A8B}"/>
                  </a:ext>
                </a:extLst>
              </p:cNvPr>
              <p:cNvGrpSpPr/>
              <p:nvPr/>
            </p:nvGrpSpPr>
            <p:grpSpPr>
              <a:xfrm>
                <a:off x="5709572" y="5155894"/>
                <a:ext cx="2562423" cy="573424"/>
                <a:chOff x="-89764" y="-196712"/>
                <a:chExt cx="10439060" cy="2336075"/>
              </a:xfrm>
            </p:grpSpPr>
            <p:sp>
              <p:nvSpPr>
                <p:cNvPr id="21" name="Freeform 71">
                  <a:extLst>
                    <a:ext uri="{FF2B5EF4-FFF2-40B4-BE49-F238E27FC236}">
                      <a16:creationId xmlns:a16="http://schemas.microsoft.com/office/drawing/2014/main" id="{4334F1EA-CF8D-8179-E1CF-2AA4B6440654}"/>
                    </a:ext>
                  </a:extLst>
                </p:cNvPr>
                <p:cNvSpPr/>
                <p:nvPr/>
              </p:nvSpPr>
              <p:spPr>
                <a:xfrm>
                  <a:off x="-89764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  <p:sp>
              <p:nvSpPr>
                <p:cNvPr id="22" name="Freeform 72">
                  <a:extLst>
                    <a:ext uri="{FF2B5EF4-FFF2-40B4-BE49-F238E27FC236}">
                      <a16:creationId xmlns:a16="http://schemas.microsoft.com/office/drawing/2014/main" id="{3CEE39FA-2F70-ED62-4F3B-C2DA3FC3077B}"/>
                    </a:ext>
                  </a:extLst>
                </p:cNvPr>
                <p:cNvSpPr/>
                <p:nvPr/>
              </p:nvSpPr>
              <p:spPr>
                <a:xfrm>
                  <a:off x="1575525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3" name="Freeform 73">
                  <a:extLst>
                    <a:ext uri="{FF2B5EF4-FFF2-40B4-BE49-F238E27FC236}">
                      <a16:creationId xmlns:a16="http://schemas.microsoft.com/office/drawing/2014/main" id="{F737BBCC-6616-4210-E61D-89B9EE635CA9}"/>
                    </a:ext>
                  </a:extLst>
                </p:cNvPr>
                <p:cNvSpPr/>
                <p:nvPr/>
              </p:nvSpPr>
              <p:spPr>
                <a:xfrm>
                  <a:off x="4979852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BA60EEC5-5614-86E6-2A70-374F133C5E04}"/>
                    </a:ext>
                  </a:extLst>
                </p:cNvPr>
                <p:cNvSpPr/>
                <p:nvPr/>
              </p:nvSpPr>
              <p:spPr>
                <a:xfrm>
                  <a:off x="6632873" y="-196712"/>
                  <a:ext cx="3716423" cy="23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23" h="2336075">
                      <a:moveTo>
                        <a:pt x="0" y="0"/>
                      </a:moveTo>
                      <a:lnTo>
                        <a:pt x="3716423" y="0"/>
                      </a:lnTo>
                      <a:lnTo>
                        <a:pt x="3716423" y="2336075"/>
                      </a:lnTo>
                      <a:lnTo>
                        <a:pt x="0" y="23360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l="-5873" r="-5873"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2F39FE4-17BA-6C98-C958-AA3F8A9B1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3969" y="5270291"/>
                <a:ext cx="419617" cy="420742"/>
              </a:xfrm>
              <a:prstGeom prst="rect">
                <a:avLst/>
              </a:prstGeom>
            </p:spPr>
          </p:pic>
        </p:grpSp>
      </p:grpSp>
      <p:sp>
        <p:nvSpPr>
          <p:cNvPr id="7" name="Rectangle 6"/>
          <p:cNvSpPr/>
          <p:nvPr/>
        </p:nvSpPr>
        <p:spPr>
          <a:xfrm>
            <a:off x="292099" y="871193"/>
            <a:ext cx="11734799" cy="1141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200543" algn="l"/>
                <a:tab pos="4440656" algn="l"/>
              </a:tabLst>
            </a:pPr>
            <a: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บัญชีจัดสรรงบประมาณ </a:t>
            </a:r>
            <a:b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</a:br>
            <a: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โครงการเพิ่มประสิทธิภาพการปฏิบัติงานกองทุนพัฒนาบทบาทสตรีแก่กลไกการขับเคลื่อนกองทุนพัฒนาบทบาทสตรี </a:t>
            </a:r>
            <a:endParaRPr lang="en-US" sz="1600" dirty="0">
              <a:latin typeface="Chulabhorn Likit Text Light๙" panose="00000400000000000000" pitchFamily="2" charset="-34"/>
              <a:ea typeface="Calibri" panose="020F0502020204030204" pitchFamily="34" charset="0"/>
              <a:cs typeface="Chulabhorn Likit Text Light๙" panose="00000400000000000000" pitchFamily="2" charset="-34"/>
            </a:endParaRPr>
          </a:p>
          <a:p>
            <a:pPr algn="ctr">
              <a:lnSpc>
                <a:spcPct val="107000"/>
              </a:lnSpc>
              <a:tabLst>
                <a:tab pos="1200543" algn="l"/>
                <a:tab pos="4440656" algn="l"/>
              </a:tabLst>
            </a:pPr>
            <a: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ประจำปีงบประมาณ พ.ศ. 2567</a:t>
            </a:r>
            <a:endParaRPr lang="th-TH" sz="1600" dirty="0">
              <a:latin typeface="Chulabhorn Likit Text Light๙" panose="00000400000000000000" pitchFamily="2" charset="-34"/>
              <a:ea typeface="Calibri" panose="020F0502020204030204" pitchFamily="34" charset="0"/>
              <a:cs typeface="Chulabhorn Likit Text Light๙" panose="00000400000000000000" pitchFamily="2" charset="-34"/>
            </a:endParaRPr>
          </a:p>
          <a:p>
            <a:pPr algn="ctr">
              <a:lnSpc>
                <a:spcPct val="107000"/>
              </a:lnSpc>
              <a:tabLst>
                <a:tab pos="1200543" algn="l"/>
                <a:tab pos="4440656" algn="l"/>
              </a:tabLst>
            </a:pPr>
            <a:r>
              <a:rPr lang="th-TH" sz="1600" b="1" u="sng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กิจกรรมที่ 1</a:t>
            </a:r>
            <a: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 </a:t>
            </a:r>
            <a:r>
              <a:rPr lang="th-TH" sz="1600" b="1" spc="-4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เพิ่มประสิทธิภาพการปฏิบัติงานกองทุนพัฒนาบทบาทสตรีแก่กลไกการขับเคลื่อนกองทุนพัฒนาบทบาทสตรีระดับอำเภอ</a:t>
            </a:r>
            <a:endParaRPr lang="en-US" sz="1600" dirty="0">
              <a:latin typeface="Chulabhorn Likit Text Light๙" panose="00000400000000000000" pitchFamily="2" charset="-34"/>
              <a:ea typeface="Calibri" panose="020F0502020204030204" pitchFamily="34" charset="0"/>
              <a:cs typeface="Chulabhorn Likit Text Light๙" panose="00000400000000000000" pitchFamily="2" charset="-34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397441"/>
              </p:ext>
            </p:extLst>
          </p:nvPr>
        </p:nvGraphicFramePr>
        <p:xfrm>
          <a:off x="420561" y="2002667"/>
          <a:ext cx="11404608" cy="4297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739">
                  <a:extLst>
                    <a:ext uri="{9D8B030D-6E8A-4147-A177-3AD203B41FA5}">
                      <a16:colId xmlns:a16="http://schemas.microsoft.com/office/drawing/2014/main" val="200057829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1600422647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745292493"/>
                    </a:ext>
                  </a:extLst>
                </a:gridCol>
                <a:gridCol w="2579565">
                  <a:extLst>
                    <a:ext uri="{9D8B030D-6E8A-4147-A177-3AD203B41FA5}">
                      <a16:colId xmlns:a16="http://schemas.microsoft.com/office/drawing/2014/main" val="3457021410"/>
                    </a:ext>
                  </a:extLst>
                </a:gridCol>
                <a:gridCol w="1425576">
                  <a:extLst>
                    <a:ext uri="{9D8B030D-6E8A-4147-A177-3AD203B41FA5}">
                      <a16:colId xmlns:a16="http://schemas.microsoft.com/office/drawing/2014/main" val="3431201823"/>
                    </a:ext>
                  </a:extLst>
                </a:gridCol>
                <a:gridCol w="1425576">
                  <a:extLst>
                    <a:ext uri="{9D8B030D-6E8A-4147-A177-3AD203B41FA5}">
                      <a16:colId xmlns:a16="http://schemas.microsoft.com/office/drawing/2014/main" val="3105249133"/>
                    </a:ext>
                  </a:extLst>
                </a:gridCol>
                <a:gridCol w="1425576">
                  <a:extLst>
                    <a:ext uri="{9D8B030D-6E8A-4147-A177-3AD203B41FA5}">
                      <a16:colId xmlns:a16="http://schemas.microsoft.com/office/drawing/2014/main" val="1533869106"/>
                    </a:ext>
                  </a:extLst>
                </a:gridCol>
                <a:gridCol w="1425576">
                  <a:extLst>
                    <a:ext uri="{9D8B030D-6E8A-4147-A177-3AD203B41FA5}">
                      <a16:colId xmlns:a16="http://schemas.microsoft.com/office/drawing/2014/main" val="2279986314"/>
                    </a:ext>
                  </a:extLst>
                </a:gridCol>
              </a:tblGrid>
              <a:tr h="354268"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</a:t>
                      </a:r>
                      <a:b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อำเภอ</a:t>
                      </a: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BB7C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กลุ่มเป้าหมาย</a:t>
                      </a:r>
                      <a:r>
                        <a:rPr lang="th-TH" sz="1300" baseline="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ต่อ 1 อำเภอ</a:t>
                      </a:r>
                      <a:endParaRPr lang="th-TH" sz="1300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7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จำนวนเงินที่จัดสรร</a:t>
                      </a:r>
                    </a:p>
                  </a:txBody>
                  <a:tcPr marL="121920" marR="121920" marT="60960" marB="6096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7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780592"/>
                  </a:ext>
                </a:extLst>
              </a:tr>
              <a:tr h="539553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คณทำงานฯ ตำบล/เทศบาล อาสาสมัครฯ</a:t>
                      </a:r>
                    </a:p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(อ. ละ 30 คน)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เจ้าหน้าที่โครงการ </a:t>
                      </a:r>
                    </a:p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(อ. ละ 2 คน)</a:t>
                      </a:r>
                    </a:p>
                  </a:txBody>
                  <a:tcPr marL="121920" marR="121920" marT="60960" marB="6096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 </a:t>
                      </a:r>
                      <a:b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(อ.ละ 32 คน)</a:t>
                      </a:r>
                    </a:p>
                  </a:txBody>
                  <a:tcPr marL="121920" marR="121920" marT="60960" marB="6096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จำนวนเงิน/อำเภอ</a:t>
                      </a:r>
                      <a:r>
                        <a:rPr lang="th-TH" sz="1100" b="1" baseline="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(บาท)</a:t>
                      </a:r>
                      <a:endParaRPr lang="th-TH" sz="1100" b="1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121920" marR="121920" marT="60960" marB="6096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</a:t>
                      </a:r>
                      <a:b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รวมทุกอำเภอ (บาท)</a:t>
                      </a:r>
                    </a:p>
                  </a:txBody>
                  <a:tcPr marL="121920" marR="121920" marT="60960" marB="6096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BB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076882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กระบี่</a:t>
                      </a:r>
                      <a:endParaRPr lang="en-US" sz="13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240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256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160,000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144392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กาญจนบุรี</a:t>
                      </a:r>
                      <a:endParaRPr lang="en-US" sz="13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13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390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260,000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19607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กาฬสินธุ์</a:t>
                      </a:r>
                      <a:endParaRPr lang="en-US" sz="13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540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576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360,000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46713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กำแพงเพชร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11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330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352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83544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ขอนแก่น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780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832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107623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จันทบุรี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320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518429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ฉะเชิงเทรา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11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330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352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290639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ชลบุรี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11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330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352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997440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ชัยนาท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240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256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160,000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908080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ชัยภูมิ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480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512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808460"/>
                  </a:ext>
                </a:extLst>
              </a:tr>
            </a:tbl>
          </a:graphicData>
        </a:graphic>
      </p:graphicFrame>
      <p:sp>
        <p:nvSpPr>
          <p:cNvPr id="3" name="ตัวแทนหมายเลขภาพนิ่ง 8">
            <a:extLst>
              <a:ext uri="{FF2B5EF4-FFF2-40B4-BE49-F238E27FC236}">
                <a16:creationId xmlns:a16="http://schemas.microsoft.com/office/drawing/2014/main" id="{CF7D65DE-4A82-9E69-3B13-A8199B7F0823}"/>
              </a:ext>
            </a:extLst>
          </p:cNvPr>
          <p:cNvSpPr txBox="1">
            <a:spLocks/>
          </p:cNvSpPr>
          <p:nvPr/>
        </p:nvSpPr>
        <p:spPr>
          <a:xfrm>
            <a:off x="11331324" y="6465319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30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70988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2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0" y="-19978"/>
            <a:ext cx="12245731" cy="836769"/>
            <a:chOff x="-29746" y="-164553"/>
            <a:chExt cx="9173747" cy="702501"/>
          </a:xfrm>
        </p:grpSpPr>
        <p:sp>
          <p:nvSpPr>
            <p:cNvPr id="10" name="สี่เหลี่ยมผืนผ้า: มุมมน 48">
              <a:extLst>
                <a:ext uri="{FF2B5EF4-FFF2-40B4-BE49-F238E27FC236}">
                  <a16:creationId xmlns:a16="http://schemas.microsoft.com/office/drawing/2014/main" id="{DCE62B95-9C16-4E87-82CC-AF99B1F01983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1" name="สี่เหลี่ยมผืนผ้า 47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29746" y="-164553"/>
              <a:ext cx="9173747" cy="702501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2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CDB1064D-F2C9-4D02-9722-A4463B75D08B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dirty="0"/>
            </a:p>
          </p:txBody>
        </p:sp>
        <p:sp>
          <p:nvSpPr>
            <p:cNvPr id="13" name="สี่เหลี่ยมผืนผ้า 3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29746" y="-164553"/>
              <a:ext cx="9173747" cy="60745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</p:grpSp>
      <p:sp>
        <p:nvSpPr>
          <p:cNvPr id="14" name="สี่เหลี่ยมผืนผ้า 24"/>
          <p:cNvSpPr/>
          <p:nvPr/>
        </p:nvSpPr>
        <p:spPr>
          <a:xfrm>
            <a:off x="459981" y="157133"/>
            <a:ext cx="113990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การดำเนินงานตามแผนการดำเนินงานและแผนการใช้จ่ายงบประมาณ กองทุนพัฒนาบทบาทสตรี ประจำปีงบประมาณ พ.ศ. 2567</a:t>
            </a:r>
          </a:p>
        </p:txBody>
      </p:sp>
      <p:grpSp>
        <p:nvGrpSpPr>
          <p:cNvPr id="15" name="กลุ่ม 2">
            <a:extLst>
              <a:ext uri="{FF2B5EF4-FFF2-40B4-BE49-F238E27FC236}">
                <a16:creationId xmlns:a16="http://schemas.microsoft.com/office/drawing/2014/main" id="{82644C6B-2B5C-7B00-84BC-4056C8694F06}"/>
              </a:ext>
            </a:extLst>
          </p:cNvPr>
          <p:cNvGrpSpPr/>
          <p:nvPr/>
        </p:nvGrpSpPr>
        <p:grpSpPr>
          <a:xfrm>
            <a:off x="0" y="6276306"/>
            <a:ext cx="12192000" cy="695990"/>
            <a:chOff x="-23585" y="5154909"/>
            <a:chExt cx="10183585" cy="694389"/>
          </a:xfrm>
        </p:grpSpPr>
        <p:grpSp>
          <p:nvGrpSpPr>
            <p:cNvPr id="16" name="Group 47">
              <a:extLst>
                <a:ext uri="{FF2B5EF4-FFF2-40B4-BE49-F238E27FC236}">
                  <a16:creationId xmlns:a16="http://schemas.microsoft.com/office/drawing/2014/main" id="{C9BCB005-829C-BE99-BA7C-7F9EB5EC2082}"/>
                </a:ext>
              </a:extLst>
            </p:cNvPr>
            <p:cNvGrpSpPr/>
            <p:nvPr/>
          </p:nvGrpSpPr>
          <p:grpSpPr>
            <a:xfrm>
              <a:off x="-23585" y="5154909"/>
              <a:ext cx="10183585" cy="694389"/>
              <a:chOff x="-23585" y="5134125"/>
              <a:chExt cx="10183585" cy="715174"/>
            </a:xfrm>
          </p:grpSpPr>
          <p:grpSp>
            <p:nvGrpSpPr>
              <p:cNvPr id="25" name="กลุ่ม 1">
                <a:extLst>
                  <a:ext uri="{FF2B5EF4-FFF2-40B4-BE49-F238E27FC236}">
                    <a16:creationId xmlns:a16="http://schemas.microsoft.com/office/drawing/2014/main" id="{A4F962D6-BD3F-CD0A-46E6-BA26F50342FE}"/>
                  </a:ext>
                </a:extLst>
              </p:cNvPr>
              <p:cNvGrpSpPr/>
              <p:nvPr/>
            </p:nvGrpSpPr>
            <p:grpSpPr>
              <a:xfrm>
                <a:off x="-23585" y="5274993"/>
                <a:ext cx="10183585" cy="470079"/>
                <a:chOff x="-21227" y="4621292"/>
                <a:chExt cx="9165228" cy="561020"/>
              </a:xfrm>
            </p:grpSpPr>
            <p:grpSp>
              <p:nvGrpSpPr>
                <p:cNvPr id="27" name="กลุ่ม 7">
                  <a:extLst>
                    <a:ext uri="{FF2B5EF4-FFF2-40B4-BE49-F238E27FC236}">
                      <a16:creationId xmlns:a16="http://schemas.microsoft.com/office/drawing/2014/main" id="{005B2F52-0366-AC43-5456-E24CFD37FA84}"/>
                    </a:ext>
                  </a:extLst>
                </p:cNvPr>
                <p:cNvGrpSpPr/>
                <p:nvPr/>
              </p:nvGrpSpPr>
              <p:grpSpPr>
                <a:xfrm>
                  <a:off x="-21227" y="4635401"/>
                  <a:ext cx="5133812" cy="546911"/>
                  <a:chOff x="-45702" y="6428830"/>
                  <a:chExt cx="7109735" cy="450425"/>
                </a:xfrm>
              </p:grpSpPr>
              <p:sp>
                <p:nvSpPr>
                  <p:cNvPr id="31" name="รูปแบบอิสระ: รูปร่าง 55">
                    <a:extLst>
                      <a:ext uri="{FF2B5EF4-FFF2-40B4-BE49-F238E27FC236}">
                        <a16:creationId xmlns:a16="http://schemas.microsoft.com/office/drawing/2014/main" id="{D227A3C2-B931-8A4F-F874-0584EE83A018}"/>
                      </a:ext>
                    </a:extLst>
                  </p:cNvPr>
                  <p:cNvSpPr/>
                  <p:nvPr/>
                </p:nvSpPr>
                <p:spPr>
                  <a:xfrm>
                    <a:off x="-16309" y="6508953"/>
                    <a:ext cx="6875685" cy="339767"/>
                  </a:xfrm>
                  <a:custGeom>
                    <a:avLst/>
                    <a:gdLst>
                      <a:gd name="connsiteX0" fmla="*/ 0 w 6028447"/>
                      <a:gd name="connsiteY0" fmla="*/ 0 h 339767"/>
                      <a:gd name="connsiteX1" fmla="*/ 6028447 w 6028447"/>
                      <a:gd name="connsiteY1" fmla="*/ 0 h 339767"/>
                      <a:gd name="connsiteX2" fmla="*/ 5679852 w 6028447"/>
                      <a:gd name="connsiteY2" fmla="*/ 339767 h 339767"/>
                      <a:gd name="connsiteX3" fmla="*/ 0 w 6028447"/>
                      <a:gd name="connsiteY3" fmla="*/ 339767 h 339767"/>
                      <a:gd name="connsiteX4" fmla="*/ 0 w 6028447"/>
                      <a:gd name="connsiteY4" fmla="*/ 0 h 339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28447" h="339767">
                        <a:moveTo>
                          <a:pt x="0" y="0"/>
                        </a:moveTo>
                        <a:lnTo>
                          <a:pt x="6028447" y="0"/>
                        </a:lnTo>
                        <a:lnTo>
                          <a:pt x="5679852" y="339767"/>
                        </a:lnTo>
                        <a:lnTo>
                          <a:pt x="0" y="3397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2" name="รูปแบบอิสระ: รูปร่าง 50">
                    <a:extLst>
                      <a:ext uri="{FF2B5EF4-FFF2-40B4-BE49-F238E27FC236}">
                        <a16:creationId xmlns:a16="http://schemas.microsoft.com/office/drawing/2014/main" id="{809CC155-5851-4A48-91E2-3C9BCA6CA752}"/>
                      </a:ext>
                    </a:extLst>
                  </p:cNvPr>
                  <p:cNvSpPr/>
                  <p:nvPr/>
                </p:nvSpPr>
                <p:spPr>
                  <a:xfrm>
                    <a:off x="-45702" y="6433550"/>
                    <a:ext cx="7025615" cy="426691"/>
                  </a:xfrm>
                  <a:custGeom>
                    <a:avLst/>
                    <a:gdLst>
                      <a:gd name="connsiteX0" fmla="*/ 0 w 6123140"/>
                      <a:gd name="connsiteY0" fmla="*/ 0 h 426691"/>
                      <a:gd name="connsiteX1" fmla="*/ 6123140 w 6123140"/>
                      <a:gd name="connsiteY1" fmla="*/ 0 h 426691"/>
                      <a:gd name="connsiteX2" fmla="*/ 6008569 w 6123140"/>
                      <a:gd name="connsiteY2" fmla="*/ 111669 h 426691"/>
                      <a:gd name="connsiteX3" fmla="*/ 5685361 w 6123140"/>
                      <a:gd name="connsiteY3" fmla="*/ 426691 h 426691"/>
                      <a:gd name="connsiteX4" fmla="*/ 5679852 w 6123140"/>
                      <a:gd name="connsiteY4" fmla="*/ 426691 h 426691"/>
                      <a:gd name="connsiteX5" fmla="*/ 6028447 w 6123140"/>
                      <a:gd name="connsiteY5" fmla="*/ 86924 h 426691"/>
                      <a:gd name="connsiteX6" fmla="*/ 0 w 6123140"/>
                      <a:gd name="connsiteY6" fmla="*/ 86924 h 426691"/>
                      <a:gd name="connsiteX7" fmla="*/ 0 w 6123140"/>
                      <a:gd name="connsiteY7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23140" h="426691">
                        <a:moveTo>
                          <a:pt x="0" y="0"/>
                        </a:moveTo>
                        <a:lnTo>
                          <a:pt x="6123140" y="0"/>
                        </a:lnTo>
                        <a:lnTo>
                          <a:pt x="6008569" y="111669"/>
                        </a:lnTo>
                        <a:lnTo>
                          <a:pt x="5685361" y="426691"/>
                        </a:lnTo>
                        <a:lnTo>
                          <a:pt x="5679852" y="426691"/>
                        </a:lnTo>
                        <a:lnTo>
                          <a:pt x="6028447" y="86924"/>
                        </a:lnTo>
                        <a:lnTo>
                          <a:pt x="0" y="869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3" name="รูปแบบอิสระ: รูปร่าง 49">
                    <a:extLst>
                      <a:ext uri="{FF2B5EF4-FFF2-40B4-BE49-F238E27FC236}">
                        <a16:creationId xmlns:a16="http://schemas.microsoft.com/office/drawing/2014/main" id="{DF5E9D64-B090-1C11-FDC3-97FB18073E19}"/>
                      </a:ext>
                    </a:extLst>
                  </p:cNvPr>
                  <p:cNvSpPr/>
                  <p:nvPr/>
                </p:nvSpPr>
                <p:spPr>
                  <a:xfrm rot="380166">
                    <a:off x="6515310" y="6428830"/>
                    <a:ext cx="548723" cy="450425"/>
                  </a:xfrm>
                  <a:custGeom>
                    <a:avLst/>
                    <a:gdLst>
                      <a:gd name="connsiteX0" fmla="*/ 411471 w 524882"/>
                      <a:gd name="connsiteY0" fmla="*/ 0 h 426691"/>
                      <a:gd name="connsiteX1" fmla="*/ 524882 w 524882"/>
                      <a:gd name="connsiteY1" fmla="*/ 0 h 426691"/>
                      <a:gd name="connsiteX2" fmla="*/ 113411 w 524882"/>
                      <a:gd name="connsiteY2" fmla="*/ 426691 h 426691"/>
                      <a:gd name="connsiteX3" fmla="*/ 0 w 524882"/>
                      <a:gd name="connsiteY3" fmla="*/ 426691 h 426691"/>
                      <a:gd name="connsiteX4" fmla="*/ 411471 w 524882"/>
                      <a:gd name="connsiteY4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882" h="426691">
                        <a:moveTo>
                          <a:pt x="411471" y="0"/>
                        </a:moveTo>
                        <a:lnTo>
                          <a:pt x="524882" y="0"/>
                        </a:lnTo>
                        <a:lnTo>
                          <a:pt x="113411" y="426691"/>
                        </a:lnTo>
                        <a:lnTo>
                          <a:pt x="0" y="426691"/>
                        </a:lnTo>
                        <a:lnTo>
                          <a:pt x="41147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  <p:grpSp>
              <p:nvGrpSpPr>
                <p:cNvPr id="28" name="กลุ่ม 4">
                  <a:extLst>
                    <a:ext uri="{FF2B5EF4-FFF2-40B4-BE49-F238E27FC236}">
                      <a16:creationId xmlns:a16="http://schemas.microsoft.com/office/drawing/2014/main" id="{9A80B2CC-7067-7AC4-A3AB-BB16B3F66732}"/>
                    </a:ext>
                  </a:extLst>
                </p:cNvPr>
                <p:cNvGrpSpPr/>
                <p:nvPr/>
              </p:nvGrpSpPr>
              <p:grpSpPr>
                <a:xfrm>
                  <a:off x="7524888" y="4621292"/>
                  <a:ext cx="1619113" cy="531030"/>
                  <a:chOff x="9543115" y="6415804"/>
                  <a:chExt cx="2661401" cy="453428"/>
                </a:xfrm>
              </p:grpSpPr>
              <p:sp>
                <p:nvSpPr>
                  <p:cNvPr id="29" name="รูปแบบอิสระ: รูปร่าง 38">
                    <a:extLst>
                      <a:ext uri="{FF2B5EF4-FFF2-40B4-BE49-F238E27FC236}">
                        <a16:creationId xmlns:a16="http://schemas.microsoft.com/office/drawing/2014/main" id="{902BB02D-6665-9244-6B1A-A4EB8DFDE443}"/>
                      </a:ext>
                    </a:extLst>
                  </p:cNvPr>
                  <p:cNvSpPr/>
                  <p:nvPr/>
                </p:nvSpPr>
                <p:spPr>
                  <a:xfrm>
                    <a:off x="9543115" y="6415804"/>
                    <a:ext cx="2661398" cy="441288"/>
                  </a:xfrm>
                  <a:custGeom>
                    <a:avLst/>
                    <a:gdLst>
                      <a:gd name="connsiteX0" fmla="*/ 437779 w 1373020"/>
                      <a:gd name="connsiteY0" fmla="*/ 0 h 426691"/>
                      <a:gd name="connsiteX1" fmla="*/ 1373020 w 1373020"/>
                      <a:gd name="connsiteY1" fmla="*/ 0 h 426691"/>
                      <a:gd name="connsiteX2" fmla="*/ 1373020 w 1373020"/>
                      <a:gd name="connsiteY2" fmla="*/ 426691 h 426691"/>
                      <a:gd name="connsiteX3" fmla="*/ 0 w 1373020"/>
                      <a:gd name="connsiteY3" fmla="*/ 426691 h 426691"/>
                      <a:gd name="connsiteX4" fmla="*/ 323208 w 1373020"/>
                      <a:gd name="connsiteY4" fmla="*/ 111669 h 426691"/>
                      <a:gd name="connsiteX5" fmla="*/ 437779 w 1373020"/>
                      <a:gd name="connsiteY5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3020" h="426691">
                        <a:moveTo>
                          <a:pt x="437779" y="0"/>
                        </a:moveTo>
                        <a:lnTo>
                          <a:pt x="1373020" y="0"/>
                        </a:lnTo>
                        <a:lnTo>
                          <a:pt x="1373020" y="426691"/>
                        </a:lnTo>
                        <a:lnTo>
                          <a:pt x="0" y="426691"/>
                        </a:lnTo>
                        <a:lnTo>
                          <a:pt x="323208" y="111669"/>
                        </a:lnTo>
                        <a:lnTo>
                          <a:pt x="43777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  <p:sp>
                <p:nvSpPr>
                  <p:cNvPr id="30" name="รูปแบบอิสระ: รูปร่าง 31">
                    <a:extLst>
                      <a:ext uri="{FF2B5EF4-FFF2-40B4-BE49-F238E27FC236}">
                        <a16:creationId xmlns:a16="http://schemas.microsoft.com/office/drawing/2014/main" id="{2FEE4FA3-30B7-5C6E-2383-E5F4E5C71E41}"/>
                      </a:ext>
                    </a:extLst>
                  </p:cNvPr>
                  <p:cNvSpPr/>
                  <p:nvPr/>
                </p:nvSpPr>
                <p:spPr>
                  <a:xfrm>
                    <a:off x="9543115" y="6510930"/>
                    <a:ext cx="2661401" cy="358302"/>
                  </a:xfrm>
                  <a:custGeom>
                    <a:avLst/>
                    <a:gdLst>
                      <a:gd name="connsiteX0" fmla="*/ 349528 w 1399340"/>
                      <a:gd name="connsiteY0" fmla="*/ 0 h 340675"/>
                      <a:gd name="connsiteX1" fmla="*/ 1399340 w 1399340"/>
                      <a:gd name="connsiteY1" fmla="*/ 0 h 340675"/>
                      <a:gd name="connsiteX2" fmla="*/ 1399340 w 1399340"/>
                      <a:gd name="connsiteY2" fmla="*/ 340675 h 340675"/>
                      <a:gd name="connsiteX3" fmla="*/ 0 w 1399340"/>
                      <a:gd name="connsiteY3" fmla="*/ 340675 h 340675"/>
                      <a:gd name="connsiteX4" fmla="*/ 349528 w 1399340"/>
                      <a:gd name="connsiteY4" fmla="*/ 0 h 340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99340" h="340675">
                        <a:moveTo>
                          <a:pt x="349528" y="0"/>
                        </a:moveTo>
                        <a:lnTo>
                          <a:pt x="1399340" y="0"/>
                        </a:lnTo>
                        <a:lnTo>
                          <a:pt x="1399340" y="340675"/>
                        </a:lnTo>
                        <a:lnTo>
                          <a:pt x="0" y="340675"/>
                        </a:lnTo>
                        <a:lnTo>
                          <a:pt x="349528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</p:grpSp>
          <p:sp>
            <p:nvSpPr>
              <p:cNvPr id="26" name="รูปแบบอิสระ: รูปร่าง 49">
                <a:extLst>
                  <a:ext uri="{FF2B5EF4-FFF2-40B4-BE49-F238E27FC236}">
                    <a16:creationId xmlns:a16="http://schemas.microsoft.com/office/drawing/2014/main" id="{8186D56C-B7E7-89E1-686E-60B1A9CC00DF}"/>
                  </a:ext>
                </a:extLst>
              </p:cNvPr>
              <p:cNvSpPr/>
              <p:nvPr/>
            </p:nvSpPr>
            <p:spPr>
              <a:xfrm rot="1816843">
                <a:off x="8384884" y="5134125"/>
                <a:ext cx="366819" cy="715174"/>
              </a:xfrm>
              <a:custGeom>
                <a:avLst/>
                <a:gdLst>
                  <a:gd name="connsiteX0" fmla="*/ 411471 w 524882"/>
                  <a:gd name="connsiteY0" fmla="*/ 0 h 426691"/>
                  <a:gd name="connsiteX1" fmla="*/ 524882 w 524882"/>
                  <a:gd name="connsiteY1" fmla="*/ 0 h 426691"/>
                  <a:gd name="connsiteX2" fmla="*/ 113411 w 524882"/>
                  <a:gd name="connsiteY2" fmla="*/ 426691 h 426691"/>
                  <a:gd name="connsiteX3" fmla="*/ 0 w 524882"/>
                  <a:gd name="connsiteY3" fmla="*/ 426691 h 426691"/>
                  <a:gd name="connsiteX4" fmla="*/ 411471 w 524882"/>
                  <a:gd name="connsiteY4" fmla="*/ 0 h 426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882" h="426691">
                    <a:moveTo>
                      <a:pt x="411471" y="0"/>
                    </a:moveTo>
                    <a:lnTo>
                      <a:pt x="524882" y="0"/>
                    </a:lnTo>
                    <a:lnTo>
                      <a:pt x="113411" y="426691"/>
                    </a:lnTo>
                    <a:lnTo>
                      <a:pt x="0" y="426691"/>
                    </a:lnTo>
                    <a:lnTo>
                      <a:pt x="41147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h-TH" sz="2667"/>
              </a:p>
            </p:txBody>
          </p:sp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B312B198-C17C-96F4-3A0E-1105D8A744E3}"/>
                </a:ext>
              </a:extLst>
            </p:cNvPr>
            <p:cNvSpPr txBox="1"/>
            <p:nvPr/>
          </p:nvSpPr>
          <p:spPr>
            <a:xfrm>
              <a:off x="124926" y="5442506"/>
              <a:ext cx="5258965" cy="276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เศรษฐกิจฐานรากมั่นคง ชุมชนเข้มแข็งอย่างยั่งยืน ด้วยหลักปรัชญาของเศรษฐกิจพอเพียง</a:t>
              </a:r>
            </a:p>
          </p:txBody>
        </p:sp>
        <p:grpSp>
          <p:nvGrpSpPr>
            <p:cNvPr id="18" name="กลุ่ม 5">
              <a:extLst>
                <a:ext uri="{FF2B5EF4-FFF2-40B4-BE49-F238E27FC236}">
                  <a16:creationId xmlns:a16="http://schemas.microsoft.com/office/drawing/2014/main" id="{BC9CDF00-3138-6969-9F3B-1C4BDBCE4D5C}"/>
                </a:ext>
              </a:extLst>
            </p:cNvPr>
            <p:cNvGrpSpPr/>
            <p:nvPr/>
          </p:nvGrpSpPr>
          <p:grpSpPr>
            <a:xfrm>
              <a:off x="5709572" y="5155894"/>
              <a:ext cx="2562423" cy="573424"/>
              <a:chOff x="5709572" y="5155894"/>
              <a:chExt cx="2562423" cy="573424"/>
            </a:xfrm>
          </p:grpSpPr>
          <p:grpSp>
            <p:nvGrpSpPr>
              <p:cNvPr id="19" name="Group 7">
                <a:extLst>
                  <a:ext uri="{FF2B5EF4-FFF2-40B4-BE49-F238E27FC236}">
                    <a16:creationId xmlns:a16="http://schemas.microsoft.com/office/drawing/2014/main" id="{AA8CDC2F-0ADD-CFBA-3F81-21907F8C6A8B}"/>
                  </a:ext>
                </a:extLst>
              </p:cNvPr>
              <p:cNvGrpSpPr/>
              <p:nvPr/>
            </p:nvGrpSpPr>
            <p:grpSpPr>
              <a:xfrm>
                <a:off x="5709572" y="5155894"/>
                <a:ext cx="2562423" cy="573424"/>
                <a:chOff x="-89764" y="-196712"/>
                <a:chExt cx="10439060" cy="2336075"/>
              </a:xfrm>
            </p:grpSpPr>
            <p:sp>
              <p:nvSpPr>
                <p:cNvPr id="21" name="Freeform 71">
                  <a:extLst>
                    <a:ext uri="{FF2B5EF4-FFF2-40B4-BE49-F238E27FC236}">
                      <a16:creationId xmlns:a16="http://schemas.microsoft.com/office/drawing/2014/main" id="{4334F1EA-CF8D-8179-E1CF-2AA4B6440654}"/>
                    </a:ext>
                  </a:extLst>
                </p:cNvPr>
                <p:cNvSpPr/>
                <p:nvPr/>
              </p:nvSpPr>
              <p:spPr>
                <a:xfrm>
                  <a:off x="-89764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  <p:sp>
              <p:nvSpPr>
                <p:cNvPr id="22" name="Freeform 72">
                  <a:extLst>
                    <a:ext uri="{FF2B5EF4-FFF2-40B4-BE49-F238E27FC236}">
                      <a16:creationId xmlns:a16="http://schemas.microsoft.com/office/drawing/2014/main" id="{3CEE39FA-2F70-ED62-4F3B-C2DA3FC3077B}"/>
                    </a:ext>
                  </a:extLst>
                </p:cNvPr>
                <p:cNvSpPr/>
                <p:nvPr/>
              </p:nvSpPr>
              <p:spPr>
                <a:xfrm>
                  <a:off x="1575525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3" name="Freeform 73">
                  <a:extLst>
                    <a:ext uri="{FF2B5EF4-FFF2-40B4-BE49-F238E27FC236}">
                      <a16:creationId xmlns:a16="http://schemas.microsoft.com/office/drawing/2014/main" id="{F737BBCC-6616-4210-E61D-89B9EE635CA9}"/>
                    </a:ext>
                  </a:extLst>
                </p:cNvPr>
                <p:cNvSpPr/>
                <p:nvPr/>
              </p:nvSpPr>
              <p:spPr>
                <a:xfrm>
                  <a:off x="4979852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BA60EEC5-5614-86E6-2A70-374F133C5E04}"/>
                    </a:ext>
                  </a:extLst>
                </p:cNvPr>
                <p:cNvSpPr/>
                <p:nvPr/>
              </p:nvSpPr>
              <p:spPr>
                <a:xfrm>
                  <a:off x="6632873" y="-196712"/>
                  <a:ext cx="3716423" cy="23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23" h="2336075">
                      <a:moveTo>
                        <a:pt x="0" y="0"/>
                      </a:moveTo>
                      <a:lnTo>
                        <a:pt x="3716423" y="0"/>
                      </a:lnTo>
                      <a:lnTo>
                        <a:pt x="3716423" y="2336075"/>
                      </a:lnTo>
                      <a:lnTo>
                        <a:pt x="0" y="23360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l="-5873" r="-5873"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2F39FE4-17BA-6C98-C958-AA3F8A9B1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3969" y="5270291"/>
                <a:ext cx="419617" cy="420742"/>
              </a:xfrm>
              <a:prstGeom prst="rect">
                <a:avLst/>
              </a:prstGeom>
            </p:spPr>
          </p:pic>
        </p:grpSp>
      </p:grpSp>
      <p:sp>
        <p:nvSpPr>
          <p:cNvPr id="7" name="Rectangle 6"/>
          <p:cNvSpPr/>
          <p:nvPr/>
        </p:nvSpPr>
        <p:spPr>
          <a:xfrm>
            <a:off x="292099" y="871193"/>
            <a:ext cx="11734799" cy="1141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200543" algn="l"/>
                <a:tab pos="4440656" algn="l"/>
              </a:tabLst>
            </a:pPr>
            <a: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บัญชีจัดสรรงบประมาณ (ต่อ)</a:t>
            </a:r>
            <a:b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</a:br>
            <a: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โครงการเพิ่มประสิทธิภาพการปฏิบัติงานกองทุนพัฒนาบทบาทสตรีแก่กลไกการขับเคลื่อนกองทุนพัฒนาบทบาทสตรี </a:t>
            </a:r>
            <a:endParaRPr lang="en-US" sz="1600" dirty="0">
              <a:latin typeface="Chulabhorn Likit Text Light๙" panose="00000400000000000000" pitchFamily="2" charset="-34"/>
              <a:ea typeface="Calibri" panose="020F0502020204030204" pitchFamily="34" charset="0"/>
              <a:cs typeface="Chulabhorn Likit Text Light๙" panose="00000400000000000000" pitchFamily="2" charset="-34"/>
            </a:endParaRPr>
          </a:p>
          <a:p>
            <a:pPr algn="ctr">
              <a:lnSpc>
                <a:spcPct val="107000"/>
              </a:lnSpc>
              <a:tabLst>
                <a:tab pos="1200543" algn="l"/>
                <a:tab pos="4440656" algn="l"/>
              </a:tabLst>
            </a:pPr>
            <a: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ประจำปีงบประมาณ พ.ศ. 2567</a:t>
            </a:r>
            <a:endParaRPr lang="th-TH" sz="1600" dirty="0">
              <a:latin typeface="Chulabhorn Likit Text Light๙" panose="00000400000000000000" pitchFamily="2" charset="-34"/>
              <a:ea typeface="Calibri" panose="020F0502020204030204" pitchFamily="34" charset="0"/>
              <a:cs typeface="Chulabhorn Likit Text Light๙" panose="00000400000000000000" pitchFamily="2" charset="-34"/>
            </a:endParaRPr>
          </a:p>
          <a:p>
            <a:pPr algn="ctr">
              <a:lnSpc>
                <a:spcPct val="107000"/>
              </a:lnSpc>
              <a:tabLst>
                <a:tab pos="1200543" algn="l"/>
                <a:tab pos="4440656" algn="l"/>
              </a:tabLst>
            </a:pPr>
            <a:r>
              <a:rPr lang="th-TH" sz="1600" b="1" u="sng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กิจกรรมที่ 1</a:t>
            </a:r>
            <a: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 </a:t>
            </a:r>
            <a:r>
              <a:rPr lang="th-TH" sz="1600" b="1" spc="-4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เพิ่มประสิทธิภาพการปฏิบัติงานกองทุนพัฒนาบทบาทสตรีแก่กลไกการขับเคลื่อนกองทุนพัฒนาบทบาทสตรีระดับอำเภอ</a:t>
            </a:r>
            <a:endParaRPr lang="en-US" sz="1600" dirty="0">
              <a:latin typeface="Chulabhorn Likit Text Light๙" panose="00000400000000000000" pitchFamily="2" charset="-34"/>
              <a:ea typeface="Calibri" panose="020F0502020204030204" pitchFamily="34" charset="0"/>
              <a:cs typeface="Chulabhorn Likit Text Light๙" panose="00000400000000000000" pitchFamily="2" charset="-34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579439"/>
              </p:ext>
            </p:extLst>
          </p:nvPr>
        </p:nvGraphicFramePr>
        <p:xfrm>
          <a:off x="420561" y="2002667"/>
          <a:ext cx="11404608" cy="4297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739">
                  <a:extLst>
                    <a:ext uri="{9D8B030D-6E8A-4147-A177-3AD203B41FA5}">
                      <a16:colId xmlns:a16="http://schemas.microsoft.com/office/drawing/2014/main" val="200057829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1600422647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745292493"/>
                    </a:ext>
                  </a:extLst>
                </a:gridCol>
                <a:gridCol w="2579565">
                  <a:extLst>
                    <a:ext uri="{9D8B030D-6E8A-4147-A177-3AD203B41FA5}">
                      <a16:colId xmlns:a16="http://schemas.microsoft.com/office/drawing/2014/main" val="3457021410"/>
                    </a:ext>
                  </a:extLst>
                </a:gridCol>
                <a:gridCol w="1425576">
                  <a:extLst>
                    <a:ext uri="{9D8B030D-6E8A-4147-A177-3AD203B41FA5}">
                      <a16:colId xmlns:a16="http://schemas.microsoft.com/office/drawing/2014/main" val="3431201823"/>
                    </a:ext>
                  </a:extLst>
                </a:gridCol>
                <a:gridCol w="1425576">
                  <a:extLst>
                    <a:ext uri="{9D8B030D-6E8A-4147-A177-3AD203B41FA5}">
                      <a16:colId xmlns:a16="http://schemas.microsoft.com/office/drawing/2014/main" val="3105249133"/>
                    </a:ext>
                  </a:extLst>
                </a:gridCol>
                <a:gridCol w="1425576">
                  <a:extLst>
                    <a:ext uri="{9D8B030D-6E8A-4147-A177-3AD203B41FA5}">
                      <a16:colId xmlns:a16="http://schemas.microsoft.com/office/drawing/2014/main" val="1533869106"/>
                    </a:ext>
                  </a:extLst>
                </a:gridCol>
                <a:gridCol w="1425576">
                  <a:extLst>
                    <a:ext uri="{9D8B030D-6E8A-4147-A177-3AD203B41FA5}">
                      <a16:colId xmlns:a16="http://schemas.microsoft.com/office/drawing/2014/main" val="2279986314"/>
                    </a:ext>
                  </a:extLst>
                </a:gridCol>
              </a:tblGrid>
              <a:tr h="354268"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</a:t>
                      </a:r>
                      <a:b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อำเภอ</a:t>
                      </a:r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BB7C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กลุ่มเป้าหมาย</a:t>
                      </a:r>
                      <a:r>
                        <a:rPr lang="th-TH" sz="1300" baseline="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ต่อ 1 อำเภอ</a:t>
                      </a:r>
                      <a:endParaRPr lang="th-TH" sz="1300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7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จำนวนเงินที่จัดสรร</a:t>
                      </a:r>
                    </a:p>
                  </a:txBody>
                  <a:tcPr marL="121920" marR="121920" marT="60960" marB="60960" anchor="ctr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7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780592"/>
                  </a:ext>
                </a:extLst>
              </a:tr>
              <a:tr h="539553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คณทำงานฯ ตำบล/เทศบาล อาสาสมัครฯ</a:t>
                      </a:r>
                    </a:p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(อ. ละ 30 คน)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เจ้าหน้าที่โครงการ </a:t>
                      </a:r>
                    </a:p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(อ. ละ 2 คน)</a:t>
                      </a:r>
                    </a:p>
                  </a:txBody>
                  <a:tcPr marL="121920" marR="121920" marT="60960" marB="60960"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 </a:t>
                      </a:r>
                      <a:b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(อ.ละ 32 คน)</a:t>
                      </a:r>
                    </a:p>
                  </a:txBody>
                  <a:tcPr marL="121920" marR="121920" marT="60960" marB="60960"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จำนวนเงิน/อำเภอ</a:t>
                      </a:r>
                      <a:r>
                        <a:rPr lang="th-TH" sz="1100" b="1" baseline="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(บาท)</a:t>
                      </a:r>
                      <a:endParaRPr lang="th-TH" sz="1100" b="1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121920" marR="121920" marT="60960" marB="60960"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</a:t>
                      </a:r>
                      <a:b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รวมทุกอำเภอ (บาท)</a:t>
                      </a:r>
                    </a:p>
                  </a:txBody>
                  <a:tcPr marL="121920" marR="121920" marT="60960" marB="60960"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BB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076882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11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ชุมพร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240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256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160,000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144392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เชียงราย</a:t>
                      </a:r>
                      <a:endParaRPr lang="en-US" sz="13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540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576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360,000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19607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13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เชียงใหม่</a:t>
                      </a:r>
                      <a:endParaRPr lang="en-US" sz="13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25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750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46713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ตรัง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320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83544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15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ตราด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210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224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140,000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107623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ตาก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270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288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180,000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518429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17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นครนายก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120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128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290639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นครปฐม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210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224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140,000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997440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19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นครพนม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360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384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240,000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908080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นครราชสีมา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960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1024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640,000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808460"/>
                  </a:ext>
                </a:extLst>
              </a:tr>
            </a:tbl>
          </a:graphicData>
        </a:graphic>
      </p:graphicFrame>
      <p:sp>
        <p:nvSpPr>
          <p:cNvPr id="3" name="ตัวแทนหมายเลขภาพนิ่ง 8">
            <a:extLst>
              <a:ext uri="{FF2B5EF4-FFF2-40B4-BE49-F238E27FC236}">
                <a16:creationId xmlns:a16="http://schemas.microsoft.com/office/drawing/2014/main" id="{8B388368-8B5B-4C95-AEDF-972AB578022A}"/>
              </a:ext>
            </a:extLst>
          </p:cNvPr>
          <p:cNvSpPr txBox="1">
            <a:spLocks/>
          </p:cNvSpPr>
          <p:nvPr/>
        </p:nvSpPr>
        <p:spPr>
          <a:xfrm>
            <a:off x="11115090" y="6489867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31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404714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2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0" y="-19978"/>
            <a:ext cx="12245731" cy="836769"/>
            <a:chOff x="-29746" y="-164553"/>
            <a:chExt cx="9173747" cy="702501"/>
          </a:xfrm>
        </p:grpSpPr>
        <p:sp>
          <p:nvSpPr>
            <p:cNvPr id="10" name="สี่เหลี่ยมผืนผ้า: มุมมน 48">
              <a:extLst>
                <a:ext uri="{FF2B5EF4-FFF2-40B4-BE49-F238E27FC236}">
                  <a16:creationId xmlns:a16="http://schemas.microsoft.com/office/drawing/2014/main" id="{DCE62B95-9C16-4E87-82CC-AF99B1F01983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1" name="สี่เหลี่ยมผืนผ้า 47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29746" y="-164553"/>
              <a:ext cx="9173747" cy="702501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2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CDB1064D-F2C9-4D02-9722-A4463B75D08B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dirty="0"/>
            </a:p>
          </p:txBody>
        </p:sp>
        <p:sp>
          <p:nvSpPr>
            <p:cNvPr id="13" name="สี่เหลี่ยมผืนผ้า 3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29746" y="-164553"/>
              <a:ext cx="9173747" cy="60745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</p:grpSp>
      <p:sp>
        <p:nvSpPr>
          <p:cNvPr id="14" name="สี่เหลี่ยมผืนผ้า 24"/>
          <p:cNvSpPr/>
          <p:nvPr/>
        </p:nvSpPr>
        <p:spPr>
          <a:xfrm>
            <a:off x="459981" y="157133"/>
            <a:ext cx="113990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การดำเนินงานตามแผนการดำเนินงานและแผนการใช้จ่ายงบประมาณ กองทุนพัฒนาบทบาทสตรี ประจำปีงบประมาณ พ.ศ. 2567</a:t>
            </a:r>
          </a:p>
        </p:txBody>
      </p:sp>
      <p:grpSp>
        <p:nvGrpSpPr>
          <p:cNvPr id="15" name="กลุ่ม 2">
            <a:extLst>
              <a:ext uri="{FF2B5EF4-FFF2-40B4-BE49-F238E27FC236}">
                <a16:creationId xmlns:a16="http://schemas.microsoft.com/office/drawing/2014/main" id="{82644C6B-2B5C-7B00-84BC-4056C8694F06}"/>
              </a:ext>
            </a:extLst>
          </p:cNvPr>
          <p:cNvGrpSpPr/>
          <p:nvPr/>
        </p:nvGrpSpPr>
        <p:grpSpPr>
          <a:xfrm>
            <a:off x="0" y="6276306"/>
            <a:ext cx="12192000" cy="695990"/>
            <a:chOff x="-23585" y="5154909"/>
            <a:chExt cx="10183585" cy="694389"/>
          </a:xfrm>
        </p:grpSpPr>
        <p:grpSp>
          <p:nvGrpSpPr>
            <p:cNvPr id="16" name="Group 47">
              <a:extLst>
                <a:ext uri="{FF2B5EF4-FFF2-40B4-BE49-F238E27FC236}">
                  <a16:creationId xmlns:a16="http://schemas.microsoft.com/office/drawing/2014/main" id="{C9BCB005-829C-BE99-BA7C-7F9EB5EC2082}"/>
                </a:ext>
              </a:extLst>
            </p:cNvPr>
            <p:cNvGrpSpPr/>
            <p:nvPr/>
          </p:nvGrpSpPr>
          <p:grpSpPr>
            <a:xfrm>
              <a:off x="-23585" y="5154909"/>
              <a:ext cx="10183585" cy="694389"/>
              <a:chOff x="-23585" y="5134125"/>
              <a:chExt cx="10183585" cy="715174"/>
            </a:xfrm>
          </p:grpSpPr>
          <p:grpSp>
            <p:nvGrpSpPr>
              <p:cNvPr id="25" name="กลุ่ม 1">
                <a:extLst>
                  <a:ext uri="{FF2B5EF4-FFF2-40B4-BE49-F238E27FC236}">
                    <a16:creationId xmlns:a16="http://schemas.microsoft.com/office/drawing/2014/main" id="{A4F962D6-BD3F-CD0A-46E6-BA26F50342FE}"/>
                  </a:ext>
                </a:extLst>
              </p:cNvPr>
              <p:cNvGrpSpPr/>
              <p:nvPr/>
            </p:nvGrpSpPr>
            <p:grpSpPr>
              <a:xfrm>
                <a:off x="-23585" y="5274993"/>
                <a:ext cx="10183585" cy="470079"/>
                <a:chOff x="-21227" y="4621292"/>
                <a:chExt cx="9165228" cy="561020"/>
              </a:xfrm>
            </p:grpSpPr>
            <p:grpSp>
              <p:nvGrpSpPr>
                <p:cNvPr id="27" name="กลุ่ม 7">
                  <a:extLst>
                    <a:ext uri="{FF2B5EF4-FFF2-40B4-BE49-F238E27FC236}">
                      <a16:creationId xmlns:a16="http://schemas.microsoft.com/office/drawing/2014/main" id="{005B2F52-0366-AC43-5456-E24CFD37FA84}"/>
                    </a:ext>
                  </a:extLst>
                </p:cNvPr>
                <p:cNvGrpSpPr/>
                <p:nvPr/>
              </p:nvGrpSpPr>
              <p:grpSpPr>
                <a:xfrm>
                  <a:off x="-21227" y="4635401"/>
                  <a:ext cx="5133812" cy="546911"/>
                  <a:chOff x="-45702" y="6428830"/>
                  <a:chExt cx="7109735" cy="450425"/>
                </a:xfrm>
              </p:grpSpPr>
              <p:sp>
                <p:nvSpPr>
                  <p:cNvPr id="31" name="รูปแบบอิสระ: รูปร่าง 55">
                    <a:extLst>
                      <a:ext uri="{FF2B5EF4-FFF2-40B4-BE49-F238E27FC236}">
                        <a16:creationId xmlns:a16="http://schemas.microsoft.com/office/drawing/2014/main" id="{D227A3C2-B931-8A4F-F874-0584EE83A018}"/>
                      </a:ext>
                    </a:extLst>
                  </p:cNvPr>
                  <p:cNvSpPr/>
                  <p:nvPr/>
                </p:nvSpPr>
                <p:spPr>
                  <a:xfrm>
                    <a:off x="-16309" y="6508953"/>
                    <a:ext cx="6875685" cy="339767"/>
                  </a:xfrm>
                  <a:custGeom>
                    <a:avLst/>
                    <a:gdLst>
                      <a:gd name="connsiteX0" fmla="*/ 0 w 6028447"/>
                      <a:gd name="connsiteY0" fmla="*/ 0 h 339767"/>
                      <a:gd name="connsiteX1" fmla="*/ 6028447 w 6028447"/>
                      <a:gd name="connsiteY1" fmla="*/ 0 h 339767"/>
                      <a:gd name="connsiteX2" fmla="*/ 5679852 w 6028447"/>
                      <a:gd name="connsiteY2" fmla="*/ 339767 h 339767"/>
                      <a:gd name="connsiteX3" fmla="*/ 0 w 6028447"/>
                      <a:gd name="connsiteY3" fmla="*/ 339767 h 339767"/>
                      <a:gd name="connsiteX4" fmla="*/ 0 w 6028447"/>
                      <a:gd name="connsiteY4" fmla="*/ 0 h 339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28447" h="339767">
                        <a:moveTo>
                          <a:pt x="0" y="0"/>
                        </a:moveTo>
                        <a:lnTo>
                          <a:pt x="6028447" y="0"/>
                        </a:lnTo>
                        <a:lnTo>
                          <a:pt x="5679852" y="339767"/>
                        </a:lnTo>
                        <a:lnTo>
                          <a:pt x="0" y="3397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2" name="รูปแบบอิสระ: รูปร่าง 50">
                    <a:extLst>
                      <a:ext uri="{FF2B5EF4-FFF2-40B4-BE49-F238E27FC236}">
                        <a16:creationId xmlns:a16="http://schemas.microsoft.com/office/drawing/2014/main" id="{809CC155-5851-4A48-91E2-3C9BCA6CA752}"/>
                      </a:ext>
                    </a:extLst>
                  </p:cNvPr>
                  <p:cNvSpPr/>
                  <p:nvPr/>
                </p:nvSpPr>
                <p:spPr>
                  <a:xfrm>
                    <a:off x="-45702" y="6433550"/>
                    <a:ext cx="7025615" cy="426691"/>
                  </a:xfrm>
                  <a:custGeom>
                    <a:avLst/>
                    <a:gdLst>
                      <a:gd name="connsiteX0" fmla="*/ 0 w 6123140"/>
                      <a:gd name="connsiteY0" fmla="*/ 0 h 426691"/>
                      <a:gd name="connsiteX1" fmla="*/ 6123140 w 6123140"/>
                      <a:gd name="connsiteY1" fmla="*/ 0 h 426691"/>
                      <a:gd name="connsiteX2" fmla="*/ 6008569 w 6123140"/>
                      <a:gd name="connsiteY2" fmla="*/ 111669 h 426691"/>
                      <a:gd name="connsiteX3" fmla="*/ 5685361 w 6123140"/>
                      <a:gd name="connsiteY3" fmla="*/ 426691 h 426691"/>
                      <a:gd name="connsiteX4" fmla="*/ 5679852 w 6123140"/>
                      <a:gd name="connsiteY4" fmla="*/ 426691 h 426691"/>
                      <a:gd name="connsiteX5" fmla="*/ 6028447 w 6123140"/>
                      <a:gd name="connsiteY5" fmla="*/ 86924 h 426691"/>
                      <a:gd name="connsiteX6" fmla="*/ 0 w 6123140"/>
                      <a:gd name="connsiteY6" fmla="*/ 86924 h 426691"/>
                      <a:gd name="connsiteX7" fmla="*/ 0 w 6123140"/>
                      <a:gd name="connsiteY7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23140" h="426691">
                        <a:moveTo>
                          <a:pt x="0" y="0"/>
                        </a:moveTo>
                        <a:lnTo>
                          <a:pt x="6123140" y="0"/>
                        </a:lnTo>
                        <a:lnTo>
                          <a:pt x="6008569" y="111669"/>
                        </a:lnTo>
                        <a:lnTo>
                          <a:pt x="5685361" y="426691"/>
                        </a:lnTo>
                        <a:lnTo>
                          <a:pt x="5679852" y="426691"/>
                        </a:lnTo>
                        <a:lnTo>
                          <a:pt x="6028447" y="86924"/>
                        </a:lnTo>
                        <a:lnTo>
                          <a:pt x="0" y="869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3" name="รูปแบบอิสระ: รูปร่าง 49">
                    <a:extLst>
                      <a:ext uri="{FF2B5EF4-FFF2-40B4-BE49-F238E27FC236}">
                        <a16:creationId xmlns:a16="http://schemas.microsoft.com/office/drawing/2014/main" id="{DF5E9D64-B090-1C11-FDC3-97FB18073E19}"/>
                      </a:ext>
                    </a:extLst>
                  </p:cNvPr>
                  <p:cNvSpPr/>
                  <p:nvPr/>
                </p:nvSpPr>
                <p:spPr>
                  <a:xfrm rot="380166">
                    <a:off x="6515310" y="6428830"/>
                    <a:ext cx="548723" cy="450425"/>
                  </a:xfrm>
                  <a:custGeom>
                    <a:avLst/>
                    <a:gdLst>
                      <a:gd name="connsiteX0" fmla="*/ 411471 w 524882"/>
                      <a:gd name="connsiteY0" fmla="*/ 0 h 426691"/>
                      <a:gd name="connsiteX1" fmla="*/ 524882 w 524882"/>
                      <a:gd name="connsiteY1" fmla="*/ 0 h 426691"/>
                      <a:gd name="connsiteX2" fmla="*/ 113411 w 524882"/>
                      <a:gd name="connsiteY2" fmla="*/ 426691 h 426691"/>
                      <a:gd name="connsiteX3" fmla="*/ 0 w 524882"/>
                      <a:gd name="connsiteY3" fmla="*/ 426691 h 426691"/>
                      <a:gd name="connsiteX4" fmla="*/ 411471 w 524882"/>
                      <a:gd name="connsiteY4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882" h="426691">
                        <a:moveTo>
                          <a:pt x="411471" y="0"/>
                        </a:moveTo>
                        <a:lnTo>
                          <a:pt x="524882" y="0"/>
                        </a:lnTo>
                        <a:lnTo>
                          <a:pt x="113411" y="426691"/>
                        </a:lnTo>
                        <a:lnTo>
                          <a:pt x="0" y="426691"/>
                        </a:lnTo>
                        <a:lnTo>
                          <a:pt x="41147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  <p:grpSp>
              <p:nvGrpSpPr>
                <p:cNvPr id="28" name="กลุ่ม 4">
                  <a:extLst>
                    <a:ext uri="{FF2B5EF4-FFF2-40B4-BE49-F238E27FC236}">
                      <a16:creationId xmlns:a16="http://schemas.microsoft.com/office/drawing/2014/main" id="{9A80B2CC-7067-7AC4-A3AB-BB16B3F66732}"/>
                    </a:ext>
                  </a:extLst>
                </p:cNvPr>
                <p:cNvGrpSpPr/>
                <p:nvPr/>
              </p:nvGrpSpPr>
              <p:grpSpPr>
                <a:xfrm>
                  <a:off x="7524888" y="4621292"/>
                  <a:ext cx="1619113" cy="531030"/>
                  <a:chOff x="9543115" y="6415804"/>
                  <a:chExt cx="2661401" cy="453428"/>
                </a:xfrm>
              </p:grpSpPr>
              <p:sp>
                <p:nvSpPr>
                  <p:cNvPr id="29" name="รูปแบบอิสระ: รูปร่าง 38">
                    <a:extLst>
                      <a:ext uri="{FF2B5EF4-FFF2-40B4-BE49-F238E27FC236}">
                        <a16:creationId xmlns:a16="http://schemas.microsoft.com/office/drawing/2014/main" id="{902BB02D-6665-9244-6B1A-A4EB8DFDE443}"/>
                      </a:ext>
                    </a:extLst>
                  </p:cNvPr>
                  <p:cNvSpPr/>
                  <p:nvPr/>
                </p:nvSpPr>
                <p:spPr>
                  <a:xfrm>
                    <a:off x="9543115" y="6415804"/>
                    <a:ext cx="2661398" cy="441288"/>
                  </a:xfrm>
                  <a:custGeom>
                    <a:avLst/>
                    <a:gdLst>
                      <a:gd name="connsiteX0" fmla="*/ 437779 w 1373020"/>
                      <a:gd name="connsiteY0" fmla="*/ 0 h 426691"/>
                      <a:gd name="connsiteX1" fmla="*/ 1373020 w 1373020"/>
                      <a:gd name="connsiteY1" fmla="*/ 0 h 426691"/>
                      <a:gd name="connsiteX2" fmla="*/ 1373020 w 1373020"/>
                      <a:gd name="connsiteY2" fmla="*/ 426691 h 426691"/>
                      <a:gd name="connsiteX3" fmla="*/ 0 w 1373020"/>
                      <a:gd name="connsiteY3" fmla="*/ 426691 h 426691"/>
                      <a:gd name="connsiteX4" fmla="*/ 323208 w 1373020"/>
                      <a:gd name="connsiteY4" fmla="*/ 111669 h 426691"/>
                      <a:gd name="connsiteX5" fmla="*/ 437779 w 1373020"/>
                      <a:gd name="connsiteY5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3020" h="426691">
                        <a:moveTo>
                          <a:pt x="437779" y="0"/>
                        </a:moveTo>
                        <a:lnTo>
                          <a:pt x="1373020" y="0"/>
                        </a:lnTo>
                        <a:lnTo>
                          <a:pt x="1373020" y="426691"/>
                        </a:lnTo>
                        <a:lnTo>
                          <a:pt x="0" y="426691"/>
                        </a:lnTo>
                        <a:lnTo>
                          <a:pt x="323208" y="111669"/>
                        </a:lnTo>
                        <a:lnTo>
                          <a:pt x="43777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  <p:sp>
                <p:nvSpPr>
                  <p:cNvPr id="30" name="รูปแบบอิสระ: รูปร่าง 31">
                    <a:extLst>
                      <a:ext uri="{FF2B5EF4-FFF2-40B4-BE49-F238E27FC236}">
                        <a16:creationId xmlns:a16="http://schemas.microsoft.com/office/drawing/2014/main" id="{2FEE4FA3-30B7-5C6E-2383-E5F4E5C71E41}"/>
                      </a:ext>
                    </a:extLst>
                  </p:cNvPr>
                  <p:cNvSpPr/>
                  <p:nvPr/>
                </p:nvSpPr>
                <p:spPr>
                  <a:xfrm>
                    <a:off x="9543115" y="6510930"/>
                    <a:ext cx="2661401" cy="358302"/>
                  </a:xfrm>
                  <a:custGeom>
                    <a:avLst/>
                    <a:gdLst>
                      <a:gd name="connsiteX0" fmla="*/ 349528 w 1399340"/>
                      <a:gd name="connsiteY0" fmla="*/ 0 h 340675"/>
                      <a:gd name="connsiteX1" fmla="*/ 1399340 w 1399340"/>
                      <a:gd name="connsiteY1" fmla="*/ 0 h 340675"/>
                      <a:gd name="connsiteX2" fmla="*/ 1399340 w 1399340"/>
                      <a:gd name="connsiteY2" fmla="*/ 340675 h 340675"/>
                      <a:gd name="connsiteX3" fmla="*/ 0 w 1399340"/>
                      <a:gd name="connsiteY3" fmla="*/ 340675 h 340675"/>
                      <a:gd name="connsiteX4" fmla="*/ 349528 w 1399340"/>
                      <a:gd name="connsiteY4" fmla="*/ 0 h 340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99340" h="340675">
                        <a:moveTo>
                          <a:pt x="349528" y="0"/>
                        </a:moveTo>
                        <a:lnTo>
                          <a:pt x="1399340" y="0"/>
                        </a:lnTo>
                        <a:lnTo>
                          <a:pt x="1399340" y="340675"/>
                        </a:lnTo>
                        <a:lnTo>
                          <a:pt x="0" y="340675"/>
                        </a:lnTo>
                        <a:lnTo>
                          <a:pt x="349528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</p:grpSp>
          <p:sp>
            <p:nvSpPr>
              <p:cNvPr id="26" name="รูปแบบอิสระ: รูปร่าง 49">
                <a:extLst>
                  <a:ext uri="{FF2B5EF4-FFF2-40B4-BE49-F238E27FC236}">
                    <a16:creationId xmlns:a16="http://schemas.microsoft.com/office/drawing/2014/main" id="{8186D56C-B7E7-89E1-686E-60B1A9CC00DF}"/>
                  </a:ext>
                </a:extLst>
              </p:cNvPr>
              <p:cNvSpPr/>
              <p:nvPr/>
            </p:nvSpPr>
            <p:spPr>
              <a:xfrm rot="1816843">
                <a:off x="8384884" y="5134125"/>
                <a:ext cx="366819" cy="715174"/>
              </a:xfrm>
              <a:custGeom>
                <a:avLst/>
                <a:gdLst>
                  <a:gd name="connsiteX0" fmla="*/ 411471 w 524882"/>
                  <a:gd name="connsiteY0" fmla="*/ 0 h 426691"/>
                  <a:gd name="connsiteX1" fmla="*/ 524882 w 524882"/>
                  <a:gd name="connsiteY1" fmla="*/ 0 h 426691"/>
                  <a:gd name="connsiteX2" fmla="*/ 113411 w 524882"/>
                  <a:gd name="connsiteY2" fmla="*/ 426691 h 426691"/>
                  <a:gd name="connsiteX3" fmla="*/ 0 w 524882"/>
                  <a:gd name="connsiteY3" fmla="*/ 426691 h 426691"/>
                  <a:gd name="connsiteX4" fmla="*/ 411471 w 524882"/>
                  <a:gd name="connsiteY4" fmla="*/ 0 h 426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882" h="426691">
                    <a:moveTo>
                      <a:pt x="411471" y="0"/>
                    </a:moveTo>
                    <a:lnTo>
                      <a:pt x="524882" y="0"/>
                    </a:lnTo>
                    <a:lnTo>
                      <a:pt x="113411" y="426691"/>
                    </a:lnTo>
                    <a:lnTo>
                      <a:pt x="0" y="426691"/>
                    </a:lnTo>
                    <a:lnTo>
                      <a:pt x="41147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h-TH" sz="2667"/>
              </a:p>
            </p:txBody>
          </p:sp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B312B198-C17C-96F4-3A0E-1105D8A744E3}"/>
                </a:ext>
              </a:extLst>
            </p:cNvPr>
            <p:cNvSpPr txBox="1"/>
            <p:nvPr/>
          </p:nvSpPr>
          <p:spPr>
            <a:xfrm>
              <a:off x="124926" y="5442506"/>
              <a:ext cx="5258965" cy="276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เศรษฐกิจฐานรากมั่นคง ชุมชนเข้มแข็งอย่างยั่งยืน ด้วยหลักปรัชญาของเศรษฐกิจพอเพียง</a:t>
              </a:r>
            </a:p>
          </p:txBody>
        </p:sp>
        <p:grpSp>
          <p:nvGrpSpPr>
            <p:cNvPr id="18" name="กลุ่ม 5">
              <a:extLst>
                <a:ext uri="{FF2B5EF4-FFF2-40B4-BE49-F238E27FC236}">
                  <a16:creationId xmlns:a16="http://schemas.microsoft.com/office/drawing/2014/main" id="{BC9CDF00-3138-6969-9F3B-1C4BDBCE4D5C}"/>
                </a:ext>
              </a:extLst>
            </p:cNvPr>
            <p:cNvGrpSpPr/>
            <p:nvPr/>
          </p:nvGrpSpPr>
          <p:grpSpPr>
            <a:xfrm>
              <a:off x="5709572" y="5155894"/>
              <a:ext cx="2562423" cy="573424"/>
              <a:chOff x="5709572" y="5155894"/>
              <a:chExt cx="2562423" cy="573424"/>
            </a:xfrm>
          </p:grpSpPr>
          <p:grpSp>
            <p:nvGrpSpPr>
              <p:cNvPr id="19" name="Group 7">
                <a:extLst>
                  <a:ext uri="{FF2B5EF4-FFF2-40B4-BE49-F238E27FC236}">
                    <a16:creationId xmlns:a16="http://schemas.microsoft.com/office/drawing/2014/main" id="{AA8CDC2F-0ADD-CFBA-3F81-21907F8C6A8B}"/>
                  </a:ext>
                </a:extLst>
              </p:cNvPr>
              <p:cNvGrpSpPr/>
              <p:nvPr/>
            </p:nvGrpSpPr>
            <p:grpSpPr>
              <a:xfrm>
                <a:off x="5709572" y="5155894"/>
                <a:ext cx="2562423" cy="573424"/>
                <a:chOff x="-89764" y="-196712"/>
                <a:chExt cx="10439060" cy="2336075"/>
              </a:xfrm>
            </p:grpSpPr>
            <p:sp>
              <p:nvSpPr>
                <p:cNvPr id="21" name="Freeform 71">
                  <a:extLst>
                    <a:ext uri="{FF2B5EF4-FFF2-40B4-BE49-F238E27FC236}">
                      <a16:creationId xmlns:a16="http://schemas.microsoft.com/office/drawing/2014/main" id="{4334F1EA-CF8D-8179-E1CF-2AA4B6440654}"/>
                    </a:ext>
                  </a:extLst>
                </p:cNvPr>
                <p:cNvSpPr/>
                <p:nvPr/>
              </p:nvSpPr>
              <p:spPr>
                <a:xfrm>
                  <a:off x="-89764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  <p:sp>
              <p:nvSpPr>
                <p:cNvPr id="22" name="Freeform 72">
                  <a:extLst>
                    <a:ext uri="{FF2B5EF4-FFF2-40B4-BE49-F238E27FC236}">
                      <a16:creationId xmlns:a16="http://schemas.microsoft.com/office/drawing/2014/main" id="{3CEE39FA-2F70-ED62-4F3B-C2DA3FC3077B}"/>
                    </a:ext>
                  </a:extLst>
                </p:cNvPr>
                <p:cNvSpPr/>
                <p:nvPr/>
              </p:nvSpPr>
              <p:spPr>
                <a:xfrm>
                  <a:off x="1575525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3" name="Freeform 73">
                  <a:extLst>
                    <a:ext uri="{FF2B5EF4-FFF2-40B4-BE49-F238E27FC236}">
                      <a16:creationId xmlns:a16="http://schemas.microsoft.com/office/drawing/2014/main" id="{F737BBCC-6616-4210-E61D-89B9EE635CA9}"/>
                    </a:ext>
                  </a:extLst>
                </p:cNvPr>
                <p:cNvSpPr/>
                <p:nvPr/>
              </p:nvSpPr>
              <p:spPr>
                <a:xfrm>
                  <a:off x="4979852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BA60EEC5-5614-86E6-2A70-374F133C5E04}"/>
                    </a:ext>
                  </a:extLst>
                </p:cNvPr>
                <p:cNvSpPr/>
                <p:nvPr/>
              </p:nvSpPr>
              <p:spPr>
                <a:xfrm>
                  <a:off x="6632873" y="-196712"/>
                  <a:ext cx="3716423" cy="23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23" h="2336075">
                      <a:moveTo>
                        <a:pt x="0" y="0"/>
                      </a:moveTo>
                      <a:lnTo>
                        <a:pt x="3716423" y="0"/>
                      </a:lnTo>
                      <a:lnTo>
                        <a:pt x="3716423" y="2336075"/>
                      </a:lnTo>
                      <a:lnTo>
                        <a:pt x="0" y="23360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l="-5873" r="-5873"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2F39FE4-17BA-6C98-C958-AA3F8A9B1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3969" y="5270291"/>
                <a:ext cx="419617" cy="420742"/>
              </a:xfrm>
              <a:prstGeom prst="rect">
                <a:avLst/>
              </a:prstGeom>
            </p:spPr>
          </p:pic>
        </p:grpSp>
      </p:grpSp>
      <p:sp>
        <p:nvSpPr>
          <p:cNvPr id="7" name="Rectangle 6"/>
          <p:cNvSpPr/>
          <p:nvPr/>
        </p:nvSpPr>
        <p:spPr>
          <a:xfrm>
            <a:off x="292099" y="871193"/>
            <a:ext cx="11734799" cy="1141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200543" algn="l"/>
                <a:tab pos="4440656" algn="l"/>
              </a:tabLst>
            </a:pPr>
            <a: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บัญชีจัดสรรงบประมาณ (ต่อ)</a:t>
            </a:r>
            <a:b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</a:br>
            <a: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โครงการเพิ่มประสิทธิภาพการปฏิบัติงานกองทุนพัฒนาบทบาทสตรีแก่กลไกการขับเคลื่อนกองทุนพัฒนาบทบาทสตรี </a:t>
            </a:r>
            <a:endParaRPr lang="en-US" sz="1600" b="1" dirty="0">
              <a:latin typeface="Chulabhorn Likit Text Light๙" panose="00000400000000000000" pitchFamily="2" charset="-34"/>
              <a:ea typeface="Calibri" panose="020F0502020204030204" pitchFamily="34" charset="0"/>
              <a:cs typeface="Chulabhorn Likit Text Light๙" panose="00000400000000000000" pitchFamily="2" charset="-34"/>
            </a:endParaRPr>
          </a:p>
          <a:p>
            <a:pPr algn="ctr">
              <a:lnSpc>
                <a:spcPct val="107000"/>
              </a:lnSpc>
              <a:tabLst>
                <a:tab pos="1200543" algn="l"/>
                <a:tab pos="4440656" algn="l"/>
              </a:tabLst>
            </a:pPr>
            <a: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ประจำปีงบประมาณ พ.ศ. 2567</a:t>
            </a:r>
          </a:p>
          <a:p>
            <a:pPr algn="ctr">
              <a:lnSpc>
                <a:spcPct val="107000"/>
              </a:lnSpc>
              <a:tabLst>
                <a:tab pos="1200543" algn="l"/>
                <a:tab pos="4440656" algn="l"/>
              </a:tabLst>
            </a:pPr>
            <a:r>
              <a:rPr lang="th-TH" sz="1600" b="1" u="sng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กิจกรรมที่ 1</a:t>
            </a:r>
            <a: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 </a:t>
            </a:r>
            <a:r>
              <a:rPr lang="th-TH" sz="1600" b="1" spc="-4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เพิ่มประสิทธิภาพการปฏิบัติงานกองทุนพัฒนาบทบาทสตรีแก่กลไกการขับเคลื่อนกองทุนพัฒนาบทบาทสตรีระดับอำเภอ</a:t>
            </a:r>
            <a:endParaRPr lang="en-US" sz="1600" b="1" dirty="0">
              <a:latin typeface="Chulabhorn Likit Text Light๙" panose="00000400000000000000" pitchFamily="2" charset="-34"/>
              <a:ea typeface="Calibri" panose="020F0502020204030204" pitchFamily="34" charset="0"/>
              <a:cs typeface="Chulabhorn Likit Text Light๙" panose="00000400000000000000" pitchFamily="2" charset="-34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470010"/>
              </p:ext>
            </p:extLst>
          </p:nvPr>
        </p:nvGraphicFramePr>
        <p:xfrm>
          <a:off x="420561" y="2002667"/>
          <a:ext cx="11404608" cy="4297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739">
                  <a:extLst>
                    <a:ext uri="{9D8B030D-6E8A-4147-A177-3AD203B41FA5}">
                      <a16:colId xmlns:a16="http://schemas.microsoft.com/office/drawing/2014/main" val="200057829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1600422647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745292493"/>
                    </a:ext>
                  </a:extLst>
                </a:gridCol>
                <a:gridCol w="2579565">
                  <a:extLst>
                    <a:ext uri="{9D8B030D-6E8A-4147-A177-3AD203B41FA5}">
                      <a16:colId xmlns:a16="http://schemas.microsoft.com/office/drawing/2014/main" val="3457021410"/>
                    </a:ext>
                  </a:extLst>
                </a:gridCol>
                <a:gridCol w="1425576">
                  <a:extLst>
                    <a:ext uri="{9D8B030D-6E8A-4147-A177-3AD203B41FA5}">
                      <a16:colId xmlns:a16="http://schemas.microsoft.com/office/drawing/2014/main" val="3431201823"/>
                    </a:ext>
                  </a:extLst>
                </a:gridCol>
                <a:gridCol w="1425576">
                  <a:extLst>
                    <a:ext uri="{9D8B030D-6E8A-4147-A177-3AD203B41FA5}">
                      <a16:colId xmlns:a16="http://schemas.microsoft.com/office/drawing/2014/main" val="3105249133"/>
                    </a:ext>
                  </a:extLst>
                </a:gridCol>
                <a:gridCol w="1425576">
                  <a:extLst>
                    <a:ext uri="{9D8B030D-6E8A-4147-A177-3AD203B41FA5}">
                      <a16:colId xmlns:a16="http://schemas.microsoft.com/office/drawing/2014/main" val="1533869106"/>
                    </a:ext>
                  </a:extLst>
                </a:gridCol>
                <a:gridCol w="1425576">
                  <a:extLst>
                    <a:ext uri="{9D8B030D-6E8A-4147-A177-3AD203B41FA5}">
                      <a16:colId xmlns:a16="http://schemas.microsoft.com/office/drawing/2014/main" val="2279986314"/>
                    </a:ext>
                  </a:extLst>
                </a:gridCol>
              </a:tblGrid>
              <a:tr h="354268"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</a:t>
                      </a:r>
                      <a:b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อำเภอ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กลุ่มเป้าหมาย</a:t>
                      </a:r>
                      <a:r>
                        <a:rPr lang="th-TH" sz="1300" baseline="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ต่อ 1 อำเภอ</a:t>
                      </a:r>
                      <a:endParaRPr lang="th-TH" sz="1300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จำนวนเงินที่จัดสรร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780592"/>
                  </a:ext>
                </a:extLst>
              </a:tr>
              <a:tr h="539553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คณทำงานฯ ตำบล/เทศบาล อาสาสมัครฯ</a:t>
                      </a:r>
                    </a:p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(อ. ละ 30 คน)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เจ้าหน้าที่โครงการ </a:t>
                      </a:r>
                    </a:p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(อ. ละ 2 คน)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 </a:t>
                      </a:r>
                      <a:b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(อ.ละ 32 คน)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จำนวนเงิน/อำเภอ</a:t>
                      </a:r>
                      <a:r>
                        <a:rPr lang="th-TH" sz="1100" b="1" baseline="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(บาท)</a:t>
                      </a:r>
                      <a:endParaRPr lang="th-TH" sz="1100" b="1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</a:t>
                      </a:r>
                      <a:b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รวมทุกอำเภอ (บาท)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076882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21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นครศรีธรรมราช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23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690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736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460,000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144392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นครสวรรค์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15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450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480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300,000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19607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23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นนทบุรี</a:t>
                      </a:r>
                      <a:endParaRPr lang="en-US" sz="13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180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192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46713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นราธิวาส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13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390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260,000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83544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25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น่าน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15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450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480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300,000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107623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บึงกาฬ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240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256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160,000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518429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27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บุรีรัมย์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23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690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736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460,000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290639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ปทุมธานี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210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224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140,000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997440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29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ประจวบคีรีขันธ์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240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256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160,000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908080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ปราจีนบุรี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210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224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140,000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808460"/>
                  </a:ext>
                </a:extLst>
              </a:tr>
            </a:tbl>
          </a:graphicData>
        </a:graphic>
      </p:graphicFrame>
      <p:sp>
        <p:nvSpPr>
          <p:cNvPr id="3" name="ตัวแทนหมายเลขภาพนิ่ง 8">
            <a:extLst>
              <a:ext uri="{FF2B5EF4-FFF2-40B4-BE49-F238E27FC236}">
                <a16:creationId xmlns:a16="http://schemas.microsoft.com/office/drawing/2014/main" id="{F8C8C791-865C-2A1D-3D62-1AF0205E105B}"/>
              </a:ext>
            </a:extLst>
          </p:cNvPr>
          <p:cNvSpPr txBox="1">
            <a:spLocks/>
          </p:cNvSpPr>
          <p:nvPr/>
        </p:nvSpPr>
        <p:spPr>
          <a:xfrm>
            <a:off x="11115090" y="6487821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32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200659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2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0" y="-19978"/>
            <a:ext cx="12245731" cy="836769"/>
            <a:chOff x="-29746" y="-164553"/>
            <a:chExt cx="9173747" cy="702501"/>
          </a:xfrm>
        </p:grpSpPr>
        <p:sp>
          <p:nvSpPr>
            <p:cNvPr id="10" name="สี่เหลี่ยมผืนผ้า: มุมมน 48">
              <a:extLst>
                <a:ext uri="{FF2B5EF4-FFF2-40B4-BE49-F238E27FC236}">
                  <a16:creationId xmlns:a16="http://schemas.microsoft.com/office/drawing/2014/main" id="{DCE62B95-9C16-4E87-82CC-AF99B1F01983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1" name="สี่เหลี่ยมผืนผ้า 47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29746" y="-164553"/>
              <a:ext cx="9173747" cy="702501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2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CDB1064D-F2C9-4D02-9722-A4463B75D08B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dirty="0"/>
            </a:p>
          </p:txBody>
        </p:sp>
        <p:sp>
          <p:nvSpPr>
            <p:cNvPr id="13" name="สี่เหลี่ยมผืนผ้า 3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29746" y="-164553"/>
              <a:ext cx="9173747" cy="60745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</p:grpSp>
      <p:sp>
        <p:nvSpPr>
          <p:cNvPr id="14" name="สี่เหลี่ยมผืนผ้า 24"/>
          <p:cNvSpPr/>
          <p:nvPr/>
        </p:nvSpPr>
        <p:spPr>
          <a:xfrm>
            <a:off x="459981" y="157133"/>
            <a:ext cx="113990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การดำเนินงานตามแผนการดำเนินงานและแผนการใช้จ่ายงบประมาณ กองทุนพัฒนาบทบาทสตรี ประจำปีงบประมาณ พ.ศ. 2567</a:t>
            </a:r>
          </a:p>
        </p:txBody>
      </p:sp>
      <p:grpSp>
        <p:nvGrpSpPr>
          <p:cNvPr id="15" name="กลุ่ม 2">
            <a:extLst>
              <a:ext uri="{FF2B5EF4-FFF2-40B4-BE49-F238E27FC236}">
                <a16:creationId xmlns:a16="http://schemas.microsoft.com/office/drawing/2014/main" id="{82644C6B-2B5C-7B00-84BC-4056C8694F06}"/>
              </a:ext>
            </a:extLst>
          </p:cNvPr>
          <p:cNvGrpSpPr/>
          <p:nvPr/>
        </p:nvGrpSpPr>
        <p:grpSpPr>
          <a:xfrm>
            <a:off x="0" y="6276306"/>
            <a:ext cx="12192000" cy="695990"/>
            <a:chOff x="-23585" y="5154909"/>
            <a:chExt cx="10183585" cy="694389"/>
          </a:xfrm>
        </p:grpSpPr>
        <p:grpSp>
          <p:nvGrpSpPr>
            <p:cNvPr id="16" name="Group 47">
              <a:extLst>
                <a:ext uri="{FF2B5EF4-FFF2-40B4-BE49-F238E27FC236}">
                  <a16:creationId xmlns:a16="http://schemas.microsoft.com/office/drawing/2014/main" id="{C9BCB005-829C-BE99-BA7C-7F9EB5EC2082}"/>
                </a:ext>
              </a:extLst>
            </p:cNvPr>
            <p:cNvGrpSpPr/>
            <p:nvPr/>
          </p:nvGrpSpPr>
          <p:grpSpPr>
            <a:xfrm>
              <a:off x="-23585" y="5154909"/>
              <a:ext cx="10183585" cy="694389"/>
              <a:chOff x="-23585" y="5134125"/>
              <a:chExt cx="10183585" cy="715174"/>
            </a:xfrm>
          </p:grpSpPr>
          <p:grpSp>
            <p:nvGrpSpPr>
              <p:cNvPr id="25" name="กลุ่ม 1">
                <a:extLst>
                  <a:ext uri="{FF2B5EF4-FFF2-40B4-BE49-F238E27FC236}">
                    <a16:creationId xmlns:a16="http://schemas.microsoft.com/office/drawing/2014/main" id="{A4F962D6-BD3F-CD0A-46E6-BA26F50342FE}"/>
                  </a:ext>
                </a:extLst>
              </p:cNvPr>
              <p:cNvGrpSpPr/>
              <p:nvPr/>
            </p:nvGrpSpPr>
            <p:grpSpPr>
              <a:xfrm>
                <a:off x="-23585" y="5274993"/>
                <a:ext cx="10183585" cy="470079"/>
                <a:chOff x="-21227" y="4621292"/>
                <a:chExt cx="9165228" cy="561020"/>
              </a:xfrm>
            </p:grpSpPr>
            <p:grpSp>
              <p:nvGrpSpPr>
                <p:cNvPr id="27" name="กลุ่ม 7">
                  <a:extLst>
                    <a:ext uri="{FF2B5EF4-FFF2-40B4-BE49-F238E27FC236}">
                      <a16:creationId xmlns:a16="http://schemas.microsoft.com/office/drawing/2014/main" id="{005B2F52-0366-AC43-5456-E24CFD37FA84}"/>
                    </a:ext>
                  </a:extLst>
                </p:cNvPr>
                <p:cNvGrpSpPr/>
                <p:nvPr/>
              </p:nvGrpSpPr>
              <p:grpSpPr>
                <a:xfrm>
                  <a:off x="-21227" y="4635401"/>
                  <a:ext cx="5133812" cy="546911"/>
                  <a:chOff x="-45702" y="6428830"/>
                  <a:chExt cx="7109735" cy="450425"/>
                </a:xfrm>
              </p:grpSpPr>
              <p:sp>
                <p:nvSpPr>
                  <p:cNvPr id="31" name="รูปแบบอิสระ: รูปร่าง 55">
                    <a:extLst>
                      <a:ext uri="{FF2B5EF4-FFF2-40B4-BE49-F238E27FC236}">
                        <a16:creationId xmlns:a16="http://schemas.microsoft.com/office/drawing/2014/main" id="{D227A3C2-B931-8A4F-F874-0584EE83A018}"/>
                      </a:ext>
                    </a:extLst>
                  </p:cNvPr>
                  <p:cNvSpPr/>
                  <p:nvPr/>
                </p:nvSpPr>
                <p:spPr>
                  <a:xfrm>
                    <a:off x="-16309" y="6508953"/>
                    <a:ext cx="6875685" cy="339767"/>
                  </a:xfrm>
                  <a:custGeom>
                    <a:avLst/>
                    <a:gdLst>
                      <a:gd name="connsiteX0" fmla="*/ 0 w 6028447"/>
                      <a:gd name="connsiteY0" fmla="*/ 0 h 339767"/>
                      <a:gd name="connsiteX1" fmla="*/ 6028447 w 6028447"/>
                      <a:gd name="connsiteY1" fmla="*/ 0 h 339767"/>
                      <a:gd name="connsiteX2" fmla="*/ 5679852 w 6028447"/>
                      <a:gd name="connsiteY2" fmla="*/ 339767 h 339767"/>
                      <a:gd name="connsiteX3" fmla="*/ 0 w 6028447"/>
                      <a:gd name="connsiteY3" fmla="*/ 339767 h 339767"/>
                      <a:gd name="connsiteX4" fmla="*/ 0 w 6028447"/>
                      <a:gd name="connsiteY4" fmla="*/ 0 h 339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28447" h="339767">
                        <a:moveTo>
                          <a:pt x="0" y="0"/>
                        </a:moveTo>
                        <a:lnTo>
                          <a:pt x="6028447" y="0"/>
                        </a:lnTo>
                        <a:lnTo>
                          <a:pt x="5679852" y="339767"/>
                        </a:lnTo>
                        <a:lnTo>
                          <a:pt x="0" y="3397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2" name="รูปแบบอิสระ: รูปร่าง 50">
                    <a:extLst>
                      <a:ext uri="{FF2B5EF4-FFF2-40B4-BE49-F238E27FC236}">
                        <a16:creationId xmlns:a16="http://schemas.microsoft.com/office/drawing/2014/main" id="{809CC155-5851-4A48-91E2-3C9BCA6CA752}"/>
                      </a:ext>
                    </a:extLst>
                  </p:cNvPr>
                  <p:cNvSpPr/>
                  <p:nvPr/>
                </p:nvSpPr>
                <p:spPr>
                  <a:xfrm>
                    <a:off x="-45702" y="6433550"/>
                    <a:ext cx="7025615" cy="426691"/>
                  </a:xfrm>
                  <a:custGeom>
                    <a:avLst/>
                    <a:gdLst>
                      <a:gd name="connsiteX0" fmla="*/ 0 w 6123140"/>
                      <a:gd name="connsiteY0" fmla="*/ 0 h 426691"/>
                      <a:gd name="connsiteX1" fmla="*/ 6123140 w 6123140"/>
                      <a:gd name="connsiteY1" fmla="*/ 0 h 426691"/>
                      <a:gd name="connsiteX2" fmla="*/ 6008569 w 6123140"/>
                      <a:gd name="connsiteY2" fmla="*/ 111669 h 426691"/>
                      <a:gd name="connsiteX3" fmla="*/ 5685361 w 6123140"/>
                      <a:gd name="connsiteY3" fmla="*/ 426691 h 426691"/>
                      <a:gd name="connsiteX4" fmla="*/ 5679852 w 6123140"/>
                      <a:gd name="connsiteY4" fmla="*/ 426691 h 426691"/>
                      <a:gd name="connsiteX5" fmla="*/ 6028447 w 6123140"/>
                      <a:gd name="connsiteY5" fmla="*/ 86924 h 426691"/>
                      <a:gd name="connsiteX6" fmla="*/ 0 w 6123140"/>
                      <a:gd name="connsiteY6" fmla="*/ 86924 h 426691"/>
                      <a:gd name="connsiteX7" fmla="*/ 0 w 6123140"/>
                      <a:gd name="connsiteY7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23140" h="426691">
                        <a:moveTo>
                          <a:pt x="0" y="0"/>
                        </a:moveTo>
                        <a:lnTo>
                          <a:pt x="6123140" y="0"/>
                        </a:lnTo>
                        <a:lnTo>
                          <a:pt x="6008569" y="111669"/>
                        </a:lnTo>
                        <a:lnTo>
                          <a:pt x="5685361" y="426691"/>
                        </a:lnTo>
                        <a:lnTo>
                          <a:pt x="5679852" y="426691"/>
                        </a:lnTo>
                        <a:lnTo>
                          <a:pt x="6028447" y="86924"/>
                        </a:lnTo>
                        <a:lnTo>
                          <a:pt x="0" y="869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3" name="รูปแบบอิสระ: รูปร่าง 49">
                    <a:extLst>
                      <a:ext uri="{FF2B5EF4-FFF2-40B4-BE49-F238E27FC236}">
                        <a16:creationId xmlns:a16="http://schemas.microsoft.com/office/drawing/2014/main" id="{DF5E9D64-B090-1C11-FDC3-97FB18073E19}"/>
                      </a:ext>
                    </a:extLst>
                  </p:cNvPr>
                  <p:cNvSpPr/>
                  <p:nvPr/>
                </p:nvSpPr>
                <p:spPr>
                  <a:xfrm rot="380166">
                    <a:off x="6515310" y="6428830"/>
                    <a:ext cx="548723" cy="450425"/>
                  </a:xfrm>
                  <a:custGeom>
                    <a:avLst/>
                    <a:gdLst>
                      <a:gd name="connsiteX0" fmla="*/ 411471 w 524882"/>
                      <a:gd name="connsiteY0" fmla="*/ 0 h 426691"/>
                      <a:gd name="connsiteX1" fmla="*/ 524882 w 524882"/>
                      <a:gd name="connsiteY1" fmla="*/ 0 h 426691"/>
                      <a:gd name="connsiteX2" fmla="*/ 113411 w 524882"/>
                      <a:gd name="connsiteY2" fmla="*/ 426691 h 426691"/>
                      <a:gd name="connsiteX3" fmla="*/ 0 w 524882"/>
                      <a:gd name="connsiteY3" fmla="*/ 426691 h 426691"/>
                      <a:gd name="connsiteX4" fmla="*/ 411471 w 524882"/>
                      <a:gd name="connsiteY4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882" h="426691">
                        <a:moveTo>
                          <a:pt x="411471" y="0"/>
                        </a:moveTo>
                        <a:lnTo>
                          <a:pt x="524882" y="0"/>
                        </a:lnTo>
                        <a:lnTo>
                          <a:pt x="113411" y="426691"/>
                        </a:lnTo>
                        <a:lnTo>
                          <a:pt x="0" y="426691"/>
                        </a:lnTo>
                        <a:lnTo>
                          <a:pt x="41147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  <p:grpSp>
              <p:nvGrpSpPr>
                <p:cNvPr id="28" name="กลุ่ม 4">
                  <a:extLst>
                    <a:ext uri="{FF2B5EF4-FFF2-40B4-BE49-F238E27FC236}">
                      <a16:creationId xmlns:a16="http://schemas.microsoft.com/office/drawing/2014/main" id="{9A80B2CC-7067-7AC4-A3AB-BB16B3F66732}"/>
                    </a:ext>
                  </a:extLst>
                </p:cNvPr>
                <p:cNvGrpSpPr/>
                <p:nvPr/>
              </p:nvGrpSpPr>
              <p:grpSpPr>
                <a:xfrm>
                  <a:off x="7524888" y="4621292"/>
                  <a:ext cx="1619113" cy="531030"/>
                  <a:chOff x="9543115" y="6415804"/>
                  <a:chExt cx="2661401" cy="453428"/>
                </a:xfrm>
              </p:grpSpPr>
              <p:sp>
                <p:nvSpPr>
                  <p:cNvPr id="29" name="รูปแบบอิสระ: รูปร่าง 38">
                    <a:extLst>
                      <a:ext uri="{FF2B5EF4-FFF2-40B4-BE49-F238E27FC236}">
                        <a16:creationId xmlns:a16="http://schemas.microsoft.com/office/drawing/2014/main" id="{902BB02D-6665-9244-6B1A-A4EB8DFDE443}"/>
                      </a:ext>
                    </a:extLst>
                  </p:cNvPr>
                  <p:cNvSpPr/>
                  <p:nvPr/>
                </p:nvSpPr>
                <p:spPr>
                  <a:xfrm>
                    <a:off x="9543115" y="6415804"/>
                    <a:ext cx="2661398" cy="441288"/>
                  </a:xfrm>
                  <a:custGeom>
                    <a:avLst/>
                    <a:gdLst>
                      <a:gd name="connsiteX0" fmla="*/ 437779 w 1373020"/>
                      <a:gd name="connsiteY0" fmla="*/ 0 h 426691"/>
                      <a:gd name="connsiteX1" fmla="*/ 1373020 w 1373020"/>
                      <a:gd name="connsiteY1" fmla="*/ 0 h 426691"/>
                      <a:gd name="connsiteX2" fmla="*/ 1373020 w 1373020"/>
                      <a:gd name="connsiteY2" fmla="*/ 426691 h 426691"/>
                      <a:gd name="connsiteX3" fmla="*/ 0 w 1373020"/>
                      <a:gd name="connsiteY3" fmla="*/ 426691 h 426691"/>
                      <a:gd name="connsiteX4" fmla="*/ 323208 w 1373020"/>
                      <a:gd name="connsiteY4" fmla="*/ 111669 h 426691"/>
                      <a:gd name="connsiteX5" fmla="*/ 437779 w 1373020"/>
                      <a:gd name="connsiteY5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3020" h="426691">
                        <a:moveTo>
                          <a:pt x="437779" y="0"/>
                        </a:moveTo>
                        <a:lnTo>
                          <a:pt x="1373020" y="0"/>
                        </a:lnTo>
                        <a:lnTo>
                          <a:pt x="1373020" y="426691"/>
                        </a:lnTo>
                        <a:lnTo>
                          <a:pt x="0" y="426691"/>
                        </a:lnTo>
                        <a:lnTo>
                          <a:pt x="323208" y="111669"/>
                        </a:lnTo>
                        <a:lnTo>
                          <a:pt x="43777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  <p:sp>
                <p:nvSpPr>
                  <p:cNvPr id="30" name="รูปแบบอิสระ: รูปร่าง 31">
                    <a:extLst>
                      <a:ext uri="{FF2B5EF4-FFF2-40B4-BE49-F238E27FC236}">
                        <a16:creationId xmlns:a16="http://schemas.microsoft.com/office/drawing/2014/main" id="{2FEE4FA3-30B7-5C6E-2383-E5F4E5C71E41}"/>
                      </a:ext>
                    </a:extLst>
                  </p:cNvPr>
                  <p:cNvSpPr/>
                  <p:nvPr/>
                </p:nvSpPr>
                <p:spPr>
                  <a:xfrm>
                    <a:off x="9543115" y="6510930"/>
                    <a:ext cx="2661401" cy="358302"/>
                  </a:xfrm>
                  <a:custGeom>
                    <a:avLst/>
                    <a:gdLst>
                      <a:gd name="connsiteX0" fmla="*/ 349528 w 1399340"/>
                      <a:gd name="connsiteY0" fmla="*/ 0 h 340675"/>
                      <a:gd name="connsiteX1" fmla="*/ 1399340 w 1399340"/>
                      <a:gd name="connsiteY1" fmla="*/ 0 h 340675"/>
                      <a:gd name="connsiteX2" fmla="*/ 1399340 w 1399340"/>
                      <a:gd name="connsiteY2" fmla="*/ 340675 h 340675"/>
                      <a:gd name="connsiteX3" fmla="*/ 0 w 1399340"/>
                      <a:gd name="connsiteY3" fmla="*/ 340675 h 340675"/>
                      <a:gd name="connsiteX4" fmla="*/ 349528 w 1399340"/>
                      <a:gd name="connsiteY4" fmla="*/ 0 h 340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99340" h="340675">
                        <a:moveTo>
                          <a:pt x="349528" y="0"/>
                        </a:moveTo>
                        <a:lnTo>
                          <a:pt x="1399340" y="0"/>
                        </a:lnTo>
                        <a:lnTo>
                          <a:pt x="1399340" y="340675"/>
                        </a:lnTo>
                        <a:lnTo>
                          <a:pt x="0" y="340675"/>
                        </a:lnTo>
                        <a:lnTo>
                          <a:pt x="349528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</p:grpSp>
          <p:sp>
            <p:nvSpPr>
              <p:cNvPr id="26" name="รูปแบบอิสระ: รูปร่าง 49">
                <a:extLst>
                  <a:ext uri="{FF2B5EF4-FFF2-40B4-BE49-F238E27FC236}">
                    <a16:creationId xmlns:a16="http://schemas.microsoft.com/office/drawing/2014/main" id="{8186D56C-B7E7-89E1-686E-60B1A9CC00DF}"/>
                  </a:ext>
                </a:extLst>
              </p:cNvPr>
              <p:cNvSpPr/>
              <p:nvPr/>
            </p:nvSpPr>
            <p:spPr>
              <a:xfrm rot="1816843">
                <a:off x="8384884" y="5134125"/>
                <a:ext cx="366819" cy="715174"/>
              </a:xfrm>
              <a:custGeom>
                <a:avLst/>
                <a:gdLst>
                  <a:gd name="connsiteX0" fmla="*/ 411471 w 524882"/>
                  <a:gd name="connsiteY0" fmla="*/ 0 h 426691"/>
                  <a:gd name="connsiteX1" fmla="*/ 524882 w 524882"/>
                  <a:gd name="connsiteY1" fmla="*/ 0 h 426691"/>
                  <a:gd name="connsiteX2" fmla="*/ 113411 w 524882"/>
                  <a:gd name="connsiteY2" fmla="*/ 426691 h 426691"/>
                  <a:gd name="connsiteX3" fmla="*/ 0 w 524882"/>
                  <a:gd name="connsiteY3" fmla="*/ 426691 h 426691"/>
                  <a:gd name="connsiteX4" fmla="*/ 411471 w 524882"/>
                  <a:gd name="connsiteY4" fmla="*/ 0 h 426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882" h="426691">
                    <a:moveTo>
                      <a:pt x="411471" y="0"/>
                    </a:moveTo>
                    <a:lnTo>
                      <a:pt x="524882" y="0"/>
                    </a:lnTo>
                    <a:lnTo>
                      <a:pt x="113411" y="426691"/>
                    </a:lnTo>
                    <a:lnTo>
                      <a:pt x="0" y="426691"/>
                    </a:lnTo>
                    <a:lnTo>
                      <a:pt x="41147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h-TH" sz="2667"/>
              </a:p>
            </p:txBody>
          </p:sp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B312B198-C17C-96F4-3A0E-1105D8A744E3}"/>
                </a:ext>
              </a:extLst>
            </p:cNvPr>
            <p:cNvSpPr txBox="1"/>
            <p:nvPr/>
          </p:nvSpPr>
          <p:spPr>
            <a:xfrm>
              <a:off x="124926" y="5442506"/>
              <a:ext cx="5258965" cy="276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เศรษฐกิจฐานรากมั่นคง ชุมชนเข้มแข็งอย่างยั่งยืน ด้วยหลักปรัชญาของเศรษฐกิจพอเพียง</a:t>
              </a:r>
            </a:p>
          </p:txBody>
        </p:sp>
        <p:grpSp>
          <p:nvGrpSpPr>
            <p:cNvPr id="18" name="กลุ่ม 5">
              <a:extLst>
                <a:ext uri="{FF2B5EF4-FFF2-40B4-BE49-F238E27FC236}">
                  <a16:creationId xmlns:a16="http://schemas.microsoft.com/office/drawing/2014/main" id="{BC9CDF00-3138-6969-9F3B-1C4BDBCE4D5C}"/>
                </a:ext>
              </a:extLst>
            </p:cNvPr>
            <p:cNvGrpSpPr/>
            <p:nvPr/>
          </p:nvGrpSpPr>
          <p:grpSpPr>
            <a:xfrm>
              <a:off x="5709572" y="5155894"/>
              <a:ext cx="2562423" cy="573424"/>
              <a:chOff x="5709572" y="5155894"/>
              <a:chExt cx="2562423" cy="573424"/>
            </a:xfrm>
          </p:grpSpPr>
          <p:grpSp>
            <p:nvGrpSpPr>
              <p:cNvPr id="19" name="Group 7">
                <a:extLst>
                  <a:ext uri="{FF2B5EF4-FFF2-40B4-BE49-F238E27FC236}">
                    <a16:creationId xmlns:a16="http://schemas.microsoft.com/office/drawing/2014/main" id="{AA8CDC2F-0ADD-CFBA-3F81-21907F8C6A8B}"/>
                  </a:ext>
                </a:extLst>
              </p:cNvPr>
              <p:cNvGrpSpPr/>
              <p:nvPr/>
            </p:nvGrpSpPr>
            <p:grpSpPr>
              <a:xfrm>
                <a:off x="5709572" y="5155894"/>
                <a:ext cx="2562423" cy="573424"/>
                <a:chOff x="-89764" y="-196712"/>
                <a:chExt cx="10439060" cy="2336075"/>
              </a:xfrm>
            </p:grpSpPr>
            <p:sp>
              <p:nvSpPr>
                <p:cNvPr id="21" name="Freeform 71">
                  <a:extLst>
                    <a:ext uri="{FF2B5EF4-FFF2-40B4-BE49-F238E27FC236}">
                      <a16:creationId xmlns:a16="http://schemas.microsoft.com/office/drawing/2014/main" id="{4334F1EA-CF8D-8179-E1CF-2AA4B6440654}"/>
                    </a:ext>
                  </a:extLst>
                </p:cNvPr>
                <p:cNvSpPr/>
                <p:nvPr/>
              </p:nvSpPr>
              <p:spPr>
                <a:xfrm>
                  <a:off x="-89764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  <p:sp>
              <p:nvSpPr>
                <p:cNvPr id="22" name="Freeform 72">
                  <a:extLst>
                    <a:ext uri="{FF2B5EF4-FFF2-40B4-BE49-F238E27FC236}">
                      <a16:creationId xmlns:a16="http://schemas.microsoft.com/office/drawing/2014/main" id="{3CEE39FA-2F70-ED62-4F3B-C2DA3FC3077B}"/>
                    </a:ext>
                  </a:extLst>
                </p:cNvPr>
                <p:cNvSpPr/>
                <p:nvPr/>
              </p:nvSpPr>
              <p:spPr>
                <a:xfrm>
                  <a:off x="1575525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3" name="Freeform 73">
                  <a:extLst>
                    <a:ext uri="{FF2B5EF4-FFF2-40B4-BE49-F238E27FC236}">
                      <a16:creationId xmlns:a16="http://schemas.microsoft.com/office/drawing/2014/main" id="{F737BBCC-6616-4210-E61D-89B9EE635CA9}"/>
                    </a:ext>
                  </a:extLst>
                </p:cNvPr>
                <p:cNvSpPr/>
                <p:nvPr/>
              </p:nvSpPr>
              <p:spPr>
                <a:xfrm>
                  <a:off x="4979852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BA60EEC5-5614-86E6-2A70-374F133C5E04}"/>
                    </a:ext>
                  </a:extLst>
                </p:cNvPr>
                <p:cNvSpPr/>
                <p:nvPr/>
              </p:nvSpPr>
              <p:spPr>
                <a:xfrm>
                  <a:off x="6632873" y="-196712"/>
                  <a:ext cx="3716423" cy="23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23" h="2336075">
                      <a:moveTo>
                        <a:pt x="0" y="0"/>
                      </a:moveTo>
                      <a:lnTo>
                        <a:pt x="3716423" y="0"/>
                      </a:lnTo>
                      <a:lnTo>
                        <a:pt x="3716423" y="2336075"/>
                      </a:lnTo>
                      <a:lnTo>
                        <a:pt x="0" y="23360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l="-5873" r="-5873"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2F39FE4-17BA-6C98-C958-AA3F8A9B1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3969" y="5270291"/>
                <a:ext cx="419617" cy="420742"/>
              </a:xfrm>
              <a:prstGeom prst="rect">
                <a:avLst/>
              </a:prstGeom>
            </p:spPr>
          </p:pic>
        </p:grpSp>
      </p:grpSp>
      <p:sp>
        <p:nvSpPr>
          <p:cNvPr id="7" name="Rectangle 6"/>
          <p:cNvSpPr/>
          <p:nvPr/>
        </p:nvSpPr>
        <p:spPr>
          <a:xfrm>
            <a:off x="292099" y="871193"/>
            <a:ext cx="11734799" cy="1141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200543" algn="l"/>
                <a:tab pos="4440656" algn="l"/>
              </a:tabLst>
            </a:pPr>
            <a: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บัญชีจัดสรรงบประมาณ (ต่อ)</a:t>
            </a:r>
            <a:b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</a:br>
            <a: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โครงการเพิ่มประสิทธิภาพการปฏิบัติงานกองทุนพัฒนาบทบาทสตรีแก่กลไกการขับเคลื่อนกองทุนพัฒนาบทบาทสตรี </a:t>
            </a:r>
            <a:endParaRPr lang="en-US" sz="1600" dirty="0">
              <a:latin typeface="Chulabhorn Likit Text Light๙" panose="00000400000000000000" pitchFamily="2" charset="-34"/>
              <a:ea typeface="Calibri" panose="020F0502020204030204" pitchFamily="34" charset="0"/>
              <a:cs typeface="Chulabhorn Likit Text Light๙" panose="00000400000000000000" pitchFamily="2" charset="-34"/>
            </a:endParaRPr>
          </a:p>
          <a:p>
            <a:pPr algn="ctr">
              <a:lnSpc>
                <a:spcPct val="107000"/>
              </a:lnSpc>
              <a:tabLst>
                <a:tab pos="1200543" algn="l"/>
                <a:tab pos="4440656" algn="l"/>
              </a:tabLst>
            </a:pPr>
            <a: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ประจำปีงบประมาณ พ.ศ. 2567</a:t>
            </a:r>
            <a:endParaRPr lang="th-TH" sz="1600" dirty="0">
              <a:latin typeface="Chulabhorn Likit Text Light๙" panose="00000400000000000000" pitchFamily="2" charset="-34"/>
              <a:ea typeface="Calibri" panose="020F0502020204030204" pitchFamily="34" charset="0"/>
              <a:cs typeface="Chulabhorn Likit Text Light๙" panose="00000400000000000000" pitchFamily="2" charset="-34"/>
            </a:endParaRPr>
          </a:p>
          <a:p>
            <a:pPr algn="ctr">
              <a:lnSpc>
                <a:spcPct val="107000"/>
              </a:lnSpc>
              <a:tabLst>
                <a:tab pos="1200543" algn="l"/>
                <a:tab pos="4440656" algn="l"/>
              </a:tabLst>
            </a:pPr>
            <a:r>
              <a:rPr lang="th-TH" sz="1600" b="1" u="sng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กิจกรรมที่ 1</a:t>
            </a:r>
            <a: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 </a:t>
            </a:r>
            <a:r>
              <a:rPr lang="th-TH" sz="1600" b="1" spc="-4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เพิ่มประสิทธิภาพการปฏิบัติงานกองทุนพัฒนาบทบาทสตรีแก่กลไกการขับเคลื่อนกองทุนพัฒนาบทบาทสตรีระดับอำเภอ</a:t>
            </a:r>
            <a:endParaRPr lang="en-US" sz="1600" dirty="0">
              <a:latin typeface="Chulabhorn Likit Text Light๙" panose="00000400000000000000" pitchFamily="2" charset="-34"/>
              <a:ea typeface="Calibri" panose="020F0502020204030204" pitchFamily="34" charset="0"/>
              <a:cs typeface="Chulabhorn Likit Text Light๙" panose="00000400000000000000" pitchFamily="2" charset="-34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485774"/>
              </p:ext>
            </p:extLst>
          </p:nvPr>
        </p:nvGraphicFramePr>
        <p:xfrm>
          <a:off x="420561" y="2002667"/>
          <a:ext cx="11404608" cy="4297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739">
                  <a:extLst>
                    <a:ext uri="{9D8B030D-6E8A-4147-A177-3AD203B41FA5}">
                      <a16:colId xmlns:a16="http://schemas.microsoft.com/office/drawing/2014/main" val="200057829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1600422647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745292493"/>
                    </a:ext>
                  </a:extLst>
                </a:gridCol>
                <a:gridCol w="2579565">
                  <a:extLst>
                    <a:ext uri="{9D8B030D-6E8A-4147-A177-3AD203B41FA5}">
                      <a16:colId xmlns:a16="http://schemas.microsoft.com/office/drawing/2014/main" val="3457021410"/>
                    </a:ext>
                  </a:extLst>
                </a:gridCol>
                <a:gridCol w="1425576">
                  <a:extLst>
                    <a:ext uri="{9D8B030D-6E8A-4147-A177-3AD203B41FA5}">
                      <a16:colId xmlns:a16="http://schemas.microsoft.com/office/drawing/2014/main" val="3431201823"/>
                    </a:ext>
                  </a:extLst>
                </a:gridCol>
                <a:gridCol w="1425576">
                  <a:extLst>
                    <a:ext uri="{9D8B030D-6E8A-4147-A177-3AD203B41FA5}">
                      <a16:colId xmlns:a16="http://schemas.microsoft.com/office/drawing/2014/main" val="3105249133"/>
                    </a:ext>
                  </a:extLst>
                </a:gridCol>
                <a:gridCol w="1425576">
                  <a:extLst>
                    <a:ext uri="{9D8B030D-6E8A-4147-A177-3AD203B41FA5}">
                      <a16:colId xmlns:a16="http://schemas.microsoft.com/office/drawing/2014/main" val="1533869106"/>
                    </a:ext>
                  </a:extLst>
                </a:gridCol>
                <a:gridCol w="1425576">
                  <a:extLst>
                    <a:ext uri="{9D8B030D-6E8A-4147-A177-3AD203B41FA5}">
                      <a16:colId xmlns:a16="http://schemas.microsoft.com/office/drawing/2014/main" val="2279986314"/>
                    </a:ext>
                  </a:extLst>
                </a:gridCol>
              </a:tblGrid>
              <a:tr h="354268"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</a:t>
                      </a:r>
                      <a:b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อำเภอ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กลุ่มเป้าหมาย</a:t>
                      </a:r>
                      <a:r>
                        <a:rPr lang="th-TH" sz="1300" baseline="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ต่อ 1 อำเภอ</a:t>
                      </a:r>
                      <a:endParaRPr lang="th-TH" sz="1300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จำนวนเงินที่จัดสรร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780592"/>
                  </a:ext>
                </a:extLst>
              </a:tr>
              <a:tr h="539553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คณทำงานฯ ตำบล/เทศบาล อาสาสมัครฯ</a:t>
                      </a:r>
                    </a:p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(อ. ละ 30 คน)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เจ้าหน้าที่โครงการ </a:t>
                      </a:r>
                    </a:p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(อ. ละ 2 คน)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 </a:t>
                      </a:r>
                      <a:b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(อ.ละ 32 คน)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จำนวนเงิน/อำเภอ</a:t>
                      </a:r>
                      <a:r>
                        <a:rPr lang="th-TH" sz="1100" b="1" baseline="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(บาท)</a:t>
                      </a:r>
                      <a:endParaRPr lang="th-TH" sz="1100" b="1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</a:t>
                      </a:r>
                      <a:b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รวมทุกอำเภอ (บาท)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076882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ปัตตานี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360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384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240,000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144392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พระนครศรีอยุธยา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480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512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19607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33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พะเยา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270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288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180,000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46713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พังงา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240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256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160,000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83544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35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พัทลุง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11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330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352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107623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พิจิตร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360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384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240,000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518429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37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พิษณุโลก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270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288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180,000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290639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เพชรบุรี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240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256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160,000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997440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39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เพชรบูรณ์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11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330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352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908080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แพร่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240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256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160,000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808460"/>
                  </a:ext>
                </a:extLst>
              </a:tr>
            </a:tbl>
          </a:graphicData>
        </a:graphic>
      </p:graphicFrame>
      <p:sp>
        <p:nvSpPr>
          <p:cNvPr id="3" name="ตัวแทนหมายเลขภาพนิ่ง 8">
            <a:extLst>
              <a:ext uri="{FF2B5EF4-FFF2-40B4-BE49-F238E27FC236}">
                <a16:creationId xmlns:a16="http://schemas.microsoft.com/office/drawing/2014/main" id="{CD3C9E18-DA90-E86F-D7CB-9D851FAD624C}"/>
              </a:ext>
            </a:extLst>
          </p:cNvPr>
          <p:cNvSpPr txBox="1">
            <a:spLocks/>
          </p:cNvSpPr>
          <p:nvPr/>
        </p:nvSpPr>
        <p:spPr>
          <a:xfrm>
            <a:off x="11115090" y="6524576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33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36349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2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0" y="-19978"/>
            <a:ext cx="12245731" cy="836769"/>
            <a:chOff x="-29746" y="-164553"/>
            <a:chExt cx="9173747" cy="702501"/>
          </a:xfrm>
        </p:grpSpPr>
        <p:sp>
          <p:nvSpPr>
            <p:cNvPr id="10" name="สี่เหลี่ยมผืนผ้า: มุมมน 48">
              <a:extLst>
                <a:ext uri="{FF2B5EF4-FFF2-40B4-BE49-F238E27FC236}">
                  <a16:creationId xmlns:a16="http://schemas.microsoft.com/office/drawing/2014/main" id="{DCE62B95-9C16-4E87-82CC-AF99B1F01983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1" name="สี่เหลี่ยมผืนผ้า 47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29746" y="-164553"/>
              <a:ext cx="9173747" cy="702501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2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CDB1064D-F2C9-4D02-9722-A4463B75D08B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dirty="0"/>
            </a:p>
          </p:txBody>
        </p:sp>
        <p:sp>
          <p:nvSpPr>
            <p:cNvPr id="13" name="สี่เหลี่ยมผืนผ้า 3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29746" y="-164553"/>
              <a:ext cx="9173747" cy="60745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</p:grpSp>
      <p:sp>
        <p:nvSpPr>
          <p:cNvPr id="14" name="สี่เหลี่ยมผืนผ้า 24"/>
          <p:cNvSpPr/>
          <p:nvPr/>
        </p:nvSpPr>
        <p:spPr>
          <a:xfrm>
            <a:off x="459981" y="157133"/>
            <a:ext cx="113990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การดำเนินงานตามแผนการดำเนินงานและแผนการใช้จ่ายงบประมาณ กองทุนพัฒนาบทบาทสตรี ประจำปีงบประมาณ พ.ศ. 2567</a:t>
            </a:r>
          </a:p>
        </p:txBody>
      </p:sp>
      <p:grpSp>
        <p:nvGrpSpPr>
          <p:cNvPr id="15" name="กลุ่ม 2">
            <a:extLst>
              <a:ext uri="{FF2B5EF4-FFF2-40B4-BE49-F238E27FC236}">
                <a16:creationId xmlns:a16="http://schemas.microsoft.com/office/drawing/2014/main" id="{82644C6B-2B5C-7B00-84BC-4056C8694F06}"/>
              </a:ext>
            </a:extLst>
          </p:cNvPr>
          <p:cNvGrpSpPr/>
          <p:nvPr/>
        </p:nvGrpSpPr>
        <p:grpSpPr>
          <a:xfrm>
            <a:off x="0" y="6276306"/>
            <a:ext cx="12192000" cy="695990"/>
            <a:chOff x="-23585" y="5154909"/>
            <a:chExt cx="10183585" cy="694389"/>
          </a:xfrm>
        </p:grpSpPr>
        <p:grpSp>
          <p:nvGrpSpPr>
            <p:cNvPr id="16" name="Group 47">
              <a:extLst>
                <a:ext uri="{FF2B5EF4-FFF2-40B4-BE49-F238E27FC236}">
                  <a16:creationId xmlns:a16="http://schemas.microsoft.com/office/drawing/2014/main" id="{C9BCB005-829C-BE99-BA7C-7F9EB5EC2082}"/>
                </a:ext>
              </a:extLst>
            </p:cNvPr>
            <p:cNvGrpSpPr/>
            <p:nvPr/>
          </p:nvGrpSpPr>
          <p:grpSpPr>
            <a:xfrm>
              <a:off x="-23585" y="5154909"/>
              <a:ext cx="10183585" cy="694389"/>
              <a:chOff x="-23585" y="5134125"/>
              <a:chExt cx="10183585" cy="715174"/>
            </a:xfrm>
          </p:grpSpPr>
          <p:grpSp>
            <p:nvGrpSpPr>
              <p:cNvPr id="25" name="กลุ่ม 1">
                <a:extLst>
                  <a:ext uri="{FF2B5EF4-FFF2-40B4-BE49-F238E27FC236}">
                    <a16:creationId xmlns:a16="http://schemas.microsoft.com/office/drawing/2014/main" id="{A4F962D6-BD3F-CD0A-46E6-BA26F50342FE}"/>
                  </a:ext>
                </a:extLst>
              </p:cNvPr>
              <p:cNvGrpSpPr/>
              <p:nvPr/>
            </p:nvGrpSpPr>
            <p:grpSpPr>
              <a:xfrm>
                <a:off x="-23585" y="5274993"/>
                <a:ext cx="10183585" cy="470079"/>
                <a:chOff x="-21227" y="4621292"/>
                <a:chExt cx="9165228" cy="561020"/>
              </a:xfrm>
            </p:grpSpPr>
            <p:grpSp>
              <p:nvGrpSpPr>
                <p:cNvPr id="27" name="กลุ่ม 7">
                  <a:extLst>
                    <a:ext uri="{FF2B5EF4-FFF2-40B4-BE49-F238E27FC236}">
                      <a16:creationId xmlns:a16="http://schemas.microsoft.com/office/drawing/2014/main" id="{005B2F52-0366-AC43-5456-E24CFD37FA84}"/>
                    </a:ext>
                  </a:extLst>
                </p:cNvPr>
                <p:cNvGrpSpPr/>
                <p:nvPr/>
              </p:nvGrpSpPr>
              <p:grpSpPr>
                <a:xfrm>
                  <a:off x="-21227" y="4635401"/>
                  <a:ext cx="5133812" cy="546911"/>
                  <a:chOff x="-45702" y="6428830"/>
                  <a:chExt cx="7109735" cy="450425"/>
                </a:xfrm>
              </p:grpSpPr>
              <p:sp>
                <p:nvSpPr>
                  <p:cNvPr id="31" name="รูปแบบอิสระ: รูปร่าง 55">
                    <a:extLst>
                      <a:ext uri="{FF2B5EF4-FFF2-40B4-BE49-F238E27FC236}">
                        <a16:creationId xmlns:a16="http://schemas.microsoft.com/office/drawing/2014/main" id="{D227A3C2-B931-8A4F-F874-0584EE83A018}"/>
                      </a:ext>
                    </a:extLst>
                  </p:cNvPr>
                  <p:cNvSpPr/>
                  <p:nvPr/>
                </p:nvSpPr>
                <p:spPr>
                  <a:xfrm>
                    <a:off x="-16309" y="6508953"/>
                    <a:ext cx="6875685" cy="339767"/>
                  </a:xfrm>
                  <a:custGeom>
                    <a:avLst/>
                    <a:gdLst>
                      <a:gd name="connsiteX0" fmla="*/ 0 w 6028447"/>
                      <a:gd name="connsiteY0" fmla="*/ 0 h 339767"/>
                      <a:gd name="connsiteX1" fmla="*/ 6028447 w 6028447"/>
                      <a:gd name="connsiteY1" fmla="*/ 0 h 339767"/>
                      <a:gd name="connsiteX2" fmla="*/ 5679852 w 6028447"/>
                      <a:gd name="connsiteY2" fmla="*/ 339767 h 339767"/>
                      <a:gd name="connsiteX3" fmla="*/ 0 w 6028447"/>
                      <a:gd name="connsiteY3" fmla="*/ 339767 h 339767"/>
                      <a:gd name="connsiteX4" fmla="*/ 0 w 6028447"/>
                      <a:gd name="connsiteY4" fmla="*/ 0 h 339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28447" h="339767">
                        <a:moveTo>
                          <a:pt x="0" y="0"/>
                        </a:moveTo>
                        <a:lnTo>
                          <a:pt x="6028447" y="0"/>
                        </a:lnTo>
                        <a:lnTo>
                          <a:pt x="5679852" y="339767"/>
                        </a:lnTo>
                        <a:lnTo>
                          <a:pt x="0" y="3397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2" name="รูปแบบอิสระ: รูปร่าง 50">
                    <a:extLst>
                      <a:ext uri="{FF2B5EF4-FFF2-40B4-BE49-F238E27FC236}">
                        <a16:creationId xmlns:a16="http://schemas.microsoft.com/office/drawing/2014/main" id="{809CC155-5851-4A48-91E2-3C9BCA6CA752}"/>
                      </a:ext>
                    </a:extLst>
                  </p:cNvPr>
                  <p:cNvSpPr/>
                  <p:nvPr/>
                </p:nvSpPr>
                <p:spPr>
                  <a:xfrm>
                    <a:off x="-45702" y="6433550"/>
                    <a:ext cx="7025615" cy="426691"/>
                  </a:xfrm>
                  <a:custGeom>
                    <a:avLst/>
                    <a:gdLst>
                      <a:gd name="connsiteX0" fmla="*/ 0 w 6123140"/>
                      <a:gd name="connsiteY0" fmla="*/ 0 h 426691"/>
                      <a:gd name="connsiteX1" fmla="*/ 6123140 w 6123140"/>
                      <a:gd name="connsiteY1" fmla="*/ 0 h 426691"/>
                      <a:gd name="connsiteX2" fmla="*/ 6008569 w 6123140"/>
                      <a:gd name="connsiteY2" fmla="*/ 111669 h 426691"/>
                      <a:gd name="connsiteX3" fmla="*/ 5685361 w 6123140"/>
                      <a:gd name="connsiteY3" fmla="*/ 426691 h 426691"/>
                      <a:gd name="connsiteX4" fmla="*/ 5679852 w 6123140"/>
                      <a:gd name="connsiteY4" fmla="*/ 426691 h 426691"/>
                      <a:gd name="connsiteX5" fmla="*/ 6028447 w 6123140"/>
                      <a:gd name="connsiteY5" fmla="*/ 86924 h 426691"/>
                      <a:gd name="connsiteX6" fmla="*/ 0 w 6123140"/>
                      <a:gd name="connsiteY6" fmla="*/ 86924 h 426691"/>
                      <a:gd name="connsiteX7" fmla="*/ 0 w 6123140"/>
                      <a:gd name="connsiteY7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23140" h="426691">
                        <a:moveTo>
                          <a:pt x="0" y="0"/>
                        </a:moveTo>
                        <a:lnTo>
                          <a:pt x="6123140" y="0"/>
                        </a:lnTo>
                        <a:lnTo>
                          <a:pt x="6008569" y="111669"/>
                        </a:lnTo>
                        <a:lnTo>
                          <a:pt x="5685361" y="426691"/>
                        </a:lnTo>
                        <a:lnTo>
                          <a:pt x="5679852" y="426691"/>
                        </a:lnTo>
                        <a:lnTo>
                          <a:pt x="6028447" y="86924"/>
                        </a:lnTo>
                        <a:lnTo>
                          <a:pt x="0" y="869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3" name="รูปแบบอิสระ: รูปร่าง 49">
                    <a:extLst>
                      <a:ext uri="{FF2B5EF4-FFF2-40B4-BE49-F238E27FC236}">
                        <a16:creationId xmlns:a16="http://schemas.microsoft.com/office/drawing/2014/main" id="{DF5E9D64-B090-1C11-FDC3-97FB18073E19}"/>
                      </a:ext>
                    </a:extLst>
                  </p:cNvPr>
                  <p:cNvSpPr/>
                  <p:nvPr/>
                </p:nvSpPr>
                <p:spPr>
                  <a:xfrm rot="380166">
                    <a:off x="6515310" y="6428830"/>
                    <a:ext cx="548723" cy="450425"/>
                  </a:xfrm>
                  <a:custGeom>
                    <a:avLst/>
                    <a:gdLst>
                      <a:gd name="connsiteX0" fmla="*/ 411471 w 524882"/>
                      <a:gd name="connsiteY0" fmla="*/ 0 h 426691"/>
                      <a:gd name="connsiteX1" fmla="*/ 524882 w 524882"/>
                      <a:gd name="connsiteY1" fmla="*/ 0 h 426691"/>
                      <a:gd name="connsiteX2" fmla="*/ 113411 w 524882"/>
                      <a:gd name="connsiteY2" fmla="*/ 426691 h 426691"/>
                      <a:gd name="connsiteX3" fmla="*/ 0 w 524882"/>
                      <a:gd name="connsiteY3" fmla="*/ 426691 h 426691"/>
                      <a:gd name="connsiteX4" fmla="*/ 411471 w 524882"/>
                      <a:gd name="connsiteY4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882" h="426691">
                        <a:moveTo>
                          <a:pt x="411471" y="0"/>
                        </a:moveTo>
                        <a:lnTo>
                          <a:pt x="524882" y="0"/>
                        </a:lnTo>
                        <a:lnTo>
                          <a:pt x="113411" y="426691"/>
                        </a:lnTo>
                        <a:lnTo>
                          <a:pt x="0" y="426691"/>
                        </a:lnTo>
                        <a:lnTo>
                          <a:pt x="41147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  <p:grpSp>
              <p:nvGrpSpPr>
                <p:cNvPr id="28" name="กลุ่ม 4">
                  <a:extLst>
                    <a:ext uri="{FF2B5EF4-FFF2-40B4-BE49-F238E27FC236}">
                      <a16:creationId xmlns:a16="http://schemas.microsoft.com/office/drawing/2014/main" id="{9A80B2CC-7067-7AC4-A3AB-BB16B3F66732}"/>
                    </a:ext>
                  </a:extLst>
                </p:cNvPr>
                <p:cNvGrpSpPr/>
                <p:nvPr/>
              </p:nvGrpSpPr>
              <p:grpSpPr>
                <a:xfrm>
                  <a:off x="7524888" y="4621292"/>
                  <a:ext cx="1619113" cy="531030"/>
                  <a:chOff x="9543115" y="6415804"/>
                  <a:chExt cx="2661401" cy="453428"/>
                </a:xfrm>
              </p:grpSpPr>
              <p:sp>
                <p:nvSpPr>
                  <p:cNvPr id="29" name="รูปแบบอิสระ: รูปร่าง 38">
                    <a:extLst>
                      <a:ext uri="{FF2B5EF4-FFF2-40B4-BE49-F238E27FC236}">
                        <a16:creationId xmlns:a16="http://schemas.microsoft.com/office/drawing/2014/main" id="{902BB02D-6665-9244-6B1A-A4EB8DFDE443}"/>
                      </a:ext>
                    </a:extLst>
                  </p:cNvPr>
                  <p:cNvSpPr/>
                  <p:nvPr/>
                </p:nvSpPr>
                <p:spPr>
                  <a:xfrm>
                    <a:off x="9543115" y="6415804"/>
                    <a:ext cx="2661398" cy="441288"/>
                  </a:xfrm>
                  <a:custGeom>
                    <a:avLst/>
                    <a:gdLst>
                      <a:gd name="connsiteX0" fmla="*/ 437779 w 1373020"/>
                      <a:gd name="connsiteY0" fmla="*/ 0 h 426691"/>
                      <a:gd name="connsiteX1" fmla="*/ 1373020 w 1373020"/>
                      <a:gd name="connsiteY1" fmla="*/ 0 h 426691"/>
                      <a:gd name="connsiteX2" fmla="*/ 1373020 w 1373020"/>
                      <a:gd name="connsiteY2" fmla="*/ 426691 h 426691"/>
                      <a:gd name="connsiteX3" fmla="*/ 0 w 1373020"/>
                      <a:gd name="connsiteY3" fmla="*/ 426691 h 426691"/>
                      <a:gd name="connsiteX4" fmla="*/ 323208 w 1373020"/>
                      <a:gd name="connsiteY4" fmla="*/ 111669 h 426691"/>
                      <a:gd name="connsiteX5" fmla="*/ 437779 w 1373020"/>
                      <a:gd name="connsiteY5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3020" h="426691">
                        <a:moveTo>
                          <a:pt x="437779" y="0"/>
                        </a:moveTo>
                        <a:lnTo>
                          <a:pt x="1373020" y="0"/>
                        </a:lnTo>
                        <a:lnTo>
                          <a:pt x="1373020" y="426691"/>
                        </a:lnTo>
                        <a:lnTo>
                          <a:pt x="0" y="426691"/>
                        </a:lnTo>
                        <a:lnTo>
                          <a:pt x="323208" y="111669"/>
                        </a:lnTo>
                        <a:lnTo>
                          <a:pt x="43777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  <p:sp>
                <p:nvSpPr>
                  <p:cNvPr id="30" name="รูปแบบอิสระ: รูปร่าง 31">
                    <a:extLst>
                      <a:ext uri="{FF2B5EF4-FFF2-40B4-BE49-F238E27FC236}">
                        <a16:creationId xmlns:a16="http://schemas.microsoft.com/office/drawing/2014/main" id="{2FEE4FA3-30B7-5C6E-2383-E5F4E5C71E41}"/>
                      </a:ext>
                    </a:extLst>
                  </p:cNvPr>
                  <p:cNvSpPr/>
                  <p:nvPr/>
                </p:nvSpPr>
                <p:spPr>
                  <a:xfrm>
                    <a:off x="9543115" y="6510930"/>
                    <a:ext cx="2661401" cy="358302"/>
                  </a:xfrm>
                  <a:custGeom>
                    <a:avLst/>
                    <a:gdLst>
                      <a:gd name="connsiteX0" fmla="*/ 349528 w 1399340"/>
                      <a:gd name="connsiteY0" fmla="*/ 0 h 340675"/>
                      <a:gd name="connsiteX1" fmla="*/ 1399340 w 1399340"/>
                      <a:gd name="connsiteY1" fmla="*/ 0 h 340675"/>
                      <a:gd name="connsiteX2" fmla="*/ 1399340 w 1399340"/>
                      <a:gd name="connsiteY2" fmla="*/ 340675 h 340675"/>
                      <a:gd name="connsiteX3" fmla="*/ 0 w 1399340"/>
                      <a:gd name="connsiteY3" fmla="*/ 340675 h 340675"/>
                      <a:gd name="connsiteX4" fmla="*/ 349528 w 1399340"/>
                      <a:gd name="connsiteY4" fmla="*/ 0 h 340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99340" h="340675">
                        <a:moveTo>
                          <a:pt x="349528" y="0"/>
                        </a:moveTo>
                        <a:lnTo>
                          <a:pt x="1399340" y="0"/>
                        </a:lnTo>
                        <a:lnTo>
                          <a:pt x="1399340" y="340675"/>
                        </a:lnTo>
                        <a:lnTo>
                          <a:pt x="0" y="340675"/>
                        </a:lnTo>
                        <a:lnTo>
                          <a:pt x="349528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</p:grpSp>
          <p:sp>
            <p:nvSpPr>
              <p:cNvPr id="26" name="รูปแบบอิสระ: รูปร่าง 49">
                <a:extLst>
                  <a:ext uri="{FF2B5EF4-FFF2-40B4-BE49-F238E27FC236}">
                    <a16:creationId xmlns:a16="http://schemas.microsoft.com/office/drawing/2014/main" id="{8186D56C-B7E7-89E1-686E-60B1A9CC00DF}"/>
                  </a:ext>
                </a:extLst>
              </p:cNvPr>
              <p:cNvSpPr/>
              <p:nvPr/>
            </p:nvSpPr>
            <p:spPr>
              <a:xfrm rot="1816843">
                <a:off x="8384884" y="5134125"/>
                <a:ext cx="366819" cy="715174"/>
              </a:xfrm>
              <a:custGeom>
                <a:avLst/>
                <a:gdLst>
                  <a:gd name="connsiteX0" fmla="*/ 411471 w 524882"/>
                  <a:gd name="connsiteY0" fmla="*/ 0 h 426691"/>
                  <a:gd name="connsiteX1" fmla="*/ 524882 w 524882"/>
                  <a:gd name="connsiteY1" fmla="*/ 0 h 426691"/>
                  <a:gd name="connsiteX2" fmla="*/ 113411 w 524882"/>
                  <a:gd name="connsiteY2" fmla="*/ 426691 h 426691"/>
                  <a:gd name="connsiteX3" fmla="*/ 0 w 524882"/>
                  <a:gd name="connsiteY3" fmla="*/ 426691 h 426691"/>
                  <a:gd name="connsiteX4" fmla="*/ 411471 w 524882"/>
                  <a:gd name="connsiteY4" fmla="*/ 0 h 426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882" h="426691">
                    <a:moveTo>
                      <a:pt x="411471" y="0"/>
                    </a:moveTo>
                    <a:lnTo>
                      <a:pt x="524882" y="0"/>
                    </a:lnTo>
                    <a:lnTo>
                      <a:pt x="113411" y="426691"/>
                    </a:lnTo>
                    <a:lnTo>
                      <a:pt x="0" y="426691"/>
                    </a:lnTo>
                    <a:lnTo>
                      <a:pt x="41147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h-TH" sz="2667"/>
              </a:p>
            </p:txBody>
          </p:sp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B312B198-C17C-96F4-3A0E-1105D8A744E3}"/>
                </a:ext>
              </a:extLst>
            </p:cNvPr>
            <p:cNvSpPr txBox="1"/>
            <p:nvPr/>
          </p:nvSpPr>
          <p:spPr>
            <a:xfrm>
              <a:off x="124926" y="5442506"/>
              <a:ext cx="5258965" cy="276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เศรษฐกิจฐานรากมั่นคง ชุมชนเข้มแข็งอย่างยั่งยืน ด้วยหลักปรัชญาของเศรษฐกิจพอเพียง</a:t>
              </a:r>
            </a:p>
          </p:txBody>
        </p:sp>
        <p:grpSp>
          <p:nvGrpSpPr>
            <p:cNvPr id="18" name="กลุ่ม 5">
              <a:extLst>
                <a:ext uri="{FF2B5EF4-FFF2-40B4-BE49-F238E27FC236}">
                  <a16:creationId xmlns:a16="http://schemas.microsoft.com/office/drawing/2014/main" id="{BC9CDF00-3138-6969-9F3B-1C4BDBCE4D5C}"/>
                </a:ext>
              </a:extLst>
            </p:cNvPr>
            <p:cNvGrpSpPr/>
            <p:nvPr/>
          </p:nvGrpSpPr>
          <p:grpSpPr>
            <a:xfrm>
              <a:off x="5709572" y="5155894"/>
              <a:ext cx="2562423" cy="573424"/>
              <a:chOff x="5709572" y="5155894"/>
              <a:chExt cx="2562423" cy="573424"/>
            </a:xfrm>
          </p:grpSpPr>
          <p:grpSp>
            <p:nvGrpSpPr>
              <p:cNvPr id="19" name="Group 7">
                <a:extLst>
                  <a:ext uri="{FF2B5EF4-FFF2-40B4-BE49-F238E27FC236}">
                    <a16:creationId xmlns:a16="http://schemas.microsoft.com/office/drawing/2014/main" id="{AA8CDC2F-0ADD-CFBA-3F81-21907F8C6A8B}"/>
                  </a:ext>
                </a:extLst>
              </p:cNvPr>
              <p:cNvGrpSpPr/>
              <p:nvPr/>
            </p:nvGrpSpPr>
            <p:grpSpPr>
              <a:xfrm>
                <a:off x="5709572" y="5155894"/>
                <a:ext cx="2562423" cy="573424"/>
                <a:chOff x="-89764" y="-196712"/>
                <a:chExt cx="10439060" cy="2336075"/>
              </a:xfrm>
            </p:grpSpPr>
            <p:sp>
              <p:nvSpPr>
                <p:cNvPr id="21" name="Freeform 71">
                  <a:extLst>
                    <a:ext uri="{FF2B5EF4-FFF2-40B4-BE49-F238E27FC236}">
                      <a16:creationId xmlns:a16="http://schemas.microsoft.com/office/drawing/2014/main" id="{4334F1EA-CF8D-8179-E1CF-2AA4B6440654}"/>
                    </a:ext>
                  </a:extLst>
                </p:cNvPr>
                <p:cNvSpPr/>
                <p:nvPr/>
              </p:nvSpPr>
              <p:spPr>
                <a:xfrm>
                  <a:off x="-89764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  <p:sp>
              <p:nvSpPr>
                <p:cNvPr id="22" name="Freeform 72">
                  <a:extLst>
                    <a:ext uri="{FF2B5EF4-FFF2-40B4-BE49-F238E27FC236}">
                      <a16:creationId xmlns:a16="http://schemas.microsoft.com/office/drawing/2014/main" id="{3CEE39FA-2F70-ED62-4F3B-C2DA3FC3077B}"/>
                    </a:ext>
                  </a:extLst>
                </p:cNvPr>
                <p:cNvSpPr/>
                <p:nvPr/>
              </p:nvSpPr>
              <p:spPr>
                <a:xfrm>
                  <a:off x="1575525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3" name="Freeform 73">
                  <a:extLst>
                    <a:ext uri="{FF2B5EF4-FFF2-40B4-BE49-F238E27FC236}">
                      <a16:creationId xmlns:a16="http://schemas.microsoft.com/office/drawing/2014/main" id="{F737BBCC-6616-4210-E61D-89B9EE635CA9}"/>
                    </a:ext>
                  </a:extLst>
                </p:cNvPr>
                <p:cNvSpPr/>
                <p:nvPr/>
              </p:nvSpPr>
              <p:spPr>
                <a:xfrm>
                  <a:off x="4979852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BA60EEC5-5614-86E6-2A70-374F133C5E04}"/>
                    </a:ext>
                  </a:extLst>
                </p:cNvPr>
                <p:cNvSpPr/>
                <p:nvPr/>
              </p:nvSpPr>
              <p:spPr>
                <a:xfrm>
                  <a:off x="6632873" y="-196712"/>
                  <a:ext cx="3716423" cy="23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23" h="2336075">
                      <a:moveTo>
                        <a:pt x="0" y="0"/>
                      </a:moveTo>
                      <a:lnTo>
                        <a:pt x="3716423" y="0"/>
                      </a:lnTo>
                      <a:lnTo>
                        <a:pt x="3716423" y="2336075"/>
                      </a:lnTo>
                      <a:lnTo>
                        <a:pt x="0" y="23360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l="-5873" r="-5873"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2F39FE4-17BA-6C98-C958-AA3F8A9B1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3969" y="5270291"/>
                <a:ext cx="419617" cy="420742"/>
              </a:xfrm>
              <a:prstGeom prst="rect">
                <a:avLst/>
              </a:prstGeom>
            </p:spPr>
          </p:pic>
        </p:grpSp>
      </p:grpSp>
      <p:sp>
        <p:nvSpPr>
          <p:cNvPr id="7" name="Rectangle 6"/>
          <p:cNvSpPr/>
          <p:nvPr/>
        </p:nvSpPr>
        <p:spPr>
          <a:xfrm>
            <a:off x="292099" y="871193"/>
            <a:ext cx="11734799" cy="1141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200543" algn="l"/>
                <a:tab pos="4440656" algn="l"/>
              </a:tabLst>
            </a:pPr>
            <a: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บัญชีจัดสรรงบประมาณ (ต่อ)</a:t>
            </a:r>
            <a:b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</a:br>
            <a: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โครงการเพิ่มประสิทธิภาพการปฏิบัติงานกองทุนพัฒนาบทบาทสตรีแก่กลไกการขับเคลื่อนกองทุนพัฒนาบทบาทสตรี </a:t>
            </a:r>
            <a:endParaRPr lang="en-US" sz="1600" dirty="0">
              <a:latin typeface="Chulabhorn Likit Text Light๙" panose="00000400000000000000" pitchFamily="2" charset="-34"/>
              <a:ea typeface="Calibri" panose="020F0502020204030204" pitchFamily="34" charset="0"/>
              <a:cs typeface="Chulabhorn Likit Text Light๙" panose="00000400000000000000" pitchFamily="2" charset="-34"/>
            </a:endParaRPr>
          </a:p>
          <a:p>
            <a:pPr algn="ctr">
              <a:lnSpc>
                <a:spcPct val="107000"/>
              </a:lnSpc>
              <a:tabLst>
                <a:tab pos="1200543" algn="l"/>
                <a:tab pos="4440656" algn="l"/>
              </a:tabLst>
            </a:pPr>
            <a: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ประจำปีงบประมาณ พ.ศ. 2567</a:t>
            </a:r>
            <a:endParaRPr lang="th-TH" sz="1600" dirty="0">
              <a:latin typeface="Chulabhorn Likit Text Light๙" panose="00000400000000000000" pitchFamily="2" charset="-34"/>
              <a:ea typeface="Calibri" panose="020F0502020204030204" pitchFamily="34" charset="0"/>
              <a:cs typeface="Chulabhorn Likit Text Light๙" panose="00000400000000000000" pitchFamily="2" charset="-34"/>
            </a:endParaRPr>
          </a:p>
          <a:p>
            <a:pPr algn="ctr">
              <a:lnSpc>
                <a:spcPct val="107000"/>
              </a:lnSpc>
              <a:tabLst>
                <a:tab pos="1200543" algn="l"/>
                <a:tab pos="4440656" algn="l"/>
              </a:tabLst>
            </a:pPr>
            <a:r>
              <a:rPr lang="th-TH" sz="1600" b="1" u="sng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กิจกรรมที่ 1</a:t>
            </a:r>
            <a: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 </a:t>
            </a:r>
            <a:r>
              <a:rPr lang="th-TH" sz="1600" b="1" spc="-4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เพิ่มประสิทธิภาพการปฏิบัติงานกองทุนพัฒนาบทบาทสตรีแก่กลไกการขับเคลื่อนกองทุนพัฒนาบทบาทสตรีระดับอำเภอ</a:t>
            </a:r>
            <a:endParaRPr lang="en-US" sz="1600" dirty="0">
              <a:latin typeface="Chulabhorn Likit Text Light๙" panose="00000400000000000000" pitchFamily="2" charset="-34"/>
              <a:ea typeface="Calibri" panose="020F0502020204030204" pitchFamily="34" charset="0"/>
              <a:cs typeface="Chulabhorn Likit Text Light๙" panose="00000400000000000000" pitchFamily="2" charset="-34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691710"/>
              </p:ext>
            </p:extLst>
          </p:nvPr>
        </p:nvGraphicFramePr>
        <p:xfrm>
          <a:off x="420561" y="2002667"/>
          <a:ext cx="11404608" cy="4297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739">
                  <a:extLst>
                    <a:ext uri="{9D8B030D-6E8A-4147-A177-3AD203B41FA5}">
                      <a16:colId xmlns:a16="http://schemas.microsoft.com/office/drawing/2014/main" val="200057829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1600422647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745292493"/>
                    </a:ext>
                  </a:extLst>
                </a:gridCol>
                <a:gridCol w="2579565">
                  <a:extLst>
                    <a:ext uri="{9D8B030D-6E8A-4147-A177-3AD203B41FA5}">
                      <a16:colId xmlns:a16="http://schemas.microsoft.com/office/drawing/2014/main" val="3457021410"/>
                    </a:ext>
                  </a:extLst>
                </a:gridCol>
                <a:gridCol w="1425576">
                  <a:extLst>
                    <a:ext uri="{9D8B030D-6E8A-4147-A177-3AD203B41FA5}">
                      <a16:colId xmlns:a16="http://schemas.microsoft.com/office/drawing/2014/main" val="3431201823"/>
                    </a:ext>
                  </a:extLst>
                </a:gridCol>
                <a:gridCol w="1425576">
                  <a:extLst>
                    <a:ext uri="{9D8B030D-6E8A-4147-A177-3AD203B41FA5}">
                      <a16:colId xmlns:a16="http://schemas.microsoft.com/office/drawing/2014/main" val="3105249133"/>
                    </a:ext>
                  </a:extLst>
                </a:gridCol>
                <a:gridCol w="1425576">
                  <a:extLst>
                    <a:ext uri="{9D8B030D-6E8A-4147-A177-3AD203B41FA5}">
                      <a16:colId xmlns:a16="http://schemas.microsoft.com/office/drawing/2014/main" val="1533869106"/>
                    </a:ext>
                  </a:extLst>
                </a:gridCol>
                <a:gridCol w="1425576">
                  <a:extLst>
                    <a:ext uri="{9D8B030D-6E8A-4147-A177-3AD203B41FA5}">
                      <a16:colId xmlns:a16="http://schemas.microsoft.com/office/drawing/2014/main" val="2279986314"/>
                    </a:ext>
                  </a:extLst>
                </a:gridCol>
              </a:tblGrid>
              <a:tr h="354268"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</a:t>
                      </a:r>
                      <a:b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อำเภอ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กลุ่มเป้าหมาย</a:t>
                      </a:r>
                      <a:r>
                        <a:rPr lang="th-TH" sz="1300" baseline="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ต่อ 1 อำเภอ</a:t>
                      </a:r>
                      <a:endParaRPr lang="th-TH" sz="1300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จำนวนเงินที่จัดสรร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780592"/>
                  </a:ext>
                </a:extLst>
              </a:tr>
              <a:tr h="539553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คณทำงานฯ ตำบล/เทศบาล อาสาสมัครฯ</a:t>
                      </a:r>
                    </a:p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(อ. ละ 30 คน)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เจ้าหน้าที่โครงการ </a:t>
                      </a:r>
                    </a:p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(อ. ละ 2 คน)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 </a:t>
                      </a:r>
                      <a:b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(อ.ละ 32 คน)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จำนวนเงิน/อำเภอ</a:t>
                      </a:r>
                      <a:r>
                        <a:rPr lang="th-TH" sz="1100" b="1" baseline="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(บาท)</a:t>
                      </a:r>
                      <a:endParaRPr lang="th-TH" sz="1100" b="1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</a:t>
                      </a:r>
                      <a:b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รวมทุกอำเภอ (บาท)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076882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ภูเก็ต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144392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มหาสารคาม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13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390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260,000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19607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มุกดาหาร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210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224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140,000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46713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แม่ฮ่องสอน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210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224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140,000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83544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45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ยโสธร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270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288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180,000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107623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ยะลา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240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256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160,000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518429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47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ร้อยเอ็ด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640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400,000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290639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ระนอง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150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160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100,000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997440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49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ระยอง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240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256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160,000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908080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ราชบุรี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320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808460"/>
                  </a:ext>
                </a:extLst>
              </a:tr>
            </a:tbl>
          </a:graphicData>
        </a:graphic>
      </p:graphicFrame>
      <p:sp>
        <p:nvSpPr>
          <p:cNvPr id="3" name="ตัวแทนหมายเลขภาพนิ่ง 8">
            <a:extLst>
              <a:ext uri="{FF2B5EF4-FFF2-40B4-BE49-F238E27FC236}">
                <a16:creationId xmlns:a16="http://schemas.microsoft.com/office/drawing/2014/main" id="{9E1E7128-E7E1-8BD2-1CBD-03A9D79B00A5}"/>
              </a:ext>
            </a:extLst>
          </p:cNvPr>
          <p:cNvSpPr txBox="1">
            <a:spLocks/>
          </p:cNvSpPr>
          <p:nvPr/>
        </p:nvSpPr>
        <p:spPr>
          <a:xfrm>
            <a:off x="11115090" y="6476440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34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474487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2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0" y="-19978"/>
            <a:ext cx="12245731" cy="836769"/>
            <a:chOff x="-29746" y="-164553"/>
            <a:chExt cx="9173747" cy="702501"/>
          </a:xfrm>
        </p:grpSpPr>
        <p:sp>
          <p:nvSpPr>
            <p:cNvPr id="10" name="สี่เหลี่ยมผืนผ้า: มุมมน 48">
              <a:extLst>
                <a:ext uri="{FF2B5EF4-FFF2-40B4-BE49-F238E27FC236}">
                  <a16:creationId xmlns:a16="http://schemas.microsoft.com/office/drawing/2014/main" id="{DCE62B95-9C16-4E87-82CC-AF99B1F01983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1" name="สี่เหลี่ยมผืนผ้า 47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29746" y="-164553"/>
              <a:ext cx="9173747" cy="702501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2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CDB1064D-F2C9-4D02-9722-A4463B75D08B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dirty="0"/>
            </a:p>
          </p:txBody>
        </p:sp>
        <p:sp>
          <p:nvSpPr>
            <p:cNvPr id="13" name="สี่เหลี่ยมผืนผ้า 3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29746" y="-164553"/>
              <a:ext cx="9173747" cy="60745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</p:grpSp>
      <p:sp>
        <p:nvSpPr>
          <p:cNvPr id="14" name="สี่เหลี่ยมผืนผ้า 24"/>
          <p:cNvSpPr/>
          <p:nvPr/>
        </p:nvSpPr>
        <p:spPr>
          <a:xfrm>
            <a:off x="459981" y="157133"/>
            <a:ext cx="113990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การดำเนินงานตามแผนการดำเนินงานและแผนการใช้จ่ายงบประมาณ กองทุนพัฒนาบทบาทสตรี ประจำปีงบประมาณ พ.ศ. 2567</a:t>
            </a:r>
          </a:p>
        </p:txBody>
      </p:sp>
      <p:grpSp>
        <p:nvGrpSpPr>
          <p:cNvPr id="15" name="กลุ่ม 2">
            <a:extLst>
              <a:ext uri="{FF2B5EF4-FFF2-40B4-BE49-F238E27FC236}">
                <a16:creationId xmlns:a16="http://schemas.microsoft.com/office/drawing/2014/main" id="{82644C6B-2B5C-7B00-84BC-4056C8694F06}"/>
              </a:ext>
            </a:extLst>
          </p:cNvPr>
          <p:cNvGrpSpPr/>
          <p:nvPr/>
        </p:nvGrpSpPr>
        <p:grpSpPr>
          <a:xfrm>
            <a:off x="0" y="6276306"/>
            <a:ext cx="12192000" cy="695990"/>
            <a:chOff x="-23585" y="5154909"/>
            <a:chExt cx="10183585" cy="694389"/>
          </a:xfrm>
        </p:grpSpPr>
        <p:grpSp>
          <p:nvGrpSpPr>
            <p:cNvPr id="16" name="Group 47">
              <a:extLst>
                <a:ext uri="{FF2B5EF4-FFF2-40B4-BE49-F238E27FC236}">
                  <a16:creationId xmlns:a16="http://schemas.microsoft.com/office/drawing/2014/main" id="{C9BCB005-829C-BE99-BA7C-7F9EB5EC2082}"/>
                </a:ext>
              </a:extLst>
            </p:cNvPr>
            <p:cNvGrpSpPr/>
            <p:nvPr/>
          </p:nvGrpSpPr>
          <p:grpSpPr>
            <a:xfrm>
              <a:off x="-23585" y="5154909"/>
              <a:ext cx="10183585" cy="694389"/>
              <a:chOff x="-23585" y="5134125"/>
              <a:chExt cx="10183585" cy="715174"/>
            </a:xfrm>
          </p:grpSpPr>
          <p:grpSp>
            <p:nvGrpSpPr>
              <p:cNvPr id="25" name="กลุ่ม 1">
                <a:extLst>
                  <a:ext uri="{FF2B5EF4-FFF2-40B4-BE49-F238E27FC236}">
                    <a16:creationId xmlns:a16="http://schemas.microsoft.com/office/drawing/2014/main" id="{A4F962D6-BD3F-CD0A-46E6-BA26F50342FE}"/>
                  </a:ext>
                </a:extLst>
              </p:cNvPr>
              <p:cNvGrpSpPr/>
              <p:nvPr/>
            </p:nvGrpSpPr>
            <p:grpSpPr>
              <a:xfrm>
                <a:off x="-23585" y="5274993"/>
                <a:ext cx="10183585" cy="470079"/>
                <a:chOff x="-21227" y="4621292"/>
                <a:chExt cx="9165228" cy="561020"/>
              </a:xfrm>
            </p:grpSpPr>
            <p:grpSp>
              <p:nvGrpSpPr>
                <p:cNvPr id="27" name="กลุ่ม 7">
                  <a:extLst>
                    <a:ext uri="{FF2B5EF4-FFF2-40B4-BE49-F238E27FC236}">
                      <a16:creationId xmlns:a16="http://schemas.microsoft.com/office/drawing/2014/main" id="{005B2F52-0366-AC43-5456-E24CFD37FA84}"/>
                    </a:ext>
                  </a:extLst>
                </p:cNvPr>
                <p:cNvGrpSpPr/>
                <p:nvPr/>
              </p:nvGrpSpPr>
              <p:grpSpPr>
                <a:xfrm>
                  <a:off x="-21227" y="4635401"/>
                  <a:ext cx="5133812" cy="546911"/>
                  <a:chOff x="-45702" y="6428830"/>
                  <a:chExt cx="7109735" cy="450425"/>
                </a:xfrm>
              </p:grpSpPr>
              <p:sp>
                <p:nvSpPr>
                  <p:cNvPr id="31" name="รูปแบบอิสระ: รูปร่าง 55">
                    <a:extLst>
                      <a:ext uri="{FF2B5EF4-FFF2-40B4-BE49-F238E27FC236}">
                        <a16:creationId xmlns:a16="http://schemas.microsoft.com/office/drawing/2014/main" id="{D227A3C2-B931-8A4F-F874-0584EE83A018}"/>
                      </a:ext>
                    </a:extLst>
                  </p:cNvPr>
                  <p:cNvSpPr/>
                  <p:nvPr/>
                </p:nvSpPr>
                <p:spPr>
                  <a:xfrm>
                    <a:off x="-16309" y="6508953"/>
                    <a:ext cx="6875685" cy="339767"/>
                  </a:xfrm>
                  <a:custGeom>
                    <a:avLst/>
                    <a:gdLst>
                      <a:gd name="connsiteX0" fmla="*/ 0 w 6028447"/>
                      <a:gd name="connsiteY0" fmla="*/ 0 h 339767"/>
                      <a:gd name="connsiteX1" fmla="*/ 6028447 w 6028447"/>
                      <a:gd name="connsiteY1" fmla="*/ 0 h 339767"/>
                      <a:gd name="connsiteX2" fmla="*/ 5679852 w 6028447"/>
                      <a:gd name="connsiteY2" fmla="*/ 339767 h 339767"/>
                      <a:gd name="connsiteX3" fmla="*/ 0 w 6028447"/>
                      <a:gd name="connsiteY3" fmla="*/ 339767 h 339767"/>
                      <a:gd name="connsiteX4" fmla="*/ 0 w 6028447"/>
                      <a:gd name="connsiteY4" fmla="*/ 0 h 339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28447" h="339767">
                        <a:moveTo>
                          <a:pt x="0" y="0"/>
                        </a:moveTo>
                        <a:lnTo>
                          <a:pt x="6028447" y="0"/>
                        </a:lnTo>
                        <a:lnTo>
                          <a:pt x="5679852" y="339767"/>
                        </a:lnTo>
                        <a:lnTo>
                          <a:pt x="0" y="3397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2" name="รูปแบบอิสระ: รูปร่าง 50">
                    <a:extLst>
                      <a:ext uri="{FF2B5EF4-FFF2-40B4-BE49-F238E27FC236}">
                        <a16:creationId xmlns:a16="http://schemas.microsoft.com/office/drawing/2014/main" id="{809CC155-5851-4A48-91E2-3C9BCA6CA752}"/>
                      </a:ext>
                    </a:extLst>
                  </p:cNvPr>
                  <p:cNvSpPr/>
                  <p:nvPr/>
                </p:nvSpPr>
                <p:spPr>
                  <a:xfrm>
                    <a:off x="-45702" y="6433550"/>
                    <a:ext cx="7025615" cy="426691"/>
                  </a:xfrm>
                  <a:custGeom>
                    <a:avLst/>
                    <a:gdLst>
                      <a:gd name="connsiteX0" fmla="*/ 0 w 6123140"/>
                      <a:gd name="connsiteY0" fmla="*/ 0 h 426691"/>
                      <a:gd name="connsiteX1" fmla="*/ 6123140 w 6123140"/>
                      <a:gd name="connsiteY1" fmla="*/ 0 h 426691"/>
                      <a:gd name="connsiteX2" fmla="*/ 6008569 w 6123140"/>
                      <a:gd name="connsiteY2" fmla="*/ 111669 h 426691"/>
                      <a:gd name="connsiteX3" fmla="*/ 5685361 w 6123140"/>
                      <a:gd name="connsiteY3" fmla="*/ 426691 h 426691"/>
                      <a:gd name="connsiteX4" fmla="*/ 5679852 w 6123140"/>
                      <a:gd name="connsiteY4" fmla="*/ 426691 h 426691"/>
                      <a:gd name="connsiteX5" fmla="*/ 6028447 w 6123140"/>
                      <a:gd name="connsiteY5" fmla="*/ 86924 h 426691"/>
                      <a:gd name="connsiteX6" fmla="*/ 0 w 6123140"/>
                      <a:gd name="connsiteY6" fmla="*/ 86924 h 426691"/>
                      <a:gd name="connsiteX7" fmla="*/ 0 w 6123140"/>
                      <a:gd name="connsiteY7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23140" h="426691">
                        <a:moveTo>
                          <a:pt x="0" y="0"/>
                        </a:moveTo>
                        <a:lnTo>
                          <a:pt x="6123140" y="0"/>
                        </a:lnTo>
                        <a:lnTo>
                          <a:pt x="6008569" y="111669"/>
                        </a:lnTo>
                        <a:lnTo>
                          <a:pt x="5685361" y="426691"/>
                        </a:lnTo>
                        <a:lnTo>
                          <a:pt x="5679852" y="426691"/>
                        </a:lnTo>
                        <a:lnTo>
                          <a:pt x="6028447" y="86924"/>
                        </a:lnTo>
                        <a:lnTo>
                          <a:pt x="0" y="869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3" name="รูปแบบอิสระ: รูปร่าง 49">
                    <a:extLst>
                      <a:ext uri="{FF2B5EF4-FFF2-40B4-BE49-F238E27FC236}">
                        <a16:creationId xmlns:a16="http://schemas.microsoft.com/office/drawing/2014/main" id="{DF5E9D64-B090-1C11-FDC3-97FB18073E19}"/>
                      </a:ext>
                    </a:extLst>
                  </p:cNvPr>
                  <p:cNvSpPr/>
                  <p:nvPr/>
                </p:nvSpPr>
                <p:spPr>
                  <a:xfrm rot="380166">
                    <a:off x="6515310" y="6428830"/>
                    <a:ext cx="548723" cy="450425"/>
                  </a:xfrm>
                  <a:custGeom>
                    <a:avLst/>
                    <a:gdLst>
                      <a:gd name="connsiteX0" fmla="*/ 411471 w 524882"/>
                      <a:gd name="connsiteY0" fmla="*/ 0 h 426691"/>
                      <a:gd name="connsiteX1" fmla="*/ 524882 w 524882"/>
                      <a:gd name="connsiteY1" fmla="*/ 0 h 426691"/>
                      <a:gd name="connsiteX2" fmla="*/ 113411 w 524882"/>
                      <a:gd name="connsiteY2" fmla="*/ 426691 h 426691"/>
                      <a:gd name="connsiteX3" fmla="*/ 0 w 524882"/>
                      <a:gd name="connsiteY3" fmla="*/ 426691 h 426691"/>
                      <a:gd name="connsiteX4" fmla="*/ 411471 w 524882"/>
                      <a:gd name="connsiteY4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882" h="426691">
                        <a:moveTo>
                          <a:pt x="411471" y="0"/>
                        </a:moveTo>
                        <a:lnTo>
                          <a:pt x="524882" y="0"/>
                        </a:lnTo>
                        <a:lnTo>
                          <a:pt x="113411" y="426691"/>
                        </a:lnTo>
                        <a:lnTo>
                          <a:pt x="0" y="426691"/>
                        </a:lnTo>
                        <a:lnTo>
                          <a:pt x="41147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  <p:grpSp>
              <p:nvGrpSpPr>
                <p:cNvPr id="28" name="กลุ่ม 4">
                  <a:extLst>
                    <a:ext uri="{FF2B5EF4-FFF2-40B4-BE49-F238E27FC236}">
                      <a16:creationId xmlns:a16="http://schemas.microsoft.com/office/drawing/2014/main" id="{9A80B2CC-7067-7AC4-A3AB-BB16B3F66732}"/>
                    </a:ext>
                  </a:extLst>
                </p:cNvPr>
                <p:cNvGrpSpPr/>
                <p:nvPr/>
              </p:nvGrpSpPr>
              <p:grpSpPr>
                <a:xfrm>
                  <a:off x="7524888" y="4621292"/>
                  <a:ext cx="1619113" cy="531030"/>
                  <a:chOff x="9543115" y="6415804"/>
                  <a:chExt cx="2661401" cy="453428"/>
                </a:xfrm>
              </p:grpSpPr>
              <p:sp>
                <p:nvSpPr>
                  <p:cNvPr id="29" name="รูปแบบอิสระ: รูปร่าง 38">
                    <a:extLst>
                      <a:ext uri="{FF2B5EF4-FFF2-40B4-BE49-F238E27FC236}">
                        <a16:creationId xmlns:a16="http://schemas.microsoft.com/office/drawing/2014/main" id="{902BB02D-6665-9244-6B1A-A4EB8DFDE443}"/>
                      </a:ext>
                    </a:extLst>
                  </p:cNvPr>
                  <p:cNvSpPr/>
                  <p:nvPr/>
                </p:nvSpPr>
                <p:spPr>
                  <a:xfrm>
                    <a:off x="9543115" y="6415804"/>
                    <a:ext cx="2661398" cy="441288"/>
                  </a:xfrm>
                  <a:custGeom>
                    <a:avLst/>
                    <a:gdLst>
                      <a:gd name="connsiteX0" fmla="*/ 437779 w 1373020"/>
                      <a:gd name="connsiteY0" fmla="*/ 0 h 426691"/>
                      <a:gd name="connsiteX1" fmla="*/ 1373020 w 1373020"/>
                      <a:gd name="connsiteY1" fmla="*/ 0 h 426691"/>
                      <a:gd name="connsiteX2" fmla="*/ 1373020 w 1373020"/>
                      <a:gd name="connsiteY2" fmla="*/ 426691 h 426691"/>
                      <a:gd name="connsiteX3" fmla="*/ 0 w 1373020"/>
                      <a:gd name="connsiteY3" fmla="*/ 426691 h 426691"/>
                      <a:gd name="connsiteX4" fmla="*/ 323208 w 1373020"/>
                      <a:gd name="connsiteY4" fmla="*/ 111669 h 426691"/>
                      <a:gd name="connsiteX5" fmla="*/ 437779 w 1373020"/>
                      <a:gd name="connsiteY5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3020" h="426691">
                        <a:moveTo>
                          <a:pt x="437779" y="0"/>
                        </a:moveTo>
                        <a:lnTo>
                          <a:pt x="1373020" y="0"/>
                        </a:lnTo>
                        <a:lnTo>
                          <a:pt x="1373020" y="426691"/>
                        </a:lnTo>
                        <a:lnTo>
                          <a:pt x="0" y="426691"/>
                        </a:lnTo>
                        <a:lnTo>
                          <a:pt x="323208" y="111669"/>
                        </a:lnTo>
                        <a:lnTo>
                          <a:pt x="43777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  <p:sp>
                <p:nvSpPr>
                  <p:cNvPr id="30" name="รูปแบบอิสระ: รูปร่าง 31">
                    <a:extLst>
                      <a:ext uri="{FF2B5EF4-FFF2-40B4-BE49-F238E27FC236}">
                        <a16:creationId xmlns:a16="http://schemas.microsoft.com/office/drawing/2014/main" id="{2FEE4FA3-30B7-5C6E-2383-E5F4E5C71E41}"/>
                      </a:ext>
                    </a:extLst>
                  </p:cNvPr>
                  <p:cNvSpPr/>
                  <p:nvPr/>
                </p:nvSpPr>
                <p:spPr>
                  <a:xfrm>
                    <a:off x="9543115" y="6510930"/>
                    <a:ext cx="2661401" cy="358302"/>
                  </a:xfrm>
                  <a:custGeom>
                    <a:avLst/>
                    <a:gdLst>
                      <a:gd name="connsiteX0" fmla="*/ 349528 w 1399340"/>
                      <a:gd name="connsiteY0" fmla="*/ 0 h 340675"/>
                      <a:gd name="connsiteX1" fmla="*/ 1399340 w 1399340"/>
                      <a:gd name="connsiteY1" fmla="*/ 0 h 340675"/>
                      <a:gd name="connsiteX2" fmla="*/ 1399340 w 1399340"/>
                      <a:gd name="connsiteY2" fmla="*/ 340675 h 340675"/>
                      <a:gd name="connsiteX3" fmla="*/ 0 w 1399340"/>
                      <a:gd name="connsiteY3" fmla="*/ 340675 h 340675"/>
                      <a:gd name="connsiteX4" fmla="*/ 349528 w 1399340"/>
                      <a:gd name="connsiteY4" fmla="*/ 0 h 340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99340" h="340675">
                        <a:moveTo>
                          <a:pt x="349528" y="0"/>
                        </a:moveTo>
                        <a:lnTo>
                          <a:pt x="1399340" y="0"/>
                        </a:lnTo>
                        <a:lnTo>
                          <a:pt x="1399340" y="340675"/>
                        </a:lnTo>
                        <a:lnTo>
                          <a:pt x="0" y="340675"/>
                        </a:lnTo>
                        <a:lnTo>
                          <a:pt x="349528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</p:grpSp>
          <p:sp>
            <p:nvSpPr>
              <p:cNvPr id="26" name="รูปแบบอิสระ: รูปร่าง 49">
                <a:extLst>
                  <a:ext uri="{FF2B5EF4-FFF2-40B4-BE49-F238E27FC236}">
                    <a16:creationId xmlns:a16="http://schemas.microsoft.com/office/drawing/2014/main" id="{8186D56C-B7E7-89E1-686E-60B1A9CC00DF}"/>
                  </a:ext>
                </a:extLst>
              </p:cNvPr>
              <p:cNvSpPr/>
              <p:nvPr/>
            </p:nvSpPr>
            <p:spPr>
              <a:xfrm rot="1816843">
                <a:off x="8384884" y="5134125"/>
                <a:ext cx="366819" cy="715174"/>
              </a:xfrm>
              <a:custGeom>
                <a:avLst/>
                <a:gdLst>
                  <a:gd name="connsiteX0" fmla="*/ 411471 w 524882"/>
                  <a:gd name="connsiteY0" fmla="*/ 0 h 426691"/>
                  <a:gd name="connsiteX1" fmla="*/ 524882 w 524882"/>
                  <a:gd name="connsiteY1" fmla="*/ 0 h 426691"/>
                  <a:gd name="connsiteX2" fmla="*/ 113411 w 524882"/>
                  <a:gd name="connsiteY2" fmla="*/ 426691 h 426691"/>
                  <a:gd name="connsiteX3" fmla="*/ 0 w 524882"/>
                  <a:gd name="connsiteY3" fmla="*/ 426691 h 426691"/>
                  <a:gd name="connsiteX4" fmla="*/ 411471 w 524882"/>
                  <a:gd name="connsiteY4" fmla="*/ 0 h 426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882" h="426691">
                    <a:moveTo>
                      <a:pt x="411471" y="0"/>
                    </a:moveTo>
                    <a:lnTo>
                      <a:pt x="524882" y="0"/>
                    </a:lnTo>
                    <a:lnTo>
                      <a:pt x="113411" y="426691"/>
                    </a:lnTo>
                    <a:lnTo>
                      <a:pt x="0" y="426691"/>
                    </a:lnTo>
                    <a:lnTo>
                      <a:pt x="41147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h-TH" sz="2667"/>
              </a:p>
            </p:txBody>
          </p:sp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B312B198-C17C-96F4-3A0E-1105D8A744E3}"/>
                </a:ext>
              </a:extLst>
            </p:cNvPr>
            <p:cNvSpPr txBox="1"/>
            <p:nvPr/>
          </p:nvSpPr>
          <p:spPr>
            <a:xfrm>
              <a:off x="124926" y="5442506"/>
              <a:ext cx="5258965" cy="276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เศรษฐกิจฐานรากมั่นคง ชุมชนเข้มแข็งอย่างยั่งยืน ด้วยหลักปรัชญาของเศรษฐกิจพอเพียง</a:t>
              </a:r>
            </a:p>
          </p:txBody>
        </p:sp>
        <p:grpSp>
          <p:nvGrpSpPr>
            <p:cNvPr id="18" name="กลุ่ม 5">
              <a:extLst>
                <a:ext uri="{FF2B5EF4-FFF2-40B4-BE49-F238E27FC236}">
                  <a16:creationId xmlns:a16="http://schemas.microsoft.com/office/drawing/2014/main" id="{BC9CDF00-3138-6969-9F3B-1C4BDBCE4D5C}"/>
                </a:ext>
              </a:extLst>
            </p:cNvPr>
            <p:cNvGrpSpPr/>
            <p:nvPr/>
          </p:nvGrpSpPr>
          <p:grpSpPr>
            <a:xfrm>
              <a:off x="5709572" y="5155894"/>
              <a:ext cx="2562423" cy="573424"/>
              <a:chOff x="5709572" y="5155894"/>
              <a:chExt cx="2562423" cy="573424"/>
            </a:xfrm>
          </p:grpSpPr>
          <p:grpSp>
            <p:nvGrpSpPr>
              <p:cNvPr id="19" name="Group 7">
                <a:extLst>
                  <a:ext uri="{FF2B5EF4-FFF2-40B4-BE49-F238E27FC236}">
                    <a16:creationId xmlns:a16="http://schemas.microsoft.com/office/drawing/2014/main" id="{AA8CDC2F-0ADD-CFBA-3F81-21907F8C6A8B}"/>
                  </a:ext>
                </a:extLst>
              </p:cNvPr>
              <p:cNvGrpSpPr/>
              <p:nvPr/>
            </p:nvGrpSpPr>
            <p:grpSpPr>
              <a:xfrm>
                <a:off x="5709572" y="5155894"/>
                <a:ext cx="2562423" cy="573424"/>
                <a:chOff x="-89764" y="-196712"/>
                <a:chExt cx="10439060" cy="2336075"/>
              </a:xfrm>
            </p:grpSpPr>
            <p:sp>
              <p:nvSpPr>
                <p:cNvPr id="21" name="Freeform 71">
                  <a:extLst>
                    <a:ext uri="{FF2B5EF4-FFF2-40B4-BE49-F238E27FC236}">
                      <a16:creationId xmlns:a16="http://schemas.microsoft.com/office/drawing/2014/main" id="{4334F1EA-CF8D-8179-E1CF-2AA4B6440654}"/>
                    </a:ext>
                  </a:extLst>
                </p:cNvPr>
                <p:cNvSpPr/>
                <p:nvPr/>
              </p:nvSpPr>
              <p:spPr>
                <a:xfrm>
                  <a:off x="-89764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  <p:sp>
              <p:nvSpPr>
                <p:cNvPr id="22" name="Freeform 72">
                  <a:extLst>
                    <a:ext uri="{FF2B5EF4-FFF2-40B4-BE49-F238E27FC236}">
                      <a16:creationId xmlns:a16="http://schemas.microsoft.com/office/drawing/2014/main" id="{3CEE39FA-2F70-ED62-4F3B-C2DA3FC3077B}"/>
                    </a:ext>
                  </a:extLst>
                </p:cNvPr>
                <p:cNvSpPr/>
                <p:nvPr/>
              </p:nvSpPr>
              <p:spPr>
                <a:xfrm>
                  <a:off x="1575525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3" name="Freeform 73">
                  <a:extLst>
                    <a:ext uri="{FF2B5EF4-FFF2-40B4-BE49-F238E27FC236}">
                      <a16:creationId xmlns:a16="http://schemas.microsoft.com/office/drawing/2014/main" id="{F737BBCC-6616-4210-E61D-89B9EE635CA9}"/>
                    </a:ext>
                  </a:extLst>
                </p:cNvPr>
                <p:cNvSpPr/>
                <p:nvPr/>
              </p:nvSpPr>
              <p:spPr>
                <a:xfrm>
                  <a:off x="4979852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BA60EEC5-5614-86E6-2A70-374F133C5E04}"/>
                    </a:ext>
                  </a:extLst>
                </p:cNvPr>
                <p:cNvSpPr/>
                <p:nvPr/>
              </p:nvSpPr>
              <p:spPr>
                <a:xfrm>
                  <a:off x="6632873" y="-196712"/>
                  <a:ext cx="3716423" cy="23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23" h="2336075">
                      <a:moveTo>
                        <a:pt x="0" y="0"/>
                      </a:moveTo>
                      <a:lnTo>
                        <a:pt x="3716423" y="0"/>
                      </a:lnTo>
                      <a:lnTo>
                        <a:pt x="3716423" y="2336075"/>
                      </a:lnTo>
                      <a:lnTo>
                        <a:pt x="0" y="23360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l="-5873" r="-5873"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2F39FE4-17BA-6C98-C958-AA3F8A9B1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3969" y="5270291"/>
                <a:ext cx="419617" cy="420742"/>
              </a:xfrm>
              <a:prstGeom prst="rect">
                <a:avLst/>
              </a:prstGeom>
            </p:spPr>
          </p:pic>
        </p:grpSp>
      </p:grpSp>
      <p:sp>
        <p:nvSpPr>
          <p:cNvPr id="7" name="Rectangle 6"/>
          <p:cNvSpPr/>
          <p:nvPr/>
        </p:nvSpPr>
        <p:spPr>
          <a:xfrm>
            <a:off x="292099" y="871193"/>
            <a:ext cx="11734799" cy="1141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200543" algn="l"/>
                <a:tab pos="4440656" algn="l"/>
              </a:tabLst>
            </a:pPr>
            <a: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บัญชีจัดสรรงบประมาณ (ต่อ)</a:t>
            </a:r>
            <a:b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</a:br>
            <a: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โครงการเพิ่มประสิทธิภาพการปฏิบัติงานกองทุนพัฒนาบทบาทสตรีแก่กลไกการขับเคลื่อนกองทุนพัฒนาบทบาทสตรี </a:t>
            </a:r>
            <a:endParaRPr lang="en-US" sz="1600" dirty="0">
              <a:latin typeface="Chulabhorn Likit Text Light๙" panose="00000400000000000000" pitchFamily="2" charset="-34"/>
              <a:ea typeface="Calibri" panose="020F0502020204030204" pitchFamily="34" charset="0"/>
              <a:cs typeface="Chulabhorn Likit Text Light๙" panose="00000400000000000000" pitchFamily="2" charset="-34"/>
            </a:endParaRPr>
          </a:p>
          <a:p>
            <a:pPr algn="ctr">
              <a:lnSpc>
                <a:spcPct val="107000"/>
              </a:lnSpc>
              <a:tabLst>
                <a:tab pos="1200543" algn="l"/>
                <a:tab pos="4440656" algn="l"/>
              </a:tabLst>
            </a:pPr>
            <a: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ประจำปีงบประมาณ พ.ศ. 2567</a:t>
            </a:r>
            <a:endParaRPr lang="th-TH" sz="1600" dirty="0">
              <a:latin typeface="Chulabhorn Likit Text Light๙" panose="00000400000000000000" pitchFamily="2" charset="-34"/>
              <a:ea typeface="Calibri" panose="020F0502020204030204" pitchFamily="34" charset="0"/>
              <a:cs typeface="Chulabhorn Likit Text Light๙" panose="00000400000000000000" pitchFamily="2" charset="-34"/>
            </a:endParaRPr>
          </a:p>
          <a:p>
            <a:pPr algn="ctr">
              <a:lnSpc>
                <a:spcPct val="107000"/>
              </a:lnSpc>
              <a:tabLst>
                <a:tab pos="1200543" algn="l"/>
                <a:tab pos="4440656" algn="l"/>
              </a:tabLst>
            </a:pPr>
            <a:r>
              <a:rPr lang="th-TH" sz="1600" b="1" u="sng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กิจกรรมที่ 1</a:t>
            </a:r>
            <a: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 </a:t>
            </a:r>
            <a:r>
              <a:rPr lang="th-TH" sz="1600" b="1" spc="-4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เพิ่มประสิทธิภาพการปฏิบัติงานกองทุนพัฒนาบทบาทสตรีแก่กลไกการขับเคลื่อนกองทุนพัฒนาบทบาทสตรีระดับอำเภอ</a:t>
            </a:r>
            <a:endParaRPr lang="en-US" sz="1600" dirty="0">
              <a:latin typeface="Chulabhorn Likit Text Light๙" panose="00000400000000000000" pitchFamily="2" charset="-34"/>
              <a:ea typeface="Calibri" panose="020F0502020204030204" pitchFamily="34" charset="0"/>
              <a:cs typeface="Chulabhorn Likit Text Light๙" panose="00000400000000000000" pitchFamily="2" charset="-34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99546"/>
              </p:ext>
            </p:extLst>
          </p:nvPr>
        </p:nvGraphicFramePr>
        <p:xfrm>
          <a:off x="420561" y="2002667"/>
          <a:ext cx="11404608" cy="4297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739">
                  <a:extLst>
                    <a:ext uri="{9D8B030D-6E8A-4147-A177-3AD203B41FA5}">
                      <a16:colId xmlns:a16="http://schemas.microsoft.com/office/drawing/2014/main" val="200057829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1600422647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745292493"/>
                    </a:ext>
                  </a:extLst>
                </a:gridCol>
                <a:gridCol w="2579565">
                  <a:extLst>
                    <a:ext uri="{9D8B030D-6E8A-4147-A177-3AD203B41FA5}">
                      <a16:colId xmlns:a16="http://schemas.microsoft.com/office/drawing/2014/main" val="3457021410"/>
                    </a:ext>
                  </a:extLst>
                </a:gridCol>
                <a:gridCol w="1425576">
                  <a:extLst>
                    <a:ext uri="{9D8B030D-6E8A-4147-A177-3AD203B41FA5}">
                      <a16:colId xmlns:a16="http://schemas.microsoft.com/office/drawing/2014/main" val="3431201823"/>
                    </a:ext>
                  </a:extLst>
                </a:gridCol>
                <a:gridCol w="1425576">
                  <a:extLst>
                    <a:ext uri="{9D8B030D-6E8A-4147-A177-3AD203B41FA5}">
                      <a16:colId xmlns:a16="http://schemas.microsoft.com/office/drawing/2014/main" val="3105249133"/>
                    </a:ext>
                  </a:extLst>
                </a:gridCol>
                <a:gridCol w="1425576">
                  <a:extLst>
                    <a:ext uri="{9D8B030D-6E8A-4147-A177-3AD203B41FA5}">
                      <a16:colId xmlns:a16="http://schemas.microsoft.com/office/drawing/2014/main" val="1533869106"/>
                    </a:ext>
                  </a:extLst>
                </a:gridCol>
                <a:gridCol w="1425576">
                  <a:extLst>
                    <a:ext uri="{9D8B030D-6E8A-4147-A177-3AD203B41FA5}">
                      <a16:colId xmlns:a16="http://schemas.microsoft.com/office/drawing/2014/main" val="2279986314"/>
                    </a:ext>
                  </a:extLst>
                </a:gridCol>
              </a:tblGrid>
              <a:tr h="354268"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</a:t>
                      </a:r>
                      <a:b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อำเภอ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กลุ่มเป้าหมาย</a:t>
                      </a:r>
                      <a:r>
                        <a:rPr lang="th-TH" sz="1300" baseline="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ต่อ 1 อำเภอ</a:t>
                      </a:r>
                      <a:endParaRPr lang="th-TH" sz="1300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จำนวนเงินที่จัดสรร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780592"/>
                  </a:ext>
                </a:extLst>
              </a:tr>
              <a:tr h="539553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คณทำงานฯ ตำบล/เทศบาล อาสาสมัครฯ</a:t>
                      </a:r>
                    </a:p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(อ. ละ 30 คน)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เจ้าหน้าที่โครงการ </a:t>
                      </a:r>
                    </a:p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(อ. ละ 2 คน)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 </a:t>
                      </a:r>
                      <a:b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(อ.ละ 32 คน)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จำนวนเงิน/อำเภอ</a:t>
                      </a:r>
                      <a:r>
                        <a:rPr lang="th-TH" sz="1100" b="1" baseline="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(บาท)</a:t>
                      </a:r>
                      <a:endParaRPr lang="th-TH" sz="1100" b="1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</a:t>
                      </a:r>
                      <a:b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รวมทุกอำเภอ (บาท)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076882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51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ลพบุรี</a:t>
                      </a:r>
                      <a:endParaRPr lang="en-US" sz="13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11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330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352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144392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ลำปาง</a:t>
                      </a:r>
                      <a:endParaRPr lang="en-US" sz="13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13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390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260,000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19607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53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ลำพูน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240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256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160,000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46713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เลย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420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448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280,000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83544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55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ศรีสะเกษ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660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704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440,000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107623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สกลนคร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540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576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360,000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518429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57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สงขลา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480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512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290639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สตูล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210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224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140,000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997440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59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สมุทรปราการ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180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192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908080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สมุทรสงคราม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808460"/>
                  </a:ext>
                </a:extLst>
              </a:tr>
            </a:tbl>
          </a:graphicData>
        </a:graphic>
      </p:graphicFrame>
      <p:sp>
        <p:nvSpPr>
          <p:cNvPr id="3" name="ตัวแทนหมายเลขภาพนิ่ง 8">
            <a:extLst>
              <a:ext uri="{FF2B5EF4-FFF2-40B4-BE49-F238E27FC236}">
                <a16:creationId xmlns:a16="http://schemas.microsoft.com/office/drawing/2014/main" id="{A0D52F06-F1F0-3A93-D072-DDCD1271467A}"/>
              </a:ext>
            </a:extLst>
          </p:cNvPr>
          <p:cNvSpPr txBox="1">
            <a:spLocks/>
          </p:cNvSpPr>
          <p:nvPr/>
        </p:nvSpPr>
        <p:spPr>
          <a:xfrm>
            <a:off x="11115090" y="6489867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35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762333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2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0" y="-19978"/>
            <a:ext cx="12245731" cy="836769"/>
            <a:chOff x="-29746" y="-164553"/>
            <a:chExt cx="9173747" cy="702501"/>
          </a:xfrm>
        </p:grpSpPr>
        <p:sp>
          <p:nvSpPr>
            <p:cNvPr id="10" name="สี่เหลี่ยมผืนผ้า: มุมมน 48">
              <a:extLst>
                <a:ext uri="{FF2B5EF4-FFF2-40B4-BE49-F238E27FC236}">
                  <a16:creationId xmlns:a16="http://schemas.microsoft.com/office/drawing/2014/main" id="{DCE62B95-9C16-4E87-82CC-AF99B1F01983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1" name="สี่เหลี่ยมผืนผ้า 47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29746" y="-164553"/>
              <a:ext cx="9173747" cy="702501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2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CDB1064D-F2C9-4D02-9722-A4463B75D08B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dirty="0"/>
            </a:p>
          </p:txBody>
        </p:sp>
        <p:sp>
          <p:nvSpPr>
            <p:cNvPr id="13" name="สี่เหลี่ยมผืนผ้า 3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29746" y="-164553"/>
              <a:ext cx="9173747" cy="60745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</p:grpSp>
      <p:sp>
        <p:nvSpPr>
          <p:cNvPr id="14" name="สี่เหลี่ยมผืนผ้า 24"/>
          <p:cNvSpPr/>
          <p:nvPr/>
        </p:nvSpPr>
        <p:spPr>
          <a:xfrm>
            <a:off x="459981" y="157133"/>
            <a:ext cx="113990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การดำเนินงานตามแผนการดำเนินงานและแผนการใช้จ่ายงบประมาณ กองทุนพัฒนาบทบาทสตรี ประจำปีงบประมาณ พ.ศ. 2567</a:t>
            </a:r>
          </a:p>
        </p:txBody>
      </p:sp>
      <p:grpSp>
        <p:nvGrpSpPr>
          <p:cNvPr id="15" name="กลุ่ม 2">
            <a:extLst>
              <a:ext uri="{FF2B5EF4-FFF2-40B4-BE49-F238E27FC236}">
                <a16:creationId xmlns:a16="http://schemas.microsoft.com/office/drawing/2014/main" id="{82644C6B-2B5C-7B00-84BC-4056C8694F06}"/>
              </a:ext>
            </a:extLst>
          </p:cNvPr>
          <p:cNvGrpSpPr/>
          <p:nvPr/>
        </p:nvGrpSpPr>
        <p:grpSpPr>
          <a:xfrm>
            <a:off x="0" y="6276306"/>
            <a:ext cx="12192000" cy="695990"/>
            <a:chOff x="-23585" y="5154909"/>
            <a:chExt cx="10183585" cy="694389"/>
          </a:xfrm>
        </p:grpSpPr>
        <p:grpSp>
          <p:nvGrpSpPr>
            <p:cNvPr id="16" name="Group 47">
              <a:extLst>
                <a:ext uri="{FF2B5EF4-FFF2-40B4-BE49-F238E27FC236}">
                  <a16:creationId xmlns:a16="http://schemas.microsoft.com/office/drawing/2014/main" id="{C9BCB005-829C-BE99-BA7C-7F9EB5EC2082}"/>
                </a:ext>
              </a:extLst>
            </p:cNvPr>
            <p:cNvGrpSpPr/>
            <p:nvPr/>
          </p:nvGrpSpPr>
          <p:grpSpPr>
            <a:xfrm>
              <a:off x="-23585" y="5154909"/>
              <a:ext cx="10183585" cy="694389"/>
              <a:chOff x="-23585" y="5134125"/>
              <a:chExt cx="10183585" cy="715174"/>
            </a:xfrm>
          </p:grpSpPr>
          <p:grpSp>
            <p:nvGrpSpPr>
              <p:cNvPr id="25" name="กลุ่ม 1">
                <a:extLst>
                  <a:ext uri="{FF2B5EF4-FFF2-40B4-BE49-F238E27FC236}">
                    <a16:creationId xmlns:a16="http://schemas.microsoft.com/office/drawing/2014/main" id="{A4F962D6-BD3F-CD0A-46E6-BA26F50342FE}"/>
                  </a:ext>
                </a:extLst>
              </p:cNvPr>
              <p:cNvGrpSpPr/>
              <p:nvPr/>
            </p:nvGrpSpPr>
            <p:grpSpPr>
              <a:xfrm>
                <a:off x="-23585" y="5274993"/>
                <a:ext cx="10183585" cy="470079"/>
                <a:chOff x="-21227" y="4621292"/>
                <a:chExt cx="9165228" cy="561020"/>
              </a:xfrm>
            </p:grpSpPr>
            <p:grpSp>
              <p:nvGrpSpPr>
                <p:cNvPr id="27" name="กลุ่ม 7">
                  <a:extLst>
                    <a:ext uri="{FF2B5EF4-FFF2-40B4-BE49-F238E27FC236}">
                      <a16:creationId xmlns:a16="http://schemas.microsoft.com/office/drawing/2014/main" id="{005B2F52-0366-AC43-5456-E24CFD37FA84}"/>
                    </a:ext>
                  </a:extLst>
                </p:cNvPr>
                <p:cNvGrpSpPr/>
                <p:nvPr/>
              </p:nvGrpSpPr>
              <p:grpSpPr>
                <a:xfrm>
                  <a:off x="-21227" y="4635401"/>
                  <a:ext cx="5133812" cy="546911"/>
                  <a:chOff x="-45702" y="6428830"/>
                  <a:chExt cx="7109735" cy="450425"/>
                </a:xfrm>
              </p:grpSpPr>
              <p:sp>
                <p:nvSpPr>
                  <p:cNvPr id="31" name="รูปแบบอิสระ: รูปร่าง 55">
                    <a:extLst>
                      <a:ext uri="{FF2B5EF4-FFF2-40B4-BE49-F238E27FC236}">
                        <a16:creationId xmlns:a16="http://schemas.microsoft.com/office/drawing/2014/main" id="{D227A3C2-B931-8A4F-F874-0584EE83A018}"/>
                      </a:ext>
                    </a:extLst>
                  </p:cNvPr>
                  <p:cNvSpPr/>
                  <p:nvPr/>
                </p:nvSpPr>
                <p:spPr>
                  <a:xfrm>
                    <a:off x="-16309" y="6508953"/>
                    <a:ext cx="6875685" cy="339767"/>
                  </a:xfrm>
                  <a:custGeom>
                    <a:avLst/>
                    <a:gdLst>
                      <a:gd name="connsiteX0" fmla="*/ 0 w 6028447"/>
                      <a:gd name="connsiteY0" fmla="*/ 0 h 339767"/>
                      <a:gd name="connsiteX1" fmla="*/ 6028447 w 6028447"/>
                      <a:gd name="connsiteY1" fmla="*/ 0 h 339767"/>
                      <a:gd name="connsiteX2" fmla="*/ 5679852 w 6028447"/>
                      <a:gd name="connsiteY2" fmla="*/ 339767 h 339767"/>
                      <a:gd name="connsiteX3" fmla="*/ 0 w 6028447"/>
                      <a:gd name="connsiteY3" fmla="*/ 339767 h 339767"/>
                      <a:gd name="connsiteX4" fmla="*/ 0 w 6028447"/>
                      <a:gd name="connsiteY4" fmla="*/ 0 h 339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28447" h="339767">
                        <a:moveTo>
                          <a:pt x="0" y="0"/>
                        </a:moveTo>
                        <a:lnTo>
                          <a:pt x="6028447" y="0"/>
                        </a:lnTo>
                        <a:lnTo>
                          <a:pt x="5679852" y="339767"/>
                        </a:lnTo>
                        <a:lnTo>
                          <a:pt x="0" y="3397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2" name="รูปแบบอิสระ: รูปร่าง 50">
                    <a:extLst>
                      <a:ext uri="{FF2B5EF4-FFF2-40B4-BE49-F238E27FC236}">
                        <a16:creationId xmlns:a16="http://schemas.microsoft.com/office/drawing/2014/main" id="{809CC155-5851-4A48-91E2-3C9BCA6CA752}"/>
                      </a:ext>
                    </a:extLst>
                  </p:cNvPr>
                  <p:cNvSpPr/>
                  <p:nvPr/>
                </p:nvSpPr>
                <p:spPr>
                  <a:xfrm>
                    <a:off x="-45702" y="6433550"/>
                    <a:ext cx="7025615" cy="426691"/>
                  </a:xfrm>
                  <a:custGeom>
                    <a:avLst/>
                    <a:gdLst>
                      <a:gd name="connsiteX0" fmla="*/ 0 w 6123140"/>
                      <a:gd name="connsiteY0" fmla="*/ 0 h 426691"/>
                      <a:gd name="connsiteX1" fmla="*/ 6123140 w 6123140"/>
                      <a:gd name="connsiteY1" fmla="*/ 0 h 426691"/>
                      <a:gd name="connsiteX2" fmla="*/ 6008569 w 6123140"/>
                      <a:gd name="connsiteY2" fmla="*/ 111669 h 426691"/>
                      <a:gd name="connsiteX3" fmla="*/ 5685361 w 6123140"/>
                      <a:gd name="connsiteY3" fmla="*/ 426691 h 426691"/>
                      <a:gd name="connsiteX4" fmla="*/ 5679852 w 6123140"/>
                      <a:gd name="connsiteY4" fmla="*/ 426691 h 426691"/>
                      <a:gd name="connsiteX5" fmla="*/ 6028447 w 6123140"/>
                      <a:gd name="connsiteY5" fmla="*/ 86924 h 426691"/>
                      <a:gd name="connsiteX6" fmla="*/ 0 w 6123140"/>
                      <a:gd name="connsiteY6" fmla="*/ 86924 h 426691"/>
                      <a:gd name="connsiteX7" fmla="*/ 0 w 6123140"/>
                      <a:gd name="connsiteY7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23140" h="426691">
                        <a:moveTo>
                          <a:pt x="0" y="0"/>
                        </a:moveTo>
                        <a:lnTo>
                          <a:pt x="6123140" y="0"/>
                        </a:lnTo>
                        <a:lnTo>
                          <a:pt x="6008569" y="111669"/>
                        </a:lnTo>
                        <a:lnTo>
                          <a:pt x="5685361" y="426691"/>
                        </a:lnTo>
                        <a:lnTo>
                          <a:pt x="5679852" y="426691"/>
                        </a:lnTo>
                        <a:lnTo>
                          <a:pt x="6028447" y="86924"/>
                        </a:lnTo>
                        <a:lnTo>
                          <a:pt x="0" y="869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3" name="รูปแบบอิสระ: รูปร่าง 49">
                    <a:extLst>
                      <a:ext uri="{FF2B5EF4-FFF2-40B4-BE49-F238E27FC236}">
                        <a16:creationId xmlns:a16="http://schemas.microsoft.com/office/drawing/2014/main" id="{DF5E9D64-B090-1C11-FDC3-97FB18073E19}"/>
                      </a:ext>
                    </a:extLst>
                  </p:cNvPr>
                  <p:cNvSpPr/>
                  <p:nvPr/>
                </p:nvSpPr>
                <p:spPr>
                  <a:xfrm rot="380166">
                    <a:off x="6515310" y="6428830"/>
                    <a:ext cx="548723" cy="450425"/>
                  </a:xfrm>
                  <a:custGeom>
                    <a:avLst/>
                    <a:gdLst>
                      <a:gd name="connsiteX0" fmla="*/ 411471 w 524882"/>
                      <a:gd name="connsiteY0" fmla="*/ 0 h 426691"/>
                      <a:gd name="connsiteX1" fmla="*/ 524882 w 524882"/>
                      <a:gd name="connsiteY1" fmla="*/ 0 h 426691"/>
                      <a:gd name="connsiteX2" fmla="*/ 113411 w 524882"/>
                      <a:gd name="connsiteY2" fmla="*/ 426691 h 426691"/>
                      <a:gd name="connsiteX3" fmla="*/ 0 w 524882"/>
                      <a:gd name="connsiteY3" fmla="*/ 426691 h 426691"/>
                      <a:gd name="connsiteX4" fmla="*/ 411471 w 524882"/>
                      <a:gd name="connsiteY4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882" h="426691">
                        <a:moveTo>
                          <a:pt x="411471" y="0"/>
                        </a:moveTo>
                        <a:lnTo>
                          <a:pt x="524882" y="0"/>
                        </a:lnTo>
                        <a:lnTo>
                          <a:pt x="113411" y="426691"/>
                        </a:lnTo>
                        <a:lnTo>
                          <a:pt x="0" y="426691"/>
                        </a:lnTo>
                        <a:lnTo>
                          <a:pt x="41147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  <p:grpSp>
              <p:nvGrpSpPr>
                <p:cNvPr id="28" name="กลุ่ม 4">
                  <a:extLst>
                    <a:ext uri="{FF2B5EF4-FFF2-40B4-BE49-F238E27FC236}">
                      <a16:creationId xmlns:a16="http://schemas.microsoft.com/office/drawing/2014/main" id="{9A80B2CC-7067-7AC4-A3AB-BB16B3F66732}"/>
                    </a:ext>
                  </a:extLst>
                </p:cNvPr>
                <p:cNvGrpSpPr/>
                <p:nvPr/>
              </p:nvGrpSpPr>
              <p:grpSpPr>
                <a:xfrm>
                  <a:off x="7524888" y="4621292"/>
                  <a:ext cx="1619113" cy="531030"/>
                  <a:chOff x="9543115" y="6415804"/>
                  <a:chExt cx="2661401" cy="453428"/>
                </a:xfrm>
              </p:grpSpPr>
              <p:sp>
                <p:nvSpPr>
                  <p:cNvPr id="29" name="รูปแบบอิสระ: รูปร่าง 38">
                    <a:extLst>
                      <a:ext uri="{FF2B5EF4-FFF2-40B4-BE49-F238E27FC236}">
                        <a16:creationId xmlns:a16="http://schemas.microsoft.com/office/drawing/2014/main" id="{902BB02D-6665-9244-6B1A-A4EB8DFDE443}"/>
                      </a:ext>
                    </a:extLst>
                  </p:cNvPr>
                  <p:cNvSpPr/>
                  <p:nvPr/>
                </p:nvSpPr>
                <p:spPr>
                  <a:xfrm>
                    <a:off x="9543115" y="6415804"/>
                    <a:ext cx="2661398" cy="441288"/>
                  </a:xfrm>
                  <a:custGeom>
                    <a:avLst/>
                    <a:gdLst>
                      <a:gd name="connsiteX0" fmla="*/ 437779 w 1373020"/>
                      <a:gd name="connsiteY0" fmla="*/ 0 h 426691"/>
                      <a:gd name="connsiteX1" fmla="*/ 1373020 w 1373020"/>
                      <a:gd name="connsiteY1" fmla="*/ 0 h 426691"/>
                      <a:gd name="connsiteX2" fmla="*/ 1373020 w 1373020"/>
                      <a:gd name="connsiteY2" fmla="*/ 426691 h 426691"/>
                      <a:gd name="connsiteX3" fmla="*/ 0 w 1373020"/>
                      <a:gd name="connsiteY3" fmla="*/ 426691 h 426691"/>
                      <a:gd name="connsiteX4" fmla="*/ 323208 w 1373020"/>
                      <a:gd name="connsiteY4" fmla="*/ 111669 h 426691"/>
                      <a:gd name="connsiteX5" fmla="*/ 437779 w 1373020"/>
                      <a:gd name="connsiteY5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3020" h="426691">
                        <a:moveTo>
                          <a:pt x="437779" y="0"/>
                        </a:moveTo>
                        <a:lnTo>
                          <a:pt x="1373020" y="0"/>
                        </a:lnTo>
                        <a:lnTo>
                          <a:pt x="1373020" y="426691"/>
                        </a:lnTo>
                        <a:lnTo>
                          <a:pt x="0" y="426691"/>
                        </a:lnTo>
                        <a:lnTo>
                          <a:pt x="323208" y="111669"/>
                        </a:lnTo>
                        <a:lnTo>
                          <a:pt x="43777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  <p:sp>
                <p:nvSpPr>
                  <p:cNvPr id="30" name="รูปแบบอิสระ: รูปร่าง 31">
                    <a:extLst>
                      <a:ext uri="{FF2B5EF4-FFF2-40B4-BE49-F238E27FC236}">
                        <a16:creationId xmlns:a16="http://schemas.microsoft.com/office/drawing/2014/main" id="{2FEE4FA3-30B7-5C6E-2383-E5F4E5C71E41}"/>
                      </a:ext>
                    </a:extLst>
                  </p:cNvPr>
                  <p:cNvSpPr/>
                  <p:nvPr/>
                </p:nvSpPr>
                <p:spPr>
                  <a:xfrm>
                    <a:off x="9543115" y="6510930"/>
                    <a:ext cx="2661401" cy="358302"/>
                  </a:xfrm>
                  <a:custGeom>
                    <a:avLst/>
                    <a:gdLst>
                      <a:gd name="connsiteX0" fmla="*/ 349528 w 1399340"/>
                      <a:gd name="connsiteY0" fmla="*/ 0 h 340675"/>
                      <a:gd name="connsiteX1" fmla="*/ 1399340 w 1399340"/>
                      <a:gd name="connsiteY1" fmla="*/ 0 h 340675"/>
                      <a:gd name="connsiteX2" fmla="*/ 1399340 w 1399340"/>
                      <a:gd name="connsiteY2" fmla="*/ 340675 h 340675"/>
                      <a:gd name="connsiteX3" fmla="*/ 0 w 1399340"/>
                      <a:gd name="connsiteY3" fmla="*/ 340675 h 340675"/>
                      <a:gd name="connsiteX4" fmla="*/ 349528 w 1399340"/>
                      <a:gd name="connsiteY4" fmla="*/ 0 h 340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99340" h="340675">
                        <a:moveTo>
                          <a:pt x="349528" y="0"/>
                        </a:moveTo>
                        <a:lnTo>
                          <a:pt x="1399340" y="0"/>
                        </a:lnTo>
                        <a:lnTo>
                          <a:pt x="1399340" y="340675"/>
                        </a:lnTo>
                        <a:lnTo>
                          <a:pt x="0" y="340675"/>
                        </a:lnTo>
                        <a:lnTo>
                          <a:pt x="349528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</p:grpSp>
          <p:sp>
            <p:nvSpPr>
              <p:cNvPr id="26" name="รูปแบบอิสระ: รูปร่าง 49">
                <a:extLst>
                  <a:ext uri="{FF2B5EF4-FFF2-40B4-BE49-F238E27FC236}">
                    <a16:creationId xmlns:a16="http://schemas.microsoft.com/office/drawing/2014/main" id="{8186D56C-B7E7-89E1-686E-60B1A9CC00DF}"/>
                  </a:ext>
                </a:extLst>
              </p:cNvPr>
              <p:cNvSpPr/>
              <p:nvPr/>
            </p:nvSpPr>
            <p:spPr>
              <a:xfrm rot="1816843">
                <a:off x="8384884" y="5134125"/>
                <a:ext cx="366819" cy="715174"/>
              </a:xfrm>
              <a:custGeom>
                <a:avLst/>
                <a:gdLst>
                  <a:gd name="connsiteX0" fmla="*/ 411471 w 524882"/>
                  <a:gd name="connsiteY0" fmla="*/ 0 h 426691"/>
                  <a:gd name="connsiteX1" fmla="*/ 524882 w 524882"/>
                  <a:gd name="connsiteY1" fmla="*/ 0 h 426691"/>
                  <a:gd name="connsiteX2" fmla="*/ 113411 w 524882"/>
                  <a:gd name="connsiteY2" fmla="*/ 426691 h 426691"/>
                  <a:gd name="connsiteX3" fmla="*/ 0 w 524882"/>
                  <a:gd name="connsiteY3" fmla="*/ 426691 h 426691"/>
                  <a:gd name="connsiteX4" fmla="*/ 411471 w 524882"/>
                  <a:gd name="connsiteY4" fmla="*/ 0 h 426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882" h="426691">
                    <a:moveTo>
                      <a:pt x="411471" y="0"/>
                    </a:moveTo>
                    <a:lnTo>
                      <a:pt x="524882" y="0"/>
                    </a:lnTo>
                    <a:lnTo>
                      <a:pt x="113411" y="426691"/>
                    </a:lnTo>
                    <a:lnTo>
                      <a:pt x="0" y="426691"/>
                    </a:lnTo>
                    <a:lnTo>
                      <a:pt x="41147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h-TH" sz="2667"/>
              </a:p>
            </p:txBody>
          </p:sp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B312B198-C17C-96F4-3A0E-1105D8A744E3}"/>
                </a:ext>
              </a:extLst>
            </p:cNvPr>
            <p:cNvSpPr txBox="1"/>
            <p:nvPr/>
          </p:nvSpPr>
          <p:spPr>
            <a:xfrm>
              <a:off x="124926" y="5442506"/>
              <a:ext cx="5258965" cy="276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เศรษฐกิจฐานรากมั่นคง ชุมชนเข้มแข็งอย่างยั่งยืน ด้วยหลักปรัชญาของเศรษฐกิจพอเพียง</a:t>
              </a:r>
            </a:p>
          </p:txBody>
        </p:sp>
        <p:grpSp>
          <p:nvGrpSpPr>
            <p:cNvPr id="18" name="กลุ่ม 5">
              <a:extLst>
                <a:ext uri="{FF2B5EF4-FFF2-40B4-BE49-F238E27FC236}">
                  <a16:creationId xmlns:a16="http://schemas.microsoft.com/office/drawing/2014/main" id="{BC9CDF00-3138-6969-9F3B-1C4BDBCE4D5C}"/>
                </a:ext>
              </a:extLst>
            </p:cNvPr>
            <p:cNvGrpSpPr/>
            <p:nvPr/>
          </p:nvGrpSpPr>
          <p:grpSpPr>
            <a:xfrm>
              <a:off x="5709572" y="5155894"/>
              <a:ext cx="2562423" cy="573424"/>
              <a:chOff x="5709572" y="5155894"/>
              <a:chExt cx="2562423" cy="573424"/>
            </a:xfrm>
          </p:grpSpPr>
          <p:grpSp>
            <p:nvGrpSpPr>
              <p:cNvPr id="19" name="Group 7">
                <a:extLst>
                  <a:ext uri="{FF2B5EF4-FFF2-40B4-BE49-F238E27FC236}">
                    <a16:creationId xmlns:a16="http://schemas.microsoft.com/office/drawing/2014/main" id="{AA8CDC2F-0ADD-CFBA-3F81-21907F8C6A8B}"/>
                  </a:ext>
                </a:extLst>
              </p:cNvPr>
              <p:cNvGrpSpPr/>
              <p:nvPr/>
            </p:nvGrpSpPr>
            <p:grpSpPr>
              <a:xfrm>
                <a:off x="5709572" y="5155894"/>
                <a:ext cx="2562423" cy="573424"/>
                <a:chOff x="-89764" y="-196712"/>
                <a:chExt cx="10439060" cy="2336075"/>
              </a:xfrm>
            </p:grpSpPr>
            <p:sp>
              <p:nvSpPr>
                <p:cNvPr id="21" name="Freeform 71">
                  <a:extLst>
                    <a:ext uri="{FF2B5EF4-FFF2-40B4-BE49-F238E27FC236}">
                      <a16:creationId xmlns:a16="http://schemas.microsoft.com/office/drawing/2014/main" id="{4334F1EA-CF8D-8179-E1CF-2AA4B6440654}"/>
                    </a:ext>
                  </a:extLst>
                </p:cNvPr>
                <p:cNvSpPr/>
                <p:nvPr/>
              </p:nvSpPr>
              <p:spPr>
                <a:xfrm>
                  <a:off x="-89764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  <p:sp>
              <p:nvSpPr>
                <p:cNvPr id="22" name="Freeform 72">
                  <a:extLst>
                    <a:ext uri="{FF2B5EF4-FFF2-40B4-BE49-F238E27FC236}">
                      <a16:creationId xmlns:a16="http://schemas.microsoft.com/office/drawing/2014/main" id="{3CEE39FA-2F70-ED62-4F3B-C2DA3FC3077B}"/>
                    </a:ext>
                  </a:extLst>
                </p:cNvPr>
                <p:cNvSpPr/>
                <p:nvPr/>
              </p:nvSpPr>
              <p:spPr>
                <a:xfrm>
                  <a:off x="1575525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3" name="Freeform 73">
                  <a:extLst>
                    <a:ext uri="{FF2B5EF4-FFF2-40B4-BE49-F238E27FC236}">
                      <a16:creationId xmlns:a16="http://schemas.microsoft.com/office/drawing/2014/main" id="{F737BBCC-6616-4210-E61D-89B9EE635CA9}"/>
                    </a:ext>
                  </a:extLst>
                </p:cNvPr>
                <p:cNvSpPr/>
                <p:nvPr/>
              </p:nvSpPr>
              <p:spPr>
                <a:xfrm>
                  <a:off x="4979852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BA60EEC5-5614-86E6-2A70-374F133C5E04}"/>
                    </a:ext>
                  </a:extLst>
                </p:cNvPr>
                <p:cNvSpPr/>
                <p:nvPr/>
              </p:nvSpPr>
              <p:spPr>
                <a:xfrm>
                  <a:off x="6632873" y="-196712"/>
                  <a:ext cx="3716423" cy="23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23" h="2336075">
                      <a:moveTo>
                        <a:pt x="0" y="0"/>
                      </a:moveTo>
                      <a:lnTo>
                        <a:pt x="3716423" y="0"/>
                      </a:lnTo>
                      <a:lnTo>
                        <a:pt x="3716423" y="2336075"/>
                      </a:lnTo>
                      <a:lnTo>
                        <a:pt x="0" y="23360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l="-5873" r="-5873"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2F39FE4-17BA-6C98-C958-AA3F8A9B1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3969" y="5270291"/>
                <a:ext cx="419617" cy="420742"/>
              </a:xfrm>
              <a:prstGeom prst="rect">
                <a:avLst/>
              </a:prstGeom>
            </p:spPr>
          </p:pic>
        </p:grpSp>
      </p:grpSp>
      <p:sp>
        <p:nvSpPr>
          <p:cNvPr id="7" name="Rectangle 6"/>
          <p:cNvSpPr/>
          <p:nvPr/>
        </p:nvSpPr>
        <p:spPr>
          <a:xfrm>
            <a:off x="292099" y="871193"/>
            <a:ext cx="11734799" cy="1141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200543" algn="l"/>
                <a:tab pos="4440656" algn="l"/>
              </a:tabLst>
            </a:pPr>
            <a: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บัญชีจัดสรรงบประมาณ (ต่อ)</a:t>
            </a:r>
            <a:b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</a:br>
            <a: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โครงการเพิ่มประสิทธิภาพการปฏิบัติงานกองทุนพัฒนาบทบาทสตรีแก่กลไกการขับเคลื่อนกองทุนพัฒนาบทบาทสตรี </a:t>
            </a:r>
            <a:endParaRPr lang="en-US" sz="1600" dirty="0">
              <a:latin typeface="Chulabhorn Likit Text Light๙" panose="00000400000000000000" pitchFamily="2" charset="-34"/>
              <a:ea typeface="Calibri" panose="020F0502020204030204" pitchFamily="34" charset="0"/>
              <a:cs typeface="Chulabhorn Likit Text Light๙" panose="00000400000000000000" pitchFamily="2" charset="-34"/>
            </a:endParaRPr>
          </a:p>
          <a:p>
            <a:pPr algn="ctr">
              <a:lnSpc>
                <a:spcPct val="107000"/>
              </a:lnSpc>
              <a:tabLst>
                <a:tab pos="1200543" algn="l"/>
                <a:tab pos="4440656" algn="l"/>
              </a:tabLst>
            </a:pPr>
            <a: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ประจำปีงบประมาณ พ.ศ. 2567</a:t>
            </a:r>
            <a:endParaRPr lang="th-TH" sz="1600" dirty="0">
              <a:latin typeface="Chulabhorn Likit Text Light๙" panose="00000400000000000000" pitchFamily="2" charset="-34"/>
              <a:ea typeface="Calibri" panose="020F0502020204030204" pitchFamily="34" charset="0"/>
              <a:cs typeface="Chulabhorn Likit Text Light๙" panose="00000400000000000000" pitchFamily="2" charset="-34"/>
            </a:endParaRPr>
          </a:p>
          <a:p>
            <a:pPr algn="ctr">
              <a:lnSpc>
                <a:spcPct val="107000"/>
              </a:lnSpc>
              <a:tabLst>
                <a:tab pos="1200543" algn="l"/>
                <a:tab pos="4440656" algn="l"/>
              </a:tabLst>
            </a:pPr>
            <a:r>
              <a:rPr lang="th-TH" sz="1600" b="1" u="sng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กิจกรรมที่ 1</a:t>
            </a:r>
            <a: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 </a:t>
            </a:r>
            <a:r>
              <a:rPr lang="th-TH" sz="1600" b="1" spc="-4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เพิ่มประสิทธิภาพการปฏิบัติงานกองทุนพัฒนาบทบาทสตรีแก่กลไกการขับเคลื่อนกองทุนพัฒนาบทบาทสตรีระดับอำเภอ</a:t>
            </a:r>
            <a:endParaRPr lang="en-US" sz="1600" dirty="0">
              <a:latin typeface="Chulabhorn Likit Text Light๙" panose="00000400000000000000" pitchFamily="2" charset="-34"/>
              <a:ea typeface="Calibri" panose="020F0502020204030204" pitchFamily="34" charset="0"/>
              <a:cs typeface="Chulabhorn Likit Text Light๙" panose="00000400000000000000" pitchFamily="2" charset="-34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069219"/>
              </p:ext>
            </p:extLst>
          </p:nvPr>
        </p:nvGraphicFramePr>
        <p:xfrm>
          <a:off x="420561" y="2002667"/>
          <a:ext cx="11404608" cy="4297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739">
                  <a:extLst>
                    <a:ext uri="{9D8B030D-6E8A-4147-A177-3AD203B41FA5}">
                      <a16:colId xmlns:a16="http://schemas.microsoft.com/office/drawing/2014/main" val="200057829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1600422647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745292493"/>
                    </a:ext>
                  </a:extLst>
                </a:gridCol>
                <a:gridCol w="2579565">
                  <a:extLst>
                    <a:ext uri="{9D8B030D-6E8A-4147-A177-3AD203B41FA5}">
                      <a16:colId xmlns:a16="http://schemas.microsoft.com/office/drawing/2014/main" val="3457021410"/>
                    </a:ext>
                  </a:extLst>
                </a:gridCol>
                <a:gridCol w="1425576">
                  <a:extLst>
                    <a:ext uri="{9D8B030D-6E8A-4147-A177-3AD203B41FA5}">
                      <a16:colId xmlns:a16="http://schemas.microsoft.com/office/drawing/2014/main" val="3431201823"/>
                    </a:ext>
                  </a:extLst>
                </a:gridCol>
                <a:gridCol w="1425576">
                  <a:extLst>
                    <a:ext uri="{9D8B030D-6E8A-4147-A177-3AD203B41FA5}">
                      <a16:colId xmlns:a16="http://schemas.microsoft.com/office/drawing/2014/main" val="3105249133"/>
                    </a:ext>
                  </a:extLst>
                </a:gridCol>
                <a:gridCol w="1425576">
                  <a:extLst>
                    <a:ext uri="{9D8B030D-6E8A-4147-A177-3AD203B41FA5}">
                      <a16:colId xmlns:a16="http://schemas.microsoft.com/office/drawing/2014/main" val="1533869106"/>
                    </a:ext>
                  </a:extLst>
                </a:gridCol>
                <a:gridCol w="1425576">
                  <a:extLst>
                    <a:ext uri="{9D8B030D-6E8A-4147-A177-3AD203B41FA5}">
                      <a16:colId xmlns:a16="http://schemas.microsoft.com/office/drawing/2014/main" val="2279986314"/>
                    </a:ext>
                  </a:extLst>
                </a:gridCol>
              </a:tblGrid>
              <a:tr h="354268"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</a:t>
                      </a:r>
                      <a:b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อำเภอ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กลุ่มเป้าหมาย</a:t>
                      </a:r>
                      <a:r>
                        <a:rPr lang="th-TH" sz="1300" baseline="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ต่อ 1 อำเภอ</a:t>
                      </a:r>
                      <a:endParaRPr lang="th-TH" sz="1300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จำนวนเงินที่จัดสรร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780592"/>
                  </a:ext>
                </a:extLst>
              </a:tr>
              <a:tr h="539553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คณทำงานฯ ตำบล/เทศบาล อาสาสมัครฯ</a:t>
                      </a:r>
                    </a:p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(อ. ละ 30 คน)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เจ้าหน้าที่โครงการ </a:t>
                      </a:r>
                    </a:p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(อ. ละ 2 คน)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 </a:t>
                      </a:r>
                      <a:b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(อ.ละ 32 คน)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จำนวนเงิน/อำเภอ</a:t>
                      </a:r>
                      <a:r>
                        <a:rPr lang="th-TH" sz="1100" b="1" baseline="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(บาท)</a:t>
                      </a:r>
                      <a:endParaRPr lang="th-TH" sz="1100" b="1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</a:t>
                      </a:r>
                      <a:b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รวมทุกอำเภอ (บาท)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076882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61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สมุทรสาคร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144392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สระแก้ว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270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288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180,000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19607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63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สระบุรี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13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390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260,000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46713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สิงห์บุรี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180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192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83544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65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สุโขทัย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270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288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180,000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107623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สุพรรณบุรี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320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518429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67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สุราษฏร์ธานี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19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570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608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380,000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290639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สุรินทร์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17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510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544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340,000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997440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69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หนองคาย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270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288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180,000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908080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หนองบัวลำภู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180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192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808460"/>
                  </a:ext>
                </a:extLst>
              </a:tr>
            </a:tbl>
          </a:graphicData>
        </a:graphic>
      </p:graphicFrame>
      <p:sp>
        <p:nvSpPr>
          <p:cNvPr id="3" name="ตัวแทนหมายเลขภาพนิ่ง 8">
            <a:extLst>
              <a:ext uri="{FF2B5EF4-FFF2-40B4-BE49-F238E27FC236}">
                <a16:creationId xmlns:a16="http://schemas.microsoft.com/office/drawing/2014/main" id="{2FD64791-65B3-4B65-D381-FF81940F9B6F}"/>
              </a:ext>
            </a:extLst>
          </p:cNvPr>
          <p:cNvSpPr txBox="1">
            <a:spLocks/>
          </p:cNvSpPr>
          <p:nvPr/>
        </p:nvSpPr>
        <p:spPr>
          <a:xfrm>
            <a:off x="11115090" y="6476440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36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343670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2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0" y="-19978"/>
            <a:ext cx="12245731" cy="836769"/>
            <a:chOff x="-29746" y="-164553"/>
            <a:chExt cx="9173747" cy="702501"/>
          </a:xfrm>
        </p:grpSpPr>
        <p:sp>
          <p:nvSpPr>
            <p:cNvPr id="10" name="สี่เหลี่ยมผืนผ้า: มุมมน 48">
              <a:extLst>
                <a:ext uri="{FF2B5EF4-FFF2-40B4-BE49-F238E27FC236}">
                  <a16:creationId xmlns:a16="http://schemas.microsoft.com/office/drawing/2014/main" id="{DCE62B95-9C16-4E87-82CC-AF99B1F01983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1" name="สี่เหลี่ยมผืนผ้า 47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29746" y="-164553"/>
              <a:ext cx="9173747" cy="702501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2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CDB1064D-F2C9-4D02-9722-A4463B75D08B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dirty="0"/>
            </a:p>
          </p:txBody>
        </p:sp>
        <p:sp>
          <p:nvSpPr>
            <p:cNvPr id="13" name="สี่เหลี่ยมผืนผ้า 3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29746" y="-164553"/>
              <a:ext cx="9173747" cy="60745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</p:grpSp>
      <p:sp>
        <p:nvSpPr>
          <p:cNvPr id="14" name="สี่เหลี่ยมผืนผ้า 24"/>
          <p:cNvSpPr/>
          <p:nvPr/>
        </p:nvSpPr>
        <p:spPr>
          <a:xfrm>
            <a:off x="459981" y="157133"/>
            <a:ext cx="113990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การดำเนินงานตามแผนการดำเนินงานและแผนการใช้จ่ายงบประมาณ กองทุนพัฒนาบทบาทสตรี ประจำปีงบประมาณ พ.ศ. 2567</a:t>
            </a:r>
          </a:p>
        </p:txBody>
      </p:sp>
      <p:grpSp>
        <p:nvGrpSpPr>
          <p:cNvPr id="15" name="กลุ่ม 2">
            <a:extLst>
              <a:ext uri="{FF2B5EF4-FFF2-40B4-BE49-F238E27FC236}">
                <a16:creationId xmlns:a16="http://schemas.microsoft.com/office/drawing/2014/main" id="{82644C6B-2B5C-7B00-84BC-4056C8694F06}"/>
              </a:ext>
            </a:extLst>
          </p:cNvPr>
          <p:cNvGrpSpPr/>
          <p:nvPr/>
        </p:nvGrpSpPr>
        <p:grpSpPr>
          <a:xfrm>
            <a:off x="0" y="6276306"/>
            <a:ext cx="12192000" cy="695990"/>
            <a:chOff x="-23585" y="5154909"/>
            <a:chExt cx="10183585" cy="694389"/>
          </a:xfrm>
        </p:grpSpPr>
        <p:grpSp>
          <p:nvGrpSpPr>
            <p:cNvPr id="16" name="Group 47">
              <a:extLst>
                <a:ext uri="{FF2B5EF4-FFF2-40B4-BE49-F238E27FC236}">
                  <a16:creationId xmlns:a16="http://schemas.microsoft.com/office/drawing/2014/main" id="{C9BCB005-829C-BE99-BA7C-7F9EB5EC2082}"/>
                </a:ext>
              </a:extLst>
            </p:cNvPr>
            <p:cNvGrpSpPr/>
            <p:nvPr/>
          </p:nvGrpSpPr>
          <p:grpSpPr>
            <a:xfrm>
              <a:off x="-23585" y="5154909"/>
              <a:ext cx="10183585" cy="694389"/>
              <a:chOff x="-23585" y="5134125"/>
              <a:chExt cx="10183585" cy="715174"/>
            </a:xfrm>
          </p:grpSpPr>
          <p:grpSp>
            <p:nvGrpSpPr>
              <p:cNvPr id="25" name="กลุ่ม 1">
                <a:extLst>
                  <a:ext uri="{FF2B5EF4-FFF2-40B4-BE49-F238E27FC236}">
                    <a16:creationId xmlns:a16="http://schemas.microsoft.com/office/drawing/2014/main" id="{A4F962D6-BD3F-CD0A-46E6-BA26F50342FE}"/>
                  </a:ext>
                </a:extLst>
              </p:cNvPr>
              <p:cNvGrpSpPr/>
              <p:nvPr/>
            </p:nvGrpSpPr>
            <p:grpSpPr>
              <a:xfrm>
                <a:off x="-23585" y="5274993"/>
                <a:ext cx="10183585" cy="470079"/>
                <a:chOff x="-21227" y="4621292"/>
                <a:chExt cx="9165228" cy="561020"/>
              </a:xfrm>
            </p:grpSpPr>
            <p:grpSp>
              <p:nvGrpSpPr>
                <p:cNvPr id="27" name="กลุ่ม 7">
                  <a:extLst>
                    <a:ext uri="{FF2B5EF4-FFF2-40B4-BE49-F238E27FC236}">
                      <a16:creationId xmlns:a16="http://schemas.microsoft.com/office/drawing/2014/main" id="{005B2F52-0366-AC43-5456-E24CFD37FA84}"/>
                    </a:ext>
                  </a:extLst>
                </p:cNvPr>
                <p:cNvGrpSpPr/>
                <p:nvPr/>
              </p:nvGrpSpPr>
              <p:grpSpPr>
                <a:xfrm>
                  <a:off x="-21227" y="4635401"/>
                  <a:ext cx="5133812" cy="546911"/>
                  <a:chOff x="-45702" y="6428830"/>
                  <a:chExt cx="7109735" cy="450425"/>
                </a:xfrm>
              </p:grpSpPr>
              <p:sp>
                <p:nvSpPr>
                  <p:cNvPr id="31" name="รูปแบบอิสระ: รูปร่าง 55">
                    <a:extLst>
                      <a:ext uri="{FF2B5EF4-FFF2-40B4-BE49-F238E27FC236}">
                        <a16:creationId xmlns:a16="http://schemas.microsoft.com/office/drawing/2014/main" id="{D227A3C2-B931-8A4F-F874-0584EE83A018}"/>
                      </a:ext>
                    </a:extLst>
                  </p:cNvPr>
                  <p:cNvSpPr/>
                  <p:nvPr/>
                </p:nvSpPr>
                <p:spPr>
                  <a:xfrm>
                    <a:off x="-16309" y="6508953"/>
                    <a:ext cx="6875685" cy="339767"/>
                  </a:xfrm>
                  <a:custGeom>
                    <a:avLst/>
                    <a:gdLst>
                      <a:gd name="connsiteX0" fmla="*/ 0 w 6028447"/>
                      <a:gd name="connsiteY0" fmla="*/ 0 h 339767"/>
                      <a:gd name="connsiteX1" fmla="*/ 6028447 w 6028447"/>
                      <a:gd name="connsiteY1" fmla="*/ 0 h 339767"/>
                      <a:gd name="connsiteX2" fmla="*/ 5679852 w 6028447"/>
                      <a:gd name="connsiteY2" fmla="*/ 339767 h 339767"/>
                      <a:gd name="connsiteX3" fmla="*/ 0 w 6028447"/>
                      <a:gd name="connsiteY3" fmla="*/ 339767 h 339767"/>
                      <a:gd name="connsiteX4" fmla="*/ 0 w 6028447"/>
                      <a:gd name="connsiteY4" fmla="*/ 0 h 339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28447" h="339767">
                        <a:moveTo>
                          <a:pt x="0" y="0"/>
                        </a:moveTo>
                        <a:lnTo>
                          <a:pt x="6028447" y="0"/>
                        </a:lnTo>
                        <a:lnTo>
                          <a:pt x="5679852" y="339767"/>
                        </a:lnTo>
                        <a:lnTo>
                          <a:pt x="0" y="3397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2" name="รูปแบบอิสระ: รูปร่าง 50">
                    <a:extLst>
                      <a:ext uri="{FF2B5EF4-FFF2-40B4-BE49-F238E27FC236}">
                        <a16:creationId xmlns:a16="http://schemas.microsoft.com/office/drawing/2014/main" id="{809CC155-5851-4A48-91E2-3C9BCA6CA752}"/>
                      </a:ext>
                    </a:extLst>
                  </p:cNvPr>
                  <p:cNvSpPr/>
                  <p:nvPr/>
                </p:nvSpPr>
                <p:spPr>
                  <a:xfrm>
                    <a:off x="-45702" y="6433550"/>
                    <a:ext cx="7025615" cy="426691"/>
                  </a:xfrm>
                  <a:custGeom>
                    <a:avLst/>
                    <a:gdLst>
                      <a:gd name="connsiteX0" fmla="*/ 0 w 6123140"/>
                      <a:gd name="connsiteY0" fmla="*/ 0 h 426691"/>
                      <a:gd name="connsiteX1" fmla="*/ 6123140 w 6123140"/>
                      <a:gd name="connsiteY1" fmla="*/ 0 h 426691"/>
                      <a:gd name="connsiteX2" fmla="*/ 6008569 w 6123140"/>
                      <a:gd name="connsiteY2" fmla="*/ 111669 h 426691"/>
                      <a:gd name="connsiteX3" fmla="*/ 5685361 w 6123140"/>
                      <a:gd name="connsiteY3" fmla="*/ 426691 h 426691"/>
                      <a:gd name="connsiteX4" fmla="*/ 5679852 w 6123140"/>
                      <a:gd name="connsiteY4" fmla="*/ 426691 h 426691"/>
                      <a:gd name="connsiteX5" fmla="*/ 6028447 w 6123140"/>
                      <a:gd name="connsiteY5" fmla="*/ 86924 h 426691"/>
                      <a:gd name="connsiteX6" fmla="*/ 0 w 6123140"/>
                      <a:gd name="connsiteY6" fmla="*/ 86924 h 426691"/>
                      <a:gd name="connsiteX7" fmla="*/ 0 w 6123140"/>
                      <a:gd name="connsiteY7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23140" h="426691">
                        <a:moveTo>
                          <a:pt x="0" y="0"/>
                        </a:moveTo>
                        <a:lnTo>
                          <a:pt x="6123140" y="0"/>
                        </a:lnTo>
                        <a:lnTo>
                          <a:pt x="6008569" y="111669"/>
                        </a:lnTo>
                        <a:lnTo>
                          <a:pt x="5685361" y="426691"/>
                        </a:lnTo>
                        <a:lnTo>
                          <a:pt x="5679852" y="426691"/>
                        </a:lnTo>
                        <a:lnTo>
                          <a:pt x="6028447" y="86924"/>
                        </a:lnTo>
                        <a:lnTo>
                          <a:pt x="0" y="869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3" name="รูปแบบอิสระ: รูปร่าง 49">
                    <a:extLst>
                      <a:ext uri="{FF2B5EF4-FFF2-40B4-BE49-F238E27FC236}">
                        <a16:creationId xmlns:a16="http://schemas.microsoft.com/office/drawing/2014/main" id="{DF5E9D64-B090-1C11-FDC3-97FB18073E19}"/>
                      </a:ext>
                    </a:extLst>
                  </p:cNvPr>
                  <p:cNvSpPr/>
                  <p:nvPr/>
                </p:nvSpPr>
                <p:spPr>
                  <a:xfrm rot="380166">
                    <a:off x="6515310" y="6428830"/>
                    <a:ext cx="548723" cy="450425"/>
                  </a:xfrm>
                  <a:custGeom>
                    <a:avLst/>
                    <a:gdLst>
                      <a:gd name="connsiteX0" fmla="*/ 411471 w 524882"/>
                      <a:gd name="connsiteY0" fmla="*/ 0 h 426691"/>
                      <a:gd name="connsiteX1" fmla="*/ 524882 w 524882"/>
                      <a:gd name="connsiteY1" fmla="*/ 0 h 426691"/>
                      <a:gd name="connsiteX2" fmla="*/ 113411 w 524882"/>
                      <a:gd name="connsiteY2" fmla="*/ 426691 h 426691"/>
                      <a:gd name="connsiteX3" fmla="*/ 0 w 524882"/>
                      <a:gd name="connsiteY3" fmla="*/ 426691 h 426691"/>
                      <a:gd name="connsiteX4" fmla="*/ 411471 w 524882"/>
                      <a:gd name="connsiteY4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882" h="426691">
                        <a:moveTo>
                          <a:pt x="411471" y="0"/>
                        </a:moveTo>
                        <a:lnTo>
                          <a:pt x="524882" y="0"/>
                        </a:lnTo>
                        <a:lnTo>
                          <a:pt x="113411" y="426691"/>
                        </a:lnTo>
                        <a:lnTo>
                          <a:pt x="0" y="426691"/>
                        </a:lnTo>
                        <a:lnTo>
                          <a:pt x="41147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  <p:grpSp>
              <p:nvGrpSpPr>
                <p:cNvPr id="28" name="กลุ่ม 4">
                  <a:extLst>
                    <a:ext uri="{FF2B5EF4-FFF2-40B4-BE49-F238E27FC236}">
                      <a16:creationId xmlns:a16="http://schemas.microsoft.com/office/drawing/2014/main" id="{9A80B2CC-7067-7AC4-A3AB-BB16B3F66732}"/>
                    </a:ext>
                  </a:extLst>
                </p:cNvPr>
                <p:cNvGrpSpPr/>
                <p:nvPr/>
              </p:nvGrpSpPr>
              <p:grpSpPr>
                <a:xfrm>
                  <a:off x="7524888" y="4621292"/>
                  <a:ext cx="1619113" cy="531030"/>
                  <a:chOff x="9543115" y="6415804"/>
                  <a:chExt cx="2661401" cy="453428"/>
                </a:xfrm>
              </p:grpSpPr>
              <p:sp>
                <p:nvSpPr>
                  <p:cNvPr id="29" name="รูปแบบอิสระ: รูปร่าง 38">
                    <a:extLst>
                      <a:ext uri="{FF2B5EF4-FFF2-40B4-BE49-F238E27FC236}">
                        <a16:creationId xmlns:a16="http://schemas.microsoft.com/office/drawing/2014/main" id="{902BB02D-6665-9244-6B1A-A4EB8DFDE443}"/>
                      </a:ext>
                    </a:extLst>
                  </p:cNvPr>
                  <p:cNvSpPr/>
                  <p:nvPr/>
                </p:nvSpPr>
                <p:spPr>
                  <a:xfrm>
                    <a:off x="9543115" y="6415804"/>
                    <a:ext cx="2661398" cy="441288"/>
                  </a:xfrm>
                  <a:custGeom>
                    <a:avLst/>
                    <a:gdLst>
                      <a:gd name="connsiteX0" fmla="*/ 437779 w 1373020"/>
                      <a:gd name="connsiteY0" fmla="*/ 0 h 426691"/>
                      <a:gd name="connsiteX1" fmla="*/ 1373020 w 1373020"/>
                      <a:gd name="connsiteY1" fmla="*/ 0 h 426691"/>
                      <a:gd name="connsiteX2" fmla="*/ 1373020 w 1373020"/>
                      <a:gd name="connsiteY2" fmla="*/ 426691 h 426691"/>
                      <a:gd name="connsiteX3" fmla="*/ 0 w 1373020"/>
                      <a:gd name="connsiteY3" fmla="*/ 426691 h 426691"/>
                      <a:gd name="connsiteX4" fmla="*/ 323208 w 1373020"/>
                      <a:gd name="connsiteY4" fmla="*/ 111669 h 426691"/>
                      <a:gd name="connsiteX5" fmla="*/ 437779 w 1373020"/>
                      <a:gd name="connsiteY5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3020" h="426691">
                        <a:moveTo>
                          <a:pt x="437779" y="0"/>
                        </a:moveTo>
                        <a:lnTo>
                          <a:pt x="1373020" y="0"/>
                        </a:lnTo>
                        <a:lnTo>
                          <a:pt x="1373020" y="426691"/>
                        </a:lnTo>
                        <a:lnTo>
                          <a:pt x="0" y="426691"/>
                        </a:lnTo>
                        <a:lnTo>
                          <a:pt x="323208" y="111669"/>
                        </a:lnTo>
                        <a:lnTo>
                          <a:pt x="43777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  <p:sp>
                <p:nvSpPr>
                  <p:cNvPr id="30" name="รูปแบบอิสระ: รูปร่าง 31">
                    <a:extLst>
                      <a:ext uri="{FF2B5EF4-FFF2-40B4-BE49-F238E27FC236}">
                        <a16:creationId xmlns:a16="http://schemas.microsoft.com/office/drawing/2014/main" id="{2FEE4FA3-30B7-5C6E-2383-E5F4E5C71E41}"/>
                      </a:ext>
                    </a:extLst>
                  </p:cNvPr>
                  <p:cNvSpPr/>
                  <p:nvPr/>
                </p:nvSpPr>
                <p:spPr>
                  <a:xfrm>
                    <a:off x="9543115" y="6510930"/>
                    <a:ext cx="2661401" cy="358302"/>
                  </a:xfrm>
                  <a:custGeom>
                    <a:avLst/>
                    <a:gdLst>
                      <a:gd name="connsiteX0" fmla="*/ 349528 w 1399340"/>
                      <a:gd name="connsiteY0" fmla="*/ 0 h 340675"/>
                      <a:gd name="connsiteX1" fmla="*/ 1399340 w 1399340"/>
                      <a:gd name="connsiteY1" fmla="*/ 0 h 340675"/>
                      <a:gd name="connsiteX2" fmla="*/ 1399340 w 1399340"/>
                      <a:gd name="connsiteY2" fmla="*/ 340675 h 340675"/>
                      <a:gd name="connsiteX3" fmla="*/ 0 w 1399340"/>
                      <a:gd name="connsiteY3" fmla="*/ 340675 h 340675"/>
                      <a:gd name="connsiteX4" fmla="*/ 349528 w 1399340"/>
                      <a:gd name="connsiteY4" fmla="*/ 0 h 340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99340" h="340675">
                        <a:moveTo>
                          <a:pt x="349528" y="0"/>
                        </a:moveTo>
                        <a:lnTo>
                          <a:pt x="1399340" y="0"/>
                        </a:lnTo>
                        <a:lnTo>
                          <a:pt x="1399340" y="340675"/>
                        </a:lnTo>
                        <a:lnTo>
                          <a:pt x="0" y="340675"/>
                        </a:lnTo>
                        <a:lnTo>
                          <a:pt x="349528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</p:grpSp>
          <p:sp>
            <p:nvSpPr>
              <p:cNvPr id="26" name="รูปแบบอิสระ: รูปร่าง 49">
                <a:extLst>
                  <a:ext uri="{FF2B5EF4-FFF2-40B4-BE49-F238E27FC236}">
                    <a16:creationId xmlns:a16="http://schemas.microsoft.com/office/drawing/2014/main" id="{8186D56C-B7E7-89E1-686E-60B1A9CC00DF}"/>
                  </a:ext>
                </a:extLst>
              </p:cNvPr>
              <p:cNvSpPr/>
              <p:nvPr/>
            </p:nvSpPr>
            <p:spPr>
              <a:xfrm rot="1816843">
                <a:off x="8384884" y="5134125"/>
                <a:ext cx="366819" cy="715174"/>
              </a:xfrm>
              <a:custGeom>
                <a:avLst/>
                <a:gdLst>
                  <a:gd name="connsiteX0" fmla="*/ 411471 w 524882"/>
                  <a:gd name="connsiteY0" fmla="*/ 0 h 426691"/>
                  <a:gd name="connsiteX1" fmla="*/ 524882 w 524882"/>
                  <a:gd name="connsiteY1" fmla="*/ 0 h 426691"/>
                  <a:gd name="connsiteX2" fmla="*/ 113411 w 524882"/>
                  <a:gd name="connsiteY2" fmla="*/ 426691 h 426691"/>
                  <a:gd name="connsiteX3" fmla="*/ 0 w 524882"/>
                  <a:gd name="connsiteY3" fmla="*/ 426691 h 426691"/>
                  <a:gd name="connsiteX4" fmla="*/ 411471 w 524882"/>
                  <a:gd name="connsiteY4" fmla="*/ 0 h 426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882" h="426691">
                    <a:moveTo>
                      <a:pt x="411471" y="0"/>
                    </a:moveTo>
                    <a:lnTo>
                      <a:pt x="524882" y="0"/>
                    </a:lnTo>
                    <a:lnTo>
                      <a:pt x="113411" y="426691"/>
                    </a:lnTo>
                    <a:lnTo>
                      <a:pt x="0" y="426691"/>
                    </a:lnTo>
                    <a:lnTo>
                      <a:pt x="41147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h-TH" sz="2667"/>
              </a:p>
            </p:txBody>
          </p:sp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B312B198-C17C-96F4-3A0E-1105D8A744E3}"/>
                </a:ext>
              </a:extLst>
            </p:cNvPr>
            <p:cNvSpPr txBox="1"/>
            <p:nvPr/>
          </p:nvSpPr>
          <p:spPr>
            <a:xfrm>
              <a:off x="124926" y="5442506"/>
              <a:ext cx="5258965" cy="276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เศรษฐกิจฐานรากมั่นคง ชุมชนเข้มแข็งอย่างยั่งยืน ด้วยหลักปรัชญาของเศรษฐกิจพอเพียง</a:t>
              </a:r>
            </a:p>
          </p:txBody>
        </p:sp>
        <p:grpSp>
          <p:nvGrpSpPr>
            <p:cNvPr id="18" name="กลุ่ม 5">
              <a:extLst>
                <a:ext uri="{FF2B5EF4-FFF2-40B4-BE49-F238E27FC236}">
                  <a16:creationId xmlns:a16="http://schemas.microsoft.com/office/drawing/2014/main" id="{BC9CDF00-3138-6969-9F3B-1C4BDBCE4D5C}"/>
                </a:ext>
              </a:extLst>
            </p:cNvPr>
            <p:cNvGrpSpPr/>
            <p:nvPr/>
          </p:nvGrpSpPr>
          <p:grpSpPr>
            <a:xfrm>
              <a:off x="5709572" y="5155894"/>
              <a:ext cx="2562423" cy="573424"/>
              <a:chOff x="5709572" y="5155894"/>
              <a:chExt cx="2562423" cy="573424"/>
            </a:xfrm>
          </p:grpSpPr>
          <p:grpSp>
            <p:nvGrpSpPr>
              <p:cNvPr id="19" name="Group 7">
                <a:extLst>
                  <a:ext uri="{FF2B5EF4-FFF2-40B4-BE49-F238E27FC236}">
                    <a16:creationId xmlns:a16="http://schemas.microsoft.com/office/drawing/2014/main" id="{AA8CDC2F-0ADD-CFBA-3F81-21907F8C6A8B}"/>
                  </a:ext>
                </a:extLst>
              </p:cNvPr>
              <p:cNvGrpSpPr/>
              <p:nvPr/>
            </p:nvGrpSpPr>
            <p:grpSpPr>
              <a:xfrm>
                <a:off x="5709572" y="5155894"/>
                <a:ext cx="2562423" cy="573424"/>
                <a:chOff x="-89764" y="-196712"/>
                <a:chExt cx="10439060" cy="2336075"/>
              </a:xfrm>
            </p:grpSpPr>
            <p:sp>
              <p:nvSpPr>
                <p:cNvPr id="21" name="Freeform 71">
                  <a:extLst>
                    <a:ext uri="{FF2B5EF4-FFF2-40B4-BE49-F238E27FC236}">
                      <a16:creationId xmlns:a16="http://schemas.microsoft.com/office/drawing/2014/main" id="{4334F1EA-CF8D-8179-E1CF-2AA4B6440654}"/>
                    </a:ext>
                  </a:extLst>
                </p:cNvPr>
                <p:cNvSpPr/>
                <p:nvPr/>
              </p:nvSpPr>
              <p:spPr>
                <a:xfrm>
                  <a:off x="-89764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  <p:sp>
              <p:nvSpPr>
                <p:cNvPr id="22" name="Freeform 72">
                  <a:extLst>
                    <a:ext uri="{FF2B5EF4-FFF2-40B4-BE49-F238E27FC236}">
                      <a16:creationId xmlns:a16="http://schemas.microsoft.com/office/drawing/2014/main" id="{3CEE39FA-2F70-ED62-4F3B-C2DA3FC3077B}"/>
                    </a:ext>
                  </a:extLst>
                </p:cNvPr>
                <p:cNvSpPr/>
                <p:nvPr/>
              </p:nvSpPr>
              <p:spPr>
                <a:xfrm>
                  <a:off x="1575525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3" name="Freeform 73">
                  <a:extLst>
                    <a:ext uri="{FF2B5EF4-FFF2-40B4-BE49-F238E27FC236}">
                      <a16:creationId xmlns:a16="http://schemas.microsoft.com/office/drawing/2014/main" id="{F737BBCC-6616-4210-E61D-89B9EE635CA9}"/>
                    </a:ext>
                  </a:extLst>
                </p:cNvPr>
                <p:cNvSpPr/>
                <p:nvPr/>
              </p:nvSpPr>
              <p:spPr>
                <a:xfrm>
                  <a:off x="4979852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BA60EEC5-5614-86E6-2A70-374F133C5E04}"/>
                    </a:ext>
                  </a:extLst>
                </p:cNvPr>
                <p:cNvSpPr/>
                <p:nvPr/>
              </p:nvSpPr>
              <p:spPr>
                <a:xfrm>
                  <a:off x="6632873" y="-196712"/>
                  <a:ext cx="3716423" cy="23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23" h="2336075">
                      <a:moveTo>
                        <a:pt x="0" y="0"/>
                      </a:moveTo>
                      <a:lnTo>
                        <a:pt x="3716423" y="0"/>
                      </a:lnTo>
                      <a:lnTo>
                        <a:pt x="3716423" y="2336075"/>
                      </a:lnTo>
                      <a:lnTo>
                        <a:pt x="0" y="23360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l="-5873" r="-5873"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2F39FE4-17BA-6C98-C958-AA3F8A9B1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3969" y="5270291"/>
                <a:ext cx="419617" cy="420742"/>
              </a:xfrm>
              <a:prstGeom prst="rect">
                <a:avLst/>
              </a:prstGeom>
            </p:spPr>
          </p:pic>
        </p:grpSp>
      </p:grpSp>
      <p:sp>
        <p:nvSpPr>
          <p:cNvPr id="7" name="Rectangle 6"/>
          <p:cNvSpPr/>
          <p:nvPr/>
        </p:nvSpPr>
        <p:spPr>
          <a:xfrm>
            <a:off x="292099" y="871193"/>
            <a:ext cx="11734799" cy="1141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1200543" algn="l"/>
                <a:tab pos="4440656" algn="l"/>
              </a:tabLst>
            </a:pPr>
            <a: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บัญชีจัดสรรงบประมาณ (ต่อ)</a:t>
            </a:r>
            <a:b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</a:br>
            <a: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โครงการเพิ่มประสิทธิภาพการปฏิบัติงานกองทุนพัฒนาบทบาทสตรีแก่กลไกการขับเคลื่อนกองทุนพัฒนาบทบาทสตรี </a:t>
            </a:r>
            <a:endParaRPr lang="en-US" sz="1600" dirty="0">
              <a:latin typeface="Chulabhorn Likit Text Light๙" panose="00000400000000000000" pitchFamily="2" charset="-34"/>
              <a:ea typeface="Calibri" panose="020F0502020204030204" pitchFamily="34" charset="0"/>
              <a:cs typeface="Chulabhorn Likit Text Light๙" panose="00000400000000000000" pitchFamily="2" charset="-34"/>
            </a:endParaRPr>
          </a:p>
          <a:p>
            <a:pPr algn="ctr">
              <a:lnSpc>
                <a:spcPct val="107000"/>
              </a:lnSpc>
              <a:tabLst>
                <a:tab pos="1200543" algn="l"/>
                <a:tab pos="4440656" algn="l"/>
              </a:tabLst>
            </a:pPr>
            <a: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ประจำปีงบประมาณ พ.ศ. 2567</a:t>
            </a:r>
            <a:endParaRPr lang="th-TH" sz="1600" dirty="0">
              <a:latin typeface="Chulabhorn Likit Text Light๙" panose="00000400000000000000" pitchFamily="2" charset="-34"/>
              <a:ea typeface="Calibri" panose="020F0502020204030204" pitchFamily="34" charset="0"/>
              <a:cs typeface="Chulabhorn Likit Text Light๙" panose="00000400000000000000" pitchFamily="2" charset="-34"/>
            </a:endParaRPr>
          </a:p>
          <a:p>
            <a:pPr algn="ctr">
              <a:lnSpc>
                <a:spcPct val="107000"/>
              </a:lnSpc>
              <a:tabLst>
                <a:tab pos="1200543" algn="l"/>
                <a:tab pos="4440656" algn="l"/>
              </a:tabLst>
            </a:pPr>
            <a:r>
              <a:rPr lang="th-TH" sz="1600" b="1" u="sng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กิจกรรมที่ 1</a:t>
            </a:r>
            <a:r>
              <a:rPr lang="th-TH" sz="1600" b="1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 </a:t>
            </a:r>
            <a:r>
              <a:rPr lang="th-TH" sz="1600" b="1" spc="-40" dirty="0"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เพิ่มประสิทธิภาพการปฏิบัติงานกองทุนพัฒนาบทบาทสตรีแก่กลไกการขับเคลื่อนกองทุนพัฒนาบทบาทสตรีระดับอำเภอ</a:t>
            </a:r>
            <a:endParaRPr lang="en-US" sz="1600" dirty="0">
              <a:latin typeface="Chulabhorn Likit Text Light๙" panose="00000400000000000000" pitchFamily="2" charset="-34"/>
              <a:ea typeface="Calibri" panose="020F0502020204030204" pitchFamily="34" charset="0"/>
              <a:cs typeface="Chulabhorn Likit Text Light๙" panose="00000400000000000000" pitchFamily="2" charset="-34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011959"/>
              </p:ext>
            </p:extLst>
          </p:nvPr>
        </p:nvGraphicFramePr>
        <p:xfrm>
          <a:off x="420561" y="2159913"/>
          <a:ext cx="11404608" cy="3276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739">
                  <a:extLst>
                    <a:ext uri="{9D8B030D-6E8A-4147-A177-3AD203B41FA5}">
                      <a16:colId xmlns:a16="http://schemas.microsoft.com/office/drawing/2014/main" val="200057829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1600422647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745292493"/>
                    </a:ext>
                  </a:extLst>
                </a:gridCol>
                <a:gridCol w="2579565">
                  <a:extLst>
                    <a:ext uri="{9D8B030D-6E8A-4147-A177-3AD203B41FA5}">
                      <a16:colId xmlns:a16="http://schemas.microsoft.com/office/drawing/2014/main" val="3457021410"/>
                    </a:ext>
                  </a:extLst>
                </a:gridCol>
                <a:gridCol w="1425576">
                  <a:extLst>
                    <a:ext uri="{9D8B030D-6E8A-4147-A177-3AD203B41FA5}">
                      <a16:colId xmlns:a16="http://schemas.microsoft.com/office/drawing/2014/main" val="3431201823"/>
                    </a:ext>
                  </a:extLst>
                </a:gridCol>
                <a:gridCol w="1425576">
                  <a:extLst>
                    <a:ext uri="{9D8B030D-6E8A-4147-A177-3AD203B41FA5}">
                      <a16:colId xmlns:a16="http://schemas.microsoft.com/office/drawing/2014/main" val="3105249133"/>
                    </a:ext>
                  </a:extLst>
                </a:gridCol>
                <a:gridCol w="1425576">
                  <a:extLst>
                    <a:ext uri="{9D8B030D-6E8A-4147-A177-3AD203B41FA5}">
                      <a16:colId xmlns:a16="http://schemas.microsoft.com/office/drawing/2014/main" val="1533869106"/>
                    </a:ext>
                  </a:extLst>
                </a:gridCol>
                <a:gridCol w="1425576">
                  <a:extLst>
                    <a:ext uri="{9D8B030D-6E8A-4147-A177-3AD203B41FA5}">
                      <a16:colId xmlns:a16="http://schemas.microsoft.com/office/drawing/2014/main" val="2279986314"/>
                    </a:ext>
                  </a:extLst>
                </a:gridCol>
              </a:tblGrid>
              <a:tr h="354268"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</a:t>
                      </a:r>
                      <a:b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อำเภอ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กลุ่มเป้าหมาย</a:t>
                      </a:r>
                      <a:r>
                        <a:rPr lang="th-TH" sz="1300" baseline="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ต่อ 1 อำเภอ</a:t>
                      </a:r>
                      <a:endParaRPr lang="th-TH" sz="1300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จำนวนเงินที่จัดสรร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780592"/>
                  </a:ext>
                </a:extLst>
              </a:tr>
              <a:tr h="539553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คณทำงานฯ ตำบล/เทศบาล อาสาสมัครฯ</a:t>
                      </a:r>
                    </a:p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(อ. ละ 30 คน)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เจ้าหน้าที่โครงการ </a:t>
                      </a:r>
                    </a:p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(อ. ละ 2 คน)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 </a:t>
                      </a:r>
                      <a:b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(อ.ละ 32 คน)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จำนวนเงิน/อำเภอ</a:t>
                      </a:r>
                      <a:r>
                        <a:rPr lang="th-TH" sz="1100" b="1" baseline="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(บาท)</a:t>
                      </a:r>
                      <a:endParaRPr lang="th-TH" sz="1100" b="1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</a:t>
                      </a:r>
                      <a:b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รวมทุกอำเภอ (บาท)</a:t>
                      </a:r>
                    </a:p>
                  </a:txBody>
                  <a:tcPr marL="121920" marR="121920" marT="60960" marB="60960" anchor="ctr">
                    <a:solidFill>
                      <a:srgbClr val="FBB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076882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71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อ่างทอง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210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224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140,000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144392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72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อำนาจเจริญ</a:t>
                      </a:r>
                      <a:endParaRPr lang="en-US" sz="13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210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224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140,000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19607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73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อุดรธานี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640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400,000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46713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74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อุตรดิตถ์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270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288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180,000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83544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75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อุทัยธานี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240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256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160,000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107623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76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อุบลราชธานี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25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750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500,000</a:t>
                      </a:r>
                    </a:p>
                  </a:txBody>
                  <a:tcPr marT="0" marB="0" anchor="ctr">
                    <a:solidFill>
                      <a:srgbClr val="FE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518429"/>
                  </a:ext>
                </a:extLst>
              </a:tr>
              <a:tr h="34036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  <a:tab pos="3330575" algn="l"/>
                        </a:tabLst>
                      </a:pPr>
                      <a:r>
                        <a:rPr lang="th-TH" sz="13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รวม</a:t>
                      </a:r>
                      <a:endParaRPr lang="en-US" sz="13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BB7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rgbClr val="FE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  <a:tab pos="3330575" algn="l"/>
                        </a:tabLst>
                      </a:pPr>
                      <a:r>
                        <a:rPr lang="en-US" sz="13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878</a:t>
                      </a:r>
                      <a:endParaRPr lang="en-US" sz="13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  <a:tab pos="3330575" algn="l"/>
                        </a:tabLst>
                      </a:pPr>
                      <a:r>
                        <a:rPr lang="en-US" sz="13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26,340</a:t>
                      </a:r>
                      <a:endParaRPr lang="en-US" sz="13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indent="-1270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  <a:tab pos="3330575" algn="l"/>
                        </a:tabLst>
                      </a:pPr>
                      <a:r>
                        <a:rPr lang="en-US" sz="13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1,756</a:t>
                      </a:r>
                      <a:endParaRPr lang="en-US" sz="13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  <a:tab pos="3330575" algn="l"/>
                        </a:tabLst>
                      </a:pPr>
                      <a:r>
                        <a:rPr lang="en-US" sz="13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28,096</a:t>
                      </a:r>
                      <a:endParaRPr lang="en-US" sz="13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  <a:tab pos="3330575" algn="l"/>
                        </a:tabLst>
                      </a:pPr>
                      <a:r>
                        <a:rPr lang="en-US" sz="13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1,520,000 </a:t>
                      </a:r>
                      <a:endParaRPr lang="en-US" sz="13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  <a:tab pos="3330575" algn="l"/>
                        </a:tabLst>
                      </a:pPr>
                      <a:r>
                        <a:rPr lang="en-US" sz="13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17,560,000 </a:t>
                      </a:r>
                      <a:endParaRPr lang="en-US" sz="13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BB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290639"/>
                  </a:ext>
                </a:extLst>
              </a:tr>
            </a:tbl>
          </a:graphicData>
        </a:graphic>
      </p:graphicFrame>
      <p:sp>
        <p:nvSpPr>
          <p:cNvPr id="3" name="ตัวแทนหมายเลขภาพนิ่ง 8">
            <a:extLst>
              <a:ext uri="{FF2B5EF4-FFF2-40B4-BE49-F238E27FC236}">
                <a16:creationId xmlns:a16="http://schemas.microsoft.com/office/drawing/2014/main" id="{30CA1840-CFA0-C571-FF57-7C2E772D4426}"/>
              </a:ext>
            </a:extLst>
          </p:cNvPr>
          <p:cNvSpPr txBox="1">
            <a:spLocks/>
          </p:cNvSpPr>
          <p:nvPr/>
        </p:nvSpPr>
        <p:spPr>
          <a:xfrm>
            <a:off x="11115090" y="6465319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37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148405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2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0" y="-19978"/>
            <a:ext cx="12245731" cy="836769"/>
            <a:chOff x="-29746" y="-164553"/>
            <a:chExt cx="9173747" cy="702501"/>
          </a:xfrm>
        </p:grpSpPr>
        <p:sp>
          <p:nvSpPr>
            <p:cNvPr id="10" name="สี่เหลี่ยมผืนผ้า: มุมมน 48">
              <a:extLst>
                <a:ext uri="{FF2B5EF4-FFF2-40B4-BE49-F238E27FC236}">
                  <a16:creationId xmlns:a16="http://schemas.microsoft.com/office/drawing/2014/main" id="{DCE62B95-9C16-4E87-82CC-AF99B1F01983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1" name="สี่เหลี่ยมผืนผ้า 47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29746" y="-164553"/>
              <a:ext cx="9173747" cy="702501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2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CDB1064D-F2C9-4D02-9722-A4463B75D08B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dirty="0"/>
            </a:p>
          </p:txBody>
        </p:sp>
        <p:sp>
          <p:nvSpPr>
            <p:cNvPr id="13" name="สี่เหลี่ยมผืนผ้า 3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29746" y="-164553"/>
              <a:ext cx="9173747" cy="60745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</p:grpSp>
      <p:sp>
        <p:nvSpPr>
          <p:cNvPr id="14" name="สี่เหลี่ยมผืนผ้า 24"/>
          <p:cNvSpPr/>
          <p:nvPr/>
        </p:nvSpPr>
        <p:spPr>
          <a:xfrm>
            <a:off x="459981" y="157133"/>
            <a:ext cx="113990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การดำเนินงานตามแผนการดำเนินงานและแผนการใช้จ่ายงบประมาณ กองทุนพัฒนาบทบาทสตรี ประจำปีงบประมาณ พ.ศ. 2567</a:t>
            </a:r>
          </a:p>
        </p:txBody>
      </p:sp>
      <p:grpSp>
        <p:nvGrpSpPr>
          <p:cNvPr id="15" name="กลุ่ม 2">
            <a:extLst>
              <a:ext uri="{FF2B5EF4-FFF2-40B4-BE49-F238E27FC236}">
                <a16:creationId xmlns:a16="http://schemas.microsoft.com/office/drawing/2014/main" id="{82644C6B-2B5C-7B00-84BC-4056C8694F06}"/>
              </a:ext>
            </a:extLst>
          </p:cNvPr>
          <p:cNvGrpSpPr/>
          <p:nvPr/>
        </p:nvGrpSpPr>
        <p:grpSpPr>
          <a:xfrm>
            <a:off x="0" y="6276306"/>
            <a:ext cx="12192000" cy="695990"/>
            <a:chOff x="-23585" y="5154909"/>
            <a:chExt cx="10183585" cy="694389"/>
          </a:xfrm>
        </p:grpSpPr>
        <p:grpSp>
          <p:nvGrpSpPr>
            <p:cNvPr id="16" name="Group 47">
              <a:extLst>
                <a:ext uri="{FF2B5EF4-FFF2-40B4-BE49-F238E27FC236}">
                  <a16:creationId xmlns:a16="http://schemas.microsoft.com/office/drawing/2014/main" id="{C9BCB005-829C-BE99-BA7C-7F9EB5EC2082}"/>
                </a:ext>
              </a:extLst>
            </p:cNvPr>
            <p:cNvGrpSpPr/>
            <p:nvPr/>
          </p:nvGrpSpPr>
          <p:grpSpPr>
            <a:xfrm>
              <a:off x="-23585" y="5154909"/>
              <a:ext cx="10183585" cy="694389"/>
              <a:chOff x="-23585" y="5134125"/>
              <a:chExt cx="10183585" cy="715174"/>
            </a:xfrm>
          </p:grpSpPr>
          <p:grpSp>
            <p:nvGrpSpPr>
              <p:cNvPr id="25" name="กลุ่ม 1">
                <a:extLst>
                  <a:ext uri="{FF2B5EF4-FFF2-40B4-BE49-F238E27FC236}">
                    <a16:creationId xmlns:a16="http://schemas.microsoft.com/office/drawing/2014/main" id="{A4F962D6-BD3F-CD0A-46E6-BA26F50342FE}"/>
                  </a:ext>
                </a:extLst>
              </p:cNvPr>
              <p:cNvGrpSpPr/>
              <p:nvPr/>
            </p:nvGrpSpPr>
            <p:grpSpPr>
              <a:xfrm>
                <a:off x="-23585" y="5274993"/>
                <a:ext cx="10183585" cy="470079"/>
                <a:chOff x="-21227" y="4621292"/>
                <a:chExt cx="9165228" cy="561020"/>
              </a:xfrm>
            </p:grpSpPr>
            <p:grpSp>
              <p:nvGrpSpPr>
                <p:cNvPr id="27" name="กลุ่ม 7">
                  <a:extLst>
                    <a:ext uri="{FF2B5EF4-FFF2-40B4-BE49-F238E27FC236}">
                      <a16:creationId xmlns:a16="http://schemas.microsoft.com/office/drawing/2014/main" id="{005B2F52-0366-AC43-5456-E24CFD37FA84}"/>
                    </a:ext>
                  </a:extLst>
                </p:cNvPr>
                <p:cNvGrpSpPr/>
                <p:nvPr/>
              </p:nvGrpSpPr>
              <p:grpSpPr>
                <a:xfrm>
                  <a:off x="-21227" y="4635401"/>
                  <a:ext cx="5133812" cy="546911"/>
                  <a:chOff x="-45702" y="6428830"/>
                  <a:chExt cx="7109735" cy="450425"/>
                </a:xfrm>
              </p:grpSpPr>
              <p:sp>
                <p:nvSpPr>
                  <p:cNvPr id="31" name="รูปแบบอิสระ: รูปร่าง 55">
                    <a:extLst>
                      <a:ext uri="{FF2B5EF4-FFF2-40B4-BE49-F238E27FC236}">
                        <a16:creationId xmlns:a16="http://schemas.microsoft.com/office/drawing/2014/main" id="{D227A3C2-B931-8A4F-F874-0584EE83A018}"/>
                      </a:ext>
                    </a:extLst>
                  </p:cNvPr>
                  <p:cNvSpPr/>
                  <p:nvPr/>
                </p:nvSpPr>
                <p:spPr>
                  <a:xfrm>
                    <a:off x="-16309" y="6508953"/>
                    <a:ext cx="6875685" cy="339767"/>
                  </a:xfrm>
                  <a:custGeom>
                    <a:avLst/>
                    <a:gdLst>
                      <a:gd name="connsiteX0" fmla="*/ 0 w 6028447"/>
                      <a:gd name="connsiteY0" fmla="*/ 0 h 339767"/>
                      <a:gd name="connsiteX1" fmla="*/ 6028447 w 6028447"/>
                      <a:gd name="connsiteY1" fmla="*/ 0 h 339767"/>
                      <a:gd name="connsiteX2" fmla="*/ 5679852 w 6028447"/>
                      <a:gd name="connsiteY2" fmla="*/ 339767 h 339767"/>
                      <a:gd name="connsiteX3" fmla="*/ 0 w 6028447"/>
                      <a:gd name="connsiteY3" fmla="*/ 339767 h 339767"/>
                      <a:gd name="connsiteX4" fmla="*/ 0 w 6028447"/>
                      <a:gd name="connsiteY4" fmla="*/ 0 h 339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28447" h="339767">
                        <a:moveTo>
                          <a:pt x="0" y="0"/>
                        </a:moveTo>
                        <a:lnTo>
                          <a:pt x="6028447" y="0"/>
                        </a:lnTo>
                        <a:lnTo>
                          <a:pt x="5679852" y="339767"/>
                        </a:lnTo>
                        <a:lnTo>
                          <a:pt x="0" y="3397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2" name="รูปแบบอิสระ: รูปร่าง 50">
                    <a:extLst>
                      <a:ext uri="{FF2B5EF4-FFF2-40B4-BE49-F238E27FC236}">
                        <a16:creationId xmlns:a16="http://schemas.microsoft.com/office/drawing/2014/main" id="{809CC155-5851-4A48-91E2-3C9BCA6CA752}"/>
                      </a:ext>
                    </a:extLst>
                  </p:cNvPr>
                  <p:cNvSpPr/>
                  <p:nvPr/>
                </p:nvSpPr>
                <p:spPr>
                  <a:xfrm>
                    <a:off x="-45702" y="6433550"/>
                    <a:ext cx="7025615" cy="426691"/>
                  </a:xfrm>
                  <a:custGeom>
                    <a:avLst/>
                    <a:gdLst>
                      <a:gd name="connsiteX0" fmla="*/ 0 w 6123140"/>
                      <a:gd name="connsiteY0" fmla="*/ 0 h 426691"/>
                      <a:gd name="connsiteX1" fmla="*/ 6123140 w 6123140"/>
                      <a:gd name="connsiteY1" fmla="*/ 0 h 426691"/>
                      <a:gd name="connsiteX2" fmla="*/ 6008569 w 6123140"/>
                      <a:gd name="connsiteY2" fmla="*/ 111669 h 426691"/>
                      <a:gd name="connsiteX3" fmla="*/ 5685361 w 6123140"/>
                      <a:gd name="connsiteY3" fmla="*/ 426691 h 426691"/>
                      <a:gd name="connsiteX4" fmla="*/ 5679852 w 6123140"/>
                      <a:gd name="connsiteY4" fmla="*/ 426691 h 426691"/>
                      <a:gd name="connsiteX5" fmla="*/ 6028447 w 6123140"/>
                      <a:gd name="connsiteY5" fmla="*/ 86924 h 426691"/>
                      <a:gd name="connsiteX6" fmla="*/ 0 w 6123140"/>
                      <a:gd name="connsiteY6" fmla="*/ 86924 h 426691"/>
                      <a:gd name="connsiteX7" fmla="*/ 0 w 6123140"/>
                      <a:gd name="connsiteY7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23140" h="426691">
                        <a:moveTo>
                          <a:pt x="0" y="0"/>
                        </a:moveTo>
                        <a:lnTo>
                          <a:pt x="6123140" y="0"/>
                        </a:lnTo>
                        <a:lnTo>
                          <a:pt x="6008569" y="111669"/>
                        </a:lnTo>
                        <a:lnTo>
                          <a:pt x="5685361" y="426691"/>
                        </a:lnTo>
                        <a:lnTo>
                          <a:pt x="5679852" y="426691"/>
                        </a:lnTo>
                        <a:lnTo>
                          <a:pt x="6028447" y="86924"/>
                        </a:lnTo>
                        <a:lnTo>
                          <a:pt x="0" y="869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3" name="รูปแบบอิสระ: รูปร่าง 49">
                    <a:extLst>
                      <a:ext uri="{FF2B5EF4-FFF2-40B4-BE49-F238E27FC236}">
                        <a16:creationId xmlns:a16="http://schemas.microsoft.com/office/drawing/2014/main" id="{DF5E9D64-B090-1C11-FDC3-97FB18073E19}"/>
                      </a:ext>
                    </a:extLst>
                  </p:cNvPr>
                  <p:cNvSpPr/>
                  <p:nvPr/>
                </p:nvSpPr>
                <p:spPr>
                  <a:xfrm rot="380166">
                    <a:off x="6515310" y="6428830"/>
                    <a:ext cx="548723" cy="450425"/>
                  </a:xfrm>
                  <a:custGeom>
                    <a:avLst/>
                    <a:gdLst>
                      <a:gd name="connsiteX0" fmla="*/ 411471 w 524882"/>
                      <a:gd name="connsiteY0" fmla="*/ 0 h 426691"/>
                      <a:gd name="connsiteX1" fmla="*/ 524882 w 524882"/>
                      <a:gd name="connsiteY1" fmla="*/ 0 h 426691"/>
                      <a:gd name="connsiteX2" fmla="*/ 113411 w 524882"/>
                      <a:gd name="connsiteY2" fmla="*/ 426691 h 426691"/>
                      <a:gd name="connsiteX3" fmla="*/ 0 w 524882"/>
                      <a:gd name="connsiteY3" fmla="*/ 426691 h 426691"/>
                      <a:gd name="connsiteX4" fmla="*/ 411471 w 524882"/>
                      <a:gd name="connsiteY4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882" h="426691">
                        <a:moveTo>
                          <a:pt x="411471" y="0"/>
                        </a:moveTo>
                        <a:lnTo>
                          <a:pt x="524882" y="0"/>
                        </a:lnTo>
                        <a:lnTo>
                          <a:pt x="113411" y="426691"/>
                        </a:lnTo>
                        <a:lnTo>
                          <a:pt x="0" y="426691"/>
                        </a:lnTo>
                        <a:lnTo>
                          <a:pt x="41147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  <p:grpSp>
              <p:nvGrpSpPr>
                <p:cNvPr id="28" name="กลุ่ม 4">
                  <a:extLst>
                    <a:ext uri="{FF2B5EF4-FFF2-40B4-BE49-F238E27FC236}">
                      <a16:creationId xmlns:a16="http://schemas.microsoft.com/office/drawing/2014/main" id="{9A80B2CC-7067-7AC4-A3AB-BB16B3F66732}"/>
                    </a:ext>
                  </a:extLst>
                </p:cNvPr>
                <p:cNvGrpSpPr/>
                <p:nvPr/>
              </p:nvGrpSpPr>
              <p:grpSpPr>
                <a:xfrm>
                  <a:off x="7524888" y="4621292"/>
                  <a:ext cx="1619113" cy="531030"/>
                  <a:chOff x="9543115" y="6415804"/>
                  <a:chExt cx="2661401" cy="453428"/>
                </a:xfrm>
              </p:grpSpPr>
              <p:sp>
                <p:nvSpPr>
                  <p:cNvPr id="29" name="รูปแบบอิสระ: รูปร่าง 38">
                    <a:extLst>
                      <a:ext uri="{FF2B5EF4-FFF2-40B4-BE49-F238E27FC236}">
                        <a16:creationId xmlns:a16="http://schemas.microsoft.com/office/drawing/2014/main" id="{902BB02D-6665-9244-6B1A-A4EB8DFDE443}"/>
                      </a:ext>
                    </a:extLst>
                  </p:cNvPr>
                  <p:cNvSpPr/>
                  <p:nvPr/>
                </p:nvSpPr>
                <p:spPr>
                  <a:xfrm>
                    <a:off x="9543115" y="6415804"/>
                    <a:ext cx="2661398" cy="441288"/>
                  </a:xfrm>
                  <a:custGeom>
                    <a:avLst/>
                    <a:gdLst>
                      <a:gd name="connsiteX0" fmla="*/ 437779 w 1373020"/>
                      <a:gd name="connsiteY0" fmla="*/ 0 h 426691"/>
                      <a:gd name="connsiteX1" fmla="*/ 1373020 w 1373020"/>
                      <a:gd name="connsiteY1" fmla="*/ 0 h 426691"/>
                      <a:gd name="connsiteX2" fmla="*/ 1373020 w 1373020"/>
                      <a:gd name="connsiteY2" fmla="*/ 426691 h 426691"/>
                      <a:gd name="connsiteX3" fmla="*/ 0 w 1373020"/>
                      <a:gd name="connsiteY3" fmla="*/ 426691 h 426691"/>
                      <a:gd name="connsiteX4" fmla="*/ 323208 w 1373020"/>
                      <a:gd name="connsiteY4" fmla="*/ 111669 h 426691"/>
                      <a:gd name="connsiteX5" fmla="*/ 437779 w 1373020"/>
                      <a:gd name="connsiteY5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3020" h="426691">
                        <a:moveTo>
                          <a:pt x="437779" y="0"/>
                        </a:moveTo>
                        <a:lnTo>
                          <a:pt x="1373020" y="0"/>
                        </a:lnTo>
                        <a:lnTo>
                          <a:pt x="1373020" y="426691"/>
                        </a:lnTo>
                        <a:lnTo>
                          <a:pt x="0" y="426691"/>
                        </a:lnTo>
                        <a:lnTo>
                          <a:pt x="323208" y="111669"/>
                        </a:lnTo>
                        <a:lnTo>
                          <a:pt x="43777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  <p:sp>
                <p:nvSpPr>
                  <p:cNvPr id="30" name="รูปแบบอิสระ: รูปร่าง 31">
                    <a:extLst>
                      <a:ext uri="{FF2B5EF4-FFF2-40B4-BE49-F238E27FC236}">
                        <a16:creationId xmlns:a16="http://schemas.microsoft.com/office/drawing/2014/main" id="{2FEE4FA3-30B7-5C6E-2383-E5F4E5C71E41}"/>
                      </a:ext>
                    </a:extLst>
                  </p:cNvPr>
                  <p:cNvSpPr/>
                  <p:nvPr/>
                </p:nvSpPr>
                <p:spPr>
                  <a:xfrm>
                    <a:off x="9543115" y="6510930"/>
                    <a:ext cx="2661401" cy="358302"/>
                  </a:xfrm>
                  <a:custGeom>
                    <a:avLst/>
                    <a:gdLst>
                      <a:gd name="connsiteX0" fmla="*/ 349528 w 1399340"/>
                      <a:gd name="connsiteY0" fmla="*/ 0 h 340675"/>
                      <a:gd name="connsiteX1" fmla="*/ 1399340 w 1399340"/>
                      <a:gd name="connsiteY1" fmla="*/ 0 h 340675"/>
                      <a:gd name="connsiteX2" fmla="*/ 1399340 w 1399340"/>
                      <a:gd name="connsiteY2" fmla="*/ 340675 h 340675"/>
                      <a:gd name="connsiteX3" fmla="*/ 0 w 1399340"/>
                      <a:gd name="connsiteY3" fmla="*/ 340675 h 340675"/>
                      <a:gd name="connsiteX4" fmla="*/ 349528 w 1399340"/>
                      <a:gd name="connsiteY4" fmla="*/ 0 h 340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99340" h="340675">
                        <a:moveTo>
                          <a:pt x="349528" y="0"/>
                        </a:moveTo>
                        <a:lnTo>
                          <a:pt x="1399340" y="0"/>
                        </a:lnTo>
                        <a:lnTo>
                          <a:pt x="1399340" y="340675"/>
                        </a:lnTo>
                        <a:lnTo>
                          <a:pt x="0" y="340675"/>
                        </a:lnTo>
                        <a:lnTo>
                          <a:pt x="349528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</p:grpSp>
          <p:sp>
            <p:nvSpPr>
              <p:cNvPr id="26" name="รูปแบบอิสระ: รูปร่าง 49">
                <a:extLst>
                  <a:ext uri="{FF2B5EF4-FFF2-40B4-BE49-F238E27FC236}">
                    <a16:creationId xmlns:a16="http://schemas.microsoft.com/office/drawing/2014/main" id="{8186D56C-B7E7-89E1-686E-60B1A9CC00DF}"/>
                  </a:ext>
                </a:extLst>
              </p:cNvPr>
              <p:cNvSpPr/>
              <p:nvPr/>
            </p:nvSpPr>
            <p:spPr>
              <a:xfrm rot="1816843">
                <a:off x="8384884" y="5134125"/>
                <a:ext cx="366819" cy="715174"/>
              </a:xfrm>
              <a:custGeom>
                <a:avLst/>
                <a:gdLst>
                  <a:gd name="connsiteX0" fmla="*/ 411471 w 524882"/>
                  <a:gd name="connsiteY0" fmla="*/ 0 h 426691"/>
                  <a:gd name="connsiteX1" fmla="*/ 524882 w 524882"/>
                  <a:gd name="connsiteY1" fmla="*/ 0 h 426691"/>
                  <a:gd name="connsiteX2" fmla="*/ 113411 w 524882"/>
                  <a:gd name="connsiteY2" fmla="*/ 426691 h 426691"/>
                  <a:gd name="connsiteX3" fmla="*/ 0 w 524882"/>
                  <a:gd name="connsiteY3" fmla="*/ 426691 h 426691"/>
                  <a:gd name="connsiteX4" fmla="*/ 411471 w 524882"/>
                  <a:gd name="connsiteY4" fmla="*/ 0 h 426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882" h="426691">
                    <a:moveTo>
                      <a:pt x="411471" y="0"/>
                    </a:moveTo>
                    <a:lnTo>
                      <a:pt x="524882" y="0"/>
                    </a:lnTo>
                    <a:lnTo>
                      <a:pt x="113411" y="426691"/>
                    </a:lnTo>
                    <a:lnTo>
                      <a:pt x="0" y="426691"/>
                    </a:lnTo>
                    <a:lnTo>
                      <a:pt x="41147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h-TH" sz="2667"/>
              </a:p>
            </p:txBody>
          </p:sp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B312B198-C17C-96F4-3A0E-1105D8A744E3}"/>
                </a:ext>
              </a:extLst>
            </p:cNvPr>
            <p:cNvSpPr txBox="1"/>
            <p:nvPr/>
          </p:nvSpPr>
          <p:spPr>
            <a:xfrm>
              <a:off x="124926" y="5442506"/>
              <a:ext cx="5258965" cy="276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เศรษฐกิจฐานรากมั่นคง ชุมชนเข้มแข็งอย่างยั่งยืน ด้วยหลักปรัชญาของเศรษฐกิจพอเพียง</a:t>
              </a:r>
            </a:p>
          </p:txBody>
        </p:sp>
        <p:grpSp>
          <p:nvGrpSpPr>
            <p:cNvPr id="18" name="กลุ่ม 5">
              <a:extLst>
                <a:ext uri="{FF2B5EF4-FFF2-40B4-BE49-F238E27FC236}">
                  <a16:creationId xmlns:a16="http://schemas.microsoft.com/office/drawing/2014/main" id="{BC9CDF00-3138-6969-9F3B-1C4BDBCE4D5C}"/>
                </a:ext>
              </a:extLst>
            </p:cNvPr>
            <p:cNvGrpSpPr/>
            <p:nvPr/>
          </p:nvGrpSpPr>
          <p:grpSpPr>
            <a:xfrm>
              <a:off x="5709572" y="5155894"/>
              <a:ext cx="2562423" cy="573424"/>
              <a:chOff x="5709572" y="5155894"/>
              <a:chExt cx="2562423" cy="573424"/>
            </a:xfrm>
          </p:grpSpPr>
          <p:grpSp>
            <p:nvGrpSpPr>
              <p:cNvPr id="19" name="Group 7">
                <a:extLst>
                  <a:ext uri="{FF2B5EF4-FFF2-40B4-BE49-F238E27FC236}">
                    <a16:creationId xmlns:a16="http://schemas.microsoft.com/office/drawing/2014/main" id="{AA8CDC2F-0ADD-CFBA-3F81-21907F8C6A8B}"/>
                  </a:ext>
                </a:extLst>
              </p:cNvPr>
              <p:cNvGrpSpPr/>
              <p:nvPr/>
            </p:nvGrpSpPr>
            <p:grpSpPr>
              <a:xfrm>
                <a:off x="5709572" y="5155894"/>
                <a:ext cx="2562423" cy="573424"/>
                <a:chOff x="-89764" y="-196712"/>
                <a:chExt cx="10439060" cy="2336075"/>
              </a:xfrm>
            </p:grpSpPr>
            <p:sp>
              <p:nvSpPr>
                <p:cNvPr id="21" name="Freeform 71">
                  <a:extLst>
                    <a:ext uri="{FF2B5EF4-FFF2-40B4-BE49-F238E27FC236}">
                      <a16:creationId xmlns:a16="http://schemas.microsoft.com/office/drawing/2014/main" id="{4334F1EA-CF8D-8179-E1CF-2AA4B6440654}"/>
                    </a:ext>
                  </a:extLst>
                </p:cNvPr>
                <p:cNvSpPr/>
                <p:nvPr/>
              </p:nvSpPr>
              <p:spPr>
                <a:xfrm>
                  <a:off x="-89764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  <p:sp>
              <p:nvSpPr>
                <p:cNvPr id="22" name="Freeform 72">
                  <a:extLst>
                    <a:ext uri="{FF2B5EF4-FFF2-40B4-BE49-F238E27FC236}">
                      <a16:creationId xmlns:a16="http://schemas.microsoft.com/office/drawing/2014/main" id="{3CEE39FA-2F70-ED62-4F3B-C2DA3FC3077B}"/>
                    </a:ext>
                  </a:extLst>
                </p:cNvPr>
                <p:cNvSpPr/>
                <p:nvPr/>
              </p:nvSpPr>
              <p:spPr>
                <a:xfrm>
                  <a:off x="1575525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3" name="Freeform 73">
                  <a:extLst>
                    <a:ext uri="{FF2B5EF4-FFF2-40B4-BE49-F238E27FC236}">
                      <a16:creationId xmlns:a16="http://schemas.microsoft.com/office/drawing/2014/main" id="{F737BBCC-6616-4210-E61D-89B9EE635CA9}"/>
                    </a:ext>
                  </a:extLst>
                </p:cNvPr>
                <p:cNvSpPr/>
                <p:nvPr/>
              </p:nvSpPr>
              <p:spPr>
                <a:xfrm>
                  <a:off x="4979852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BA60EEC5-5614-86E6-2A70-374F133C5E04}"/>
                    </a:ext>
                  </a:extLst>
                </p:cNvPr>
                <p:cNvSpPr/>
                <p:nvPr/>
              </p:nvSpPr>
              <p:spPr>
                <a:xfrm>
                  <a:off x="6632873" y="-196712"/>
                  <a:ext cx="3716423" cy="23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23" h="2336075">
                      <a:moveTo>
                        <a:pt x="0" y="0"/>
                      </a:moveTo>
                      <a:lnTo>
                        <a:pt x="3716423" y="0"/>
                      </a:lnTo>
                      <a:lnTo>
                        <a:pt x="3716423" y="2336075"/>
                      </a:lnTo>
                      <a:lnTo>
                        <a:pt x="0" y="23360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l="-5873" r="-5873"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2F39FE4-17BA-6C98-C958-AA3F8A9B1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3969" y="5270291"/>
                <a:ext cx="419617" cy="420742"/>
              </a:xfrm>
              <a:prstGeom prst="rect">
                <a:avLst/>
              </a:prstGeom>
            </p:spPr>
          </p:pic>
        </p:grpSp>
      </p:grpSp>
      <p:sp>
        <p:nvSpPr>
          <p:cNvPr id="7" name="Rectangle 6"/>
          <p:cNvSpPr/>
          <p:nvPr/>
        </p:nvSpPr>
        <p:spPr>
          <a:xfrm>
            <a:off x="292099" y="847908"/>
            <a:ext cx="11734799" cy="1097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บัญชีจัดสรรงบประมาณ </a:t>
            </a:r>
            <a:b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1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โครงการเพิ่มประสิทธิภาพการปฏิบัติงานกองทุนพัฒนาบทบาทสตรีแก่กลไกการขับเคลื่อนกองทุนพัฒนาบทบาทสตรี</a:t>
            </a:r>
            <a:endParaRPr lang="en-US" sz="1600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/>
            <a:r>
              <a:rPr lang="th-TH" sz="1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ประจำปีงบประมาณ พ.ศ. 2567               </a:t>
            </a:r>
            <a:br>
              <a:rPr lang="th-TH" sz="1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1600" b="1" u="sng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กิจกรรมที่ 2</a:t>
            </a:r>
            <a:r>
              <a:rPr lang="th-TH" sz="1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เพิ่มประสิทธิภาพการปฏิบัติงานกองทุนพัฒนาบทบาทสตรีแก่กลไกการขับเคลื่อนกองทุนพัฒนาบทบาทสตรีระดับจังหวัด</a:t>
            </a:r>
            <a:endParaRPr lang="en-US" sz="1600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118994"/>
              </p:ext>
            </p:extLst>
          </p:nvPr>
        </p:nvGraphicFramePr>
        <p:xfrm>
          <a:off x="761387" y="1941832"/>
          <a:ext cx="10770212" cy="4297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6239">
                  <a:extLst>
                    <a:ext uri="{9D8B030D-6E8A-4147-A177-3AD203B41FA5}">
                      <a16:colId xmlns:a16="http://schemas.microsoft.com/office/drawing/2014/main" val="2000578297"/>
                    </a:ext>
                  </a:extLst>
                </a:gridCol>
                <a:gridCol w="1754631">
                  <a:extLst>
                    <a:ext uri="{9D8B030D-6E8A-4147-A177-3AD203B41FA5}">
                      <a16:colId xmlns:a16="http://schemas.microsoft.com/office/drawing/2014/main" val="1600422647"/>
                    </a:ext>
                  </a:extLst>
                </a:gridCol>
                <a:gridCol w="3126251">
                  <a:extLst>
                    <a:ext uri="{9D8B030D-6E8A-4147-A177-3AD203B41FA5}">
                      <a16:colId xmlns:a16="http://schemas.microsoft.com/office/drawing/2014/main" val="3457021410"/>
                    </a:ext>
                  </a:extLst>
                </a:gridCol>
                <a:gridCol w="1727697">
                  <a:extLst>
                    <a:ext uri="{9D8B030D-6E8A-4147-A177-3AD203B41FA5}">
                      <a16:colId xmlns:a16="http://schemas.microsoft.com/office/drawing/2014/main" val="3431201823"/>
                    </a:ext>
                  </a:extLst>
                </a:gridCol>
                <a:gridCol w="1727697">
                  <a:extLst>
                    <a:ext uri="{9D8B030D-6E8A-4147-A177-3AD203B41FA5}">
                      <a16:colId xmlns:a16="http://schemas.microsoft.com/office/drawing/2014/main" val="3105249133"/>
                    </a:ext>
                  </a:extLst>
                </a:gridCol>
                <a:gridCol w="1727697">
                  <a:extLst>
                    <a:ext uri="{9D8B030D-6E8A-4147-A177-3AD203B41FA5}">
                      <a16:colId xmlns:a16="http://schemas.microsoft.com/office/drawing/2014/main" val="2279986314"/>
                    </a:ext>
                  </a:extLst>
                </a:gridCol>
              </a:tblGrid>
              <a:tr h="354268"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กลุ่มเป้าหมาย</a:t>
                      </a:r>
                      <a:r>
                        <a:rPr lang="th-TH" sz="1300" baseline="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ต่อ 1 อำเภอ</a:t>
                      </a:r>
                      <a:endParaRPr lang="th-TH" sz="1300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จำนวนเงินที่จัดสรร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780592"/>
                  </a:ext>
                </a:extLst>
              </a:tr>
              <a:tr h="539553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คณทำงานขับเคลื่อน ตำบล/เทศบาล 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(คน)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เจ้าหน้าที่โครงการ </a:t>
                      </a:r>
                    </a:p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(คน)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 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(คน)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รวมทุกอำเภอ (บาท)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076882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5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กระบี่</a:t>
                      </a:r>
                      <a:endParaRPr lang="en-US" sz="15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144392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กาญจนบุรี</a:t>
                      </a:r>
                      <a:endParaRPr lang="en-US" sz="15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19607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กาฬสินธุ์</a:t>
                      </a:r>
                      <a:endParaRPr lang="en-US" sz="15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46713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กำแพงเพชร</a:t>
                      </a:r>
                      <a:endParaRPr lang="en-US" sz="15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83544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ขอนแก่น</a:t>
                      </a:r>
                      <a:endParaRPr lang="en-US" sz="15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107623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จันทบุรี</a:t>
                      </a:r>
                      <a:endParaRPr lang="en-US" sz="15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518429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ฉะเชิงเทรา</a:t>
                      </a:r>
                      <a:endParaRPr lang="en-US" sz="15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290639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ชลบุรี</a:t>
                      </a:r>
                      <a:endParaRPr lang="en-US" sz="15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997440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ชัยนาท</a:t>
                      </a:r>
                      <a:endParaRPr lang="en-US" sz="15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908080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ชัยภูมิ</a:t>
                      </a:r>
                      <a:endParaRPr lang="en-US" sz="15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808460"/>
                  </a:ext>
                </a:extLst>
              </a:tr>
            </a:tbl>
          </a:graphicData>
        </a:graphic>
      </p:graphicFrame>
      <p:sp>
        <p:nvSpPr>
          <p:cNvPr id="3" name="ตัวแทนหมายเลขภาพนิ่ง 8">
            <a:extLst>
              <a:ext uri="{FF2B5EF4-FFF2-40B4-BE49-F238E27FC236}">
                <a16:creationId xmlns:a16="http://schemas.microsoft.com/office/drawing/2014/main" id="{D80706F9-6650-3A5D-9654-E2559B29209D}"/>
              </a:ext>
            </a:extLst>
          </p:cNvPr>
          <p:cNvSpPr txBox="1">
            <a:spLocks/>
          </p:cNvSpPr>
          <p:nvPr/>
        </p:nvSpPr>
        <p:spPr>
          <a:xfrm>
            <a:off x="11115090" y="6452675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38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880536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2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0" y="-19978"/>
            <a:ext cx="12245731" cy="836769"/>
            <a:chOff x="-29746" y="-164553"/>
            <a:chExt cx="9173747" cy="702501"/>
          </a:xfrm>
        </p:grpSpPr>
        <p:sp>
          <p:nvSpPr>
            <p:cNvPr id="10" name="สี่เหลี่ยมผืนผ้า: มุมมน 48">
              <a:extLst>
                <a:ext uri="{FF2B5EF4-FFF2-40B4-BE49-F238E27FC236}">
                  <a16:creationId xmlns:a16="http://schemas.microsoft.com/office/drawing/2014/main" id="{DCE62B95-9C16-4E87-82CC-AF99B1F01983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1" name="สี่เหลี่ยมผืนผ้า 47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29746" y="-164553"/>
              <a:ext cx="9173747" cy="702501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2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CDB1064D-F2C9-4D02-9722-A4463B75D08B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dirty="0"/>
            </a:p>
          </p:txBody>
        </p:sp>
        <p:sp>
          <p:nvSpPr>
            <p:cNvPr id="13" name="สี่เหลี่ยมผืนผ้า 3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29746" y="-164553"/>
              <a:ext cx="9173747" cy="60745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</p:grpSp>
      <p:sp>
        <p:nvSpPr>
          <p:cNvPr id="14" name="สี่เหลี่ยมผืนผ้า 24"/>
          <p:cNvSpPr/>
          <p:nvPr/>
        </p:nvSpPr>
        <p:spPr>
          <a:xfrm>
            <a:off x="459981" y="157133"/>
            <a:ext cx="113990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การดำเนินงานตามแผนการดำเนินงานและแผนการใช้จ่ายงบประมาณ กองทุนพัฒนาบทบาทสตรี ประจำปีงบประมาณ พ.ศ. 2567</a:t>
            </a:r>
          </a:p>
        </p:txBody>
      </p:sp>
      <p:grpSp>
        <p:nvGrpSpPr>
          <p:cNvPr id="15" name="กลุ่ม 2">
            <a:extLst>
              <a:ext uri="{FF2B5EF4-FFF2-40B4-BE49-F238E27FC236}">
                <a16:creationId xmlns:a16="http://schemas.microsoft.com/office/drawing/2014/main" id="{82644C6B-2B5C-7B00-84BC-4056C8694F06}"/>
              </a:ext>
            </a:extLst>
          </p:cNvPr>
          <p:cNvGrpSpPr/>
          <p:nvPr/>
        </p:nvGrpSpPr>
        <p:grpSpPr>
          <a:xfrm>
            <a:off x="0" y="6276306"/>
            <a:ext cx="12192000" cy="695990"/>
            <a:chOff x="-23585" y="5154909"/>
            <a:chExt cx="10183585" cy="694389"/>
          </a:xfrm>
        </p:grpSpPr>
        <p:grpSp>
          <p:nvGrpSpPr>
            <p:cNvPr id="16" name="Group 47">
              <a:extLst>
                <a:ext uri="{FF2B5EF4-FFF2-40B4-BE49-F238E27FC236}">
                  <a16:creationId xmlns:a16="http://schemas.microsoft.com/office/drawing/2014/main" id="{C9BCB005-829C-BE99-BA7C-7F9EB5EC2082}"/>
                </a:ext>
              </a:extLst>
            </p:cNvPr>
            <p:cNvGrpSpPr/>
            <p:nvPr/>
          </p:nvGrpSpPr>
          <p:grpSpPr>
            <a:xfrm>
              <a:off x="-23585" y="5154909"/>
              <a:ext cx="10183585" cy="694389"/>
              <a:chOff x="-23585" y="5134125"/>
              <a:chExt cx="10183585" cy="715174"/>
            </a:xfrm>
          </p:grpSpPr>
          <p:grpSp>
            <p:nvGrpSpPr>
              <p:cNvPr id="25" name="กลุ่ม 1">
                <a:extLst>
                  <a:ext uri="{FF2B5EF4-FFF2-40B4-BE49-F238E27FC236}">
                    <a16:creationId xmlns:a16="http://schemas.microsoft.com/office/drawing/2014/main" id="{A4F962D6-BD3F-CD0A-46E6-BA26F50342FE}"/>
                  </a:ext>
                </a:extLst>
              </p:cNvPr>
              <p:cNvGrpSpPr/>
              <p:nvPr/>
            </p:nvGrpSpPr>
            <p:grpSpPr>
              <a:xfrm>
                <a:off x="-23585" y="5274993"/>
                <a:ext cx="10183585" cy="470079"/>
                <a:chOff x="-21227" y="4621292"/>
                <a:chExt cx="9165228" cy="561020"/>
              </a:xfrm>
            </p:grpSpPr>
            <p:grpSp>
              <p:nvGrpSpPr>
                <p:cNvPr id="27" name="กลุ่ม 7">
                  <a:extLst>
                    <a:ext uri="{FF2B5EF4-FFF2-40B4-BE49-F238E27FC236}">
                      <a16:creationId xmlns:a16="http://schemas.microsoft.com/office/drawing/2014/main" id="{005B2F52-0366-AC43-5456-E24CFD37FA84}"/>
                    </a:ext>
                  </a:extLst>
                </p:cNvPr>
                <p:cNvGrpSpPr/>
                <p:nvPr/>
              </p:nvGrpSpPr>
              <p:grpSpPr>
                <a:xfrm>
                  <a:off x="-21227" y="4635401"/>
                  <a:ext cx="5133812" cy="546911"/>
                  <a:chOff x="-45702" y="6428830"/>
                  <a:chExt cx="7109735" cy="450425"/>
                </a:xfrm>
              </p:grpSpPr>
              <p:sp>
                <p:nvSpPr>
                  <p:cNvPr id="31" name="รูปแบบอิสระ: รูปร่าง 55">
                    <a:extLst>
                      <a:ext uri="{FF2B5EF4-FFF2-40B4-BE49-F238E27FC236}">
                        <a16:creationId xmlns:a16="http://schemas.microsoft.com/office/drawing/2014/main" id="{D227A3C2-B931-8A4F-F874-0584EE83A018}"/>
                      </a:ext>
                    </a:extLst>
                  </p:cNvPr>
                  <p:cNvSpPr/>
                  <p:nvPr/>
                </p:nvSpPr>
                <p:spPr>
                  <a:xfrm>
                    <a:off x="-16309" y="6508953"/>
                    <a:ext cx="6875685" cy="339767"/>
                  </a:xfrm>
                  <a:custGeom>
                    <a:avLst/>
                    <a:gdLst>
                      <a:gd name="connsiteX0" fmla="*/ 0 w 6028447"/>
                      <a:gd name="connsiteY0" fmla="*/ 0 h 339767"/>
                      <a:gd name="connsiteX1" fmla="*/ 6028447 w 6028447"/>
                      <a:gd name="connsiteY1" fmla="*/ 0 h 339767"/>
                      <a:gd name="connsiteX2" fmla="*/ 5679852 w 6028447"/>
                      <a:gd name="connsiteY2" fmla="*/ 339767 h 339767"/>
                      <a:gd name="connsiteX3" fmla="*/ 0 w 6028447"/>
                      <a:gd name="connsiteY3" fmla="*/ 339767 h 339767"/>
                      <a:gd name="connsiteX4" fmla="*/ 0 w 6028447"/>
                      <a:gd name="connsiteY4" fmla="*/ 0 h 339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28447" h="339767">
                        <a:moveTo>
                          <a:pt x="0" y="0"/>
                        </a:moveTo>
                        <a:lnTo>
                          <a:pt x="6028447" y="0"/>
                        </a:lnTo>
                        <a:lnTo>
                          <a:pt x="5679852" y="339767"/>
                        </a:lnTo>
                        <a:lnTo>
                          <a:pt x="0" y="3397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2" name="รูปแบบอิสระ: รูปร่าง 50">
                    <a:extLst>
                      <a:ext uri="{FF2B5EF4-FFF2-40B4-BE49-F238E27FC236}">
                        <a16:creationId xmlns:a16="http://schemas.microsoft.com/office/drawing/2014/main" id="{809CC155-5851-4A48-91E2-3C9BCA6CA752}"/>
                      </a:ext>
                    </a:extLst>
                  </p:cNvPr>
                  <p:cNvSpPr/>
                  <p:nvPr/>
                </p:nvSpPr>
                <p:spPr>
                  <a:xfrm>
                    <a:off x="-45702" y="6433550"/>
                    <a:ext cx="7025615" cy="426691"/>
                  </a:xfrm>
                  <a:custGeom>
                    <a:avLst/>
                    <a:gdLst>
                      <a:gd name="connsiteX0" fmla="*/ 0 w 6123140"/>
                      <a:gd name="connsiteY0" fmla="*/ 0 h 426691"/>
                      <a:gd name="connsiteX1" fmla="*/ 6123140 w 6123140"/>
                      <a:gd name="connsiteY1" fmla="*/ 0 h 426691"/>
                      <a:gd name="connsiteX2" fmla="*/ 6008569 w 6123140"/>
                      <a:gd name="connsiteY2" fmla="*/ 111669 h 426691"/>
                      <a:gd name="connsiteX3" fmla="*/ 5685361 w 6123140"/>
                      <a:gd name="connsiteY3" fmla="*/ 426691 h 426691"/>
                      <a:gd name="connsiteX4" fmla="*/ 5679852 w 6123140"/>
                      <a:gd name="connsiteY4" fmla="*/ 426691 h 426691"/>
                      <a:gd name="connsiteX5" fmla="*/ 6028447 w 6123140"/>
                      <a:gd name="connsiteY5" fmla="*/ 86924 h 426691"/>
                      <a:gd name="connsiteX6" fmla="*/ 0 w 6123140"/>
                      <a:gd name="connsiteY6" fmla="*/ 86924 h 426691"/>
                      <a:gd name="connsiteX7" fmla="*/ 0 w 6123140"/>
                      <a:gd name="connsiteY7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23140" h="426691">
                        <a:moveTo>
                          <a:pt x="0" y="0"/>
                        </a:moveTo>
                        <a:lnTo>
                          <a:pt x="6123140" y="0"/>
                        </a:lnTo>
                        <a:lnTo>
                          <a:pt x="6008569" y="111669"/>
                        </a:lnTo>
                        <a:lnTo>
                          <a:pt x="5685361" y="426691"/>
                        </a:lnTo>
                        <a:lnTo>
                          <a:pt x="5679852" y="426691"/>
                        </a:lnTo>
                        <a:lnTo>
                          <a:pt x="6028447" y="86924"/>
                        </a:lnTo>
                        <a:lnTo>
                          <a:pt x="0" y="869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3" name="รูปแบบอิสระ: รูปร่าง 49">
                    <a:extLst>
                      <a:ext uri="{FF2B5EF4-FFF2-40B4-BE49-F238E27FC236}">
                        <a16:creationId xmlns:a16="http://schemas.microsoft.com/office/drawing/2014/main" id="{DF5E9D64-B090-1C11-FDC3-97FB18073E19}"/>
                      </a:ext>
                    </a:extLst>
                  </p:cNvPr>
                  <p:cNvSpPr/>
                  <p:nvPr/>
                </p:nvSpPr>
                <p:spPr>
                  <a:xfrm rot="380166">
                    <a:off x="6515310" y="6428830"/>
                    <a:ext cx="548723" cy="450425"/>
                  </a:xfrm>
                  <a:custGeom>
                    <a:avLst/>
                    <a:gdLst>
                      <a:gd name="connsiteX0" fmla="*/ 411471 w 524882"/>
                      <a:gd name="connsiteY0" fmla="*/ 0 h 426691"/>
                      <a:gd name="connsiteX1" fmla="*/ 524882 w 524882"/>
                      <a:gd name="connsiteY1" fmla="*/ 0 h 426691"/>
                      <a:gd name="connsiteX2" fmla="*/ 113411 w 524882"/>
                      <a:gd name="connsiteY2" fmla="*/ 426691 h 426691"/>
                      <a:gd name="connsiteX3" fmla="*/ 0 w 524882"/>
                      <a:gd name="connsiteY3" fmla="*/ 426691 h 426691"/>
                      <a:gd name="connsiteX4" fmla="*/ 411471 w 524882"/>
                      <a:gd name="connsiteY4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882" h="426691">
                        <a:moveTo>
                          <a:pt x="411471" y="0"/>
                        </a:moveTo>
                        <a:lnTo>
                          <a:pt x="524882" y="0"/>
                        </a:lnTo>
                        <a:lnTo>
                          <a:pt x="113411" y="426691"/>
                        </a:lnTo>
                        <a:lnTo>
                          <a:pt x="0" y="426691"/>
                        </a:lnTo>
                        <a:lnTo>
                          <a:pt x="41147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  <p:grpSp>
              <p:nvGrpSpPr>
                <p:cNvPr id="28" name="กลุ่ม 4">
                  <a:extLst>
                    <a:ext uri="{FF2B5EF4-FFF2-40B4-BE49-F238E27FC236}">
                      <a16:creationId xmlns:a16="http://schemas.microsoft.com/office/drawing/2014/main" id="{9A80B2CC-7067-7AC4-A3AB-BB16B3F66732}"/>
                    </a:ext>
                  </a:extLst>
                </p:cNvPr>
                <p:cNvGrpSpPr/>
                <p:nvPr/>
              </p:nvGrpSpPr>
              <p:grpSpPr>
                <a:xfrm>
                  <a:off x="7524888" y="4621292"/>
                  <a:ext cx="1619113" cy="531030"/>
                  <a:chOff x="9543115" y="6415804"/>
                  <a:chExt cx="2661401" cy="453428"/>
                </a:xfrm>
              </p:grpSpPr>
              <p:sp>
                <p:nvSpPr>
                  <p:cNvPr id="29" name="รูปแบบอิสระ: รูปร่าง 38">
                    <a:extLst>
                      <a:ext uri="{FF2B5EF4-FFF2-40B4-BE49-F238E27FC236}">
                        <a16:creationId xmlns:a16="http://schemas.microsoft.com/office/drawing/2014/main" id="{902BB02D-6665-9244-6B1A-A4EB8DFDE443}"/>
                      </a:ext>
                    </a:extLst>
                  </p:cNvPr>
                  <p:cNvSpPr/>
                  <p:nvPr/>
                </p:nvSpPr>
                <p:spPr>
                  <a:xfrm>
                    <a:off x="9543115" y="6415804"/>
                    <a:ext cx="2661398" cy="441288"/>
                  </a:xfrm>
                  <a:custGeom>
                    <a:avLst/>
                    <a:gdLst>
                      <a:gd name="connsiteX0" fmla="*/ 437779 w 1373020"/>
                      <a:gd name="connsiteY0" fmla="*/ 0 h 426691"/>
                      <a:gd name="connsiteX1" fmla="*/ 1373020 w 1373020"/>
                      <a:gd name="connsiteY1" fmla="*/ 0 h 426691"/>
                      <a:gd name="connsiteX2" fmla="*/ 1373020 w 1373020"/>
                      <a:gd name="connsiteY2" fmla="*/ 426691 h 426691"/>
                      <a:gd name="connsiteX3" fmla="*/ 0 w 1373020"/>
                      <a:gd name="connsiteY3" fmla="*/ 426691 h 426691"/>
                      <a:gd name="connsiteX4" fmla="*/ 323208 w 1373020"/>
                      <a:gd name="connsiteY4" fmla="*/ 111669 h 426691"/>
                      <a:gd name="connsiteX5" fmla="*/ 437779 w 1373020"/>
                      <a:gd name="connsiteY5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3020" h="426691">
                        <a:moveTo>
                          <a:pt x="437779" y="0"/>
                        </a:moveTo>
                        <a:lnTo>
                          <a:pt x="1373020" y="0"/>
                        </a:lnTo>
                        <a:lnTo>
                          <a:pt x="1373020" y="426691"/>
                        </a:lnTo>
                        <a:lnTo>
                          <a:pt x="0" y="426691"/>
                        </a:lnTo>
                        <a:lnTo>
                          <a:pt x="323208" y="111669"/>
                        </a:lnTo>
                        <a:lnTo>
                          <a:pt x="43777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  <p:sp>
                <p:nvSpPr>
                  <p:cNvPr id="30" name="รูปแบบอิสระ: รูปร่าง 31">
                    <a:extLst>
                      <a:ext uri="{FF2B5EF4-FFF2-40B4-BE49-F238E27FC236}">
                        <a16:creationId xmlns:a16="http://schemas.microsoft.com/office/drawing/2014/main" id="{2FEE4FA3-30B7-5C6E-2383-E5F4E5C71E41}"/>
                      </a:ext>
                    </a:extLst>
                  </p:cNvPr>
                  <p:cNvSpPr/>
                  <p:nvPr/>
                </p:nvSpPr>
                <p:spPr>
                  <a:xfrm>
                    <a:off x="9543115" y="6510930"/>
                    <a:ext cx="2661401" cy="358302"/>
                  </a:xfrm>
                  <a:custGeom>
                    <a:avLst/>
                    <a:gdLst>
                      <a:gd name="connsiteX0" fmla="*/ 349528 w 1399340"/>
                      <a:gd name="connsiteY0" fmla="*/ 0 h 340675"/>
                      <a:gd name="connsiteX1" fmla="*/ 1399340 w 1399340"/>
                      <a:gd name="connsiteY1" fmla="*/ 0 h 340675"/>
                      <a:gd name="connsiteX2" fmla="*/ 1399340 w 1399340"/>
                      <a:gd name="connsiteY2" fmla="*/ 340675 h 340675"/>
                      <a:gd name="connsiteX3" fmla="*/ 0 w 1399340"/>
                      <a:gd name="connsiteY3" fmla="*/ 340675 h 340675"/>
                      <a:gd name="connsiteX4" fmla="*/ 349528 w 1399340"/>
                      <a:gd name="connsiteY4" fmla="*/ 0 h 340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99340" h="340675">
                        <a:moveTo>
                          <a:pt x="349528" y="0"/>
                        </a:moveTo>
                        <a:lnTo>
                          <a:pt x="1399340" y="0"/>
                        </a:lnTo>
                        <a:lnTo>
                          <a:pt x="1399340" y="340675"/>
                        </a:lnTo>
                        <a:lnTo>
                          <a:pt x="0" y="340675"/>
                        </a:lnTo>
                        <a:lnTo>
                          <a:pt x="349528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</p:grpSp>
          <p:sp>
            <p:nvSpPr>
              <p:cNvPr id="26" name="รูปแบบอิสระ: รูปร่าง 49">
                <a:extLst>
                  <a:ext uri="{FF2B5EF4-FFF2-40B4-BE49-F238E27FC236}">
                    <a16:creationId xmlns:a16="http://schemas.microsoft.com/office/drawing/2014/main" id="{8186D56C-B7E7-89E1-686E-60B1A9CC00DF}"/>
                  </a:ext>
                </a:extLst>
              </p:cNvPr>
              <p:cNvSpPr/>
              <p:nvPr/>
            </p:nvSpPr>
            <p:spPr>
              <a:xfrm rot="1816843">
                <a:off x="8384884" y="5134125"/>
                <a:ext cx="366819" cy="715174"/>
              </a:xfrm>
              <a:custGeom>
                <a:avLst/>
                <a:gdLst>
                  <a:gd name="connsiteX0" fmla="*/ 411471 w 524882"/>
                  <a:gd name="connsiteY0" fmla="*/ 0 h 426691"/>
                  <a:gd name="connsiteX1" fmla="*/ 524882 w 524882"/>
                  <a:gd name="connsiteY1" fmla="*/ 0 h 426691"/>
                  <a:gd name="connsiteX2" fmla="*/ 113411 w 524882"/>
                  <a:gd name="connsiteY2" fmla="*/ 426691 h 426691"/>
                  <a:gd name="connsiteX3" fmla="*/ 0 w 524882"/>
                  <a:gd name="connsiteY3" fmla="*/ 426691 h 426691"/>
                  <a:gd name="connsiteX4" fmla="*/ 411471 w 524882"/>
                  <a:gd name="connsiteY4" fmla="*/ 0 h 426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882" h="426691">
                    <a:moveTo>
                      <a:pt x="411471" y="0"/>
                    </a:moveTo>
                    <a:lnTo>
                      <a:pt x="524882" y="0"/>
                    </a:lnTo>
                    <a:lnTo>
                      <a:pt x="113411" y="426691"/>
                    </a:lnTo>
                    <a:lnTo>
                      <a:pt x="0" y="426691"/>
                    </a:lnTo>
                    <a:lnTo>
                      <a:pt x="41147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h-TH" sz="2667"/>
              </a:p>
            </p:txBody>
          </p:sp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B312B198-C17C-96F4-3A0E-1105D8A744E3}"/>
                </a:ext>
              </a:extLst>
            </p:cNvPr>
            <p:cNvSpPr txBox="1"/>
            <p:nvPr/>
          </p:nvSpPr>
          <p:spPr>
            <a:xfrm>
              <a:off x="124926" y="5442506"/>
              <a:ext cx="5258965" cy="276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เศรษฐกิจฐานรากมั่นคง ชุมชนเข้มแข็งอย่างยั่งยืน ด้วยหลักปรัชญาของเศรษฐกิจพอเพียง</a:t>
              </a:r>
            </a:p>
          </p:txBody>
        </p:sp>
        <p:grpSp>
          <p:nvGrpSpPr>
            <p:cNvPr id="18" name="กลุ่ม 5">
              <a:extLst>
                <a:ext uri="{FF2B5EF4-FFF2-40B4-BE49-F238E27FC236}">
                  <a16:creationId xmlns:a16="http://schemas.microsoft.com/office/drawing/2014/main" id="{BC9CDF00-3138-6969-9F3B-1C4BDBCE4D5C}"/>
                </a:ext>
              </a:extLst>
            </p:cNvPr>
            <p:cNvGrpSpPr/>
            <p:nvPr/>
          </p:nvGrpSpPr>
          <p:grpSpPr>
            <a:xfrm>
              <a:off x="5709572" y="5155894"/>
              <a:ext cx="2562423" cy="573424"/>
              <a:chOff x="5709572" y="5155894"/>
              <a:chExt cx="2562423" cy="573424"/>
            </a:xfrm>
          </p:grpSpPr>
          <p:grpSp>
            <p:nvGrpSpPr>
              <p:cNvPr id="19" name="Group 7">
                <a:extLst>
                  <a:ext uri="{FF2B5EF4-FFF2-40B4-BE49-F238E27FC236}">
                    <a16:creationId xmlns:a16="http://schemas.microsoft.com/office/drawing/2014/main" id="{AA8CDC2F-0ADD-CFBA-3F81-21907F8C6A8B}"/>
                  </a:ext>
                </a:extLst>
              </p:cNvPr>
              <p:cNvGrpSpPr/>
              <p:nvPr/>
            </p:nvGrpSpPr>
            <p:grpSpPr>
              <a:xfrm>
                <a:off x="5709572" y="5155894"/>
                <a:ext cx="2562423" cy="573424"/>
                <a:chOff x="-89764" y="-196712"/>
                <a:chExt cx="10439060" cy="2336075"/>
              </a:xfrm>
            </p:grpSpPr>
            <p:sp>
              <p:nvSpPr>
                <p:cNvPr id="21" name="Freeform 71">
                  <a:extLst>
                    <a:ext uri="{FF2B5EF4-FFF2-40B4-BE49-F238E27FC236}">
                      <a16:creationId xmlns:a16="http://schemas.microsoft.com/office/drawing/2014/main" id="{4334F1EA-CF8D-8179-E1CF-2AA4B6440654}"/>
                    </a:ext>
                  </a:extLst>
                </p:cNvPr>
                <p:cNvSpPr/>
                <p:nvPr/>
              </p:nvSpPr>
              <p:spPr>
                <a:xfrm>
                  <a:off x="-89764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  <p:sp>
              <p:nvSpPr>
                <p:cNvPr id="22" name="Freeform 72">
                  <a:extLst>
                    <a:ext uri="{FF2B5EF4-FFF2-40B4-BE49-F238E27FC236}">
                      <a16:creationId xmlns:a16="http://schemas.microsoft.com/office/drawing/2014/main" id="{3CEE39FA-2F70-ED62-4F3B-C2DA3FC3077B}"/>
                    </a:ext>
                  </a:extLst>
                </p:cNvPr>
                <p:cNvSpPr/>
                <p:nvPr/>
              </p:nvSpPr>
              <p:spPr>
                <a:xfrm>
                  <a:off x="1575525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3" name="Freeform 73">
                  <a:extLst>
                    <a:ext uri="{FF2B5EF4-FFF2-40B4-BE49-F238E27FC236}">
                      <a16:creationId xmlns:a16="http://schemas.microsoft.com/office/drawing/2014/main" id="{F737BBCC-6616-4210-E61D-89B9EE635CA9}"/>
                    </a:ext>
                  </a:extLst>
                </p:cNvPr>
                <p:cNvSpPr/>
                <p:nvPr/>
              </p:nvSpPr>
              <p:spPr>
                <a:xfrm>
                  <a:off x="4979852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BA60EEC5-5614-86E6-2A70-374F133C5E04}"/>
                    </a:ext>
                  </a:extLst>
                </p:cNvPr>
                <p:cNvSpPr/>
                <p:nvPr/>
              </p:nvSpPr>
              <p:spPr>
                <a:xfrm>
                  <a:off x="6632873" y="-196712"/>
                  <a:ext cx="3716423" cy="23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23" h="2336075">
                      <a:moveTo>
                        <a:pt x="0" y="0"/>
                      </a:moveTo>
                      <a:lnTo>
                        <a:pt x="3716423" y="0"/>
                      </a:lnTo>
                      <a:lnTo>
                        <a:pt x="3716423" y="2336075"/>
                      </a:lnTo>
                      <a:lnTo>
                        <a:pt x="0" y="23360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l="-5873" r="-5873"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2F39FE4-17BA-6C98-C958-AA3F8A9B1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3969" y="5270291"/>
                <a:ext cx="419617" cy="420742"/>
              </a:xfrm>
              <a:prstGeom prst="rect">
                <a:avLst/>
              </a:prstGeom>
            </p:spPr>
          </p:pic>
        </p:grpSp>
      </p:grpSp>
      <p:sp>
        <p:nvSpPr>
          <p:cNvPr id="7" name="Rectangle 6"/>
          <p:cNvSpPr/>
          <p:nvPr/>
        </p:nvSpPr>
        <p:spPr>
          <a:xfrm>
            <a:off x="292099" y="847908"/>
            <a:ext cx="11734799" cy="1097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บัญชีจัดสรรงบประมาณ (ต่อ)</a:t>
            </a:r>
            <a:b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1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โครงการเพิ่มประสิทธิภาพการปฏิบัติงานกองทุนพัฒนาบทบาทสตรีแก่กลไกการขับเคลื่อนกองทุนพัฒนาบทบาทสตรี</a:t>
            </a:r>
            <a:endParaRPr lang="en-US" sz="1600" b="1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/>
            <a:r>
              <a:rPr lang="th-TH" sz="1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ประจำปีงบประมาณ พ.ศ. 2567               </a:t>
            </a:r>
            <a:br>
              <a:rPr lang="th-TH" sz="1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1600" b="1" u="sng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กิจกรรมที่ 2</a:t>
            </a:r>
            <a:r>
              <a:rPr lang="th-TH" sz="1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เพิ่มประสิทธิภาพการปฏิบัติงานกองทุนพัฒนาบทบาทสตรีแก่กลไกการขับเคลื่อนกองทุนพัฒนาบทบาทสตรีระดับจังหวัด</a:t>
            </a:r>
            <a:endParaRPr lang="en-US" sz="1600" b="1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59824"/>
              </p:ext>
            </p:extLst>
          </p:nvPr>
        </p:nvGraphicFramePr>
        <p:xfrm>
          <a:off x="761387" y="1941832"/>
          <a:ext cx="10770212" cy="4297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6239">
                  <a:extLst>
                    <a:ext uri="{9D8B030D-6E8A-4147-A177-3AD203B41FA5}">
                      <a16:colId xmlns:a16="http://schemas.microsoft.com/office/drawing/2014/main" val="2000578297"/>
                    </a:ext>
                  </a:extLst>
                </a:gridCol>
                <a:gridCol w="1754631">
                  <a:extLst>
                    <a:ext uri="{9D8B030D-6E8A-4147-A177-3AD203B41FA5}">
                      <a16:colId xmlns:a16="http://schemas.microsoft.com/office/drawing/2014/main" val="1600422647"/>
                    </a:ext>
                  </a:extLst>
                </a:gridCol>
                <a:gridCol w="3126251">
                  <a:extLst>
                    <a:ext uri="{9D8B030D-6E8A-4147-A177-3AD203B41FA5}">
                      <a16:colId xmlns:a16="http://schemas.microsoft.com/office/drawing/2014/main" val="3457021410"/>
                    </a:ext>
                  </a:extLst>
                </a:gridCol>
                <a:gridCol w="1727697">
                  <a:extLst>
                    <a:ext uri="{9D8B030D-6E8A-4147-A177-3AD203B41FA5}">
                      <a16:colId xmlns:a16="http://schemas.microsoft.com/office/drawing/2014/main" val="3431201823"/>
                    </a:ext>
                  </a:extLst>
                </a:gridCol>
                <a:gridCol w="1727697">
                  <a:extLst>
                    <a:ext uri="{9D8B030D-6E8A-4147-A177-3AD203B41FA5}">
                      <a16:colId xmlns:a16="http://schemas.microsoft.com/office/drawing/2014/main" val="3105249133"/>
                    </a:ext>
                  </a:extLst>
                </a:gridCol>
                <a:gridCol w="1727697">
                  <a:extLst>
                    <a:ext uri="{9D8B030D-6E8A-4147-A177-3AD203B41FA5}">
                      <a16:colId xmlns:a16="http://schemas.microsoft.com/office/drawing/2014/main" val="2279986314"/>
                    </a:ext>
                  </a:extLst>
                </a:gridCol>
              </a:tblGrid>
              <a:tr h="354268"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กลุ่มเป้าหมาย</a:t>
                      </a:r>
                      <a:r>
                        <a:rPr lang="th-TH" sz="1300" baseline="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ต่อ 1 อำเภอ</a:t>
                      </a:r>
                      <a:endParaRPr lang="th-TH" sz="1300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จำนวนเงินที่จัดสรร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780592"/>
                  </a:ext>
                </a:extLst>
              </a:tr>
              <a:tr h="539553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คณทำงานขับเคลื่อน ตำบล/เทศบาล 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(คน)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เจ้าหน้าที่โครงการ </a:t>
                      </a:r>
                    </a:p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(คน)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 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(คน)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รวมทุกอำเภอ (บาท)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076882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11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ชุมพร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144392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เชียงราย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19607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13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เชียงใหม่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46713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14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ตรัง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83544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15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ตราด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107623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16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ตาก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518429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17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นครนายก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290639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18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นครปฐม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997440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19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นครพนม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908080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นครราชสีมา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808460"/>
                  </a:ext>
                </a:extLst>
              </a:tr>
            </a:tbl>
          </a:graphicData>
        </a:graphic>
      </p:graphicFrame>
      <p:sp>
        <p:nvSpPr>
          <p:cNvPr id="3" name="ตัวแทนหมายเลขภาพนิ่ง 8">
            <a:extLst>
              <a:ext uri="{FF2B5EF4-FFF2-40B4-BE49-F238E27FC236}">
                <a16:creationId xmlns:a16="http://schemas.microsoft.com/office/drawing/2014/main" id="{C7A0B89F-F23C-B469-1C6B-3F41F0F14048}"/>
              </a:ext>
            </a:extLst>
          </p:cNvPr>
          <p:cNvSpPr txBox="1">
            <a:spLocks/>
          </p:cNvSpPr>
          <p:nvPr/>
        </p:nvSpPr>
        <p:spPr>
          <a:xfrm>
            <a:off x="11115090" y="6464707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39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4572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กลุ่ม 31"/>
          <p:cNvGrpSpPr/>
          <p:nvPr/>
        </p:nvGrpSpPr>
        <p:grpSpPr>
          <a:xfrm>
            <a:off x="-23582" y="6280821"/>
            <a:ext cx="6891080" cy="633958"/>
            <a:chOff x="-425532" y="4710612"/>
            <a:chExt cx="5576155" cy="475468"/>
          </a:xfrm>
        </p:grpSpPr>
        <p:grpSp>
          <p:nvGrpSpPr>
            <p:cNvPr id="33" name="กลุ่ม 32"/>
            <p:cNvGrpSpPr/>
            <p:nvPr/>
          </p:nvGrpSpPr>
          <p:grpSpPr>
            <a:xfrm>
              <a:off x="-425532" y="4710612"/>
              <a:ext cx="5576155" cy="475468"/>
              <a:chOff x="-425532" y="4710612"/>
              <a:chExt cx="5576155" cy="475468"/>
            </a:xfrm>
          </p:grpSpPr>
          <p:grpSp>
            <p:nvGrpSpPr>
              <p:cNvPr id="35" name="กลุ่ม 34"/>
              <p:cNvGrpSpPr/>
              <p:nvPr/>
            </p:nvGrpSpPr>
            <p:grpSpPr>
              <a:xfrm>
                <a:off x="-425532" y="4744286"/>
                <a:ext cx="3197332" cy="419753"/>
                <a:chOff x="-468560" y="4744285"/>
                <a:chExt cx="3197332" cy="419753"/>
              </a:xfrm>
            </p:grpSpPr>
            <p:sp>
              <p:nvSpPr>
                <p:cNvPr id="44" name="รูปห้าเหลี่ยม 43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396552" y="4744285"/>
                  <a:ext cx="3125324" cy="419753"/>
                </a:xfrm>
                <a:prstGeom prst="homePlate">
                  <a:avLst/>
                </a:prstGeom>
                <a:solidFill>
                  <a:srgbClr val="FFCD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  <p:sp>
              <p:nvSpPr>
                <p:cNvPr id="45" name="รูปห้าเหลี่ยม 44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468560" y="4744285"/>
                  <a:ext cx="3125324" cy="419753"/>
                </a:xfrm>
                <a:prstGeom prst="homePlat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</p:grpSp>
          <p:grpSp>
            <p:nvGrpSpPr>
              <p:cNvPr id="36" name="กลุ่ม 35"/>
              <p:cNvGrpSpPr/>
              <p:nvPr/>
            </p:nvGrpSpPr>
            <p:grpSpPr>
              <a:xfrm>
                <a:off x="2771800" y="4710612"/>
                <a:ext cx="2378823" cy="475468"/>
                <a:chOff x="3507388" y="4717424"/>
                <a:chExt cx="2378823" cy="475468"/>
              </a:xfrm>
            </p:grpSpPr>
            <p:grpSp>
              <p:nvGrpSpPr>
                <p:cNvPr id="37" name="กลุ่ม 36"/>
                <p:cNvGrpSpPr/>
                <p:nvPr/>
              </p:nvGrpSpPr>
              <p:grpSpPr>
                <a:xfrm>
                  <a:off x="4284268" y="4717424"/>
                  <a:ext cx="1601943" cy="405692"/>
                  <a:chOff x="6239008" y="4519859"/>
                  <a:chExt cx="1601943" cy="405692"/>
                </a:xfrm>
              </p:grpSpPr>
              <p:pic>
                <p:nvPicPr>
                  <p:cNvPr id="39" name="Picture 23">
                    <a:extLst>
                      <a:ext uri="{FF2B5EF4-FFF2-40B4-BE49-F238E27FC236}">
                        <a16:creationId xmlns:a16="http://schemas.microsoft.com/office/drawing/2014/main" id="{A9FCDA38-8F0B-49DF-8F2E-B899B1F362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77898" y="4519859"/>
                    <a:ext cx="563053" cy="367586"/>
                  </a:xfrm>
                  <a:prstGeom prst="rect">
                    <a:avLst/>
                  </a:prstGeom>
                </p:spPr>
              </p:pic>
              <p:pic>
                <p:nvPicPr>
                  <p:cNvPr id="40" name="Picture 24">
                    <a:extLst>
                      <a:ext uri="{FF2B5EF4-FFF2-40B4-BE49-F238E27FC236}">
                        <a16:creationId xmlns:a16="http://schemas.microsoft.com/office/drawing/2014/main" id="{199745AA-CFB3-443D-A566-E11575BA52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39008" y="4535548"/>
                    <a:ext cx="346227" cy="390003"/>
                  </a:xfrm>
                  <a:prstGeom prst="rect">
                    <a:avLst/>
                  </a:prstGeom>
                </p:spPr>
              </p:pic>
              <p:grpSp>
                <p:nvGrpSpPr>
                  <p:cNvPr id="41" name="กลุ่ม 40"/>
                  <p:cNvGrpSpPr/>
                  <p:nvPr/>
                </p:nvGrpSpPr>
                <p:grpSpPr>
                  <a:xfrm>
                    <a:off x="6619048" y="4614121"/>
                    <a:ext cx="626890" cy="294323"/>
                    <a:chOff x="6589062" y="4638694"/>
                    <a:chExt cx="413122" cy="193959"/>
                  </a:xfrm>
                </p:grpSpPr>
                <p:pic>
                  <p:nvPicPr>
                    <p:cNvPr id="42" name="Picture 35">
                      <a:extLst>
                        <a:ext uri="{FF2B5EF4-FFF2-40B4-BE49-F238E27FC236}">
                          <a16:creationId xmlns:a16="http://schemas.microsoft.com/office/drawing/2014/main" id="{9584FECB-F937-4F01-8CDD-C92F98A2F1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9062" y="4648929"/>
                      <a:ext cx="221444" cy="18372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3" name="Picture 36">
                      <a:extLst>
                        <a:ext uri="{FF2B5EF4-FFF2-40B4-BE49-F238E27FC236}">
                          <a16:creationId xmlns:a16="http://schemas.microsoft.com/office/drawing/2014/main" id="{62FFD426-AD6C-47DA-99D3-A7217E240C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35445" y="4638694"/>
                      <a:ext cx="166739" cy="180120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38" name="Picture 2" descr="C:\Users\Administrator\Desktop\change for good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7388" y="4741958"/>
                  <a:ext cx="801816" cy="4509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34" name="TextBox 7"/>
            <p:cNvSpPr txBox="1"/>
            <p:nvPr/>
          </p:nvSpPr>
          <p:spPr>
            <a:xfrm>
              <a:off x="96576" y="4794706"/>
              <a:ext cx="234463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เศรษฐกิจฐานรากมั่นคง ชุมชนเข้มแข็งอย่างยั่งยืน </a:t>
              </a:r>
            </a:p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ด้วยหลักปรัชญาของเศรษฐกิจพอเพียง</a:t>
              </a:r>
            </a:p>
          </p:txBody>
        </p:sp>
      </p:grpSp>
      <p:sp>
        <p:nvSpPr>
          <p:cNvPr id="48" name="ชื่อเรื่อง 1"/>
          <p:cNvSpPr txBox="1">
            <a:spLocks noGrp="1"/>
          </p:cNvSpPr>
          <p:nvPr>
            <p:ph idx="1"/>
          </p:nvPr>
        </p:nvSpPr>
        <p:spPr>
          <a:xfrm>
            <a:off x="621645" y="2475016"/>
            <a:ext cx="10859155" cy="1754302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th-TH" sz="3400" b="1" dirty="0">
                <a:solidFill>
                  <a:srgbClr val="002060"/>
                </a:solidFill>
                <a:latin typeface="Chulabhorn Likit Text Light๙" panose="00000400000000000000" pitchFamily="2" charset="-34"/>
                <a:ea typeface="Times New Roman" panose="02020603050405020304" pitchFamily="18" charset="0"/>
                <a:cs typeface="Chulabhorn Likit Text Light๙" panose="00000400000000000000" pitchFamily="2" charset="-34"/>
              </a:rPr>
              <a:t>ระเบียบวาระที่ 2  </a:t>
            </a:r>
            <a:r>
              <a:rPr lang="th-TH" sz="34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รับรองรายงานการประชุม ครั้งที่ 9/2566</a:t>
            </a:r>
            <a:r>
              <a:rPr lang="th-TH" sz="3400" b="1" dirty="0">
                <a:solidFill>
                  <a:srgbClr val="FF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</a:t>
            </a:r>
          </a:p>
          <a:p>
            <a:pPr>
              <a:lnSpc>
                <a:spcPct val="120000"/>
              </a:lnSpc>
            </a:pPr>
            <a:r>
              <a:rPr lang="th-TH" sz="34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      เมื่อวันที่ 18  ตุลาคม 2566</a:t>
            </a:r>
          </a:p>
        </p:txBody>
      </p:sp>
      <p:grpSp>
        <p:nvGrpSpPr>
          <p:cNvPr id="2" name="กลุ่ม 52">
            <a:extLst>
              <a:ext uri="{FF2B5EF4-FFF2-40B4-BE49-F238E27FC236}">
                <a16:creationId xmlns:a16="http://schemas.microsoft.com/office/drawing/2014/main" id="{B7634C7A-7C5D-7E22-7987-50D201E11688}"/>
              </a:ext>
            </a:extLst>
          </p:cNvPr>
          <p:cNvGrpSpPr/>
          <p:nvPr/>
        </p:nvGrpSpPr>
        <p:grpSpPr>
          <a:xfrm>
            <a:off x="0" y="-19737"/>
            <a:ext cx="12192000" cy="575427"/>
            <a:chOff x="-29746" y="-164554"/>
            <a:chExt cx="9173747" cy="517884"/>
          </a:xfrm>
        </p:grpSpPr>
        <p:sp>
          <p:nvSpPr>
            <p:cNvPr id="3" name="สี่เหลี่ยมผืนผ้า 47">
              <a:extLst>
                <a:ext uri="{FF2B5EF4-FFF2-40B4-BE49-F238E27FC236}">
                  <a16:creationId xmlns:a16="http://schemas.microsoft.com/office/drawing/2014/main" id="{5CC7CED2-44FD-9897-3541-FDDFE2AA9168}"/>
                </a:ext>
              </a:extLst>
            </p:cNvPr>
            <p:cNvSpPr/>
            <p:nvPr/>
          </p:nvSpPr>
          <p:spPr>
            <a:xfrm>
              <a:off x="-29746" y="-164554"/>
              <a:ext cx="9173747" cy="517884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id="{C5FFDF44-327E-A816-3AE5-90F330D9880F}"/>
                </a:ext>
              </a:extLst>
            </p:cNvPr>
            <p:cNvSpPr/>
            <p:nvPr/>
          </p:nvSpPr>
          <p:spPr>
            <a:xfrm>
              <a:off x="-29746" y="-164554"/>
              <a:ext cx="9173747" cy="43204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 dirty="0">
                <a:ln w="0"/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sp>
        <p:nvSpPr>
          <p:cNvPr id="20" name="ตัวแทนหมายเลขภาพนิ่ง 8">
            <a:extLst>
              <a:ext uri="{FF2B5EF4-FFF2-40B4-BE49-F238E27FC236}">
                <a16:creationId xmlns:a16="http://schemas.microsoft.com/office/drawing/2014/main" id="{2509B5C9-40BF-4FEA-8FD4-C8048619853F}"/>
              </a:ext>
            </a:extLst>
          </p:cNvPr>
          <p:cNvSpPr txBox="1">
            <a:spLocks/>
          </p:cNvSpPr>
          <p:nvPr/>
        </p:nvSpPr>
        <p:spPr>
          <a:xfrm>
            <a:off x="11088555" y="6356351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4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244945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2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0" y="-19978"/>
            <a:ext cx="12245731" cy="836769"/>
            <a:chOff x="-29746" y="-164553"/>
            <a:chExt cx="9173747" cy="702501"/>
          </a:xfrm>
        </p:grpSpPr>
        <p:sp>
          <p:nvSpPr>
            <p:cNvPr id="10" name="สี่เหลี่ยมผืนผ้า: มุมมน 48">
              <a:extLst>
                <a:ext uri="{FF2B5EF4-FFF2-40B4-BE49-F238E27FC236}">
                  <a16:creationId xmlns:a16="http://schemas.microsoft.com/office/drawing/2014/main" id="{DCE62B95-9C16-4E87-82CC-AF99B1F01983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1" name="สี่เหลี่ยมผืนผ้า 47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29746" y="-164553"/>
              <a:ext cx="9173747" cy="702501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2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CDB1064D-F2C9-4D02-9722-A4463B75D08B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dirty="0"/>
            </a:p>
          </p:txBody>
        </p:sp>
        <p:sp>
          <p:nvSpPr>
            <p:cNvPr id="13" name="สี่เหลี่ยมผืนผ้า 3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29746" y="-164553"/>
              <a:ext cx="9173747" cy="60745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</p:grpSp>
      <p:sp>
        <p:nvSpPr>
          <p:cNvPr id="14" name="สี่เหลี่ยมผืนผ้า 24"/>
          <p:cNvSpPr/>
          <p:nvPr/>
        </p:nvSpPr>
        <p:spPr>
          <a:xfrm>
            <a:off x="459981" y="157133"/>
            <a:ext cx="113990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การดำเนินงานตามแผนการดำเนินงานและแผนการใช้จ่ายงบประมาณ กองทุนพัฒนาบทบาทสตรี ประจำปีงบประมาณ พ.ศ. 2567</a:t>
            </a:r>
          </a:p>
        </p:txBody>
      </p:sp>
      <p:grpSp>
        <p:nvGrpSpPr>
          <p:cNvPr id="15" name="กลุ่ม 2">
            <a:extLst>
              <a:ext uri="{FF2B5EF4-FFF2-40B4-BE49-F238E27FC236}">
                <a16:creationId xmlns:a16="http://schemas.microsoft.com/office/drawing/2014/main" id="{82644C6B-2B5C-7B00-84BC-4056C8694F06}"/>
              </a:ext>
            </a:extLst>
          </p:cNvPr>
          <p:cNvGrpSpPr/>
          <p:nvPr/>
        </p:nvGrpSpPr>
        <p:grpSpPr>
          <a:xfrm>
            <a:off x="0" y="6276306"/>
            <a:ext cx="12192000" cy="695990"/>
            <a:chOff x="-23585" y="5154909"/>
            <a:chExt cx="10183585" cy="694389"/>
          </a:xfrm>
        </p:grpSpPr>
        <p:grpSp>
          <p:nvGrpSpPr>
            <p:cNvPr id="16" name="Group 47">
              <a:extLst>
                <a:ext uri="{FF2B5EF4-FFF2-40B4-BE49-F238E27FC236}">
                  <a16:creationId xmlns:a16="http://schemas.microsoft.com/office/drawing/2014/main" id="{C9BCB005-829C-BE99-BA7C-7F9EB5EC2082}"/>
                </a:ext>
              </a:extLst>
            </p:cNvPr>
            <p:cNvGrpSpPr/>
            <p:nvPr/>
          </p:nvGrpSpPr>
          <p:grpSpPr>
            <a:xfrm>
              <a:off x="-23585" y="5154909"/>
              <a:ext cx="10183585" cy="694389"/>
              <a:chOff x="-23585" y="5134125"/>
              <a:chExt cx="10183585" cy="715174"/>
            </a:xfrm>
          </p:grpSpPr>
          <p:grpSp>
            <p:nvGrpSpPr>
              <p:cNvPr id="25" name="กลุ่ม 1">
                <a:extLst>
                  <a:ext uri="{FF2B5EF4-FFF2-40B4-BE49-F238E27FC236}">
                    <a16:creationId xmlns:a16="http://schemas.microsoft.com/office/drawing/2014/main" id="{A4F962D6-BD3F-CD0A-46E6-BA26F50342FE}"/>
                  </a:ext>
                </a:extLst>
              </p:cNvPr>
              <p:cNvGrpSpPr/>
              <p:nvPr/>
            </p:nvGrpSpPr>
            <p:grpSpPr>
              <a:xfrm>
                <a:off x="-23585" y="5274993"/>
                <a:ext cx="10183585" cy="470079"/>
                <a:chOff x="-21227" y="4621292"/>
                <a:chExt cx="9165228" cy="561020"/>
              </a:xfrm>
            </p:grpSpPr>
            <p:grpSp>
              <p:nvGrpSpPr>
                <p:cNvPr id="27" name="กลุ่ม 7">
                  <a:extLst>
                    <a:ext uri="{FF2B5EF4-FFF2-40B4-BE49-F238E27FC236}">
                      <a16:creationId xmlns:a16="http://schemas.microsoft.com/office/drawing/2014/main" id="{005B2F52-0366-AC43-5456-E24CFD37FA84}"/>
                    </a:ext>
                  </a:extLst>
                </p:cNvPr>
                <p:cNvGrpSpPr/>
                <p:nvPr/>
              </p:nvGrpSpPr>
              <p:grpSpPr>
                <a:xfrm>
                  <a:off x="-21227" y="4635401"/>
                  <a:ext cx="5133812" cy="546911"/>
                  <a:chOff x="-45702" y="6428830"/>
                  <a:chExt cx="7109735" cy="450425"/>
                </a:xfrm>
              </p:grpSpPr>
              <p:sp>
                <p:nvSpPr>
                  <p:cNvPr id="31" name="รูปแบบอิสระ: รูปร่าง 55">
                    <a:extLst>
                      <a:ext uri="{FF2B5EF4-FFF2-40B4-BE49-F238E27FC236}">
                        <a16:creationId xmlns:a16="http://schemas.microsoft.com/office/drawing/2014/main" id="{D227A3C2-B931-8A4F-F874-0584EE83A018}"/>
                      </a:ext>
                    </a:extLst>
                  </p:cNvPr>
                  <p:cNvSpPr/>
                  <p:nvPr/>
                </p:nvSpPr>
                <p:spPr>
                  <a:xfrm>
                    <a:off x="-16309" y="6508953"/>
                    <a:ext cx="6875685" cy="339767"/>
                  </a:xfrm>
                  <a:custGeom>
                    <a:avLst/>
                    <a:gdLst>
                      <a:gd name="connsiteX0" fmla="*/ 0 w 6028447"/>
                      <a:gd name="connsiteY0" fmla="*/ 0 h 339767"/>
                      <a:gd name="connsiteX1" fmla="*/ 6028447 w 6028447"/>
                      <a:gd name="connsiteY1" fmla="*/ 0 h 339767"/>
                      <a:gd name="connsiteX2" fmla="*/ 5679852 w 6028447"/>
                      <a:gd name="connsiteY2" fmla="*/ 339767 h 339767"/>
                      <a:gd name="connsiteX3" fmla="*/ 0 w 6028447"/>
                      <a:gd name="connsiteY3" fmla="*/ 339767 h 339767"/>
                      <a:gd name="connsiteX4" fmla="*/ 0 w 6028447"/>
                      <a:gd name="connsiteY4" fmla="*/ 0 h 339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28447" h="339767">
                        <a:moveTo>
                          <a:pt x="0" y="0"/>
                        </a:moveTo>
                        <a:lnTo>
                          <a:pt x="6028447" y="0"/>
                        </a:lnTo>
                        <a:lnTo>
                          <a:pt x="5679852" y="339767"/>
                        </a:lnTo>
                        <a:lnTo>
                          <a:pt x="0" y="3397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2" name="รูปแบบอิสระ: รูปร่าง 50">
                    <a:extLst>
                      <a:ext uri="{FF2B5EF4-FFF2-40B4-BE49-F238E27FC236}">
                        <a16:creationId xmlns:a16="http://schemas.microsoft.com/office/drawing/2014/main" id="{809CC155-5851-4A48-91E2-3C9BCA6CA752}"/>
                      </a:ext>
                    </a:extLst>
                  </p:cNvPr>
                  <p:cNvSpPr/>
                  <p:nvPr/>
                </p:nvSpPr>
                <p:spPr>
                  <a:xfrm>
                    <a:off x="-45702" y="6433550"/>
                    <a:ext cx="7025615" cy="426691"/>
                  </a:xfrm>
                  <a:custGeom>
                    <a:avLst/>
                    <a:gdLst>
                      <a:gd name="connsiteX0" fmla="*/ 0 w 6123140"/>
                      <a:gd name="connsiteY0" fmla="*/ 0 h 426691"/>
                      <a:gd name="connsiteX1" fmla="*/ 6123140 w 6123140"/>
                      <a:gd name="connsiteY1" fmla="*/ 0 h 426691"/>
                      <a:gd name="connsiteX2" fmla="*/ 6008569 w 6123140"/>
                      <a:gd name="connsiteY2" fmla="*/ 111669 h 426691"/>
                      <a:gd name="connsiteX3" fmla="*/ 5685361 w 6123140"/>
                      <a:gd name="connsiteY3" fmla="*/ 426691 h 426691"/>
                      <a:gd name="connsiteX4" fmla="*/ 5679852 w 6123140"/>
                      <a:gd name="connsiteY4" fmla="*/ 426691 h 426691"/>
                      <a:gd name="connsiteX5" fmla="*/ 6028447 w 6123140"/>
                      <a:gd name="connsiteY5" fmla="*/ 86924 h 426691"/>
                      <a:gd name="connsiteX6" fmla="*/ 0 w 6123140"/>
                      <a:gd name="connsiteY6" fmla="*/ 86924 h 426691"/>
                      <a:gd name="connsiteX7" fmla="*/ 0 w 6123140"/>
                      <a:gd name="connsiteY7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23140" h="426691">
                        <a:moveTo>
                          <a:pt x="0" y="0"/>
                        </a:moveTo>
                        <a:lnTo>
                          <a:pt x="6123140" y="0"/>
                        </a:lnTo>
                        <a:lnTo>
                          <a:pt x="6008569" y="111669"/>
                        </a:lnTo>
                        <a:lnTo>
                          <a:pt x="5685361" y="426691"/>
                        </a:lnTo>
                        <a:lnTo>
                          <a:pt x="5679852" y="426691"/>
                        </a:lnTo>
                        <a:lnTo>
                          <a:pt x="6028447" y="86924"/>
                        </a:lnTo>
                        <a:lnTo>
                          <a:pt x="0" y="869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3" name="รูปแบบอิสระ: รูปร่าง 49">
                    <a:extLst>
                      <a:ext uri="{FF2B5EF4-FFF2-40B4-BE49-F238E27FC236}">
                        <a16:creationId xmlns:a16="http://schemas.microsoft.com/office/drawing/2014/main" id="{DF5E9D64-B090-1C11-FDC3-97FB18073E19}"/>
                      </a:ext>
                    </a:extLst>
                  </p:cNvPr>
                  <p:cNvSpPr/>
                  <p:nvPr/>
                </p:nvSpPr>
                <p:spPr>
                  <a:xfrm rot="380166">
                    <a:off x="6515310" y="6428830"/>
                    <a:ext cx="548723" cy="450425"/>
                  </a:xfrm>
                  <a:custGeom>
                    <a:avLst/>
                    <a:gdLst>
                      <a:gd name="connsiteX0" fmla="*/ 411471 w 524882"/>
                      <a:gd name="connsiteY0" fmla="*/ 0 h 426691"/>
                      <a:gd name="connsiteX1" fmla="*/ 524882 w 524882"/>
                      <a:gd name="connsiteY1" fmla="*/ 0 h 426691"/>
                      <a:gd name="connsiteX2" fmla="*/ 113411 w 524882"/>
                      <a:gd name="connsiteY2" fmla="*/ 426691 h 426691"/>
                      <a:gd name="connsiteX3" fmla="*/ 0 w 524882"/>
                      <a:gd name="connsiteY3" fmla="*/ 426691 h 426691"/>
                      <a:gd name="connsiteX4" fmla="*/ 411471 w 524882"/>
                      <a:gd name="connsiteY4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882" h="426691">
                        <a:moveTo>
                          <a:pt x="411471" y="0"/>
                        </a:moveTo>
                        <a:lnTo>
                          <a:pt x="524882" y="0"/>
                        </a:lnTo>
                        <a:lnTo>
                          <a:pt x="113411" y="426691"/>
                        </a:lnTo>
                        <a:lnTo>
                          <a:pt x="0" y="426691"/>
                        </a:lnTo>
                        <a:lnTo>
                          <a:pt x="41147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  <p:grpSp>
              <p:nvGrpSpPr>
                <p:cNvPr id="28" name="กลุ่ม 4">
                  <a:extLst>
                    <a:ext uri="{FF2B5EF4-FFF2-40B4-BE49-F238E27FC236}">
                      <a16:creationId xmlns:a16="http://schemas.microsoft.com/office/drawing/2014/main" id="{9A80B2CC-7067-7AC4-A3AB-BB16B3F66732}"/>
                    </a:ext>
                  </a:extLst>
                </p:cNvPr>
                <p:cNvGrpSpPr/>
                <p:nvPr/>
              </p:nvGrpSpPr>
              <p:grpSpPr>
                <a:xfrm>
                  <a:off x="7524888" y="4621292"/>
                  <a:ext cx="1619113" cy="531030"/>
                  <a:chOff x="9543115" y="6415804"/>
                  <a:chExt cx="2661401" cy="453428"/>
                </a:xfrm>
              </p:grpSpPr>
              <p:sp>
                <p:nvSpPr>
                  <p:cNvPr id="29" name="รูปแบบอิสระ: รูปร่าง 38">
                    <a:extLst>
                      <a:ext uri="{FF2B5EF4-FFF2-40B4-BE49-F238E27FC236}">
                        <a16:creationId xmlns:a16="http://schemas.microsoft.com/office/drawing/2014/main" id="{902BB02D-6665-9244-6B1A-A4EB8DFDE443}"/>
                      </a:ext>
                    </a:extLst>
                  </p:cNvPr>
                  <p:cNvSpPr/>
                  <p:nvPr/>
                </p:nvSpPr>
                <p:spPr>
                  <a:xfrm>
                    <a:off x="9543115" y="6415804"/>
                    <a:ext cx="2661398" cy="441288"/>
                  </a:xfrm>
                  <a:custGeom>
                    <a:avLst/>
                    <a:gdLst>
                      <a:gd name="connsiteX0" fmla="*/ 437779 w 1373020"/>
                      <a:gd name="connsiteY0" fmla="*/ 0 h 426691"/>
                      <a:gd name="connsiteX1" fmla="*/ 1373020 w 1373020"/>
                      <a:gd name="connsiteY1" fmla="*/ 0 h 426691"/>
                      <a:gd name="connsiteX2" fmla="*/ 1373020 w 1373020"/>
                      <a:gd name="connsiteY2" fmla="*/ 426691 h 426691"/>
                      <a:gd name="connsiteX3" fmla="*/ 0 w 1373020"/>
                      <a:gd name="connsiteY3" fmla="*/ 426691 h 426691"/>
                      <a:gd name="connsiteX4" fmla="*/ 323208 w 1373020"/>
                      <a:gd name="connsiteY4" fmla="*/ 111669 h 426691"/>
                      <a:gd name="connsiteX5" fmla="*/ 437779 w 1373020"/>
                      <a:gd name="connsiteY5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3020" h="426691">
                        <a:moveTo>
                          <a:pt x="437779" y="0"/>
                        </a:moveTo>
                        <a:lnTo>
                          <a:pt x="1373020" y="0"/>
                        </a:lnTo>
                        <a:lnTo>
                          <a:pt x="1373020" y="426691"/>
                        </a:lnTo>
                        <a:lnTo>
                          <a:pt x="0" y="426691"/>
                        </a:lnTo>
                        <a:lnTo>
                          <a:pt x="323208" y="111669"/>
                        </a:lnTo>
                        <a:lnTo>
                          <a:pt x="43777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  <p:sp>
                <p:nvSpPr>
                  <p:cNvPr id="30" name="รูปแบบอิสระ: รูปร่าง 31">
                    <a:extLst>
                      <a:ext uri="{FF2B5EF4-FFF2-40B4-BE49-F238E27FC236}">
                        <a16:creationId xmlns:a16="http://schemas.microsoft.com/office/drawing/2014/main" id="{2FEE4FA3-30B7-5C6E-2383-E5F4E5C71E41}"/>
                      </a:ext>
                    </a:extLst>
                  </p:cNvPr>
                  <p:cNvSpPr/>
                  <p:nvPr/>
                </p:nvSpPr>
                <p:spPr>
                  <a:xfrm>
                    <a:off x="9543115" y="6510930"/>
                    <a:ext cx="2661401" cy="358302"/>
                  </a:xfrm>
                  <a:custGeom>
                    <a:avLst/>
                    <a:gdLst>
                      <a:gd name="connsiteX0" fmla="*/ 349528 w 1399340"/>
                      <a:gd name="connsiteY0" fmla="*/ 0 h 340675"/>
                      <a:gd name="connsiteX1" fmla="*/ 1399340 w 1399340"/>
                      <a:gd name="connsiteY1" fmla="*/ 0 h 340675"/>
                      <a:gd name="connsiteX2" fmla="*/ 1399340 w 1399340"/>
                      <a:gd name="connsiteY2" fmla="*/ 340675 h 340675"/>
                      <a:gd name="connsiteX3" fmla="*/ 0 w 1399340"/>
                      <a:gd name="connsiteY3" fmla="*/ 340675 h 340675"/>
                      <a:gd name="connsiteX4" fmla="*/ 349528 w 1399340"/>
                      <a:gd name="connsiteY4" fmla="*/ 0 h 340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99340" h="340675">
                        <a:moveTo>
                          <a:pt x="349528" y="0"/>
                        </a:moveTo>
                        <a:lnTo>
                          <a:pt x="1399340" y="0"/>
                        </a:lnTo>
                        <a:lnTo>
                          <a:pt x="1399340" y="340675"/>
                        </a:lnTo>
                        <a:lnTo>
                          <a:pt x="0" y="340675"/>
                        </a:lnTo>
                        <a:lnTo>
                          <a:pt x="349528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</p:grpSp>
          <p:sp>
            <p:nvSpPr>
              <p:cNvPr id="26" name="รูปแบบอิสระ: รูปร่าง 49">
                <a:extLst>
                  <a:ext uri="{FF2B5EF4-FFF2-40B4-BE49-F238E27FC236}">
                    <a16:creationId xmlns:a16="http://schemas.microsoft.com/office/drawing/2014/main" id="{8186D56C-B7E7-89E1-686E-60B1A9CC00DF}"/>
                  </a:ext>
                </a:extLst>
              </p:cNvPr>
              <p:cNvSpPr/>
              <p:nvPr/>
            </p:nvSpPr>
            <p:spPr>
              <a:xfrm rot="1816843">
                <a:off x="8384884" y="5134125"/>
                <a:ext cx="366819" cy="715174"/>
              </a:xfrm>
              <a:custGeom>
                <a:avLst/>
                <a:gdLst>
                  <a:gd name="connsiteX0" fmla="*/ 411471 w 524882"/>
                  <a:gd name="connsiteY0" fmla="*/ 0 h 426691"/>
                  <a:gd name="connsiteX1" fmla="*/ 524882 w 524882"/>
                  <a:gd name="connsiteY1" fmla="*/ 0 h 426691"/>
                  <a:gd name="connsiteX2" fmla="*/ 113411 w 524882"/>
                  <a:gd name="connsiteY2" fmla="*/ 426691 h 426691"/>
                  <a:gd name="connsiteX3" fmla="*/ 0 w 524882"/>
                  <a:gd name="connsiteY3" fmla="*/ 426691 h 426691"/>
                  <a:gd name="connsiteX4" fmla="*/ 411471 w 524882"/>
                  <a:gd name="connsiteY4" fmla="*/ 0 h 426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882" h="426691">
                    <a:moveTo>
                      <a:pt x="411471" y="0"/>
                    </a:moveTo>
                    <a:lnTo>
                      <a:pt x="524882" y="0"/>
                    </a:lnTo>
                    <a:lnTo>
                      <a:pt x="113411" y="426691"/>
                    </a:lnTo>
                    <a:lnTo>
                      <a:pt x="0" y="426691"/>
                    </a:lnTo>
                    <a:lnTo>
                      <a:pt x="41147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h-TH" sz="2667"/>
              </a:p>
            </p:txBody>
          </p:sp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B312B198-C17C-96F4-3A0E-1105D8A744E3}"/>
                </a:ext>
              </a:extLst>
            </p:cNvPr>
            <p:cNvSpPr txBox="1"/>
            <p:nvPr/>
          </p:nvSpPr>
          <p:spPr>
            <a:xfrm>
              <a:off x="124926" y="5442506"/>
              <a:ext cx="5258965" cy="276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เศรษฐกิจฐานรากมั่นคง ชุมชนเข้มแข็งอย่างยั่งยืน ด้วยหลักปรัชญาของเศรษฐกิจพอเพียง</a:t>
              </a:r>
            </a:p>
          </p:txBody>
        </p:sp>
        <p:grpSp>
          <p:nvGrpSpPr>
            <p:cNvPr id="18" name="กลุ่ม 5">
              <a:extLst>
                <a:ext uri="{FF2B5EF4-FFF2-40B4-BE49-F238E27FC236}">
                  <a16:creationId xmlns:a16="http://schemas.microsoft.com/office/drawing/2014/main" id="{BC9CDF00-3138-6969-9F3B-1C4BDBCE4D5C}"/>
                </a:ext>
              </a:extLst>
            </p:cNvPr>
            <p:cNvGrpSpPr/>
            <p:nvPr/>
          </p:nvGrpSpPr>
          <p:grpSpPr>
            <a:xfrm>
              <a:off x="5709572" y="5155894"/>
              <a:ext cx="2562423" cy="573424"/>
              <a:chOff x="5709572" y="5155894"/>
              <a:chExt cx="2562423" cy="573424"/>
            </a:xfrm>
          </p:grpSpPr>
          <p:grpSp>
            <p:nvGrpSpPr>
              <p:cNvPr id="19" name="Group 7">
                <a:extLst>
                  <a:ext uri="{FF2B5EF4-FFF2-40B4-BE49-F238E27FC236}">
                    <a16:creationId xmlns:a16="http://schemas.microsoft.com/office/drawing/2014/main" id="{AA8CDC2F-0ADD-CFBA-3F81-21907F8C6A8B}"/>
                  </a:ext>
                </a:extLst>
              </p:cNvPr>
              <p:cNvGrpSpPr/>
              <p:nvPr/>
            </p:nvGrpSpPr>
            <p:grpSpPr>
              <a:xfrm>
                <a:off x="5709572" y="5155894"/>
                <a:ext cx="2562423" cy="573424"/>
                <a:chOff x="-89764" y="-196712"/>
                <a:chExt cx="10439060" cy="2336075"/>
              </a:xfrm>
            </p:grpSpPr>
            <p:sp>
              <p:nvSpPr>
                <p:cNvPr id="21" name="Freeform 71">
                  <a:extLst>
                    <a:ext uri="{FF2B5EF4-FFF2-40B4-BE49-F238E27FC236}">
                      <a16:creationId xmlns:a16="http://schemas.microsoft.com/office/drawing/2014/main" id="{4334F1EA-CF8D-8179-E1CF-2AA4B6440654}"/>
                    </a:ext>
                  </a:extLst>
                </p:cNvPr>
                <p:cNvSpPr/>
                <p:nvPr/>
              </p:nvSpPr>
              <p:spPr>
                <a:xfrm>
                  <a:off x="-89764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  <p:sp>
              <p:nvSpPr>
                <p:cNvPr id="22" name="Freeform 72">
                  <a:extLst>
                    <a:ext uri="{FF2B5EF4-FFF2-40B4-BE49-F238E27FC236}">
                      <a16:creationId xmlns:a16="http://schemas.microsoft.com/office/drawing/2014/main" id="{3CEE39FA-2F70-ED62-4F3B-C2DA3FC3077B}"/>
                    </a:ext>
                  </a:extLst>
                </p:cNvPr>
                <p:cNvSpPr/>
                <p:nvPr/>
              </p:nvSpPr>
              <p:spPr>
                <a:xfrm>
                  <a:off x="1575525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3" name="Freeform 73">
                  <a:extLst>
                    <a:ext uri="{FF2B5EF4-FFF2-40B4-BE49-F238E27FC236}">
                      <a16:creationId xmlns:a16="http://schemas.microsoft.com/office/drawing/2014/main" id="{F737BBCC-6616-4210-E61D-89B9EE635CA9}"/>
                    </a:ext>
                  </a:extLst>
                </p:cNvPr>
                <p:cNvSpPr/>
                <p:nvPr/>
              </p:nvSpPr>
              <p:spPr>
                <a:xfrm>
                  <a:off x="4979852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BA60EEC5-5614-86E6-2A70-374F133C5E04}"/>
                    </a:ext>
                  </a:extLst>
                </p:cNvPr>
                <p:cNvSpPr/>
                <p:nvPr/>
              </p:nvSpPr>
              <p:spPr>
                <a:xfrm>
                  <a:off x="6632873" y="-196712"/>
                  <a:ext cx="3716423" cy="23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23" h="2336075">
                      <a:moveTo>
                        <a:pt x="0" y="0"/>
                      </a:moveTo>
                      <a:lnTo>
                        <a:pt x="3716423" y="0"/>
                      </a:lnTo>
                      <a:lnTo>
                        <a:pt x="3716423" y="2336075"/>
                      </a:lnTo>
                      <a:lnTo>
                        <a:pt x="0" y="23360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l="-5873" r="-5873"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2F39FE4-17BA-6C98-C958-AA3F8A9B1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3969" y="5270291"/>
                <a:ext cx="419617" cy="420742"/>
              </a:xfrm>
              <a:prstGeom prst="rect">
                <a:avLst/>
              </a:prstGeom>
            </p:spPr>
          </p:pic>
        </p:grpSp>
      </p:grpSp>
      <p:sp>
        <p:nvSpPr>
          <p:cNvPr id="7" name="Rectangle 6"/>
          <p:cNvSpPr/>
          <p:nvPr/>
        </p:nvSpPr>
        <p:spPr>
          <a:xfrm>
            <a:off x="292099" y="847908"/>
            <a:ext cx="11734799" cy="1097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บัญชีจัดสรรงบประมาณ (ต่อ)</a:t>
            </a:r>
            <a:b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1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โครงการเพิ่มประสิทธิภาพการปฏิบัติงานกองทุนพัฒนาบทบาทสตรีแก่กลไกการขับเคลื่อนกองทุนพัฒนาบทบาทสตรี</a:t>
            </a:r>
            <a:endParaRPr lang="en-US" sz="1600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/>
            <a:r>
              <a:rPr lang="th-TH" sz="1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ประจำปีงบประมาณ พ.ศ. 2567               </a:t>
            </a:r>
            <a:br>
              <a:rPr lang="th-TH" sz="1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1600" b="1" u="sng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กิจกรรมที่ 2</a:t>
            </a:r>
            <a:r>
              <a:rPr lang="th-TH" sz="1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เพิ่มประสิทธิภาพการปฏิบัติงานกองทุนพัฒนาบทบาทสตรีแก่กลไกการขับเคลื่อนกองทุนพัฒนาบทบาทสตรีระดับจังหวัด</a:t>
            </a:r>
            <a:endParaRPr lang="en-US" sz="1600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585712"/>
              </p:ext>
            </p:extLst>
          </p:nvPr>
        </p:nvGraphicFramePr>
        <p:xfrm>
          <a:off x="761387" y="1941832"/>
          <a:ext cx="10770212" cy="4297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6239">
                  <a:extLst>
                    <a:ext uri="{9D8B030D-6E8A-4147-A177-3AD203B41FA5}">
                      <a16:colId xmlns:a16="http://schemas.microsoft.com/office/drawing/2014/main" val="2000578297"/>
                    </a:ext>
                  </a:extLst>
                </a:gridCol>
                <a:gridCol w="1754631">
                  <a:extLst>
                    <a:ext uri="{9D8B030D-6E8A-4147-A177-3AD203B41FA5}">
                      <a16:colId xmlns:a16="http://schemas.microsoft.com/office/drawing/2014/main" val="1600422647"/>
                    </a:ext>
                  </a:extLst>
                </a:gridCol>
                <a:gridCol w="3126251">
                  <a:extLst>
                    <a:ext uri="{9D8B030D-6E8A-4147-A177-3AD203B41FA5}">
                      <a16:colId xmlns:a16="http://schemas.microsoft.com/office/drawing/2014/main" val="3457021410"/>
                    </a:ext>
                  </a:extLst>
                </a:gridCol>
                <a:gridCol w="1727697">
                  <a:extLst>
                    <a:ext uri="{9D8B030D-6E8A-4147-A177-3AD203B41FA5}">
                      <a16:colId xmlns:a16="http://schemas.microsoft.com/office/drawing/2014/main" val="3431201823"/>
                    </a:ext>
                  </a:extLst>
                </a:gridCol>
                <a:gridCol w="1727697">
                  <a:extLst>
                    <a:ext uri="{9D8B030D-6E8A-4147-A177-3AD203B41FA5}">
                      <a16:colId xmlns:a16="http://schemas.microsoft.com/office/drawing/2014/main" val="3105249133"/>
                    </a:ext>
                  </a:extLst>
                </a:gridCol>
                <a:gridCol w="1727697">
                  <a:extLst>
                    <a:ext uri="{9D8B030D-6E8A-4147-A177-3AD203B41FA5}">
                      <a16:colId xmlns:a16="http://schemas.microsoft.com/office/drawing/2014/main" val="2279986314"/>
                    </a:ext>
                  </a:extLst>
                </a:gridCol>
              </a:tblGrid>
              <a:tr h="354268"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กลุ่มเป้าหมาย</a:t>
                      </a:r>
                      <a:r>
                        <a:rPr lang="th-TH" sz="1300" baseline="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ต่อ 1 อำเภอ</a:t>
                      </a:r>
                      <a:endParaRPr lang="th-TH" sz="1300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จำนวนเงินที่จัดสรร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780592"/>
                  </a:ext>
                </a:extLst>
              </a:tr>
              <a:tr h="539553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คณทำงานขับเคลื่อน ตำบล/เทศบาล 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(คน)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เจ้าหน้าที่โครงการ </a:t>
                      </a:r>
                    </a:p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(คน)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 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(คน)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รวมทุกอำเภอ (บาท)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076882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21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นครศรีธรรมราช</a:t>
                      </a:r>
                      <a:endParaRPr lang="en-US" sz="13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144392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นครสวรรค์</a:t>
                      </a:r>
                      <a:endParaRPr lang="en-US" sz="13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19607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23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นนทบุรี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46713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24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นราธิวาส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83544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25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น่าน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107623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26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บึงกาฬ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518429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27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บุรีรัมย์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290639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28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ปทุมธานี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997440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29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ประจวบคีรีขันธ์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908080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ปราจีนบุรี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808460"/>
                  </a:ext>
                </a:extLst>
              </a:tr>
            </a:tbl>
          </a:graphicData>
        </a:graphic>
      </p:graphicFrame>
      <p:sp>
        <p:nvSpPr>
          <p:cNvPr id="3" name="ตัวแทนหมายเลขภาพนิ่ง 8">
            <a:extLst>
              <a:ext uri="{FF2B5EF4-FFF2-40B4-BE49-F238E27FC236}">
                <a16:creationId xmlns:a16="http://schemas.microsoft.com/office/drawing/2014/main" id="{043D4E26-74BA-4400-38FF-1776CA81F09E}"/>
              </a:ext>
            </a:extLst>
          </p:cNvPr>
          <p:cNvSpPr txBox="1">
            <a:spLocks/>
          </p:cNvSpPr>
          <p:nvPr/>
        </p:nvSpPr>
        <p:spPr>
          <a:xfrm>
            <a:off x="11115090" y="6440644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40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759233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2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0" y="-19978"/>
            <a:ext cx="12245731" cy="836769"/>
            <a:chOff x="-29746" y="-164553"/>
            <a:chExt cx="9173747" cy="702501"/>
          </a:xfrm>
        </p:grpSpPr>
        <p:sp>
          <p:nvSpPr>
            <p:cNvPr id="10" name="สี่เหลี่ยมผืนผ้า: มุมมน 48">
              <a:extLst>
                <a:ext uri="{FF2B5EF4-FFF2-40B4-BE49-F238E27FC236}">
                  <a16:creationId xmlns:a16="http://schemas.microsoft.com/office/drawing/2014/main" id="{DCE62B95-9C16-4E87-82CC-AF99B1F01983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1" name="สี่เหลี่ยมผืนผ้า 47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29746" y="-164553"/>
              <a:ext cx="9173747" cy="702501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2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CDB1064D-F2C9-4D02-9722-A4463B75D08B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dirty="0"/>
            </a:p>
          </p:txBody>
        </p:sp>
        <p:sp>
          <p:nvSpPr>
            <p:cNvPr id="13" name="สี่เหลี่ยมผืนผ้า 3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29746" y="-164553"/>
              <a:ext cx="9173747" cy="60745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</p:grpSp>
      <p:sp>
        <p:nvSpPr>
          <p:cNvPr id="14" name="สี่เหลี่ยมผืนผ้า 24"/>
          <p:cNvSpPr/>
          <p:nvPr/>
        </p:nvSpPr>
        <p:spPr>
          <a:xfrm>
            <a:off x="459981" y="157133"/>
            <a:ext cx="113990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การดำเนินงานตามแผนการดำเนินงานและแผนการใช้จ่ายงบประมาณ กองทุนพัฒนาบทบาทสตรี ประจำปีงบประมาณ พ.ศ. 2567</a:t>
            </a:r>
          </a:p>
        </p:txBody>
      </p:sp>
      <p:grpSp>
        <p:nvGrpSpPr>
          <p:cNvPr id="15" name="กลุ่ม 2">
            <a:extLst>
              <a:ext uri="{FF2B5EF4-FFF2-40B4-BE49-F238E27FC236}">
                <a16:creationId xmlns:a16="http://schemas.microsoft.com/office/drawing/2014/main" id="{82644C6B-2B5C-7B00-84BC-4056C8694F06}"/>
              </a:ext>
            </a:extLst>
          </p:cNvPr>
          <p:cNvGrpSpPr/>
          <p:nvPr/>
        </p:nvGrpSpPr>
        <p:grpSpPr>
          <a:xfrm>
            <a:off x="0" y="6276306"/>
            <a:ext cx="12192000" cy="695990"/>
            <a:chOff x="-23585" y="5154909"/>
            <a:chExt cx="10183585" cy="694389"/>
          </a:xfrm>
        </p:grpSpPr>
        <p:grpSp>
          <p:nvGrpSpPr>
            <p:cNvPr id="16" name="Group 47">
              <a:extLst>
                <a:ext uri="{FF2B5EF4-FFF2-40B4-BE49-F238E27FC236}">
                  <a16:creationId xmlns:a16="http://schemas.microsoft.com/office/drawing/2014/main" id="{C9BCB005-829C-BE99-BA7C-7F9EB5EC2082}"/>
                </a:ext>
              </a:extLst>
            </p:cNvPr>
            <p:cNvGrpSpPr/>
            <p:nvPr/>
          </p:nvGrpSpPr>
          <p:grpSpPr>
            <a:xfrm>
              <a:off x="-23585" y="5154909"/>
              <a:ext cx="10183585" cy="694389"/>
              <a:chOff x="-23585" y="5134125"/>
              <a:chExt cx="10183585" cy="715174"/>
            </a:xfrm>
          </p:grpSpPr>
          <p:grpSp>
            <p:nvGrpSpPr>
              <p:cNvPr id="25" name="กลุ่ม 1">
                <a:extLst>
                  <a:ext uri="{FF2B5EF4-FFF2-40B4-BE49-F238E27FC236}">
                    <a16:creationId xmlns:a16="http://schemas.microsoft.com/office/drawing/2014/main" id="{A4F962D6-BD3F-CD0A-46E6-BA26F50342FE}"/>
                  </a:ext>
                </a:extLst>
              </p:cNvPr>
              <p:cNvGrpSpPr/>
              <p:nvPr/>
            </p:nvGrpSpPr>
            <p:grpSpPr>
              <a:xfrm>
                <a:off x="-23585" y="5274993"/>
                <a:ext cx="10183585" cy="470079"/>
                <a:chOff x="-21227" y="4621292"/>
                <a:chExt cx="9165228" cy="561020"/>
              </a:xfrm>
            </p:grpSpPr>
            <p:grpSp>
              <p:nvGrpSpPr>
                <p:cNvPr id="27" name="กลุ่ม 7">
                  <a:extLst>
                    <a:ext uri="{FF2B5EF4-FFF2-40B4-BE49-F238E27FC236}">
                      <a16:creationId xmlns:a16="http://schemas.microsoft.com/office/drawing/2014/main" id="{005B2F52-0366-AC43-5456-E24CFD37FA84}"/>
                    </a:ext>
                  </a:extLst>
                </p:cNvPr>
                <p:cNvGrpSpPr/>
                <p:nvPr/>
              </p:nvGrpSpPr>
              <p:grpSpPr>
                <a:xfrm>
                  <a:off x="-21227" y="4635401"/>
                  <a:ext cx="5133812" cy="546911"/>
                  <a:chOff x="-45702" y="6428830"/>
                  <a:chExt cx="7109735" cy="450425"/>
                </a:xfrm>
              </p:grpSpPr>
              <p:sp>
                <p:nvSpPr>
                  <p:cNvPr id="31" name="รูปแบบอิสระ: รูปร่าง 55">
                    <a:extLst>
                      <a:ext uri="{FF2B5EF4-FFF2-40B4-BE49-F238E27FC236}">
                        <a16:creationId xmlns:a16="http://schemas.microsoft.com/office/drawing/2014/main" id="{D227A3C2-B931-8A4F-F874-0584EE83A018}"/>
                      </a:ext>
                    </a:extLst>
                  </p:cNvPr>
                  <p:cNvSpPr/>
                  <p:nvPr/>
                </p:nvSpPr>
                <p:spPr>
                  <a:xfrm>
                    <a:off x="-16309" y="6508953"/>
                    <a:ext cx="6875685" cy="339767"/>
                  </a:xfrm>
                  <a:custGeom>
                    <a:avLst/>
                    <a:gdLst>
                      <a:gd name="connsiteX0" fmla="*/ 0 w 6028447"/>
                      <a:gd name="connsiteY0" fmla="*/ 0 h 339767"/>
                      <a:gd name="connsiteX1" fmla="*/ 6028447 w 6028447"/>
                      <a:gd name="connsiteY1" fmla="*/ 0 h 339767"/>
                      <a:gd name="connsiteX2" fmla="*/ 5679852 w 6028447"/>
                      <a:gd name="connsiteY2" fmla="*/ 339767 h 339767"/>
                      <a:gd name="connsiteX3" fmla="*/ 0 w 6028447"/>
                      <a:gd name="connsiteY3" fmla="*/ 339767 h 339767"/>
                      <a:gd name="connsiteX4" fmla="*/ 0 w 6028447"/>
                      <a:gd name="connsiteY4" fmla="*/ 0 h 339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28447" h="339767">
                        <a:moveTo>
                          <a:pt x="0" y="0"/>
                        </a:moveTo>
                        <a:lnTo>
                          <a:pt x="6028447" y="0"/>
                        </a:lnTo>
                        <a:lnTo>
                          <a:pt x="5679852" y="339767"/>
                        </a:lnTo>
                        <a:lnTo>
                          <a:pt x="0" y="3397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2" name="รูปแบบอิสระ: รูปร่าง 50">
                    <a:extLst>
                      <a:ext uri="{FF2B5EF4-FFF2-40B4-BE49-F238E27FC236}">
                        <a16:creationId xmlns:a16="http://schemas.microsoft.com/office/drawing/2014/main" id="{809CC155-5851-4A48-91E2-3C9BCA6CA752}"/>
                      </a:ext>
                    </a:extLst>
                  </p:cNvPr>
                  <p:cNvSpPr/>
                  <p:nvPr/>
                </p:nvSpPr>
                <p:spPr>
                  <a:xfrm>
                    <a:off x="-45702" y="6433550"/>
                    <a:ext cx="7025615" cy="426691"/>
                  </a:xfrm>
                  <a:custGeom>
                    <a:avLst/>
                    <a:gdLst>
                      <a:gd name="connsiteX0" fmla="*/ 0 w 6123140"/>
                      <a:gd name="connsiteY0" fmla="*/ 0 h 426691"/>
                      <a:gd name="connsiteX1" fmla="*/ 6123140 w 6123140"/>
                      <a:gd name="connsiteY1" fmla="*/ 0 h 426691"/>
                      <a:gd name="connsiteX2" fmla="*/ 6008569 w 6123140"/>
                      <a:gd name="connsiteY2" fmla="*/ 111669 h 426691"/>
                      <a:gd name="connsiteX3" fmla="*/ 5685361 w 6123140"/>
                      <a:gd name="connsiteY3" fmla="*/ 426691 h 426691"/>
                      <a:gd name="connsiteX4" fmla="*/ 5679852 w 6123140"/>
                      <a:gd name="connsiteY4" fmla="*/ 426691 h 426691"/>
                      <a:gd name="connsiteX5" fmla="*/ 6028447 w 6123140"/>
                      <a:gd name="connsiteY5" fmla="*/ 86924 h 426691"/>
                      <a:gd name="connsiteX6" fmla="*/ 0 w 6123140"/>
                      <a:gd name="connsiteY6" fmla="*/ 86924 h 426691"/>
                      <a:gd name="connsiteX7" fmla="*/ 0 w 6123140"/>
                      <a:gd name="connsiteY7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23140" h="426691">
                        <a:moveTo>
                          <a:pt x="0" y="0"/>
                        </a:moveTo>
                        <a:lnTo>
                          <a:pt x="6123140" y="0"/>
                        </a:lnTo>
                        <a:lnTo>
                          <a:pt x="6008569" y="111669"/>
                        </a:lnTo>
                        <a:lnTo>
                          <a:pt x="5685361" y="426691"/>
                        </a:lnTo>
                        <a:lnTo>
                          <a:pt x="5679852" y="426691"/>
                        </a:lnTo>
                        <a:lnTo>
                          <a:pt x="6028447" y="86924"/>
                        </a:lnTo>
                        <a:lnTo>
                          <a:pt x="0" y="869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3" name="รูปแบบอิสระ: รูปร่าง 49">
                    <a:extLst>
                      <a:ext uri="{FF2B5EF4-FFF2-40B4-BE49-F238E27FC236}">
                        <a16:creationId xmlns:a16="http://schemas.microsoft.com/office/drawing/2014/main" id="{DF5E9D64-B090-1C11-FDC3-97FB18073E19}"/>
                      </a:ext>
                    </a:extLst>
                  </p:cNvPr>
                  <p:cNvSpPr/>
                  <p:nvPr/>
                </p:nvSpPr>
                <p:spPr>
                  <a:xfrm rot="380166">
                    <a:off x="6515310" y="6428830"/>
                    <a:ext cx="548723" cy="450425"/>
                  </a:xfrm>
                  <a:custGeom>
                    <a:avLst/>
                    <a:gdLst>
                      <a:gd name="connsiteX0" fmla="*/ 411471 w 524882"/>
                      <a:gd name="connsiteY0" fmla="*/ 0 h 426691"/>
                      <a:gd name="connsiteX1" fmla="*/ 524882 w 524882"/>
                      <a:gd name="connsiteY1" fmla="*/ 0 h 426691"/>
                      <a:gd name="connsiteX2" fmla="*/ 113411 w 524882"/>
                      <a:gd name="connsiteY2" fmla="*/ 426691 h 426691"/>
                      <a:gd name="connsiteX3" fmla="*/ 0 w 524882"/>
                      <a:gd name="connsiteY3" fmla="*/ 426691 h 426691"/>
                      <a:gd name="connsiteX4" fmla="*/ 411471 w 524882"/>
                      <a:gd name="connsiteY4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882" h="426691">
                        <a:moveTo>
                          <a:pt x="411471" y="0"/>
                        </a:moveTo>
                        <a:lnTo>
                          <a:pt x="524882" y="0"/>
                        </a:lnTo>
                        <a:lnTo>
                          <a:pt x="113411" y="426691"/>
                        </a:lnTo>
                        <a:lnTo>
                          <a:pt x="0" y="426691"/>
                        </a:lnTo>
                        <a:lnTo>
                          <a:pt x="41147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  <p:grpSp>
              <p:nvGrpSpPr>
                <p:cNvPr id="28" name="กลุ่ม 4">
                  <a:extLst>
                    <a:ext uri="{FF2B5EF4-FFF2-40B4-BE49-F238E27FC236}">
                      <a16:creationId xmlns:a16="http://schemas.microsoft.com/office/drawing/2014/main" id="{9A80B2CC-7067-7AC4-A3AB-BB16B3F66732}"/>
                    </a:ext>
                  </a:extLst>
                </p:cNvPr>
                <p:cNvGrpSpPr/>
                <p:nvPr/>
              </p:nvGrpSpPr>
              <p:grpSpPr>
                <a:xfrm>
                  <a:off x="7524888" y="4621292"/>
                  <a:ext cx="1619113" cy="531030"/>
                  <a:chOff x="9543115" y="6415804"/>
                  <a:chExt cx="2661401" cy="453428"/>
                </a:xfrm>
              </p:grpSpPr>
              <p:sp>
                <p:nvSpPr>
                  <p:cNvPr id="29" name="รูปแบบอิสระ: รูปร่าง 38">
                    <a:extLst>
                      <a:ext uri="{FF2B5EF4-FFF2-40B4-BE49-F238E27FC236}">
                        <a16:creationId xmlns:a16="http://schemas.microsoft.com/office/drawing/2014/main" id="{902BB02D-6665-9244-6B1A-A4EB8DFDE443}"/>
                      </a:ext>
                    </a:extLst>
                  </p:cNvPr>
                  <p:cNvSpPr/>
                  <p:nvPr/>
                </p:nvSpPr>
                <p:spPr>
                  <a:xfrm>
                    <a:off x="9543115" y="6415804"/>
                    <a:ext cx="2661398" cy="441288"/>
                  </a:xfrm>
                  <a:custGeom>
                    <a:avLst/>
                    <a:gdLst>
                      <a:gd name="connsiteX0" fmla="*/ 437779 w 1373020"/>
                      <a:gd name="connsiteY0" fmla="*/ 0 h 426691"/>
                      <a:gd name="connsiteX1" fmla="*/ 1373020 w 1373020"/>
                      <a:gd name="connsiteY1" fmla="*/ 0 h 426691"/>
                      <a:gd name="connsiteX2" fmla="*/ 1373020 w 1373020"/>
                      <a:gd name="connsiteY2" fmla="*/ 426691 h 426691"/>
                      <a:gd name="connsiteX3" fmla="*/ 0 w 1373020"/>
                      <a:gd name="connsiteY3" fmla="*/ 426691 h 426691"/>
                      <a:gd name="connsiteX4" fmla="*/ 323208 w 1373020"/>
                      <a:gd name="connsiteY4" fmla="*/ 111669 h 426691"/>
                      <a:gd name="connsiteX5" fmla="*/ 437779 w 1373020"/>
                      <a:gd name="connsiteY5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3020" h="426691">
                        <a:moveTo>
                          <a:pt x="437779" y="0"/>
                        </a:moveTo>
                        <a:lnTo>
                          <a:pt x="1373020" y="0"/>
                        </a:lnTo>
                        <a:lnTo>
                          <a:pt x="1373020" y="426691"/>
                        </a:lnTo>
                        <a:lnTo>
                          <a:pt x="0" y="426691"/>
                        </a:lnTo>
                        <a:lnTo>
                          <a:pt x="323208" y="111669"/>
                        </a:lnTo>
                        <a:lnTo>
                          <a:pt x="43777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  <p:sp>
                <p:nvSpPr>
                  <p:cNvPr id="30" name="รูปแบบอิสระ: รูปร่าง 31">
                    <a:extLst>
                      <a:ext uri="{FF2B5EF4-FFF2-40B4-BE49-F238E27FC236}">
                        <a16:creationId xmlns:a16="http://schemas.microsoft.com/office/drawing/2014/main" id="{2FEE4FA3-30B7-5C6E-2383-E5F4E5C71E41}"/>
                      </a:ext>
                    </a:extLst>
                  </p:cNvPr>
                  <p:cNvSpPr/>
                  <p:nvPr/>
                </p:nvSpPr>
                <p:spPr>
                  <a:xfrm>
                    <a:off x="9543115" y="6510930"/>
                    <a:ext cx="2661401" cy="358302"/>
                  </a:xfrm>
                  <a:custGeom>
                    <a:avLst/>
                    <a:gdLst>
                      <a:gd name="connsiteX0" fmla="*/ 349528 w 1399340"/>
                      <a:gd name="connsiteY0" fmla="*/ 0 h 340675"/>
                      <a:gd name="connsiteX1" fmla="*/ 1399340 w 1399340"/>
                      <a:gd name="connsiteY1" fmla="*/ 0 h 340675"/>
                      <a:gd name="connsiteX2" fmla="*/ 1399340 w 1399340"/>
                      <a:gd name="connsiteY2" fmla="*/ 340675 h 340675"/>
                      <a:gd name="connsiteX3" fmla="*/ 0 w 1399340"/>
                      <a:gd name="connsiteY3" fmla="*/ 340675 h 340675"/>
                      <a:gd name="connsiteX4" fmla="*/ 349528 w 1399340"/>
                      <a:gd name="connsiteY4" fmla="*/ 0 h 340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99340" h="340675">
                        <a:moveTo>
                          <a:pt x="349528" y="0"/>
                        </a:moveTo>
                        <a:lnTo>
                          <a:pt x="1399340" y="0"/>
                        </a:lnTo>
                        <a:lnTo>
                          <a:pt x="1399340" y="340675"/>
                        </a:lnTo>
                        <a:lnTo>
                          <a:pt x="0" y="340675"/>
                        </a:lnTo>
                        <a:lnTo>
                          <a:pt x="349528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</p:grpSp>
          <p:sp>
            <p:nvSpPr>
              <p:cNvPr id="26" name="รูปแบบอิสระ: รูปร่าง 49">
                <a:extLst>
                  <a:ext uri="{FF2B5EF4-FFF2-40B4-BE49-F238E27FC236}">
                    <a16:creationId xmlns:a16="http://schemas.microsoft.com/office/drawing/2014/main" id="{8186D56C-B7E7-89E1-686E-60B1A9CC00DF}"/>
                  </a:ext>
                </a:extLst>
              </p:cNvPr>
              <p:cNvSpPr/>
              <p:nvPr/>
            </p:nvSpPr>
            <p:spPr>
              <a:xfrm rot="1816843">
                <a:off x="8384884" y="5134125"/>
                <a:ext cx="366819" cy="715174"/>
              </a:xfrm>
              <a:custGeom>
                <a:avLst/>
                <a:gdLst>
                  <a:gd name="connsiteX0" fmla="*/ 411471 w 524882"/>
                  <a:gd name="connsiteY0" fmla="*/ 0 h 426691"/>
                  <a:gd name="connsiteX1" fmla="*/ 524882 w 524882"/>
                  <a:gd name="connsiteY1" fmla="*/ 0 h 426691"/>
                  <a:gd name="connsiteX2" fmla="*/ 113411 w 524882"/>
                  <a:gd name="connsiteY2" fmla="*/ 426691 h 426691"/>
                  <a:gd name="connsiteX3" fmla="*/ 0 w 524882"/>
                  <a:gd name="connsiteY3" fmla="*/ 426691 h 426691"/>
                  <a:gd name="connsiteX4" fmla="*/ 411471 w 524882"/>
                  <a:gd name="connsiteY4" fmla="*/ 0 h 426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882" h="426691">
                    <a:moveTo>
                      <a:pt x="411471" y="0"/>
                    </a:moveTo>
                    <a:lnTo>
                      <a:pt x="524882" y="0"/>
                    </a:lnTo>
                    <a:lnTo>
                      <a:pt x="113411" y="426691"/>
                    </a:lnTo>
                    <a:lnTo>
                      <a:pt x="0" y="426691"/>
                    </a:lnTo>
                    <a:lnTo>
                      <a:pt x="41147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h-TH" sz="2667"/>
              </a:p>
            </p:txBody>
          </p:sp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B312B198-C17C-96F4-3A0E-1105D8A744E3}"/>
                </a:ext>
              </a:extLst>
            </p:cNvPr>
            <p:cNvSpPr txBox="1"/>
            <p:nvPr/>
          </p:nvSpPr>
          <p:spPr>
            <a:xfrm>
              <a:off x="124926" y="5442506"/>
              <a:ext cx="5258965" cy="276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เศรษฐกิจฐานรากมั่นคง ชุมชนเข้มแข็งอย่างยั่งยืน ด้วยหลักปรัชญาของเศรษฐกิจพอเพียง</a:t>
              </a:r>
            </a:p>
          </p:txBody>
        </p:sp>
        <p:grpSp>
          <p:nvGrpSpPr>
            <p:cNvPr id="18" name="กลุ่ม 5">
              <a:extLst>
                <a:ext uri="{FF2B5EF4-FFF2-40B4-BE49-F238E27FC236}">
                  <a16:creationId xmlns:a16="http://schemas.microsoft.com/office/drawing/2014/main" id="{BC9CDF00-3138-6969-9F3B-1C4BDBCE4D5C}"/>
                </a:ext>
              </a:extLst>
            </p:cNvPr>
            <p:cNvGrpSpPr/>
            <p:nvPr/>
          </p:nvGrpSpPr>
          <p:grpSpPr>
            <a:xfrm>
              <a:off x="5709572" y="5155894"/>
              <a:ext cx="2562423" cy="573424"/>
              <a:chOff x="5709572" y="5155894"/>
              <a:chExt cx="2562423" cy="573424"/>
            </a:xfrm>
          </p:grpSpPr>
          <p:grpSp>
            <p:nvGrpSpPr>
              <p:cNvPr id="19" name="Group 7">
                <a:extLst>
                  <a:ext uri="{FF2B5EF4-FFF2-40B4-BE49-F238E27FC236}">
                    <a16:creationId xmlns:a16="http://schemas.microsoft.com/office/drawing/2014/main" id="{AA8CDC2F-0ADD-CFBA-3F81-21907F8C6A8B}"/>
                  </a:ext>
                </a:extLst>
              </p:cNvPr>
              <p:cNvGrpSpPr/>
              <p:nvPr/>
            </p:nvGrpSpPr>
            <p:grpSpPr>
              <a:xfrm>
                <a:off x="5709572" y="5155894"/>
                <a:ext cx="2562423" cy="573424"/>
                <a:chOff x="-89764" y="-196712"/>
                <a:chExt cx="10439060" cy="2336075"/>
              </a:xfrm>
            </p:grpSpPr>
            <p:sp>
              <p:nvSpPr>
                <p:cNvPr id="21" name="Freeform 71">
                  <a:extLst>
                    <a:ext uri="{FF2B5EF4-FFF2-40B4-BE49-F238E27FC236}">
                      <a16:creationId xmlns:a16="http://schemas.microsoft.com/office/drawing/2014/main" id="{4334F1EA-CF8D-8179-E1CF-2AA4B6440654}"/>
                    </a:ext>
                  </a:extLst>
                </p:cNvPr>
                <p:cNvSpPr/>
                <p:nvPr/>
              </p:nvSpPr>
              <p:spPr>
                <a:xfrm>
                  <a:off x="-89764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  <p:sp>
              <p:nvSpPr>
                <p:cNvPr id="22" name="Freeform 72">
                  <a:extLst>
                    <a:ext uri="{FF2B5EF4-FFF2-40B4-BE49-F238E27FC236}">
                      <a16:creationId xmlns:a16="http://schemas.microsoft.com/office/drawing/2014/main" id="{3CEE39FA-2F70-ED62-4F3B-C2DA3FC3077B}"/>
                    </a:ext>
                  </a:extLst>
                </p:cNvPr>
                <p:cNvSpPr/>
                <p:nvPr/>
              </p:nvSpPr>
              <p:spPr>
                <a:xfrm>
                  <a:off x="1575525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3" name="Freeform 73">
                  <a:extLst>
                    <a:ext uri="{FF2B5EF4-FFF2-40B4-BE49-F238E27FC236}">
                      <a16:creationId xmlns:a16="http://schemas.microsoft.com/office/drawing/2014/main" id="{F737BBCC-6616-4210-E61D-89B9EE635CA9}"/>
                    </a:ext>
                  </a:extLst>
                </p:cNvPr>
                <p:cNvSpPr/>
                <p:nvPr/>
              </p:nvSpPr>
              <p:spPr>
                <a:xfrm>
                  <a:off x="4979852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BA60EEC5-5614-86E6-2A70-374F133C5E04}"/>
                    </a:ext>
                  </a:extLst>
                </p:cNvPr>
                <p:cNvSpPr/>
                <p:nvPr/>
              </p:nvSpPr>
              <p:spPr>
                <a:xfrm>
                  <a:off x="6632873" y="-196712"/>
                  <a:ext cx="3716423" cy="23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23" h="2336075">
                      <a:moveTo>
                        <a:pt x="0" y="0"/>
                      </a:moveTo>
                      <a:lnTo>
                        <a:pt x="3716423" y="0"/>
                      </a:lnTo>
                      <a:lnTo>
                        <a:pt x="3716423" y="2336075"/>
                      </a:lnTo>
                      <a:lnTo>
                        <a:pt x="0" y="23360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l="-5873" r="-5873"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2F39FE4-17BA-6C98-C958-AA3F8A9B1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3969" y="5270291"/>
                <a:ext cx="419617" cy="420742"/>
              </a:xfrm>
              <a:prstGeom prst="rect">
                <a:avLst/>
              </a:prstGeom>
            </p:spPr>
          </p:pic>
        </p:grpSp>
      </p:grpSp>
      <p:sp>
        <p:nvSpPr>
          <p:cNvPr id="7" name="Rectangle 6"/>
          <p:cNvSpPr/>
          <p:nvPr/>
        </p:nvSpPr>
        <p:spPr>
          <a:xfrm>
            <a:off x="292099" y="847908"/>
            <a:ext cx="11734799" cy="1097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บัญชีจัดสรรงบประมาณ (ต่อ)</a:t>
            </a:r>
            <a:b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1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โครงการเพิ่มประสิทธิภาพการปฏิบัติงานกองทุนพัฒนาบทบาทสตรีแก่กลไกการขับเคลื่อนกองทุนพัฒนาบทบาทสตรี</a:t>
            </a:r>
            <a:endParaRPr lang="en-US" sz="1600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/>
            <a:r>
              <a:rPr lang="th-TH" sz="1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ประจำปีงบประมาณ พ.ศ. 2567               </a:t>
            </a:r>
            <a:br>
              <a:rPr lang="th-TH" sz="1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1600" b="1" u="sng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กิจกรรมที่ 2</a:t>
            </a:r>
            <a:r>
              <a:rPr lang="th-TH" sz="1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เพิ่มประสิทธิภาพการปฏิบัติงานกองทุนพัฒนาบทบาทสตรีแก่กลไกการขับเคลื่อนกองทุนพัฒนาบทบาทสตรีระดับจังหวัด</a:t>
            </a:r>
            <a:endParaRPr lang="en-US" sz="1600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093980"/>
              </p:ext>
            </p:extLst>
          </p:nvPr>
        </p:nvGraphicFramePr>
        <p:xfrm>
          <a:off x="761387" y="1941832"/>
          <a:ext cx="10770212" cy="4297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6239">
                  <a:extLst>
                    <a:ext uri="{9D8B030D-6E8A-4147-A177-3AD203B41FA5}">
                      <a16:colId xmlns:a16="http://schemas.microsoft.com/office/drawing/2014/main" val="2000578297"/>
                    </a:ext>
                  </a:extLst>
                </a:gridCol>
                <a:gridCol w="1754631">
                  <a:extLst>
                    <a:ext uri="{9D8B030D-6E8A-4147-A177-3AD203B41FA5}">
                      <a16:colId xmlns:a16="http://schemas.microsoft.com/office/drawing/2014/main" val="1600422647"/>
                    </a:ext>
                  </a:extLst>
                </a:gridCol>
                <a:gridCol w="3126251">
                  <a:extLst>
                    <a:ext uri="{9D8B030D-6E8A-4147-A177-3AD203B41FA5}">
                      <a16:colId xmlns:a16="http://schemas.microsoft.com/office/drawing/2014/main" val="3457021410"/>
                    </a:ext>
                  </a:extLst>
                </a:gridCol>
                <a:gridCol w="1727697">
                  <a:extLst>
                    <a:ext uri="{9D8B030D-6E8A-4147-A177-3AD203B41FA5}">
                      <a16:colId xmlns:a16="http://schemas.microsoft.com/office/drawing/2014/main" val="3431201823"/>
                    </a:ext>
                  </a:extLst>
                </a:gridCol>
                <a:gridCol w="1727697">
                  <a:extLst>
                    <a:ext uri="{9D8B030D-6E8A-4147-A177-3AD203B41FA5}">
                      <a16:colId xmlns:a16="http://schemas.microsoft.com/office/drawing/2014/main" val="3105249133"/>
                    </a:ext>
                  </a:extLst>
                </a:gridCol>
                <a:gridCol w="1727697">
                  <a:extLst>
                    <a:ext uri="{9D8B030D-6E8A-4147-A177-3AD203B41FA5}">
                      <a16:colId xmlns:a16="http://schemas.microsoft.com/office/drawing/2014/main" val="2279986314"/>
                    </a:ext>
                  </a:extLst>
                </a:gridCol>
              </a:tblGrid>
              <a:tr h="354268"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กลุ่มเป้าหมาย</a:t>
                      </a:r>
                      <a:r>
                        <a:rPr lang="th-TH" sz="1300" baseline="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ต่อ 1 อำเภอ</a:t>
                      </a:r>
                      <a:endParaRPr lang="th-TH" sz="1300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จำนวนเงินที่จัดสรร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780592"/>
                  </a:ext>
                </a:extLst>
              </a:tr>
              <a:tr h="539553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คณทำงานขับเคลื่อน ตำบล/เทศบาล 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(คน)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เจ้าหน้าที่โครงการ </a:t>
                      </a:r>
                    </a:p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(คน)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 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(คน)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รวมทุกอำเภอ (บาท)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076882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ปัตตานี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144392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พระนครศรีอยุธยา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19607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33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พะเยา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46713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34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พังงา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83544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35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พัทลุง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107623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36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พิจิตร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518429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37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พิษณุโลก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290639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38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เพชรบุรี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997440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39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เพชรบูรณ์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908080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แพร่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808460"/>
                  </a:ext>
                </a:extLst>
              </a:tr>
            </a:tbl>
          </a:graphicData>
        </a:graphic>
      </p:graphicFrame>
      <p:sp>
        <p:nvSpPr>
          <p:cNvPr id="3" name="ตัวแทนหมายเลขภาพนิ่ง 8">
            <a:extLst>
              <a:ext uri="{FF2B5EF4-FFF2-40B4-BE49-F238E27FC236}">
                <a16:creationId xmlns:a16="http://schemas.microsoft.com/office/drawing/2014/main" id="{CF285336-C3AE-A34E-404D-F3FBB8B50327}"/>
              </a:ext>
            </a:extLst>
          </p:cNvPr>
          <p:cNvSpPr txBox="1">
            <a:spLocks/>
          </p:cNvSpPr>
          <p:nvPr/>
        </p:nvSpPr>
        <p:spPr>
          <a:xfrm>
            <a:off x="11115483" y="6454878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41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771114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2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0" y="-19978"/>
            <a:ext cx="12245731" cy="836769"/>
            <a:chOff x="-29746" y="-164553"/>
            <a:chExt cx="9173747" cy="702501"/>
          </a:xfrm>
        </p:grpSpPr>
        <p:sp>
          <p:nvSpPr>
            <p:cNvPr id="10" name="สี่เหลี่ยมผืนผ้า: มุมมน 48">
              <a:extLst>
                <a:ext uri="{FF2B5EF4-FFF2-40B4-BE49-F238E27FC236}">
                  <a16:creationId xmlns:a16="http://schemas.microsoft.com/office/drawing/2014/main" id="{DCE62B95-9C16-4E87-82CC-AF99B1F01983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1" name="สี่เหลี่ยมผืนผ้า 47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29746" y="-164553"/>
              <a:ext cx="9173747" cy="702501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2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CDB1064D-F2C9-4D02-9722-A4463B75D08B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dirty="0"/>
            </a:p>
          </p:txBody>
        </p:sp>
        <p:sp>
          <p:nvSpPr>
            <p:cNvPr id="13" name="สี่เหลี่ยมผืนผ้า 3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29746" y="-164553"/>
              <a:ext cx="9173747" cy="60745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</p:grpSp>
      <p:sp>
        <p:nvSpPr>
          <p:cNvPr id="14" name="สี่เหลี่ยมผืนผ้า 24"/>
          <p:cNvSpPr/>
          <p:nvPr/>
        </p:nvSpPr>
        <p:spPr>
          <a:xfrm>
            <a:off x="459981" y="157133"/>
            <a:ext cx="113990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การดำเนินงานตามแผนการดำเนินงานและแผนการใช้จ่ายงบประมาณ กองทุนพัฒนาบทบาทสตรี ประจำปีงบประมาณ พ.ศ. 2567</a:t>
            </a:r>
          </a:p>
        </p:txBody>
      </p:sp>
      <p:grpSp>
        <p:nvGrpSpPr>
          <p:cNvPr id="15" name="กลุ่ม 2">
            <a:extLst>
              <a:ext uri="{FF2B5EF4-FFF2-40B4-BE49-F238E27FC236}">
                <a16:creationId xmlns:a16="http://schemas.microsoft.com/office/drawing/2014/main" id="{82644C6B-2B5C-7B00-84BC-4056C8694F06}"/>
              </a:ext>
            </a:extLst>
          </p:cNvPr>
          <p:cNvGrpSpPr/>
          <p:nvPr/>
        </p:nvGrpSpPr>
        <p:grpSpPr>
          <a:xfrm>
            <a:off x="0" y="6276306"/>
            <a:ext cx="12192000" cy="695990"/>
            <a:chOff x="-23585" y="5154909"/>
            <a:chExt cx="10183585" cy="694389"/>
          </a:xfrm>
        </p:grpSpPr>
        <p:grpSp>
          <p:nvGrpSpPr>
            <p:cNvPr id="16" name="Group 47">
              <a:extLst>
                <a:ext uri="{FF2B5EF4-FFF2-40B4-BE49-F238E27FC236}">
                  <a16:creationId xmlns:a16="http://schemas.microsoft.com/office/drawing/2014/main" id="{C9BCB005-829C-BE99-BA7C-7F9EB5EC2082}"/>
                </a:ext>
              </a:extLst>
            </p:cNvPr>
            <p:cNvGrpSpPr/>
            <p:nvPr/>
          </p:nvGrpSpPr>
          <p:grpSpPr>
            <a:xfrm>
              <a:off x="-23585" y="5154909"/>
              <a:ext cx="10183585" cy="694389"/>
              <a:chOff x="-23585" y="5134125"/>
              <a:chExt cx="10183585" cy="715174"/>
            </a:xfrm>
          </p:grpSpPr>
          <p:grpSp>
            <p:nvGrpSpPr>
              <p:cNvPr id="25" name="กลุ่ม 1">
                <a:extLst>
                  <a:ext uri="{FF2B5EF4-FFF2-40B4-BE49-F238E27FC236}">
                    <a16:creationId xmlns:a16="http://schemas.microsoft.com/office/drawing/2014/main" id="{A4F962D6-BD3F-CD0A-46E6-BA26F50342FE}"/>
                  </a:ext>
                </a:extLst>
              </p:cNvPr>
              <p:cNvGrpSpPr/>
              <p:nvPr/>
            </p:nvGrpSpPr>
            <p:grpSpPr>
              <a:xfrm>
                <a:off x="-23585" y="5274993"/>
                <a:ext cx="10183585" cy="470079"/>
                <a:chOff x="-21227" y="4621292"/>
                <a:chExt cx="9165228" cy="561020"/>
              </a:xfrm>
            </p:grpSpPr>
            <p:grpSp>
              <p:nvGrpSpPr>
                <p:cNvPr id="27" name="กลุ่ม 7">
                  <a:extLst>
                    <a:ext uri="{FF2B5EF4-FFF2-40B4-BE49-F238E27FC236}">
                      <a16:creationId xmlns:a16="http://schemas.microsoft.com/office/drawing/2014/main" id="{005B2F52-0366-AC43-5456-E24CFD37FA84}"/>
                    </a:ext>
                  </a:extLst>
                </p:cNvPr>
                <p:cNvGrpSpPr/>
                <p:nvPr/>
              </p:nvGrpSpPr>
              <p:grpSpPr>
                <a:xfrm>
                  <a:off x="-21227" y="4635401"/>
                  <a:ext cx="5133812" cy="546911"/>
                  <a:chOff x="-45702" y="6428830"/>
                  <a:chExt cx="7109735" cy="450425"/>
                </a:xfrm>
              </p:grpSpPr>
              <p:sp>
                <p:nvSpPr>
                  <p:cNvPr id="31" name="รูปแบบอิสระ: รูปร่าง 55">
                    <a:extLst>
                      <a:ext uri="{FF2B5EF4-FFF2-40B4-BE49-F238E27FC236}">
                        <a16:creationId xmlns:a16="http://schemas.microsoft.com/office/drawing/2014/main" id="{D227A3C2-B931-8A4F-F874-0584EE83A018}"/>
                      </a:ext>
                    </a:extLst>
                  </p:cNvPr>
                  <p:cNvSpPr/>
                  <p:nvPr/>
                </p:nvSpPr>
                <p:spPr>
                  <a:xfrm>
                    <a:off x="-16309" y="6508953"/>
                    <a:ext cx="6875685" cy="339767"/>
                  </a:xfrm>
                  <a:custGeom>
                    <a:avLst/>
                    <a:gdLst>
                      <a:gd name="connsiteX0" fmla="*/ 0 w 6028447"/>
                      <a:gd name="connsiteY0" fmla="*/ 0 h 339767"/>
                      <a:gd name="connsiteX1" fmla="*/ 6028447 w 6028447"/>
                      <a:gd name="connsiteY1" fmla="*/ 0 h 339767"/>
                      <a:gd name="connsiteX2" fmla="*/ 5679852 w 6028447"/>
                      <a:gd name="connsiteY2" fmla="*/ 339767 h 339767"/>
                      <a:gd name="connsiteX3" fmla="*/ 0 w 6028447"/>
                      <a:gd name="connsiteY3" fmla="*/ 339767 h 339767"/>
                      <a:gd name="connsiteX4" fmla="*/ 0 w 6028447"/>
                      <a:gd name="connsiteY4" fmla="*/ 0 h 339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28447" h="339767">
                        <a:moveTo>
                          <a:pt x="0" y="0"/>
                        </a:moveTo>
                        <a:lnTo>
                          <a:pt x="6028447" y="0"/>
                        </a:lnTo>
                        <a:lnTo>
                          <a:pt x="5679852" y="339767"/>
                        </a:lnTo>
                        <a:lnTo>
                          <a:pt x="0" y="3397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2" name="รูปแบบอิสระ: รูปร่าง 50">
                    <a:extLst>
                      <a:ext uri="{FF2B5EF4-FFF2-40B4-BE49-F238E27FC236}">
                        <a16:creationId xmlns:a16="http://schemas.microsoft.com/office/drawing/2014/main" id="{809CC155-5851-4A48-91E2-3C9BCA6CA752}"/>
                      </a:ext>
                    </a:extLst>
                  </p:cNvPr>
                  <p:cNvSpPr/>
                  <p:nvPr/>
                </p:nvSpPr>
                <p:spPr>
                  <a:xfrm>
                    <a:off x="-45702" y="6433550"/>
                    <a:ext cx="7025615" cy="426691"/>
                  </a:xfrm>
                  <a:custGeom>
                    <a:avLst/>
                    <a:gdLst>
                      <a:gd name="connsiteX0" fmla="*/ 0 w 6123140"/>
                      <a:gd name="connsiteY0" fmla="*/ 0 h 426691"/>
                      <a:gd name="connsiteX1" fmla="*/ 6123140 w 6123140"/>
                      <a:gd name="connsiteY1" fmla="*/ 0 h 426691"/>
                      <a:gd name="connsiteX2" fmla="*/ 6008569 w 6123140"/>
                      <a:gd name="connsiteY2" fmla="*/ 111669 h 426691"/>
                      <a:gd name="connsiteX3" fmla="*/ 5685361 w 6123140"/>
                      <a:gd name="connsiteY3" fmla="*/ 426691 h 426691"/>
                      <a:gd name="connsiteX4" fmla="*/ 5679852 w 6123140"/>
                      <a:gd name="connsiteY4" fmla="*/ 426691 h 426691"/>
                      <a:gd name="connsiteX5" fmla="*/ 6028447 w 6123140"/>
                      <a:gd name="connsiteY5" fmla="*/ 86924 h 426691"/>
                      <a:gd name="connsiteX6" fmla="*/ 0 w 6123140"/>
                      <a:gd name="connsiteY6" fmla="*/ 86924 h 426691"/>
                      <a:gd name="connsiteX7" fmla="*/ 0 w 6123140"/>
                      <a:gd name="connsiteY7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23140" h="426691">
                        <a:moveTo>
                          <a:pt x="0" y="0"/>
                        </a:moveTo>
                        <a:lnTo>
                          <a:pt x="6123140" y="0"/>
                        </a:lnTo>
                        <a:lnTo>
                          <a:pt x="6008569" y="111669"/>
                        </a:lnTo>
                        <a:lnTo>
                          <a:pt x="5685361" y="426691"/>
                        </a:lnTo>
                        <a:lnTo>
                          <a:pt x="5679852" y="426691"/>
                        </a:lnTo>
                        <a:lnTo>
                          <a:pt x="6028447" y="86924"/>
                        </a:lnTo>
                        <a:lnTo>
                          <a:pt x="0" y="869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3" name="รูปแบบอิสระ: รูปร่าง 49">
                    <a:extLst>
                      <a:ext uri="{FF2B5EF4-FFF2-40B4-BE49-F238E27FC236}">
                        <a16:creationId xmlns:a16="http://schemas.microsoft.com/office/drawing/2014/main" id="{DF5E9D64-B090-1C11-FDC3-97FB18073E19}"/>
                      </a:ext>
                    </a:extLst>
                  </p:cNvPr>
                  <p:cNvSpPr/>
                  <p:nvPr/>
                </p:nvSpPr>
                <p:spPr>
                  <a:xfrm rot="380166">
                    <a:off x="6515310" y="6428830"/>
                    <a:ext cx="548723" cy="450425"/>
                  </a:xfrm>
                  <a:custGeom>
                    <a:avLst/>
                    <a:gdLst>
                      <a:gd name="connsiteX0" fmla="*/ 411471 w 524882"/>
                      <a:gd name="connsiteY0" fmla="*/ 0 h 426691"/>
                      <a:gd name="connsiteX1" fmla="*/ 524882 w 524882"/>
                      <a:gd name="connsiteY1" fmla="*/ 0 h 426691"/>
                      <a:gd name="connsiteX2" fmla="*/ 113411 w 524882"/>
                      <a:gd name="connsiteY2" fmla="*/ 426691 h 426691"/>
                      <a:gd name="connsiteX3" fmla="*/ 0 w 524882"/>
                      <a:gd name="connsiteY3" fmla="*/ 426691 h 426691"/>
                      <a:gd name="connsiteX4" fmla="*/ 411471 w 524882"/>
                      <a:gd name="connsiteY4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882" h="426691">
                        <a:moveTo>
                          <a:pt x="411471" y="0"/>
                        </a:moveTo>
                        <a:lnTo>
                          <a:pt x="524882" y="0"/>
                        </a:lnTo>
                        <a:lnTo>
                          <a:pt x="113411" y="426691"/>
                        </a:lnTo>
                        <a:lnTo>
                          <a:pt x="0" y="426691"/>
                        </a:lnTo>
                        <a:lnTo>
                          <a:pt x="41147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  <p:grpSp>
              <p:nvGrpSpPr>
                <p:cNvPr id="28" name="กลุ่ม 4">
                  <a:extLst>
                    <a:ext uri="{FF2B5EF4-FFF2-40B4-BE49-F238E27FC236}">
                      <a16:creationId xmlns:a16="http://schemas.microsoft.com/office/drawing/2014/main" id="{9A80B2CC-7067-7AC4-A3AB-BB16B3F66732}"/>
                    </a:ext>
                  </a:extLst>
                </p:cNvPr>
                <p:cNvGrpSpPr/>
                <p:nvPr/>
              </p:nvGrpSpPr>
              <p:grpSpPr>
                <a:xfrm>
                  <a:off x="7524888" y="4621292"/>
                  <a:ext cx="1619113" cy="531030"/>
                  <a:chOff x="9543115" y="6415804"/>
                  <a:chExt cx="2661401" cy="453428"/>
                </a:xfrm>
              </p:grpSpPr>
              <p:sp>
                <p:nvSpPr>
                  <p:cNvPr id="29" name="รูปแบบอิสระ: รูปร่าง 38">
                    <a:extLst>
                      <a:ext uri="{FF2B5EF4-FFF2-40B4-BE49-F238E27FC236}">
                        <a16:creationId xmlns:a16="http://schemas.microsoft.com/office/drawing/2014/main" id="{902BB02D-6665-9244-6B1A-A4EB8DFDE443}"/>
                      </a:ext>
                    </a:extLst>
                  </p:cNvPr>
                  <p:cNvSpPr/>
                  <p:nvPr/>
                </p:nvSpPr>
                <p:spPr>
                  <a:xfrm>
                    <a:off x="9543115" y="6415804"/>
                    <a:ext cx="2661398" cy="441288"/>
                  </a:xfrm>
                  <a:custGeom>
                    <a:avLst/>
                    <a:gdLst>
                      <a:gd name="connsiteX0" fmla="*/ 437779 w 1373020"/>
                      <a:gd name="connsiteY0" fmla="*/ 0 h 426691"/>
                      <a:gd name="connsiteX1" fmla="*/ 1373020 w 1373020"/>
                      <a:gd name="connsiteY1" fmla="*/ 0 h 426691"/>
                      <a:gd name="connsiteX2" fmla="*/ 1373020 w 1373020"/>
                      <a:gd name="connsiteY2" fmla="*/ 426691 h 426691"/>
                      <a:gd name="connsiteX3" fmla="*/ 0 w 1373020"/>
                      <a:gd name="connsiteY3" fmla="*/ 426691 h 426691"/>
                      <a:gd name="connsiteX4" fmla="*/ 323208 w 1373020"/>
                      <a:gd name="connsiteY4" fmla="*/ 111669 h 426691"/>
                      <a:gd name="connsiteX5" fmla="*/ 437779 w 1373020"/>
                      <a:gd name="connsiteY5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3020" h="426691">
                        <a:moveTo>
                          <a:pt x="437779" y="0"/>
                        </a:moveTo>
                        <a:lnTo>
                          <a:pt x="1373020" y="0"/>
                        </a:lnTo>
                        <a:lnTo>
                          <a:pt x="1373020" y="426691"/>
                        </a:lnTo>
                        <a:lnTo>
                          <a:pt x="0" y="426691"/>
                        </a:lnTo>
                        <a:lnTo>
                          <a:pt x="323208" y="111669"/>
                        </a:lnTo>
                        <a:lnTo>
                          <a:pt x="43777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  <p:sp>
                <p:nvSpPr>
                  <p:cNvPr id="30" name="รูปแบบอิสระ: รูปร่าง 31">
                    <a:extLst>
                      <a:ext uri="{FF2B5EF4-FFF2-40B4-BE49-F238E27FC236}">
                        <a16:creationId xmlns:a16="http://schemas.microsoft.com/office/drawing/2014/main" id="{2FEE4FA3-30B7-5C6E-2383-E5F4E5C71E41}"/>
                      </a:ext>
                    </a:extLst>
                  </p:cNvPr>
                  <p:cNvSpPr/>
                  <p:nvPr/>
                </p:nvSpPr>
                <p:spPr>
                  <a:xfrm>
                    <a:off x="9543115" y="6510930"/>
                    <a:ext cx="2661401" cy="358302"/>
                  </a:xfrm>
                  <a:custGeom>
                    <a:avLst/>
                    <a:gdLst>
                      <a:gd name="connsiteX0" fmla="*/ 349528 w 1399340"/>
                      <a:gd name="connsiteY0" fmla="*/ 0 h 340675"/>
                      <a:gd name="connsiteX1" fmla="*/ 1399340 w 1399340"/>
                      <a:gd name="connsiteY1" fmla="*/ 0 h 340675"/>
                      <a:gd name="connsiteX2" fmla="*/ 1399340 w 1399340"/>
                      <a:gd name="connsiteY2" fmla="*/ 340675 h 340675"/>
                      <a:gd name="connsiteX3" fmla="*/ 0 w 1399340"/>
                      <a:gd name="connsiteY3" fmla="*/ 340675 h 340675"/>
                      <a:gd name="connsiteX4" fmla="*/ 349528 w 1399340"/>
                      <a:gd name="connsiteY4" fmla="*/ 0 h 340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99340" h="340675">
                        <a:moveTo>
                          <a:pt x="349528" y="0"/>
                        </a:moveTo>
                        <a:lnTo>
                          <a:pt x="1399340" y="0"/>
                        </a:lnTo>
                        <a:lnTo>
                          <a:pt x="1399340" y="340675"/>
                        </a:lnTo>
                        <a:lnTo>
                          <a:pt x="0" y="340675"/>
                        </a:lnTo>
                        <a:lnTo>
                          <a:pt x="349528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</p:grpSp>
          <p:sp>
            <p:nvSpPr>
              <p:cNvPr id="26" name="รูปแบบอิสระ: รูปร่าง 49">
                <a:extLst>
                  <a:ext uri="{FF2B5EF4-FFF2-40B4-BE49-F238E27FC236}">
                    <a16:creationId xmlns:a16="http://schemas.microsoft.com/office/drawing/2014/main" id="{8186D56C-B7E7-89E1-686E-60B1A9CC00DF}"/>
                  </a:ext>
                </a:extLst>
              </p:cNvPr>
              <p:cNvSpPr/>
              <p:nvPr/>
            </p:nvSpPr>
            <p:spPr>
              <a:xfrm rot="1816843">
                <a:off x="8384884" y="5134125"/>
                <a:ext cx="366819" cy="715174"/>
              </a:xfrm>
              <a:custGeom>
                <a:avLst/>
                <a:gdLst>
                  <a:gd name="connsiteX0" fmla="*/ 411471 w 524882"/>
                  <a:gd name="connsiteY0" fmla="*/ 0 h 426691"/>
                  <a:gd name="connsiteX1" fmla="*/ 524882 w 524882"/>
                  <a:gd name="connsiteY1" fmla="*/ 0 h 426691"/>
                  <a:gd name="connsiteX2" fmla="*/ 113411 w 524882"/>
                  <a:gd name="connsiteY2" fmla="*/ 426691 h 426691"/>
                  <a:gd name="connsiteX3" fmla="*/ 0 w 524882"/>
                  <a:gd name="connsiteY3" fmla="*/ 426691 h 426691"/>
                  <a:gd name="connsiteX4" fmla="*/ 411471 w 524882"/>
                  <a:gd name="connsiteY4" fmla="*/ 0 h 426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882" h="426691">
                    <a:moveTo>
                      <a:pt x="411471" y="0"/>
                    </a:moveTo>
                    <a:lnTo>
                      <a:pt x="524882" y="0"/>
                    </a:lnTo>
                    <a:lnTo>
                      <a:pt x="113411" y="426691"/>
                    </a:lnTo>
                    <a:lnTo>
                      <a:pt x="0" y="426691"/>
                    </a:lnTo>
                    <a:lnTo>
                      <a:pt x="41147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h-TH" sz="2667"/>
              </a:p>
            </p:txBody>
          </p:sp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B312B198-C17C-96F4-3A0E-1105D8A744E3}"/>
                </a:ext>
              </a:extLst>
            </p:cNvPr>
            <p:cNvSpPr txBox="1"/>
            <p:nvPr/>
          </p:nvSpPr>
          <p:spPr>
            <a:xfrm>
              <a:off x="124926" y="5442506"/>
              <a:ext cx="5258965" cy="276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เศรษฐกิจฐานรากมั่นคง ชุมชนเข้มแข็งอย่างยั่งยืน ด้วยหลักปรัชญาของเศรษฐกิจพอเพียง</a:t>
              </a:r>
            </a:p>
          </p:txBody>
        </p:sp>
        <p:grpSp>
          <p:nvGrpSpPr>
            <p:cNvPr id="18" name="กลุ่ม 5">
              <a:extLst>
                <a:ext uri="{FF2B5EF4-FFF2-40B4-BE49-F238E27FC236}">
                  <a16:creationId xmlns:a16="http://schemas.microsoft.com/office/drawing/2014/main" id="{BC9CDF00-3138-6969-9F3B-1C4BDBCE4D5C}"/>
                </a:ext>
              </a:extLst>
            </p:cNvPr>
            <p:cNvGrpSpPr/>
            <p:nvPr/>
          </p:nvGrpSpPr>
          <p:grpSpPr>
            <a:xfrm>
              <a:off x="5709572" y="5155894"/>
              <a:ext cx="2562423" cy="573424"/>
              <a:chOff x="5709572" y="5155894"/>
              <a:chExt cx="2562423" cy="573424"/>
            </a:xfrm>
          </p:grpSpPr>
          <p:grpSp>
            <p:nvGrpSpPr>
              <p:cNvPr id="19" name="Group 7">
                <a:extLst>
                  <a:ext uri="{FF2B5EF4-FFF2-40B4-BE49-F238E27FC236}">
                    <a16:creationId xmlns:a16="http://schemas.microsoft.com/office/drawing/2014/main" id="{AA8CDC2F-0ADD-CFBA-3F81-21907F8C6A8B}"/>
                  </a:ext>
                </a:extLst>
              </p:cNvPr>
              <p:cNvGrpSpPr/>
              <p:nvPr/>
            </p:nvGrpSpPr>
            <p:grpSpPr>
              <a:xfrm>
                <a:off x="5709572" y="5155894"/>
                <a:ext cx="2562423" cy="573424"/>
                <a:chOff x="-89764" y="-196712"/>
                <a:chExt cx="10439060" cy="2336075"/>
              </a:xfrm>
            </p:grpSpPr>
            <p:sp>
              <p:nvSpPr>
                <p:cNvPr id="21" name="Freeform 71">
                  <a:extLst>
                    <a:ext uri="{FF2B5EF4-FFF2-40B4-BE49-F238E27FC236}">
                      <a16:creationId xmlns:a16="http://schemas.microsoft.com/office/drawing/2014/main" id="{4334F1EA-CF8D-8179-E1CF-2AA4B6440654}"/>
                    </a:ext>
                  </a:extLst>
                </p:cNvPr>
                <p:cNvSpPr/>
                <p:nvPr/>
              </p:nvSpPr>
              <p:spPr>
                <a:xfrm>
                  <a:off x="-89764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  <p:sp>
              <p:nvSpPr>
                <p:cNvPr id="22" name="Freeform 72">
                  <a:extLst>
                    <a:ext uri="{FF2B5EF4-FFF2-40B4-BE49-F238E27FC236}">
                      <a16:creationId xmlns:a16="http://schemas.microsoft.com/office/drawing/2014/main" id="{3CEE39FA-2F70-ED62-4F3B-C2DA3FC3077B}"/>
                    </a:ext>
                  </a:extLst>
                </p:cNvPr>
                <p:cNvSpPr/>
                <p:nvPr/>
              </p:nvSpPr>
              <p:spPr>
                <a:xfrm>
                  <a:off x="1575525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3" name="Freeform 73">
                  <a:extLst>
                    <a:ext uri="{FF2B5EF4-FFF2-40B4-BE49-F238E27FC236}">
                      <a16:creationId xmlns:a16="http://schemas.microsoft.com/office/drawing/2014/main" id="{F737BBCC-6616-4210-E61D-89B9EE635CA9}"/>
                    </a:ext>
                  </a:extLst>
                </p:cNvPr>
                <p:cNvSpPr/>
                <p:nvPr/>
              </p:nvSpPr>
              <p:spPr>
                <a:xfrm>
                  <a:off x="4979852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BA60EEC5-5614-86E6-2A70-374F133C5E04}"/>
                    </a:ext>
                  </a:extLst>
                </p:cNvPr>
                <p:cNvSpPr/>
                <p:nvPr/>
              </p:nvSpPr>
              <p:spPr>
                <a:xfrm>
                  <a:off x="6632873" y="-196712"/>
                  <a:ext cx="3716423" cy="23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23" h="2336075">
                      <a:moveTo>
                        <a:pt x="0" y="0"/>
                      </a:moveTo>
                      <a:lnTo>
                        <a:pt x="3716423" y="0"/>
                      </a:lnTo>
                      <a:lnTo>
                        <a:pt x="3716423" y="2336075"/>
                      </a:lnTo>
                      <a:lnTo>
                        <a:pt x="0" y="23360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l="-5873" r="-5873"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2F39FE4-17BA-6C98-C958-AA3F8A9B1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3969" y="5270291"/>
                <a:ext cx="419617" cy="420742"/>
              </a:xfrm>
              <a:prstGeom prst="rect">
                <a:avLst/>
              </a:prstGeom>
            </p:spPr>
          </p:pic>
        </p:grpSp>
      </p:grpSp>
      <p:sp>
        <p:nvSpPr>
          <p:cNvPr id="7" name="Rectangle 6"/>
          <p:cNvSpPr/>
          <p:nvPr/>
        </p:nvSpPr>
        <p:spPr>
          <a:xfrm>
            <a:off x="292099" y="847908"/>
            <a:ext cx="11734799" cy="1097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บัญชีจัดสรรงบประมาณ (ต่อ)</a:t>
            </a:r>
            <a:b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1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โครงการเพิ่มประสิทธิภาพการปฏิบัติงานกองทุนพัฒนาบทบาทสตรีแก่กลไกการขับเคลื่อนกองทุนพัฒนาบทบาทสตรี</a:t>
            </a:r>
            <a:endParaRPr lang="en-US" sz="1600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/>
            <a:r>
              <a:rPr lang="th-TH" sz="1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ประจำปีงบประมาณ พ.ศ. 2567               </a:t>
            </a:r>
            <a:br>
              <a:rPr lang="th-TH" sz="1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1600" b="1" u="sng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กิจกรรมที่ 2</a:t>
            </a:r>
            <a:r>
              <a:rPr lang="th-TH" sz="1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เพิ่มประสิทธิภาพการปฏิบัติงานกองทุนพัฒนาบทบาทสตรีแก่กลไกการขับเคลื่อนกองทุนพัฒนาบทบาทสตรีระดับจังหวัด</a:t>
            </a:r>
            <a:endParaRPr lang="en-US" sz="1600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844059"/>
              </p:ext>
            </p:extLst>
          </p:nvPr>
        </p:nvGraphicFramePr>
        <p:xfrm>
          <a:off x="761387" y="1941832"/>
          <a:ext cx="10770212" cy="4347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6239">
                  <a:extLst>
                    <a:ext uri="{9D8B030D-6E8A-4147-A177-3AD203B41FA5}">
                      <a16:colId xmlns:a16="http://schemas.microsoft.com/office/drawing/2014/main" val="2000578297"/>
                    </a:ext>
                  </a:extLst>
                </a:gridCol>
                <a:gridCol w="1754631">
                  <a:extLst>
                    <a:ext uri="{9D8B030D-6E8A-4147-A177-3AD203B41FA5}">
                      <a16:colId xmlns:a16="http://schemas.microsoft.com/office/drawing/2014/main" val="1600422647"/>
                    </a:ext>
                  </a:extLst>
                </a:gridCol>
                <a:gridCol w="3126251">
                  <a:extLst>
                    <a:ext uri="{9D8B030D-6E8A-4147-A177-3AD203B41FA5}">
                      <a16:colId xmlns:a16="http://schemas.microsoft.com/office/drawing/2014/main" val="3457021410"/>
                    </a:ext>
                  </a:extLst>
                </a:gridCol>
                <a:gridCol w="1727697">
                  <a:extLst>
                    <a:ext uri="{9D8B030D-6E8A-4147-A177-3AD203B41FA5}">
                      <a16:colId xmlns:a16="http://schemas.microsoft.com/office/drawing/2014/main" val="3431201823"/>
                    </a:ext>
                  </a:extLst>
                </a:gridCol>
                <a:gridCol w="1727697">
                  <a:extLst>
                    <a:ext uri="{9D8B030D-6E8A-4147-A177-3AD203B41FA5}">
                      <a16:colId xmlns:a16="http://schemas.microsoft.com/office/drawing/2014/main" val="3105249133"/>
                    </a:ext>
                  </a:extLst>
                </a:gridCol>
                <a:gridCol w="1727697">
                  <a:extLst>
                    <a:ext uri="{9D8B030D-6E8A-4147-A177-3AD203B41FA5}">
                      <a16:colId xmlns:a16="http://schemas.microsoft.com/office/drawing/2014/main" val="2279986314"/>
                    </a:ext>
                  </a:extLst>
                </a:gridCol>
              </a:tblGrid>
              <a:tr h="354268"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กลุ่มเป้าหมาย</a:t>
                      </a:r>
                      <a:r>
                        <a:rPr lang="th-TH" sz="1300" baseline="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ต่อ 1 อำเภอ</a:t>
                      </a:r>
                      <a:endParaRPr lang="th-TH" sz="1300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จำนวนเงินที่จัดสรร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780592"/>
                  </a:ext>
                </a:extLst>
              </a:tr>
              <a:tr h="539553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คณทำงานขับเคลื่อน ตำบล/เทศบาล 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(คน)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เจ้าหน้าที่โครงการ </a:t>
                      </a:r>
                    </a:p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(คน)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 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(คน)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รวมทุกอำเภอ (บาท)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076882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ภูเก็ต</a:t>
                      </a:r>
                      <a:endParaRPr lang="en-US" sz="13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144392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มหาสารคาม</a:t>
                      </a:r>
                      <a:endParaRPr lang="en-US" sz="13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19607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มุกดาหาร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46713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44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แม่ฮ่องสอน</a:t>
                      </a:r>
                      <a:endParaRPr lang="en-US" sz="13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83544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45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ยโสธร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107623"/>
                  </a:ext>
                </a:extLst>
              </a:tr>
              <a:tr h="3901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46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ยะลา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518429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47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ร้อยเอ็ด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290639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48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ระนอง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997440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49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ระยอง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908080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ราชบุรี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808460"/>
                  </a:ext>
                </a:extLst>
              </a:tr>
            </a:tbl>
          </a:graphicData>
        </a:graphic>
      </p:graphicFrame>
      <p:sp>
        <p:nvSpPr>
          <p:cNvPr id="3" name="ตัวแทนหมายเลขภาพนิ่ง 8">
            <a:extLst>
              <a:ext uri="{FF2B5EF4-FFF2-40B4-BE49-F238E27FC236}">
                <a16:creationId xmlns:a16="http://schemas.microsoft.com/office/drawing/2014/main" id="{E7D0AFE9-7077-098F-8945-D981B1C13A3A}"/>
              </a:ext>
            </a:extLst>
          </p:cNvPr>
          <p:cNvSpPr txBox="1">
            <a:spLocks/>
          </p:cNvSpPr>
          <p:nvPr/>
        </p:nvSpPr>
        <p:spPr>
          <a:xfrm>
            <a:off x="11115483" y="6465319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42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408426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2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0" y="-19978"/>
            <a:ext cx="12245731" cy="836769"/>
            <a:chOff x="-29746" y="-164553"/>
            <a:chExt cx="9173747" cy="702501"/>
          </a:xfrm>
        </p:grpSpPr>
        <p:sp>
          <p:nvSpPr>
            <p:cNvPr id="10" name="สี่เหลี่ยมผืนผ้า: มุมมน 48">
              <a:extLst>
                <a:ext uri="{FF2B5EF4-FFF2-40B4-BE49-F238E27FC236}">
                  <a16:creationId xmlns:a16="http://schemas.microsoft.com/office/drawing/2014/main" id="{DCE62B95-9C16-4E87-82CC-AF99B1F01983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1" name="สี่เหลี่ยมผืนผ้า 47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29746" y="-164553"/>
              <a:ext cx="9173747" cy="702501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2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CDB1064D-F2C9-4D02-9722-A4463B75D08B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dirty="0"/>
            </a:p>
          </p:txBody>
        </p:sp>
        <p:sp>
          <p:nvSpPr>
            <p:cNvPr id="13" name="สี่เหลี่ยมผืนผ้า 3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29746" y="-164553"/>
              <a:ext cx="9173747" cy="60745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</p:grpSp>
      <p:sp>
        <p:nvSpPr>
          <p:cNvPr id="14" name="สี่เหลี่ยมผืนผ้า 24"/>
          <p:cNvSpPr/>
          <p:nvPr/>
        </p:nvSpPr>
        <p:spPr>
          <a:xfrm>
            <a:off x="459981" y="157133"/>
            <a:ext cx="113990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การดำเนินงานตามแผนการดำเนินงานและแผนการใช้จ่ายงบประมาณ กองทุนพัฒนาบทบาทสตรี ประจำปีงบประมาณ พ.ศ. 2567</a:t>
            </a:r>
          </a:p>
        </p:txBody>
      </p:sp>
      <p:grpSp>
        <p:nvGrpSpPr>
          <p:cNvPr id="15" name="กลุ่ม 2">
            <a:extLst>
              <a:ext uri="{FF2B5EF4-FFF2-40B4-BE49-F238E27FC236}">
                <a16:creationId xmlns:a16="http://schemas.microsoft.com/office/drawing/2014/main" id="{82644C6B-2B5C-7B00-84BC-4056C8694F06}"/>
              </a:ext>
            </a:extLst>
          </p:cNvPr>
          <p:cNvGrpSpPr/>
          <p:nvPr/>
        </p:nvGrpSpPr>
        <p:grpSpPr>
          <a:xfrm>
            <a:off x="0" y="6276306"/>
            <a:ext cx="12192000" cy="695990"/>
            <a:chOff x="-23585" y="5154909"/>
            <a:chExt cx="10183585" cy="694389"/>
          </a:xfrm>
        </p:grpSpPr>
        <p:grpSp>
          <p:nvGrpSpPr>
            <p:cNvPr id="16" name="Group 47">
              <a:extLst>
                <a:ext uri="{FF2B5EF4-FFF2-40B4-BE49-F238E27FC236}">
                  <a16:creationId xmlns:a16="http://schemas.microsoft.com/office/drawing/2014/main" id="{C9BCB005-829C-BE99-BA7C-7F9EB5EC2082}"/>
                </a:ext>
              </a:extLst>
            </p:cNvPr>
            <p:cNvGrpSpPr/>
            <p:nvPr/>
          </p:nvGrpSpPr>
          <p:grpSpPr>
            <a:xfrm>
              <a:off x="-23585" y="5154909"/>
              <a:ext cx="10183585" cy="694389"/>
              <a:chOff x="-23585" y="5134125"/>
              <a:chExt cx="10183585" cy="715174"/>
            </a:xfrm>
          </p:grpSpPr>
          <p:grpSp>
            <p:nvGrpSpPr>
              <p:cNvPr id="25" name="กลุ่ม 1">
                <a:extLst>
                  <a:ext uri="{FF2B5EF4-FFF2-40B4-BE49-F238E27FC236}">
                    <a16:creationId xmlns:a16="http://schemas.microsoft.com/office/drawing/2014/main" id="{A4F962D6-BD3F-CD0A-46E6-BA26F50342FE}"/>
                  </a:ext>
                </a:extLst>
              </p:cNvPr>
              <p:cNvGrpSpPr/>
              <p:nvPr/>
            </p:nvGrpSpPr>
            <p:grpSpPr>
              <a:xfrm>
                <a:off x="-23585" y="5274993"/>
                <a:ext cx="10183585" cy="470079"/>
                <a:chOff x="-21227" y="4621292"/>
                <a:chExt cx="9165228" cy="561020"/>
              </a:xfrm>
            </p:grpSpPr>
            <p:grpSp>
              <p:nvGrpSpPr>
                <p:cNvPr id="27" name="กลุ่ม 7">
                  <a:extLst>
                    <a:ext uri="{FF2B5EF4-FFF2-40B4-BE49-F238E27FC236}">
                      <a16:creationId xmlns:a16="http://schemas.microsoft.com/office/drawing/2014/main" id="{005B2F52-0366-AC43-5456-E24CFD37FA84}"/>
                    </a:ext>
                  </a:extLst>
                </p:cNvPr>
                <p:cNvGrpSpPr/>
                <p:nvPr/>
              </p:nvGrpSpPr>
              <p:grpSpPr>
                <a:xfrm>
                  <a:off x="-21227" y="4635401"/>
                  <a:ext cx="5133812" cy="546911"/>
                  <a:chOff x="-45702" y="6428830"/>
                  <a:chExt cx="7109735" cy="450425"/>
                </a:xfrm>
              </p:grpSpPr>
              <p:sp>
                <p:nvSpPr>
                  <p:cNvPr id="31" name="รูปแบบอิสระ: รูปร่าง 55">
                    <a:extLst>
                      <a:ext uri="{FF2B5EF4-FFF2-40B4-BE49-F238E27FC236}">
                        <a16:creationId xmlns:a16="http://schemas.microsoft.com/office/drawing/2014/main" id="{D227A3C2-B931-8A4F-F874-0584EE83A018}"/>
                      </a:ext>
                    </a:extLst>
                  </p:cNvPr>
                  <p:cNvSpPr/>
                  <p:nvPr/>
                </p:nvSpPr>
                <p:spPr>
                  <a:xfrm>
                    <a:off x="-16309" y="6508953"/>
                    <a:ext cx="6875685" cy="339767"/>
                  </a:xfrm>
                  <a:custGeom>
                    <a:avLst/>
                    <a:gdLst>
                      <a:gd name="connsiteX0" fmla="*/ 0 w 6028447"/>
                      <a:gd name="connsiteY0" fmla="*/ 0 h 339767"/>
                      <a:gd name="connsiteX1" fmla="*/ 6028447 w 6028447"/>
                      <a:gd name="connsiteY1" fmla="*/ 0 h 339767"/>
                      <a:gd name="connsiteX2" fmla="*/ 5679852 w 6028447"/>
                      <a:gd name="connsiteY2" fmla="*/ 339767 h 339767"/>
                      <a:gd name="connsiteX3" fmla="*/ 0 w 6028447"/>
                      <a:gd name="connsiteY3" fmla="*/ 339767 h 339767"/>
                      <a:gd name="connsiteX4" fmla="*/ 0 w 6028447"/>
                      <a:gd name="connsiteY4" fmla="*/ 0 h 339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28447" h="339767">
                        <a:moveTo>
                          <a:pt x="0" y="0"/>
                        </a:moveTo>
                        <a:lnTo>
                          <a:pt x="6028447" y="0"/>
                        </a:lnTo>
                        <a:lnTo>
                          <a:pt x="5679852" y="339767"/>
                        </a:lnTo>
                        <a:lnTo>
                          <a:pt x="0" y="3397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2" name="รูปแบบอิสระ: รูปร่าง 50">
                    <a:extLst>
                      <a:ext uri="{FF2B5EF4-FFF2-40B4-BE49-F238E27FC236}">
                        <a16:creationId xmlns:a16="http://schemas.microsoft.com/office/drawing/2014/main" id="{809CC155-5851-4A48-91E2-3C9BCA6CA752}"/>
                      </a:ext>
                    </a:extLst>
                  </p:cNvPr>
                  <p:cNvSpPr/>
                  <p:nvPr/>
                </p:nvSpPr>
                <p:spPr>
                  <a:xfrm>
                    <a:off x="-45702" y="6433550"/>
                    <a:ext cx="7025615" cy="426691"/>
                  </a:xfrm>
                  <a:custGeom>
                    <a:avLst/>
                    <a:gdLst>
                      <a:gd name="connsiteX0" fmla="*/ 0 w 6123140"/>
                      <a:gd name="connsiteY0" fmla="*/ 0 h 426691"/>
                      <a:gd name="connsiteX1" fmla="*/ 6123140 w 6123140"/>
                      <a:gd name="connsiteY1" fmla="*/ 0 h 426691"/>
                      <a:gd name="connsiteX2" fmla="*/ 6008569 w 6123140"/>
                      <a:gd name="connsiteY2" fmla="*/ 111669 h 426691"/>
                      <a:gd name="connsiteX3" fmla="*/ 5685361 w 6123140"/>
                      <a:gd name="connsiteY3" fmla="*/ 426691 h 426691"/>
                      <a:gd name="connsiteX4" fmla="*/ 5679852 w 6123140"/>
                      <a:gd name="connsiteY4" fmla="*/ 426691 h 426691"/>
                      <a:gd name="connsiteX5" fmla="*/ 6028447 w 6123140"/>
                      <a:gd name="connsiteY5" fmla="*/ 86924 h 426691"/>
                      <a:gd name="connsiteX6" fmla="*/ 0 w 6123140"/>
                      <a:gd name="connsiteY6" fmla="*/ 86924 h 426691"/>
                      <a:gd name="connsiteX7" fmla="*/ 0 w 6123140"/>
                      <a:gd name="connsiteY7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23140" h="426691">
                        <a:moveTo>
                          <a:pt x="0" y="0"/>
                        </a:moveTo>
                        <a:lnTo>
                          <a:pt x="6123140" y="0"/>
                        </a:lnTo>
                        <a:lnTo>
                          <a:pt x="6008569" y="111669"/>
                        </a:lnTo>
                        <a:lnTo>
                          <a:pt x="5685361" y="426691"/>
                        </a:lnTo>
                        <a:lnTo>
                          <a:pt x="5679852" y="426691"/>
                        </a:lnTo>
                        <a:lnTo>
                          <a:pt x="6028447" y="86924"/>
                        </a:lnTo>
                        <a:lnTo>
                          <a:pt x="0" y="869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3" name="รูปแบบอิสระ: รูปร่าง 49">
                    <a:extLst>
                      <a:ext uri="{FF2B5EF4-FFF2-40B4-BE49-F238E27FC236}">
                        <a16:creationId xmlns:a16="http://schemas.microsoft.com/office/drawing/2014/main" id="{DF5E9D64-B090-1C11-FDC3-97FB18073E19}"/>
                      </a:ext>
                    </a:extLst>
                  </p:cNvPr>
                  <p:cNvSpPr/>
                  <p:nvPr/>
                </p:nvSpPr>
                <p:spPr>
                  <a:xfrm rot="380166">
                    <a:off x="6515310" y="6428830"/>
                    <a:ext cx="548723" cy="450425"/>
                  </a:xfrm>
                  <a:custGeom>
                    <a:avLst/>
                    <a:gdLst>
                      <a:gd name="connsiteX0" fmla="*/ 411471 w 524882"/>
                      <a:gd name="connsiteY0" fmla="*/ 0 h 426691"/>
                      <a:gd name="connsiteX1" fmla="*/ 524882 w 524882"/>
                      <a:gd name="connsiteY1" fmla="*/ 0 h 426691"/>
                      <a:gd name="connsiteX2" fmla="*/ 113411 w 524882"/>
                      <a:gd name="connsiteY2" fmla="*/ 426691 h 426691"/>
                      <a:gd name="connsiteX3" fmla="*/ 0 w 524882"/>
                      <a:gd name="connsiteY3" fmla="*/ 426691 h 426691"/>
                      <a:gd name="connsiteX4" fmla="*/ 411471 w 524882"/>
                      <a:gd name="connsiteY4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882" h="426691">
                        <a:moveTo>
                          <a:pt x="411471" y="0"/>
                        </a:moveTo>
                        <a:lnTo>
                          <a:pt x="524882" y="0"/>
                        </a:lnTo>
                        <a:lnTo>
                          <a:pt x="113411" y="426691"/>
                        </a:lnTo>
                        <a:lnTo>
                          <a:pt x="0" y="426691"/>
                        </a:lnTo>
                        <a:lnTo>
                          <a:pt x="41147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  <p:grpSp>
              <p:nvGrpSpPr>
                <p:cNvPr id="28" name="กลุ่ม 4">
                  <a:extLst>
                    <a:ext uri="{FF2B5EF4-FFF2-40B4-BE49-F238E27FC236}">
                      <a16:creationId xmlns:a16="http://schemas.microsoft.com/office/drawing/2014/main" id="{9A80B2CC-7067-7AC4-A3AB-BB16B3F66732}"/>
                    </a:ext>
                  </a:extLst>
                </p:cNvPr>
                <p:cNvGrpSpPr/>
                <p:nvPr/>
              </p:nvGrpSpPr>
              <p:grpSpPr>
                <a:xfrm>
                  <a:off x="7524888" y="4621292"/>
                  <a:ext cx="1619113" cy="531030"/>
                  <a:chOff x="9543115" y="6415804"/>
                  <a:chExt cx="2661401" cy="453428"/>
                </a:xfrm>
              </p:grpSpPr>
              <p:sp>
                <p:nvSpPr>
                  <p:cNvPr id="29" name="รูปแบบอิสระ: รูปร่าง 38">
                    <a:extLst>
                      <a:ext uri="{FF2B5EF4-FFF2-40B4-BE49-F238E27FC236}">
                        <a16:creationId xmlns:a16="http://schemas.microsoft.com/office/drawing/2014/main" id="{902BB02D-6665-9244-6B1A-A4EB8DFDE443}"/>
                      </a:ext>
                    </a:extLst>
                  </p:cNvPr>
                  <p:cNvSpPr/>
                  <p:nvPr/>
                </p:nvSpPr>
                <p:spPr>
                  <a:xfrm>
                    <a:off x="9543115" y="6415804"/>
                    <a:ext cx="2661398" cy="441288"/>
                  </a:xfrm>
                  <a:custGeom>
                    <a:avLst/>
                    <a:gdLst>
                      <a:gd name="connsiteX0" fmla="*/ 437779 w 1373020"/>
                      <a:gd name="connsiteY0" fmla="*/ 0 h 426691"/>
                      <a:gd name="connsiteX1" fmla="*/ 1373020 w 1373020"/>
                      <a:gd name="connsiteY1" fmla="*/ 0 h 426691"/>
                      <a:gd name="connsiteX2" fmla="*/ 1373020 w 1373020"/>
                      <a:gd name="connsiteY2" fmla="*/ 426691 h 426691"/>
                      <a:gd name="connsiteX3" fmla="*/ 0 w 1373020"/>
                      <a:gd name="connsiteY3" fmla="*/ 426691 h 426691"/>
                      <a:gd name="connsiteX4" fmla="*/ 323208 w 1373020"/>
                      <a:gd name="connsiteY4" fmla="*/ 111669 h 426691"/>
                      <a:gd name="connsiteX5" fmla="*/ 437779 w 1373020"/>
                      <a:gd name="connsiteY5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3020" h="426691">
                        <a:moveTo>
                          <a:pt x="437779" y="0"/>
                        </a:moveTo>
                        <a:lnTo>
                          <a:pt x="1373020" y="0"/>
                        </a:lnTo>
                        <a:lnTo>
                          <a:pt x="1373020" y="426691"/>
                        </a:lnTo>
                        <a:lnTo>
                          <a:pt x="0" y="426691"/>
                        </a:lnTo>
                        <a:lnTo>
                          <a:pt x="323208" y="111669"/>
                        </a:lnTo>
                        <a:lnTo>
                          <a:pt x="43777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  <p:sp>
                <p:nvSpPr>
                  <p:cNvPr id="30" name="รูปแบบอิสระ: รูปร่าง 31">
                    <a:extLst>
                      <a:ext uri="{FF2B5EF4-FFF2-40B4-BE49-F238E27FC236}">
                        <a16:creationId xmlns:a16="http://schemas.microsoft.com/office/drawing/2014/main" id="{2FEE4FA3-30B7-5C6E-2383-E5F4E5C71E41}"/>
                      </a:ext>
                    </a:extLst>
                  </p:cNvPr>
                  <p:cNvSpPr/>
                  <p:nvPr/>
                </p:nvSpPr>
                <p:spPr>
                  <a:xfrm>
                    <a:off x="9543115" y="6510930"/>
                    <a:ext cx="2661401" cy="358302"/>
                  </a:xfrm>
                  <a:custGeom>
                    <a:avLst/>
                    <a:gdLst>
                      <a:gd name="connsiteX0" fmla="*/ 349528 w 1399340"/>
                      <a:gd name="connsiteY0" fmla="*/ 0 h 340675"/>
                      <a:gd name="connsiteX1" fmla="*/ 1399340 w 1399340"/>
                      <a:gd name="connsiteY1" fmla="*/ 0 h 340675"/>
                      <a:gd name="connsiteX2" fmla="*/ 1399340 w 1399340"/>
                      <a:gd name="connsiteY2" fmla="*/ 340675 h 340675"/>
                      <a:gd name="connsiteX3" fmla="*/ 0 w 1399340"/>
                      <a:gd name="connsiteY3" fmla="*/ 340675 h 340675"/>
                      <a:gd name="connsiteX4" fmla="*/ 349528 w 1399340"/>
                      <a:gd name="connsiteY4" fmla="*/ 0 h 340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99340" h="340675">
                        <a:moveTo>
                          <a:pt x="349528" y="0"/>
                        </a:moveTo>
                        <a:lnTo>
                          <a:pt x="1399340" y="0"/>
                        </a:lnTo>
                        <a:lnTo>
                          <a:pt x="1399340" y="340675"/>
                        </a:lnTo>
                        <a:lnTo>
                          <a:pt x="0" y="340675"/>
                        </a:lnTo>
                        <a:lnTo>
                          <a:pt x="349528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</p:grpSp>
          <p:sp>
            <p:nvSpPr>
              <p:cNvPr id="26" name="รูปแบบอิสระ: รูปร่าง 49">
                <a:extLst>
                  <a:ext uri="{FF2B5EF4-FFF2-40B4-BE49-F238E27FC236}">
                    <a16:creationId xmlns:a16="http://schemas.microsoft.com/office/drawing/2014/main" id="{8186D56C-B7E7-89E1-686E-60B1A9CC00DF}"/>
                  </a:ext>
                </a:extLst>
              </p:cNvPr>
              <p:cNvSpPr/>
              <p:nvPr/>
            </p:nvSpPr>
            <p:spPr>
              <a:xfrm rot="1816843">
                <a:off x="8384884" y="5134125"/>
                <a:ext cx="366819" cy="715174"/>
              </a:xfrm>
              <a:custGeom>
                <a:avLst/>
                <a:gdLst>
                  <a:gd name="connsiteX0" fmla="*/ 411471 w 524882"/>
                  <a:gd name="connsiteY0" fmla="*/ 0 h 426691"/>
                  <a:gd name="connsiteX1" fmla="*/ 524882 w 524882"/>
                  <a:gd name="connsiteY1" fmla="*/ 0 h 426691"/>
                  <a:gd name="connsiteX2" fmla="*/ 113411 w 524882"/>
                  <a:gd name="connsiteY2" fmla="*/ 426691 h 426691"/>
                  <a:gd name="connsiteX3" fmla="*/ 0 w 524882"/>
                  <a:gd name="connsiteY3" fmla="*/ 426691 h 426691"/>
                  <a:gd name="connsiteX4" fmla="*/ 411471 w 524882"/>
                  <a:gd name="connsiteY4" fmla="*/ 0 h 426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882" h="426691">
                    <a:moveTo>
                      <a:pt x="411471" y="0"/>
                    </a:moveTo>
                    <a:lnTo>
                      <a:pt x="524882" y="0"/>
                    </a:lnTo>
                    <a:lnTo>
                      <a:pt x="113411" y="426691"/>
                    </a:lnTo>
                    <a:lnTo>
                      <a:pt x="0" y="426691"/>
                    </a:lnTo>
                    <a:lnTo>
                      <a:pt x="41147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h-TH" sz="2667"/>
              </a:p>
            </p:txBody>
          </p:sp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B312B198-C17C-96F4-3A0E-1105D8A744E3}"/>
                </a:ext>
              </a:extLst>
            </p:cNvPr>
            <p:cNvSpPr txBox="1"/>
            <p:nvPr/>
          </p:nvSpPr>
          <p:spPr>
            <a:xfrm>
              <a:off x="124926" y="5442506"/>
              <a:ext cx="5258965" cy="276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เศรษฐกิจฐานรากมั่นคง ชุมชนเข้มแข็งอย่างยั่งยืน ด้วยหลักปรัชญาของเศรษฐกิจพอเพียง</a:t>
              </a:r>
            </a:p>
          </p:txBody>
        </p:sp>
        <p:grpSp>
          <p:nvGrpSpPr>
            <p:cNvPr id="18" name="กลุ่ม 5">
              <a:extLst>
                <a:ext uri="{FF2B5EF4-FFF2-40B4-BE49-F238E27FC236}">
                  <a16:creationId xmlns:a16="http://schemas.microsoft.com/office/drawing/2014/main" id="{BC9CDF00-3138-6969-9F3B-1C4BDBCE4D5C}"/>
                </a:ext>
              </a:extLst>
            </p:cNvPr>
            <p:cNvGrpSpPr/>
            <p:nvPr/>
          </p:nvGrpSpPr>
          <p:grpSpPr>
            <a:xfrm>
              <a:off x="5709572" y="5155894"/>
              <a:ext cx="2562423" cy="573424"/>
              <a:chOff x="5709572" y="5155894"/>
              <a:chExt cx="2562423" cy="573424"/>
            </a:xfrm>
          </p:grpSpPr>
          <p:grpSp>
            <p:nvGrpSpPr>
              <p:cNvPr id="19" name="Group 7">
                <a:extLst>
                  <a:ext uri="{FF2B5EF4-FFF2-40B4-BE49-F238E27FC236}">
                    <a16:creationId xmlns:a16="http://schemas.microsoft.com/office/drawing/2014/main" id="{AA8CDC2F-0ADD-CFBA-3F81-21907F8C6A8B}"/>
                  </a:ext>
                </a:extLst>
              </p:cNvPr>
              <p:cNvGrpSpPr/>
              <p:nvPr/>
            </p:nvGrpSpPr>
            <p:grpSpPr>
              <a:xfrm>
                <a:off x="5709572" y="5155894"/>
                <a:ext cx="2562423" cy="573424"/>
                <a:chOff x="-89764" y="-196712"/>
                <a:chExt cx="10439060" cy="2336075"/>
              </a:xfrm>
            </p:grpSpPr>
            <p:sp>
              <p:nvSpPr>
                <p:cNvPr id="21" name="Freeform 71">
                  <a:extLst>
                    <a:ext uri="{FF2B5EF4-FFF2-40B4-BE49-F238E27FC236}">
                      <a16:creationId xmlns:a16="http://schemas.microsoft.com/office/drawing/2014/main" id="{4334F1EA-CF8D-8179-E1CF-2AA4B6440654}"/>
                    </a:ext>
                  </a:extLst>
                </p:cNvPr>
                <p:cNvSpPr/>
                <p:nvPr/>
              </p:nvSpPr>
              <p:spPr>
                <a:xfrm>
                  <a:off x="-89764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  <p:sp>
              <p:nvSpPr>
                <p:cNvPr id="22" name="Freeform 72">
                  <a:extLst>
                    <a:ext uri="{FF2B5EF4-FFF2-40B4-BE49-F238E27FC236}">
                      <a16:creationId xmlns:a16="http://schemas.microsoft.com/office/drawing/2014/main" id="{3CEE39FA-2F70-ED62-4F3B-C2DA3FC3077B}"/>
                    </a:ext>
                  </a:extLst>
                </p:cNvPr>
                <p:cNvSpPr/>
                <p:nvPr/>
              </p:nvSpPr>
              <p:spPr>
                <a:xfrm>
                  <a:off x="1575525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3" name="Freeform 73">
                  <a:extLst>
                    <a:ext uri="{FF2B5EF4-FFF2-40B4-BE49-F238E27FC236}">
                      <a16:creationId xmlns:a16="http://schemas.microsoft.com/office/drawing/2014/main" id="{F737BBCC-6616-4210-E61D-89B9EE635CA9}"/>
                    </a:ext>
                  </a:extLst>
                </p:cNvPr>
                <p:cNvSpPr/>
                <p:nvPr/>
              </p:nvSpPr>
              <p:spPr>
                <a:xfrm>
                  <a:off x="4979852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BA60EEC5-5614-86E6-2A70-374F133C5E04}"/>
                    </a:ext>
                  </a:extLst>
                </p:cNvPr>
                <p:cNvSpPr/>
                <p:nvPr/>
              </p:nvSpPr>
              <p:spPr>
                <a:xfrm>
                  <a:off x="6632873" y="-196712"/>
                  <a:ext cx="3716423" cy="23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23" h="2336075">
                      <a:moveTo>
                        <a:pt x="0" y="0"/>
                      </a:moveTo>
                      <a:lnTo>
                        <a:pt x="3716423" y="0"/>
                      </a:lnTo>
                      <a:lnTo>
                        <a:pt x="3716423" y="2336075"/>
                      </a:lnTo>
                      <a:lnTo>
                        <a:pt x="0" y="23360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l="-5873" r="-5873"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2F39FE4-17BA-6C98-C958-AA3F8A9B1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3969" y="5270291"/>
                <a:ext cx="419617" cy="420742"/>
              </a:xfrm>
              <a:prstGeom prst="rect">
                <a:avLst/>
              </a:prstGeom>
            </p:spPr>
          </p:pic>
        </p:grpSp>
      </p:grpSp>
      <p:sp>
        <p:nvSpPr>
          <p:cNvPr id="7" name="Rectangle 6"/>
          <p:cNvSpPr/>
          <p:nvPr/>
        </p:nvSpPr>
        <p:spPr>
          <a:xfrm>
            <a:off x="292099" y="847908"/>
            <a:ext cx="11734799" cy="1097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บัญชีจัดสรรงบประมาณ (ต่อ)</a:t>
            </a:r>
            <a:b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1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โครงการเพิ่มประสิทธิภาพการปฏิบัติงานกองทุนพัฒนาบทบาทสตรีแก่กลไกการขับเคลื่อนกองทุนพัฒนาบทบาทสตรี</a:t>
            </a:r>
            <a:endParaRPr lang="en-US" sz="1600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/>
            <a:r>
              <a:rPr lang="th-TH" sz="1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ประจำปีงบประมาณ พ.ศ. 2567               </a:t>
            </a:r>
            <a:br>
              <a:rPr lang="th-TH" sz="1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1600" b="1" u="sng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กิจกรรมที่ 2</a:t>
            </a:r>
            <a:r>
              <a:rPr lang="th-TH" sz="1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เพิ่มประสิทธิภาพการปฏิบัติงานกองทุนพัฒนาบทบาทสตรีแก่กลไกการขับเคลื่อนกองทุนพัฒนาบทบาทสตรีระดับจังหวัด</a:t>
            </a:r>
            <a:endParaRPr lang="en-US" sz="1600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217886"/>
              </p:ext>
            </p:extLst>
          </p:nvPr>
        </p:nvGraphicFramePr>
        <p:xfrm>
          <a:off x="761387" y="1941832"/>
          <a:ext cx="10770212" cy="4297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6239">
                  <a:extLst>
                    <a:ext uri="{9D8B030D-6E8A-4147-A177-3AD203B41FA5}">
                      <a16:colId xmlns:a16="http://schemas.microsoft.com/office/drawing/2014/main" val="2000578297"/>
                    </a:ext>
                  </a:extLst>
                </a:gridCol>
                <a:gridCol w="1754631">
                  <a:extLst>
                    <a:ext uri="{9D8B030D-6E8A-4147-A177-3AD203B41FA5}">
                      <a16:colId xmlns:a16="http://schemas.microsoft.com/office/drawing/2014/main" val="1600422647"/>
                    </a:ext>
                  </a:extLst>
                </a:gridCol>
                <a:gridCol w="3126251">
                  <a:extLst>
                    <a:ext uri="{9D8B030D-6E8A-4147-A177-3AD203B41FA5}">
                      <a16:colId xmlns:a16="http://schemas.microsoft.com/office/drawing/2014/main" val="3457021410"/>
                    </a:ext>
                  </a:extLst>
                </a:gridCol>
                <a:gridCol w="1727697">
                  <a:extLst>
                    <a:ext uri="{9D8B030D-6E8A-4147-A177-3AD203B41FA5}">
                      <a16:colId xmlns:a16="http://schemas.microsoft.com/office/drawing/2014/main" val="3431201823"/>
                    </a:ext>
                  </a:extLst>
                </a:gridCol>
                <a:gridCol w="1727697">
                  <a:extLst>
                    <a:ext uri="{9D8B030D-6E8A-4147-A177-3AD203B41FA5}">
                      <a16:colId xmlns:a16="http://schemas.microsoft.com/office/drawing/2014/main" val="3105249133"/>
                    </a:ext>
                  </a:extLst>
                </a:gridCol>
                <a:gridCol w="1727697">
                  <a:extLst>
                    <a:ext uri="{9D8B030D-6E8A-4147-A177-3AD203B41FA5}">
                      <a16:colId xmlns:a16="http://schemas.microsoft.com/office/drawing/2014/main" val="2279986314"/>
                    </a:ext>
                  </a:extLst>
                </a:gridCol>
              </a:tblGrid>
              <a:tr h="354268"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กลุ่มเป้าหมาย</a:t>
                      </a:r>
                      <a:r>
                        <a:rPr lang="th-TH" sz="1300" baseline="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ต่อ 1 อำเภอ</a:t>
                      </a:r>
                      <a:endParaRPr lang="th-TH" sz="1300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จำนวนเงินที่จัดสรร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780592"/>
                  </a:ext>
                </a:extLst>
              </a:tr>
              <a:tr h="539553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คณทำงานขับเคลื่อน ตำบล/เทศบาล 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(คน)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เจ้าหน้าที่โครงการ </a:t>
                      </a:r>
                    </a:p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(คน)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 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(คน)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รวมทุกอำเภอ (บาท)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076882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51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ลพบุรี</a:t>
                      </a:r>
                      <a:endParaRPr lang="en-US" sz="13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144392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ลำปาง</a:t>
                      </a:r>
                      <a:endParaRPr lang="en-US" sz="13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19607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53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ลำพูน</a:t>
                      </a:r>
                      <a:endParaRPr lang="en-US" sz="13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46713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54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เลย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83544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55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ศรีสะเกษ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107623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56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สกลนคร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518429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57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สงขลา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290639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58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สตูล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997440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59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สมุทรปราการ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908080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สมุทรสงคราม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808460"/>
                  </a:ext>
                </a:extLst>
              </a:tr>
            </a:tbl>
          </a:graphicData>
        </a:graphic>
      </p:graphicFrame>
      <p:sp>
        <p:nvSpPr>
          <p:cNvPr id="3" name="ตัวแทนหมายเลขภาพนิ่ง 8">
            <a:extLst>
              <a:ext uri="{FF2B5EF4-FFF2-40B4-BE49-F238E27FC236}">
                <a16:creationId xmlns:a16="http://schemas.microsoft.com/office/drawing/2014/main" id="{4F5D34E6-065B-42CE-D036-DA18A245DB63}"/>
              </a:ext>
            </a:extLst>
          </p:cNvPr>
          <p:cNvSpPr txBox="1">
            <a:spLocks/>
          </p:cNvSpPr>
          <p:nvPr/>
        </p:nvSpPr>
        <p:spPr>
          <a:xfrm>
            <a:off x="11115090" y="6440644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43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740807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2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0" y="-19978"/>
            <a:ext cx="12245731" cy="836769"/>
            <a:chOff x="-29746" y="-164553"/>
            <a:chExt cx="9173747" cy="702501"/>
          </a:xfrm>
        </p:grpSpPr>
        <p:sp>
          <p:nvSpPr>
            <p:cNvPr id="10" name="สี่เหลี่ยมผืนผ้า: มุมมน 48">
              <a:extLst>
                <a:ext uri="{FF2B5EF4-FFF2-40B4-BE49-F238E27FC236}">
                  <a16:creationId xmlns:a16="http://schemas.microsoft.com/office/drawing/2014/main" id="{DCE62B95-9C16-4E87-82CC-AF99B1F01983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1" name="สี่เหลี่ยมผืนผ้า 47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29746" y="-164553"/>
              <a:ext cx="9173747" cy="702501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2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CDB1064D-F2C9-4D02-9722-A4463B75D08B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dirty="0"/>
            </a:p>
          </p:txBody>
        </p:sp>
        <p:sp>
          <p:nvSpPr>
            <p:cNvPr id="13" name="สี่เหลี่ยมผืนผ้า 3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29746" y="-164553"/>
              <a:ext cx="9173747" cy="60745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</p:grpSp>
      <p:sp>
        <p:nvSpPr>
          <p:cNvPr id="14" name="สี่เหลี่ยมผืนผ้า 24"/>
          <p:cNvSpPr/>
          <p:nvPr/>
        </p:nvSpPr>
        <p:spPr>
          <a:xfrm>
            <a:off x="459981" y="157133"/>
            <a:ext cx="113990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การดำเนินงานตามแผนการดำเนินงานและแผนการใช้จ่ายงบประมาณ กองทุนพัฒนาบทบาทสตรี ประจำปีงบประมาณ พ.ศ. 2567</a:t>
            </a:r>
          </a:p>
        </p:txBody>
      </p:sp>
      <p:grpSp>
        <p:nvGrpSpPr>
          <p:cNvPr id="15" name="กลุ่ม 2">
            <a:extLst>
              <a:ext uri="{FF2B5EF4-FFF2-40B4-BE49-F238E27FC236}">
                <a16:creationId xmlns:a16="http://schemas.microsoft.com/office/drawing/2014/main" id="{82644C6B-2B5C-7B00-84BC-4056C8694F06}"/>
              </a:ext>
            </a:extLst>
          </p:cNvPr>
          <p:cNvGrpSpPr/>
          <p:nvPr/>
        </p:nvGrpSpPr>
        <p:grpSpPr>
          <a:xfrm>
            <a:off x="0" y="6276306"/>
            <a:ext cx="12192000" cy="695990"/>
            <a:chOff x="-23585" y="5154909"/>
            <a:chExt cx="10183585" cy="694389"/>
          </a:xfrm>
        </p:grpSpPr>
        <p:grpSp>
          <p:nvGrpSpPr>
            <p:cNvPr id="16" name="Group 47">
              <a:extLst>
                <a:ext uri="{FF2B5EF4-FFF2-40B4-BE49-F238E27FC236}">
                  <a16:creationId xmlns:a16="http://schemas.microsoft.com/office/drawing/2014/main" id="{C9BCB005-829C-BE99-BA7C-7F9EB5EC2082}"/>
                </a:ext>
              </a:extLst>
            </p:cNvPr>
            <p:cNvGrpSpPr/>
            <p:nvPr/>
          </p:nvGrpSpPr>
          <p:grpSpPr>
            <a:xfrm>
              <a:off x="-23585" y="5154909"/>
              <a:ext cx="10183585" cy="694389"/>
              <a:chOff x="-23585" y="5134125"/>
              <a:chExt cx="10183585" cy="715174"/>
            </a:xfrm>
          </p:grpSpPr>
          <p:grpSp>
            <p:nvGrpSpPr>
              <p:cNvPr id="25" name="กลุ่ม 1">
                <a:extLst>
                  <a:ext uri="{FF2B5EF4-FFF2-40B4-BE49-F238E27FC236}">
                    <a16:creationId xmlns:a16="http://schemas.microsoft.com/office/drawing/2014/main" id="{A4F962D6-BD3F-CD0A-46E6-BA26F50342FE}"/>
                  </a:ext>
                </a:extLst>
              </p:cNvPr>
              <p:cNvGrpSpPr/>
              <p:nvPr/>
            </p:nvGrpSpPr>
            <p:grpSpPr>
              <a:xfrm>
                <a:off x="-23585" y="5274993"/>
                <a:ext cx="10183585" cy="470079"/>
                <a:chOff x="-21227" y="4621292"/>
                <a:chExt cx="9165228" cy="561020"/>
              </a:xfrm>
            </p:grpSpPr>
            <p:grpSp>
              <p:nvGrpSpPr>
                <p:cNvPr id="27" name="กลุ่ม 7">
                  <a:extLst>
                    <a:ext uri="{FF2B5EF4-FFF2-40B4-BE49-F238E27FC236}">
                      <a16:creationId xmlns:a16="http://schemas.microsoft.com/office/drawing/2014/main" id="{005B2F52-0366-AC43-5456-E24CFD37FA84}"/>
                    </a:ext>
                  </a:extLst>
                </p:cNvPr>
                <p:cNvGrpSpPr/>
                <p:nvPr/>
              </p:nvGrpSpPr>
              <p:grpSpPr>
                <a:xfrm>
                  <a:off x="-21227" y="4635401"/>
                  <a:ext cx="5133812" cy="546911"/>
                  <a:chOff x="-45702" y="6428830"/>
                  <a:chExt cx="7109735" cy="450425"/>
                </a:xfrm>
              </p:grpSpPr>
              <p:sp>
                <p:nvSpPr>
                  <p:cNvPr id="31" name="รูปแบบอิสระ: รูปร่าง 55">
                    <a:extLst>
                      <a:ext uri="{FF2B5EF4-FFF2-40B4-BE49-F238E27FC236}">
                        <a16:creationId xmlns:a16="http://schemas.microsoft.com/office/drawing/2014/main" id="{D227A3C2-B931-8A4F-F874-0584EE83A018}"/>
                      </a:ext>
                    </a:extLst>
                  </p:cNvPr>
                  <p:cNvSpPr/>
                  <p:nvPr/>
                </p:nvSpPr>
                <p:spPr>
                  <a:xfrm>
                    <a:off x="-16309" y="6508953"/>
                    <a:ext cx="6875685" cy="339767"/>
                  </a:xfrm>
                  <a:custGeom>
                    <a:avLst/>
                    <a:gdLst>
                      <a:gd name="connsiteX0" fmla="*/ 0 w 6028447"/>
                      <a:gd name="connsiteY0" fmla="*/ 0 h 339767"/>
                      <a:gd name="connsiteX1" fmla="*/ 6028447 w 6028447"/>
                      <a:gd name="connsiteY1" fmla="*/ 0 h 339767"/>
                      <a:gd name="connsiteX2" fmla="*/ 5679852 w 6028447"/>
                      <a:gd name="connsiteY2" fmla="*/ 339767 h 339767"/>
                      <a:gd name="connsiteX3" fmla="*/ 0 w 6028447"/>
                      <a:gd name="connsiteY3" fmla="*/ 339767 h 339767"/>
                      <a:gd name="connsiteX4" fmla="*/ 0 w 6028447"/>
                      <a:gd name="connsiteY4" fmla="*/ 0 h 339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28447" h="339767">
                        <a:moveTo>
                          <a:pt x="0" y="0"/>
                        </a:moveTo>
                        <a:lnTo>
                          <a:pt x="6028447" y="0"/>
                        </a:lnTo>
                        <a:lnTo>
                          <a:pt x="5679852" y="339767"/>
                        </a:lnTo>
                        <a:lnTo>
                          <a:pt x="0" y="3397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2" name="รูปแบบอิสระ: รูปร่าง 50">
                    <a:extLst>
                      <a:ext uri="{FF2B5EF4-FFF2-40B4-BE49-F238E27FC236}">
                        <a16:creationId xmlns:a16="http://schemas.microsoft.com/office/drawing/2014/main" id="{809CC155-5851-4A48-91E2-3C9BCA6CA752}"/>
                      </a:ext>
                    </a:extLst>
                  </p:cNvPr>
                  <p:cNvSpPr/>
                  <p:nvPr/>
                </p:nvSpPr>
                <p:spPr>
                  <a:xfrm>
                    <a:off x="-45702" y="6433550"/>
                    <a:ext cx="7025615" cy="426691"/>
                  </a:xfrm>
                  <a:custGeom>
                    <a:avLst/>
                    <a:gdLst>
                      <a:gd name="connsiteX0" fmla="*/ 0 w 6123140"/>
                      <a:gd name="connsiteY0" fmla="*/ 0 h 426691"/>
                      <a:gd name="connsiteX1" fmla="*/ 6123140 w 6123140"/>
                      <a:gd name="connsiteY1" fmla="*/ 0 h 426691"/>
                      <a:gd name="connsiteX2" fmla="*/ 6008569 w 6123140"/>
                      <a:gd name="connsiteY2" fmla="*/ 111669 h 426691"/>
                      <a:gd name="connsiteX3" fmla="*/ 5685361 w 6123140"/>
                      <a:gd name="connsiteY3" fmla="*/ 426691 h 426691"/>
                      <a:gd name="connsiteX4" fmla="*/ 5679852 w 6123140"/>
                      <a:gd name="connsiteY4" fmla="*/ 426691 h 426691"/>
                      <a:gd name="connsiteX5" fmla="*/ 6028447 w 6123140"/>
                      <a:gd name="connsiteY5" fmla="*/ 86924 h 426691"/>
                      <a:gd name="connsiteX6" fmla="*/ 0 w 6123140"/>
                      <a:gd name="connsiteY6" fmla="*/ 86924 h 426691"/>
                      <a:gd name="connsiteX7" fmla="*/ 0 w 6123140"/>
                      <a:gd name="connsiteY7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23140" h="426691">
                        <a:moveTo>
                          <a:pt x="0" y="0"/>
                        </a:moveTo>
                        <a:lnTo>
                          <a:pt x="6123140" y="0"/>
                        </a:lnTo>
                        <a:lnTo>
                          <a:pt x="6008569" y="111669"/>
                        </a:lnTo>
                        <a:lnTo>
                          <a:pt x="5685361" y="426691"/>
                        </a:lnTo>
                        <a:lnTo>
                          <a:pt x="5679852" y="426691"/>
                        </a:lnTo>
                        <a:lnTo>
                          <a:pt x="6028447" y="86924"/>
                        </a:lnTo>
                        <a:lnTo>
                          <a:pt x="0" y="869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3" name="รูปแบบอิสระ: รูปร่าง 49">
                    <a:extLst>
                      <a:ext uri="{FF2B5EF4-FFF2-40B4-BE49-F238E27FC236}">
                        <a16:creationId xmlns:a16="http://schemas.microsoft.com/office/drawing/2014/main" id="{DF5E9D64-B090-1C11-FDC3-97FB18073E19}"/>
                      </a:ext>
                    </a:extLst>
                  </p:cNvPr>
                  <p:cNvSpPr/>
                  <p:nvPr/>
                </p:nvSpPr>
                <p:spPr>
                  <a:xfrm rot="380166">
                    <a:off x="6515310" y="6428830"/>
                    <a:ext cx="548723" cy="450425"/>
                  </a:xfrm>
                  <a:custGeom>
                    <a:avLst/>
                    <a:gdLst>
                      <a:gd name="connsiteX0" fmla="*/ 411471 w 524882"/>
                      <a:gd name="connsiteY0" fmla="*/ 0 h 426691"/>
                      <a:gd name="connsiteX1" fmla="*/ 524882 w 524882"/>
                      <a:gd name="connsiteY1" fmla="*/ 0 h 426691"/>
                      <a:gd name="connsiteX2" fmla="*/ 113411 w 524882"/>
                      <a:gd name="connsiteY2" fmla="*/ 426691 h 426691"/>
                      <a:gd name="connsiteX3" fmla="*/ 0 w 524882"/>
                      <a:gd name="connsiteY3" fmla="*/ 426691 h 426691"/>
                      <a:gd name="connsiteX4" fmla="*/ 411471 w 524882"/>
                      <a:gd name="connsiteY4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882" h="426691">
                        <a:moveTo>
                          <a:pt x="411471" y="0"/>
                        </a:moveTo>
                        <a:lnTo>
                          <a:pt x="524882" y="0"/>
                        </a:lnTo>
                        <a:lnTo>
                          <a:pt x="113411" y="426691"/>
                        </a:lnTo>
                        <a:lnTo>
                          <a:pt x="0" y="426691"/>
                        </a:lnTo>
                        <a:lnTo>
                          <a:pt x="41147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  <p:grpSp>
              <p:nvGrpSpPr>
                <p:cNvPr id="28" name="กลุ่ม 4">
                  <a:extLst>
                    <a:ext uri="{FF2B5EF4-FFF2-40B4-BE49-F238E27FC236}">
                      <a16:creationId xmlns:a16="http://schemas.microsoft.com/office/drawing/2014/main" id="{9A80B2CC-7067-7AC4-A3AB-BB16B3F66732}"/>
                    </a:ext>
                  </a:extLst>
                </p:cNvPr>
                <p:cNvGrpSpPr/>
                <p:nvPr/>
              </p:nvGrpSpPr>
              <p:grpSpPr>
                <a:xfrm>
                  <a:off x="7524888" y="4621292"/>
                  <a:ext cx="1619113" cy="531030"/>
                  <a:chOff x="9543115" y="6415804"/>
                  <a:chExt cx="2661401" cy="453428"/>
                </a:xfrm>
              </p:grpSpPr>
              <p:sp>
                <p:nvSpPr>
                  <p:cNvPr id="29" name="รูปแบบอิสระ: รูปร่าง 38">
                    <a:extLst>
                      <a:ext uri="{FF2B5EF4-FFF2-40B4-BE49-F238E27FC236}">
                        <a16:creationId xmlns:a16="http://schemas.microsoft.com/office/drawing/2014/main" id="{902BB02D-6665-9244-6B1A-A4EB8DFDE443}"/>
                      </a:ext>
                    </a:extLst>
                  </p:cNvPr>
                  <p:cNvSpPr/>
                  <p:nvPr/>
                </p:nvSpPr>
                <p:spPr>
                  <a:xfrm>
                    <a:off x="9543115" y="6415804"/>
                    <a:ext cx="2661398" cy="441288"/>
                  </a:xfrm>
                  <a:custGeom>
                    <a:avLst/>
                    <a:gdLst>
                      <a:gd name="connsiteX0" fmla="*/ 437779 w 1373020"/>
                      <a:gd name="connsiteY0" fmla="*/ 0 h 426691"/>
                      <a:gd name="connsiteX1" fmla="*/ 1373020 w 1373020"/>
                      <a:gd name="connsiteY1" fmla="*/ 0 h 426691"/>
                      <a:gd name="connsiteX2" fmla="*/ 1373020 w 1373020"/>
                      <a:gd name="connsiteY2" fmla="*/ 426691 h 426691"/>
                      <a:gd name="connsiteX3" fmla="*/ 0 w 1373020"/>
                      <a:gd name="connsiteY3" fmla="*/ 426691 h 426691"/>
                      <a:gd name="connsiteX4" fmla="*/ 323208 w 1373020"/>
                      <a:gd name="connsiteY4" fmla="*/ 111669 h 426691"/>
                      <a:gd name="connsiteX5" fmla="*/ 437779 w 1373020"/>
                      <a:gd name="connsiteY5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3020" h="426691">
                        <a:moveTo>
                          <a:pt x="437779" y="0"/>
                        </a:moveTo>
                        <a:lnTo>
                          <a:pt x="1373020" y="0"/>
                        </a:lnTo>
                        <a:lnTo>
                          <a:pt x="1373020" y="426691"/>
                        </a:lnTo>
                        <a:lnTo>
                          <a:pt x="0" y="426691"/>
                        </a:lnTo>
                        <a:lnTo>
                          <a:pt x="323208" y="111669"/>
                        </a:lnTo>
                        <a:lnTo>
                          <a:pt x="43777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  <p:sp>
                <p:nvSpPr>
                  <p:cNvPr id="30" name="รูปแบบอิสระ: รูปร่าง 31">
                    <a:extLst>
                      <a:ext uri="{FF2B5EF4-FFF2-40B4-BE49-F238E27FC236}">
                        <a16:creationId xmlns:a16="http://schemas.microsoft.com/office/drawing/2014/main" id="{2FEE4FA3-30B7-5C6E-2383-E5F4E5C71E41}"/>
                      </a:ext>
                    </a:extLst>
                  </p:cNvPr>
                  <p:cNvSpPr/>
                  <p:nvPr/>
                </p:nvSpPr>
                <p:spPr>
                  <a:xfrm>
                    <a:off x="9543115" y="6510930"/>
                    <a:ext cx="2661401" cy="358302"/>
                  </a:xfrm>
                  <a:custGeom>
                    <a:avLst/>
                    <a:gdLst>
                      <a:gd name="connsiteX0" fmla="*/ 349528 w 1399340"/>
                      <a:gd name="connsiteY0" fmla="*/ 0 h 340675"/>
                      <a:gd name="connsiteX1" fmla="*/ 1399340 w 1399340"/>
                      <a:gd name="connsiteY1" fmla="*/ 0 h 340675"/>
                      <a:gd name="connsiteX2" fmla="*/ 1399340 w 1399340"/>
                      <a:gd name="connsiteY2" fmla="*/ 340675 h 340675"/>
                      <a:gd name="connsiteX3" fmla="*/ 0 w 1399340"/>
                      <a:gd name="connsiteY3" fmla="*/ 340675 h 340675"/>
                      <a:gd name="connsiteX4" fmla="*/ 349528 w 1399340"/>
                      <a:gd name="connsiteY4" fmla="*/ 0 h 340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99340" h="340675">
                        <a:moveTo>
                          <a:pt x="349528" y="0"/>
                        </a:moveTo>
                        <a:lnTo>
                          <a:pt x="1399340" y="0"/>
                        </a:lnTo>
                        <a:lnTo>
                          <a:pt x="1399340" y="340675"/>
                        </a:lnTo>
                        <a:lnTo>
                          <a:pt x="0" y="340675"/>
                        </a:lnTo>
                        <a:lnTo>
                          <a:pt x="349528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</p:grpSp>
          <p:sp>
            <p:nvSpPr>
              <p:cNvPr id="26" name="รูปแบบอิสระ: รูปร่าง 49">
                <a:extLst>
                  <a:ext uri="{FF2B5EF4-FFF2-40B4-BE49-F238E27FC236}">
                    <a16:creationId xmlns:a16="http://schemas.microsoft.com/office/drawing/2014/main" id="{8186D56C-B7E7-89E1-686E-60B1A9CC00DF}"/>
                  </a:ext>
                </a:extLst>
              </p:cNvPr>
              <p:cNvSpPr/>
              <p:nvPr/>
            </p:nvSpPr>
            <p:spPr>
              <a:xfrm rot="1816843">
                <a:off x="8384884" y="5134125"/>
                <a:ext cx="366819" cy="715174"/>
              </a:xfrm>
              <a:custGeom>
                <a:avLst/>
                <a:gdLst>
                  <a:gd name="connsiteX0" fmla="*/ 411471 w 524882"/>
                  <a:gd name="connsiteY0" fmla="*/ 0 h 426691"/>
                  <a:gd name="connsiteX1" fmla="*/ 524882 w 524882"/>
                  <a:gd name="connsiteY1" fmla="*/ 0 h 426691"/>
                  <a:gd name="connsiteX2" fmla="*/ 113411 w 524882"/>
                  <a:gd name="connsiteY2" fmla="*/ 426691 h 426691"/>
                  <a:gd name="connsiteX3" fmla="*/ 0 w 524882"/>
                  <a:gd name="connsiteY3" fmla="*/ 426691 h 426691"/>
                  <a:gd name="connsiteX4" fmla="*/ 411471 w 524882"/>
                  <a:gd name="connsiteY4" fmla="*/ 0 h 426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882" h="426691">
                    <a:moveTo>
                      <a:pt x="411471" y="0"/>
                    </a:moveTo>
                    <a:lnTo>
                      <a:pt x="524882" y="0"/>
                    </a:lnTo>
                    <a:lnTo>
                      <a:pt x="113411" y="426691"/>
                    </a:lnTo>
                    <a:lnTo>
                      <a:pt x="0" y="426691"/>
                    </a:lnTo>
                    <a:lnTo>
                      <a:pt x="41147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h-TH" sz="2667"/>
              </a:p>
            </p:txBody>
          </p:sp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B312B198-C17C-96F4-3A0E-1105D8A744E3}"/>
                </a:ext>
              </a:extLst>
            </p:cNvPr>
            <p:cNvSpPr txBox="1"/>
            <p:nvPr/>
          </p:nvSpPr>
          <p:spPr>
            <a:xfrm>
              <a:off x="124926" y="5442506"/>
              <a:ext cx="5258965" cy="276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เศรษฐกิจฐานรากมั่นคง ชุมชนเข้มแข็งอย่างยั่งยืน ด้วยหลักปรัชญาของเศรษฐกิจพอเพียง</a:t>
              </a:r>
            </a:p>
          </p:txBody>
        </p:sp>
        <p:grpSp>
          <p:nvGrpSpPr>
            <p:cNvPr id="18" name="กลุ่ม 5">
              <a:extLst>
                <a:ext uri="{FF2B5EF4-FFF2-40B4-BE49-F238E27FC236}">
                  <a16:creationId xmlns:a16="http://schemas.microsoft.com/office/drawing/2014/main" id="{BC9CDF00-3138-6969-9F3B-1C4BDBCE4D5C}"/>
                </a:ext>
              </a:extLst>
            </p:cNvPr>
            <p:cNvGrpSpPr/>
            <p:nvPr/>
          </p:nvGrpSpPr>
          <p:grpSpPr>
            <a:xfrm>
              <a:off x="5709572" y="5155894"/>
              <a:ext cx="2562423" cy="573424"/>
              <a:chOff x="5709572" y="5155894"/>
              <a:chExt cx="2562423" cy="573424"/>
            </a:xfrm>
          </p:grpSpPr>
          <p:grpSp>
            <p:nvGrpSpPr>
              <p:cNvPr id="19" name="Group 7">
                <a:extLst>
                  <a:ext uri="{FF2B5EF4-FFF2-40B4-BE49-F238E27FC236}">
                    <a16:creationId xmlns:a16="http://schemas.microsoft.com/office/drawing/2014/main" id="{AA8CDC2F-0ADD-CFBA-3F81-21907F8C6A8B}"/>
                  </a:ext>
                </a:extLst>
              </p:cNvPr>
              <p:cNvGrpSpPr/>
              <p:nvPr/>
            </p:nvGrpSpPr>
            <p:grpSpPr>
              <a:xfrm>
                <a:off x="5709572" y="5155894"/>
                <a:ext cx="2562423" cy="573424"/>
                <a:chOff x="-89764" y="-196712"/>
                <a:chExt cx="10439060" cy="2336075"/>
              </a:xfrm>
            </p:grpSpPr>
            <p:sp>
              <p:nvSpPr>
                <p:cNvPr id="21" name="Freeform 71">
                  <a:extLst>
                    <a:ext uri="{FF2B5EF4-FFF2-40B4-BE49-F238E27FC236}">
                      <a16:creationId xmlns:a16="http://schemas.microsoft.com/office/drawing/2014/main" id="{4334F1EA-CF8D-8179-E1CF-2AA4B6440654}"/>
                    </a:ext>
                  </a:extLst>
                </p:cNvPr>
                <p:cNvSpPr/>
                <p:nvPr/>
              </p:nvSpPr>
              <p:spPr>
                <a:xfrm>
                  <a:off x="-89764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  <p:sp>
              <p:nvSpPr>
                <p:cNvPr id="22" name="Freeform 72">
                  <a:extLst>
                    <a:ext uri="{FF2B5EF4-FFF2-40B4-BE49-F238E27FC236}">
                      <a16:creationId xmlns:a16="http://schemas.microsoft.com/office/drawing/2014/main" id="{3CEE39FA-2F70-ED62-4F3B-C2DA3FC3077B}"/>
                    </a:ext>
                  </a:extLst>
                </p:cNvPr>
                <p:cNvSpPr/>
                <p:nvPr/>
              </p:nvSpPr>
              <p:spPr>
                <a:xfrm>
                  <a:off x="1575525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3" name="Freeform 73">
                  <a:extLst>
                    <a:ext uri="{FF2B5EF4-FFF2-40B4-BE49-F238E27FC236}">
                      <a16:creationId xmlns:a16="http://schemas.microsoft.com/office/drawing/2014/main" id="{F737BBCC-6616-4210-E61D-89B9EE635CA9}"/>
                    </a:ext>
                  </a:extLst>
                </p:cNvPr>
                <p:cNvSpPr/>
                <p:nvPr/>
              </p:nvSpPr>
              <p:spPr>
                <a:xfrm>
                  <a:off x="4979852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BA60EEC5-5614-86E6-2A70-374F133C5E04}"/>
                    </a:ext>
                  </a:extLst>
                </p:cNvPr>
                <p:cNvSpPr/>
                <p:nvPr/>
              </p:nvSpPr>
              <p:spPr>
                <a:xfrm>
                  <a:off x="6632873" y="-196712"/>
                  <a:ext cx="3716423" cy="23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23" h="2336075">
                      <a:moveTo>
                        <a:pt x="0" y="0"/>
                      </a:moveTo>
                      <a:lnTo>
                        <a:pt x="3716423" y="0"/>
                      </a:lnTo>
                      <a:lnTo>
                        <a:pt x="3716423" y="2336075"/>
                      </a:lnTo>
                      <a:lnTo>
                        <a:pt x="0" y="23360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l="-5873" r="-5873"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2F39FE4-17BA-6C98-C958-AA3F8A9B1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3969" y="5270291"/>
                <a:ext cx="419617" cy="420742"/>
              </a:xfrm>
              <a:prstGeom prst="rect">
                <a:avLst/>
              </a:prstGeom>
            </p:spPr>
          </p:pic>
        </p:grpSp>
      </p:grpSp>
      <p:sp>
        <p:nvSpPr>
          <p:cNvPr id="7" name="Rectangle 6"/>
          <p:cNvSpPr/>
          <p:nvPr/>
        </p:nvSpPr>
        <p:spPr>
          <a:xfrm>
            <a:off x="292099" y="847908"/>
            <a:ext cx="11734799" cy="1097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บัญชีจัดสรรงบประมาณ (ต่อ)</a:t>
            </a:r>
            <a:b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1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โครงการเพิ่มประสิทธิภาพการปฏิบัติงานกองทุนพัฒนาบทบาทสตรีแก่กลไกการขับเคลื่อนกองทุนพัฒนาบทบาทสตรี</a:t>
            </a:r>
            <a:endParaRPr lang="en-US" sz="1600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/>
            <a:r>
              <a:rPr lang="th-TH" sz="1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ประจำปีงบประมาณ พ.ศ. 2567               </a:t>
            </a:r>
            <a:br>
              <a:rPr lang="th-TH" sz="1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1600" b="1" u="sng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กิจกรรมที่ 2</a:t>
            </a:r>
            <a:r>
              <a:rPr lang="th-TH" sz="1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เพิ่มประสิทธิภาพการปฏิบัติงานกองทุนพัฒนาบทบาทสตรีแก่กลไกการขับเคลื่อนกองทุนพัฒนาบทบาทสตรีระดับจังหวัด</a:t>
            </a:r>
            <a:endParaRPr lang="en-US" sz="1600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223069"/>
              </p:ext>
            </p:extLst>
          </p:nvPr>
        </p:nvGraphicFramePr>
        <p:xfrm>
          <a:off x="761387" y="1941832"/>
          <a:ext cx="10770212" cy="4297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6239">
                  <a:extLst>
                    <a:ext uri="{9D8B030D-6E8A-4147-A177-3AD203B41FA5}">
                      <a16:colId xmlns:a16="http://schemas.microsoft.com/office/drawing/2014/main" val="2000578297"/>
                    </a:ext>
                  </a:extLst>
                </a:gridCol>
                <a:gridCol w="1754631">
                  <a:extLst>
                    <a:ext uri="{9D8B030D-6E8A-4147-A177-3AD203B41FA5}">
                      <a16:colId xmlns:a16="http://schemas.microsoft.com/office/drawing/2014/main" val="1600422647"/>
                    </a:ext>
                  </a:extLst>
                </a:gridCol>
                <a:gridCol w="3126251">
                  <a:extLst>
                    <a:ext uri="{9D8B030D-6E8A-4147-A177-3AD203B41FA5}">
                      <a16:colId xmlns:a16="http://schemas.microsoft.com/office/drawing/2014/main" val="3457021410"/>
                    </a:ext>
                  </a:extLst>
                </a:gridCol>
                <a:gridCol w="1727697">
                  <a:extLst>
                    <a:ext uri="{9D8B030D-6E8A-4147-A177-3AD203B41FA5}">
                      <a16:colId xmlns:a16="http://schemas.microsoft.com/office/drawing/2014/main" val="3431201823"/>
                    </a:ext>
                  </a:extLst>
                </a:gridCol>
                <a:gridCol w="1727697">
                  <a:extLst>
                    <a:ext uri="{9D8B030D-6E8A-4147-A177-3AD203B41FA5}">
                      <a16:colId xmlns:a16="http://schemas.microsoft.com/office/drawing/2014/main" val="3105249133"/>
                    </a:ext>
                  </a:extLst>
                </a:gridCol>
                <a:gridCol w="1727697">
                  <a:extLst>
                    <a:ext uri="{9D8B030D-6E8A-4147-A177-3AD203B41FA5}">
                      <a16:colId xmlns:a16="http://schemas.microsoft.com/office/drawing/2014/main" val="2279986314"/>
                    </a:ext>
                  </a:extLst>
                </a:gridCol>
              </a:tblGrid>
              <a:tr h="354268"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กลุ่มเป้าหมาย</a:t>
                      </a:r>
                      <a:r>
                        <a:rPr lang="th-TH" sz="1300" baseline="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ต่อ 1 อำเภอ</a:t>
                      </a:r>
                      <a:endParaRPr lang="th-TH" sz="1300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จำนวนเงินที่จัดสรร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780592"/>
                  </a:ext>
                </a:extLst>
              </a:tr>
              <a:tr h="539553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คณทำงานขับเคลื่อน ตำบล/เทศบาล 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(คน)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เจ้าหน้าที่โครงการ </a:t>
                      </a:r>
                    </a:p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(คน)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 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(คน)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รวมทุกอำเภอ (บาท)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076882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61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สมุทรสาคร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144392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สระแก้ว</a:t>
                      </a:r>
                      <a:endParaRPr lang="en-US" sz="13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19607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63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สระบุรี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46713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64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สิงห์บุรี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83544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65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สุโขทัย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107623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66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สุพรรณบุรี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518429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67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สุราษฏร์ธานี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290639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68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สุรินทร์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997440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69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หนองคาย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908080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หนองบัวลำภู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 anchor="ctr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808460"/>
                  </a:ext>
                </a:extLst>
              </a:tr>
            </a:tbl>
          </a:graphicData>
        </a:graphic>
      </p:graphicFrame>
      <p:sp>
        <p:nvSpPr>
          <p:cNvPr id="3" name="ตัวแทนหมายเลขภาพนิ่ง 8">
            <a:extLst>
              <a:ext uri="{FF2B5EF4-FFF2-40B4-BE49-F238E27FC236}">
                <a16:creationId xmlns:a16="http://schemas.microsoft.com/office/drawing/2014/main" id="{F4A7C55F-33A2-28E4-31FB-1C67241C05B8}"/>
              </a:ext>
            </a:extLst>
          </p:cNvPr>
          <p:cNvSpPr txBox="1">
            <a:spLocks/>
          </p:cNvSpPr>
          <p:nvPr/>
        </p:nvSpPr>
        <p:spPr>
          <a:xfrm>
            <a:off x="11115090" y="6440644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44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864585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2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0" y="-19978"/>
            <a:ext cx="12245731" cy="836769"/>
            <a:chOff x="-29746" y="-164553"/>
            <a:chExt cx="9173747" cy="702501"/>
          </a:xfrm>
        </p:grpSpPr>
        <p:sp>
          <p:nvSpPr>
            <p:cNvPr id="10" name="สี่เหลี่ยมผืนผ้า: มุมมน 48">
              <a:extLst>
                <a:ext uri="{FF2B5EF4-FFF2-40B4-BE49-F238E27FC236}">
                  <a16:creationId xmlns:a16="http://schemas.microsoft.com/office/drawing/2014/main" id="{DCE62B95-9C16-4E87-82CC-AF99B1F01983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1" name="สี่เหลี่ยมผืนผ้า 47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29746" y="-164553"/>
              <a:ext cx="9173747" cy="702501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2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CDB1064D-F2C9-4D02-9722-A4463B75D08B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dirty="0"/>
            </a:p>
          </p:txBody>
        </p:sp>
        <p:sp>
          <p:nvSpPr>
            <p:cNvPr id="13" name="สี่เหลี่ยมผืนผ้า 3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29746" y="-164553"/>
              <a:ext cx="9173747" cy="60745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</p:grpSp>
      <p:sp>
        <p:nvSpPr>
          <p:cNvPr id="14" name="สี่เหลี่ยมผืนผ้า 24"/>
          <p:cNvSpPr/>
          <p:nvPr/>
        </p:nvSpPr>
        <p:spPr>
          <a:xfrm>
            <a:off x="459981" y="157133"/>
            <a:ext cx="113990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การดำเนินงานตามแผนการดำเนินงานและแผนการใช้จ่ายงบประมาณ กองทุนพัฒนาบทบาทสตรี ประจำปีงบประมาณ พ.ศ. 2567</a:t>
            </a:r>
          </a:p>
        </p:txBody>
      </p:sp>
      <p:grpSp>
        <p:nvGrpSpPr>
          <p:cNvPr id="15" name="กลุ่ม 2">
            <a:extLst>
              <a:ext uri="{FF2B5EF4-FFF2-40B4-BE49-F238E27FC236}">
                <a16:creationId xmlns:a16="http://schemas.microsoft.com/office/drawing/2014/main" id="{82644C6B-2B5C-7B00-84BC-4056C8694F06}"/>
              </a:ext>
            </a:extLst>
          </p:cNvPr>
          <p:cNvGrpSpPr/>
          <p:nvPr/>
        </p:nvGrpSpPr>
        <p:grpSpPr>
          <a:xfrm>
            <a:off x="0" y="6276306"/>
            <a:ext cx="12192000" cy="695990"/>
            <a:chOff x="-23585" y="5154909"/>
            <a:chExt cx="10183585" cy="694389"/>
          </a:xfrm>
        </p:grpSpPr>
        <p:grpSp>
          <p:nvGrpSpPr>
            <p:cNvPr id="16" name="Group 47">
              <a:extLst>
                <a:ext uri="{FF2B5EF4-FFF2-40B4-BE49-F238E27FC236}">
                  <a16:creationId xmlns:a16="http://schemas.microsoft.com/office/drawing/2014/main" id="{C9BCB005-829C-BE99-BA7C-7F9EB5EC2082}"/>
                </a:ext>
              </a:extLst>
            </p:cNvPr>
            <p:cNvGrpSpPr/>
            <p:nvPr/>
          </p:nvGrpSpPr>
          <p:grpSpPr>
            <a:xfrm>
              <a:off x="-23585" y="5154909"/>
              <a:ext cx="10183585" cy="694389"/>
              <a:chOff x="-23585" y="5134125"/>
              <a:chExt cx="10183585" cy="715174"/>
            </a:xfrm>
          </p:grpSpPr>
          <p:grpSp>
            <p:nvGrpSpPr>
              <p:cNvPr id="25" name="กลุ่ม 1">
                <a:extLst>
                  <a:ext uri="{FF2B5EF4-FFF2-40B4-BE49-F238E27FC236}">
                    <a16:creationId xmlns:a16="http://schemas.microsoft.com/office/drawing/2014/main" id="{A4F962D6-BD3F-CD0A-46E6-BA26F50342FE}"/>
                  </a:ext>
                </a:extLst>
              </p:cNvPr>
              <p:cNvGrpSpPr/>
              <p:nvPr/>
            </p:nvGrpSpPr>
            <p:grpSpPr>
              <a:xfrm>
                <a:off x="-23585" y="5274993"/>
                <a:ext cx="10183585" cy="470079"/>
                <a:chOff x="-21227" y="4621292"/>
                <a:chExt cx="9165228" cy="561020"/>
              </a:xfrm>
            </p:grpSpPr>
            <p:grpSp>
              <p:nvGrpSpPr>
                <p:cNvPr id="27" name="กลุ่ม 7">
                  <a:extLst>
                    <a:ext uri="{FF2B5EF4-FFF2-40B4-BE49-F238E27FC236}">
                      <a16:creationId xmlns:a16="http://schemas.microsoft.com/office/drawing/2014/main" id="{005B2F52-0366-AC43-5456-E24CFD37FA84}"/>
                    </a:ext>
                  </a:extLst>
                </p:cNvPr>
                <p:cNvGrpSpPr/>
                <p:nvPr/>
              </p:nvGrpSpPr>
              <p:grpSpPr>
                <a:xfrm>
                  <a:off x="-21227" y="4635401"/>
                  <a:ext cx="5133812" cy="546911"/>
                  <a:chOff x="-45702" y="6428830"/>
                  <a:chExt cx="7109735" cy="450425"/>
                </a:xfrm>
              </p:grpSpPr>
              <p:sp>
                <p:nvSpPr>
                  <p:cNvPr id="31" name="รูปแบบอิสระ: รูปร่าง 55">
                    <a:extLst>
                      <a:ext uri="{FF2B5EF4-FFF2-40B4-BE49-F238E27FC236}">
                        <a16:creationId xmlns:a16="http://schemas.microsoft.com/office/drawing/2014/main" id="{D227A3C2-B931-8A4F-F874-0584EE83A018}"/>
                      </a:ext>
                    </a:extLst>
                  </p:cNvPr>
                  <p:cNvSpPr/>
                  <p:nvPr/>
                </p:nvSpPr>
                <p:spPr>
                  <a:xfrm>
                    <a:off x="-16309" y="6508953"/>
                    <a:ext cx="6875685" cy="339767"/>
                  </a:xfrm>
                  <a:custGeom>
                    <a:avLst/>
                    <a:gdLst>
                      <a:gd name="connsiteX0" fmla="*/ 0 w 6028447"/>
                      <a:gd name="connsiteY0" fmla="*/ 0 h 339767"/>
                      <a:gd name="connsiteX1" fmla="*/ 6028447 w 6028447"/>
                      <a:gd name="connsiteY1" fmla="*/ 0 h 339767"/>
                      <a:gd name="connsiteX2" fmla="*/ 5679852 w 6028447"/>
                      <a:gd name="connsiteY2" fmla="*/ 339767 h 339767"/>
                      <a:gd name="connsiteX3" fmla="*/ 0 w 6028447"/>
                      <a:gd name="connsiteY3" fmla="*/ 339767 h 339767"/>
                      <a:gd name="connsiteX4" fmla="*/ 0 w 6028447"/>
                      <a:gd name="connsiteY4" fmla="*/ 0 h 339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28447" h="339767">
                        <a:moveTo>
                          <a:pt x="0" y="0"/>
                        </a:moveTo>
                        <a:lnTo>
                          <a:pt x="6028447" y="0"/>
                        </a:lnTo>
                        <a:lnTo>
                          <a:pt x="5679852" y="339767"/>
                        </a:lnTo>
                        <a:lnTo>
                          <a:pt x="0" y="3397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2" name="รูปแบบอิสระ: รูปร่าง 50">
                    <a:extLst>
                      <a:ext uri="{FF2B5EF4-FFF2-40B4-BE49-F238E27FC236}">
                        <a16:creationId xmlns:a16="http://schemas.microsoft.com/office/drawing/2014/main" id="{809CC155-5851-4A48-91E2-3C9BCA6CA752}"/>
                      </a:ext>
                    </a:extLst>
                  </p:cNvPr>
                  <p:cNvSpPr/>
                  <p:nvPr/>
                </p:nvSpPr>
                <p:spPr>
                  <a:xfrm>
                    <a:off x="-45702" y="6433550"/>
                    <a:ext cx="7025615" cy="426691"/>
                  </a:xfrm>
                  <a:custGeom>
                    <a:avLst/>
                    <a:gdLst>
                      <a:gd name="connsiteX0" fmla="*/ 0 w 6123140"/>
                      <a:gd name="connsiteY0" fmla="*/ 0 h 426691"/>
                      <a:gd name="connsiteX1" fmla="*/ 6123140 w 6123140"/>
                      <a:gd name="connsiteY1" fmla="*/ 0 h 426691"/>
                      <a:gd name="connsiteX2" fmla="*/ 6008569 w 6123140"/>
                      <a:gd name="connsiteY2" fmla="*/ 111669 h 426691"/>
                      <a:gd name="connsiteX3" fmla="*/ 5685361 w 6123140"/>
                      <a:gd name="connsiteY3" fmla="*/ 426691 h 426691"/>
                      <a:gd name="connsiteX4" fmla="*/ 5679852 w 6123140"/>
                      <a:gd name="connsiteY4" fmla="*/ 426691 h 426691"/>
                      <a:gd name="connsiteX5" fmla="*/ 6028447 w 6123140"/>
                      <a:gd name="connsiteY5" fmla="*/ 86924 h 426691"/>
                      <a:gd name="connsiteX6" fmla="*/ 0 w 6123140"/>
                      <a:gd name="connsiteY6" fmla="*/ 86924 h 426691"/>
                      <a:gd name="connsiteX7" fmla="*/ 0 w 6123140"/>
                      <a:gd name="connsiteY7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23140" h="426691">
                        <a:moveTo>
                          <a:pt x="0" y="0"/>
                        </a:moveTo>
                        <a:lnTo>
                          <a:pt x="6123140" y="0"/>
                        </a:lnTo>
                        <a:lnTo>
                          <a:pt x="6008569" y="111669"/>
                        </a:lnTo>
                        <a:lnTo>
                          <a:pt x="5685361" y="426691"/>
                        </a:lnTo>
                        <a:lnTo>
                          <a:pt x="5679852" y="426691"/>
                        </a:lnTo>
                        <a:lnTo>
                          <a:pt x="6028447" y="86924"/>
                        </a:lnTo>
                        <a:lnTo>
                          <a:pt x="0" y="869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3" name="รูปแบบอิสระ: รูปร่าง 49">
                    <a:extLst>
                      <a:ext uri="{FF2B5EF4-FFF2-40B4-BE49-F238E27FC236}">
                        <a16:creationId xmlns:a16="http://schemas.microsoft.com/office/drawing/2014/main" id="{DF5E9D64-B090-1C11-FDC3-97FB18073E19}"/>
                      </a:ext>
                    </a:extLst>
                  </p:cNvPr>
                  <p:cNvSpPr/>
                  <p:nvPr/>
                </p:nvSpPr>
                <p:spPr>
                  <a:xfrm rot="380166">
                    <a:off x="6515310" y="6428830"/>
                    <a:ext cx="548723" cy="450425"/>
                  </a:xfrm>
                  <a:custGeom>
                    <a:avLst/>
                    <a:gdLst>
                      <a:gd name="connsiteX0" fmla="*/ 411471 w 524882"/>
                      <a:gd name="connsiteY0" fmla="*/ 0 h 426691"/>
                      <a:gd name="connsiteX1" fmla="*/ 524882 w 524882"/>
                      <a:gd name="connsiteY1" fmla="*/ 0 h 426691"/>
                      <a:gd name="connsiteX2" fmla="*/ 113411 w 524882"/>
                      <a:gd name="connsiteY2" fmla="*/ 426691 h 426691"/>
                      <a:gd name="connsiteX3" fmla="*/ 0 w 524882"/>
                      <a:gd name="connsiteY3" fmla="*/ 426691 h 426691"/>
                      <a:gd name="connsiteX4" fmla="*/ 411471 w 524882"/>
                      <a:gd name="connsiteY4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882" h="426691">
                        <a:moveTo>
                          <a:pt x="411471" y="0"/>
                        </a:moveTo>
                        <a:lnTo>
                          <a:pt x="524882" y="0"/>
                        </a:lnTo>
                        <a:lnTo>
                          <a:pt x="113411" y="426691"/>
                        </a:lnTo>
                        <a:lnTo>
                          <a:pt x="0" y="426691"/>
                        </a:lnTo>
                        <a:lnTo>
                          <a:pt x="41147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  <p:grpSp>
              <p:nvGrpSpPr>
                <p:cNvPr id="28" name="กลุ่ม 4">
                  <a:extLst>
                    <a:ext uri="{FF2B5EF4-FFF2-40B4-BE49-F238E27FC236}">
                      <a16:creationId xmlns:a16="http://schemas.microsoft.com/office/drawing/2014/main" id="{9A80B2CC-7067-7AC4-A3AB-BB16B3F66732}"/>
                    </a:ext>
                  </a:extLst>
                </p:cNvPr>
                <p:cNvGrpSpPr/>
                <p:nvPr/>
              </p:nvGrpSpPr>
              <p:grpSpPr>
                <a:xfrm>
                  <a:off x="7524888" y="4621292"/>
                  <a:ext cx="1619113" cy="531030"/>
                  <a:chOff x="9543115" y="6415804"/>
                  <a:chExt cx="2661401" cy="453428"/>
                </a:xfrm>
              </p:grpSpPr>
              <p:sp>
                <p:nvSpPr>
                  <p:cNvPr id="29" name="รูปแบบอิสระ: รูปร่าง 38">
                    <a:extLst>
                      <a:ext uri="{FF2B5EF4-FFF2-40B4-BE49-F238E27FC236}">
                        <a16:creationId xmlns:a16="http://schemas.microsoft.com/office/drawing/2014/main" id="{902BB02D-6665-9244-6B1A-A4EB8DFDE443}"/>
                      </a:ext>
                    </a:extLst>
                  </p:cNvPr>
                  <p:cNvSpPr/>
                  <p:nvPr/>
                </p:nvSpPr>
                <p:spPr>
                  <a:xfrm>
                    <a:off x="9543115" y="6415804"/>
                    <a:ext cx="2661398" cy="441288"/>
                  </a:xfrm>
                  <a:custGeom>
                    <a:avLst/>
                    <a:gdLst>
                      <a:gd name="connsiteX0" fmla="*/ 437779 w 1373020"/>
                      <a:gd name="connsiteY0" fmla="*/ 0 h 426691"/>
                      <a:gd name="connsiteX1" fmla="*/ 1373020 w 1373020"/>
                      <a:gd name="connsiteY1" fmla="*/ 0 h 426691"/>
                      <a:gd name="connsiteX2" fmla="*/ 1373020 w 1373020"/>
                      <a:gd name="connsiteY2" fmla="*/ 426691 h 426691"/>
                      <a:gd name="connsiteX3" fmla="*/ 0 w 1373020"/>
                      <a:gd name="connsiteY3" fmla="*/ 426691 h 426691"/>
                      <a:gd name="connsiteX4" fmla="*/ 323208 w 1373020"/>
                      <a:gd name="connsiteY4" fmla="*/ 111669 h 426691"/>
                      <a:gd name="connsiteX5" fmla="*/ 437779 w 1373020"/>
                      <a:gd name="connsiteY5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3020" h="426691">
                        <a:moveTo>
                          <a:pt x="437779" y="0"/>
                        </a:moveTo>
                        <a:lnTo>
                          <a:pt x="1373020" y="0"/>
                        </a:lnTo>
                        <a:lnTo>
                          <a:pt x="1373020" y="426691"/>
                        </a:lnTo>
                        <a:lnTo>
                          <a:pt x="0" y="426691"/>
                        </a:lnTo>
                        <a:lnTo>
                          <a:pt x="323208" y="111669"/>
                        </a:lnTo>
                        <a:lnTo>
                          <a:pt x="43777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  <p:sp>
                <p:nvSpPr>
                  <p:cNvPr id="30" name="รูปแบบอิสระ: รูปร่าง 31">
                    <a:extLst>
                      <a:ext uri="{FF2B5EF4-FFF2-40B4-BE49-F238E27FC236}">
                        <a16:creationId xmlns:a16="http://schemas.microsoft.com/office/drawing/2014/main" id="{2FEE4FA3-30B7-5C6E-2383-E5F4E5C71E41}"/>
                      </a:ext>
                    </a:extLst>
                  </p:cNvPr>
                  <p:cNvSpPr/>
                  <p:nvPr/>
                </p:nvSpPr>
                <p:spPr>
                  <a:xfrm>
                    <a:off x="9543115" y="6510930"/>
                    <a:ext cx="2661401" cy="358302"/>
                  </a:xfrm>
                  <a:custGeom>
                    <a:avLst/>
                    <a:gdLst>
                      <a:gd name="connsiteX0" fmla="*/ 349528 w 1399340"/>
                      <a:gd name="connsiteY0" fmla="*/ 0 h 340675"/>
                      <a:gd name="connsiteX1" fmla="*/ 1399340 w 1399340"/>
                      <a:gd name="connsiteY1" fmla="*/ 0 h 340675"/>
                      <a:gd name="connsiteX2" fmla="*/ 1399340 w 1399340"/>
                      <a:gd name="connsiteY2" fmla="*/ 340675 h 340675"/>
                      <a:gd name="connsiteX3" fmla="*/ 0 w 1399340"/>
                      <a:gd name="connsiteY3" fmla="*/ 340675 h 340675"/>
                      <a:gd name="connsiteX4" fmla="*/ 349528 w 1399340"/>
                      <a:gd name="connsiteY4" fmla="*/ 0 h 340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99340" h="340675">
                        <a:moveTo>
                          <a:pt x="349528" y="0"/>
                        </a:moveTo>
                        <a:lnTo>
                          <a:pt x="1399340" y="0"/>
                        </a:lnTo>
                        <a:lnTo>
                          <a:pt x="1399340" y="340675"/>
                        </a:lnTo>
                        <a:lnTo>
                          <a:pt x="0" y="340675"/>
                        </a:lnTo>
                        <a:lnTo>
                          <a:pt x="349528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</p:grpSp>
          <p:sp>
            <p:nvSpPr>
              <p:cNvPr id="26" name="รูปแบบอิสระ: รูปร่าง 49">
                <a:extLst>
                  <a:ext uri="{FF2B5EF4-FFF2-40B4-BE49-F238E27FC236}">
                    <a16:creationId xmlns:a16="http://schemas.microsoft.com/office/drawing/2014/main" id="{8186D56C-B7E7-89E1-686E-60B1A9CC00DF}"/>
                  </a:ext>
                </a:extLst>
              </p:cNvPr>
              <p:cNvSpPr/>
              <p:nvPr/>
            </p:nvSpPr>
            <p:spPr>
              <a:xfrm rot="1816843">
                <a:off x="8384884" y="5134125"/>
                <a:ext cx="366819" cy="715174"/>
              </a:xfrm>
              <a:custGeom>
                <a:avLst/>
                <a:gdLst>
                  <a:gd name="connsiteX0" fmla="*/ 411471 w 524882"/>
                  <a:gd name="connsiteY0" fmla="*/ 0 h 426691"/>
                  <a:gd name="connsiteX1" fmla="*/ 524882 w 524882"/>
                  <a:gd name="connsiteY1" fmla="*/ 0 h 426691"/>
                  <a:gd name="connsiteX2" fmla="*/ 113411 w 524882"/>
                  <a:gd name="connsiteY2" fmla="*/ 426691 h 426691"/>
                  <a:gd name="connsiteX3" fmla="*/ 0 w 524882"/>
                  <a:gd name="connsiteY3" fmla="*/ 426691 h 426691"/>
                  <a:gd name="connsiteX4" fmla="*/ 411471 w 524882"/>
                  <a:gd name="connsiteY4" fmla="*/ 0 h 426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882" h="426691">
                    <a:moveTo>
                      <a:pt x="411471" y="0"/>
                    </a:moveTo>
                    <a:lnTo>
                      <a:pt x="524882" y="0"/>
                    </a:lnTo>
                    <a:lnTo>
                      <a:pt x="113411" y="426691"/>
                    </a:lnTo>
                    <a:lnTo>
                      <a:pt x="0" y="426691"/>
                    </a:lnTo>
                    <a:lnTo>
                      <a:pt x="41147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h-TH" sz="2667"/>
              </a:p>
            </p:txBody>
          </p:sp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B312B198-C17C-96F4-3A0E-1105D8A744E3}"/>
                </a:ext>
              </a:extLst>
            </p:cNvPr>
            <p:cNvSpPr txBox="1"/>
            <p:nvPr/>
          </p:nvSpPr>
          <p:spPr>
            <a:xfrm>
              <a:off x="124926" y="5442506"/>
              <a:ext cx="5258965" cy="276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เศรษฐกิจฐานรากมั่นคง ชุมชนเข้มแข็งอย่างยั่งยืน ด้วยหลักปรัชญาของเศรษฐกิจพอเพียง</a:t>
              </a:r>
            </a:p>
          </p:txBody>
        </p:sp>
        <p:grpSp>
          <p:nvGrpSpPr>
            <p:cNvPr id="18" name="กลุ่ม 5">
              <a:extLst>
                <a:ext uri="{FF2B5EF4-FFF2-40B4-BE49-F238E27FC236}">
                  <a16:creationId xmlns:a16="http://schemas.microsoft.com/office/drawing/2014/main" id="{BC9CDF00-3138-6969-9F3B-1C4BDBCE4D5C}"/>
                </a:ext>
              </a:extLst>
            </p:cNvPr>
            <p:cNvGrpSpPr/>
            <p:nvPr/>
          </p:nvGrpSpPr>
          <p:grpSpPr>
            <a:xfrm>
              <a:off x="5709572" y="5155894"/>
              <a:ext cx="2562423" cy="573424"/>
              <a:chOff x="5709572" y="5155894"/>
              <a:chExt cx="2562423" cy="573424"/>
            </a:xfrm>
          </p:grpSpPr>
          <p:grpSp>
            <p:nvGrpSpPr>
              <p:cNvPr id="19" name="Group 7">
                <a:extLst>
                  <a:ext uri="{FF2B5EF4-FFF2-40B4-BE49-F238E27FC236}">
                    <a16:creationId xmlns:a16="http://schemas.microsoft.com/office/drawing/2014/main" id="{AA8CDC2F-0ADD-CFBA-3F81-21907F8C6A8B}"/>
                  </a:ext>
                </a:extLst>
              </p:cNvPr>
              <p:cNvGrpSpPr/>
              <p:nvPr/>
            </p:nvGrpSpPr>
            <p:grpSpPr>
              <a:xfrm>
                <a:off x="5709572" y="5155894"/>
                <a:ext cx="2562423" cy="573424"/>
                <a:chOff x="-89764" y="-196712"/>
                <a:chExt cx="10439060" cy="2336075"/>
              </a:xfrm>
            </p:grpSpPr>
            <p:sp>
              <p:nvSpPr>
                <p:cNvPr id="21" name="Freeform 71">
                  <a:extLst>
                    <a:ext uri="{FF2B5EF4-FFF2-40B4-BE49-F238E27FC236}">
                      <a16:creationId xmlns:a16="http://schemas.microsoft.com/office/drawing/2014/main" id="{4334F1EA-CF8D-8179-E1CF-2AA4B6440654}"/>
                    </a:ext>
                  </a:extLst>
                </p:cNvPr>
                <p:cNvSpPr/>
                <p:nvPr/>
              </p:nvSpPr>
              <p:spPr>
                <a:xfrm>
                  <a:off x="-89764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  <p:sp>
              <p:nvSpPr>
                <p:cNvPr id="22" name="Freeform 72">
                  <a:extLst>
                    <a:ext uri="{FF2B5EF4-FFF2-40B4-BE49-F238E27FC236}">
                      <a16:creationId xmlns:a16="http://schemas.microsoft.com/office/drawing/2014/main" id="{3CEE39FA-2F70-ED62-4F3B-C2DA3FC3077B}"/>
                    </a:ext>
                  </a:extLst>
                </p:cNvPr>
                <p:cNvSpPr/>
                <p:nvPr/>
              </p:nvSpPr>
              <p:spPr>
                <a:xfrm>
                  <a:off x="1575525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3" name="Freeform 73">
                  <a:extLst>
                    <a:ext uri="{FF2B5EF4-FFF2-40B4-BE49-F238E27FC236}">
                      <a16:creationId xmlns:a16="http://schemas.microsoft.com/office/drawing/2014/main" id="{F737BBCC-6616-4210-E61D-89B9EE635CA9}"/>
                    </a:ext>
                  </a:extLst>
                </p:cNvPr>
                <p:cNvSpPr/>
                <p:nvPr/>
              </p:nvSpPr>
              <p:spPr>
                <a:xfrm>
                  <a:off x="4979852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BA60EEC5-5614-86E6-2A70-374F133C5E04}"/>
                    </a:ext>
                  </a:extLst>
                </p:cNvPr>
                <p:cNvSpPr/>
                <p:nvPr/>
              </p:nvSpPr>
              <p:spPr>
                <a:xfrm>
                  <a:off x="6632873" y="-196712"/>
                  <a:ext cx="3716423" cy="23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23" h="2336075">
                      <a:moveTo>
                        <a:pt x="0" y="0"/>
                      </a:moveTo>
                      <a:lnTo>
                        <a:pt x="3716423" y="0"/>
                      </a:lnTo>
                      <a:lnTo>
                        <a:pt x="3716423" y="2336075"/>
                      </a:lnTo>
                      <a:lnTo>
                        <a:pt x="0" y="23360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l="-5873" r="-5873"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2F39FE4-17BA-6C98-C958-AA3F8A9B1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3969" y="5270291"/>
                <a:ext cx="419617" cy="420742"/>
              </a:xfrm>
              <a:prstGeom prst="rect">
                <a:avLst/>
              </a:prstGeom>
            </p:spPr>
          </p:pic>
        </p:grpSp>
      </p:grpSp>
      <p:sp>
        <p:nvSpPr>
          <p:cNvPr id="7" name="Rectangle 6"/>
          <p:cNvSpPr/>
          <p:nvPr/>
        </p:nvSpPr>
        <p:spPr>
          <a:xfrm>
            <a:off x="292099" y="847908"/>
            <a:ext cx="11734799" cy="1097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บัญชีจัดสรรงบประมาณ (ต่อ)</a:t>
            </a:r>
            <a:b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1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โครงการเพิ่มประสิทธิภาพการปฏิบัติงานกองทุนพัฒนาบทบาทสตรีแก่กลไกการขับเคลื่อนกองทุนพัฒนาบทบาทสตรี</a:t>
            </a:r>
            <a:endParaRPr lang="en-US" sz="1600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/>
            <a:r>
              <a:rPr lang="th-TH" sz="1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ประจำปีงบประมาณ พ.ศ. 2567               </a:t>
            </a:r>
            <a:br>
              <a:rPr lang="th-TH" sz="1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1600" b="1" u="sng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กิจกรรมที่ 2</a:t>
            </a:r>
            <a:r>
              <a:rPr lang="th-TH" sz="1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เพิ่มประสิทธิภาพการปฏิบัติงานกองทุนพัฒนาบทบาทสตรีแก่กลไกการขับเคลื่อนกองทุนพัฒนาบทบาทสตรีระดับจังหวัด</a:t>
            </a:r>
            <a:endParaRPr lang="en-US" sz="1600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269806"/>
              </p:ext>
            </p:extLst>
          </p:nvPr>
        </p:nvGraphicFramePr>
        <p:xfrm>
          <a:off x="774391" y="2172661"/>
          <a:ext cx="10770212" cy="3276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6239">
                  <a:extLst>
                    <a:ext uri="{9D8B030D-6E8A-4147-A177-3AD203B41FA5}">
                      <a16:colId xmlns:a16="http://schemas.microsoft.com/office/drawing/2014/main" val="2000578297"/>
                    </a:ext>
                  </a:extLst>
                </a:gridCol>
                <a:gridCol w="1754631">
                  <a:extLst>
                    <a:ext uri="{9D8B030D-6E8A-4147-A177-3AD203B41FA5}">
                      <a16:colId xmlns:a16="http://schemas.microsoft.com/office/drawing/2014/main" val="1600422647"/>
                    </a:ext>
                  </a:extLst>
                </a:gridCol>
                <a:gridCol w="3126251">
                  <a:extLst>
                    <a:ext uri="{9D8B030D-6E8A-4147-A177-3AD203B41FA5}">
                      <a16:colId xmlns:a16="http://schemas.microsoft.com/office/drawing/2014/main" val="3457021410"/>
                    </a:ext>
                  </a:extLst>
                </a:gridCol>
                <a:gridCol w="1727697">
                  <a:extLst>
                    <a:ext uri="{9D8B030D-6E8A-4147-A177-3AD203B41FA5}">
                      <a16:colId xmlns:a16="http://schemas.microsoft.com/office/drawing/2014/main" val="3431201823"/>
                    </a:ext>
                  </a:extLst>
                </a:gridCol>
                <a:gridCol w="1727697">
                  <a:extLst>
                    <a:ext uri="{9D8B030D-6E8A-4147-A177-3AD203B41FA5}">
                      <a16:colId xmlns:a16="http://schemas.microsoft.com/office/drawing/2014/main" val="3105249133"/>
                    </a:ext>
                  </a:extLst>
                </a:gridCol>
                <a:gridCol w="1727697">
                  <a:extLst>
                    <a:ext uri="{9D8B030D-6E8A-4147-A177-3AD203B41FA5}">
                      <a16:colId xmlns:a16="http://schemas.microsoft.com/office/drawing/2014/main" val="2279986314"/>
                    </a:ext>
                  </a:extLst>
                </a:gridCol>
              </a:tblGrid>
              <a:tr h="354268"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กลุ่มเป้าหมาย</a:t>
                      </a:r>
                      <a:r>
                        <a:rPr lang="th-TH" sz="1300" baseline="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ต่อ 1 อำเภอ</a:t>
                      </a:r>
                      <a:endParaRPr lang="th-TH" sz="1300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จำนวนเงินที่จัดสรร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780592"/>
                  </a:ext>
                </a:extLst>
              </a:tr>
              <a:tr h="539553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คณทำงานขับเคลื่อน ตำบล/เทศบาล 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(คน)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เจ้าหน้าที่โครงการ </a:t>
                      </a:r>
                    </a:p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(คน)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 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(คน)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จำนวนเงิน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รวมทุกอำเภอ (บาท)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076882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71</a:t>
                      </a: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อ่างทอง</a:t>
                      </a:r>
                      <a:endParaRPr lang="en-US" sz="15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144392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72</a:t>
                      </a: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อำนาจเจริญ</a:t>
                      </a:r>
                      <a:endParaRPr lang="en-US" sz="15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19607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73</a:t>
                      </a: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อุดรธานี</a:t>
                      </a:r>
                      <a:endParaRPr lang="en-US" sz="15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46713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74</a:t>
                      </a: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อุตรดิตถ์</a:t>
                      </a:r>
                      <a:endParaRPr lang="en-US" sz="15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83544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75</a:t>
                      </a: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อุทัยธานี</a:t>
                      </a:r>
                      <a:endParaRPr lang="en-US" sz="15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107623"/>
                  </a:ext>
                </a:extLst>
              </a:tr>
              <a:tr h="340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76</a:t>
                      </a: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อุบลราชธานี</a:t>
                      </a:r>
                      <a:endParaRPr lang="en-US" sz="15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41,000</a:t>
                      </a:r>
                    </a:p>
                  </a:txBody>
                  <a:tcPr marT="0" marB="0">
                    <a:solidFill>
                      <a:srgbClr val="F2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518429"/>
                  </a:ext>
                </a:extLst>
              </a:tr>
              <a:tr h="34036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  <a:tab pos="3330575" algn="l"/>
                        </a:tabLst>
                      </a:pPr>
                      <a:r>
                        <a:rPr lang="th-TH" sz="15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รวม</a:t>
                      </a:r>
                      <a:endParaRPr lang="en-US" sz="15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rgbClr val="F2FE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  <a:tab pos="3330575" algn="l"/>
                        </a:tabLs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3,800</a:t>
                      </a:r>
                      <a:endParaRPr lang="en-US" sz="15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270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  <a:tab pos="3330575" algn="l"/>
                        </a:tabLs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152</a:t>
                      </a:r>
                      <a:endParaRPr lang="en-US" sz="15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  <a:tab pos="3330575" algn="l"/>
                        </a:tabLs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3,952</a:t>
                      </a:r>
                      <a:endParaRPr lang="en-US" sz="15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  <a:tab pos="3330575" algn="l"/>
                        </a:tabLs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3,116,000</a:t>
                      </a:r>
                      <a:endParaRPr lang="en-US" sz="15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290639"/>
                  </a:ext>
                </a:extLst>
              </a:tr>
            </a:tbl>
          </a:graphicData>
        </a:graphic>
      </p:graphicFrame>
      <p:sp>
        <p:nvSpPr>
          <p:cNvPr id="3" name="ตัวแทนหมายเลขภาพนิ่ง 8">
            <a:extLst>
              <a:ext uri="{FF2B5EF4-FFF2-40B4-BE49-F238E27FC236}">
                <a16:creationId xmlns:a16="http://schemas.microsoft.com/office/drawing/2014/main" id="{B6727E88-792B-8149-04AA-01704103F4E2}"/>
              </a:ext>
            </a:extLst>
          </p:cNvPr>
          <p:cNvSpPr txBox="1">
            <a:spLocks/>
          </p:cNvSpPr>
          <p:nvPr/>
        </p:nvSpPr>
        <p:spPr>
          <a:xfrm>
            <a:off x="11115090" y="6440644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45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431483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2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0" y="-19978"/>
            <a:ext cx="12245731" cy="836769"/>
            <a:chOff x="-29746" y="-164553"/>
            <a:chExt cx="9173747" cy="702501"/>
          </a:xfrm>
        </p:grpSpPr>
        <p:sp>
          <p:nvSpPr>
            <p:cNvPr id="10" name="สี่เหลี่ยมผืนผ้า: มุมมน 48">
              <a:extLst>
                <a:ext uri="{FF2B5EF4-FFF2-40B4-BE49-F238E27FC236}">
                  <a16:creationId xmlns:a16="http://schemas.microsoft.com/office/drawing/2014/main" id="{DCE62B95-9C16-4E87-82CC-AF99B1F01983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11" name="สี่เหลี่ยมผืนผ้า 47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29746" y="-164553"/>
              <a:ext cx="9173747" cy="702501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12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CDB1064D-F2C9-4D02-9722-A4463B75D08B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13" name="สี่เหลี่ยมผืนผ้า 3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29746" y="-164553"/>
              <a:ext cx="9173747" cy="60745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</p:grpSp>
      <p:sp>
        <p:nvSpPr>
          <p:cNvPr id="14" name="สี่เหลี่ยมผืนผ้า 24"/>
          <p:cNvSpPr/>
          <p:nvPr/>
        </p:nvSpPr>
        <p:spPr>
          <a:xfrm>
            <a:off x="459981" y="157133"/>
            <a:ext cx="113990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การดำเนินงานตามแผนการดำเนินงานและแผนการใช้จ่ายงบประมาณ กองทุนพัฒนาบทบาทสตรี ประจำปีงบประมาณ พ.ศ. 2567</a:t>
            </a:r>
          </a:p>
        </p:txBody>
      </p:sp>
      <p:grpSp>
        <p:nvGrpSpPr>
          <p:cNvPr id="15" name="กลุ่ม 2">
            <a:extLst>
              <a:ext uri="{FF2B5EF4-FFF2-40B4-BE49-F238E27FC236}">
                <a16:creationId xmlns:a16="http://schemas.microsoft.com/office/drawing/2014/main" id="{82644C6B-2B5C-7B00-84BC-4056C8694F06}"/>
              </a:ext>
            </a:extLst>
          </p:cNvPr>
          <p:cNvGrpSpPr/>
          <p:nvPr/>
        </p:nvGrpSpPr>
        <p:grpSpPr>
          <a:xfrm>
            <a:off x="0" y="6276306"/>
            <a:ext cx="12192000" cy="695990"/>
            <a:chOff x="-23585" y="5154909"/>
            <a:chExt cx="10183585" cy="694389"/>
          </a:xfrm>
        </p:grpSpPr>
        <p:grpSp>
          <p:nvGrpSpPr>
            <p:cNvPr id="16" name="Group 47">
              <a:extLst>
                <a:ext uri="{FF2B5EF4-FFF2-40B4-BE49-F238E27FC236}">
                  <a16:creationId xmlns:a16="http://schemas.microsoft.com/office/drawing/2014/main" id="{C9BCB005-829C-BE99-BA7C-7F9EB5EC2082}"/>
                </a:ext>
              </a:extLst>
            </p:cNvPr>
            <p:cNvGrpSpPr/>
            <p:nvPr/>
          </p:nvGrpSpPr>
          <p:grpSpPr>
            <a:xfrm>
              <a:off x="-23585" y="5154909"/>
              <a:ext cx="10183585" cy="694389"/>
              <a:chOff x="-23585" y="5134125"/>
              <a:chExt cx="10183585" cy="715174"/>
            </a:xfrm>
          </p:grpSpPr>
          <p:grpSp>
            <p:nvGrpSpPr>
              <p:cNvPr id="25" name="กลุ่ม 1">
                <a:extLst>
                  <a:ext uri="{FF2B5EF4-FFF2-40B4-BE49-F238E27FC236}">
                    <a16:creationId xmlns:a16="http://schemas.microsoft.com/office/drawing/2014/main" id="{A4F962D6-BD3F-CD0A-46E6-BA26F50342FE}"/>
                  </a:ext>
                </a:extLst>
              </p:cNvPr>
              <p:cNvGrpSpPr/>
              <p:nvPr/>
            </p:nvGrpSpPr>
            <p:grpSpPr>
              <a:xfrm>
                <a:off x="-23585" y="5274993"/>
                <a:ext cx="10183585" cy="470079"/>
                <a:chOff x="-21227" y="4621292"/>
                <a:chExt cx="9165228" cy="561020"/>
              </a:xfrm>
            </p:grpSpPr>
            <p:grpSp>
              <p:nvGrpSpPr>
                <p:cNvPr id="27" name="กลุ่ม 7">
                  <a:extLst>
                    <a:ext uri="{FF2B5EF4-FFF2-40B4-BE49-F238E27FC236}">
                      <a16:creationId xmlns:a16="http://schemas.microsoft.com/office/drawing/2014/main" id="{005B2F52-0366-AC43-5456-E24CFD37FA84}"/>
                    </a:ext>
                  </a:extLst>
                </p:cNvPr>
                <p:cNvGrpSpPr/>
                <p:nvPr/>
              </p:nvGrpSpPr>
              <p:grpSpPr>
                <a:xfrm>
                  <a:off x="-21227" y="4635401"/>
                  <a:ext cx="5133812" cy="546911"/>
                  <a:chOff x="-45702" y="6428830"/>
                  <a:chExt cx="7109735" cy="450425"/>
                </a:xfrm>
              </p:grpSpPr>
              <p:sp>
                <p:nvSpPr>
                  <p:cNvPr id="31" name="รูปแบบอิสระ: รูปร่าง 55">
                    <a:extLst>
                      <a:ext uri="{FF2B5EF4-FFF2-40B4-BE49-F238E27FC236}">
                        <a16:creationId xmlns:a16="http://schemas.microsoft.com/office/drawing/2014/main" id="{D227A3C2-B931-8A4F-F874-0584EE83A018}"/>
                      </a:ext>
                    </a:extLst>
                  </p:cNvPr>
                  <p:cNvSpPr/>
                  <p:nvPr/>
                </p:nvSpPr>
                <p:spPr>
                  <a:xfrm>
                    <a:off x="-16309" y="6508953"/>
                    <a:ext cx="6875685" cy="339767"/>
                  </a:xfrm>
                  <a:custGeom>
                    <a:avLst/>
                    <a:gdLst>
                      <a:gd name="connsiteX0" fmla="*/ 0 w 6028447"/>
                      <a:gd name="connsiteY0" fmla="*/ 0 h 339767"/>
                      <a:gd name="connsiteX1" fmla="*/ 6028447 w 6028447"/>
                      <a:gd name="connsiteY1" fmla="*/ 0 h 339767"/>
                      <a:gd name="connsiteX2" fmla="*/ 5679852 w 6028447"/>
                      <a:gd name="connsiteY2" fmla="*/ 339767 h 339767"/>
                      <a:gd name="connsiteX3" fmla="*/ 0 w 6028447"/>
                      <a:gd name="connsiteY3" fmla="*/ 339767 h 339767"/>
                      <a:gd name="connsiteX4" fmla="*/ 0 w 6028447"/>
                      <a:gd name="connsiteY4" fmla="*/ 0 h 339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28447" h="339767">
                        <a:moveTo>
                          <a:pt x="0" y="0"/>
                        </a:moveTo>
                        <a:lnTo>
                          <a:pt x="6028447" y="0"/>
                        </a:lnTo>
                        <a:lnTo>
                          <a:pt x="5679852" y="339767"/>
                        </a:lnTo>
                        <a:lnTo>
                          <a:pt x="0" y="3397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2" name="รูปแบบอิสระ: รูปร่าง 50">
                    <a:extLst>
                      <a:ext uri="{FF2B5EF4-FFF2-40B4-BE49-F238E27FC236}">
                        <a16:creationId xmlns:a16="http://schemas.microsoft.com/office/drawing/2014/main" id="{809CC155-5851-4A48-91E2-3C9BCA6CA752}"/>
                      </a:ext>
                    </a:extLst>
                  </p:cNvPr>
                  <p:cNvSpPr/>
                  <p:nvPr/>
                </p:nvSpPr>
                <p:spPr>
                  <a:xfrm>
                    <a:off x="-45702" y="6433550"/>
                    <a:ext cx="7025615" cy="426691"/>
                  </a:xfrm>
                  <a:custGeom>
                    <a:avLst/>
                    <a:gdLst>
                      <a:gd name="connsiteX0" fmla="*/ 0 w 6123140"/>
                      <a:gd name="connsiteY0" fmla="*/ 0 h 426691"/>
                      <a:gd name="connsiteX1" fmla="*/ 6123140 w 6123140"/>
                      <a:gd name="connsiteY1" fmla="*/ 0 h 426691"/>
                      <a:gd name="connsiteX2" fmla="*/ 6008569 w 6123140"/>
                      <a:gd name="connsiteY2" fmla="*/ 111669 h 426691"/>
                      <a:gd name="connsiteX3" fmla="*/ 5685361 w 6123140"/>
                      <a:gd name="connsiteY3" fmla="*/ 426691 h 426691"/>
                      <a:gd name="connsiteX4" fmla="*/ 5679852 w 6123140"/>
                      <a:gd name="connsiteY4" fmla="*/ 426691 h 426691"/>
                      <a:gd name="connsiteX5" fmla="*/ 6028447 w 6123140"/>
                      <a:gd name="connsiteY5" fmla="*/ 86924 h 426691"/>
                      <a:gd name="connsiteX6" fmla="*/ 0 w 6123140"/>
                      <a:gd name="connsiteY6" fmla="*/ 86924 h 426691"/>
                      <a:gd name="connsiteX7" fmla="*/ 0 w 6123140"/>
                      <a:gd name="connsiteY7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23140" h="426691">
                        <a:moveTo>
                          <a:pt x="0" y="0"/>
                        </a:moveTo>
                        <a:lnTo>
                          <a:pt x="6123140" y="0"/>
                        </a:lnTo>
                        <a:lnTo>
                          <a:pt x="6008569" y="111669"/>
                        </a:lnTo>
                        <a:lnTo>
                          <a:pt x="5685361" y="426691"/>
                        </a:lnTo>
                        <a:lnTo>
                          <a:pt x="5679852" y="426691"/>
                        </a:lnTo>
                        <a:lnTo>
                          <a:pt x="6028447" y="86924"/>
                        </a:lnTo>
                        <a:lnTo>
                          <a:pt x="0" y="869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3" name="รูปแบบอิสระ: รูปร่าง 49">
                    <a:extLst>
                      <a:ext uri="{FF2B5EF4-FFF2-40B4-BE49-F238E27FC236}">
                        <a16:creationId xmlns:a16="http://schemas.microsoft.com/office/drawing/2014/main" id="{DF5E9D64-B090-1C11-FDC3-97FB18073E19}"/>
                      </a:ext>
                    </a:extLst>
                  </p:cNvPr>
                  <p:cNvSpPr/>
                  <p:nvPr/>
                </p:nvSpPr>
                <p:spPr>
                  <a:xfrm rot="380166">
                    <a:off x="6515310" y="6428830"/>
                    <a:ext cx="548723" cy="450425"/>
                  </a:xfrm>
                  <a:custGeom>
                    <a:avLst/>
                    <a:gdLst>
                      <a:gd name="connsiteX0" fmla="*/ 411471 w 524882"/>
                      <a:gd name="connsiteY0" fmla="*/ 0 h 426691"/>
                      <a:gd name="connsiteX1" fmla="*/ 524882 w 524882"/>
                      <a:gd name="connsiteY1" fmla="*/ 0 h 426691"/>
                      <a:gd name="connsiteX2" fmla="*/ 113411 w 524882"/>
                      <a:gd name="connsiteY2" fmla="*/ 426691 h 426691"/>
                      <a:gd name="connsiteX3" fmla="*/ 0 w 524882"/>
                      <a:gd name="connsiteY3" fmla="*/ 426691 h 426691"/>
                      <a:gd name="connsiteX4" fmla="*/ 411471 w 524882"/>
                      <a:gd name="connsiteY4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882" h="426691">
                        <a:moveTo>
                          <a:pt x="411471" y="0"/>
                        </a:moveTo>
                        <a:lnTo>
                          <a:pt x="524882" y="0"/>
                        </a:lnTo>
                        <a:lnTo>
                          <a:pt x="113411" y="426691"/>
                        </a:lnTo>
                        <a:lnTo>
                          <a:pt x="0" y="426691"/>
                        </a:lnTo>
                        <a:lnTo>
                          <a:pt x="41147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  <p:grpSp>
              <p:nvGrpSpPr>
                <p:cNvPr id="28" name="กลุ่ม 4">
                  <a:extLst>
                    <a:ext uri="{FF2B5EF4-FFF2-40B4-BE49-F238E27FC236}">
                      <a16:creationId xmlns:a16="http://schemas.microsoft.com/office/drawing/2014/main" id="{9A80B2CC-7067-7AC4-A3AB-BB16B3F66732}"/>
                    </a:ext>
                  </a:extLst>
                </p:cNvPr>
                <p:cNvGrpSpPr/>
                <p:nvPr/>
              </p:nvGrpSpPr>
              <p:grpSpPr>
                <a:xfrm>
                  <a:off x="7524888" y="4621292"/>
                  <a:ext cx="1619113" cy="531030"/>
                  <a:chOff x="9543115" y="6415804"/>
                  <a:chExt cx="2661401" cy="453428"/>
                </a:xfrm>
              </p:grpSpPr>
              <p:sp>
                <p:nvSpPr>
                  <p:cNvPr id="29" name="รูปแบบอิสระ: รูปร่าง 38">
                    <a:extLst>
                      <a:ext uri="{FF2B5EF4-FFF2-40B4-BE49-F238E27FC236}">
                        <a16:creationId xmlns:a16="http://schemas.microsoft.com/office/drawing/2014/main" id="{902BB02D-6665-9244-6B1A-A4EB8DFDE443}"/>
                      </a:ext>
                    </a:extLst>
                  </p:cNvPr>
                  <p:cNvSpPr/>
                  <p:nvPr/>
                </p:nvSpPr>
                <p:spPr>
                  <a:xfrm>
                    <a:off x="9543115" y="6415804"/>
                    <a:ext cx="2661398" cy="441288"/>
                  </a:xfrm>
                  <a:custGeom>
                    <a:avLst/>
                    <a:gdLst>
                      <a:gd name="connsiteX0" fmla="*/ 437779 w 1373020"/>
                      <a:gd name="connsiteY0" fmla="*/ 0 h 426691"/>
                      <a:gd name="connsiteX1" fmla="*/ 1373020 w 1373020"/>
                      <a:gd name="connsiteY1" fmla="*/ 0 h 426691"/>
                      <a:gd name="connsiteX2" fmla="*/ 1373020 w 1373020"/>
                      <a:gd name="connsiteY2" fmla="*/ 426691 h 426691"/>
                      <a:gd name="connsiteX3" fmla="*/ 0 w 1373020"/>
                      <a:gd name="connsiteY3" fmla="*/ 426691 h 426691"/>
                      <a:gd name="connsiteX4" fmla="*/ 323208 w 1373020"/>
                      <a:gd name="connsiteY4" fmla="*/ 111669 h 426691"/>
                      <a:gd name="connsiteX5" fmla="*/ 437779 w 1373020"/>
                      <a:gd name="connsiteY5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3020" h="426691">
                        <a:moveTo>
                          <a:pt x="437779" y="0"/>
                        </a:moveTo>
                        <a:lnTo>
                          <a:pt x="1373020" y="0"/>
                        </a:lnTo>
                        <a:lnTo>
                          <a:pt x="1373020" y="426691"/>
                        </a:lnTo>
                        <a:lnTo>
                          <a:pt x="0" y="426691"/>
                        </a:lnTo>
                        <a:lnTo>
                          <a:pt x="323208" y="111669"/>
                        </a:lnTo>
                        <a:lnTo>
                          <a:pt x="43777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  <p:sp>
                <p:nvSpPr>
                  <p:cNvPr id="30" name="รูปแบบอิสระ: รูปร่าง 31">
                    <a:extLst>
                      <a:ext uri="{FF2B5EF4-FFF2-40B4-BE49-F238E27FC236}">
                        <a16:creationId xmlns:a16="http://schemas.microsoft.com/office/drawing/2014/main" id="{2FEE4FA3-30B7-5C6E-2383-E5F4E5C71E41}"/>
                      </a:ext>
                    </a:extLst>
                  </p:cNvPr>
                  <p:cNvSpPr/>
                  <p:nvPr/>
                </p:nvSpPr>
                <p:spPr>
                  <a:xfrm>
                    <a:off x="9543115" y="6510930"/>
                    <a:ext cx="2661401" cy="358302"/>
                  </a:xfrm>
                  <a:custGeom>
                    <a:avLst/>
                    <a:gdLst>
                      <a:gd name="connsiteX0" fmla="*/ 349528 w 1399340"/>
                      <a:gd name="connsiteY0" fmla="*/ 0 h 340675"/>
                      <a:gd name="connsiteX1" fmla="*/ 1399340 w 1399340"/>
                      <a:gd name="connsiteY1" fmla="*/ 0 h 340675"/>
                      <a:gd name="connsiteX2" fmla="*/ 1399340 w 1399340"/>
                      <a:gd name="connsiteY2" fmla="*/ 340675 h 340675"/>
                      <a:gd name="connsiteX3" fmla="*/ 0 w 1399340"/>
                      <a:gd name="connsiteY3" fmla="*/ 340675 h 340675"/>
                      <a:gd name="connsiteX4" fmla="*/ 349528 w 1399340"/>
                      <a:gd name="connsiteY4" fmla="*/ 0 h 340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99340" h="340675">
                        <a:moveTo>
                          <a:pt x="349528" y="0"/>
                        </a:moveTo>
                        <a:lnTo>
                          <a:pt x="1399340" y="0"/>
                        </a:lnTo>
                        <a:lnTo>
                          <a:pt x="1399340" y="340675"/>
                        </a:lnTo>
                        <a:lnTo>
                          <a:pt x="0" y="340675"/>
                        </a:lnTo>
                        <a:lnTo>
                          <a:pt x="349528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</p:grpSp>
          <p:sp>
            <p:nvSpPr>
              <p:cNvPr id="26" name="รูปแบบอิสระ: รูปร่าง 49">
                <a:extLst>
                  <a:ext uri="{FF2B5EF4-FFF2-40B4-BE49-F238E27FC236}">
                    <a16:creationId xmlns:a16="http://schemas.microsoft.com/office/drawing/2014/main" id="{8186D56C-B7E7-89E1-686E-60B1A9CC00DF}"/>
                  </a:ext>
                </a:extLst>
              </p:cNvPr>
              <p:cNvSpPr/>
              <p:nvPr/>
            </p:nvSpPr>
            <p:spPr>
              <a:xfrm rot="1816843">
                <a:off x="8384884" y="5134125"/>
                <a:ext cx="366819" cy="715174"/>
              </a:xfrm>
              <a:custGeom>
                <a:avLst/>
                <a:gdLst>
                  <a:gd name="connsiteX0" fmla="*/ 411471 w 524882"/>
                  <a:gd name="connsiteY0" fmla="*/ 0 h 426691"/>
                  <a:gd name="connsiteX1" fmla="*/ 524882 w 524882"/>
                  <a:gd name="connsiteY1" fmla="*/ 0 h 426691"/>
                  <a:gd name="connsiteX2" fmla="*/ 113411 w 524882"/>
                  <a:gd name="connsiteY2" fmla="*/ 426691 h 426691"/>
                  <a:gd name="connsiteX3" fmla="*/ 0 w 524882"/>
                  <a:gd name="connsiteY3" fmla="*/ 426691 h 426691"/>
                  <a:gd name="connsiteX4" fmla="*/ 411471 w 524882"/>
                  <a:gd name="connsiteY4" fmla="*/ 0 h 426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882" h="426691">
                    <a:moveTo>
                      <a:pt x="411471" y="0"/>
                    </a:moveTo>
                    <a:lnTo>
                      <a:pt x="524882" y="0"/>
                    </a:lnTo>
                    <a:lnTo>
                      <a:pt x="113411" y="426691"/>
                    </a:lnTo>
                    <a:lnTo>
                      <a:pt x="0" y="426691"/>
                    </a:lnTo>
                    <a:lnTo>
                      <a:pt x="41147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h-TH" sz="2667"/>
              </a:p>
            </p:txBody>
          </p:sp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B312B198-C17C-96F4-3A0E-1105D8A744E3}"/>
                </a:ext>
              </a:extLst>
            </p:cNvPr>
            <p:cNvSpPr txBox="1"/>
            <p:nvPr/>
          </p:nvSpPr>
          <p:spPr>
            <a:xfrm>
              <a:off x="124926" y="5442506"/>
              <a:ext cx="5258965" cy="276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เศรษฐกิจฐานรากมั่นคง ชุมชนเข้มแข็งอย่างยั่งยืน ด้วยหลักปรัชญาของเศรษฐกิจพอเพียง</a:t>
              </a:r>
            </a:p>
          </p:txBody>
        </p:sp>
        <p:grpSp>
          <p:nvGrpSpPr>
            <p:cNvPr id="18" name="กลุ่ม 5">
              <a:extLst>
                <a:ext uri="{FF2B5EF4-FFF2-40B4-BE49-F238E27FC236}">
                  <a16:creationId xmlns:a16="http://schemas.microsoft.com/office/drawing/2014/main" id="{BC9CDF00-3138-6969-9F3B-1C4BDBCE4D5C}"/>
                </a:ext>
              </a:extLst>
            </p:cNvPr>
            <p:cNvGrpSpPr/>
            <p:nvPr/>
          </p:nvGrpSpPr>
          <p:grpSpPr>
            <a:xfrm>
              <a:off x="5709572" y="5155894"/>
              <a:ext cx="2562423" cy="573424"/>
              <a:chOff x="5709572" y="5155894"/>
              <a:chExt cx="2562423" cy="573424"/>
            </a:xfrm>
          </p:grpSpPr>
          <p:grpSp>
            <p:nvGrpSpPr>
              <p:cNvPr id="19" name="Group 7">
                <a:extLst>
                  <a:ext uri="{FF2B5EF4-FFF2-40B4-BE49-F238E27FC236}">
                    <a16:creationId xmlns:a16="http://schemas.microsoft.com/office/drawing/2014/main" id="{AA8CDC2F-0ADD-CFBA-3F81-21907F8C6A8B}"/>
                  </a:ext>
                </a:extLst>
              </p:cNvPr>
              <p:cNvGrpSpPr/>
              <p:nvPr/>
            </p:nvGrpSpPr>
            <p:grpSpPr>
              <a:xfrm>
                <a:off x="5709572" y="5155894"/>
                <a:ext cx="2562423" cy="573424"/>
                <a:chOff x="-89764" y="-196712"/>
                <a:chExt cx="10439060" cy="2336075"/>
              </a:xfrm>
            </p:grpSpPr>
            <p:sp>
              <p:nvSpPr>
                <p:cNvPr id="21" name="Freeform 71">
                  <a:extLst>
                    <a:ext uri="{FF2B5EF4-FFF2-40B4-BE49-F238E27FC236}">
                      <a16:creationId xmlns:a16="http://schemas.microsoft.com/office/drawing/2014/main" id="{4334F1EA-CF8D-8179-E1CF-2AA4B6440654}"/>
                    </a:ext>
                  </a:extLst>
                </p:cNvPr>
                <p:cNvSpPr/>
                <p:nvPr/>
              </p:nvSpPr>
              <p:spPr>
                <a:xfrm>
                  <a:off x="-89764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  <p:sp>
              <p:nvSpPr>
                <p:cNvPr id="22" name="Freeform 72">
                  <a:extLst>
                    <a:ext uri="{FF2B5EF4-FFF2-40B4-BE49-F238E27FC236}">
                      <a16:creationId xmlns:a16="http://schemas.microsoft.com/office/drawing/2014/main" id="{3CEE39FA-2F70-ED62-4F3B-C2DA3FC3077B}"/>
                    </a:ext>
                  </a:extLst>
                </p:cNvPr>
                <p:cNvSpPr/>
                <p:nvPr/>
              </p:nvSpPr>
              <p:spPr>
                <a:xfrm>
                  <a:off x="1575525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3" name="Freeform 73">
                  <a:extLst>
                    <a:ext uri="{FF2B5EF4-FFF2-40B4-BE49-F238E27FC236}">
                      <a16:creationId xmlns:a16="http://schemas.microsoft.com/office/drawing/2014/main" id="{F737BBCC-6616-4210-E61D-89B9EE635CA9}"/>
                    </a:ext>
                  </a:extLst>
                </p:cNvPr>
                <p:cNvSpPr/>
                <p:nvPr/>
              </p:nvSpPr>
              <p:spPr>
                <a:xfrm>
                  <a:off x="4979852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BA60EEC5-5614-86E6-2A70-374F133C5E04}"/>
                    </a:ext>
                  </a:extLst>
                </p:cNvPr>
                <p:cNvSpPr/>
                <p:nvPr/>
              </p:nvSpPr>
              <p:spPr>
                <a:xfrm>
                  <a:off x="6632873" y="-196712"/>
                  <a:ext cx="3716423" cy="23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23" h="2336075">
                      <a:moveTo>
                        <a:pt x="0" y="0"/>
                      </a:moveTo>
                      <a:lnTo>
                        <a:pt x="3716423" y="0"/>
                      </a:lnTo>
                      <a:lnTo>
                        <a:pt x="3716423" y="2336075"/>
                      </a:lnTo>
                      <a:lnTo>
                        <a:pt x="0" y="23360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l="-5873" r="-5873"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2F39FE4-17BA-6C98-C958-AA3F8A9B1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3969" y="5270291"/>
                <a:ext cx="419617" cy="420742"/>
              </a:xfrm>
              <a:prstGeom prst="rect">
                <a:avLst/>
              </a:prstGeom>
            </p:spPr>
          </p:pic>
        </p:grpSp>
      </p:grpSp>
      <p:sp>
        <p:nvSpPr>
          <p:cNvPr id="7" name="Rectangle 6"/>
          <p:cNvSpPr/>
          <p:nvPr/>
        </p:nvSpPr>
        <p:spPr>
          <a:xfrm>
            <a:off x="292099" y="847907"/>
            <a:ext cx="11734799" cy="8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บัญชีจัดสรรงบประมาณ </a:t>
            </a:r>
            <a:endParaRPr lang="en-US" sz="1733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/>
            <a: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โครงการเชิดชูเกียรติคนกองทุนพัฒนาบทบาทสตรี ประจำปีงบประมาณ พ.ศ.2567 </a:t>
            </a:r>
            <a:endParaRPr lang="en-US" sz="1733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/>
            <a: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กิจกรรมที่ 1 การคัดเลือกคนกองทุนพัฒนาบทบาทสตรีดีเด่นระดับจังหวัด</a:t>
            </a:r>
            <a:endParaRPr lang="en-US" sz="1733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23442"/>
              </p:ext>
            </p:extLst>
          </p:nvPr>
        </p:nvGraphicFramePr>
        <p:xfrm>
          <a:off x="774391" y="1815389"/>
          <a:ext cx="10770213" cy="4499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993">
                  <a:extLst>
                    <a:ext uri="{9D8B030D-6E8A-4147-A177-3AD203B41FA5}">
                      <a16:colId xmlns:a16="http://schemas.microsoft.com/office/drawing/2014/main" val="2000578297"/>
                    </a:ext>
                  </a:extLst>
                </a:gridCol>
                <a:gridCol w="1330416">
                  <a:extLst>
                    <a:ext uri="{9D8B030D-6E8A-4147-A177-3AD203B41FA5}">
                      <a16:colId xmlns:a16="http://schemas.microsoft.com/office/drawing/2014/main" val="1600422647"/>
                    </a:ext>
                  </a:extLst>
                </a:gridCol>
                <a:gridCol w="1084464">
                  <a:extLst>
                    <a:ext uri="{9D8B030D-6E8A-4147-A177-3AD203B41FA5}">
                      <a16:colId xmlns:a16="http://schemas.microsoft.com/office/drawing/2014/main" val="247023514"/>
                    </a:ext>
                  </a:extLst>
                </a:gridCol>
                <a:gridCol w="1328536">
                  <a:extLst>
                    <a:ext uri="{9D8B030D-6E8A-4147-A177-3AD203B41FA5}">
                      <a16:colId xmlns:a16="http://schemas.microsoft.com/office/drawing/2014/main" val="3457021410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319096188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431201823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val="3105249133"/>
                    </a:ext>
                  </a:extLst>
                </a:gridCol>
                <a:gridCol w="1765604">
                  <a:extLst>
                    <a:ext uri="{9D8B030D-6E8A-4147-A177-3AD203B41FA5}">
                      <a16:colId xmlns:a16="http://schemas.microsoft.com/office/drawing/2014/main" val="2279986314"/>
                    </a:ext>
                  </a:extLst>
                </a:gridCol>
              </a:tblGrid>
              <a:tr h="365880"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จำนวนอำเภอ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งบประมาณที่จัดสรร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รวม</a:t>
                      </a:r>
                      <a:b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จำนวนเงิน </a:t>
                      </a:r>
                      <a:b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(บาท)</a:t>
                      </a:r>
                      <a:endParaRPr lang="th-TH" sz="1300" b="1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121920" marR="121920" marT="60960" marB="6096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780592"/>
                  </a:ext>
                </a:extLst>
              </a:tr>
              <a:tr h="618580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ค่าเบี้ยเลี้ยง (บาท)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ค่าพาหนะ (บาท)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งบประมาณสนับสนุน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การขับเคลื่อนกิจกรรมฯ (บาท)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ค่าวัสดุ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(บาท)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sz="800" dirty="0">
                        <a:solidFill>
                          <a:schemeClr val="tx1"/>
                        </a:solidFill>
                        <a:latin typeface="Chulabhorn Likit Display Medium" panose="00000600000000000000" pitchFamily="50" charset="-34"/>
                        <a:cs typeface="Chulabhorn Likit Display Medium" panose="00000600000000000000" pitchFamily="50" charset="-34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076882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กระบี่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144392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กาญจนบุรี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13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7,200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49,200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19607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กาฬสินธุ์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18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8,400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10,500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52,400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46713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กำแพงเพชร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11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7,200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49,200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83544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ขอนแก่น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26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10,800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13,500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58,800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107623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จันทบุรี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518429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ฉะเชิงเทรา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11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7,200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49,200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290639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ชลบุรี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11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7,200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49,200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997440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ชัยนาท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908080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ชัยภูมิ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16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8,400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10,500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52,400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808460"/>
                  </a:ext>
                </a:extLst>
              </a:tr>
            </a:tbl>
          </a:graphicData>
        </a:graphic>
      </p:graphicFrame>
      <p:sp>
        <p:nvSpPr>
          <p:cNvPr id="3" name="ตัวแทนหมายเลขภาพนิ่ง 8">
            <a:extLst>
              <a:ext uri="{FF2B5EF4-FFF2-40B4-BE49-F238E27FC236}">
                <a16:creationId xmlns:a16="http://schemas.microsoft.com/office/drawing/2014/main" id="{63848700-7243-5802-62F8-A8CA67FC1C62}"/>
              </a:ext>
            </a:extLst>
          </p:cNvPr>
          <p:cNvSpPr txBox="1">
            <a:spLocks/>
          </p:cNvSpPr>
          <p:nvPr/>
        </p:nvSpPr>
        <p:spPr>
          <a:xfrm>
            <a:off x="11115090" y="6440644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46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252087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2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0" y="-19978"/>
            <a:ext cx="12245731" cy="836769"/>
            <a:chOff x="-29746" y="-164553"/>
            <a:chExt cx="9173747" cy="702501"/>
          </a:xfrm>
        </p:grpSpPr>
        <p:sp>
          <p:nvSpPr>
            <p:cNvPr id="10" name="สี่เหลี่ยมผืนผ้า: มุมมน 48">
              <a:extLst>
                <a:ext uri="{FF2B5EF4-FFF2-40B4-BE49-F238E27FC236}">
                  <a16:creationId xmlns:a16="http://schemas.microsoft.com/office/drawing/2014/main" id="{DCE62B95-9C16-4E87-82CC-AF99B1F01983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1" name="สี่เหลี่ยมผืนผ้า 47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29746" y="-164553"/>
              <a:ext cx="9173747" cy="702501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2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CDB1064D-F2C9-4D02-9722-A4463B75D08B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dirty="0"/>
            </a:p>
          </p:txBody>
        </p:sp>
        <p:sp>
          <p:nvSpPr>
            <p:cNvPr id="13" name="สี่เหลี่ยมผืนผ้า 3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29746" y="-164553"/>
              <a:ext cx="9173747" cy="60745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</p:grpSp>
      <p:sp>
        <p:nvSpPr>
          <p:cNvPr id="14" name="สี่เหลี่ยมผืนผ้า 24"/>
          <p:cNvSpPr/>
          <p:nvPr/>
        </p:nvSpPr>
        <p:spPr>
          <a:xfrm>
            <a:off x="459981" y="157133"/>
            <a:ext cx="113990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การดำเนินงานตามแผนการดำเนินงานและแผนการใช้จ่ายงบประมาณ กองทุนพัฒนาบทบาทสตรี ประจำปีงบประมาณ พ.ศ. 2567</a:t>
            </a:r>
          </a:p>
        </p:txBody>
      </p:sp>
      <p:grpSp>
        <p:nvGrpSpPr>
          <p:cNvPr id="15" name="กลุ่ม 2">
            <a:extLst>
              <a:ext uri="{FF2B5EF4-FFF2-40B4-BE49-F238E27FC236}">
                <a16:creationId xmlns:a16="http://schemas.microsoft.com/office/drawing/2014/main" id="{82644C6B-2B5C-7B00-84BC-4056C8694F06}"/>
              </a:ext>
            </a:extLst>
          </p:cNvPr>
          <p:cNvGrpSpPr/>
          <p:nvPr/>
        </p:nvGrpSpPr>
        <p:grpSpPr>
          <a:xfrm>
            <a:off x="0" y="6276306"/>
            <a:ext cx="12192000" cy="695990"/>
            <a:chOff x="-23585" y="5154909"/>
            <a:chExt cx="10183585" cy="694389"/>
          </a:xfrm>
        </p:grpSpPr>
        <p:grpSp>
          <p:nvGrpSpPr>
            <p:cNvPr id="16" name="Group 47">
              <a:extLst>
                <a:ext uri="{FF2B5EF4-FFF2-40B4-BE49-F238E27FC236}">
                  <a16:creationId xmlns:a16="http://schemas.microsoft.com/office/drawing/2014/main" id="{C9BCB005-829C-BE99-BA7C-7F9EB5EC2082}"/>
                </a:ext>
              </a:extLst>
            </p:cNvPr>
            <p:cNvGrpSpPr/>
            <p:nvPr/>
          </p:nvGrpSpPr>
          <p:grpSpPr>
            <a:xfrm>
              <a:off x="-23585" y="5154909"/>
              <a:ext cx="10183585" cy="694389"/>
              <a:chOff x="-23585" y="5134125"/>
              <a:chExt cx="10183585" cy="715174"/>
            </a:xfrm>
          </p:grpSpPr>
          <p:grpSp>
            <p:nvGrpSpPr>
              <p:cNvPr id="25" name="กลุ่ม 1">
                <a:extLst>
                  <a:ext uri="{FF2B5EF4-FFF2-40B4-BE49-F238E27FC236}">
                    <a16:creationId xmlns:a16="http://schemas.microsoft.com/office/drawing/2014/main" id="{A4F962D6-BD3F-CD0A-46E6-BA26F50342FE}"/>
                  </a:ext>
                </a:extLst>
              </p:cNvPr>
              <p:cNvGrpSpPr/>
              <p:nvPr/>
            </p:nvGrpSpPr>
            <p:grpSpPr>
              <a:xfrm>
                <a:off x="-23585" y="5274993"/>
                <a:ext cx="10183585" cy="470079"/>
                <a:chOff x="-21227" y="4621292"/>
                <a:chExt cx="9165228" cy="561020"/>
              </a:xfrm>
            </p:grpSpPr>
            <p:grpSp>
              <p:nvGrpSpPr>
                <p:cNvPr id="27" name="กลุ่ม 7">
                  <a:extLst>
                    <a:ext uri="{FF2B5EF4-FFF2-40B4-BE49-F238E27FC236}">
                      <a16:creationId xmlns:a16="http://schemas.microsoft.com/office/drawing/2014/main" id="{005B2F52-0366-AC43-5456-E24CFD37FA84}"/>
                    </a:ext>
                  </a:extLst>
                </p:cNvPr>
                <p:cNvGrpSpPr/>
                <p:nvPr/>
              </p:nvGrpSpPr>
              <p:grpSpPr>
                <a:xfrm>
                  <a:off x="-21227" y="4635401"/>
                  <a:ext cx="5133812" cy="546911"/>
                  <a:chOff x="-45702" y="6428830"/>
                  <a:chExt cx="7109735" cy="450425"/>
                </a:xfrm>
              </p:grpSpPr>
              <p:sp>
                <p:nvSpPr>
                  <p:cNvPr id="31" name="รูปแบบอิสระ: รูปร่าง 55">
                    <a:extLst>
                      <a:ext uri="{FF2B5EF4-FFF2-40B4-BE49-F238E27FC236}">
                        <a16:creationId xmlns:a16="http://schemas.microsoft.com/office/drawing/2014/main" id="{D227A3C2-B931-8A4F-F874-0584EE83A018}"/>
                      </a:ext>
                    </a:extLst>
                  </p:cNvPr>
                  <p:cNvSpPr/>
                  <p:nvPr/>
                </p:nvSpPr>
                <p:spPr>
                  <a:xfrm>
                    <a:off x="-16309" y="6508953"/>
                    <a:ext cx="6875685" cy="339767"/>
                  </a:xfrm>
                  <a:custGeom>
                    <a:avLst/>
                    <a:gdLst>
                      <a:gd name="connsiteX0" fmla="*/ 0 w 6028447"/>
                      <a:gd name="connsiteY0" fmla="*/ 0 h 339767"/>
                      <a:gd name="connsiteX1" fmla="*/ 6028447 w 6028447"/>
                      <a:gd name="connsiteY1" fmla="*/ 0 h 339767"/>
                      <a:gd name="connsiteX2" fmla="*/ 5679852 w 6028447"/>
                      <a:gd name="connsiteY2" fmla="*/ 339767 h 339767"/>
                      <a:gd name="connsiteX3" fmla="*/ 0 w 6028447"/>
                      <a:gd name="connsiteY3" fmla="*/ 339767 h 339767"/>
                      <a:gd name="connsiteX4" fmla="*/ 0 w 6028447"/>
                      <a:gd name="connsiteY4" fmla="*/ 0 h 339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28447" h="339767">
                        <a:moveTo>
                          <a:pt x="0" y="0"/>
                        </a:moveTo>
                        <a:lnTo>
                          <a:pt x="6028447" y="0"/>
                        </a:lnTo>
                        <a:lnTo>
                          <a:pt x="5679852" y="339767"/>
                        </a:lnTo>
                        <a:lnTo>
                          <a:pt x="0" y="3397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2" name="รูปแบบอิสระ: รูปร่าง 50">
                    <a:extLst>
                      <a:ext uri="{FF2B5EF4-FFF2-40B4-BE49-F238E27FC236}">
                        <a16:creationId xmlns:a16="http://schemas.microsoft.com/office/drawing/2014/main" id="{809CC155-5851-4A48-91E2-3C9BCA6CA752}"/>
                      </a:ext>
                    </a:extLst>
                  </p:cNvPr>
                  <p:cNvSpPr/>
                  <p:nvPr/>
                </p:nvSpPr>
                <p:spPr>
                  <a:xfrm>
                    <a:off x="-45702" y="6433550"/>
                    <a:ext cx="7025615" cy="426691"/>
                  </a:xfrm>
                  <a:custGeom>
                    <a:avLst/>
                    <a:gdLst>
                      <a:gd name="connsiteX0" fmla="*/ 0 w 6123140"/>
                      <a:gd name="connsiteY0" fmla="*/ 0 h 426691"/>
                      <a:gd name="connsiteX1" fmla="*/ 6123140 w 6123140"/>
                      <a:gd name="connsiteY1" fmla="*/ 0 h 426691"/>
                      <a:gd name="connsiteX2" fmla="*/ 6008569 w 6123140"/>
                      <a:gd name="connsiteY2" fmla="*/ 111669 h 426691"/>
                      <a:gd name="connsiteX3" fmla="*/ 5685361 w 6123140"/>
                      <a:gd name="connsiteY3" fmla="*/ 426691 h 426691"/>
                      <a:gd name="connsiteX4" fmla="*/ 5679852 w 6123140"/>
                      <a:gd name="connsiteY4" fmla="*/ 426691 h 426691"/>
                      <a:gd name="connsiteX5" fmla="*/ 6028447 w 6123140"/>
                      <a:gd name="connsiteY5" fmla="*/ 86924 h 426691"/>
                      <a:gd name="connsiteX6" fmla="*/ 0 w 6123140"/>
                      <a:gd name="connsiteY6" fmla="*/ 86924 h 426691"/>
                      <a:gd name="connsiteX7" fmla="*/ 0 w 6123140"/>
                      <a:gd name="connsiteY7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23140" h="426691">
                        <a:moveTo>
                          <a:pt x="0" y="0"/>
                        </a:moveTo>
                        <a:lnTo>
                          <a:pt x="6123140" y="0"/>
                        </a:lnTo>
                        <a:lnTo>
                          <a:pt x="6008569" y="111669"/>
                        </a:lnTo>
                        <a:lnTo>
                          <a:pt x="5685361" y="426691"/>
                        </a:lnTo>
                        <a:lnTo>
                          <a:pt x="5679852" y="426691"/>
                        </a:lnTo>
                        <a:lnTo>
                          <a:pt x="6028447" y="86924"/>
                        </a:lnTo>
                        <a:lnTo>
                          <a:pt x="0" y="869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3" name="รูปแบบอิสระ: รูปร่าง 49">
                    <a:extLst>
                      <a:ext uri="{FF2B5EF4-FFF2-40B4-BE49-F238E27FC236}">
                        <a16:creationId xmlns:a16="http://schemas.microsoft.com/office/drawing/2014/main" id="{DF5E9D64-B090-1C11-FDC3-97FB18073E19}"/>
                      </a:ext>
                    </a:extLst>
                  </p:cNvPr>
                  <p:cNvSpPr/>
                  <p:nvPr/>
                </p:nvSpPr>
                <p:spPr>
                  <a:xfrm rot="380166">
                    <a:off x="6515310" y="6428830"/>
                    <a:ext cx="548723" cy="450425"/>
                  </a:xfrm>
                  <a:custGeom>
                    <a:avLst/>
                    <a:gdLst>
                      <a:gd name="connsiteX0" fmla="*/ 411471 w 524882"/>
                      <a:gd name="connsiteY0" fmla="*/ 0 h 426691"/>
                      <a:gd name="connsiteX1" fmla="*/ 524882 w 524882"/>
                      <a:gd name="connsiteY1" fmla="*/ 0 h 426691"/>
                      <a:gd name="connsiteX2" fmla="*/ 113411 w 524882"/>
                      <a:gd name="connsiteY2" fmla="*/ 426691 h 426691"/>
                      <a:gd name="connsiteX3" fmla="*/ 0 w 524882"/>
                      <a:gd name="connsiteY3" fmla="*/ 426691 h 426691"/>
                      <a:gd name="connsiteX4" fmla="*/ 411471 w 524882"/>
                      <a:gd name="connsiteY4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882" h="426691">
                        <a:moveTo>
                          <a:pt x="411471" y="0"/>
                        </a:moveTo>
                        <a:lnTo>
                          <a:pt x="524882" y="0"/>
                        </a:lnTo>
                        <a:lnTo>
                          <a:pt x="113411" y="426691"/>
                        </a:lnTo>
                        <a:lnTo>
                          <a:pt x="0" y="426691"/>
                        </a:lnTo>
                        <a:lnTo>
                          <a:pt x="41147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  <p:grpSp>
              <p:nvGrpSpPr>
                <p:cNvPr id="28" name="กลุ่ม 4">
                  <a:extLst>
                    <a:ext uri="{FF2B5EF4-FFF2-40B4-BE49-F238E27FC236}">
                      <a16:creationId xmlns:a16="http://schemas.microsoft.com/office/drawing/2014/main" id="{9A80B2CC-7067-7AC4-A3AB-BB16B3F66732}"/>
                    </a:ext>
                  </a:extLst>
                </p:cNvPr>
                <p:cNvGrpSpPr/>
                <p:nvPr/>
              </p:nvGrpSpPr>
              <p:grpSpPr>
                <a:xfrm>
                  <a:off x="7524888" y="4621292"/>
                  <a:ext cx="1619113" cy="531030"/>
                  <a:chOff x="9543115" y="6415804"/>
                  <a:chExt cx="2661401" cy="453428"/>
                </a:xfrm>
              </p:grpSpPr>
              <p:sp>
                <p:nvSpPr>
                  <p:cNvPr id="29" name="รูปแบบอิสระ: รูปร่าง 38">
                    <a:extLst>
                      <a:ext uri="{FF2B5EF4-FFF2-40B4-BE49-F238E27FC236}">
                        <a16:creationId xmlns:a16="http://schemas.microsoft.com/office/drawing/2014/main" id="{902BB02D-6665-9244-6B1A-A4EB8DFDE443}"/>
                      </a:ext>
                    </a:extLst>
                  </p:cNvPr>
                  <p:cNvSpPr/>
                  <p:nvPr/>
                </p:nvSpPr>
                <p:spPr>
                  <a:xfrm>
                    <a:off x="9543115" y="6415804"/>
                    <a:ext cx="2661398" cy="441288"/>
                  </a:xfrm>
                  <a:custGeom>
                    <a:avLst/>
                    <a:gdLst>
                      <a:gd name="connsiteX0" fmla="*/ 437779 w 1373020"/>
                      <a:gd name="connsiteY0" fmla="*/ 0 h 426691"/>
                      <a:gd name="connsiteX1" fmla="*/ 1373020 w 1373020"/>
                      <a:gd name="connsiteY1" fmla="*/ 0 h 426691"/>
                      <a:gd name="connsiteX2" fmla="*/ 1373020 w 1373020"/>
                      <a:gd name="connsiteY2" fmla="*/ 426691 h 426691"/>
                      <a:gd name="connsiteX3" fmla="*/ 0 w 1373020"/>
                      <a:gd name="connsiteY3" fmla="*/ 426691 h 426691"/>
                      <a:gd name="connsiteX4" fmla="*/ 323208 w 1373020"/>
                      <a:gd name="connsiteY4" fmla="*/ 111669 h 426691"/>
                      <a:gd name="connsiteX5" fmla="*/ 437779 w 1373020"/>
                      <a:gd name="connsiteY5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3020" h="426691">
                        <a:moveTo>
                          <a:pt x="437779" y="0"/>
                        </a:moveTo>
                        <a:lnTo>
                          <a:pt x="1373020" y="0"/>
                        </a:lnTo>
                        <a:lnTo>
                          <a:pt x="1373020" y="426691"/>
                        </a:lnTo>
                        <a:lnTo>
                          <a:pt x="0" y="426691"/>
                        </a:lnTo>
                        <a:lnTo>
                          <a:pt x="323208" y="111669"/>
                        </a:lnTo>
                        <a:lnTo>
                          <a:pt x="43777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  <p:sp>
                <p:nvSpPr>
                  <p:cNvPr id="30" name="รูปแบบอิสระ: รูปร่าง 31">
                    <a:extLst>
                      <a:ext uri="{FF2B5EF4-FFF2-40B4-BE49-F238E27FC236}">
                        <a16:creationId xmlns:a16="http://schemas.microsoft.com/office/drawing/2014/main" id="{2FEE4FA3-30B7-5C6E-2383-E5F4E5C71E41}"/>
                      </a:ext>
                    </a:extLst>
                  </p:cNvPr>
                  <p:cNvSpPr/>
                  <p:nvPr/>
                </p:nvSpPr>
                <p:spPr>
                  <a:xfrm>
                    <a:off x="9543115" y="6510930"/>
                    <a:ext cx="2661401" cy="358302"/>
                  </a:xfrm>
                  <a:custGeom>
                    <a:avLst/>
                    <a:gdLst>
                      <a:gd name="connsiteX0" fmla="*/ 349528 w 1399340"/>
                      <a:gd name="connsiteY0" fmla="*/ 0 h 340675"/>
                      <a:gd name="connsiteX1" fmla="*/ 1399340 w 1399340"/>
                      <a:gd name="connsiteY1" fmla="*/ 0 h 340675"/>
                      <a:gd name="connsiteX2" fmla="*/ 1399340 w 1399340"/>
                      <a:gd name="connsiteY2" fmla="*/ 340675 h 340675"/>
                      <a:gd name="connsiteX3" fmla="*/ 0 w 1399340"/>
                      <a:gd name="connsiteY3" fmla="*/ 340675 h 340675"/>
                      <a:gd name="connsiteX4" fmla="*/ 349528 w 1399340"/>
                      <a:gd name="connsiteY4" fmla="*/ 0 h 340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99340" h="340675">
                        <a:moveTo>
                          <a:pt x="349528" y="0"/>
                        </a:moveTo>
                        <a:lnTo>
                          <a:pt x="1399340" y="0"/>
                        </a:lnTo>
                        <a:lnTo>
                          <a:pt x="1399340" y="340675"/>
                        </a:lnTo>
                        <a:lnTo>
                          <a:pt x="0" y="340675"/>
                        </a:lnTo>
                        <a:lnTo>
                          <a:pt x="349528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</p:grpSp>
          <p:sp>
            <p:nvSpPr>
              <p:cNvPr id="26" name="รูปแบบอิสระ: รูปร่าง 49">
                <a:extLst>
                  <a:ext uri="{FF2B5EF4-FFF2-40B4-BE49-F238E27FC236}">
                    <a16:creationId xmlns:a16="http://schemas.microsoft.com/office/drawing/2014/main" id="{8186D56C-B7E7-89E1-686E-60B1A9CC00DF}"/>
                  </a:ext>
                </a:extLst>
              </p:cNvPr>
              <p:cNvSpPr/>
              <p:nvPr/>
            </p:nvSpPr>
            <p:spPr>
              <a:xfrm rot="1816843">
                <a:off x="8384884" y="5134125"/>
                <a:ext cx="366819" cy="715174"/>
              </a:xfrm>
              <a:custGeom>
                <a:avLst/>
                <a:gdLst>
                  <a:gd name="connsiteX0" fmla="*/ 411471 w 524882"/>
                  <a:gd name="connsiteY0" fmla="*/ 0 h 426691"/>
                  <a:gd name="connsiteX1" fmla="*/ 524882 w 524882"/>
                  <a:gd name="connsiteY1" fmla="*/ 0 h 426691"/>
                  <a:gd name="connsiteX2" fmla="*/ 113411 w 524882"/>
                  <a:gd name="connsiteY2" fmla="*/ 426691 h 426691"/>
                  <a:gd name="connsiteX3" fmla="*/ 0 w 524882"/>
                  <a:gd name="connsiteY3" fmla="*/ 426691 h 426691"/>
                  <a:gd name="connsiteX4" fmla="*/ 411471 w 524882"/>
                  <a:gd name="connsiteY4" fmla="*/ 0 h 426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882" h="426691">
                    <a:moveTo>
                      <a:pt x="411471" y="0"/>
                    </a:moveTo>
                    <a:lnTo>
                      <a:pt x="524882" y="0"/>
                    </a:lnTo>
                    <a:lnTo>
                      <a:pt x="113411" y="426691"/>
                    </a:lnTo>
                    <a:lnTo>
                      <a:pt x="0" y="426691"/>
                    </a:lnTo>
                    <a:lnTo>
                      <a:pt x="41147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h-TH" sz="2667"/>
              </a:p>
            </p:txBody>
          </p:sp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B312B198-C17C-96F4-3A0E-1105D8A744E3}"/>
                </a:ext>
              </a:extLst>
            </p:cNvPr>
            <p:cNvSpPr txBox="1"/>
            <p:nvPr/>
          </p:nvSpPr>
          <p:spPr>
            <a:xfrm>
              <a:off x="124926" y="5442506"/>
              <a:ext cx="5258965" cy="276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เศรษฐกิจฐานรากมั่นคง ชุมชนเข้มแข็งอย่างยั่งยืน ด้วยหลักปรัชญาของเศรษฐกิจพอเพียง</a:t>
              </a:r>
            </a:p>
          </p:txBody>
        </p:sp>
        <p:grpSp>
          <p:nvGrpSpPr>
            <p:cNvPr id="18" name="กลุ่ม 5">
              <a:extLst>
                <a:ext uri="{FF2B5EF4-FFF2-40B4-BE49-F238E27FC236}">
                  <a16:creationId xmlns:a16="http://schemas.microsoft.com/office/drawing/2014/main" id="{BC9CDF00-3138-6969-9F3B-1C4BDBCE4D5C}"/>
                </a:ext>
              </a:extLst>
            </p:cNvPr>
            <p:cNvGrpSpPr/>
            <p:nvPr/>
          </p:nvGrpSpPr>
          <p:grpSpPr>
            <a:xfrm>
              <a:off x="5709572" y="5155894"/>
              <a:ext cx="2562423" cy="573424"/>
              <a:chOff x="5709572" y="5155894"/>
              <a:chExt cx="2562423" cy="573424"/>
            </a:xfrm>
          </p:grpSpPr>
          <p:grpSp>
            <p:nvGrpSpPr>
              <p:cNvPr id="19" name="Group 7">
                <a:extLst>
                  <a:ext uri="{FF2B5EF4-FFF2-40B4-BE49-F238E27FC236}">
                    <a16:creationId xmlns:a16="http://schemas.microsoft.com/office/drawing/2014/main" id="{AA8CDC2F-0ADD-CFBA-3F81-21907F8C6A8B}"/>
                  </a:ext>
                </a:extLst>
              </p:cNvPr>
              <p:cNvGrpSpPr/>
              <p:nvPr/>
            </p:nvGrpSpPr>
            <p:grpSpPr>
              <a:xfrm>
                <a:off x="5709572" y="5155894"/>
                <a:ext cx="2562423" cy="573424"/>
                <a:chOff x="-89764" y="-196712"/>
                <a:chExt cx="10439060" cy="2336075"/>
              </a:xfrm>
            </p:grpSpPr>
            <p:sp>
              <p:nvSpPr>
                <p:cNvPr id="21" name="Freeform 71">
                  <a:extLst>
                    <a:ext uri="{FF2B5EF4-FFF2-40B4-BE49-F238E27FC236}">
                      <a16:creationId xmlns:a16="http://schemas.microsoft.com/office/drawing/2014/main" id="{4334F1EA-CF8D-8179-E1CF-2AA4B6440654}"/>
                    </a:ext>
                  </a:extLst>
                </p:cNvPr>
                <p:cNvSpPr/>
                <p:nvPr/>
              </p:nvSpPr>
              <p:spPr>
                <a:xfrm>
                  <a:off x="-89764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  <p:sp>
              <p:nvSpPr>
                <p:cNvPr id="22" name="Freeform 72">
                  <a:extLst>
                    <a:ext uri="{FF2B5EF4-FFF2-40B4-BE49-F238E27FC236}">
                      <a16:creationId xmlns:a16="http://schemas.microsoft.com/office/drawing/2014/main" id="{3CEE39FA-2F70-ED62-4F3B-C2DA3FC3077B}"/>
                    </a:ext>
                  </a:extLst>
                </p:cNvPr>
                <p:cNvSpPr/>
                <p:nvPr/>
              </p:nvSpPr>
              <p:spPr>
                <a:xfrm>
                  <a:off x="1575525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3" name="Freeform 73">
                  <a:extLst>
                    <a:ext uri="{FF2B5EF4-FFF2-40B4-BE49-F238E27FC236}">
                      <a16:creationId xmlns:a16="http://schemas.microsoft.com/office/drawing/2014/main" id="{F737BBCC-6616-4210-E61D-89B9EE635CA9}"/>
                    </a:ext>
                  </a:extLst>
                </p:cNvPr>
                <p:cNvSpPr/>
                <p:nvPr/>
              </p:nvSpPr>
              <p:spPr>
                <a:xfrm>
                  <a:off x="4979852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BA60EEC5-5614-86E6-2A70-374F133C5E04}"/>
                    </a:ext>
                  </a:extLst>
                </p:cNvPr>
                <p:cNvSpPr/>
                <p:nvPr/>
              </p:nvSpPr>
              <p:spPr>
                <a:xfrm>
                  <a:off x="6632873" y="-196712"/>
                  <a:ext cx="3716423" cy="23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23" h="2336075">
                      <a:moveTo>
                        <a:pt x="0" y="0"/>
                      </a:moveTo>
                      <a:lnTo>
                        <a:pt x="3716423" y="0"/>
                      </a:lnTo>
                      <a:lnTo>
                        <a:pt x="3716423" y="2336075"/>
                      </a:lnTo>
                      <a:lnTo>
                        <a:pt x="0" y="23360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l="-5873" r="-5873"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2F39FE4-17BA-6C98-C958-AA3F8A9B1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3969" y="5270291"/>
                <a:ext cx="419617" cy="420742"/>
              </a:xfrm>
              <a:prstGeom prst="rect">
                <a:avLst/>
              </a:prstGeom>
            </p:spPr>
          </p:pic>
        </p:grpSp>
      </p:grpSp>
      <p:sp>
        <p:nvSpPr>
          <p:cNvPr id="7" name="Rectangle 6"/>
          <p:cNvSpPr/>
          <p:nvPr/>
        </p:nvSpPr>
        <p:spPr>
          <a:xfrm>
            <a:off x="292099" y="847907"/>
            <a:ext cx="11734799" cy="8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บัญชีจัดสรรงบประมาณ (ต่อ) </a:t>
            </a:r>
            <a:endParaRPr lang="en-US" sz="1733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/>
            <a: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โครงการเชิดชูเกียรติคนกองทุนพัฒนาบทบาทสตรี ประจำปีงบประมาณ พ.ศ.2567 </a:t>
            </a:r>
            <a:endParaRPr lang="en-US" sz="1733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/>
            <a: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กิจกรรมที่ 1 การคัดเลือกคนกองทุนพัฒนาบทบาทสตรีดีเด่นระดับจังหวัด</a:t>
            </a:r>
            <a:endParaRPr lang="en-US" sz="1733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220986"/>
              </p:ext>
            </p:extLst>
          </p:nvPr>
        </p:nvGraphicFramePr>
        <p:xfrm>
          <a:off x="774391" y="1815389"/>
          <a:ext cx="10770213" cy="4499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993">
                  <a:extLst>
                    <a:ext uri="{9D8B030D-6E8A-4147-A177-3AD203B41FA5}">
                      <a16:colId xmlns:a16="http://schemas.microsoft.com/office/drawing/2014/main" val="2000578297"/>
                    </a:ext>
                  </a:extLst>
                </a:gridCol>
                <a:gridCol w="1355816">
                  <a:extLst>
                    <a:ext uri="{9D8B030D-6E8A-4147-A177-3AD203B41FA5}">
                      <a16:colId xmlns:a16="http://schemas.microsoft.com/office/drawing/2014/main" val="1600422647"/>
                    </a:ext>
                  </a:extLst>
                </a:gridCol>
                <a:gridCol w="1059064">
                  <a:extLst>
                    <a:ext uri="{9D8B030D-6E8A-4147-A177-3AD203B41FA5}">
                      <a16:colId xmlns:a16="http://schemas.microsoft.com/office/drawing/2014/main" val="247023514"/>
                    </a:ext>
                  </a:extLst>
                </a:gridCol>
                <a:gridCol w="1328536">
                  <a:extLst>
                    <a:ext uri="{9D8B030D-6E8A-4147-A177-3AD203B41FA5}">
                      <a16:colId xmlns:a16="http://schemas.microsoft.com/office/drawing/2014/main" val="3457021410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319096188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431201823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val="3105249133"/>
                    </a:ext>
                  </a:extLst>
                </a:gridCol>
                <a:gridCol w="1765604">
                  <a:extLst>
                    <a:ext uri="{9D8B030D-6E8A-4147-A177-3AD203B41FA5}">
                      <a16:colId xmlns:a16="http://schemas.microsoft.com/office/drawing/2014/main" val="2279986314"/>
                    </a:ext>
                  </a:extLst>
                </a:gridCol>
              </a:tblGrid>
              <a:tr h="365880"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จำนวนอำเภอ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งบประมาณที่จัดสรร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รวม</a:t>
                      </a:r>
                      <a:b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จำนวนเงิน </a:t>
                      </a:r>
                      <a:b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(บาท)</a:t>
                      </a:r>
                      <a:endParaRPr lang="th-TH" sz="1300" b="1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121920" marR="121920" marT="60960" marB="6096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780592"/>
                  </a:ext>
                </a:extLst>
              </a:tr>
              <a:tr h="618580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ค่าเบี้ยเลี้ยง (บาท)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ค่าพาหนะ (บาท)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งบประมาณสนับสนุน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การขับเคลื่อนกิจกรรมฯ (บาท)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ค่าวัสดุ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(บาท)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sz="800" dirty="0">
                        <a:solidFill>
                          <a:schemeClr val="tx1"/>
                        </a:solidFill>
                        <a:latin typeface="Chulabhorn Likit Display Medium" panose="00000600000000000000" pitchFamily="50" charset="-34"/>
                        <a:cs typeface="Chulabhorn Likit Display Medium" panose="00000600000000000000" pitchFamily="50" charset="-34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076882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11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ชุมพร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144392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12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เชียงราย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18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8,400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10,500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52,400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19607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13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เชียงใหม่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25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9,600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12,000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55,600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46713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14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ตรัง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83544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15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ตราด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107623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16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ตาก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518429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17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นครนายก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2,400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37,400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290639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18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นครปฐม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997440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19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นครพนม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12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7,200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49,200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908080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นครราชสีมา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32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12,000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15,000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62,000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808460"/>
                  </a:ext>
                </a:extLst>
              </a:tr>
            </a:tbl>
          </a:graphicData>
        </a:graphic>
      </p:graphicFrame>
      <p:sp>
        <p:nvSpPr>
          <p:cNvPr id="3" name="ตัวแทนหมายเลขภาพนิ่ง 8">
            <a:extLst>
              <a:ext uri="{FF2B5EF4-FFF2-40B4-BE49-F238E27FC236}">
                <a16:creationId xmlns:a16="http://schemas.microsoft.com/office/drawing/2014/main" id="{9487862B-7CA8-B173-D81E-ABD35EB4020E}"/>
              </a:ext>
            </a:extLst>
          </p:cNvPr>
          <p:cNvSpPr txBox="1">
            <a:spLocks/>
          </p:cNvSpPr>
          <p:nvPr/>
        </p:nvSpPr>
        <p:spPr>
          <a:xfrm>
            <a:off x="11115090" y="6440644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47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868906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2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0" y="-19978"/>
            <a:ext cx="12245731" cy="836769"/>
            <a:chOff x="-29746" y="-164553"/>
            <a:chExt cx="9173747" cy="702501"/>
          </a:xfrm>
        </p:grpSpPr>
        <p:sp>
          <p:nvSpPr>
            <p:cNvPr id="10" name="สี่เหลี่ยมผืนผ้า: มุมมน 48">
              <a:extLst>
                <a:ext uri="{FF2B5EF4-FFF2-40B4-BE49-F238E27FC236}">
                  <a16:creationId xmlns:a16="http://schemas.microsoft.com/office/drawing/2014/main" id="{DCE62B95-9C16-4E87-82CC-AF99B1F01983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1" name="สี่เหลี่ยมผืนผ้า 47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29746" y="-164553"/>
              <a:ext cx="9173747" cy="702501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2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CDB1064D-F2C9-4D02-9722-A4463B75D08B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dirty="0"/>
            </a:p>
          </p:txBody>
        </p:sp>
        <p:sp>
          <p:nvSpPr>
            <p:cNvPr id="13" name="สี่เหลี่ยมผืนผ้า 3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29746" y="-164553"/>
              <a:ext cx="9173747" cy="60745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</p:grpSp>
      <p:sp>
        <p:nvSpPr>
          <p:cNvPr id="14" name="สี่เหลี่ยมผืนผ้า 24"/>
          <p:cNvSpPr/>
          <p:nvPr/>
        </p:nvSpPr>
        <p:spPr>
          <a:xfrm>
            <a:off x="459981" y="157133"/>
            <a:ext cx="113990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การดำเนินงานตามแผนการดำเนินงานและแผนการใช้จ่ายงบประมาณ กองทุนพัฒนาบทบาทสตรี ประจำปีงบประมาณ พ.ศ. 2567</a:t>
            </a:r>
          </a:p>
        </p:txBody>
      </p:sp>
      <p:grpSp>
        <p:nvGrpSpPr>
          <p:cNvPr id="15" name="กลุ่ม 2">
            <a:extLst>
              <a:ext uri="{FF2B5EF4-FFF2-40B4-BE49-F238E27FC236}">
                <a16:creationId xmlns:a16="http://schemas.microsoft.com/office/drawing/2014/main" id="{82644C6B-2B5C-7B00-84BC-4056C8694F06}"/>
              </a:ext>
            </a:extLst>
          </p:cNvPr>
          <p:cNvGrpSpPr/>
          <p:nvPr/>
        </p:nvGrpSpPr>
        <p:grpSpPr>
          <a:xfrm>
            <a:off x="0" y="6276306"/>
            <a:ext cx="12192000" cy="695990"/>
            <a:chOff x="-23585" y="5154909"/>
            <a:chExt cx="10183585" cy="694389"/>
          </a:xfrm>
        </p:grpSpPr>
        <p:grpSp>
          <p:nvGrpSpPr>
            <p:cNvPr id="16" name="Group 47">
              <a:extLst>
                <a:ext uri="{FF2B5EF4-FFF2-40B4-BE49-F238E27FC236}">
                  <a16:creationId xmlns:a16="http://schemas.microsoft.com/office/drawing/2014/main" id="{C9BCB005-829C-BE99-BA7C-7F9EB5EC2082}"/>
                </a:ext>
              </a:extLst>
            </p:cNvPr>
            <p:cNvGrpSpPr/>
            <p:nvPr/>
          </p:nvGrpSpPr>
          <p:grpSpPr>
            <a:xfrm>
              <a:off x="-23585" y="5154909"/>
              <a:ext cx="10183585" cy="694389"/>
              <a:chOff x="-23585" y="5134125"/>
              <a:chExt cx="10183585" cy="715174"/>
            </a:xfrm>
          </p:grpSpPr>
          <p:grpSp>
            <p:nvGrpSpPr>
              <p:cNvPr id="25" name="กลุ่ม 1">
                <a:extLst>
                  <a:ext uri="{FF2B5EF4-FFF2-40B4-BE49-F238E27FC236}">
                    <a16:creationId xmlns:a16="http://schemas.microsoft.com/office/drawing/2014/main" id="{A4F962D6-BD3F-CD0A-46E6-BA26F50342FE}"/>
                  </a:ext>
                </a:extLst>
              </p:cNvPr>
              <p:cNvGrpSpPr/>
              <p:nvPr/>
            </p:nvGrpSpPr>
            <p:grpSpPr>
              <a:xfrm>
                <a:off x="-23585" y="5274993"/>
                <a:ext cx="10183585" cy="470079"/>
                <a:chOff x="-21227" y="4621292"/>
                <a:chExt cx="9165228" cy="561020"/>
              </a:xfrm>
            </p:grpSpPr>
            <p:grpSp>
              <p:nvGrpSpPr>
                <p:cNvPr id="27" name="กลุ่ม 7">
                  <a:extLst>
                    <a:ext uri="{FF2B5EF4-FFF2-40B4-BE49-F238E27FC236}">
                      <a16:creationId xmlns:a16="http://schemas.microsoft.com/office/drawing/2014/main" id="{005B2F52-0366-AC43-5456-E24CFD37FA84}"/>
                    </a:ext>
                  </a:extLst>
                </p:cNvPr>
                <p:cNvGrpSpPr/>
                <p:nvPr/>
              </p:nvGrpSpPr>
              <p:grpSpPr>
                <a:xfrm>
                  <a:off x="-21227" y="4635401"/>
                  <a:ext cx="5133812" cy="546911"/>
                  <a:chOff x="-45702" y="6428830"/>
                  <a:chExt cx="7109735" cy="450425"/>
                </a:xfrm>
              </p:grpSpPr>
              <p:sp>
                <p:nvSpPr>
                  <p:cNvPr id="31" name="รูปแบบอิสระ: รูปร่าง 55">
                    <a:extLst>
                      <a:ext uri="{FF2B5EF4-FFF2-40B4-BE49-F238E27FC236}">
                        <a16:creationId xmlns:a16="http://schemas.microsoft.com/office/drawing/2014/main" id="{D227A3C2-B931-8A4F-F874-0584EE83A018}"/>
                      </a:ext>
                    </a:extLst>
                  </p:cNvPr>
                  <p:cNvSpPr/>
                  <p:nvPr/>
                </p:nvSpPr>
                <p:spPr>
                  <a:xfrm>
                    <a:off x="-16309" y="6508953"/>
                    <a:ext cx="6875685" cy="339767"/>
                  </a:xfrm>
                  <a:custGeom>
                    <a:avLst/>
                    <a:gdLst>
                      <a:gd name="connsiteX0" fmla="*/ 0 w 6028447"/>
                      <a:gd name="connsiteY0" fmla="*/ 0 h 339767"/>
                      <a:gd name="connsiteX1" fmla="*/ 6028447 w 6028447"/>
                      <a:gd name="connsiteY1" fmla="*/ 0 h 339767"/>
                      <a:gd name="connsiteX2" fmla="*/ 5679852 w 6028447"/>
                      <a:gd name="connsiteY2" fmla="*/ 339767 h 339767"/>
                      <a:gd name="connsiteX3" fmla="*/ 0 w 6028447"/>
                      <a:gd name="connsiteY3" fmla="*/ 339767 h 339767"/>
                      <a:gd name="connsiteX4" fmla="*/ 0 w 6028447"/>
                      <a:gd name="connsiteY4" fmla="*/ 0 h 339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28447" h="339767">
                        <a:moveTo>
                          <a:pt x="0" y="0"/>
                        </a:moveTo>
                        <a:lnTo>
                          <a:pt x="6028447" y="0"/>
                        </a:lnTo>
                        <a:lnTo>
                          <a:pt x="5679852" y="339767"/>
                        </a:lnTo>
                        <a:lnTo>
                          <a:pt x="0" y="3397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2" name="รูปแบบอิสระ: รูปร่าง 50">
                    <a:extLst>
                      <a:ext uri="{FF2B5EF4-FFF2-40B4-BE49-F238E27FC236}">
                        <a16:creationId xmlns:a16="http://schemas.microsoft.com/office/drawing/2014/main" id="{809CC155-5851-4A48-91E2-3C9BCA6CA752}"/>
                      </a:ext>
                    </a:extLst>
                  </p:cNvPr>
                  <p:cNvSpPr/>
                  <p:nvPr/>
                </p:nvSpPr>
                <p:spPr>
                  <a:xfrm>
                    <a:off x="-45702" y="6433550"/>
                    <a:ext cx="7025615" cy="426691"/>
                  </a:xfrm>
                  <a:custGeom>
                    <a:avLst/>
                    <a:gdLst>
                      <a:gd name="connsiteX0" fmla="*/ 0 w 6123140"/>
                      <a:gd name="connsiteY0" fmla="*/ 0 h 426691"/>
                      <a:gd name="connsiteX1" fmla="*/ 6123140 w 6123140"/>
                      <a:gd name="connsiteY1" fmla="*/ 0 h 426691"/>
                      <a:gd name="connsiteX2" fmla="*/ 6008569 w 6123140"/>
                      <a:gd name="connsiteY2" fmla="*/ 111669 h 426691"/>
                      <a:gd name="connsiteX3" fmla="*/ 5685361 w 6123140"/>
                      <a:gd name="connsiteY3" fmla="*/ 426691 h 426691"/>
                      <a:gd name="connsiteX4" fmla="*/ 5679852 w 6123140"/>
                      <a:gd name="connsiteY4" fmla="*/ 426691 h 426691"/>
                      <a:gd name="connsiteX5" fmla="*/ 6028447 w 6123140"/>
                      <a:gd name="connsiteY5" fmla="*/ 86924 h 426691"/>
                      <a:gd name="connsiteX6" fmla="*/ 0 w 6123140"/>
                      <a:gd name="connsiteY6" fmla="*/ 86924 h 426691"/>
                      <a:gd name="connsiteX7" fmla="*/ 0 w 6123140"/>
                      <a:gd name="connsiteY7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23140" h="426691">
                        <a:moveTo>
                          <a:pt x="0" y="0"/>
                        </a:moveTo>
                        <a:lnTo>
                          <a:pt x="6123140" y="0"/>
                        </a:lnTo>
                        <a:lnTo>
                          <a:pt x="6008569" y="111669"/>
                        </a:lnTo>
                        <a:lnTo>
                          <a:pt x="5685361" y="426691"/>
                        </a:lnTo>
                        <a:lnTo>
                          <a:pt x="5679852" y="426691"/>
                        </a:lnTo>
                        <a:lnTo>
                          <a:pt x="6028447" y="86924"/>
                        </a:lnTo>
                        <a:lnTo>
                          <a:pt x="0" y="869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3" name="รูปแบบอิสระ: รูปร่าง 49">
                    <a:extLst>
                      <a:ext uri="{FF2B5EF4-FFF2-40B4-BE49-F238E27FC236}">
                        <a16:creationId xmlns:a16="http://schemas.microsoft.com/office/drawing/2014/main" id="{DF5E9D64-B090-1C11-FDC3-97FB18073E19}"/>
                      </a:ext>
                    </a:extLst>
                  </p:cNvPr>
                  <p:cNvSpPr/>
                  <p:nvPr/>
                </p:nvSpPr>
                <p:spPr>
                  <a:xfrm rot="380166">
                    <a:off x="6515310" y="6428830"/>
                    <a:ext cx="548723" cy="450425"/>
                  </a:xfrm>
                  <a:custGeom>
                    <a:avLst/>
                    <a:gdLst>
                      <a:gd name="connsiteX0" fmla="*/ 411471 w 524882"/>
                      <a:gd name="connsiteY0" fmla="*/ 0 h 426691"/>
                      <a:gd name="connsiteX1" fmla="*/ 524882 w 524882"/>
                      <a:gd name="connsiteY1" fmla="*/ 0 h 426691"/>
                      <a:gd name="connsiteX2" fmla="*/ 113411 w 524882"/>
                      <a:gd name="connsiteY2" fmla="*/ 426691 h 426691"/>
                      <a:gd name="connsiteX3" fmla="*/ 0 w 524882"/>
                      <a:gd name="connsiteY3" fmla="*/ 426691 h 426691"/>
                      <a:gd name="connsiteX4" fmla="*/ 411471 w 524882"/>
                      <a:gd name="connsiteY4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882" h="426691">
                        <a:moveTo>
                          <a:pt x="411471" y="0"/>
                        </a:moveTo>
                        <a:lnTo>
                          <a:pt x="524882" y="0"/>
                        </a:lnTo>
                        <a:lnTo>
                          <a:pt x="113411" y="426691"/>
                        </a:lnTo>
                        <a:lnTo>
                          <a:pt x="0" y="426691"/>
                        </a:lnTo>
                        <a:lnTo>
                          <a:pt x="41147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  <p:grpSp>
              <p:nvGrpSpPr>
                <p:cNvPr id="28" name="กลุ่ม 4">
                  <a:extLst>
                    <a:ext uri="{FF2B5EF4-FFF2-40B4-BE49-F238E27FC236}">
                      <a16:creationId xmlns:a16="http://schemas.microsoft.com/office/drawing/2014/main" id="{9A80B2CC-7067-7AC4-A3AB-BB16B3F66732}"/>
                    </a:ext>
                  </a:extLst>
                </p:cNvPr>
                <p:cNvGrpSpPr/>
                <p:nvPr/>
              </p:nvGrpSpPr>
              <p:grpSpPr>
                <a:xfrm>
                  <a:off x="7524888" y="4621292"/>
                  <a:ext cx="1619113" cy="531030"/>
                  <a:chOff x="9543115" y="6415804"/>
                  <a:chExt cx="2661401" cy="453428"/>
                </a:xfrm>
              </p:grpSpPr>
              <p:sp>
                <p:nvSpPr>
                  <p:cNvPr id="29" name="รูปแบบอิสระ: รูปร่าง 38">
                    <a:extLst>
                      <a:ext uri="{FF2B5EF4-FFF2-40B4-BE49-F238E27FC236}">
                        <a16:creationId xmlns:a16="http://schemas.microsoft.com/office/drawing/2014/main" id="{902BB02D-6665-9244-6B1A-A4EB8DFDE443}"/>
                      </a:ext>
                    </a:extLst>
                  </p:cNvPr>
                  <p:cNvSpPr/>
                  <p:nvPr/>
                </p:nvSpPr>
                <p:spPr>
                  <a:xfrm>
                    <a:off x="9543115" y="6415804"/>
                    <a:ext cx="2661398" cy="441288"/>
                  </a:xfrm>
                  <a:custGeom>
                    <a:avLst/>
                    <a:gdLst>
                      <a:gd name="connsiteX0" fmla="*/ 437779 w 1373020"/>
                      <a:gd name="connsiteY0" fmla="*/ 0 h 426691"/>
                      <a:gd name="connsiteX1" fmla="*/ 1373020 w 1373020"/>
                      <a:gd name="connsiteY1" fmla="*/ 0 h 426691"/>
                      <a:gd name="connsiteX2" fmla="*/ 1373020 w 1373020"/>
                      <a:gd name="connsiteY2" fmla="*/ 426691 h 426691"/>
                      <a:gd name="connsiteX3" fmla="*/ 0 w 1373020"/>
                      <a:gd name="connsiteY3" fmla="*/ 426691 h 426691"/>
                      <a:gd name="connsiteX4" fmla="*/ 323208 w 1373020"/>
                      <a:gd name="connsiteY4" fmla="*/ 111669 h 426691"/>
                      <a:gd name="connsiteX5" fmla="*/ 437779 w 1373020"/>
                      <a:gd name="connsiteY5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3020" h="426691">
                        <a:moveTo>
                          <a:pt x="437779" y="0"/>
                        </a:moveTo>
                        <a:lnTo>
                          <a:pt x="1373020" y="0"/>
                        </a:lnTo>
                        <a:lnTo>
                          <a:pt x="1373020" y="426691"/>
                        </a:lnTo>
                        <a:lnTo>
                          <a:pt x="0" y="426691"/>
                        </a:lnTo>
                        <a:lnTo>
                          <a:pt x="323208" y="111669"/>
                        </a:lnTo>
                        <a:lnTo>
                          <a:pt x="43777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  <p:sp>
                <p:nvSpPr>
                  <p:cNvPr id="30" name="รูปแบบอิสระ: รูปร่าง 31">
                    <a:extLst>
                      <a:ext uri="{FF2B5EF4-FFF2-40B4-BE49-F238E27FC236}">
                        <a16:creationId xmlns:a16="http://schemas.microsoft.com/office/drawing/2014/main" id="{2FEE4FA3-30B7-5C6E-2383-E5F4E5C71E41}"/>
                      </a:ext>
                    </a:extLst>
                  </p:cNvPr>
                  <p:cNvSpPr/>
                  <p:nvPr/>
                </p:nvSpPr>
                <p:spPr>
                  <a:xfrm>
                    <a:off x="9543115" y="6510930"/>
                    <a:ext cx="2661401" cy="358302"/>
                  </a:xfrm>
                  <a:custGeom>
                    <a:avLst/>
                    <a:gdLst>
                      <a:gd name="connsiteX0" fmla="*/ 349528 w 1399340"/>
                      <a:gd name="connsiteY0" fmla="*/ 0 h 340675"/>
                      <a:gd name="connsiteX1" fmla="*/ 1399340 w 1399340"/>
                      <a:gd name="connsiteY1" fmla="*/ 0 h 340675"/>
                      <a:gd name="connsiteX2" fmla="*/ 1399340 w 1399340"/>
                      <a:gd name="connsiteY2" fmla="*/ 340675 h 340675"/>
                      <a:gd name="connsiteX3" fmla="*/ 0 w 1399340"/>
                      <a:gd name="connsiteY3" fmla="*/ 340675 h 340675"/>
                      <a:gd name="connsiteX4" fmla="*/ 349528 w 1399340"/>
                      <a:gd name="connsiteY4" fmla="*/ 0 h 340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99340" h="340675">
                        <a:moveTo>
                          <a:pt x="349528" y="0"/>
                        </a:moveTo>
                        <a:lnTo>
                          <a:pt x="1399340" y="0"/>
                        </a:lnTo>
                        <a:lnTo>
                          <a:pt x="1399340" y="340675"/>
                        </a:lnTo>
                        <a:lnTo>
                          <a:pt x="0" y="340675"/>
                        </a:lnTo>
                        <a:lnTo>
                          <a:pt x="349528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</p:grpSp>
          <p:sp>
            <p:nvSpPr>
              <p:cNvPr id="26" name="รูปแบบอิสระ: รูปร่าง 49">
                <a:extLst>
                  <a:ext uri="{FF2B5EF4-FFF2-40B4-BE49-F238E27FC236}">
                    <a16:creationId xmlns:a16="http://schemas.microsoft.com/office/drawing/2014/main" id="{8186D56C-B7E7-89E1-686E-60B1A9CC00DF}"/>
                  </a:ext>
                </a:extLst>
              </p:cNvPr>
              <p:cNvSpPr/>
              <p:nvPr/>
            </p:nvSpPr>
            <p:spPr>
              <a:xfrm rot="1816843">
                <a:off x="8384884" y="5134125"/>
                <a:ext cx="366819" cy="715174"/>
              </a:xfrm>
              <a:custGeom>
                <a:avLst/>
                <a:gdLst>
                  <a:gd name="connsiteX0" fmla="*/ 411471 w 524882"/>
                  <a:gd name="connsiteY0" fmla="*/ 0 h 426691"/>
                  <a:gd name="connsiteX1" fmla="*/ 524882 w 524882"/>
                  <a:gd name="connsiteY1" fmla="*/ 0 h 426691"/>
                  <a:gd name="connsiteX2" fmla="*/ 113411 w 524882"/>
                  <a:gd name="connsiteY2" fmla="*/ 426691 h 426691"/>
                  <a:gd name="connsiteX3" fmla="*/ 0 w 524882"/>
                  <a:gd name="connsiteY3" fmla="*/ 426691 h 426691"/>
                  <a:gd name="connsiteX4" fmla="*/ 411471 w 524882"/>
                  <a:gd name="connsiteY4" fmla="*/ 0 h 426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882" h="426691">
                    <a:moveTo>
                      <a:pt x="411471" y="0"/>
                    </a:moveTo>
                    <a:lnTo>
                      <a:pt x="524882" y="0"/>
                    </a:lnTo>
                    <a:lnTo>
                      <a:pt x="113411" y="426691"/>
                    </a:lnTo>
                    <a:lnTo>
                      <a:pt x="0" y="426691"/>
                    </a:lnTo>
                    <a:lnTo>
                      <a:pt x="41147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h-TH" sz="2667"/>
              </a:p>
            </p:txBody>
          </p:sp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B312B198-C17C-96F4-3A0E-1105D8A744E3}"/>
                </a:ext>
              </a:extLst>
            </p:cNvPr>
            <p:cNvSpPr txBox="1"/>
            <p:nvPr/>
          </p:nvSpPr>
          <p:spPr>
            <a:xfrm>
              <a:off x="124926" y="5442506"/>
              <a:ext cx="5258965" cy="276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เศรษฐกิจฐานรากมั่นคง ชุมชนเข้มแข็งอย่างยั่งยืน ด้วยหลักปรัชญาของเศรษฐกิจพอเพียง</a:t>
              </a:r>
            </a:p>
          </p:txBody>
        </p:sp>
        <p:grpSp>
          <p:nvGrpSpPr>
            <p:cNvPr id="18" name="กลุ่ม 5">
              <a:extLst>
                <a:ext uri="{FF2B5EF4-FFF2-40B4-BE49-F238E27FC236}">
                  <a16:creationId xmlns:a16="http://schemas.microsoft.com/office/drawing/2014/main" id="{BC9CDF00-3138-6969-9F3B-1C4BDBCE4D5C}"/>
                </a:ext>
              </a:extLst>
            </p:cNvPr>
            <p:cNvGrpSpPr/>
            <p:nvPr/>
          </p:nvGrpSpPr>
          <p:grpSpPr>
            <a:xfrm>
              <a:off x="5709572" y="5155894"/>
              <a:ext cx="2562423" cy="573424"/>
              <a:chOff x="5709572" y="5155894"/>
              <a:chExt cx="2562423" cy="573424"/>
            </a:xfrm>
          </p:grpSpPr>
          <p:grpSp>
            <p:nvGrpSpPr>
              <p:cNvPr id="19" name="Group 7">
                <a:extLst>
                  <a:ext uri="{FF2B5EF4-FFF2-40B4-BE49-F238E27FC236}">
                    <a16:creationId xmlns:a16="http://schemas.microsoft.com/office/drawing/2014/main" id="{AA8CDC2F-0ADD-CFBA-3F81-21907F8C6A8B}"/>
                  </a:ext>
                </a:extLst>
              </p:cNvPr>
              <p:cNvGrpSpPr/>
              <p:nvPr/>
            </p:nvGrpSpPr>
            <p:grpSpPr>
              <a:xfrm>
                <a:off x="5709572" y="5155894"/>
                <a:ext cx="2562423" cy="573424"/>
                <a:chOff x="-89764" y="-196712"/>
                <a:chExt cx="10439060" cy="2336075"/>
              </a:xfrm>
            </p:grpSpPr>
            <p:sp>
              <p:nvSpPr>
                <p:cNvPr id="21" name="Freeform 71">
                  <a:extLst>
                    <a:ext uri="{FF2B5EF4-FFF2-40B4-BE49-F238E27FC236}">
                      <a16:creationId xmlns:a16="http://schemas.microsoft.com/office/drawing/2014/main" id="{4334F1EA-CF8D-8179-E1CF-2AA4B6440654}"/>
                    </a:ext>
                  </a:extLst>
                </p:cNvPr>
                <p:cNvSpPr/>
                <p:nvPr/>
              </p:nvSpPr>
              <p:spPr>
                <a:xfrm>
                  <a:off x="-89764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  <p:sp>
              <p:nvSpPr>
                <p:cNvPr id="22" name="Freeform 72">
                  <a:extLst>
                    <a:ext uri="{FF2B5EF4-FFF2-40B4-BE49-F238E27FC236}">
                      <a16:creationId xmlns:a16="http://schemas.microsoft.com/office/drawing/2014/main" id="{3CEE39FA-2F70-ED62-4F3B-C2DA3FC3077B}"/>
                    </a:ext>
                  </a:extLst>
                </p:cNvPr>
                <p:cNvSpPr/>
                <p:nvPr/>
              </p:nvSpPr>
              <p:spPr>
                <a:xfrm>
                  <a:off x="1575525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3" name="Freeform 73">
                  <a:extLst>
                    <a:ext uri="{FF2B5EF4-FFF2-40B4-BE49-F238E27FC236}">
                      <a16:creationId xmlns:a16="http://schemas.microsoft.com/office/drawing/2014/main" id="{F737BBCC-6616-4210-E61D-89B9EE635CA9}"/>
                    </a:ext>
                  </a:extLst>
                </p:cNvPr>
                <p:cNvSpPr/>
                <p:nvPr/>
              </p:nvSpPr>
              <p:spPr>
                <a:xfrm>
                  <a:off x="4979852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BA60EEC5-5614-86E6-2A70-374F133C5E04}"/>
                    </a:ext>
                  </a:extLst>
                </p:cNvPr>
                <p:cNvSpPr/>
                <p:nvPr/>
              </p:nvSpPr>
              <p:spPr>
                <a:xfrm>
                  <a:off x="6632873" y="-196712"/>
                  <a:ext cx="3716423" cy="23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23" h="2336075">
                      <a:moveTo>
                        <a:pt x="0" y="0"/>
                      </a:moveTo>
                      <a:lnTo>
                        <a:pt x="3716423" y="0"/>
                      </a:lnTo>
                      <a:lnTo>
                        <a:pt x="3716423" y="2336075"/>
                      </a:lnTo>
                      <a:lnTo>
                        <a:pt x="0" y="23360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l="-5873" r="-5873"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2F39FE4-17BA-6C98-C958-AA3F8A9B1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3969" y="5270291"/>
                <a:ext cx="419617" cy="420742"/>
              </a:xfrm>
              <a:prstGeom prst="rect">
                <a:avLst/>
              </a:prstGeom>
            </p:spPr>
          </p:pic>
        </p:grpSp>
      </p:grpSp>
      <p:sp>
        <p:nvSpPr>
          <p:cNvPr id="7" name="Rectangle 6"/>
          <p:cNvSpPr/>
          <p:nvPr/>
        </p:nvSpPr>
        <p:spPr>
          <a:xfrm>
            <a:off x="292099" y="847907"/>
            <a:ext cx="11734799" cy="8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บัญชีจัดสรรงบประมาณ (ต่อ) </a:t>
            </a:r>
            <a:endParaRPr lang="en-US" sz="1733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/>
            <a: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โครงการเชิดชูเกียรติคนกองทุนพัฒนาบทบาทสตรี ประจำปีงบประมาณ พ.ศ.2567 </a:t>
            </a:r>
            <a:endParaRPr lang="en-US" sz="1733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/>
            <a: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กิจกรรมที่ 1 การคัดเลือกคนกองทุนพัฒนาบทบาทสตรีดีเด่นระดับจังหวัด</a:t>
            </a:r>
            <a:endParaRPr lang="en-US" sz="1733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945324"/>
              </p:ext>
            </p:extLst>
          </p:nvPr>
        </p:nvGraphicFramePr>
        <p:xfrm>
          <a:off x="673103" y="1815389"/>
          <a:ext cx="10934695" cy="4499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416">
                  <a:extLst>
                    <a:ext uri="{9D8B030D-6E8A-4147-A177-3AD203B41FA5}">
                      <a16:colId xmlns:a16="http://schemas.microsoft.com/office/drawing/2014/main" val="2000578297"/>
                    </a:ext>
                  </a:extLst>
                </a:gridCol>
                <a:gridCol w="1440961">
                  <a:extLst>
                    <a:ext uri="{9D8B030D-6E8A-4147-A177-3AD203B41FA5}">
                      <a16:colId xmlns:a16="http://schemas.microsoft.com/office/drawing/2014/main" val="1600422647"/>
                    </a:ext>
                  </a:extLst>
                </a:gridCol>
                <a:gridCol w="1010796">
                  <a:extLst>
                    <a:ext uri="{9D8B030D-6E8A-4147-A177-3AD203B41FA5}">
                      <a16:colId xmlns:a16="http://schemas.microsoft.com/office/drawing/2014/main" val="247023514"/>
                    </a:ext>
                  </a:extLst>
                </a:gridCol>
                <a:gridCol w="1348825">
                  <a:extLst>
                    <a:ext uri="{9D8B030D-6E8A-4147-A177-3AD203B41FA5}">
                      <a16:colId xmlns:a16="http://schemas.microsoft.com/office/drawing/2014/main" val="3457021410"/>
                    </a:ext>
                  </a:extLst>
                </a:gridCol>
                <a:gridCol w="1224927">
                  <a:extLst>
                    <a:ext uri="{9D8B030D-6E8A-4147-A177-3AD203B41FA5}">
                      <a16:colId xmlns:a16="http://schemas.microsoft.com/office/drawing/2014/main" val="3190961886"/>
                    </a:ext>
                  </a:extLst>
                </a:gridCol>
                <a:gridCol w="2320912">
                  <a:extLst>
                    <a:ext uri="{9D8B030D-6E8A-4147-A177-3AD203B41FA5}">
                      <a16:colId xmlns:a16="http://schemas.microsoft.com/office/drawing/2014/main" val="3431201823"/>
                    </a:ext>
                  </a:extLst>
                </a:gridCol>
                <a:gridCol w="1302289">
                  <a:extLst>
                    <a:ext uri="{9D8B030D-6E8A-4147-A177-3AD203B41FA5}">
                      <a16:colId xmlns:a16="http://schemas.microsoft.com/office/drawing/2014/main" val="3105249133"/>
                    </a:ext>
                  </a:extLst>
                </a:gridCol>
                <a:gridCol w="1792569">
                  <a:extLst>
                    <a:ext uri="{9D8B030D-6E8A-4147-A177-3AD203B41FA5}">
                      <a16:colId xmlns:a16="http://schemas.microsoft.com/office/drawing/2014/main" val="2279986314"/>
                    </a:ext>
                  </a:extLst>
                </a:gridCol>
              </a:tblGrid>
              <a:tr h="365880"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จำนวนอำเภอ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งบประมาณที่จัดสรร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รวม</a:t>
                      </a:r>
                      <a:b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จำนวนเงิน </a:t>
                      </a:r>
                      <a:b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(บาท)</a:t>
                      </a:r>
                      <a:endParaRPr lang="th-TH" sz="1300" b="1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121920" marR="121920" marT="60960" marB="6096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780592"/>
                  </a:ext>
                </a:extLst>
              </a:tr>
              <a:tr h="618580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ค่าเบี้ยเลี้ยง (บาท)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ค่าพาหนะ (บาท)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งบประมาณสนับสนุน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การขับเคลื่อนกิจกรรมฯ (บาท)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ค่าวัสดุ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(บาท)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sz="800" dirty="0">
                        <a:solidFill>
                          <a:schemeClr val="tx1"/>
                        </a:solidFill>
                        <a:latin typeface="Chulabhorn Likit Display Medium" panose="00000600000000000000" pitchFamily="50" charset="-34"/>
                        <a:cs typeface="Chulabhorn Likit Display Medium" panose="00000600000000000000" pitchFamily="50" charset="-34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076882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21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นครศรีธรรมราช</a:t>
                      </a:r>
                      <a:endParaRPr lang="en-US" sz="13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23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9,600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12,000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55,600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144392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22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นครสวรรค์</a:t>
                      </a:r>
                      <a:endParaRPr lang="en-US" sz="13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15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7,200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49,200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19607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23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นนทบุรี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46713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24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นราธิวาส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13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7,200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49,200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83544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25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น่าน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15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7,200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49,200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107623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26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บึงกาฬ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518429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27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บุรีรัมย์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23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9,600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12,000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55,600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290639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28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ปทุมธานี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997440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29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ประจวบคีรีขันธ์</a:t>
                      </a:r>
                      <a:endParaRPr lang="en-US" sz="13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908080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ปราจีนบุรี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808460"/>
                  </a:ext>
                </a:extLst>
              </a:tr>
            </a:tbl>
          </a:graphicData>
        </a:graphic>
      </p:graphicFrame>
      <p:sp>
        <p:nvSpPr>
          <p:cNvPr id="3" name="ตัวแทนหมายเลขภาพนิ่ง 8">
            <a:extLst>
              <a:ext uri="{FF2B5EF4-FFF2-40B4-BE49-F238E27FC236}">
                <a16:creationId xmlns:a16="http://schemas.microsoft.com/office/drawing/2014/main" id="{BCE50A71-1F8C-47EC-A5A2-71B75A7F188B}"/>
              </a:ext>
            </a:extLst>
          </p:cNvPr>
          <p:cNvSpPr txBox="1">
            <a:spLocks/>
          </p:cNvSpPr>
          <p:nvPr/>
        </p:nvSpPr>
        <p:spPr>
          <a:xfrm>
            <a:off x="11115090" y="6440644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48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463823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2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0" y="-19978"/>
            <a:ext cx="12245731" cy="836769"/>
            <a:chOff x="-29746" y="-164553"/>
            <a:chExt cx="9173747" cy="702501"/>
          </a:xfrm>
        </p:grpSpPr>
        <p:sp>
          <p:nvSpPr>
            <p:cNvPr id="10" name="สี่เหลี่ยมผืนผ้า: มุมมน 48">
              <a:extLst>
                <a:ext uri="{FF2B5EF4-FFF2-40B4-BE49-F238E27FC236}">
                  <a16:creationId xmlns:a16="http://schemas.microsoft.com/office/drawing/2014/main" id="{DCE62B95-9C16-4E87-82CC-AF99B1F01983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1" name="สี่เหลี่ยมผืนผ้า 47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29746" y="-164553"/>
              <a:ext cx="9173747" cy="702501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2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CDB1064D-F2C9-4D02-9722-A4463B75D08B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dirty="0"/>
            </a:p>
          </p:txBody>
        </p:sp>
        <p:sp>
          <p:nvSpPr>
            <p:cNvPr id="13" name="สี่เหลี่ยมผืนผ้า 3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29746" y="-164553"/>
              <a:ext cx="9173747" cy="60745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</p:grpSp>
      <p:sp>
        <p:nvSpPr>
          <p:cNvPr id="14" name="สี่เหลี่ยมผืนผ้า 24"/>
          <p:cNvSpPr/>
          <p:nvPr/>
        </p:nvSpPr>
        <p:spPr>
          <a:xfrm>
            <a:off x="459981" y="157133"/>
            <a:ext cx="113990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การดำเนินงานตามแผนการดำเนินงานและแผนการใช้จ่ายงบประมาณ กองทุนพัฒนาบทบาทสตรี ประจำปีงบประมาณ พ.ศ. 2567</a:t>
            </a:r>
          </a:p>
        </p:txBody>
      </p:sp>
      <p:grpSp>
        <p:nvGrpSpPr>
          <p:cNvPr id="15" name="กลุ่ม 2">
            <a:extLst>
              <a:ext uri="{FF2B5EF4-FFF2-40B4-BE49-F238E27FC236}">
                <a16:creationId xmlns:a16="http://schemas.microsoft.com/office/drawing/2014/main" id="{82644C6B-2B5C-7B00-84BC-4056C8694F06}"/>
              </a:ext>
            </a:extLst>
          </p:cNvPr>
          <p:cNvGrpSpPr/>
          <p:nvPr/>
        </p:nvGrpSpPr>
        <p:grpSpPr>
          <a:xfrm>
            <a:off x="0" y="6276306"/>
            <a:ext cx="12192000" cy="695990"/>
            <a:chOff x="-23585" y="5154909"/>
            <a:chExt cx="10183585" cy="694389"/>
          </a:xfrm>
        </p:grpSpPr>
        <p:grpSp>
          <p:nvGrpSpPr>
            <p:cNvPr id="16" name="Group 47">
              <a:extLst>
                <a:ext uri="{FF2B5EF4-FFF2-40B4-BE49-F238E27FC236}">
                  <a16:creationId xmlns:a16="http://schemas.microsoft.com/office/drawing/2014/main" id="{C9BCB005-829C-BE99-BA7C-7F9EB5EC2082}"/>
                </a:ext>
              </a:extLst>
            </p:cNvPr>
            <p:cNvGrpSpPr/>
            <p:nvPr/>
          </p:nvGrpSpPr>
          <p:grpSpPr>
            <a:xfrm>
              <a:off x="-23585" y="5154909"/>
              <a:ext cx="10183585" cy="694389"/>
              <a:chOff x="-23585" y="5134125"/>
              <a:chExt cx="10183585" cy="715174"/>
            </a:xfrm>
          </p:grpSpPr>
          <p:grpSp>
            <p:nvGrpSpPr>
              <p:cNvPr id="25" name="กลุ่ม 1">
                <a:extLst>
                  <a:ext uri="{FF2B5EF4-FFF2-40B4-BE49-F238E27FC236}">
                    <a16:creationId xmlns:a16="http://schemas.microsoft.com/office/drawing/2014/main" id="{A4F962D6-BD3F-CD0A-46E6-BA26F50342FE}"/>
                  </a:ext>
                </a:extLst>
              </p:cNvPr>
              <p:cNvGrpSpPr/>
              <p:nvPr/>
            </p:nvGrpSpPr>
            <p:grpSpPr>
              <a:xfrm>
                <a:off x="-23585" y="5274993"/>
                <a:ext cx="10183585" cy="470079"/>
                <a:chOff x="-21227" y="4621292"/>
                <a:chExt cx="9165228" cy="561020"/>
              </a:xfrm>
            </p:grpSpPr>
            <p:grpSp>
              <p:nvGrpSpPr>
                <p:cNvPr id="27" name="กลุ่ม 7">
                  <a:extLst>
                    <a:ext uri="{FF2B5EF4-FFF2-40B4-BE49-F238E27FC236}">
                      <a16:creationId xmlns:a16="http://schemas.microsoft.com/office/drawing/2014/main" id="{005B2F52-0366-AC43-5456-E24CFD37FA84}"/>
                    </a:ext>
                  </a:extLst>
                </p:cNvPr>
                <p:cNvGrpSpPr/>
                <p:nvPr/>
              </p:nvGrpSpPr>
              <p:grpSpPr>
                <a:xfrm>
                  <a:off x="-21227" y="4635401"/>
                  <a:ext cx="5133812" cy="546911"/>
                  <a:chOff x="-45702" y="6428830"/>
                  <a:chExt cx="7109735" cy="450425"/>
                </a:xfrm>
              </p:grpSpPr>
              <p:sp>
                <p:nvSpPr>
                  <p:cNvPr id="31" name="รูปแบบอิสระ: รูปร่าง 55">
                    <a:extLst>
                      <a:ext uri="{FF2B5EF4-FFF2-40B4-BE49-F238E27FC236}">
                        <a16:creationId xmlns:a16="http://schemas.microsoft.com/office/drawing/2014/main" id="{D227A3C2-B931-8A4F-F874-0584EE83A018}"/>
                      </a:ext>
                    </a:extLst>
                  </p:cNvPr>
                  <p:cNvSpPr/>
                  <p:nvPr/>
                </p:nvSpPr>
                <p:spPr>
                  <a:xfrm>
                    <a:off x="-16309" y="6508953"/>
                    <a:ext cx="6875685" cy="339767"/>
                  </a:xfrm>
                  <a:custGeom>
                    <a:avLst/>
                    <a:gdLst>
                      <a:gd name="connsiteX0" fmla="*/ 0 w 6028447"/>
                      <a:gd name="connsiteY0" fmla="*/ 0 h 339767"/>
                      <a:gd name="connsiteX1" fmla="*/ 6028447 w 6028447"/>
                      <a:gd name="connsiteY1" fmla="*/ 0 h 339767"/>
                      <a:gd name="connsiteX2" fmla="*/ 5679852 w 6028447"/>
                      <a:gd name="connsiteY2" fmla="*/ 339767 h 339767"/>
                      <a:gd name="connsiteX3" fmla="*/ 0 w 6028447"/>
                      <a:gd name="connsiteY3" fmla="*/ 339767 h 339767"/>
                      <a:gd name="connsiteX4" fmla="*/ 0 w 6028447"/>
                      <a:gd name="connsiteY4" fmla="*/ 0 h 339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28447" h="339767">
                        <a:moveTo>
                          <a:pt x="0" y="0"/>
                        </a:moveTo>
                        <a:lnTo>
                          <a:pt x="6028447" y="0"/>
                        </a:lnTo>
                        <a:lnTo>
                          <a:pt x="5679852" y="339767"/>
                        </a:lnTo>
                        <a:lnTo>
                          <a:pt x="0" y="3397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2" name="รูปแบบอิสระ: รูปร่าง 50">
                    <a:extLst>
                      <a:ext uri="{FF2B5EF4-FFF2-40B4-BE49-F238E27FC236}">
                        <a16:creationId xmlns:a16="http://schemas.microsoft.com/office/drawing/2014/main" id="{809CC155-5851-4A48-91E2-3C9BCA6CA752}"/>
                      </a:ext>
                    </a:extLst>
                  </p:cNvPr>
                  <p:cNvSpPr/>
                  <p:nvPr/>
                </p:nvSpPr>
                <p:spPr>
                  <a:xfrm>
                    <a:off x="-45702" y="6433550"/>
                    <a:ext cx="7025615" cy="426691"/>
                  </a:xfrm>
                  <a:custGeom>
                    <a:avLst/>
                    <a:gdLst>
                      <a:gd name="connsiteX0" fmla="*/ 0 w 6123140"/>
                      <a:gd name="connsiteY0" fmla="*/ 0 h 426691"/>
                      <a:gd name="connsiteX1" fmla="*/ 6123140 w 6123140"/>
                      <a:gd name="connsiteY1" fmla="*/ 0 h 426691"/>
                      <a:gd name="connsiteX2" fmla="*/ 6008569 w 6123140"/>
                      <a:gd name="connsiteY2" fmla="*/ 111669 h 426691"/>
                      <a:gd name="connsiteX3" fmla="*/ 5685361 w 6123140"/>
                      <a:gd name="connsiteY3" fmla="*/ 426691 h 426691"/>
                      <a:gd name="connsiteX4" fmla="*/ 5679852 w 6123140"/>
                      <a:gd name="connsiteY4" fmla="*/ 426691 h 426691"/>
                      <a:gd name="connsiteX5" fmla="*/ 6028447 w 6123140"/>
                      <a:gd name="connsiteY5" fmla="*/ 86924 h 426691"/>
                      <a:gd name="connsiteX6" fmla="*/ 0 w 6123140"/>
                      <a:gd name="connsiteY6" fmla="*/ 86924 h 426691"/>
                      <a:gd name="connsiteX7" fmla="*/ 0 w 6123140"/>
                      <a:gd name="connsiteY7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23140" h="426691">
                        <a:moveTo>
                          <a:pt x="0" y="0"/>
                        </a:moveTo>
                        <a:lnTo>
                          <a:pt x="6123140" y="0"/>
                        </a:lnTo>
                        <a:lnTo>
                          <a:pt x="6008569" y="111669"/>
                        </a:lnTo>
                        <a:lnTo>
                          <a:pt x="5685361" y="426691"/>
                        </a:lnTo>
                        <a:lnTo>
                          <a:pt x="5679852" y="426691"/>
                        </a:lnTo>
                        <a:lnTo>
                          <a:pt x="6028447" y="86924"/>
                        </a:lnTo>
                        <a:lnTo>
                          <a:pt x="0" y="869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3" name="รูปแบบอิสระ: รูปร่าง 49">
                    <a:extLst>
                      <a:ext uri="{FF2B5EF4-FFF2-40B4-BE49-F238E27FC236}">
                        <a16:creationId xmlns:a16="http://schemas.microsoft.com/office/drawing/2014/main" id="{DF5E9D64-B090-1C11-FDC3-97FB18073E19}"/>
                      </a:ext>
                    </a:extLst>
                  </p:cNvPr>
                  <p:cNvSpPr/>
                  <p:nvPr/>
                </p:nvSpPr>
                <p:spPr>
                  <a:xfrm rot="380166">
                    <a:off x="6515310" y="6428830"/>
                    <a:ext cx="548723" cy="450425"/>
                  </a:xfrm>
                  <a:custGeom>
                    <a:avLst/>
                    <a:gdLst>
                      <a:gd name="connsiteX0" fmla="*/ 411471 w 524882"/>
                      <a:gd name="connsiteY0" fmla="*/ 0 h 426691"/>
                      <a:gd name="connsiteX1" fmla="*/ 524882 w 524882"/>
                      <a:gd name="connsiteY1" fmla="*/ 0 h 426691"/>
                      <a:gd name="connsiteX2" fmla="*/ 113411 w 524882"/>
                      <a:gd name="connsiteY2" fmla="*/ 426691 h 426691"/>
                      <a:gd name="connsiteX3" fmla="*/ 0 w 524882"/>
                      <a:gd name="connsiteY3" fmla="*/ 426691 h 426691"/>
                      <a:gd name="connsiteX4" fmla="*/ 411471 w 524882"/>
                      <a:gd name="connsiteY4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882" h="426691">
                        <a:moveTo>
                          <a:pt x="411471" y="0"/>
                        </a:moveTo>
                        <a:lnTo>
                          <a:pt x="524882" y="0"/>
                        </a:lnTo>
                        <a:lnTo>
                          <a:pt x="113411" y="426691"/>
                        </a:lnTo>
                        <a:lnTo>
                          <a:pt x="0" y="426691"/>
                        </a:lnTo>
                        <a:lnTo>
                          <a:pt x="41147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  <p:grpSp>
              <p:nvGrpSpPr>
                <p:cNvPr id="28" name="กลุ่ม 4">
                  <a:extLst>
                    <a:ext uri="{FF2B5EF4-FFF2-40B4-BE49-F238E27FC236}">
                      <a16:creationId xmlns:a16="http://schemas.microsoft.com/office/drawing/2014/main" id="{9A80B2CC-7067-7AC4-A3AB-BB16B3F66732}"/>
                    </a:ext>
                  </a:extLst>
                </p:cNvPr>
                <p:cNvGrpSpPr/>
                <p:nvPr/>
              </p:nvGrpSpPr>
              <p:grpSpPr>
                <a:xfrm>
                  <a:off x="7524888" y="4621292"/>
                  <a:ext cx="1619113" cy="531030"/>
                  <a:chOff x="9543115" y="6415804"/>
                  <a:chExt cx="2661401" cy="453428"/>
                </a:xfrm>
              </p:grpSpPr>
              <p:sp>
                <p:nvSpPr>
                  <p:cNvPr id="29" name="รูปแบบอิสระ: รูปร่าง 38">
                    <a:extLst>
                      <a:ext uri="{FF2B5EF4-FFF2-40B4-BE49-F238E27FC236}">
                        <a16:creationId xmlns:a16="http://schemas.microsoft.com/office/drawing/2014/main" id="{902BB02D-6665-9244-6B1A-A4EB8DFDE443}"/>
                      </a:ext>
                    </a:extLst>
                  </p:cNvPr>
                  <p:cNvSpPr/>
                  <p:nvPr/>
                </p:nvSpPr>
                <p:spPr>
                  <a:xfrm>
                    <a:off x="9543115" y="6415804"/>
                    <a:ext cx="2661398" cy="441288"/>
                  </a:xfrm>
                  <a:custGeom>
                    <a:avLst/>
                    <a:gdLst>
                      <a:gd name="connsiteX0" fmla="*/ 437779 w 1373020"/>
                      <a:gd name="connsiteY0" fmla="*/ 0 h 426691"/>
                      <a:gd name="connsiteX1" fmla="*/ 1373020 w 1373020"/>
                      <a:gd name="connsiteY1" fmla="*/ 0 h 426691"/>
                      <a:gd name="connsiteX2" fmla="*/ 1373020 w 1373020"/>
                      <a:gd name="connsiteY2" fmla="*/ 426691 h 426691"/>
                      <a:gd name="connsiteX3" fmla="*/ 0 w 1373020"/>
                      <a:gd name="connsiteY3" fmla="*/ 426691 h 426691"/>
                      <a:gd name="connsiteX4" fmla="*/ 323208 w 1373020"/>
                      <a:gd name="connsiteY4" fmla="*/ 111669 h 426691"/>
                      <a:gd name="connsiteX5" fmla="*/ 437779 w 1373020"/>
                      <a:gd name="connsiteY5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3020" h="426691">
                        <a:moveTo>
                          <a:pt x="437779" y="0"/>
                        </a:moveTo>
                        <a:lnTo>
                          <a:pt x="1373020" y="0"/>
                        </a:lnTo>
                        <a:lnTo>
                          <a:pt x="1373020" y="426691"/>
                        </a:lnTo>
                        <a:lnTo>
                          <a:pt x="0" y="426691"/>
                        </a:lnTo>
                        <a:lnTo>
                          <a:pt x="323208" y="111669"/>
                        </a:lnTo>
                        <a:lnTo>
                          <a:pt x="43777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  <p:sp>
                <p:nvSpPr>
                  <p:cNvPr id="30" name="รูปแบบอิสระ: รูปร่าง 31">
                    <a:extLst>
                      <a:ext uri="{FF2B5EF4-FFF2-40B4-BE49-F238E27FC236}">
                        <a16:creationId xmlns:a16="http://schemas.microsoft.com/office/drawing/2014/main" id="{2FEE4FA3-30B7-5C6E-2383-E5F4E5C71E41}"/>
                      </a:ext>
                    </a:extLst>
                  </p:cNvPr>
                  <p:cNvSpPr/>
                  <p:nvPr/>
                </p:nvSpPr>
                <p:spPr>
                  <a:xfrm>
                    <a:off x="9543115" y="6510930"/>
                    <a:ext cx="2661401" cy="358302"/>
                  </a:xfrm>
                  <a:custGeom>
                    <a:avLst/>
                    <a:gdLst>
                      <a:gd name="connsiteX0" fmla="*/ 349528 w 1399340"/>
                      <a:gd name="connsiteY0" fmla="*/ 0 h 340675"/>
                      <a:gd name="connsiteX1" fmla="*/ 1399340 w 1399340"/>
                      <a:gd name="connsiteY1" fmla="*/ 0 h 340675"/>
                      <a:gd name="connsiteX2" fmla="*/ 1399340 w 1399340"/>
                      <a:gd name="connsiteY2" fmla="*/ 340675 h 340675"/>
                      <a:gd name="connsiteX3" fmla="*/ 0 w 1399340"/>
                      <a:gd name="connsiteY3" fmla="*/ 340675 h 340675"/>
                      <a:gd name="connsiteX4" fmla="*/ 349528 w 1399340"/>
                      <a:gd name="connsiteY4" fmla="*/ 0 h 340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99340" h="340675">
                        <a:moveTo>
                          <a:pt x="349528" y="0"/>
                        </a:moveTo>
                        <a:lnTo>
                          <a:pt x="1399340" y="0"/>
                        </a:lnTo>
                        <a:lnTo>
                          <a:pt x="1399340" y="340675"/>
                        </a:lnTo>
                        <a:lnTo>
                          <a:pt x="0" y="340675"/>
                        </a:lnTo>
                        <a:lnTo>
                          <a:pt x="349528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</p:grpSp>
          <p:sp>
            <p:nvSpPr>
              <p:cNvPr id="26" name="รูปแบบอิสระ: รูปร่าง 49">
                <a:extLst>
                  <a:ext uri="{FF2B5EF4-FFF2-40B4-BE49-F238E27FC236}">
                    <a16:creationId xmlns:a16="http://schemas.microsoft.com/office/drawing/2014/main" id="{8186D56C-B7E7-89E1-686E-60B1A9CC00DF}"/>
                  </a:ext>
                </a:extLst>
              </p:cNvPr>
              <p:cNvSpPr/>
              <p:nvPr/>
            </p:nvSpPr>
            <p:spPr>
              <a:xfrm rot="1816843">
                <a:off x="8384884" y="5134125"/>
                <a:ext cx="366819" cy="715174"/>
              </a:xfrm>
              <a:custGeom>
                <a:avLst/>
                <a:gdLst>
                  <a:gd name="connsiteX0" fmla="*/ 411471 w 524882"/>
                  <a:gd name="connsiteY0" fmla="*/ 0 h 426691"/>
                  <a:gd name="connsiteX1" fmla="*/ 524882 w 524882"/>
                  <a:gd name="connsiteY1" fmla="*/ 0 h 426691"/>
                  <a:gd name="connsiteX2" fmla="*/ 113411 w 524882"/>
                  <a:gd name="connsiteY2" fmla="*/ 426691 h 426691"/>
                  <a:gd name="connsiteX3" fmla="*/ 0 w 524882"/>
                  <a:gd name="connsiteY3" fmla="*/ 426691 h 426691"/>
                  <a:gd name="connsiteX4" fmla="*/ 411471 w 524882"/>
                  <a:gd name="connsiteY4" fmla="*/ 0 h 426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882" h="426691">
                    <a:moveTo>
                      <a:pt x="411471" y="0"/>
                    </a:moveTo>
                    <a:lnTo>
                      <a:pt x="524882" y="0"/>
                    </a:lnTo>
                    <a:lnTo>
                      <a:pt x="113411" y="426691"/>
                    </a:lnTo>
                    <a:lnTo>
                      <a:pt x="0" y="426691"/>
                    </a:lnTo>
                    <a:lnTo>
                      <a:pt x="41147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h-TH" sz="2667"/>
              </a:p>
            </p:txBody>
          </p:sp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B312B198-C17C-96F4-3A0E-1105D8A744E3}"/>
                </a:ext>
              </a:extLst>
            </p:cNvPr>
            <p:cNvSpPr txBox="1"/>
            <p:nvPr/>
          </p:nvSpPr>
          <p:spPr>
            <a:xfrm>
              <a:off x="124926" y="5442506"/>
              <a:ext cx="5258965" cy="276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เศรษฐกิจฐานรากมั่นคง ชุมชนเข้มแข็งอย่างยั่งยืน ด้วยหลักปรัชญาของเศรษฐกิจพอเพียง</a:t>
              </a:r>
            </a:p>
          </p:txBody>
        </p:sp>
        <p:grpSp>
          <p:nvGrpSpPr>
            <p:cNvPr id="18" name="กลุ่ม 5">
              <a:extLst>
                <a:ext uri="{FF2B5EF4-FFF2-40B4-BE49-F238E27FC236}">
                  <a16:creationId xmlns:a16="http://schemas.microsoft.com/office/drawing/2014/main" id="{BC9CDF00-3138-6969-9F3B-1C4BDBCE4D5C}"/>
                </a:ext>
              </a:extLst>
            </p:cNvPr>
            <p:cNvGrpSpPr/>
            <p:nvPr/>
          </p:nvGrpSpPr>
          <p:grpSpPr>
            <a:xfrm>
              <a:off x="5709572" y="5155894"/>
              <a:ext cx="2562423" cy="573424"/>
              <a:chOff x="5709572" y="5155894"/>
              <a:chExt cx="2562423" cy="573424"/>
            </a:xfrm>
          </p:grpSpPr>
          <p:grpSp>
            <p:nvGrpSpPr>
              <p:cNvPr id="19" name="Group 7">
                <a:extLst>
                  <a:ext uri="{FF2B5EF4-FFF2-40B4-BE49-F238E27FC236}">
                    <a16:creationId xmlns:a16="http://schemas.microsoft.com/office/drawing/2014/main" id="{AA8CDC2F-0ADD-CFBA-3F81-21907F8C6A8B}"/>
                  </a:ext>
                </a:extLst>
              </p:cNvPr>
              <p:cNvGrpSpPr/>
              <p:nvPr/>
            </p:nvGrpSpPr>
            <p:grpSpPr>
              <a:xfrm>
                <a:off x="5709572" y="5155894"/>
                <a:ext cx="2562423" cy="573424"/>
                <a:chOff x="-89764" y="-196712"/>
                <a:chExt cx="10439060" cy="2336075"/>
              </a:xfrm>
            </p:grpSpPr>
            <p:sp>
              <p:nvSpPr>
                <p:cNvPr id="21" name="Freeform 71">
                  <a:extLst>
                    <a:ext uri="{FF2B5EF4-FFF2-40B4-BE49-F238E27FC236}">
                      <a16:creationId xmlns:a16="http://schemas.microsoft.com/office/drawing/2014/main" id="{4334F1EA-CF8D-8179-E1CF-2AA4B6440654}"/>
                    </a:ext>
                  </a:extLst>
                </p:cNvPr>
                <p:cNvSpPr/>
                <p:nvPr/>
              </p:nvSpPr>
              <p:spPr>
                <a:xfrm>
                  <a:off x="-89764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  <p:sp>
              <p:nvSpPr>
                <p:cNvPr id="22" name="Freeform 72">
                  <a:extLst>
                    <a:ext uri="{FF2B5EF4-FFF2-40B4-BE49-F238E27FC236}">
                      <a16:creationId xmlns:a16="http://schemas.microsoft.com/office/drawing/2014/main" id="{3CEE39FA-2F70-ED62-4F3B-C2DA3FC3077B}"/>
                    </a:ext>
                  </a:extLst>
                </p:cNvPr>
                <p:cNvSpPr/>
                <p:nvPr/>
              </p:nvSpPr>
              <p:spPr>
                <a:xfrm>
                  <a:off x="1575525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3" name="Freeform 73">
                  <a:extLst>
                    <a:ext uri="{FF2B5EF4-FFF2-40B4-BE49-F238E27FC236}">
                      <a16:creationId xmlns:a16="http://schemas.microsoft.com/office/drawing/2014/main" id="{F737BBCC-6616-4210-E61D-89B9EE635CA9}"/>
                    </a:ext>
                  </a:extLst>
                </p:cNvPr>
                <p:cNvSpPr/>
                <p:nvPr/>
              </p:nvSpPr>
              <p:spPr>
                <a:xfrm>
                  <a:off x="4979852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BA60EEC5-5614-86E6-2A70-374F133C5E04}"/>
                    </a:ext>
                  </a:extLst>
                </p:cNvPr>
                <p:cNvSpPr/>
                <p:nvPr/>
              </p:nvSpPr>
              <p:spPr>
                <a:xfrm>
                  <a:off x="6632873" y="-196712"/>
                  <a:ext cx="3716423" cy="23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23" h="2336075">
                      <a:moveTo>
                        <a:pt x="0" y="0"/>
                      </a:moveTo>
                      <a:lnTo>
                        <a:pt x="3716423" y="0"/>
                      </a:lnTo>
                      <a:lnTo>
                        <a:pt x="3716423" y="2336075"/>
                      </a:lnTo>
                      <a:lnTo>
                        <a:pt x="0" y="23360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l="-5873" r="-5873"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2F39FE4-17BA-6C98-C958-AA3F8A9B1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3969" y="5270291"/>
                <a:ext cx="419617" cy="420742"/>
              </a:xfrm>
              <a:prstGeom prst="rect">
                <a:avLst/>
              </a:prstGeom>
            </p:spPr>
          </p:pic>
        </p:grpSp>
      </p:grpSp>
      <p:sp>
        <p:nvSpPr>
          <p:cNvPr id="7" name="Rectangle 6"/>
          <p:cNvSpPr/>
          <p:nvPr/>
        </p:nvSpPr>
        <p:spPr>
          <a:xfrm>
            <a:off x="292099" y="847907"/>
            <a:ext cx="11734799" cy="8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บัญชีจัดสรรงบประมาณ (ต่อ) </a:t>
            </a:r>
            <a:endParaRPr lang="en-US" sz="1733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/>
            <a: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โครงการเชิดชูเกียรติคนกองทุนพัฒนาบทบาทสตรี ประจำปีงบประมาณ พ.ศ.2567 </a:t>
            </a:r>
            <a:endParaRPr lang="en-US" sz="1733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/>
            <a: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กิจกรรมที่ 1 การคัดเลือกคนกองทุนพัฒนาบทบาทสตรีดีเด่นระดับจังหวัด</a:t>
            </a:r>
            <a:endParaRPr lang="en-US" sz="1733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245498"/>
              </p:ext>
            </p:extLst>
          </p:nvPr>
        </p:nvGraphicFramePr>
        <p:xfrm>
          <a:off x="774391" y="1815389"/>
          <a:ext cx="10770213" cy="4499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993">
                  <a:extLst>
                    <a:ext uri="{9D8B030D-6E8A-4147-A177-3AD203B41FA5}">
                      <a16:colId xmlns:a16="http://schemas.microsoft.com/office/drawing/2014/main" val="2000578297"/>
                    </a:ext>
                  </a:extLst>
                </a:gridCol>
                <a:gridCol w="1393916">
                  <a:extLst>
                    <a:ext uri="{9D8B030D-6E8A-4147-A177-3AD203B41FA5}">
                      <a16:colId xmlns:a16="http://schemas.microsoft.com/office/drawing/2014/main" val="1600422647"/>
                    </a:ext>
                  </a:extLst>
                </a:gridCol>
                <a:gridCol w="1020964">
                  <a:extLst>
                    <a:ext uri="{9D8B030D-6E8A-4147-A177-3AD203B41FA5}">
                      <a16:colId xmlns:a16="http://schemas.microsoft.com/office/drawing/2014/main" val="247023514"/>
                    </a:ext>
                  </a:extLst>
                </a:gridCol>
                <a:gridCol w="1328536">
                  <a:extLst>
                    <a:ext uri="{9D8B030D-6E8A-4147-A177-3AD203B41FA5}">
                      <a16:colId xmlns:a16="http://schemas.microsoft.com/office/drawing/2014/main" val="3457021410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319096188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431201823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val="3105249133"/>
                    </a:ext>
                  </a:extLst>
                </a:gridCol>
                <a:gridCol w="1765604">
                  <a:extLst>
                    <a:ext uri="{9D8B030D-6E8A-4147-A177-3AD203B41FA5}">
                      <a16:colId xmlns:a16="http://schemas.microsoft.com/office/drawing/2014/main" val="2279986314"/>
                    </a:ext>
                  </a:extLst>
                </a:gridCol>
              </a:tblGrid>
              <a:tr h="365880"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จำนวนอำเภอ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งบประมาณที่จัดสรร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รวม</a:t>
                      </a:r>
                      <a:b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จำนวนเงิน </a:t>
                      </a:r>
                      <a:b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(บาท)</a:t>
                      </a:r>
                      <a:endParaRPr lang="th-TH" sz="1300" b="1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121920" marR="121920" marT="60960" marB="6096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780592"/>
                  </a:ext>
                </a:extLst>
              </a:tr>
              <a:tr h="618580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ค่าเบี้ยเลี้ยง (บาท)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ค่าพาหนะ (บาท)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งบประมาณสนับสนุน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การขับเคลื่อนกิจกรรมฯ (บาท)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ค่าวัสดุ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(บาท)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sz="800" dirty="0">
                        <a:solidFill>
                          <a:schemeClr val="tx1"/>
                        </a:solidFill>
                        <a:latin typeface="Chulabhorn Likit Display Medium" panose="00000600000000000000" pitchFamily="50" charset="-34"/>
                        <a:cs typeface="Chulabhorn Likit Display Medium" panose="00000600000000000000" pitchFamily="50" charset="-34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076882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ปัตตานี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12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7,200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49,200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144392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32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พระนครศรีอยุธยา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16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8,400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10,500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52,400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19607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33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พะเยา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46713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34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พังงา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83544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35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พัทลุง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11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7,200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49,200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107623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36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พิจิตร</a:t>
                      </a:r>
                      <a:endParaRPr lang="en-US" sz="13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12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7,200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49,200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518429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37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พิษณุโลก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290639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38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เพชรบุรี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997440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39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เพชรบูรณ์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11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7,200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49,200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908080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แพร่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808460"/>
                  </a:ext>
                </a:extLst>
              </a:tr>
            </a:tbl>
          </a:graphicData>
        </a:graphic>
      </p:graphicFrame>
      <p:sp>
        <p:nvSpPr>
          <p:cNvPr id="3" name="ตัวแทนหมายเลขภาพนิ่ง 8">
            <a:extLst>
              <a:ext uri="{FF2B5EF4-FFF2-40B4-BE49-F238E27FC236}">
                <a16:creationId xmlns:a16="http://schemas.microsoft.com/office/drawing/2014/main" id="{9AE2A878-0360-C63D-6481-826D2CF46124}"/>
              </a:ext>
            </a:extLst>
          </p:cNvPr>
          <p:cNvSpPr txBox="1">
            <a:spLocks/>
          </p:cNvSpPr>
          <p:nvPr/>
        </p:nvSpPr>
        <p:spPr>
          <a:xfrm>
            <a:off x="11115090" y="6440644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49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37760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กลุ่ม 31"/>
          <p:cNvGrpSpPr/>
          <p:nvPr/>
        </p:nvGrpSpPr>
        <p:grpSpPr>
          <a:xfrm>
            <a:off x="0" y="6280821"/>
            <a:ext cx="6867498" cy="633958"/>
            <a:chOff x="-425532" y="4710612"/>
            <a:chExt cx="5576155" cy="475468"/>
          </a:xfrm>
        </p:grpSpPr>
        <p:grpSp>
          <p:nvGrpSpPr>
            <p:cNvPr id="33" name="กลุ่ม 32"/>
            <p:cNvGrpSpPr/>
            <p:nvPr/>
          </p:nvGrpSpPr>
          <p:grpSpPr>
            <a:xfrm>
              <a:off x="-425532" y="4710612"/>
              <a:ext cx="5576155" cy="475468"/>
              <a:chOff x="-425532" y="4710612"/>
              <a:chExt cx="5576155" cy="475468"/>
            </a:xfrm>
          </p:grpSpPr>
          <p:grpSp>
            <p:nvGrpSpPr>
              <p:cNvPr id="35" name="กลุ่ม 34"/>
              <p:cNvGrpSpPr/>
              <p:nvPr/>
            </p:nvGrpSpPr>
            <p:grpSpPr>
              <a:xfrm>
                <a:off x="-425532" y="4744286"/>
                <a:ext cx="3197332" cy="419753"/>
                <a:chOff x="-468560" y="4744285"/>
                <a:chExt cx="3197332" cy="419753"/>
              </a:xfrm>
            </p:grpSpPr>
            <p:sp>
              <p:nvSpPr>
                <p:cNvPr id="44" name="รูปห้าเหลี่ยม 43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396552" y="4744285"/>
                  <a:ext cx="3125324" cy="419753"/>
                </a:xfrm>
                <a:prstGeom prst="homePlate">
                  <a:avLst/>
                </a:prstGeom>
                <a:solidFill>
                  <a:srgbClr val="FFCD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  <p:sp>
              <p:nvSpPr>
                <p:cNvPr id="45" name="รูปห้าเหลี่ยม 44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468560" y="4744285"/>
                  <a:ext cx="3125324" cy="419753"/>
                </a:xfrm>
                <a:prstGeom prst="homePlat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</p:grpSp>
          <p:grpSp>
            <p:nvGrpSpPr>
              <p:cNvPr id="36" name="กลุ่ม 35"/>
              <p:cNvGrpSpPr/>
              <p:nvPr/>
            </p:nvGrpSpPr>
            <p:grpSpPr>
              <a:xfrm>
                <a:off x="2771800" y="4710612"/>
                <a:ext cx="2378823" cy="475468"/>
                <a:chOff x="3507388" y="4717424"/>
                <a:chExt cx="2378823" cy="475468"/>
              </a:xfrm>
            </p:grpSpPr>
            <p:grpSp>
              <p:nvGrpSpPr>
                <p:cNvPr id="37" name="กลุ่ม 36"/>
                <p:cNvGrpSpPr/>
                <p:nvPr/>
              </p:nvGrpSpPr>
              <p:grpSpPr>
                <a:xfrm>
                  <a:off x="4284268" y="4717424"/>
                  <a:ext cx="1601943" cy="405692"/>
                  <a:chOff x="6239008" y="4519859"/>
                  <a:chExt cx="1601943" cy="405692"/>
                </a:xfrm>
              </p:grpSpPr>
              <p:pic>
                <p:nvPicPr>
                  <p:cNvPr id="39" name="Picture 23">
                    <a:extLst>
                      <a:ext uri="{FF2B5EF4-FFF2-40B4-BE49-F238E27FC236}">
                        <a16:creationId xmlns:a16="http://schemas.microsoft.com/office/drawing/2014/main" id="{A9FCDA38-8F0B-49DF-8F2E-B899B1F362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77898" y="4519859"/>
                    <a:ext cx="563053" cy="367586"/>
                  </a:xfrm>
                  <a:prstGeom prst="rect">
                    <a:avLst/>
                  </a:prstGeom>
                </p:spPr>
              </p:pic>
              <p:pic>
                <p:nvPicPr>
                  <p:cNvPr id="40" name="Picture 24">
                    <a:extLst>
                      <a:ext uri="{FF2B5EF4-FFF2-40B4-BE49-F238E27FC236}">
                        <a16:creationId xmlns:a16="http://schemas.microsoft.com/office/drawing/2014/main" id="{199745AA-CFB3-443D-A566-E11575BA52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39008" y="4535548"/>
                    <a:ext cx="346227" cy="390003"/>
                  </a:xfrm>
                  <a:prstGeom prst="rect">
                    <a:avLst/>
                  </a:prstGeom>
                </p:spPr>
              </p:pic>
              <p:grpSp>
                <p:nvGrpSpPr>
                  <p:cNvPr id="41" name="กลุ่ม 40"/>
                  <p:cNvGrpSpPr/>
                  <p:nvPr/>
                </p:nvGrpSpPr>
                <p:grpSpPr>
                  <a:xfrm>
                    <a:off x="6619048" y="4614121"/>
                    <a:ext cx="626890" cy="294323"/>
                    <a:chOff x="6589062" y="4638694"/>
                    <a:chExt cx="413122" cy="193959"/>
                  </a:xfrm>
                </p:grpSpPr>
                <p:pic>
                  <p:nvPicPr>
                    <p:cNvPr id="42" name="Picture 35">
                      <a:extLst>
                        <a:ext uri="{FF2B5EF4-FFF2-40B4-BE49-F238E27FC236}">
                          <a16:creationId xmlns:a16="http://schemas.microsoft.com/office/drawing/2014/main" id="{9584FECB-F937-4F01-8CDD-C92F98A2F1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9062" y="4648929"/>
                      <a:ext cx="221444" cy="18372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3" name="Picture 36">
                      <a:extLst>
                        <a:ext uri="{FF2B5EF4-FFF2-40B4-BE49-F238E27FC236}">
                          <a16:creationId xmlns:a16="http://schemas.microsoft.com/office/drawing/2014/main" id="{62FFD426-AD6C-47DA-99D3-A7217E240C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35445" y="4638694"/>
                      <a:ext cx="166739" cy="180120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38" name="Picture 2" descr="C:\Users\Administrator\Desktop\change for good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7388" y="4741958"/>
                  <a:ext cx="801816" cy="4509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34" name="TextBox 7"/>
            <p:cNvSpPr txBox="1"/>
            <p:nvPr/>
          </p:nvSpPr>
          <p:spPr>
            <a:xfrm>
              <a:off x="96576" y="4794706"/>
              <a:ext cx="234463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เศรษฐกิจฐานรากมั่นคง ชุมชนเข้มแข็งอย่างยั่งยืน </a:t>
              </a:r>
            </a:p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ด้วยหลักปรัชญาของเศรษฐกิจพอเพียง</a:t>
              </a:r>
            </a:p>
          </p:txBody>
        </p:sp>
      </p:grpSp>
      <p:sp>
        <p:nvSpPr>
          <p:cNvPr id="47" name="ตัวแทนเนื้อหา 2"/>
          <p:cNvSpPr txBox="1">
            <a:spLocks/>
          </p:cNvSpPr>
          <p:nvPr/>
        </p:nvSpPr>
        <p:spPr>
          <a:xfrm>
            <a:off x="643019" y="1327963"/>
            <a:ext cx="11072495" cy="4332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4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th-TH" b="1" dirty="0">
              <a:solidFill>
                <a:srgbClr val="002060"/>
              </a:solidFill>
              <a:latin typeface="Chulabhorn Likit Text Light" panose="00000400000000000000" pitchFamily="50" charset="-34"/>
              <a:cs typeface="Chulabhorn Likit Text Light" panose="00000400000000000000" pitchFamily="50" charset="-34"/>
            </a:endParaRP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th-TH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รายงานการประชุม ผ่านระบบวีดิทัศน์ทางไกล (</a:t>
            </a:r>
            <a:r>
              <a:rPr lang="en-US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Video Conference</a:t>
            </a:r>
            <a:r>
              <a:rPr lang="th-TH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) </a:t>
            </a:r>
            <a:br>
              <a:rPr lang="th-TH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ครั้งที่ 9/2566     </a:t>
            </a: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th-TH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เมื่อวันที่ 18 ตุลาคม 2566</a:t>
            </a:r>
            <a:br>
              <a:rPr lang="th-TH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โดย สกส.ได้ส่งข้อมูลการประชุมในเว็บไซต์กองทุนพัฒนาบทบาทสตรี </a:t>
            </a: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th-TH" sz="24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เว็บไซต์</a:t>
            </a:r>
            <a:r>
              <a:rPr lang="en-US" sz="24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http://womenfund.in.th/</a:t>
            </a:r>
            <a:r>
              <a:rPr lang="th-TH" sz="24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แบนเนอร์ </a:t>
            </a:r>
            <a:r>
              <a:rPr lang="en-US" sz="24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“</a:t>
            </a:r>
            <a:r>
              <a:rPr lang="th-TH" sz="24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การประชุมเร่งรัด กำกับ ติดตามฯ</a:t>
            </a:r>
            <a:r>
              <a:rPr lang="en-US" sz="24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”</a:t>
            </a:r>
            <a:endParaRPr lang="th-TH" sz="2400" b="1" dirty="0">
              <a:solidFill>
                <a:srgbClr val="00206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br>
              <a:rPr lang="th-TH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endParaRPr lang="th-TH" b="1" dirty="0">
              <a:solidFill>
                <a:srgbClr val="00206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th-TH" dirty="0"/>
          </a:p>
        </p:txBody>
      </p:sp>
      <p:grpSp>
        <p:nvGrpSpPr>
          <p:cNvPr id="13" name="กลุ่ม 52">
            <a:extLst>
              <a:ext uri="{FF2B5EF4-FFF2-40B4-BE49-F238E27FC236}">
                <a16:creationId xmlns:a16="http://schemas.microsoft.com/office/drawing/2014/main" id="{463ECFB4-F21E-4ED7-D38B-829643C1B873}"/>
              </a:ext>
            </a:extLst>
          </p:cNvPr>
          <p:cNvGrpSpPr/>
          <p:nvPr/>
        </p:nvGrpSpPr>
        <p:grpSpPr>
          <a:xfrm>
            <a:off x="0" y="-14693"/>
            <a:ext cx="12192000" cy="575427"/>
            <a:chOff x="-29746" y="-164554"/>
            <a:chExt cx="9173747" cy="517884"/>
          </a:xfrm>
        </p:grpSpPr>
        <p:sp>
          <p:nvSpPr>
            <p:cNvPr id="14" name="สี่เหลี่ยมผืนผ้า 47">
              <a:extLst>
                <a:ext uri="{FF2B5EF4-FFF2-40B4-BE49-F238E27FC236}">
                  <a16:creationId xmlns:a16="http://schemas.microsoft.com/office/drawing/2014/main" id="{9A3570FC-FA2A-A7F7-E697-93275BA44661}"/>
                </a:ext>
              </a:extLst>
            </p:cNvPr>
            <p:cNvSpPr/>
            <p:nvPr/>
          </p:nvSpPr>
          <p:spPr>
            <a:xfrm>
              <a:off x="-29746" y="-164554"/>
              <a:ext cx="9173747" cy="517884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5" name="สี่เหลี่ยมผืนผ้า 14">
              <a:extLst>
                <a:ext uri="{FF2B5EF4-FFF2-40B4-BE49-F238E27FC236}">
                  <a16:creationId xmlns:a16="http://schemas.microsoft.com/office/drawing/2014/main" id="{A56BB8E5-8218-C5C8-2159-60678A989AAE}"/>
                </a:ext>
              </a:extLst>
            </p:cNvPr>
            <p:cNvSpPr/>
            <p:nvPr/>
          </p:nvSpPr>
          <p:spPr>
            <a:xfrm>
              <a:off x="-29746" y="-164554"/>
              <a:ext cx="9173747" cy="43204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 dirty="0">
                <a:ln w="0"/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sp>
        <p:nvSpPr>
          <p:cNvPr id="20" name="ตัวแทนหมายเลขภาพนิ่ง 8">
            <a:extLst>
              <a:ext uri="{FF2B5EF4-FFF2-40B4-BE49-F238E27FC236}">
                <a16:creationId xmlns:a16="http://schemas.microsoft.com/office/drawing/2014/main" id="{ADC5ED90-0261-4ABE-A42F-6FB709464453}"/>
              </a:ext>
            </a:extLst>
          </p:cNvPr>
          <p:cNvSpPr txBox="1">
            <a:spLocks/>
          </p:cNvSpPr>
          <p:nvPr/>
        </p:nvSpPr>
        <p:spPr>
          <a:xfrm>
            <a:off x="11088555" y="6356351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5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347493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2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0" y="-19978"/>
            <a:ext cx="12245731" cy="836769"/>
            <a:chOff x="-29746" y="-164553"/>
            <a:chExt cx="9173747" cy="702501"/>
          </a:xfrm>
        </p:grpSpPr>
        <p:sp>
          <p:nvSpPr>
            <p:cNvPr id="10" name="สี่เหลี่ยมผืนผ้า: มุมมน 48">
              <a:extLst>
                <a:ext uri="{FF2B5EF4-FFF2-40B4-BE49-F238E27FC236}">
                  <a16:creationId xmlns:a16="http://schemas.microsoft.com/office/drawing/2014/main" id="{DCE62B95-9C16-4E87-82CC-AF99B1F01983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1" name="สี่เหลี่ยมผืนผ้า 47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29746" y="-164553"/>
              <a:ext cx="9173747" cy="702501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2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CDB1064D-F2C9-4D02-9722-A4463B75D08B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dirty="0"/>
            </a:p>
          </p:txBody>
        </p:sp>
        <p:sp>
          <p:nvSpPr>
            <p:cNvPr id="13" name="สี่เหลี่ยมผืนผ้า 3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29746" y="-164553"/>
              <a:ext cx="9173747" cy="60745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</p:grpSp>
      <p:sp>
        <p:nvSpPr>
          <p:cNvPr id="14" name="สี่เหลี่ยมผืนผ้า 24"/>
          <p:cNvSpPr/>
          <p:nvPr/>
        </p:nvSpPr>
        <p:spPr>
          <a:xfrm>
            <a:off x="459981" y="157133"/>
            <a:ext cx="113990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การดำเนินงานตามแผนการดำเนินงานและแผนการใช้จ่ายงบประมาณ กองทุนพัฒนาบทบาทสตรี ประจำปีงบประมาณ พ.ศ. 2567</a:t>
            </a:r>
          </a:p>
        </p:txBody>
      </p:sp>
      <p:grpSp>
        <p:nvGrpSpPr>
          <p:cNvPr id="15" name="กลุ่ม 2">
            <a:extLst>
              <a:ext uri="{FF2B5EF4-FFF2-40B4-BE49-F238E27FC236}">
                <a16:creationId xmlns:a16="http://schemas.microsoft.com/office/drawing/2014/main" id="{82644C6B-2B5C-7B00-84BC-4056C8694F06}"/>
              </a:ext>
            </a:extLst>
          </p:cNvPr>
          <p:cNvGrpSpPr/>
          <p:nvPr/>
        </p:nvGrpSpPr>
        <p:grpSpPr>
          <a:xfrm>
            <a:off x="0" y="6276306"/>
            <a:ext cx="12192000" cy="695990"/>
            <a:chOff x="-23585" y="5154909"/>
            <a:chExt cx="10183585" cy="694389"/>
          </a:xfrm>
        </p:grpSpPr>
        <p:grpSp>
          <p:nvGrpSpPr>
            <p:cNvPr id="16" name="Group 47">
              <a:extLst>
                <a:ext uri="{FF2B5EF4-FFF2-40B4-BE49-F238E27FC236}">
                  <a16:creationId xmlns:a16="http://schemas.microsoft.com/office/drawing/2014/main" id="{C9BCB005-829C-BE99-BA7C-7F9EB5EC2082}"/>
                </a:ext>
              </a:extLst>
            </p:cNvPr>
            <p:cNvGrpSpPr/>
            <p:nvPr/>
          </p:nvGrpSpPr>
          <p:grpSpPr>
            <a:xfrm>
              <a:off x="-23585" y="5154909"/>
              <a:ext cx="10183585" cy="694389"/>
              <a:chOff x="-23585" y="5134125"/>
              <a:chExt cx="10183585" cy="715174"/>
            </a:xfrm>
          </p:grpSpPr>
          <p:grpSp>
            <p:nvGrpSpPr>
              <p:cNvPr id="25" name="กลุ่ม 1">
                <a:extLst>
                  <a:ext uri="{FF2B5EF4-FFF2-40B4-BE49-F238E27FC236}">
                    <a16:creationId xmlns:a16="http://schemas.microsoft.com/office/drawing/2014/main" id="{A4F962D6-BD3F-CD0A-46E6-BA26F50342FE}"/>
                  </a:ext>
                </a:extLst>
              </p:cNvPr>
              <p:cNvGrpSpPr/>
              <p:nvPr/>
            </p:nvGrpSpPr>
            <p:grpSpPr>
              <a:xfrm>
                <a:off x="-23585" y="5274993"/>
                <a:ext cx="10183585" cy="470079"/>
                <a:chOff x="-21227" y="4621292"/>
                <a:chExt cx="9165228" cy="561020"/>
              </a:xfrm>
            </p:grpSpPr>
            <p:grpSp>
              <p:nvGrpSpPr>
                <p:cNvPr id="27" name="กลุ่ม 7">
                  <a:extLst>
                    <a:ext uri="{FF2B5EF4-FFF2-40B4-BE49-F238E27FC236}">
                      <a16:creationId xmlns:a16="http://schemas.microsoft.com/office/drawing/2014/main" id="{005B2F52-0366-AC43-5456-E24CFD37FA84}"/>
                    </a:ext>
                  </a:extLst>
                </p:cNvPr>
                <p:cNvGrpSpPr/>
                <p:nvPr/>
              </p:nvGrpSpPr>
              <p:grpSpPr>
                <a:xfrm>
                  <a:off x="-21227" y="4635401"/>
                  <a:ext cx="5133812" cy="546911"/>
                  <a:chOff x="-45702" y="6428830"/>
                  <a:chExt cx="7109735" cy="450425"/>
                </a:xfrm>
              </p:grpSpPr>
              <p:sp>
                <p:nvSpPr>
                  <p:cNvPr id="31" name="รูปแบบอิสระ: รูปร่าง 55">
                    <a:extLst>
                      <a:ext uri="{FF2B5EF4-FFF2-40B4-BE49-F238E27FC236}">
                        <a16:creationId xmlns:a16="http://schemas.microsoft.com/office/drawing/2014/main" id="{D227A3C2-B931-8A4F-F874-0584EE83A018}"/>
                      </a:ext>
                    </a:extLst>
                  </p:cNvPr>
                  <p:cNvSpPr/>
                  <p:nvPr/>
                </p:nvSpPr>
                <p:spPr>
                  <a:xfrm>
                    <a:off x="-16309" y="6508953"/>
                    <a:ext cx="6875685" cy="339767"/>
                  </a:xfrm>
                  <a:custGeom>
                    <a:avLst/>
                    <a:gdLst>
                      <a:gd name="connsiteX0" fmla="*/ 0 w 6028447"/>
                      <a:gd name="connsiteY0" fmla="*/ 0 h 339767"/>
                      <a:gd name="connsiteX1" fmla="*/ 6028447 w 6028447"/>
                      <a:gd name="connsiteY1" fmla="*/ 0 h 339767"/>
                      <a:gd name="connsiteX2" fmla="*/ 5679852 w 6028447"/>
                      <a:gd name="connsiteY2" fmla="*/ 339767 h 339767"/>
                      <a:gd name="connsiteX3" fmla="*/ 0 w 6028447"/>
                      <a:gd name="connsiteY3" fmla="*/ 339767 h 339767"/>
                      <a:gd name="connsiteX4" fmla="*/ 0 w 6028447"/>
                      <a:gd name="connsiteY4" fmla="*/ 0 h 339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28447" h="339767">
                        <a:moveTo>
                          <a:pt x="0" y="0"/>
                        </a:moveTo>
                        <a:lnTo>
                          <a:pt x="6028447" y="0"/>
                        </a:lnTo>
                        <a:lnTo>
                          <a:pt x="5679852" y="339767"/>
                        </a:lnTo>
                        <a:lnTo>
                          <a:pt x="0" y="3397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2" name="รูปแบบอิสระ: รูปร่าง 50">
                    <a:extLst>
                      <a:ext uri="{FF2B5EF4-FFF2-40B4-BE49-F238E27FC236}">
                        <a16:creationId xmlns:a16="http://schemas.microsoft.com/office/drawing/2014/main" id="{809CC155-5851-4A48-91E2-3C9BCA6CA752}"/>
                      </a:ext>
                    </a:extLst>
                  </p:cNvPr>
                  <p:cNvSpPr/>
                  <p:nvPr/>
                </p:nvSpPr>
                <p:spPr>
                  <a:xfrm>
                    <a:off x="-45702" y="6433550"/>
                    <a:ext cx="7025615" cy="426691"/>
                  </a:xfrm>
                  <a:custGeom>
                    <a:avLst/>
                    <a:gdLst>
                      <a:gd name="connsiteX0" fmla="*/ 0 w 6123140"/>
                      <a:gd name="connsiteY0" fmla="*/ 0 h 426691"/>
                      <a:gd name="connsiteX1" fmla="*/ 6123140 w 6123140"/>
                      <a:gd name="connsiteY1" fmla="*/ 0 h 426691"/>
                      <a:gd name="connsiteX2" fmla="*/ 6008569 w 6123140"/>
                      <a:gd name="connsiteY2" fmla="*/ 111669 h 426691"/>
                      <a:gd name="connsiteX3" fmla="*/ 5685361 w 6123140"/>
                      <a:gd name="connsiteY3" fmla="*/ 426691 h 426691"/>
                      <a:gd name="connsiteX4" fmla="*/ 5679852 w 6123140"/>
                      <a:gd name="connsiteY4" fmla="*/ 426691 h 426691"/>
                      <a:gd name="connsiteX5" fmla="*/ 6028447 w 6123140"/>
                      <a:gd name="connsiteY5" fmla="*/ 86924 h 426691"/>
                      <a:gd name="connsiteX6" fmla="*/ 0 w 6123140"/>
                      <a:gd name="connsiteY6" fmla="*/ 86924 h 426691"/>
                      <a:gd name="connsiteX7" fmla="*/ 0 w 6123140"/>
                      <a:gd name="connsiteY7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23140" h="426691">
                        <a:moveTo>
                          <a:pt x="0" y="0"/>
                        </a:moveTo>
                        <a:lnTo>
                          <a:pt x="6123140" y="0"/>
                        </a:lnTo>
                        <a:lnTo>
                          <a:pt x="6008569" y="111669"/>
                        </a:lnTo>
                        <a:lnTo>
                          <a:pt x="5685361" y="426691"/>
                        </a:lnTo>
                        <a:lnTo>
                          <a:pt x="5679852" y="426691"/>
                        </a:lnTo>
                        <a:lnTo>
                          <a:pt x="6028447" y="86924"/>
                        </a:lnTo>
                        <a:lnTo>
                          <a:pt x="0" y="869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3" name="รูปแบบอิสระ: รูปร่าง 49">
                    <a:extLst>
                      <a:ext uri="{FF2B5EF4-FFF2-40B4-BE49-F238E27FC236}">
                        <a16:creationId xmlns:a16="http://schemas.microsoft.com/office/drawing/2014/main" id="{DF5E9D64-B090-1C11-FDC3-97FB18073E19}"/>
                      </a:ext>
                    </a:extLst>
                  </p:cNvPr>
                  <p:cNvSpPr/>
                  <p:nvPr/>
                </p:nvSpPr>
                <p:spPr>
                  <a:xfrm rot="380166">
                    <a:off x="6515310" y="6428830"/>
                    <a:ext cx="548723" cy="450425"/>
                  </a:xfrm>
                  <a:custGeom>
                    <a:avLst/>
                    <a:gdLst>
                      <a:gd name="connsiteX0" fmla="*/ 411471 w 524882"/>
                      <a:gd name="connsiteY0" fmla="*/ 0 h 426691"/>
                      <a:gd name="connsiteX1" fmla="*/ 524882 w 524882"/>
                      <a:gd name="connsiteY1" fmla="*/ 0 h 426691"/>
                      <a:gd name="connsiteX2" fmla="*/ 113411 w 524882"/>
                      <a:gd name="connsiteY2" fmla="*/ 426691 h 426691"/>
                      <a:gd name="connsiteX3" fmla="*/ 0 w 524882"/>
                      <a:gd name="connsiteY3" fmla="*/ 426691 h 426691"/>
                      <a:gd name="connsiteX4" fmla="*/ 411471 w 524882"/>
                      <a:gd name="connsiteY4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882" h="426691">
                        <a:moveTo>
                          <a:pt x="411471" y="0"/>
                        </a:moveTo>
                        <a:lnTo>
                          <a:pt x="524882" y="0"/>
                        </a:lnTo>
                        <a:lnTo>
                          <a:pt x="113411" y="426691"/>
                        </a:lnTo>
                        <a:lnTo>
                          <a:pt x="0" y="426691"/>
                        </a:lnTo>
                        <a:lnTo>
                          <a:pt x="41147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  <p:grpSp>
              <p:nvGrpSpPr>
                <p:cNvPr id="28" name="กลุ่ม 4">
                  <a:extLst>
                    <a:ext uri="{FF2B5EF4-FFF2-40B4-BE49-F238E27FC236}">
                      <a16:creationId xmlns:a16="http://schemas.microsoft.com/office/drawing/2014/main" id="{9A80B2CC-7067-7AC4-A3AB-BB16B3F66732}"/>
                    </a:ext>
                  </a:extLst>
                </p:cNvPr>
                <p:cNvGrpSpPr/>
                <p:nvPr/>
              </p:nvGrpSpPr>
              <p:grpSpPr>
                <a:xfrm>
                  <a:off x="7524888" y="4621292"/>
                  <a:ext cx="1619113" cy="531030"/>
                  <a:chOff x="9543115" y="6415804"/>
                  <a:chExt cx="2661401" cy="453428"/>
                </a:xfrm>
              </p:grpSpPr>
              <p:sp>
                <p:nvSpPr>
                  <p:cNvPr id="29" name="รูปแบบอิสระ: รูปร่าง 38">
                    <a:extLst>
                      <a:ext uri="{FF2B5EF4-FFF2-40B4-BE49-F238E27FC236}">
                        <a16:creationId xmlns:a16="http://schemas.microsoft.com/office/drawing/2014/main" id="{902BB02D-6665-9244-6B1A-A4EB8DFDE443}"/>
                      </a:ext>
                    </a:extLst>
                  </p:cNvPr>
                  <p:cNvSpPr/>
                  <p:nvPr/>
                </p:nvSpPr>
                <p:spPr>
                  <a:xfrm>
                    <a:off x="9543115" y="6415804"/>
                    <a:ext cx="2661398" cy="441288"/>
                  </a:xfrm>
                  <a:custGeom>
                    <a:avLst/>
                    <a:gdLst>
                      <a:gd name="connsiteX0" fmla="*/ 437779 w 1373020"/>
                      <a:gd name="connsiteY0" fmla="*/ 0 h 426691"/>
                      <a:gd name="connsiteX1" fmla="*/ 1373020 w 1373020"/>
                      <a:gd name="connsiteY1" fmla="*/ 0 h 426691"/>
                      <a:gd name="connsiteX2" fmla="*/ 1373020 w 1373020"/>
                      <a:gd name="connsiteY2" fmla="*/ 426691 h 426691"/>
                      <a:gd name="connsiteX3" fmla="*/ 0 w 1373020"/>
                      <a:gd name="connsiteY3" fmla="*/ 426691 h 426691"/>
                      <a:gd name="connsiteX4" fmla="*/ 323208 w 1373020"/>
                      <a:gd name="connsiteY4" fmla="*/ 111669 h 426691"/>
                      <a:gd name="connsiteX5" fmla="*/ 437779 w 1373020"/>
                      <a:gd name="connsiteY5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3020" h="426691">
                        <a:moveTo>
                          <a:pt x="437779" y="0"/>
                        </a:moveTo>
                        <a:lnTo>
                          <a:pt x="1373020" y="0"/>
                        </a:lnTo>
                        <a:lnTo>
                          <a:pt x="1373020" y="426691"/>
                        </a:lnTo>
                        <a:lnTo>
                          <a:pt x="0" y="426691"/>
                        </a:lnTo>
                        <a:lnTo>
                          <a:pt x="323208" y="111669"/>
                        </a:lnTo>
                        <a:lnTo>
                          <a:pt x="43777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  <p:sp>
                <p:nvSpPr>
                  <p:cNvPr id="30" name="รูปแบบอิสระ: รูปร่าง 31">
                    <a:extLst>
                      <a:ext uri="{FF2B5EF4-FFF2-40B4-BE49-F238E27FC236}">
                        <a16:creationId xmlns:a16="http://schemas.microsoft.com/office/drawing/2014/main" id="{2FEE4FA3-30B7-5C6E-2383-E5F4E5C71E41}"/>
                      </a:ext>
                    </a:extLst>
                  </p:cNvPr>
                  <p:cNvSpPr/>
                  <p:nvPr/>
                </p:nvSpPr>
                <p:spPr>
                  <a:xfrm>
                    <a:off x="9543115" y="6510930"/>
                    <a:ext cx="2661401" cy="358302"/>
                  </a:xfrm>
                  <a:custGeom>
                    <a:avLst/>
                    <a:gdLst>
                      <a:gd name="connsiteX0" fmla="*/ 349528 w 1399340"/>
                      <a:gd name="connsiteY0" fmla="*/ 0 h 340675"/>
                      <a:gd name="connsiteX1" fmla="*/ 1399340 w 1399340"/>
                      <a:gd name="connsiteY1" fmla="*/ 0 h 340675"/>
                      <a:gd name="connsiteX2" fmla="*/ 1399340 w 1399340"/>
                      <a:gd name="connsiteY2" fmla="*/ 340675 h 340675"/>
                      <a:gd name="connsiteX3" fmla="*/ 0 w 1399340"/>
                      <a:gd name="connsiteY3" fmla="*/ 340675 h 340675"/>
                      <a:gd name="connsiteX4" fmla="*/ 349528 w 1399340"/>
                      <a:gd name="connsiteY4" fmla="*/ 0 h 340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99340" h="340675">
                        <a:moveTo>
                          <a:pt x="349528" y="0"/>
                        </a:moveTo>
                        <a:lnTo>
                          <a:pt x="1399340" y="0"/>
                        </a:lnTo>
                        <a:lnTo>
                          <a:pt x="1399340" y="340675"/>
                        </a:lnTo>
                        <a:lnTo>
                          <a:pt x="0" y="340675"/>
                        </a:lnTo>
                        <a:lnTo>
                          <a:pt x="349528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</p:grpSp>
          <p:sp>
            <p:nvSpPr>
              <p:cNvPr id="26" name="รูปแบบอิสระ: รูปร่าง 49">
                <a:extLst>
                  <a:ext uri="{FF2B5EF4-FFF2-40B4-BE49-F238E27FC236}">
                    <a16:creationId xmlns:a16="http://schemas.microsoft.com/office/drawing/2014/main" id="{8186D56C-B7E7-89E1-686E-60B1A9CC00DF}"/>
                  </a:ext>
                </a:extLst>
              </p:cNvPr>
              <p:cNvSpPr/>
              <p:nvPr/>
            </p:nvSpPr>
            <p:spPr>
              <a:xfrm rot="1816843">
                <a:off x="8384884" y="5134125"/>
                <a:ext cx="366819" cy="715174"/>
              </a:xfrm>
              <a:custGeom>
                <a:avLst/>
                <a:gdLst>
                  <a:gd name="connsiteX0" fmla="*/ 411471 w 524882"/>
                  <a:gd name="connsiteY0" fmla="*/ 0 h 426691"/>
                  <a:gd name="connsiteX1" fmla="*/ 524882 w 524882"/>
                  <a:gd name="connsiteY1" fmla="*/ 0 h 426691"/>
                  <a:gd name="connsiteX2" fmla="*/ 113411 w 524882"/>
                  <a:gd name="connsiteY2" fmla="*/ 426691 h 426691"/>
                  <a:gd name="connsiteX3" fmla="*/ 0 w 524882"/>
                  <a:gd name="connsiteY3" fmla="*/ 426691 h 426691"/>
                  <a:gd name="connsiteX4" fmla="*/ 411471 w 524882"/>
                  <a:gd name="connsiteY4" fmla="*/ 0 h 426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882" h="426691">
                    <a:moveTo>
                      <a:pt x="411471" y="0"/>
                    </a:moveTo>
                    <a:lnTo>
                      <a:pt x="524882" y="0"/>
                    </a:lnTo>
                    <a:lnTo>
                      <a:pt x="113411" y="426691"/>
                    </a:lnTo>
                    <a:lnTo>
                      <a:pt x="0" y="426691"/>
                    </a:lnTo>
                    <a:lnTo>
                      <a:pt x="41147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h-TH" sz="2667"/>
              </a:p>
            </p:txBody>
          </p:sp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B312B198-C17C-96F4-3A0E-1105D8A744E3}"/>
                </a:ext>
              </a:extLst>
            </p:cNvPr>
            <p:cNvSpPr txBox="1"/>
            <p:nvPr/>
          </p:nvSpPr>
          <p:spPr>
            <a:xfrm>
              <a:off x="124926" y="5442506"/>
              <a:ext cx="5258965" cy="276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เศรษฐกิจฐานรากมั่นคง ชุมชนเข้มแข็งอย่างยั่งยืน ด้วยหลักปรัชญาของเศรษฐกิจพอเพียง</a:t>
              </a:r>
            </a:p>
          </p:txBody>
        </p:sp>
        <p:grpSp>
          <p:nvGrpSpPr>
            <p:cNvPr id="18" name="กลุ่ม 5">
              <a:extLst>
                <a:ext uri="{FF2B5EF4-FFF2-40B4-BE49-F238E27FC236}">
                  <a16:creationId xmlns:a16="http://schemas.microsoft.com/office/drawing/2014/main" id="{BC9CDF00-3138-6969-9F3B-1C4BDBCE4D5C}"/>
                </a:ext>
              </a:extLst>
            </p:cNvPr>
            <p:cNvGrpSpPr/>
            <p:nvPr/>
          </p:nvGrpSpPr>
          <p:grpSpPr>
            <a:xfrm>
              <a:off x="5709572" y="5155894"/>
              <a:ext cx="2562423" cy="573424"/>
              <a:chOff x="5709572" y="5155894"/>
              <a:chExt cx="2562423" cy="573424"/>
            </a:xfrm>
          </p:grpSpPr>
          <p:grpSp>
            <p:nvGrpSpPr>
              <p:cNvPr id="19" name="Group 7">
                <a:extLst>
                  <a:ext uri="{FF2B5EF4-FFF2-40B4-BE49-F238E27FC236}">
                    <a16:creationId xmlns:a16="http://schemas.microsoft.com/office/drawing/2014/main" id="{AA8CDC2F-0ADD-CFBA-3F81-21907F8C6A8B}"/>
                  </a:ext>
                </a:extLst>
              </p:cNvPr>
              <p:cNvGrpSpPr/>
              <p:nvPr/>
            </p:nvGrpSpPr>
            <p:grpSpPr>
              <a:xfrm>
                <a:off x="5709572" y="5155894"/>
                <a:ext cx="2562423" cy="573424"/>
                <a:chOff x="-89764" y="-196712"/>
                <a:chExt cx="10439060" cy="2336075"/>
              </a:xfrm>
            </p:grpSpPr>
            <p:sp>
              <p:nvSpPr>
                <p:cNvPr id="21" name="Freeform 71">
                  <a:extLst>
                    <a:ext uri="{FF2B5EF4-FFF2-40B4-BE49-F238E27FC236}">
                      <a16:creationId xmlns:a16="http://schemas.microsoft.com/office/drawing/2014/main" id="{4334F1EA-CF8D-8179-E1CF-2AA4B6440654}"/>
                    </a:ext>
                  </a:extLst>
                </p:cNvPr>
                <p:cNvSpPr/>
                <p:nvPr/>
              </p:nvSpPr>
              <p:spPr>
                <a:xfrm>
                  <a:off x="-89764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  <p:sp>
              <p:nvSpPr>
                <p:cNvPr id="22" name="Freeform 72">
                  <a:extLst>
                    <a:ext uri="{FF2B5EF4-FFF2-40B4-BE49-F238E27FC236}">
                      <a16:creationId xmlns:a16="http://schemas.microsoft.com/office/drawing/2014/main" id="{3CEE39FA-2F70-ED62-4F3B-C2DA3FC3077B}"/>
                    </a:ext>
                  </a:extLst>
                </p:cNvPr>
                <p:cNvSpPr/>
                <p:nvPr/>
              </p:nvSpPr>
              <p:spPr>
                <a:xfrm>
                  <a:off x="1575525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3" name="Freeform 73">
                  <a:extLst>
                    <a:ext uri="{FF2B5EF4-FFF2-40B4-BE49-F238E27FC236}">
                      <a16:creationId xmlns:a16="http://schemas.microsoft.com/office/drawing/2014/main" id="{F737BBCC-6616-4210-E61D-89B9EE635CA9}"/>
                    </a:ext>
                  </a:extLst>
                </p:cNvPr>
                <p:cNvSpPr/>
                <p:nvPr/>
              </p:nvSpPr>
              <p:spPr>
                <a:xfrm>
                  <a:off x="4979852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BA60EEC5-5614-86E6-2A70-374F133C5E04}"/>
                    </a:ext>
                  </a:extLst>
                </p:cNvPr>
                <p:cNvSpPr/>
                <p:nvPr/>
              </p:nvSpPr>
              <p:spPr>
                <a:xfrm>
                  <a:off x="6632873" y="-196712"/>
                  <a:ext cx="3716423" cy="23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23" h="2336075">
                      <a:moveTo>
                        <a:pt x="0" y="0"/>
                      </a:moveTo>
                      <a:lnTo>
                        <a:pt x="3716423" y="0"/>
                      </a:lnTo>
                      <a:lnTo>
                        <a:pt x="3716423" y="2336075"/>
                      </a:lnTo>
                      <a:lnTo>
                        <a:pt x="0" y="23360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l="-5873" r="-5873"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2F39FE4-17BA-6C98-C958-AA3F8A9B1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3969" y="5270291"/>
                <a:ext cx="419617" cy="420742"/>
              </a:xfrm>
              <a:prstGeom prst="rect">
                <a:avLst/>
              </a:prstGeom>
            </p:spPr>
          </p:pic>
        </p:grpSp>
      </p:grpSp>
      <p:sp>
        <p:nvSpPr>
          <p:cNvPr id="7" name="Rectangle 6"/>
          <p:cNvSpPr/>
          <p:nvPr/>
        </p:nvSpPr>
        <p:spPr>
          <a:xfrm>
            <a:off x="292099" y="847907"/>
            <a:ext cx="11734799" cy="8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บัญชีจัดสรรงบประมาณ (ต่อ) </a:t>
            </a:r>
            <a:endParaRPr lang="en-US" sz="1733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/>
            <a: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โครงการเชิดชูเกียรติคนกองทุนพัฒนาบทบาทสตรี ประจำปีงบประมาณ พ.ศ.2567 </a:t>
            </a:r>
            <a:endParaRPr lang="en-US" sz="1733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/>
            <a: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กิจกรรมที่ 1 การคัดเลือกคนกองทุนพัฒนาบทบาทสตรีดีเด่นระดับจังหวัด</a:t>
            </a:r>
            <a:endParaRPr lang="en-US" sz="1733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638430"/>
              </p:ext>
            </p:extLst>
          </p:nvPr>
        </p:nvGraphicFramePr>
        <p:xfrm>
          <a:off x="774391" y="1815389"/>
          <a:ext cx="10770213" cy="4499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993">
                  <a:extLst>
                    <a:ext uri="{9D8B030D-6E8A-4147-A177-3AD203B41FA5}">
                      <a16:colId xmlns:a16="http://schemas.microsoft.com/office/drawing/2014/main" val="2000578297"/>
                    </a:ext>
                  </a:extLst>
                </a:gridCol>
                <a:gridCol w="1207440">
                  <a:extLst>
                    <a:ext uri="{9D8B030D-6E8A-4147-A177-3AD203B41FA5}">
                      <a16:colId xmlns:a16="http://schemas.microsoft.com/office/drawing/2014/main" val="1600422647"/>
                    </a:ext>
                  </a:extLst>
                </a:gridCol>
                <a:gridCol w="1207440">
                  <a:extLst>
                    <a:ext uri="{9D8B030D-6E8A-4147-A177-3AD203B41FA5}">
                      <a16:colId xmlns:a16="http://schemas.microsoft.com/office/drawing/2014/main" val="247023514"/>
                    </a:ext>
                  </a:extLst>
                </a:gridCol>
                <a:gridCol w="1328536">
                  <a:extLst>
                    <a:ext uri="{9D8B030D-6E8A-4147-A177-3AD203B41FA5}">
                      <a16:colId xmlns:a16="http://schemas.microsoft.com/office/drawing/2014/main" val="3457021410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319096188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431201823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val="3105249133"/>
                    </a:ext>
                  </a:extLst>
                </a:gridCol>
                <a:gridCol w="1765604">
                  <a:extLst>
                    <a:ext uri="{9D8B030D-6E8A-4147-A177-3AD203B41FA5}">
                      <a16:colId xmlns:a16="http://schemas.microsoft.com/office/drawing/2014/main" val="2279986314"/>
                    </a:ext>
                  </a:extLst>
                </a:gridCol>
              </a:tblGrid>
              <a:tr h="365880"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จำนวนอำเภอ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งบประมาณที่จัดสรร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รวม</a:t>
                      </a:r>
                      <a:b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จำนวนเงิน </a:t>
                      </a:r>
                      <a:b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(บาท)</a:t>
                      </a:r>
                      <a:endParaRPr lang="th-TH" sz="1300" b="1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121920" marR="121920" marT="60960" marB="6096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780592"/>
                  </a:ext>
                </a:extLst>
              </a:tr>
              <a:tr h="618580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ค่าเบี้ยเลี้ยง (บาท)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ค่าพาหนะ (บาท)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งบประมาณสนับสนุน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การขับเคลื่อนกิจกรรมฯ (บาท)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ค่าวัสดุ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(บาท)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sz="800" dirty="0">
                        <a:solidFill>
                          <a:schemeClr val="tx1"/>
                        </a:solidFill>
                        <a:latin typeface="Chulabhorn Likit Display Medium" panose="00000600000000000000" pitchFamily="50" charset="-34"/>
                        <a:cs typeface="Chulabhorn Likit Display Medium" panose="00000600000000000000" pitchFamily="50" charset="-34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076882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41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ภูเก็ต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2,400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37,400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144392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42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มหาสารคาม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13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7,200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49,200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19607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มุกดาหาร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46713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44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แม่ฮ่องสอน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83544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45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ยโสธร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107623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46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ยะลา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518429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47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ร้อยเอ็ด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8,400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10,500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52,400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290639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48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ระนอง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2,400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37,400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997440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49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ระยอง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908080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ราชบุรี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808460"/>
                  </a:ext>
                </a:extLst>
              </a:tr>
            </a:tbl>
          </a:graphicData>
        </a:graphic>
      </p:graphicFrame>
      <p:sp>
        <p:nvSpPr>
          <p:cNvPr id="3" name="ตัวแทนหมายเลขภาพนิ่ง 8">
            <a:extLst>
              <a:ext uri="{FF2B5EF4-FFF2-40B4-BE49-F238E27FC236}">
                <a16:creationId xmlns:a16="http://schemas.microsoft.com/office/drawing/2014/main" id="{4E81EC21-F063-18D2-2FD8-988136B60DD0}"/>
              </a:ext>
            </a:extLst>
          </p:cNvPr>
          <p:cNvSpPr txBox="1">
            <a:spLocks/>
          </p:cNvSpPr>
          <p:nvPr/>
        </p:nvSpPr>
        <p:spPr>
          <a:xfrm>
            <a:off x="11013446" y="6440644"/>
            <a:ext cx="595489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50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554620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2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0" y="-19978"/>
            <a:ext cx="12245731" cy="836769"/>
            <a:chOff x="-29746" y="-164553"/>
            <a:chExt cx="9173747" cy="702501"/>
          </a:xfrm>
        </p:grpSpPr>
        <p:sp>
          <p:nvSpPr>
            <p:cNvPr id="10" name="สี่เหลี่ยมผืนผ้า: มุมมน 48">
              <a:extLst>
                <a:ext uri="{FF2B5EF4-FFF2-40B4-BE49-F238E27FC236}">
                  <a16:creationId xmlns:a16="http://schemas.microsoft.com/office/drawing/2014/main" id="{DCE62B95-9C16-4E87-82CC-AF99B1F01983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1" name="สี่เหลี่ยมผืนผ้า 47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29746" y="-164553"/>
              <a:ext cx="9173747" cy="702501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2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CDB1064D-F2C9-4D02-9722-A4463B75D08B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dirty="0"/>
            </a:p>
          </p:txBody>
        </p:sp>
        <p:sp>
          <p:nvSpPr>
            <p:cNvPr id="13" name="สี่เหลี่ยมผืนผ้า 3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29746" y="-164553"/>
              <a:ext cx="9173747" cy="60745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</p:grpSp>
      <p:sp>
        <p:nvSpPr>
          <p:cNvPr id="14" name="สี่เหลี่ยมผืนผ้า 24"/>
          <p:cNvSpPr/>
          <p:nvPr/>
        </p:nvSpPr>
        <p:spPr>
          <a:xfrm>
            <a:off x="459981" y="157133"/>
            <a:ext cx="113990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การดำเนินงานตามแผนการดำเนินงานและแผนการใช้จ่ายงบประมาณ กองทุนพัฒนาบทบาทสตรี ประจำปีงบประมาณ พ.ศ. 2567</a:t>
            </a:r>
          </a:p>
        </p:txBody>
      </p:sp>
      <p:grpSp>
        <p:nvGrpSpPr>
          <p:cNvPr id="15" name="กลุ่ม 2">
            <a:extLst>
              <a:ext uri="{FF2B5EF4-FFF2-40B4-BE49-F238E27FC236}">
                <a16:creationId xmlns:a16="http://schemas.microsoft.com/office/drawing/2014/main" id="{82644C6B-2B5C-7B00-84BC-4056C8694F06}"/>
              </a:ext>
            </a:extLst>
          </p:cNvPr>
          <p:cNvGrpSpPr/>
          <p:nvPr/>
        </p:nvGrpSpPr>
        <p:grpSpPr>
          <a:xfrm>
            <a:off x="0" y="6276306"/>
            <a:ext cx="12192000" cy="695990"/>
            <a:chOff x="-23585" y="5154909"/>
            <a:chExt cx="10183585" cy="694389"/>
          </a:xfrm>
        </p:grpSpPr>
        <p:grpSp>
          <p:nvGrpSpPr>
            <p:cNvPr id="16" name="Group 47">
              <a:extLst>
                <a:ext uri="{FF2B5EF4-FFF2-40B4-BE49-F238E27FC236}">
                  <a16:creationId xmlns:a16="http://schemas.microsoft.com/office/drawing/2014/main" id="{C9BCB005-829C-BE99-BA7C-7F9EB5EC2082}"/>
                </a:ext>
              </a:extLst>
            </p:cNvPr>
            <p:cNvGrpSpPr/>
            <p:nvPr/>
          </p:nvGrpSpPr>
          <p:grpSpPr>
            <a:xfrm>
              <a:off x="-23585" y="5154909"/>
              <a:ext cx="10183585" cy="694389"/>
              <a:chOff x="-23585" y="5134125"/>
              <a:chExt cx="10183585" cy="715174"/>
            </a:xfrm>
          </p:grpSpPr>
          <p:grpSp>
            <p:nvGrpSpPr>
              <p:cNvPr id="25" name="กลุ่ม 1">
                <a:extLst>
                  <a:ext uri="{FF2B5EF4-FFF2-40B4-BE49-F238E27FC236}">
                    <a16:creationId xmlns:a16="http://schemas.microsoft.com/office/drawing/2014/main" id="{A4F962D6-BD3F-CD0A-46E6-BA26F50342FE}"/>
                  </a:ext>
                </a:extLst>
              </p:cNvPr>
              <p:cNvGrpSpPr/>
              <p:nvPr/>
            </p:nvGrpSpPr>
            <p:grpSpPr>
              <a:xfrm>
                <a:off x="-23585" y="5274993"/>
                <a:ext cx="10183585" cy="470079"/>
                <a:chOff x="-21227" y="4621292"/>
                <a:chExt cx="9165228" cy="561020"/>
              </a:xfrm>
            </p:grpSpPr>
            <p:grpSp>
              <p:nvGrpSpPr>
                <p:cNvPr id="27" name="กลุ่ม 7">
                  <a:extLst>
                    <a:ext uri="{FF2B5EF4-FFF2-40B4-BE49-F238E27FC236}">
                      <a16:creationId xmlns:a16="http://schemas.microsoft.com/office/drawing/2014/main" id="{005B2F52-0366-AC43-5456-E24CFD37FA84}"/>
                    </a:ext>
                  </a:extLst>
                </p:cNvPr>
                <p:cNvGrpSpPr/>
                <p:nvPr/>
              </p:nvGrpSpPr>
              <p:grpSpPr>
                <a:xfrm>
                  <a:off x="-21227" y="4635401"/>
                  <a:ext cx="5133812" cy="546911"/>
                  <a:chOff x="-45702" y="6428830"/>
                  <a:chExt cx="7109735" cy="450425"/>
                </a:xfrm>
              </p:grpSpPr>
              <p:sp>
                <p:nvSpPr>
                  <p:cNvPr id="31" name="รูปแบบอิสระ: รูปร่าง 55">
                    <a:extLst>
                      <a:ext uri="{FF2B5EF4-FFF2-40B4-BE49-F238E27FC236}">
                        <a16:creationId xmlns:a16="http://schemas.microsoft.com/office/drawing/2014/main" id="{D227A3C2-B931-8A4F-F874-0584EE83A018}"/>
                      </a:ext>
                    </a:extLst>
                  </p:cNvPr>
                  <p:cNvSpPr/>
                  <p:nvPr/>
                </p:nvSpPr>
                <p:spPr>
                  <a:xfrm>
                    <a:off x="-16309" y="6508953"/>
                    <a:ext cx="6875685" cy="339767"/>
                  </a:xfrm>
                  <a:custGeom>
                    <a:avLst/>
                    <a:gdLst>
                      <a:gd name="connsiteX0" fmla="*/ 0 w 6028447"/>
                      <a:gd name="connsiteY0" fmla="*/ 0 h 339767"/>
                      <a:gd name="connsiteX1" fmla="*/ 6028447 w 6028447"/>
                      <a:gd name="connsiteY1" fmla="*/ 0 h 339767"/>
                      <a:gd name="connsiteX2" fmla="*/ 5679852 w 6028447"/>
                      <a:gd name="connsiteY2" fmla="*/ 339767 h 339767"/>
                      <a:gd name="connsiteX3" fmla="*/ 0 w 6028447"/>
                      <a:gd name="connsiteY3" fmla="*/ 339767 h 339767"/>
                      <a:gd name="connsiteX4" fmla="*/ 0 w 6028447"/>
                      <a:gd name="connsiteY4" fmla="*/ 0 h 339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28447" h="339767">
                        <a:moveTo>
                          <a:pt x="0" y="0"/>
                        </a:moveTo>
                        <a:lnTo>
                          <a:pt x="6028447" y="0"/>
                        </a:lnTo>
                        <a:lnTo>
                          <a:pt x="5679852" y="339767"/>
                        </a:lnTo>
                        <a:lnTo>
                          <a:pt x="0" y="3397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2" name="รูปแบบอิสระ: รูปร่าง 50">
                    <a:extLst>
                      <a:ext uri="{FF2B5EF4-FFF2-40B4-BE49-F238E27FC236}">
                        <a16:creationId xmlns:a16="http://schemas.microsoft.com/office/drawing/2014/main" id="{809CC155-5851-4A48-91E2-3C9BCA6CA752}"/>
                      </a:ext>
                    </a:extLst>
                  </p:cNvPr>
                  <p:cNvSpPr/>
                  <p:nvPr/>
                </p:nvSpPr>
                <p:spPr>
                  <a:xfrm>
                    <a:off x="-45702" y="6433550"/>
                    <a:ext cx="7025615" cy="426691"/>
                  </a:xfrm>
                  <a:custGeom>
                    <a:avLst/>
                    <a:gdLst>
                      <a:gd name="connsiteX0" fmla="*/ 0 w 6123140"/>
                      <a:gd name="connsiteY0" fmla="*/ 0 h 426691"/>
                      <a:gd name="connsiteX1" fmla="*/ 6123140 w 6123140"/>
                      <a:gd name="connsiteY1" fmla="*/ 0 h 426691"/>
                      <a:gd name="connsiteX2" fmla="*/ 6008569 w 6123140"/>
                      <a:gd name="connsiteY2" fmla="*/ 111669 h 426691"/>
                      <a:gd name="connsiteX3" fmla="*/ 5685361 w 6123140"/>
                      <a:gd name="connsiteY3" fmla="*/ 426691 h 426691"/>
                      <a:gd name="connsiteX4" fmla="*/ 5679852 w 6123140"/>
                      <a:gd name="connsiteY4" fmla="*/ 426691 h 426691"/>
                      <a:gd name="connsiteX5" fmla="*/ 6028447 w 6123140"/>
                      <a:gd name="connsiteY5" fmla="*/ 86924 h 426691"/>
                      <a:gd name="connsiteX6" fmla="*/ 0 w 6123140"/>
                      <a:gd name="connsiteY6" fmla="*/ 86924 h 426691"/>
                      <a:gd name="connsiteX7" fmla="*/ 0 w 6123140"/>
                      <a:gd name="connsiteY7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23140" h="426691">
                        <a:moveTo>
                          <a:pt x="0" y="0"/>
                        </a:moveTo>
                        <a:lnTo>
                          <a:pt x="6123140" y="0"/>
                        </a:lnTo>
                        <a:lnTo>
                          <a:pt x="6008569" y="111669"/>
                        </a:lnTo>
                        <a:lnTo>
                          <a:pt x="5685361" y="426691"/>
                        </a:lnTo>
                        <a:lnTo>
                          <a:pt x="5679852" y="426691"/>
                        </a:lnTo>
                        <a:lnTo>
                          <a:pt x="6028447" y="86924"/>
                        </a:lnTo>
                        <a:lnTo>
                          <a:pt x="0" y="869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3" name="รูปแบบอิสระ: รูปร่าง 49">
                    <a:extLst>
                      <a:ext uri="{FF2B5EF4-FFF2-40B4-BE49-F238E27FC236}">
                        <a16:creationId xmlns:a16="http://schemas.microsoft.com/office/drawing/2014/main" id="{DF5E9D64-B090-1C11-FDC3-97FB18073E19}"/>
                      </a:ext>
                    </a:extLst>
                  </p:cNvPr>
                  <p:cNvSpPr/>
                  <p:nvPr/>
                </p:nvSpPr>
                <p:spPr>
                  <a:xfrm rot="380166">
                    <a:off x="6515310" y="6428830"/>
                    <a:ext cx="548723" cy="450425"/>
                  </a:xfrm>
                  <a:custGeom>
                    <a:avLst/>
                    <a:gdLst>
                      <a:gd name="connsiteX0" fmla="*/ 411471 w 524882"/>
                      <a:gd name="connsiteY0" fmla="*/ 0 h 426691"/>
                      <a:gd name="connsiteX1" fmla="*/ 524882 w 524882"/>
                      <a:gd name="connsiteY1" fmla="*/ 0 h 426691"/>
                      <a:gd name="connsiteX2" fmla="*/ 113411 w 524882"/>
                      <a:gd name="connsiteY2" fmla="*/ 426691 h 426691"/>
                      <a:gd name="connsiteX3" fmla="*/ 0 w 524882"/>
                      <a:gd name="connsiteY3" fmla="*/ 426691 h 426691"/>
                      <a:gd name="connsiteX4" fmla="*/ 411471 w 524882"/>
                      <a:gd name="connsiteY4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882" h="426691">
                        <a:moveTo>
                          <a:pt x="411471" y="0"/>
                        </a:moveTo>
                        <a:lnTo>
                          <a:pt x="524882" y="0"/>
                        </a:lnTo>
                        <a:lnTo>
                          <a:pt x="113411" y="426691"/>
                        </a:lnTo>
                        <a:lnTo>
                          <a:pt x="0" y="426691"/>
                        </a:lnTo>
                        <a:lnTo>
                          <a:pt x="41147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  <p:grpSp>
              <p:nvGrpSpPr>
                <p:cNvPr id="28" name="กลุ่ม 4">
                  <a:extLst>
                    <a:ext uri="{FF2B5EF4-FFF2-40B4-BE49-F238E27FC236}">
                      <a16:creationId xmlns:a16="http://schemas.microsoft.com/office/drawing/2014/main" id="{9A80B2CC-7067-7AC4-A3AB-BB16B3F66732}"/>
                    </a:ext>
                  </a:extLst>
                </p:cNvPr>
                <p:cNvGrpSpPr/>
                <p:nvPr/>
              </p:nvGrpSpPr>
              <p:grpSpPr>
                <a:xfrm>
                  <a:off x="7524888" y="4621292"/>
                  <a:ext cx="1619113" cy="531030"/>
                  <a:chOff x="9543115" y="6415804"/>
                  <a:chExt cx="2661401" cy="453428"/>
                </a:xfrm>
              </p:grpSpPr>
              <p:sp>
                <p:nvSpPr>
                  <p:cNvPr id="29" name="รูปแบบอิสระ: รูปร่าง 38">
                    <a:extLst>
                      <a:ext uri="{FF2B5EF4-FFF2-40B4-BE49-F238E27FC236}">
                        <a16:creationId xmlns:a16="http://schemas.microsoft.com/office/drawing/2014/main" id="{902BB02D-6665-9244-6B1A-A4EB8DFDE443}"/>
                      </a:ext>
                    </a:extLst>
                  </p:cNvPr>
                  <p:cNvSpPr/>
                  <p:nvPr/>
                </p:nvSpPr>
                <p:spPr>
                  <a:xfrm>
                    <a:off x="9543115" y="6415804"/>
                    <a:ext cx="2661398" cy="441288"/>
                  </a:xfrm>
                  <a:custGeom>
                    <a:avLst/>
                    <a:gdLst>
                      <a:gd name="connsiteX0" fmla="*/ 437779 w 1373020"/>
                      <a:gd name="connsiteY0" fmla="*/ 0 h 426691"/>
                      <a:gd name="connsiteX1" fmla="*/ 1373020 w 1373020"/>
                      <a:gd name="connsiteY1" fmla="*/ 0 h 426691"/>
                      <a:gd name="connsiteX2" fmla="*/ 1373020 w 1373020"/>
                      <a:gd name="connsiteY2" fmla="*/ 426691 h 426691"/>
                      <a:gd name="connsiteX3" fmla="*/ 0 w 1373020"/>
                      <a:gd name="connsiteY3" fmla="*/ 426691 h 426691"/>
                      <a:gd name="connsiteX4" fmla="*/ 323208 w 1373020"/>
                      <a:gd name="connsiteY4" fmla="*/ 111669 h 426691"/>
                      <a:gd name="connsiteX5" fmla="*/ 437779 w 1373020"/>
                      <a:gd name="connsiteY5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3020" h="426691">
                        <a:moveTo>
                          <a:pt x="437779" y="0"/>
                        </a:moveTo>
                        <a:lnTo>
                          <a:pt x="1373020" y="0"/>
                        </a:lnTo>
                        <a:lnTo>
                          <a:pt x="1373020" y="426691"/>
                        </a:lnTo>
                        <a:lnTo>
                          <a:pt x="0" y="426691"/>
                        </a:lnTo>
                        <a:lnTo>
                          <a:pt x="323208" y="111669"/>
                        </a:lnTo>
                        <a:lnTo>
                          <a:pt x="43777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  <p:sp>
                <p:nvSpPr>
                  <p:cNvPr id="30" name="รูปแบบอิสระ: รูปร่าง 31">
                    <a:extLst>
                      <a:ext uri="{FF2B5EF4-FFF2-40B4-BE49-F238E27FC236}">
                        <a16:creationId xmlns:a16="http://schemas.microsoft.com/office/drawing/2014/main" id="{2FEE4FA3-30B7-5C6E-2383-E5F4E5C71E41}"/>
                      </a:ext>
                    </a:extLst>
                  </p:cNvPr>
                  <p:cNvSpPr/>
                  <p:nvPr/>
                </p:nvSpPr>
                <p:spPr>
                  <a:xfrm>
                    <a:off x="9543115" y="6510930"/>
                    <a:ext cx="2661401" cy="358302"/>
                  </a:xfrm>
                  <a:custGeom>
                    <a:avLst/>
                    <a:gdLst>
                      <a:gd name="connsiteX0" fmla="*/ 349528 w 1399340"/>
                      <a:gd name="connsiteY0" fmla="*/ 0 h 340675"/>
                      <a:gd name="connsiteX1" fmla="*/ 1399340 w 1399340"/>
                      <a:gd name="connsiteY1" fmla="*/ 0 h 340675"/>
                      <a:gd name="connsiteX2" fmla="*/ 1399340 w 1399340"/>
                      <a:gd name="connsiteY2" fmla="*/ 340675 h 340675"/>
                      <a:gd name="connsiteX3" fmla="*/ 0 w 1399340"/>
                      <a:gd name="connsiteY3" fmla="*/ 340675 h 340675"/>
                      <a:gd name="connsiteX4" fmla="*/ 349528 w 1399340"/>
                      <a:gd name="connsiteY4" fmla="*/ 0 h 340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99340" h="340675">
                        <a:moveTo>
                          <a:pt x="349528" y="0"/>
                        </a:moveTo>
                        <a:lnTo>
                          <a:pt x="1399340" y="0"/>
                        </a:lnTo>
                        <a:lnTo>
                          <a:pt x="1399340" y="340675"/>
                        </a:lnTo>
                        <a:lnTo>
                          <a:pt x="0" y="340675"/>
                        </a:lnTo>
                        <a:lnTo>
                          <a:pt x="349528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</p:grpSp>
          <p:sp>
            <p:nvSpPr>
              <p:cNvPr id="26" name="รูปแบบอิสระ: รูปร่าง 49">
                <a:extLst>
                  <a:ext uri="{FF2B5EF4-FFF2-40B4-BE49-F238E27FC236}">
                    <a16:creationId xmlns:a16="http://schemas.microsoft.com/office/drawing/2014/main" id="{8186D56C-B7E7-89E1-686E-60B1A9CC00DF}"/>
                  </a:ext>
                </a:extLst>
              </p:cNvPr>
              <p:cNvSpPr/>
              <p:nvPr/>
            </p:nvSpPr>
            <p:spPr>
              <a:xfrm rot="1816843">
                <a:off x="8384884" y="5134125"/>
                <a:ext cx="366819" cy="715174"/>
              </a:xfrm>
              <a:custGeom>
                <a:avLst/>
                <a:gdLst>
                  <a:gd name="connsiteX0" fmla="*/ 411471 w 524882"/>
                  <a:gd name="connsiteY0" fmla="*/ 0 h 426691"/>
                  <a:gd name="connsiteX1" fmla="*/ 524882 w 524882"/>
                  <a:gd name="connsiteY1" fmla="*/ 0 h 426691"/>
                  <a:gd name="connsiteX2" fmla="*/ 113411 w 524882"/>
                  <a:gd name="connsiteY2" fmla="*/ 426691 h 426691"/>
                  <a:gd name="connsiteX3" fmla="*/ 0 w 524882"/>
                  <a:gd name="connsiteY3" fmla="*/ 426691 h 426691"/>
                  <a:gd name="connsiteX4" fmla="*/ 411471 w 524882"/>
                  <a:gd name="connsiteY4" fmla="*/ 0 h 426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882" h="426691">
                    <a:moveTo>
                      <a:pt x="411471" y="0"/>
                    </a:moveTo>
                    <a:lnTo>
                      <a:pt x="524882" y="0"/>
                    </a:lnTo>
                    <a:lnTo>
                      <a:pt x="113411" y="426691"/>
                    </a:lnTo>
                    <a:lnTo>
                      <a:pt x="0" y="426691"/>
                    </a:lnTo>
                    <a:lnTo>
                      <a:pt x="41147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h-TH" sz="2667"/>
              </a:p>
            </p:txBody>
          </p:sp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B312B198-C17C-96F4-3A0E-1105D8A744E3}"/>
                </a:ext>
              </a:extLst>
            </p:cNvPr>
            <p:cNvSpPr txBox="1"/>
            <p:nvPr/>
          </p:nvSpPr>
          <p:spPr>
            <a:xfrm>
              <a:off x="124926" y="5442506"/>
              <a:ext cx="5258965" cy="276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เศรษฐกิจฐานรากมั่นคง ชุมชนเข้มแข็งอย่างยั่งยืน ด้วยหลักปรัชญาของเศรษฐกิจพอเพียง</a:t>
              </a:r>
            </a:p>
          </p:txBody>
        </p:sp>
        <p:grpSp>
          <p:nvGrpSpPr>
            <p:cNvPr id="18" name="กลุ่ม 5">
              <a:extLst>
                <a:ext uri="{FF2B5EF4-FFF2-40B4-BE49-F238E27FC236}">
                  <a16:creationId xmlns:a16="http://schemas.microsoft.com/office/drawing/2014/main" id="{BC9CDF00-3138-6969-9F3B-1C4BDBCE4D5C}"/>
                </a:ext>
              </a:extLst>
            </p:cNvPr>
            <p:cNvGrpSpPr/>
            <p:nvPr/>
          </p:nvGrpSpPr>
          <p:grpSpPr>
            <a:xfrm>
              <a:off x="5709572" y="5155894"/>
              <a:ext cx="2562423" cy="573424"/>
              <a:chOff x="5709572" y="5155894"/>
              <a:chExt cx="2562423" cy="573424"/>
            </a:xfrm>
          </p:grpSpPr>
          <p:grpSp>
            <p:nvGrpSpPr>
              <p:cNvPr id="19" name="Group 7">
                <a:extLst>
                  <a:ext uri="{FF2B5EF4-FFF2-40B4-BE49-F238E27FC236}">
                    <a16:creationId xmlns:a16="http://schemas.microsoft.com/office/drawing/2014/main" id="{AA8CDC2F-0ADD-CFBA-3F81-21907F8C6A8B}"/>
                  </a:ext>
                </a:extLst>
              </p:cNvPr>
              <p:cNvGrpSpPr/>
              <p:nvPr/>
            </p:nvGrpSpPr>
            <p:grpSpPr>
              <a:xfrm>
                <a:off x="5709572" y="5155894"/>
                <a:ext cx="2562423" cy="573424"/>
                <a:chOff x="-89764" y="-196712"/>
                <a:chExt cx="10439060" cy="2336075"/>
              </a:xfrm>
            </p:grpSpPr>
            <p:sp>
              <p:nvSpPr>
                <p:cNvPr id="21" name="Freeform 71">
                  <a:extLst>
                    <a:ext uri="{FF2B5EF4-FFF2-40B4-BE49-F238E27FC236}">
                      <a16:creationId xmlns:a16="http://schemas.microsoft.com/office/drawing/2014/main" id="{4334F1EA-CF8D-8179-E1CF-2AA4B6440654}"/>
                    </a:ext>
                  </a:extLst>
                </p:cNvPr>
                <p:cNvSpPr/>
                <p:nvPr/>
              </p:nvSpPr>
              <p:spPr>
                <a:xfrm>
                  <a:off x="-89764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  <p:sp>
              <p:nvSpPr>
                <p:cNvPr id="22" name="Freeform 72">
                  <a:extLst>
                    <a:ext uri="{FF2B5EF4-FFF2-40B4-BE49-F238E27FC236}">
                      <a16:creationId xmlns:a16="http://schemas.microsoft.com/office/drawing/2014/main" id="{3CEE39FA-2F70-ED62-4F3B-C2DA3FC3077B}"/>
                    </a:ext>
                  </a:extLst>
                </p:cNvPr>
                <p:cNvSpPr/>
                <p:nvPr/>
              </p:nvSpPr>
              <p:spPr>
                <a:xfrm>
                  <a:off x="1575525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3" name="Freeform 73">
                  <a:extLst>
                    <a:ext uri="{FF2B5EF4-FFF2-40B4-BE49-F238E27FC236}">
                      <a16:creationId xmlns:a16="http://schemas.microsoft.com/office/drawing/2014/main" id="{F737BBCC-6616-4210-E61D-89B9EE635CA9}"/>
                    </a:ext>
                  </a:extLst>
                </p:cNvPr>
                <p:cNvSpPr/>
                <p:nvPr/>
              </p:nvSpPr>
              <p:spPr>
                <a:xfrm>
                  <a:off x="4979852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BA60EEC5-5614-86E6-2A70-374F133C5E04}"/>
                    </a:ext>
                  </a:extLst>
                </p:cNvPr>
                <p:cNvSpPr/>
                <p:nvPr/>
              </p:nvSpPr>
              <p:spPr>
                <a:xfrm>
                  <a:off x="6632873" y="-196712"/>
                  <a:ext cx="3716423" cy="23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23" h="2336075">
                      <a:moveTo>
                        <a:pt x="0" y="0"/>
                      </a:moveTo>
                      <a:lnTo>
                        <a:pt x="3716423" y="0"/>
                      </a:lnTo>
                      <a:lnTo>
                        <a:pt x="3716423" y="2336075"/>
                      </a:lnTo>
                      <a:lnTo>
                        <a:pt x="0" y="23360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l="-5873" r="-5873"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2F39FE4-17BA-6C98-C958-AA3F8A9B1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3969" y="5270291"/>
                <a:ext cx="419617" cy="420742"/>
              </a:xfrm>
              <a:prstGeom prst="rect">
                <a:avLst/>
              </a:prstGeom>
            </p:spPr>
          </p:pic>
        </p:grpSp>
      </p:grpSp>
      <p:sp>
        <p:nvSpPr>
          <p:cNvPr id="7" name="Rectangle 6"/>
          <p:cNvSpPr/>
          <p:nvPr/>
        </p:nvSpPr>
        <p:spPr>
          <a:xfrm>
            <a:off x="292099" y="847907"/>
            <a:ext cx="11734799" cy="8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บัญชีจัดสรรงบประมาณ (ต่อ) </a:t>
            </a:r>
            <a:endParaRPr lang="en-US" sz="1733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/>
            <a: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โครงการเชิดชูเกียรติคนกองทุนพัฒนาบทบาทสตรี ประจำปีงบประมาณ พ.ศ.2567 </a:t>
            </a:r>
            <a:endParaRPr lang="en-US" sz="1733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/>
            <a: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กิจกรรมที่ 1 การคัดเลือกคนกองทุนพัฒนาบทบาทสตรีดีเด่นระดับจังหวัด</a:t>
            </a:r>
            <a:endParaRPr lang="en-US" sz="1733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675065"/>
              </p:ext>
            </p:extLst>
          </p:nvPr>
        </p:nvGraphicFramePr>
        <p:xfrm>
          <a:off x="774391" y="1815389"/>
          <a:ext cx="10770213" cy="4499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993">
                  <a:extLst>
                    <a:ext uri="{9D8B030D-6E8A-4147-A177-3AD203B41FA5}">
                      <a16:colId xmlns:a16="http://schemas.microsoft.com/office/drawing/2014/main" val="2000578297"/>
                    </a:ext>
                  </a:extLst>
                </a:gridCol>
                <a:gridCol w="1207440">
                  <a:extLst>
                    <a:ext uri="{9D8B030D-6E8A-4147-A177-3AD203B41FA5}">
                      <a16:colId xmlns:a16="http://schemas.microsoft.com/office/drawing/2014/main" val="1600422647"/>
                    </a:ext>
                  </a:extLst>
                </a:gridCol>
                <a:gridCol w="1207440">
                  <a:extLst>
                    <a:ext uri="{9D8B030D-6E8A-4147-A177-3AD203B41FA5}">
                      <a16:colId xmlns:a16="http://schemas.microsoft.com/office/drawing/2014/main" val="247023514"/>
                    </a:ext>
                  </a:extLst>
                </a:gridCol>
                <a:gridCol w="1328536">
                  <a:extLst>
                    <a:ext uri="{9D8B030D-6E8A-4147-A177-3AD203B41FA5}">
                      <a16:colId xmlns:a16="http://schemas.microsoft.com/office/drawing/2014/main" val="3457021410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319096188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431201823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val="3105249133"/>
                    </a:ext>
                  </a:extLst>
                </a:gridCol>
                <a:gridCol w="1765604">
                  <a:extLst>
                    <a:ext uri="{9D8B030D-6E8A-4147-A177-3AD203B41FA5}">
                      <a16:colId xmlns:a16="http://schemas.microsoft.com/office/drawing/2014/main" val="2279986314"/>
                    </a:ext>
                  </a:extLst>
                </a:gridCol>
              </a:tblGrid>
              <a:tr h="365880"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จำนวนอำเภอ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งบประมาณที่จัดสรร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รวม</a:t>
                      </a:r>
                      <a:b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จำนวนเงิน </a:t>
                      </a:r>
                      <a:b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(บาท)</a:t>
                      </a:r>
                      <a:endParaRPr lang="th-TH" sz="1300" b="1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121920" marR="121920" marT="60960" marB="6096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780592"/>
                  </a:ext>
                </a:extLst>
              </a:tr>
              <a:tr h="618580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ค่าเบี้ยเลี้ยง (บาท)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ค่าพาหนะ (บาท)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งบประมาณสนับสนุน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การขับเคลื่อนกิจกรรมฯ (บาท)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ค่าวัสดุ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(บาท)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sz="800" dirty="0">
                        <a:solidFill>
                          <a:schemeClr val="tx1"/>
                        </a:solidFill>
                        <a:latin typeface="Chulabhorn Likit Display Medium" panose="00000600000000000000" pitchFamily="50" charset="-34"/>
                        <a:cs typeface="Chulabhorn Likit Display Medium" panose="00000600000000000000" pitchFamily="50" charset="-34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076882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51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ลพบุรี</a:t>
                      </a:r>
                      <a:endParaRPr lang="en-US" sz="13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11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7,200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49,200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144392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ลำปาง</a:t>
                      </a:r>
                      <a:endParaRPr lang="en-US" sz="13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13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7,200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49,200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19607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53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ลำพูน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46713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54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เลย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14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7,200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49,200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83544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55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ศรีสะเกษ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22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9,600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12,000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55,600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107623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56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สกลนคร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18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8,400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10,500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52,400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518429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57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สงขลา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16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8,400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10,500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52,400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290639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58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สตูล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997440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59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สมุทรปราการ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908080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สมุทรสงคราม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2,400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37,400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808460"/>
                  </a:ext>
                </a:extLst>
              </a:tr>
            </a:tbl>
          </a:graphicData>
        </a:graphic>
      </p:graphicFrame>
      <p:sp>
        <p:nvSpPr>
          <p:cNvPr id="3" name="ตัวแทนหมายเลขภาพนิ่ง 8">
            <a:extLst>
              <a:ext uri="{FF2B5EF4-FFF2-40B4-BE49-F238E27FC236}">
                <a16:creationId xmlns:a16="http://schemas.microsoft.com/office/drawing/2014/main" id="{8C3D931E-692C-A600-4F1C-E744AC9F9634}"/>
              </a:ext>
            </a:extLst>
          </p:cNvPr>
          <p:cNvSpPr txBox="1">
            <a:spLocks/>
          </p:cNvSpPr>
          <p:nvPr/>
        </p:nvSpPr>
        <p:spPr>
          <a:xfrm>
            <a:off x="11115090" y="6440644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51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723065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2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0" y="-19978"/>
            <a:ext cx="12245731" cy="836769"/>
            <a:chOff x="-29746" y="-164553"/>
            <a:chExt cx="9173747" cy="702501"/>
          </a:xfrm>
        </p:grpSpPr>
        <p:sp>
          <p:nvSpPr>
            <p:cNvPr id="10" name="สี่เหลี่ยมผืนผ้า: มุมมน 48">
              <a:extLst>
                <a:ext uri="{FF2B5EF4-FFF2-40B4-BE49-F238E27FC236}">
                  <a16:creationId xmlns:a16="http://schemas.microsoft.com/office/drawing/2014/main" id="{DCE62B95-9C16-4E87-82CC-AF99B1F01983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1" name="สี่เหลี่ยมผืนผ้า 47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29746" y="-164553"/>
              <a:ext cx="9173747" cy="702501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2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CDB1064D-F2C9-4D02-9722-A4463B75D08B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dirty="0"/>
            </a:p>
          </p:txBody>
        </p:sp>
        <p:sp>
          <p:nvSpPr>
            <p:cNvPr id="13" name="สี่เหลี่ยมผืนผ้า 3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29746" y="-164553"/>
              <a:ext cx="9173747" cy="60745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</p:grpSp>
      <p:sp>
        <p:nvSpPr>
          <p:cNvPr id="14" name="สี่เหลี่ยมผืนผ้า 24"/>
          <p:cNvSpPr/>
          <p:nvPr/>
        </p:nvSpPr>
        <p:spPr>
          <a:xfrm>
            <a:off x="459981" y="157133"/>
            <a:ext cx="113990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การดำเนินงานตามแผนการดำเนินงานและแผนการใช้จ่ายงบประมาณ กองทุนพัฒนาบทบาทสตรี ประจำปีงบประมาณ พ.ศ. 2567</a:t>
            </a:r>
          </a:p>
        </p:txBody>
      </p:sp>
      <p:grpSp>
        <p:nvGrpSpPr>
          <p:cNvPr id="15" name="กลุ่ม 2">
            <a:extLst>
              <a:ext uri="{FF2B5EF4-FFF2-40B4-BE49-F238E27FC236}">
                <a16:creationId xmlns:a16="http://schemas.microsoft.com/office/drawing/2014/main" id="{82644C6B-2B5C-7B00-84BC-4056C8694F06}"/>
              </a:ext>
            </a:extLst>
          </p:cNvPr>
          <p:cNvGrpSpPr/>
          <p:nvPr/>
        </p:nvGrpSpPr>
        <p:grpSpPr>
          <a:xfrm>
            <a:off x="0" y="6276306"/>
            <a:ext cx="12192000" cy="695990"/>
            <a:chOff x="-23585" y="5154909"/>
            <a:chExt cx="10183585" cy="694389"/>
          </a:xfrm>
        </p:grpSpPr>
        <p:grpSp>
          <p:nvGrpSpPr>
            <p:cNvPr id="16" name="Group 47">
              <a:extLst>
                <a:ext uri="{FF2B5EF4-FFF2-40B4-BE49-F238E27FC236}">
                  <a16:creationId xmlns:a16="http://schemas.microsoft.com/office/drawing/2014/main" id="{C9BCB005-829C-BE99-BA7C-7F9EB5EC2082}"/>
                </a:ext>
              </a:extLst>
            </p:cNvPr>
            <p:cNvGrpSpPr/>
            <p:nvPr/>
          </p:nvGrpSpPr>
          <p:grpSpPr>
            <a:xfrm>
              <a:off x="-23585" y="5154909"/>
              <a:ext cx="10183585" cy="694389"/>
              <a:chOff x="-23585" y="5134125"/>
              <a:chExt cx="10183585" cy="715174"/>
            </a:xfrm>
          </p:grpSpPr>
          <p:grpSp>
            <p:nvGrpSpPr>
              <p:cNvPr id="25" name="กลุ่ม 1">
                <a:extLst>
                  <a:ext uri="{FF2B5EF4-FFF2-40B4-BE49-F238E27FC236}">
                    <a16:creationId xmlns:a16="http://schemas.microsoft.com/office/drawing/2014/main" id="{A4F962D6-BD3F-CD0A-46E6-BA26F50342FE}"/>
                  </a:ext>
                </a:extLst>
              </p:cNvPr>
              <p:cNvGrpSpPr/>
              <p:nvPr/>
            </p:nvGrpSpPr>
            <p:grpSpPr>
              <a:xfrm>
                <a:off x="-23585" y="5274993"/>
                <a:ext cx="10183585" cy="470079"/>
                <a:chOff x="-21227" y="4621292"/>
                <a:chExt cx="9165228" cy="561020"/>
              </a:xfrm>
            </p:grpSpPr>
            <p:grpSp>
              <p:nvGrpSpPr>
                <p:cNvPr id="27" name="กลุ่ม 7">
                  <a:extLst>
                    <a:ext uri="{FF2B5EF4-FFF2-40B4-BE49-F238E27FC236}">
                      <a16:creationId xmlns:a16="http://schemas.microsoft.com/office/drawing/2014/main" id="{005B2F52-0366-AC43-5456-E24CFD37FA84}"/>
                    </a:ext>
                  </a:extLst>
                </p:cNvPr>
                <p:cNvGrpSpPr/>
                <p:nvPr/>
              </p:nvGrpSpPr>
              <p:grpSpPr>
                <a:xfrm>
                  <a:off x="-21227" y="4635401"/>
                  <a:ext cx="5133812" cy="546911"/>
                  <a:chOff x="-45702" y="6428830"/>
                  <a:chExt cx="7109735" cy="450425"/>
                </a:xfrm>
              </p:grpSpPr>
              <p:sp>
                <p:nvSpPr>
                  <p:cNvPr id="31" name="รูปแบบอิสระ: รูปร่าง 55">
                    <a:extLst>
                      <a:ext uri="{FF2B5EF4-FFF2-40B4-BE49-F238E27FC236}">
                        <a16:creationId xmlns:a16="http://schemas.microsoft.com/office/drawing/2014/main" id="{D227A3C2-B931-8A4F-F874-0584EE83A018}"/>
                      </a:ext>
                    </a:extLst>
                  </p:cNvPr>
                  <p:cNvSpPr/>
                  <p:nvPr/>
                </p:nvSpPr>
                <p:spPr>
                  <a:xfrm>
                    <a:off x="-16309" y="6508953"/>
                    <a:ext cx="6875685" cy="339767"/>
                  </a:xfrm>
                  <a:custGeom>
                    <a:avLst/>
                    <a:gdLst>
                      <a:gd name="connsiteX0" fmla="*/ 0 w 6028447"/>
                      <a:gd name="connsiteY0" fmla="*/ 0 h 339767"/>
                      <a:gd name="connsiteX1" fmla="*/ 6028447 w 6028447"/>
                      <a:gd name="connsiteY1" fmla="*/ 0 h 339767"/>
                      <a:gd name="connsiteX2" fmla="*/ 5679852 w 6028447"/>
                      <a:gd name="connsiteY2" fmla="*/ 339767 h 339767"/>
                      <a:gd name="connsiteX3" fmla="*/ 0 w 6028447"/>
                      <a:gd name="connsiteY3" fmla="*/ 339767 h 339767"/>
                      <a:gd name="connsiteX4" fmla="*/ 0 w 6028447"/>
                      <a:gd name="connsiteY4" fmla="*/ 0 h 339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28447" h="339767">
                        <a:moveTo>
                          <a:pt x="0" y="0"/>
                        </a:moveTo>
                        <a:lnTo>
                          <a:pt x="6028447" y="0"/>
                        </a:lnTo>
                        <a:lnTo>
                          <a:pt x="5679852" y="339767"/>
                        </a:lnTo>
                        <a:lnTo>
                          <a:pt x="0" y="3397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2" name="รูปแบบอิสระ: รูปร่าง 50">
                    <a:extLst>
                      <a:ext uri="{FF2B5EF4-FFF2-40B4-BE49-F238E27FC236}">
                        <a16:creationId xmlns:a16="http://schemas.microsoft.com/office/drawing/2014/main" id="{809CC155-5851-4A48-91E2-3C9BCA6CA752}"/>
                      </a:ext>
                    </a:extLst>
                  </p:cNvPr>
                  <p:cNvSpPr/>
                  <p:nvPr/>
                </p:nvSpPr>
                <p:spPr>
                  <a:xfrm>
                    <a:off x="-45702" y="6433550"/>
                    <a:ext cx="7025615" cy="426691"/>
                  </a:xfrm>
                  <a:custGeom>
                    <a:avLst/>
                    <a:gdLst>
                      <a:gd name="connsiteX0" fmla="*/ 0 w 6123140"/>
                      <a:gd name="connsiteY0" fmla="*/ 0 h 426691"/>
                      <a:gd name="connsiteX1" fmla="*/ 6123140 w 6123140"/>
                      <a:gd name="connsiteY1" fmla="*/ 0 h 426691"/>
                      <a:gd name="connsiteX2" fmla="*/ 6008569 w 6123140"/>
                      <a:gd name="connsiteY2" fmla="*/ 111669 h 426691"/>
                      <a:gd name="connsiteX3" fmla="*/ 5685361 w 6123140"/>
                      <a:gd name="connsiteY3" fmla="*/ 426691 h 426691"/>
                      <a:gd name="connsiteX4" fmla="*/ 5679852 w 6123140"/>
                      <a:gd name="connsiteY4" fmla="*/ 426691 h 426691"/>
                      <a:gd name="connsiteX5" fmla="*/ 6028447 w 6123140"/>
                      <a:gd name="connsiteY5" fmla="*/ 86924 h 426691"/>
                      <a:gd name="connsiteX6" fmla="*/ 0 w 6123140"/>
                      <a:gd name="connsiteY6" fmla="*/ 86924 h 426691"/>
                      <a:gd name="connsiteX7" fmla="*/ 0 w 6123140"/>
                      <a:gd name="connsiteY7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23140" h="426691">
                        <a:moveTo>
                          <a:pt x="0" y="0"/>
                        </a:moveTo>
                        <a:lnTo>
                          <a:pt x="6123140" y="0"/>
                        </a:lnTo>
                        <a:lnTo>
                          <a:pt x="6008569" y="111669"/>
                        </a:lnTo>
                        <a:lnTo>
                          <a:pt x="5685361" y="426691"/>
                        </a:lnTo>
                        <a:lnTo>
                          <a:pt x="5679852" y="426691"/>
                        </a:lnTo>
                        <a:lnTo>
                          <a:pt x="6028447" y="86924"/>
                        </a:lnTo>
                        <a:lnTo>
                          <a:pt x="0" y="869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3" name="รูปแบบอิสระ: รูปร่าง 49">
                    <a:extLst>
                      <a:ext uri="{FF2B5EF4-FFF2-40B4-BE49-F238E27FC236}">
                        <a16:creationId xmlns:a16="http://schemas.microsoft.com/office/drawing/2014/main" id="{DF5E9D64-B090-1C11-FDC3-97FB18073E19}"/>
                      </a:ext>
                    </a:extLst>
                  </p:cNvPr>
                  <p:cNvSpPr/>
                  <p:nvPr/>
                </p:nvSpPr>
                <p:spPr>
                  <a:xfrm rot="380166">
                    <a:off x="6515310" y="6428830"/>
                    <a:ext cx="548723" cy="450425"/>
                  </a:xfrm>
                  <a:custGeom>
                    <a:avLst/>
                    <a:gdLst>
                      <a:gd name="connsiteX0" fmla="*/ 411471 w 524882"/>
                      <a:gd name="connsiteY0" fmla="*/ 0 h 426691"/>
                      <a:gd name="connsiteX1" fmla="*/ 524882 w 524882"/>
                      <a:gd name="connsiteY1" fmla="*/ 0 h 426691"/>
                      <a:gd name="connsiteX2" fmla="*/ 113411 w 524882"/>
                      <a:gd name="connsiteY2" fmla="*/ 426691 h 426691"/>
                      <a:gd name="connsiteX3" fmla="*/ 0 w 524882"/>
                      <a:gd name="connsiteY3" fmla="*/ 426691 h 426691"/>
                      <a:gd name="connsiteX4" fmla="*/ 411471 w 524882"/>
                      <a:gd name="connsiteY4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882" h="426691">
                        <a:moveTo>
                          <a:pt x="411471" y="0"/>
                        </a:moveTo>
                        <a:lnTo>
                          <a:pt x="524882" y="0"/>
                        </a:lnTo>
                        <a:lnTo>
                          <a:pt x="113411" y="426691"/>
                        </a:lnTo>
                        <a:lnTo>
                          <a:pt x="0" y="426691"/>
                        </a:lnTo>
                        <a:lnTo>
                          <a:pt x="41147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  <p:grpSp>
              <p:nvGrpSpPr>
                <p:cNvPr id="28" name="กลุ่ม 4">
                  <a:extLst>
                    <a:ext uri="{FF2B5EF4-FFF2-40B4-BE49-F238E27FC236}">
                      <a16:creationId xmlns:a16="http://schemas.microsoft.com/office/drawing/2014/main" id="{9A80B2CC-7067-7AC4-A3AB-BB16B3F66732}"/>
                    </a:ext>
                  </a:extLst>
                </p:cNvPr>
                <p:cNvGrpSpPr/>
                <p:nvPr/>
              </p:nvGrpSpPr>
              <p:grpSpPr>
                <a:xfrm>
                  <a:off x="7524888" y="4621292"/>
                  <a:ext cx="1619113" cy="531030"/>
                  <a:chOff x="9543115" y="6415804"/>
                  <a:chExt cx="2661401" cy="453428"/>
                </a:xfrm>
              </p:grpSpPr>
              <p:sp>
                <p:nvSpPr>
                  <p:cNvPr id="29" name="รูปแบบอิสระ: รูปร่าง 38">
                    <a:extLst>
                      <a:ext uri="{FF2B5EF4-FFF2-40B4-BE49-F238E27FC236}">
                        <a16:creationId xmlns:a16="http://schemas.microsoft.com/office/drawing/2014/main" id="{902BB02D-6665-9244-6B1A-A4EB8DFDE443}"/>
                      </a:ext>
                    </a:extLst>
                  </p:cNvPr>
                  <p:cNvSpPr/>
                  <p:nvPr/>
                </p:nvSpPr>
                <p:spPr>
                  <a:xfrm>
                    <a:off x="9543115" y="6415804"/>
                    <a:ext cx="2661398" cy="441288"/>
                  </a:xfrm>
                  <a:custGeom>
                    <a:avLst/>
                    <a:gdLst>
                      <a:gd name="connsiteX0" fmla="*/ 437779 w 1373020"/>
                      <a:gd name="connsiteY0" fmla="*/ 0 h 426691"/>
                      <a:gd name="connsiteX1" fmla="*/ 1373020 w 1373020"/>
                      <a:gd name="connsiteY1" fmla="*/ 0 h 426691"/>
                      <a:gd name="connsiteX2" fmla="*/ 1373020 w 1373020"/>
                      <a:gd name="connsiteY2" fmla="*/ 426691 h 426691"/>
                      <a:gd name="connsiteX3" fmla="*/ 0 w 1373020"/>
                      <a:gd name="connsiteY3" fmla="*/ 426691 h 426691"/>
                      <a:gd name="connsiteX4" fmla="*/ 323208 w 1373020"/>
                      <a:gd name="connsiteY4" fmla="*/ 111669 h 426691"/>
                      <a:gd name="connsiteX5" fmla="*/ 437779 w 1373020"/>
                      <a:gd name="connsiteY5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3020" h="426691">
                        <a:moveTo>
                          <a:pt x="437779" y="0"/>
                        </a:moveTo>
                        <a:lnTo>
                          <a:pt x="1373020" y="0"/>
                        </a:lnTo>
                        <a:lnTo>
                          <a:pt x="1373020" y="426691"/>
                        </a:lnTo>
                        <a:lnTo>
                          <a:pt x="0" y="426691"/>
                        </a:lnTo>
                        <a:lnTo>
                          <a:pt x="323208" y="111669"/>
                        </a:lnTo>
                        <a:lnTo>
                          <a:pt x="43777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  <p:sp>
                <p:nvSpPr>
                  <p:cNvPr id="30" name="รูปแบบอิสระ: รูปร่าง 31">
                    <a:extLst>
                      <a:ext uri="{FF2B5EF4-FFF2-40B4-BE49-F238E27FC236}">
                        <a16:creationId xmlns:a16="http://schemas.microsoft.com/office/drawing/2014/main" id="{2FEE4FA3-30B7-5C6E-2383-E5F4E5C71E41}"/>
                      </a:ext>
                    </a:extLst>
                  </p:cNvPr>
                  <p:cNvSpPr/>
                  <p:nvPr/>
                </p:nvSpPr>
                <p:spPr>
                  <a:xfrm>
                    <a:off x="9543115" y="6510930"/>
                    <a:ext cx="2661401" cy="358302"/>
                  </a:xfrm>
                  <a:custGeom>
                    <a:avLst/>
                    <a:gdLst>
                      <a:gd name="connsiteX0" fmla="*/ 349528 w 1399340"/>
                      <a:gd name="connsiteY0" fmla="*/ 0 h 340675"/>
                      <a:gd name="connsiteX1" fmla="*/ 1399340 w 1399340"/>
                      <a:gd name="connsiteY1" fmla="*/ 0 h 340675"/>
                      <a:gd name="connsiteX2" fmla="*/ 1399340 w 1399340"/>
                      <a:gd name="connsiteY2" fmla="*/ 340675 h 340675"/>
                      <a:gd name="connsiteX3" fmla="*/ 0 w 1399340"/>
                      <a:gd name="connsiteY3" fmla="*/ 340675 h 340675"/>
                      <a:gd name="connsiteX4" fmla="*/ 349528 w 1399340"/>
                      <a:gd name="connsiteY4" fmla="*/ 0 h 340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99340" h="340675">
                        <a:moveTo>
                          <a:pt x="349528" y="0"/>
                        </a:moveTo>
                        <a:lnTo>
                          <a:pt x="1399340" y="0"/>
                        </a:lnTo>
                        <a:lnTo>
                          <a:pt x="1399340" y="340675"/>
                        </a:lnTo>
                        <a:lnTo>
                          <a:pt x="0" y="340675"/>
                        </a:lnTo>
                        <a:lnTo>
                          <a:pt x="349528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</p:grpSp>
          <p:sp>
            <p:nvSpPr>
              <p:cNvPr id="26" name="รูปแบบอิสระ: รูปร่าง 49">
                <a:extLst>
                  <a:ext uri="{FF2B5EF4-FFF2-40B4-BE49-F238E27FC236}">
                    <a16:creationId xmlns:a16="http://schemas.microsoft.com/office/drawing/2014/main" id="{8186D56C-B7E7-89E1-686E-60B1A9CC00DF}"/>
                  </a:ext>
                </a:extLst>
              </p:cNvPr>
              <p:cNvSpPr/>
              <p:nvPr/>
            </p:nvSpPr>
            <p:spPr>
              <a:xfrm rot="1816843">
                <a:off x="8384884" y="5134125"/>
                <a:ext cx="366819" cy="715174"/>
              </a:xfrm>
              <a:custGeom>
                <a:avLst/>
                <a:gdLst>
                  <a:gd name="connsiteX0" fmla="*/ 411471 w 524882"/>
                  <a:gd name="connsiteY0" fmla="*/ 0 h 426691"/>
                  <a:gd name="connsiteX1" fmla="*/ 524882 w 524882"/>
                  <a:gd name="connsiteY1" fmla="*/ 0 h 426691"/>
                  <a:gd name="connsiteX2" fmla="*/ 113411 w 524882"/>
                  <a:gd name="connsiteY2" fmla="*/ 426691 h 426691"/>
                  <a:gd name="connsiteX3" fmla="*/ 0 w 524882"/>
                  <a:gd name="connsiteY3" fmla="*/ 426691 h 426691"/>
                  <a:gd name="connsiteX4" fmla="*/ 411471 w 524882"/>
                  <a:gd name="connsiteY4" fmla="*/ 0 h 426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882" h="426691">
                    <a:moveTo>
                      <a:pt x="411471" y="0"/>
                    </a:moveTo>
                    <a:lnTo>
                      <a:pt x="524882" y="0"/>
                    </a:lnTo>
                    <a:lnTo>
                      <a:pt x="113411" y="426691"/>
                    </a:lnTo>
                    <a:lnTo>
                      <a:pt x="0" y="426691"/>
                    </a:lnTo>
                    <a:lnTo>
                      <a:pt x="41147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h-TH" sz="2667"/>
              </a:p>
            </p:txBody>
          </p:sp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B312B198-C17C-96F4-3A0E-1105D8A744E3}"/>
                </a:ext>
              </a:extLst>
            </p:cNvPr>
            <p:cNvSpPr txBox="1"/>
            <p:nvPr/>
          </p:nvSpPr>
          <p:spPr>
            <a:xfrm>
              <a:off x="124926" y="5442506"/>
              <a:ext cx="5258965" cy="276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เศรษฐกิจฐานรากมั่นคง ชุมชนเข้มแข็งอย่างยั่งยืน ด้วยหลักปรัชญาของเศรษฐกิจพอเพียง</a:t>
              </a:r>
            </a:p>
          </p:txBody>
        </p:sp>
        <p:grpSp>
          <p:nvGrpSpPr>
            <p:cNvPr id="18" name="กลุ่ม 5">
              <a:extLst>
                <a:ext uri="{FF2B5EF4-FFF2-40B4-BE49-F238E27FC236}">
                  <a16:creationId xmlns:a16="http://schemas.microsoft.com/office/drawing/2014/main" id="{BC9CDF00-3138-6969-9F3B-1C4BDBCE4D5C}"/>
                </a:ext>
              </a:extLst>
            </p:cNvPr>
            <p:cNvGrpSpPr/>
            <p:nvPr/>
          </p:nvGrpSpPr>
          <p:grpSpPr>
            <a:xfrm>
              <a:off x="5709572" y="5155894"/>
              <a:ext cx="2562423" cy="573424"/>
              <a:chOff x="5709572" y="5155894"/>
              <a:chExt cx="2562423" cy="573424"/>
            </a:xfrm>
          </p:grpSpPr>
          <p:grpSp>
            <p:nvGrpSpPr>
              <p:cNvPr id="19" name="Group 7">
                <a:extLst>
                  <a:ext uri="{FF2B5EF4-FFF2-40B4-BE49-F238E27FC236}">
                    <a16:creationId xmlns:a16="http://schemas.microsoft.com/office/drawing/2014/main" id="{AA8CDC2F-0ADD-CFBA-3F81-21907F8C6A8B}"/>
                  </a:ext>
                </a:extLst>
              </p:cNvPr>
              <p:cNvGrpSpPr/>
              <p:nvPr/>
            </p:nvGrpSpPr>
            <p:grpSpPr>
              <a:xfrm>
                <a:off x="5709572" y="5155894"/>
                <a:ext cx="2562423" cy="573424"/>
                <a:chOff x="-89764" y="-196712"/>
                <a:chExt cx="10439060" cy="2336075"/>
              </a:xfrm>
            </p:grpSpPr>
            <p:sp>
              <p:nvSpPr>
                <p:cNvPr id="21" name="Freeform 71">
                  <a:extLst>
                    <a:ext uri="{FF2B5EF4-FFF2-40B4-BE49-F238E27FC236}">
                      <a16:creationId xmlns:a16="http://schemas.microsoft.com/office/drawing/2014/main" id="{4334F1EA-CF8D-8179-E1CF-2AA4B6440654}"/>
                    </a:ext>
                  </a:extLst>
                </p:cNvPr>
                <p:cNvSpPr/>
                <p:nvPr/>
              </p:nvSpPr>
              <p:spPr>
                <a:xfrm>
                  <a:off x="-89764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  <p:sp>
              <p:nvSpPr>
                <p:cNvPr id="22" name="Freeform 72">
                  <a:extLst>
                    <a:ext uri="{FF2B5EF4-FFF2-40B4-BE49-F238E27FC236}">
                      <a16:creationId xmlns:a16="http://schemas.microsoft.com/office/drawing/2014/main" id="{3CEE39FA-2F70-ED62-4F3B-C2DA3FC3077B}"/>
                    </a:ext>
                  </a:extLst>
                </p:cNvPr>
                <p:cNvSpPr/>
                <p:nvPr/>
              </p:nvSpPr>
              <p:spPr>
                <a:xfrm>
                  <a:off x="1575525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3" name="Freeform 73">
                  <a:extLst>
                    <a:ext uri="{FF2B5EF4-FFF2-40B4-BE49-F238E27FC236}">
                      <a16:creationId xmlns:a16="http://schemas.microsoft.com/office/drawing/2014/main" id="{F737BBCC-6616-4210-E61D-89B9EE635CA9}"/>
                    </a:ext>
                  </a:extLst>
                </p:cNvPr>
                <p:cNvSpPr/>
                <p:nvPr/>
              </p:nvSpPr>
              <p:spPr>
                <a:xfrm>
                  <a:off x="4979852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BA60EEC5-5614-86E6-2A70-374F133C5E04}"/>
                    </a:ext>
                  </a:extLst>
                </p:cNvPr>
                <p:cNvSpPr/>
                <p:nvPr/>
              </p:nvSpPr>
              <p:spPr>
                <a:xfrm>
                  <a:off x="6632873" y="-196712"/>
                  <a:ext cx="3716423" cy="23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23" h="2336075">
                      <a:moveTo>
                        <a:pt x="0" y="0"/>
                      </a:moveTo>
                      <a:lnTo>
                        <a:pt x="3716423" y="0"/>
                      </a:lnTo>
                      <a:lnTo>
                        <a:pt x="3716423" y="2336075"/>
                      </a:lnTo>
                      <a:lnTo>
                        <a:pt x="0" y="23360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l="-5873" r="-5873"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2F39FE4-17BA-6C98-C958-AA3F8A9B1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3969" y="5270291"/>
                <a:ext cx="419617" cy="420742"/>
              </a:xfrm>
              <a:prstGeom prst="rect">
                <a:avLst/>
              </a:prstGeom>
            </p:spPr>
          </p:pic>
        </p:grpSp>
      </p:grpSp>
      <p:sp>
        <p:nvSpPr>
          <p:cNvPr id="7" name="Rectangle 6"/>
          <p:cNvSpPr/>
          <p:nvPr/>
        </p:nvSpPr>
        <p:spPr>
          <a:xfrm>
            <a:off x="292099" y="847907"/>
            <a:ext cx="11734799" cy="8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บัญชีจัดสรรงบประมาณ (ต่อ) </a:t>
            </a:r>
            <a:endParaRPr lang="en-US" sz="1733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/>
            <a: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โครงการเชิดชูเกียรติคนกองทุนพัฒนาบทบาทสตรี ประจำปีงบประมาณ พ.ศ.2567 </a:t>
            </a:r>
            <a:endParaRPr lang="en-US" sz="1733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/>
            <a: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กิจกรรมที่ 1 การคัดเลือกคนกองทุนพัฒนาบทบาทสตรีดีเด่นระดับจังหวัด</a:t>
            </a:r>
            <a:endParaRPr lang="en-US" sz="1733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469222"/>
              </p:ext>
            </p:extLst>
          </p:nvPr>
        </p:nvGraphicFramePr>
        <p:xfrm>
          <a:off x="774391" y="1815389"/>
          <a:ext cx="10770213" cy="4499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993">
                  <a:extLst>
                    <a:ext uri="{9D8B030D-6E8A-4147-A177-3AD203B41FA5}">
                      <a16:colId xmlns:a16="http://schemas.microsoft.com/office/drawing/2014/main" val="2000578297"/>
                    </a:ext>
                  </a:extLst>
                </a:gridCol>
                <a:gridCol w="1207440">
                  <a:extLst>
                    <a:ext uri="{9D8B030D-6E8A-4147-A177-3AD203B41FA5}">
                      <a16:colId xmlns:a16="http://schemas.microsoft.com/office/drawing/2014/main" val="1600422647"/>
                    </a:ext>
                  </a:extLst>
                </a:gridCol>
                <a:gridCol w="1207440">
                  <a:extLst>
                    <a:ext uri="{9D8B030D-6E8A-4147-A177-3AD203B41FA5}">
                      <a16:colId xmlns:a16="http://schemas.microsoft.com/office/drawing/2014/main" val="247023514"/>
                    </a:ext>
                  </a:extLst>
                </a:gridCol>
                <a:gridCol w="1328536">
                  <a:extLst>
                    <a:ext uri="{9D8B030D-6E8A-4147-A177-3AD203B41FA5}">
                      <a16:colId xmlns:a16="http://schemas.microsoft.com/office/drawing/2014/main" val="3457021410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319096188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431201823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val="3105249133"/>
                    </a:ext>
                  </a:extLst>
                </a:gridCol>
                <a:gridCol w="1765604">
                  <a:extLst>
                    <a:ext uri="{9D8B030D-6E8A-4147-A177-3AD203B41FA5}">
                      <a16:colId xmlns:a16="http://schemas.microsoft.com/office/drawing/2014/main" val="2279986314"/>
                    </a:ext>
                  </a:extLst>
                </a:gridCol>
              </a:tblGrid>
              <a:tr h="365880"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จำนวนอำเภอ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งบประมาณที่จัดสรร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รวม</a:t>
                      </a:r>
                      <a:b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จำนวนเงิน </a:t>
                      </a:r>
                      <a:b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(บาท)</a:t>
                      </a:r>
                      <a:endParaRPr lang="th-TH" sz="1300" b="1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121920" marR="121920" marT="60960" marB="6096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780592"/>
                  </a:ext>
                </a:extLst>
              </a:tr>
              <a:tr h="618580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ค่าเบี้ยเลี้ยง (บาท)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ค่าพาหนะ (บาท)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งบประมาณสนับสนุน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การขับเคลื่อนกิจกรรมฯ (บาท)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ค่าวัสดุ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(บาท)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sz="800" dirty="0">
                        <a:solidFill>
                          <a:schemeClr val="tx1"/>
                        </a:solidFill>
                        <a:latin typeface="Chulabhorn Likit Display Medium" panose="00000600000000000000" pitchFamily="50" charset="-34"/>
                        <a:cs typeface="Chulabhorn Likit Display Medium" panose="00000600000000000000" pitchFamily="50" charset="-34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076882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61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สมุทรสาคร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2,400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37,400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144392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62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สระแก้ว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19607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63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สระบุรี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13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7,200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49,200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46713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64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สิงห์บุรี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83544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65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สุโขทัย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107623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66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สุพรรณบุรี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518429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67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สุราษฎร์ธานี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19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8,400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10,500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52,400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290639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68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สุรินทร์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17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8,400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10,500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52,400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997440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69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หนองคาย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908080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หนองบัวลำภู</a:t>
                      </a:r>
                      <a:endParaRPr lang="en-US" sz="13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 anchor="ctr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808460"/>
                  </a:ext>
                </a:extLst>
              </a:tr>
            </a:tbl>
          </a:graphicData>
        </a:graphic>
      </p:graphicFrame>
      <p:sp>
        <p:nvSpPr>
          <p:cNvPr id="3" name="ตัวแทนหมายเลขภาพนิ่ง 8">
            <a:extLst>
              <a:ext uri="{FF2B5EF4-FFF2-40B4-BE49-F238E27FC236}">
                <a16:creationId xmlns:a16="http://schemas.microsoft.com/office/drawing/2014/main" id="{3B84AFEA-6864-628A-6378-8C7B0AFC89C3}"/>
              </a:ext>
            </a:extLst>
          </p:cNvPr>
          <p:cNvSpPr txBox="1">
            <a:spLocks/>
          </p:cNvSpPr>
          <p:nvPr/>
        </p:nvSpPr>
        <p:spPr>
          <a:xfrm>
            <a:off x="11115090" y="6440644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52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958795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2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0" y="-19978"/>
            <a:ext cx="12245731" cy="836769"/>
            <a:chOff x="-29746" y="-164553"/>
            <a:chExt cx="9173747" cy="702501"/>
          </a:xfrm>
        </p:grpSpPr>
        <p:sp>
          <p:nvSpPr>
            <p:cNvPr id="10" name="สี่เหลี่ยมผืนผ้า: มุมมน 48">
              <a:extLst>
                <a:ext uri="{FF2B5EF4-FFF2-40B4-BE49-F238E27FC236}">
                  <a16:creationId xmlns:a16="http://schemas.microsoft.com/office/drawing/2014/main" id="{DCE62B95-9C16-4E87-82CC-AF99B1F01983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1" name="สี่เหลี่ยมผืนผ้า 47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29746" y="-164553"/>
              <a:ext cx="9173747" cy="702501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2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CDB1064D-F2C9-4D02-9722-A4463B75D08B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dirty="0"/>
            </a:p>
          </p:txBody>
        </p:sp>
        <p:sp>
          <p:nvSpPr>
            <p:cNvPr id="13" name="สี่เหลี่ยมผืนผ้า 3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29746" y="-164553"/>
              <a:ext cx="9173747" cy="60745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</p:grpSp>
      <p:sp>
        <p:nvSpPr>
          <p:cNvPr id="14" name="สี่เหลี่ยมผืนผ้า 24"/>
          <p:cNvSpPr/>
          <p:nvPr/>
        </p:nvSpPr>
        <p:spPr>
          <a:xfrm>
            <a:off x="459981" y="157133"/>
            <a:ext cx="113990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การดำเนินงานตามแผนการดำเนินงานและแผนการใช้จ่ายงบประมาณ กองทุนพัฒนาบทบาทสตรี ประจำปีงบประมาณ พ.ศ. 2567</a:t>
            </a:r>
          </a:p>
        </p:txBody>
      </p:sp>
      <p:grpSp>
        <p:nvGrpSpPr>
          <p:cNvPr id="15" name="กลุ่ม 2">
            <a:extLst>
              <a:ext uri="{FF2B5EF4-FFF2-40B4-BE49-F238E27FC236}">
                <a16:creationId xmlns:a16="http://schemas.microsoft.com/office/drawing/2014/main" id="{82644C6B-2B5C-7B00-84BC-4056C8694F06}"/>
              </a:ext>
            </a:extLst>
          </p:cNvPr>
          <p:cNvGrpSpPr/>
          <p:nvPr/>
        </p:nvGrpSpPr>
        <p:grpSpPr>
          <a:xfrm>
            <a:off x="0" y="6276306"/>
            <a:ext cx="12192000" cy="695990"/>
            <a:chOff x="-23585" y="5154909"/>
            <a:chExt cx="10183585" cy="694389"/>
          </a:xfrm>
        </p:grpSpPr>
        <p:grpSp>
          <p:nvGrpSpPr>
            <p:cNvPr id="16" name="Group 47">
              <a:extLst>
                <a:ext uri="{FF2B5EF4-FFF2-40B4-BE49-F238E27FC236}">
                  <a16:creationId xmlns:a16="http://schemas.microsoft.com/office/drawing/2014/main" id="{C9BCB005-829C-BE99-BA7C-7F9EB5EC2082}"/>
                </a:ext>
              </a:extLst>
            </p:cNvPr>
            <p:cNvGrpSpPr/>
            <p:nvPr/>
          </p:nvGrpSpPr>
          <p:grpSpPr>
            <a:xfrm>
              <a:off x="-23585" y="5154909"/>
              <a:ext cx="10183585" cy="694389"/>
              <a:chOff x="-23585" y="5134125"/>
              <a:chExt cx="10183585" cy="715174"/>
            </a:xfrm>
          </p:grpSpPr>
          <p:grpSp>
            <p:nvGrpSpPr>
              <p:cNvPr id="25" name="กลุ่ม 1">
                <a:extLst>
                  <a:ext uri="{FF2B5EF4-FFF2-40B4-BE49-F238E27FC236}">
                    <a16:creationId xmlns:a16="http://schemas.microsoft.com/office/drawing/2014/main" id="{A4F962D6-BD3F-CD0A-46E6-BA26F50342FE}"/>
                  </a:ext>
                </a:extLst>
              </p:cNvPr>
              <p:cNvGrpSpPr/>
              <p:nvPr/>
            </p:nvGrpSpPr>
            <p:grpSpPr>
              <a:xfrm>
                <a:off x="-23585" y="5274993"/>
                <a:ext cx="10183585" cy="470079"/>
                <a:chOff x="-21227" y="4621292"/>
                <a:chExt cx="9165228" cy="561020"/>
              </a:xfrm>
            </p:grpSpPr>
            <p:grpSp>
              <p:nvGrpSpPr>
                <p:cNvPr id="27" name="กลุ่ม 7">
                  <a:extLst>
                    <a:ext uri="{FF2B5EF4-FFF2-40B4-BE49-F238E27FC236}">
                      <a16:creationId xmlns:a16="http://schemas.microsoft.com/office/drawing/2014/main" id="{005B2F52-0366-AC43-5456-E24CFD37FA84}"/>
                    </a:ext>
                  </a:extLst>
                </p:cNvPr>
                <p:cNvGrpSpPr/>
                <p:nvPr/>
              </p:nvGrpSpPr>
              <p:grpSpPr>
                <a:xfrm>
                  <a:off x="-21227" y="4635401"/>
                  <a:ext cx="5133812" cy="546911"/>
                  <a:chOff x="-45702" y="6428830"/>
                  <a:chExt cx="7109735" cy="450425"/>
                </a:xfrm>
              </p:grpSpPr>
              <p:sp>
                <p:nvSpPr>
                  <p:cNvPr id="31" name="รูปแบบอิสระ: รูปร่าง 55">
                    <a:extLst>
                      <a:ext uri="{FF2B5EF4-FFF2-40B4-BE49-F238E27FC236}">
                        <a16:creationId xmlns:a16="http://schemas.microsoft.com/office/drawing/2014/main" id="{D227A3C2-B931-8A4F-F874-0584EE83A018}"/>
                      </a:ext>
                    </a:extLst>
                  </p:cNvPr>
                  <p:cNvSpPr/>
                  <p:nvPr/>
                </p:nvSpPr>
                <p:spPr>
                  <a:xfrm>
                    <a:off x="-16309" y="6508953"/>
                    <a:ext cx="6875685" cy="339767"/>
                  </a:xfrm>
                  <a:custGeom>
                    <a:avLst/>
                    <a:gdLst>
                      <a:gd name="connsiteX0" fmla="*/ 0 w 6028447"/>
                      <a:gd name="connsiteY0" fmla="*/ 0 h 339767"/>
                      <a:gd name="connsiteX1" fmla="*/ 6028447 w 6028447"/>
                      <a:gd name="connsiteY1" fmla="*/ 0 h 339767"/>
                      <a:gd name="connsiteX2" fmla="*/ 5679852 w 6028447"/>
                      <a:gd name="connsiteY2" fmla="*/ 339767 h 339767"/>
                      <a:gd name="connsiteX3" fmla="*/ 0 w 6028447"/>
                      <a:gd name="connsiteY3" fmla="*/ 339767 h 339767"/>
                      <a:gd name="connsiteX4" fmla="*/ 0 w 6028447"/>
                      <a:gd name="connsiteY4" fmla="*/ 0 h 339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28447" h="339767">
                        <a:moveTo>
                          <a:pt x="0" y="0"/>
                        </a:moveTo>
                        <a:lnTo>
                          <a:pt x="6028447" y="0"/>
                        </a:lnTo>
                        <a:lnTo>
                          <a:pt x="5679852" y="339767"/>
                        </a:lnTo>
                        <a:lnTo>
                          <a:pt x="0" y="3397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2" name="รูปแบบอิสระ: รูปร่าง 50">
                    <a:extLst>
                      <a:ext uri="{FF2B5EF4-FFF2-40B4-BE49-F238E27FC236}">
                        <a16:creationId xmlns:a16="http://schemas.microsoft.com/office/drawing/2014/main" id="{809CC155-5851-4A48-91E2-3C9BCA6CA752}"/>
                      </a:ext>
                    </a:extLst>
                  </p:cNvPr>
                  <p:cNvSpPr/>
                  <p:nvPr/>
                </p:nvSpPr>
                <p:spPr>
                  <a:xfrm>
                    <a:off x="-45702" y="6433550"/>
                    <a:ext cx="7025615" cy="426691"/>
                  </a:xfrm>
                  <a:custGeom>
                    <a:avLst/>
                    <a:gdLst>
                      <a:gd name="connsiteX0" fmla="*/ 0 w 6123140"/>
                      <a:gd name="connsiteY0" fmla="*/ 0 h 426691"/>
                      <a:gd name="connsiteX1" fmla="*/ 6123140 w 6123140"/>
                      <a:gd name="connsiteY1" fmla="*/ 0 h 426691"/>
                      <a:gd name="connsiteX2" fmla="*/ 6008569 w 6123140"/>
                      <a:gd name="connsiteY2" fmla="*/ 111669 h 426691"/>
                      <a:gd name="connsiteX3" fmla="*/ 5685361 w 6123140"/>
                      <a:gd name="connsiteY3" fmla="*/ 426691 h 426691"/>
                      <a:gd name="connsiteX4" fmla="*/ 5679852 w 6123140"/>
                      <a:gd name="connsiteY4" fmla="*/ 426691 h 426691"/>
                      <a:gd name="connsiteX5" fmla="*/ 6028447 w 6123140"/>
                      <a:gd name="connsiteY5" fmla="*/ 86924 h 426691"/>
                      <a:gd name="connsiteX6" fmla="*/ 0 w 6123140"/>
                      <a:gd name="connsiteY6" fmla="*/ 86924 h 426691"/>
                      <a:gd name="connsiteX7" fmla="*/ 0 w 6123140"/>
                      <a:gd name="connsiteY7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23140" h="426691">
                        <a:moveTo>
                          <a:pt x="0" y="0"/>
                        </a:moveTo>
                        <a:lnTo>
                          <a:pt x="6123140" y="0"/>
                        </a:lnTo>
                        <a:lnTo>
                          <a:pt x="6008569" y="111669"/>
                        </a:lnTo>
                        <a:lnTo>
                          <a:pt x="5685361" y="426691"/>
                        </a:lnTo>
                        <a:lnTo>
                          <a:pt x="5679852" y="426691"/>
                        </a:lnTo>
                        <a:lnTo>
                          <a:pt x="6028447" y="86924"/>
                        </a:lnTo>
                        <a:lnTo>
                          <a:pt x="0" y="869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3" name="รูปแบบอิสระ: รูปร่าง 49">
                    <a:extLst>
                      <a:ext uri="{FF2B5EF4-FFF2-40B4-BE49-F238E27FC236}">
                        <a16:creationId xmlns:a16="http://schemas.microsoft.com/office/drawing/2014/main" id="{DF5E9D64-B090-1C11-FDC3-97FB18073E19}"/>
                      </a:ext>
                    </a:extLst>
                  </p:cNvPr>
                  <p:cNvSpPr/>
                  <p:nvPr/>
                </p:nvSpPr>
                <p:spPr>
                  <a:xfrm rot="380166">
                    <a:off x="6515310" y="6428830"/>
                    <a:ext cx="548723" cy="450425"/>
                  </a:xfrm>
                  <a:custGeom>
                    <a:avLst/>
                    <a:gdLst>
                      <a:gd name="connsiteX0" fmla="*/ 411471 w 524882"/>
                      <a:gd name="connsiteY0" fmla="*/ 0 h 426691"/>
                      <a:gd name="connsiteX1" fmla="*/ 524882 w 524882"/>
                      <a:gd name="connsiteY1" fmla="*/ 0 h 426691"/>
                      <a:gd name="connsiteX2" fmla="*/ 113411 w 524882"/>
                      <a:gd name="connsiteY2" fmla="*/ 426691 h 426691"/>
                      <a:gd name="connsiteX3" fmla="*/ 0 w 524882"/>
                      <a:gd name="connsiteY3" fmla="*/ 426691 h 426691"/>
                      <a:gd name="connsiteX4" fmla="*/ 411471 w 524882"/>
                      <a:gd name="connsiteY4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882" h="426691">
                        <a:moveTo>
                          <a:pt x="411471" y="0"/>
                        </a:moveTo>
                        <a:lnTo>
                          <a:pt x="524882" y="0"/>
                        </a:lnTo>
                        <a:lnTo>
                          <a:pt x="113411" y="426691"/>
                        </a:lnTo>
                        <a:lnTo>
                          <a:pt x="0" y="426691"/>
                        </a:lnTo>
                        <a:lnTo>
                          <a:pt x="41147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  <p:grpSp>
              <p:nvGrpSpPr>
                <p:cNvPr id="28" name="กลุ่ม 4">
                  <a:extLst>
                    <a:ext uri="{FF2B5EF4-FFF2-40B4-BE49-F238E27FC236}">
                      <a16:creationId xmlns:a16="http://schemas.microsoft.com/office/drawing/2014/main" id="{9A80B2CC-7067-7AC4-A3AB-BB16B3F66732}"/>
                    </a:ext>
                  </a:extLst>
                </p:cNvPr>
                <p:cNvGrpSpPr/>
                <p:nvPr/>
              </p:nvGrpSpPr>
              <p:grpSpPr>
                <a:xfrm>
                  <a:off x="7524888" y="4621292"/>
                  <a:ext cx="1619113" cy="531030"/>
                  <a:chOff x="9543115" y="6415804"/>
                  <a:chExt cx="2661401" cy="453428"/>
                </a:xfrm>
              </p:grpSpPr>
              <p:sp>
                <p:nvSpPr>
                  <p:cNvPr id="29" name="รูปแบบอิสระ: รูปร่าง 38">
                    <a:extLst>
                      <a:ext uri="{FF2B5EF4-FFF2-40B4-BE49-F238E27FC236}">
                        <a16:creationId xmlns:a16="http://schemas.microsoft.com/office/drawing/2014/main" id="{902BB02D-6665-9244-6B1A-A4EB8DFDE443}"/>
                      </a:ext>
                    </a:extLst>
                  </p:cNvPr>
                  <p:cNvSpPr/>
                  <p:nvPr/>
                </p:nvSpPr>
                <p:spPr>
                  <a:xfrm>
                    <a:off x="9543115" y="6415804"/>
                    <a:ext cx="2661398" cy="441288"/>
                  </a:xfrm>
                  <a:custGeom>
                    <a:avLst/>
                    <a:gdLst>
                      <a:gd name="connsiteX0" fmla="*/ 437779 w 1373020"/>
                      <a:gd name="connsiteY0" fmla="*/ 0 h 426691"/>
                      <a:gd name="connsiteX1" fmla="*/ 1373020 w 1373020"/>
                      <a:gd name="connsiteY1" fmla="*/ 0 h 426691"/>
                      <a:gd name="connsiteX2" fmla="*/ 1373020 w 1373020"/>
                      <a:gd name="connsiteY2" fmla="*/ 426691 h 426691"/>
                      <a:gd name="connsiteX3" fmla="*/ 0 w 1373020"/>
                      <a:gd name="connsiteY3" fmla="*/ 426691 h 426691"/>
                      <a:gd name="connsiteX4" fmla="*/ 323208 w 1373020"/>
                      <a:gd name="connsiteY4" fmla="*/ 111669 h 426691"/>
                      <a:gd name="connsiteX5" fmla="*/ 437779 w 1373020"/>
                      <a:gd name="connsiteY5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3020" h="426691">
                        <a:moveTo>
                          <a:pt x="437779" y="0"/>
                        </a:moveTo>
                        <a:lnTo>
                          <a:pt x="1373020" y="0"/>
                        </a:lnTo>
                        <a:lnTo>
                          <a:pt x="1373020" y="426691"/>
                        </a:lnTo>
                        <a:lnTo>
                          <a:pt x="0" y="426691"/>
                        </a:lnTo>
                        <a:lnTo>
                          <a:pt x="323208" y="111669"/>
                        </a:lnTo>
                        <a:lnTo>
                          <a:pt x="43777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  <p:sp>
                <p:nvSpPr>
                  <p:cNvPr id="30" name="รูปแบบอิสระ: รูปร่าง 31">
                    <a:extLst>
                      <a:ext uri="{FF2B5EF4-FFF2-40B4-BE49-F238E27FC236}">
                        <a16:creationId xmlns:a16="http://schemas.microsoft.com/office/drawing/2014/main" id="{2FEE4FA3-30B7-5C6E-2383-E5F4E5C71E41}"/>
                      </a:ext>
                    </a:extLst>
                  </p:cNvPr>
                  <p:cNvSpPr/>
                  <p:nvPr/>
                </p:nvSpPr>
                <p:spPr>
                  <a:xfrm>
                    <a:off x="9543115" y="6510930"/>
                    <a:ext cx="2661401" cy="358302"/>
                  </a:xfrm>
                  <a:custGeom>
                    <a:avLst/>
                    <a:gdLst>
                      <a:gd name="connsiteX0" fmla="*/ 349528 w 1399340"/>
                      <a:gd name="connsiteY0" fmla="*/ 0 h 340675"/>
                      <a:gd name="connsiteX1" fmla="*/ 1399340 w 1399340"/>
                      <a:gd name="connsiteY1" fmla="*/ 0 h 340675"/>
                      <a:gd name="connsiteX2" fmla="*/ 1399340 w 1399340"/>
                      <a:gd name="connsiteY2" fmla="*/ 340675 h 340675"/>
                      <a:gd name="connsiteX3" fmla="*/ 0 w 1399340"/>
                      <a:gd name="connsiteY3" fmla="*/ 340675 h 340675"/>
                      <a:gd name="connsiteX4" fmla="*/ 349528 w 1399340"/>
                      <a:gd name="connsiteY4" fmla="*/ 0 h 340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99340" h="340675">
                        <a:moveTo>
                          <a:pt x="349528" y="0"/>
                        </a:moveTo>
                        <a:lnTo>
                          <a:pt x="1399340" y="0"/>
                        </a:lnTo>
                        <a:lnTo>
                          <a:pt x="1399340" y="340675"/>
                        </a:lnTo>
                        <a:lnTo>
                          <a:pt x="0" y="340675"/>
                        </a:lnTo>
                        <a:lnTo>
                          <a:pt x="349528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</p:grpSp>
          <p:sp>
            <p:nvSpPr>
              <p:cNvPr id="26" name="รูปแบบอิสระ: รูปร่าง 49">
                <a:extLst>
                  <a:ext uri="{FF2B5EF4-FFF2-40B4-BE49-F238E27FC236}">
                    <a16:creationId xmlns:a16="http://schemas.microsoft.com/office/drawing/2014/main" id="{8186D56C-B7E7-89E1-686E-60B1A9CC00DF}"/>
                  </a:ext>
                </a:extLst>
              </p:cNvPr>
              <p:cNvSpPr/>
              <p:nvPr/>
            </p:nvSpPr>
            <p:spPr>
              <a:xfrm rot="1816843">
                <a:off x="8384884" y="5134125"/>
                <a:ext cx="366819" cy="715174"/>
              </a:xfrm>
              <a:custGeom>
                <a:avLst/>
                <a:gdLst>
                  <a:gd name="connsiteX0" fmla="*/ 411471 w 524882"/>
                  <a:gd name="connsiteY0" fmla="*/ 0 h 426691"/>
                  <a:gd name="connsiteX1" fmla="*/ 524882 w 524882"/>
                  <a:gd name="connsiteY1" fmla="*/ 0 h 426691"/>
                  <a:gd name="connsiteX2" fmla="*/ 113411 w 524882"/>
                  <a:gd name="connsiteY2" fmla="*/ 426691 h 426691"/>
                  <a:gd name="connsiteX3" fmla="*/ 0 w 524882"/>
                  <a:gd name="connsiteY3" fmla="*/ 426691 h 426691"/>
                  <a:gd name="connsiteX4" fmla="*/ 411471 w 524882"/>
                  <a:gd name="connsiteY4" fmla="*/ 0 h 426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882" h="426691">
                    <a:moveTo>
                      <a:pt x="411471" y="0"/>
                    </a:moveTo>
                    <a:lnTo>
                      <a:pt x="524882" y="0"/>
                    </a:lnTo>
                    <a:lnTo>
                      <a:pt x="113411" y="426691"/>
                    </a:lnTo>
                    <a:lnTo>
                      <a:pt x="0" y="426691"/>
                    </a:lnTo>
                    <a:lnTo>
                      <a:pt x="41147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h-TH" sz="2667"/>
              </a:p>
            </p:txBody>
          </p:sp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B312B198-C17C-96F4-3A0E-1105D8A744E3}"/>
                </a:ext>
              </a:extLst>
            </p:cNvPr>
            <p:cNvSpPr txBox="1"/>
            <p:nvPr/>
          </p:nvSpPr>
          <p:spPr>
            <a:xfrm>
              <a:off x="124926" y="5442506"/>
              <a:ext cx="5258965" cy="276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เศรษฐกิจฐานรากมั่นคง ชุมชนเข้มแข็งอย่างยั่งยืน ด้วยหลักปรัชญาของเศรษฐกิจพอเพียง</a:t>
              </a:r>
            </a:p>
          </p:txBody>
        </p:sp>
        <p:grpSp>
          <p:nvGrpSpPr>
            <p:cNvPr id="18" name="กลุ่ม 5">
              <a:extLst>
                <a:ext uri="{FF2B5EF4-FFF2-40B4-BE49-F238E27FC236}">
                  <a16:creationId xmlns:a16="http://schemas.microsoft.com/office/drawing/2014/main" id="{BC9CDF00-3138-6969-9F3B-1C4BDBCE4D5C}"/>
                </a:ext>
              </a:extLst>
            </p:cNvPr>
            <p:cNvGrpSpPr/>
            <p:nvPr/>
          </p:nvGrpSpPr>
          <p:grpSpPr>
            <a:xfrm>
              <a:off x="5709572" y="5155894"/>
              <a:ext cx="2562423" cy="573424"/>
              <a:chOff x="5709572" y="5155894"/>
              <a:chExt cx="2562423" cy="573424"/>
            </a:xfrm>
          </p:grpSpPr>
          <p:grpSp>
            <p:nvGrpSpPr>
              <p:cNvPr id="19" name="Group 7">
                <a:extLst>
                  <a:ext uri="{FF2B5EF4-FFF2-40B4-BE49-F238E27FC236}">
                    <a16:creationId xmlns:a16="http://schemas.microsoft.com/office/drawing/2014/main" id="{AA8CDC2F-0ADD-CFBA-3F81-21907F8C6A8B}"/>
                  </a:ext>
                </a:extLst>
              </p:cNvPr>
              <p:cNvGrpSpPr/>
              <p:nvPr/>
            </p:nvGrpSpPr>
            <p:grpSpPr>
              <a:xfrm>
                <a:off x="5709572" y="5155894"/>
                <a:ext cx="2562423" cy="573424"/>
                <a:chOff x="-89764" y="-196712"/>
                <a:chExt cx="10439060" cy="2336075"/>
              </a:xfrm>
            </p:grpSpPr>
            <p:sp>
              <p:nvSpPr>
                <p:cNvPr id="21" name="Freeform 71">
                  <a:extLst>
                    <a:ext uri="{FF2B5EF4-FFF2-40B4-BE49-F238E27FC236}">
                      <a16:creationId xmlns:a16="http://schemas.microsoft.com/office/drawing/2014/main" id="{4334F1EA-CF8D-8179-E1CF-2AA4B6440654}"/>
                    </a:ext>
                  </a:extLst>
                </p:cNvPr>
                <p:cNvSpPr/>
                <p:nvPr/>
              </p:nvSpPr>
              <p:spPr>
                <a:xfrm>
                  <a:off x="-89764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  <p:sp>
              <p:nvSpPr>
                <p:cNvPr id="22" name="Freeform 72">
                  <a:extLst>
                    <a:ext uri="{FF2B5EF4-FFF2-40B4-BE49-F238E27FC236}">
                      <a16:creationId xmlns:a16="http://schemas.microsoft.com/office/drawing/2014/main" id="{3CEE39FA-2F70-ED62-4F3B-C2DA3FC3077B}"/>
                    </a:ext>
                  </a:extLst>
                </p:cNvPr>
                <p:cNvSpPr/>
                <p:nvPr/>
              </p:nvSpPr>
              <p:spPr>
                <a:xfrm>
                  <a:off x="1575525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3" name="Freeform 73">
                  <a:extLst>
                    <a:ext uri="{FF2B5EF4-FFF2-40B4-BE49-F238E27FC236}">
                      <a16:creationId xmlns:a16="http://schemas.microsoft.com/office/drawing/2014/main" id="{F737BBCC-6616-4210-E61D-89B9EE635CA9}"/>
                    </a:ext>
                  </a:extLst>
                </p:cNvPr>
                <p:cNvSpPr/>
                <p:nvPr/>
              </p:nvSpPr>
              <p:spPr>
                <a:xfrm>
                  <a:off x="4979852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BA60EEC5-5614-86E6-2A70-374F133C5E04}"/>
                    </a:ext>
                  </a:extLst>
                </p:cNvPr>
                <p:cNvSpPr/>
                <p:nvPr/>
              </p:nvSpPr>
              <p:spPr>
                <a:xfrm>
                  <a:off x="6632873" y="-196712"/>
                  <a:ext cx="3716423" cy="23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23" h="2336075">
                      <a:moveTo>
                        <a:pt x="0" y="0"/>
                      </a:moveTo>
                      <a:lnTo>
                        <a:pt x="3716423" y="0"/>
                      </a:lnTo>
                      <a:lnTo>
                        <a:pt x="3716423" y="2336075"/>
                      </a:lnTo>
                      <a:lnTo>
                        <a:pt x="0" y="23360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l="-5873" r="-5873"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2F39FE4-17BA-6C98-C958-AA3F8A9B1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3969" y="5270291"/>
                <a:ext cx="419617" cy="420742"/>
              </a:xfrm>
              <a:prstGeom prst="rect">
                <a:avLst/>
              </a:prstGeom>
            </p:spPr>
          </p:pic>
        </p:grpSp>
      </p:grpSp>
      <p:sp>
        <p:nvSpPr>
          <p:cNvPr id="7" name="Rectangle 6"/>
          <p:cNvSpPr/>
          <p:nvPr/>
        </p:nvSpPr>
        <p:spPr>
          <a:xfrm>
            <a:off x="292099" y="847907"/>
            <a:ext cx="11734799" cy="89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บัญชีจัดสรรงบประมาณ (ต่อ) </a:t>
            </a:r>
            <a:endParaRPr lang="en-US" sz="1733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/>
            <a: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โครงการเชิดชูเกียรติคนกองทุนพัฒนาบทบาทสตรี ประจำปีงบประมาณ พ.ศ.2567 </a:t>
            </a:r>
            <a:endParaRPr lang="en-US" sz="1733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/>
            <a:r>
              <a:rPr lang="th-TH" sz="1733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กิจกรรมที่ 1 การคัดเลือกคนกองทุนพัฒนาบทบาทสตรีดีเด่นระดับจังหวัด</a:t>
            </a:r>
            <a:endParaRPr lang="en-US" sz="1733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220834"/>
              </p:ext>
            </p:extLst>
          </p:nvPr>
        </p:nvGraphicFramePr>
        <p:xfrm>
          <a:off x="774391" y="1815389"/>
          <a:ext cx="10770213" cy="3445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993">
                  <a:extLst>
                    <a:ext uri="{9D8B030D-6E8A-4147-A177-3AD203B41FA5}">
                      <a16:colId xmlns:a16="http://schemas.microsoft.com/office/drawing/2014/main" val="2000578297"/>
                    </a:ext>
                  </a:extLst>
                </a:gridCol>
                <a:gridCol w="1207440">
                  <a:extLst>
                    <a:ext uri="{9D8B030D-6E8A-4147-A177-3AD203B41FA5}">
                      <a16:colId xmlns:a16="http://schemas.microsoft.com/office/drawing/2014/main" val="1600422647"/>
                    </a:ext>
                  </a:extLst>
                </a:gridCol>
                <a:gridCol w="1207440">
                  <a:extLst>
                    <a:ext uri="{9D8B030D-6E8A-4147-A177-3AD203B41FA5}">
                      <a16:colId xmlns:a16="http://schemas.microsoft.com/office/drawing/2014/main" val="247023514"/>
                    </a:ext>
                  </a:extLst>
                </a:gridCol>
                <a:gridCol w="1328536">
                  <a:extLst>
                    <a:ext uri="{9D8B030D-6E8A-4147-A177-3AD203B41FA5}">
                      <a16:colId xmlns:a16="http://schemas.microsoft.com/office/drawing/2014/main" val="3457021410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319096188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431201823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val="3105249133"/>
                    </a:ext>
                  </a:extLst>
                </a:gridCol>
                <a:gridCol w="1765604">
                  <a:extLst>
                    <a:ext uri="{9D8B030D-6E8A-4147-A177-3AD203B41FA5}">
                      <a16:colId xmlns:a16="http://schemas.microsoft.com/office/drawing/2014/main" val="2279986314"/>
                    </a:ext>
                  </a:extLst>
                </a:gridCol>
              </a:tblGrid>
              <a:tr h="365880"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จำนวนอำเภอ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งบประมาณที่จัดสรร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รวม</a:t>
                      </a:r>
                      <a:b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จำนวนเงิน </a:t>
                      </a:r>
                      <a:b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(บาท)</a:t>
                      </a:r>
                      <a:endParaRPr lang="th-TH" sz="1300" b="1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121920" marR="121920" marT="60960" marB="6096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780592"/>
                  </a:ext>
                </a:extLst>
              </a:tr>
              <a:tr h="618580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BB7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ค่าเบี้ยเลี้ยง (บาท)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ค่าพาหนะ (บาท)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งบประมาณสนับสนุน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การขับเคลื่อนกิจกรรมฯ (บาท)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ค่าวัสดุ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(บาท)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sz="800" dirty="0">
                        <a:solidFill>
                          <a:schemeClr val="tx1"/>
                        </a:solidFill>
                        <a:latin typeface="Chulabhorn Likit Display Medium" panose="00000600000000000000" pitchFamily="50" charset="-34"/>
                        <a:cs typeface="Chulabhorn Likit Display Medium" panose="00000600000000000000" pitchFamily="50" charset="-34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076882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71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อ่างทอง</a:t>
                      </a:r>
                      <a:endParaRPr lang="en-US" sz="15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144392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72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อำนาจเจริญ</a:t>
                      </a:r>
                      <a:endParaRPr lang="en-US" sz="15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19607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73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อุดรธานี</a:t>
                      </a:r>
                      <a:endParaRPr lang="en-US" sz="15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20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8,400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10,500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2,500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52,400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46713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74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อุตรดิตถ์</a:t>
                      </a:r>
                      <a:endParaRPr lang="en-US" sz="15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83544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75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อุทัยธานี</a:t>
                      </a:r>
                      <a:endParaRPr lang="en-US" sz="15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4,800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6,000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1,500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43,300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107623"/>
                  </a:ext>
                </a:extLst>
              </a:tr>
              <a:tr h="351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76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อุบลราชธานี</a:t>
                      </a:r>
                      <a:endParaRPr lang="en-US" sz="15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25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9,600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12,000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31,000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3,000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55,600</a:t>
                      </a:r>
                    </a:p>
                  </a:txBody>
                  <a:tcPr marT="0" marB="0"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518429"/>
                  </a:ext>
                </a:extLst>
              </a:tr>
              <a:tr h="35152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th-TH" sz="15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รวม</a:t>
                      </a:r>
                      <a:endParaRPr lang="en-US" sz="15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en-US" sz="15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878</a:t>
                      </a:r>
                      <a:endParaRPr lang="en-US" sz="15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en-US" sz="1500" b="1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466,800</a:t>
                      </a:r>
                      <a:endParaRPr lang="en-US" sz="150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en-US" sz="15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583,500</a:t>
                      </a:r>
                      <a:endParaRPr lang="en-US" sz="15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en-US" sz="15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2,356,000</a:t>
                      </a:r>
                      <a:endParaRPr lang="en-US" sz="15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en-US" sz="15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142,000</a:t>
                      </a:r>
                      <a:endParaRPr lang="en-US" sz="15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en-US" sz="1500" b="1" dirty="0"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3,548,300</a:t>
                      </a:r>
                      <a:endParaRPr lang="en-US" sz="15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290639"/>
                  </a:ext>
                </a:extLst>
              </a:tr>
            </a:tbl>
          </a:graphicData>
        </a:graphic>
      </p:graphicFrame>
      <p:sp>
        <p:nvSpPr>
          <p:cNvPr id="3" name="ตัวแทนหมายเลขภาพนิ่ง 8">
            <a:extLst>
              <a:ext uri="{FF2B5EF4-FFF2-40B4-BE49-F238E27FC236}">
                <a16:creationId xmlns:a16="http://schemas.microsoft.com/office/drawing/2014/main" id="{863C5C62-73CD-AECC-8553-F3BCA3D73548}"/>
              </a:ext>
            </a:extLst>
          </p:cNvPr>
          <p:cNvSpPr txBox="1">
            <a:spLocks/>
          </p:cNvSpPr>
          <p:nvPr/>
        </p:nvSpPr>
        <p:spPr>
          <a:xfrm>
            <a:off x="11115090" y="6440644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53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022181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2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0" y="-19979"/>
            <a:ext cx="12245731" cy="855357"/>
            <a:chOff x="-29746" y="-164553"/>
            <a:chExt cx="9173747" cy="702501"/>
          </a:xfrm>
        </p:grpSpPr>
        <p:sp>
          <p:nvSpPr>
            <p:cNvPr id="10" name="สี่เหลี่ยมผืนผ้า: มุมมน 48">
              <a:extLst>
                <a:ext uri="{FF2B5EF4-FFF2-40B4-BE49-F238E27FC236}">
                  <a16:creationId xmlns:a16="http://schemas.microsoft.com/office/drawing/2014/main" id="{DCE62B95-9C16-4E87-82CC-AF99B1F01983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1" name="สี่เหลี่ยมผืนผ้า 47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29746" y="-164553"/>
              <a:ext cx="9173747" cy="702501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2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CDB1064D-F2C9-4D02-9722-A4463B75D08B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dirty="0"/>
            </a:p>
          </p:txBody>
        </p:sp>
        <p:sp>
          <p:nvSpPr>
            <p:cNvPr id="13" name="สี่เหลี่ยมผืนผ้า 3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29746" y="-164553"/>
              <a:ext cx="9173747" cy="60745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</p:grpSp>
      <p:sp>
        <p:nvSpPr>
          <p:cNvPr id="14" name="สี่เหลี่ยมผืนผ้า 24"/>
          <p:cNvSpPr/>
          <p:nvPr/>
        </p:nvSpPr>
        <p:spPr>
          <a:xfrm>
            <a:off x="488165" y="259779"/>
            <a:ext cx="113990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การดำเนินงานตามแผนการดำเนินงานและแผนการใช้จ่ายงบประมาณ กองทุนพัฒนาบทบาทสตรี ประจำปีงบประมาณ พ.ศ. 2567</a:t>
            </a:r>
          </a:p>
        </p:txBody>
      </p:sp>
      <p:grpSp>
        <p:nvGrpSpPr>
          <p:cNvPr id="15" name="กลุ่ม 2">
            <a:extLst>
              <a:ext uri="{FF2B5EF4-FFF2-40B4-BE49-F238E27FC236}">
                <a16:creationId xmlns:a16="http://schemas.microsoft.com/office/drawing/2014/main" id="{82644C6B-2B5C-7B00-84BC-4056C8694F06}"/>
              </a:ext>
            </a:extLst>
          </p:cNvPr>
          <p:cNvGrpSpPr/>
          <p:nvPr/>
        </p:nvGrpSpPr>
        <p:grpSpPr>
          <a:xfrm>
            <a:off x="0" y="6276306"/>
            <a:ext cx="12192000" cy="695990"/>
            <a:chOff x="-23585" y="5154909"/>
            <a:chExt cx="10183585" cy="694389"/>
          </a:xfrm>
        </p:grpSpPr>
        <p:grpSp>
          <p:nvGrpSpPr>
            <p:cNvPr id="16" name="Group 47">
              <a:extLst>
                <a:ext uri="{FF2B5EF4-FFF2-40B4-BE49-F238E27FC236}">
                  <a16:creationId xmlns:a16="http://schemas.microsoft.com/office/drawing/2014/main" id="{C9BCB005-829C-BE99-BA7C-7F9EB5EC2082}"/>
                </a:ext>
              </a:extLst>
            </p:cNvPr>
            <p:cNvGrpSpPr/>
            <p:nvPr/>
          </p:nvGrpSpPr>
          <p:grpSpPr>
            <a:xfrm>
              <a:off x="-23585" y="5154909"/>
              <a:ext cx="10183585" cy="694389"/>
              <a:chOff x="-23585" y="5134125"/>
              <a:chExt cx="10183585" cy="715174"/>
            </a:xfrm>
          </p:grpSpPr>
          <p:grpSp>
            <p:nvGrpSpPr>
              <p:cNvPr id="25" name="กลุ่ม 1">
                <a:extLst>
                  <a:ext uri="{FF2B5EF4-FFF2-40B4-BE49-F238E27FC236}">
                    <a16:creationId xmlns:a16="http://schemas.microsoft.com/office/drawing/2014/main" id="{A4F962D6-BD3F-CD0A-46E6-BA26F50342FE}"/>
                  </a:ext>
                </a:extLst>
              </p:cNvPr>
              <p:cNvGrpSpPr/>
              <p:nvPr/>
            </p:nvGrpSpPr>
            <p:grpSpPr>
              <a:xfrm>
                <a:off x="-23585" y="5274993"/>
                <a:ext cx="10183585" cy="470079"/>
                <a:chOff x="-21227" y="4621292"/>
                <a:chExt cx="9165228" cy="561020"/>
              </a:xfrm>
            </p:grpSpPr>
            <p:grpSp>
              <p:nvGrpSpPr>
                <p:cNvPr id="27" name="กลุ่ม 7">
                  <a:extLst>
                    <a:ext uri="{FF2B5EF4-FFF2-40B4-BE49-F238E27FC236}">
                      <a16:creationId xmlns:a16="http://schemas.microsoft.com/office/drawing/2014/main" id="{005B2F52-0366-AC43-5456-E24CFD37FA84}"/>
                    </a:ext>
                  </a:extLst>
                </p:cNvPr>
                <p:cNvGrpSpPr/>
                <p:nvPr/>
              </p:nvGrpSpPr>
              <p:grpSpPr>
                <a:xfrm>
                  <a:off x="-21227" y="4635401"/>
                  <a:ext cx="5133812" cy="546911"/>
                  <a:chOff x="-45702" y="6428830"/>
                  <a:chExt cx="7109735" cy="450425"/>
                </a:xfrm>
              </p:grpSpPr>
              <p:sp>
                <p:nvSpPr>
                  <p:cNvPr id="31" name="รูปแบบอิสระ: รูปร่าง 55">
                    <a:extLst>
                      <a:ext uri="{FF2B5EF4-FFF2-40B4-BE49-F238E27FC236}">
                        <a16:creationId xmlns:a16="http://schemas.microsoft.com/office/drawing/2014/main" id="{D227A3C2-B931-8A4F-F874-0584EE83A018}"/>
                      </a:ext>
                    </a:extLst>
                  </p:cNvPr>
                  <p:cNvSpPr/>
                  <p:nvPr/>
                </p:nvSpPr>
                <p:spPr>
                  <a:xfrm>
                    <a:off x="-16309" y="6508953"/>
                    <a:ext cx="6875685" cy="339767"/>
                  </a:xfrm>
                  <a:custGeom>
                    <a:avLst/>
                    <a:gdLst>
                      <a:gd name="connsiteX0" fmla="*/ 0 w 6028447"/>
                      <a:gd name="connsiteY0" fmla="*/ 0 h 339767"/>
                      <a:gd name="connsiteX1" fmla="*/ 6028447 w 6028447"/>
                      <a:gd name="connsiteY1" fmla="*/ 0 h 339767"/>
                      <a:gd name="connsiteX2" fmla="*/ 5679852 w 6028447"/>
                      <a:gd name="connsiteY2" fmla="*/ 339767 h 339767"/>
                      <a:gd name="connsiteX3" fmla="*/ 0 w 6028447"/>
                      <a:gd name="connsiteY3" fmla="*/ 339767 h 339767"/>
                      <a:gd name="connsiteX4" fmla="*/ 0 w 6028447"/>
                      <a:gd name="connsiteY4" fmla="*/ 0 h 339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28447" h="339767">
                        <a:moveTo>
                          <a:pt x="0" y="0"/>
                        </a:moveTo>
                        <a:lnTo>
                          <a:pt x="6028447" y="0"/>
                        </a:lnTo>
                        <a:lnTo>
                          <a:pt x="5679852" y="339767"/>
                        </a:lnTo>
                        <a:lnTo>
                          <a:pt x="0" y="3397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2" name="รูปแบบอิสระ: รูปร่าง 50">
                    <a:extLst>
                      <a:ext uri="{FF2B5EF4-FFF2-40B4-BE49-F238E27FC236}">
                        <a16:creationId xmlns:a16="http://schemas.microsoft.com/office/drawing/2014/main" id="{809CC155-5851-4A48-91E2-3C9BCA6CA752}"/>
                      </a:ext>
                    </a:extLst>
                  </p:cNvPr>
                  <p:cNvSpPr/>
                  <p:nvPr/>
                </p:nvSpPr>
                <p:spPr>
                  <a:xfrm>
                    <a:off x="-45702" y="6433550"/>
                    <a:ext cx="7025615" cy="426691"/>
                  </a:xfrm>
                  <a:custGeom>
                    <a:avLst/>
                    <a:gdLst>
                      <a:gd name="connsiteX0" fmla="*/ 0 w 6123140"/>
                      <a:gd name="connsiteY0" fmla="*/ 0 h 426691"/>
                      <a:gd name="connsiteX1" fmla="*/ 6123140 w 6123140"/>
                      <a:gd name="connsiteY1" fmla="*/ 0 h 426691"/>
                      <a:gd name="connsiteX2" fmla="*/ 6008569 w 6123140"/>
                      <a:gd name="connsiteY2" fmla="*/ 111669 h 426691"/>
                      <a:gd name="connsiteX3" fmla="*/ 5685361 w 6123140"/>
                      <a:gd name="connsiteY3" fmla="*/ 426691 h 426691"/>
                      <a:gd name="connsiteX4" fmla="*/ 5679852 w 6123140"/>
                      <a:gd name="connsiteY4" fmla="*/ 426691 h 426691"/>
                      <a:gd name="connsiteX5" fmla="*/ 6028447 w 6123140"/>
                      <a:gd name="connsiteY5" fmla="*/ 86924 h 426691"/>
                      <a:gd name="connsiteX6" fmla="*/ 0 w 6123140"/>
                      <a:gd name="connsiteY6" fmla="*/ 86924 h 426691"/>
                      <a:gd name="connsiteX7" fmla="*/ 0 w 6123140"/>
                      <a:gd name="connsiteY7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23140" h="426691">
                        <a:moveTo>
                          <a:pt x="0" y="0"/>
                        </a:moveTo>
                        <a:lnTo>
                          <a:pt x="6123140" y="0"/>
                        </a:lnTo>
                        <a:lnTo>
                          <a:pt x="6008569" y="111669"/>
                        </a:lnTo>
                        <a:lnTo>
                          <a:pt x="5685361" y="426691"/>
                        </a:lnTo>
                        <a:lnTo>
                          <a:pt x="5679852" y="426691"/>
                        </a:lnTo>
                        <a:lnTo>
                          <a:pt x="6028447" y="86924"/>
                        </a:lnTo>
                        <a:lnTo>
                          <a:pt x="0" y="869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 dirty="0"/>
                  </a:p>
                </p:txBody>
              </p:sp>
              <p:sp>
                <p:nvSpPr>
                  <p:cNvPr id="33" name="รูปแบบอิสระ: รูปร่าง 49">
                    <a:extLst>
                      <a:ext uri="{FF2B5EF4-FFF2-40B4-BE49-F238E27FC236}">
                        <a16:creationId xmlns:a16="http://schemas.microsoft.com/office/drawing/2014/main" id="{DF5E9D64-B090-1C11-FDC3-97FB18073E19}"/>
                      </a:ext>
                    </a:extLst>
                  </p:cNvPr>
                  <p:cNvSpPr/>
                  <p:nvPr/>
                </p:nvSpPr>
                <p:spPr>
                  <a:xfrm rot="380166">
                    <a:off x="6515310" y="6428830"/>
                    <a:ext cx="548723" cy="450425"/>
                  </a:xfrm>
                  <a:custGeom>
                    <a:avLst/>
                    <a:gdLst>
                      <a:gd name="connsiteX0" fmla="*/ 411471 w 524882"/>
                      <a:gd name="connsiteY0" fmla="*/ 0 h 426691"/>
                      <a:gd name="connsiteX1" fmla="*/ 524882 w 524882"/>
                      <a:gd name="connsiteY1" fmla="*/ 0 h 426691"/>
                      <a:gd name="connsiteX2" fmla="*/ 113411 w 524882"/>
                      <a:gd name="connsiteY2" fmla="*/ 426691 h 426691"/>
                      <a:gd name="connsiteX3" fmla="*/ 0 w 524882"/>
                      <a:gd name="connsiteY3" fmla="*/ 426691 h 426691"/>
                      <a:gd name="connsiteX4" fmla="*/ 411471 w 524882"/>
                      <a:gd name="connsiteY4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4882" h="426691">
                        <a:moveTo>
                          <a:pt x="411471" y="0"/>
                        </a:moveTo>
                        <a:lnTo>
                          <a:pt x="524882" y="0"/>
                        </a:lnTo>
                        <a:lnTo>
                          <a:pt x="113411" y="426691"/>
                        </a:lnTo>
                        <a:lnTo>
                          <a:pt x="0" y="426691"/>
                        </a:lnTo>
                        <a:lnTo>
                          <a:pt x="41147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  <p:grpSp>
              <p:nvGrpSpPr>
                <p:cNvPr id="28" name="กลุ่ม 4">
                  <a:extLst>
                    <a:ext uri="{FF2B5EF4-FFF2-40B4-BE49-F238E27FC236}">
                      <a16:creationId xmlns:a16="http://schemas.microsoft.com/office/drawing/2014/main" id="{9A80B2CC-7067-7AC4-A3AB-BB16B3F66732}"/>
                    </a:ext>
                  </a:extLst>
                </p:cNvPr>
                <p:cNvGrpSpPr/>
                <p:nvPr/>
              </p:nvGrpSpPr>
              <p:grpSpPr>
                <a:xfrm>
                  <a:off x="7524888" y="4621292"/>
                  <a:ext cx="1619113" cy="531030"/>
                  <a:chOff x="9543115" y="6415804"/>
                  <a:chExt cx="2661401" cy="453428"/>
                </a:xfrm>
              </p:grpSpPr>
              <p:sp>
                <p:nvSpPr>
                  <p:cNvPr id="29" name="รูปแบบอิสระ: รูปร่าง 38">
                    <a:extLst>
                      <a:ext uri="{FF2B5EF4-FFF2-40B4-BE49-F238E27FC236}">
                        <a16:creationId xmlns:a16="http://schemas.microsoft.com/office/drawing/2014/main" id="{902BB02D-6665-9244-6B1A-A4EB8DFDE443}"/>
                      </a:ext>
                    </a:extLst>
                  </p:cNvPr>
                  <p:cNvSpPr/>
                  <p:nvPr/>
                </p:nvSpPr>
                <p:spPr>
                  <a:xfrm>
                    <a:off x="9543115" y="6415804"/>
                    <a:ext cx="2661398" cy="441288"/>
                  </a:xfrm>
                  <a:custGeom>
                    <a:avLst/>
                    <a:gdLst>
                      <a:gd name="connsiteX0" fmla="*/ 437779 w 1373020"/>
                      <a:gd name="connsiteY0" fmla="*/ 0 h 426691"/>
                      <a:gd name="connsiteX1" fmla="*/ 1373020 w 1373020"/>
                      <a:gd name="connsiteY1" fmla="*/ 0 h 426691"/>
                      <a:gd name="connsiteX2" fmla="*/ 1373020 w 1373020"/>
                      <a:gd name="connsiteY2" fmla="*/ 426691 h 426691"/>
                      <a:gd name="connsiteX3" fmla="*/ 0 w 1373020"/>
                      <a:gd name="connsiteY3" fmla="*/ 426691 h 426691"/>
                      <a:gd name="connsiteX4" fmla="*/ 323208 w 1373020"/>
                      <a:gd name="connsiteY4" fmla="*/ 111669 h 426691"/>
                      <a:gd name="connsiteX5" fmla="*/ 437779 w 1373020"/>
                      <a:gd name="connsiteY5" fmla="*/ 0 h 42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3020" h="426691">
                        <a:moveTo>
                          <a:pt x="437779" y="0"/>
                        </a:moveTo>
                        <a:lnTo>
                          <a:pt x="1373020" y="0"/>
                        </a:lnTo>
                        <a:lnTo>
                          <a:pt x="1373020" y="426691"/>
                        </a:lnTo>
                        <a:lnTo>
                          <a:pt x="0" y="426691"/>
                        </a:lnTo>
                        <a:lnTo>
                          <a:pt x="323208" y="111669"/>
                        </a:lnTo>
                        <a:lnTo>
                          <a:pt x="43777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BE4AE"/>
                      </a:gs>
                      <a:gs pos="13000">
                        <a:srgbClr val="BD922A"/>
                      </a:gs>
                      <a:gs pos="21001">
                        <a:srgbClr val="BD922A"/>
                      </a:gs>
                      <a:gs pos="63000">
                        <a:srgbClr val="FBE4AE"/>
                      </a:gs>
                      <a:gs pos="67000">
                        <a:srgbClr val="BD922A"/>
                      </a:gs>
                      <a:gs pos="69000">
                        <a:srgbClr val="835E17"/>
                      </a:gs>
                      <a:gs pos="82001">
                        <a:srgbClr val="A28949"/>
                      </a:gs>
                      <a:gs pos="100000">
                        <a:srgbClr val="FAE3B7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  <p:sp>
                <p:nvSpPr>
                  <p:cNvPr id="30" name="รูปแบบอิสระ: รูปร่าง 31">
                    <a:extLst>
                      <a:ext uri="{FF2B5EF4-FFF2-40B4-BE49-F238E27FC236}">
                        <a16:creationId xmlns:a16="http://schemas.microsoft.com/office/drawing/2014/main" id="{2FEE4FA3-30B7-5C6E-2383-E5F4E5C71E41}"/>
                      </a:ext>
                    </a:extLst>
                  </p:cNvPr>
                  <p:cNvSpPr/>
                  <p:nvPr/>
                </p:nvSpPr>
                <p:spPr>
                  <a:xfrm>
                    <a:off x="9543115" y="6510930"/>
                    <a:ext cx="2661401" cy="358302"/>
                  </a:xfrm>
                  <a:custGeom>
                    <a:avLst/>
                    <a:gdLst>
                      <a:gd name="connsiteX0" fmla="*/ 349528 w 1399340"/>
                      <a:gd name="connsiteY0" fmla="*/ 0 h 340675"/>
                      <a:gd name="connsiteX1" fmla="*/ 1399340 w 1399340"/>
                      <a:gd name="connsiteY1" fmla="*/ 0 h 340675"/>
                      <a:gd name="connsiteX2" fmla="*/ 1399340 w 1399340"/>
                      <a:gd name="connsiteY2" fmla="*/ 340675 h 340675"/>
                      <a:gd name="connsiteX3" fmla="*/ 0 w 1399340"/>
                      <a:gd name="connsiteY3" fmla="*/ 340675 h 340675"/>
                      <a:gd name="connsiteX4" fmla="*/ 349528 w 1399340"/>
                      <a:gd name="connsiteY4" fmla="*/ 0 h 340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99340" h="340675">
                        <a:moveTo>
                          <a:pt x="349528" y="0"/>
                        </a:moveTo>
                        <a:lnTo>
                          <a:pt x="1399340" y="0"/>
                        </a:lnTo>
                        <a:lnTo>
                          <a:pt x="1399340" y="340675"/>
                        </a:lnTo>
                        <a:lnTo>
                          <a:pt x="0" y="340675"/>
                        </a:lnTo>
                        <a:lnTo>
                          <a:pt x="349528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th-TH" sz="2667"/>
                  </a:p>
                </p:txBody>
              </p:sp>
            </p:grpSp>
          </p:grpSp>
          <p:sp>
            <p:nvSpPr>
              <p:cNvPr id="26" name="รูปแบบอิสระ: รูปร่าง 49">
                <a:extLst>
                  <a:ext uri="{FF2B5EF4-FFF2-40B4-BE49-F238E27FC236}">
                    <a16:creationId xmlns:a16="http://schemas.microsoft.com/office/drawing/2014/main" id="{8186D56C-B7E7-89E1-686E-60B1A9CC00DF}"/>
                  </a:ext>
                </a:extLst>
              </p:cNvPr>
              <p:cNvSpPr/>
              <p:nvPr/>
            </p:nvSpPr>
            <p:spPr>
              <a:xfrm rot="1816843">
                <a:off x="8384884" y="5134125"/>
                <a:ext cx="366819" cy="715174"/>
              </a:xfrm>
              <a:custGeom>
                <a:avLst/>
                <a:gdLst>
                  <a:gd name="connsiteX0" fmla="*/ 411471 w 524882"/>
                  <a:gd name="connsiteY0" fmla="*/ 0 h 426691"/>
                  <a:gd name="connsiteX1" fmla="*/ 524882 w 524882"/>
                  <a:gd name="connsiteY1" fmla="*/ 0 h 426691"/>
                  <a:gd name="connsiteX2" fmla="*/ 113411 w 524882"/>
                  <a:gd name="connsiteY2" fmla="*/ 426691 h 426691"/>
                  <a:gd name="connsiteX3" fmla="*/ 0 w 524882"/>
                  <a:gd name="connsiteY3" fmla="*/ 426691 h 426691"/>
                  <a:gd name="connsiteX4" fmla="*/ 411471 w 524882"/>
                  <a:gd name="connsiteY4" fmla="*/ 0 h 426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882" h="426691">
                    <a:moveTo>
                      <a:pt x="411471" y="0"/>
                    </a:moveTo>
                    <a:lnTo>
                      <a:pt x="524882" y="0"/>
                    </a:lnTo>
                    <a:lnTo>
                      <a:pt x="113411" y="426691"/>
                    </a:lnTo>
                    <a:lnTo>
                      <a:pt x="0" y="426691"/>
                    </a:lnTo>
                    <a:lnTo>
                      <a:pt x="41147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h-TH" sz="2667"/>
              </a:p>
            </p:txBody>
          </p:sp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B312B198-C17C-96F4-3A0E-1105D8A744E3}"/>
                </a:ext>
              </a:extLst>
            </p:cNvPr>
            <p:cNvSpPr txBox="1"/>
            <p:nvPr/>
          </p:nvSpPr>
          <p:spPr>
            <a:xfrm>
              <a:off x="124926" y="5442506"/>
              <a:ext cx="5258965" cy="276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เศรษฐกิจฐานรากมั่นคง ชุมชนเข้มแข็งอย่างยั่งยืน ด้วยหลักปรัชญาของเศรษฐกิจพอเพียง</a:t>
              </a:r>
            </a:p>
          </p:txBody>
        </p:sp>
        <p:grpSp>
          <p:nvGrpSpPr>
            <p:cNvPr id="18" name="กลุ่ม 5">
              <a:extLst>
                <a:ext uri="{FF2B5EF4-FFF2-40B4-BE49-F238E27FC236}">
                  <a16:creationId xmlns:a16="http://schemas.microsoft.com/office/drawing/2014/main" id="{BC9CDF00-3138-6969-9F3B-1C4BDBCE4D5C}"/>
                </a:ext>
              </a:extLst>
            </p:cNvPr>
            <p:cNvGrpSpPr/>
            <p:nvPr/>
          </p:nvGrpSpPr>
          <p:grpSpPr>
            <a:xfrm>
              <a:off x="5709572" y="5155894"/>
              <a:ext cx="2562423" cy="573424"/>
              <a:chOff x="5709572" y="5155894"/>
              <a:chExt cx="2562423" cy="573424"/>
            </a:xfrm>
          </p:grpSpPr>
          <p:grpSp>
            <p:nvGrpSpPr>
              <p:cNvPr id="19" name="Group 7">
                <a:extLst>
                  <a:ext uri="{FF2B5EF4-FFF2-40B4-BE49-F238E27FC236}">
                    <a16:creationId xmlns:a16="http://schemas.microsoft.com/office/drawing/2014/main" id="{AA8CDC2F-0ADD-CFBA-3F81-21907F8C6A8B}"/>
                  </a:ext>
                </a:extLst>
              </p:cNvPr>
              <p:cNvGrpSpPr/>
              <p:nvPr/>
            </p:nvGrpSpPr>
            <p:grpSpPr>
              <a:xfrm>
                <a:off x="5709572" y="5155894"/>
                <a:ext cx="2562423" cy="573424"/>
                <a:chOff x="-89764" y="-196712"/>
                <a:chExt cx="10439060" cy="2336075"/>
              </a:xfrm>
            </p:grpSpPr>
            <p:sp>
              <p:nvSpPr>
                <p:cNvPr id="21" name="Freeform 71">
                  <a:extLst>
                    <a:ext uri="{FF2B5EF4-FFF2-40B4-BE49-F238E27FC236}">
                      <a16:creationId xmlns:a16="http://schemas.microsoft.com/office/drawing/2014/main" id="{4334F1EA-CF8D-8179-E1CF-2AA4B6440654}"/>
                    </a:ext>
                  </a:extLst>
                </p:cNvPr>
                <p:cNvSpPr/>
                <p:nvPr/>
              </p:nvSpPr>
              <p:spPr>
                <a:xfrm>
                  <a:off x="-89764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  <p:sp>
              <p:nvSpPr>
                <p:cNvPr id="22" name="Freeform 72">
                  <a:extLst>
                    <a:ext uri="{FF2B5EF4-FFF2-40B4-BE49-F238E27FC236}">
                      <a16:creationId xmlns:a16="http://schemas.microsoft.com/office/drawing/2014/main" id="{3CEE39FA-2F70-ED62-4F3B-C2DA3FC3077B}"/>
                    </a:ext>
                  </a:extLst>
                </p:cNvPr>
                <p:cNvSpPr/>
                <p:nvPr/>
              </p:nvSpPr>
              <p:spPr>
                <a:xfrm>
                  <a:off x="1575525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3" name="Freeform 73">
                  <a:extLst>
                    <a:ext uri="{FF2B5EF4-FFF2-40B4-BE49-F238E27FC236}">
                      <a16:creationId xmlns:a16="http://schemas.microsoft.com/office/drawing/2014/main" id="{F737BBCC-6616-4210-E61D-89B9EE635CA9}"/>
                    </a:ext>
                  </a:extLst>
                </p:cNvPr>
                <p:cNvSpPr/>
                <p:nvPr/>
              </p:nvSpPr>
              <p:spPr>
                <a:xfrm>
                  <a:off x="4979852" y="482236"/>
                  <a:ext cx="1371601" cy="1371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00" h="1371600">
                      <a:moveTo>
                        <a:pt x="0" y="0"/>
                      </a:moveTo>
                      <a:lnTo>
                        <a:pt x="1371600" y="0"/>
                      </a:lnTo>
                      <a:lnTo>
                        <a:pt x="1371600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sz="3733"/>
                </a:p>
              </p:txBody>
            </p:sp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BA60EEC5-5614-86E6-2A70-374F133C5E04}"/>
                    </a:ext>
                  </a:extLst>
                </p:cNvPr>
                <p:cNvSpPr/>
                <p:nvPr/>
              </p:nvSpPr>
              <p:spPr>
                <a:xfrm>
                  <a:off x="6632873" y="-196712"/>
                  <a:ext cx="3716423" cy="23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23" h="2336075">
                      <a:moveTo>
                        <a:pt x="0" y="0"/>
                      </a:moveTo>
                      <a:lnTo>
                        <a:pt x="3716423" y="0"/>
                      </a:lnTo>
                      <a:lnTo>
                        <a:pt x="3716423" y="2336075"/>
                      </a:lnTo>
                      <a:lnTo>
                        <a:pt x="0" y="23360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l="-5873" r="-5873"/>
                  </a:stretch>
                </a:blipFill>
              </p:spPr>
              <p:txBody>
                <a:bodyPr/>
                <a:lstStyle/>
                <a:p>
                  <a:endParaRPr lang="th-TH" sz="3733" dirty="0"/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2F39FE4-17BA-6C98-C958-AA3F8A9B1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3969" y="5270291"/>
                <a:ext cx="419617" cy="420742"/>
              </a:xfrm>
              <a:prstGeom prst="rect">
                <a:avLst/>
              </a:prstGeom>
            </p:spPr>
          </p:pic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706" y="2100540"/>
            <a:ext cx="2709537" cy="39129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4" name="TextBox 33"/>
          <p:cNvSpPr txBox="1"/>
          <p:nvPr/>
        </p:nvSpPr>
        <p:spPr>
          <a:xfrm>
            <a:off x="330200" y="981513"/>
            <a:ext cx="1155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ทั้งนี้ สามารถดาวน์โหลดแนวทางการดำเนินงานโครงการ/กิจกรรม ตามแผนการดำเนินงานและแผนการใช้จ่ายงบประมาณ กองทุนพัฒนาบทบาทสตรี ประจำปีงบประมาณ พ.ศ. 2567 เว็ปไซต์กองทุนพัฒนาบทบาทสตรี </a:t>
            </a:r>
            <a:r>
              <a:rPr lang="en-US" sz="2000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http://womenfund.in.th/</a:t>
            </a:r>
            <a:r>
              <a:rPr lang="th-TH" sz="2000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หัวข้อประกาศ (หนังสือสั่งการ) </a:t>
            </a:r>
          </a:p>
        </p:txBody>
      </p:sp>
      <p:sp>
        <p:nvSpPr>
          <p:cNvPr id="4" name="ตัวแทนหมายเลขภาพนิ่ง 8">
            <a:extLst>
              <a:ext uri="{FF2B5EF4-FFF2-40B4-BE49-F238E27FC236}">
                <a16:creationId xmlns:a16="http://schemas.microsoft.com/office/drawing/2014/main" id="{5F0F1465-0281-7AB8-F09B-5E9C730E6C67}"/>
              </a:ext>
            </a:extLst>
          </p:cNvPr>
          <p:cNvSpPr txBox="1">
            <a:spLocks/>
          </p:cNvSpPr>
          <p:nvPr/>
        </p:nvSpPr>
        <p:spPr>
          <a:xfrm>
            <a:off x="11115090" y="6440644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54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954625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6"/>
          <p:cNvGrpSpPr/>
          <p:nvPr/>
        </p:nvGrpSpPr>
        <p:grpSpPr>
          <a:xfrm>
            <a:off x="6351173" y="3180134"/>
            <a:ext cx="3006491" cy="3107529"/>
            <a:chOff x="0" y="0"/>
            <a:chExt cx="6012981" cy="6215057"/>
          </a:xfrm>
        </p:grpSpPr>
        <p:grpSp>
          <p:nvGrpSpPr>
            <p:cNvPr id="137" name="Group 137"/>
            <p:cNvGrpSpPr/>
            <p:nvPr/>
          </p:nvGrpSpPr>
          <p:grpSpPr>
            <a:xfrm>
              <a:off x="1813287" y="2073923"/>
              <a:ext cx="2386406" cy="2050818"/>
              <a:chOff x="0" y="0"/>
              <a:chExt cx="812800" cy="698500"/>
            </a:xfrm>
          </p:grpSpPr>
          <p:sp>
            <p:nvSpPr>
              <p:cNvPr id="138" name="Freeform 138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9" name="TextBox 139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24657" tIns="24657" rIns="24657" bIns="2465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40" name="Group 140"/>
            <p:cNvGrpSpPr/>
            <p:nvPr/>
          </p:nvGrpSpPr>
          <p:grpSpPr>
            <a:xfrm>
              <a:off x="0" y="1033110"/>
              <a:ext cx="2404330" cy="2066221"/>
              <a:chOff x="0" y="0"/>
              <a:chExt cx="812800" cy="698500"/>
            </a:xfrm>
          </p:grpSpPr>
          <p:sp>
            <p:nvSpPr>
              <p:cNvPr id="141" name="Freeform 141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9DDAF6"/>
              </a:solidFill>
            </p:spPr>
          </p:sp>
          <p:sp>
            <p:nvSpPr>
              <p:cNvPr id="142" name="TextBox 142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24842" tIns="24842" rIns="24842" bIns="24842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43" name="Group 143"/>
            <p:cNvGrpSpPr/>
            <p:nvPr/>
          </p:nvGrpSpPr>
          <p:grpSpPr>
            <a:xfrm>
              <a:off x="1804325" y="0"/>
              <a:ext cx="2404330" cy="2066221"/>
              <a:chOff x="0" y="0"/>
              <a:chExt cx="812800" cy="698500"/>
            </a:xfrm>
          </p:grpSpPr>
          <p:sp>
            <p:nvSpPr>
              <p:cNvPr id="144" name="Freeform 144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4AC9F2"/>
              </a:solidFill>
            </p:spPr>
          </p:sp>
          <p:sp>
            <p:nvSpPr>
              <p:cNvPr id="145" name="TextBox 145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24842" tIns="24842" rIns="24842" bIns="24842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46" name="Group 146"/>
            <p:cNvGrpSpPr/>
            <p:nvPr/>
          </p:nvGrpSpPr>
          <p:grpSpPr>
            <a:xfrm>
              <a:off x="3608651" y="1033110"/>
              <a:ext cx="2404330" cy="2066221"/>
              <a:chOff x="0" y="0"/>
              <a:chExt cx="812800" cy="698500"/>
            </a:xfrm>
          </p:grpSpPr>
          <p:sp>
            <p:nvSpPr>
              <p:cNvPr id="147" name="Freeform 147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9DDAF6"/>
              </a:solidFill>
            </p:spPr>
          </p:sp>
          <p:sp>
            <p:nvSpPr>
              <p:cNvPr id="148" name="TextBox 148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24842" tIns="24842" rIns="24842" bIns="24842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49" name="Group 149"/>
            <p:cNvGrpSpPr/>
            <p:nvPr/>
          </p:nvGrpSpPr>
          <p:grpSpPr>
            <a:xfrm>
              <a:off x="3608651" y="3099331"/>
              <a:ext cx="2404330" cy="2066221"/>
              <a:chOff x="0" y="0"/>
              <a:chExt cx="812800" cy="698500"/>
            </a:xfrm>
          </p:grpSpPr>
          <p:sp>
            <p:nvSpPr>
              <p:cNvPr id="150" name="Freeform 150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BDE7FB"/>
              </a:solidFill>
            </p:spPr>
          </p:sp>
          <p:sp>
            <p:nvSpPr>
              <p:cNvPr id="151" name="TextBox 151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24842" tIns="24842" rIns="24842" bIns="24842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52" name="Group 152"/>
            <p:cNvGrpSpPr/>
            <p:nvPr/>
          </p:nvGrpSpPr>
          <p:grpSpPr>
            <a:xfrm>
              <a:off x="1804325" y="4132442"/>
              <a:ext cx="2404330" cy="2066221"/>
              <a:chOff x="0" y="0"/>
              <a:chExt cx="812800" cy="698500"/>
            </a:xfrm>
          </p:grpSpPr>
          <p:sp>
            <p:nvSpPr>
              <p:cNvPr id="153" name="Freeform 153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4AC9F2"/>
              </a:solidFill>
            </p:spPr>
          </p:sp>
          <p:sp>
            <p:nvSpPr>
              <p:cNvPr id="154" name="TextBox 154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24842" tIns="24842" rIns="24842" bIns="24842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55" name="Group 155"/>
            <p:cNvGrpSpPr/>
            <p:nvPr/>
          </p:nvGrpSpPr>
          <p:grpSpPr>
            <a:xfrm>
              <a:off x="0" y="3099331"/>
              <a:ext cx="2404330" cy="2066221"/>
              <a:chOff x="0" y="0"/>
              <a:chExt cx="812800" cy="698500"/>
            </a:xfrm>
          </p:grpSpPr>
          <p:sp>
            <p:nvSpPr>
              <p:cNvPr id="156" name="Freeform 156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BDE7FB"/>
              </a:solidFill>
            </p:spPr>
          </p:sp>
          <p:sp>
            <p:nvSpPr>
              <p:cNvPr id="157" name="TextBox 157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24842" tIns="24842" rIns="24842" bIns="24842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sp>
          <p:nvSpPr>
            <p:cNvPr id="158" name="TextBox 158"/>
            <p:cNvSpPr txBox="1"/>
            <p:nvPr/>
          </p:nvSpPr>
          <p:spPr>
            <a:xfrm>
              <a:off x="2220276" y="4310675"/>
              <a:ext cx="1572432" cy="956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81"/>
                </a:lnSpc>
              </a:pPr>
              <a:r>
                <a:rPr lang="en-US" sz="1343">
                  <a:solidFill>
                    <a:srgbClr val="FFFFFF"/>
                  </a:solidFill>
                  <a:cs typeface="Chulabhorn Likit Text"/>
                </a:rPr>
                <a:t>ตัดเย็บเสื้อผ้า</a:t>
              </a:r>
            </a:p>
          </p:txBody>
        </p:sp>
        <p:sp>
          <p:nvSpPr>
            <p:cNvPr id="159" name="Freeform 159"/>
            <p:cNvSpPr/>
            <p:nvPr/>
          </p:nvSpPr>
          <p:spPr>
            <a:xfrm flipH="1">
              <a:off x="3395245" y="4472512"/>
              <a:ext cx="1830867" cy="1742545"/>
            </a:xfrm>
            <a:custGeom>
              <a:avLst/>
              <a:gdLst/>
              <a:ahLst/>
              <a:cxnLst/>
              <a:rect l="l" t="t" r="r" b="b"/>
              <a:pathLst>
                <a:path w="2660705" h="2757207">
                  <a:moveTo>
                    <a:pt x="2660705" y="0"/>
                  </a:moveTo>
                  <a:lnTo>
                    <a:pt x="0" y="0"/>
                  </a:lnTo>
                  <a:lnTo>
                    <a:pt x="0" y="2757207"/>
                  </a:lnTo>
                  <a:lnTo>
                    <a:pt x="2660705" y="2757207"/>
                  </a:lnTo>
                  <a:lnTo>
                    <a:pt x="2660705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60" name="Freeform 160"/>
            <p:cNvSpPr/>
            <p:nvPr/>
          </p:nvSpPr>
          <p:spPr>
            <a:xfrm>
              <a:off x="1460122" y="2293959"/>
              <a:ext cx="944207" cy="1454661"/>
            </a:xfrm>
            <a:custGeom>
              <a:avLst/>
              <a:gdLst/>
              <a:ahLst/>
              <a:cxnLst/>
              <a:rect l="l" t="t" r="r" b="b"/>
              <a:pathLst>
                <a:path w="944207" h="1454661">
                  <a:moveTo>
                    <a:pt x="0" y="0"/>
                  </a:moveTo>
                  <a:lnTo>
                    <a:pt x="944208" y="0"/>
                  </a:lnTo>
                  <a:lnTo>
                    <a:pt x="944208" y="1454661"/>
                  </a:lnTo>
                  <a:lnTo>
                    <a:pt x="0" y="1454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1" name="Freeform 161"/>
            <p:cNvSpPr/>
            <p:nvPr/>
          </p:nvSpPr>
          <p:spPr>
            <a:xfrm>
              <a:off x="609246" y="2180303"/>
              <a:ext cx="1185837" cy="1401285"/>
            </a:xfrm>
            <a:custGeom>
              <a:avLst/>
              <a:gdLst/>
              <a:ahLst/>
              <a:cxnLst/>
              <a:rect l="l" t="t" r="r" b="b"/>
              <a:pathLst>
                <a:path w="1185837" h="1401285">
                  <a:moveTo>
                    <a:pt x="0" y="0"/>
                  </a:moveTo>
                  <a:lnTo>
                    <a:pt x="1185838" y="0"/>
                  </a:lnTo>
                  <a:lnTo>
                    <a:pt x="1185838" y="1401285"/>
                  </a:lnTo>
                  <a:lnTo>
                    <a:pt x="0" y="1401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62" name="TextBox 162"/>
            <p:cNvSpPr txBox="1"/>
            <p:nvPr/>
          </p:nvSpPr>
          <p:spPr>
            <a:xfrm>
              <a:off x="786870" y="3838841"/>
              <a:ext cx="1572432" cy="468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81"/>
                </a:lnSpc>
              </a:pPr>
              <a:r>
                <a:rPr lang="en-US" sz="1343">
                  <a:solidFill>
                    <a:srgbClr val="000000"/>
                  </a:solidFill>
                  <a:cs typeface="Chulabhorn Likit Text"/>
                </a:rPr>
                <a:t>น้ำดื่ม</a:t>
              </a:r>
            </a:p>
          </p:txBody>
        </p:sp>
        <p:sp>
          <p:nvSpPr>
            <p:cNvPr id="163" name="TextBox 163"/>
            <p:cNvSpPr txBox="1"/>
            <p:nvPr/>
          </p:nvSpPr>
          <p:spPr>
            <a:xfrm>
              <a:off x="4084709" y="1751468"/>
              <a:ext cx="1572432" cy="468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81"/>
                </a:lnSpc>
              </a:pPr>
              <a:r>
                <a:rPr lang="en-US" sz="1343" dirty="0" err="1">
                  <a:solidFill>
                    <a:srgbClr val="000000"/>
                  </a:solidFill>
                  <a:cs typeface="Chulabhorn Likit Text"/>
                </a:rPr>
                <a:t>ซัก</a:t>
              </a:r>
              <a:r>
                <a:rPr lang="en-US" sz="1343" dirty="0">
                  <a:solidFill>
                    <a:srgbClr val="000000"/>
                  </a:solidFill>
                  <a:cs typeface="Chulabhorn Likit Text"/>
                </a:rPr>
                <a:t> </a:t>
              </a:r>
              <a:r>
                <a:rPr lang="en-US" sz="1343" dirty="0" err="1">
                  <a:solidFill>
                    <a:srgbClr val="000000"/>
                  </a:solidFill>
                  <a:cs typeface="Chulabhorn Likit Text"/>
                </a:rPr>
                <a:t>อบ</a:t>
              </a:r>
              <a:r>
                <a:rPr lang="en-US" sz="1343" dirty="0">
                  <a:solidFill>
                    <a:srgbClr val="000000"/>
                  </a:solidFill>
                  <a:cs typeface="Chulabhorn Likit Text"/>
                </a:rPr>
                <a:t> </a:t>
              </a:r>
              <a:r>
                <a:rPr lang="en-US" sz="1343" dirty="0" err="1">
                  <a:solidFill>
                    <a:srgbClr val="000000"/>
                  </a:solidFill>
                  <a:cs typeface="Chulabhorn Likit Text"/>
                </a:rPr>
                <a:t>รีด</a:t>
              </a:r>
              <a:endParaRPr lang="en-US" sz="1343" dirty="0">
                <a:solidFill>
                  <a:srgbClr val="000000"/>
                </a:solidFill>
                <a:cs typeface="Chulabhorn Likit Text"/>
              </a:endParaRPr>
            </a:p>
          </p:txBody>
        </p:sp>
        <p:sp>
          <p:nvSpPr>
            <p:cNvPr id="164" name="TextBox 164"/>
            <p:cNvSpPr txBox="1"/>
            <p:nvPr/>
          </p:nvSpPr>
          <p:spPr>
            <a:xfrm>
              <a:off x="3981637" y="3558021"/>
              <a:ext cx="1572432" cy="956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81"/>
                </a:lnSpc>
              </a:pPr>
              <a:r>
                <a:rPr lang="en-US" sz="1343" dirty="0" err="1">
                  <a:solidFill>
                    <a:srgbClr val="000000"/>
                  </a:solidFill>
                  <a:cs typeface="Chulabhorn Likit Text"/>
                </a:rPr>
                <a:t>อาหาร</a:t>
              </a:r>
              <a:endParaRPr lang="en-US" sz="1343" dirty="0">
                <a:solidFill>
                  <a:srgbClr val="000000"/>
                </a:solidFill>
                <a:cs typeface="Chulabhorn Likit Text"/>
              </a:endParaRPr>
            </a:p>
            <a:p>
              <a:pPr algn="ctr">
                <a:lnSpc>
                  <a:spcPts val="1881"/>
                </a:lnSpc>
              </a:pPr>
              <a:r>
                <a:rPr lang="en-US" sz="1343" dirty="0" err="1">
                  <a:solidFill>
                    <a:srgbClr val="000000"/>
                  </a:solidFill>
                  <a:cs typeface="Chulabhorn Likit Text"/>
                </a:rPr>
                <a:t>ตามสั่ง</a:t>
              </a:r>
              <a:endParaRPr lang="en-US" sz="1343" dirty="0">
                <a:solidFill>
                  <a:srgbClr val="000000"/>
                </a:solidFill>
                <a:cs typeface="Chulabhorn Likit Text"/>
              </a:endParaRPr>
            </a:p>
          </p:txBody>
        </p:sp>
        <p:sp>
          <p:nvSpPr>
            <p:cNvPr id="165" name="TextBox 165"/>
            <p:cNvSpPr txBox="1"/>
            <p:nvPr/>
          </p:nvSpPr>
          <p:spPr>
            <a:xfrm>
              <a:off x="2255738" y="2358476"/>
              <a:ext cx="1572432" cy="14434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81"/>
                </a:lnSpc>
              </a:pPr>
              <a:r>
                <a:rPr lang="en-US" sz="1343">
                  <a:solidFill>
                    <a:srgbClr val="000000"/>
                  </a:solidFill>
                  <a:cs typeface="Chulabhorn Likit Text"/>
                </a:rPr>
                <a:t>สินค้า</a:t>
              </a:r>
            </a:p>
            <a:p>
              <a:pPr algn="ctr">
                <a:lnSpc>
                  <a:spcPts val="1881"/>
                </a:lnSpc>
              </a:pPr>
              <a:r>
                <a:rPr lang="en-US" sz="1343">
                  <a:solidFill>
                    <a:srgbClr val="000000"/>
                  </a:solidFill>
                  <a:cs typeface="Chulabhorn Likit Text"/>
                </a:rPr>
                <a:t>และ</a:t>
              </a:r>
            </a:p>
            <a:p>
              <a:pPr algn="ctr">
                <a:lnSpc>
                  <a:spcPts val="1881"/>
                </a:lnSpc>
              </a:pPr>
              <a:r>
                <a:rPr lang="en-US" sz="1343">
                  <a:solidFill>
                    <a:srgbClr val="000000"/>
                  </a:solidFill>
                  <a:cs typeface="Chulabhorn Likit Text"/>
                </a:rPr>
                <a:t>บริการ</a:t>
              </a:r>
            </a:p>
          </p:txBody>
        </p:sp>
        <p:sp>
          <p:nvSpPr>
            <p:cNvPr id="166" name="TextBox 166"/>
            <p:cNvSpPr txBox="1"/>
            <p:nvPr/>
          </p:nvSpPr>
          <p:spPr>
            <a:xfrm>
              <a:off x="2220276" y="731254"/>
              <a:ext cx="1572432" cy="468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81"/>
                </a:lnSpc>
              </a:pPr>
              <a:r>
                <a:rPr lang="en-US" sz="1343" dirty="0" err="1">
                  <a:solidFill>
                    <a:srgbClr val="FFFFFF"/>
                  </a:solidFill>
                  <a:cs typeface="Chulabhorn Likit Text"/>
                </a:rPr>
                <a:t>ขายของชำ</a:t>
              </a:r>
              <a:endParaRPr lang="en-US" sz="1343" dirty="0">
                <a:solidFill>
                  <a:srgbClr val="FFFFFF"/>
                </a:solidFill>
                <a:cs typeface="Chulabhorn Likit Text"/>
              </a:endParaRPr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36444" y="676039"/>
            <a:ext cx="3020502" cy="2963411"/>
            <a:chOff x="0" y="0"/>
            <a:chExt cx="6041004" cy="5926822"/>
          </a:xfrm>
        </p:grpSpPr>
        <p:grpSp>
          <p:nvGrpSpPr>
            <p:cNvPr id="3" name="Group 3"/>
            <p:cNvGrpSpPr/>
            <p:nvPr/>
          </p:nvGrpSpPr>
          <p:grpSpPr>
            <a:xfrm>
              <a:off x="2016918" y="1867847"/>
              <a:ext cx="2298889" cy="2083367"/>
              <a:chOff x="0" y="-38100"/>
              <a:chExt cx="812800" cy="7366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016918" y="0"/>
              <a:ext cx="2298889" cy="1975607"/>
              <a:chOff x="0" y="0"/>
              <a:chExt cx="812800" cy="6985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9B7DBA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3742115" y="987804"/>
              <a:ext cx="2298889" cy="1975607"/>
              <a:chOff x="0" y="0"/>
              <a:chExt cx="812800" cy="6985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AB8EC2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3742115" y="2963411"/>
              <a:ext cx="2298889" cy="1975607"/>
              <a:chOff x="0" y="0"/>
              <a:chExt cx="812800" cy="6985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D2C1E3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016918" y="3951215"/>
              <a:ext cx="2298889" cy="1975607"/>
              <a:chOff x="0" y="0"/>
              <a:chExt cx="812800" cy="6985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9B7DBA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91721" y="2963411"/>
              <a:ext cx="2298889" cy="1975607"/>
              <a:chOff x="0" y="0"/>
              <a:chExt cx="812800" cy="6985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D2C1E3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291721" y="987804"/>
              <a:ext cx="2298889" cy="1975607"/>
              <a:chOff x="0" y="0"/>
              <a:chExt cx="812800" cy="6985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B78FCB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0" y="224501"/>
              <a:ext cx="2448521" cy="1539507"/>
            </a:xfrm>
            <a:custGeom>
              <a:avLst/>
              <a:gdLst/>
              <a:ahLst/>
              <a:cxnLst/>
              <a:rect l="l" t="t" r="r" b="b"/>
              <a:pathLst>
                <a:path w="2448521" h="1539507">
                  <a:moveTo>
                    <a:pt x="0" y="0"/>
                  </a:moveTo>
                  <a:lnTo>
                    <a:pt x="2448521" y="0"/>
                  </a:lnTo>
                  <a:lnTo>
                    <a:pt x="2448521" y="1539507"/>
                  </a:lnTo>
                  <a:lnTo>
                    <a:pt x="0" y="1539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5" name="TextBox 25"/>
            <p:cNvSpPr txBox="1"/>
            <p:nvPr/>
          </p:nvSpPr>
          <p:spPr>
            <a:xfrm>
              <a:off x="2299156" y="2342618"/>
              <a:ext cx="1724118" cy="14223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881"/>
                </a:lnSpc>
              </a:pPr>
              <a:r>
                <a:rPr lang="th-TH" sz="1067" b="1" dirty="0">
                  <a:solidFill>
                    <a:srgbClr val="000000"/>
                  </a:solidFill>
                  <a:cs typeface="Chulabhorn Likit Text"/>
                </a:rPr>
                <a:t>พัฒนาคุณภาพชีวิตและสร้างรายได้</a:t>
              </a:r>
              <a:endParaRPr lang="en-US" sz="1067" b="1" dirty="0">
                <a:solidFill>
                  <a:srgbClr val="000000"/>
                </a:solidFill>
                <a:latin typeface="Chulabhorn Likit Text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2335292" y="689144"/>
              <a:ext cx="1814648" cy="945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881"/>
                </a:lnSpc>
              </a:pPr>
              <a:r>
                <a:rPr lang="th-TH" sz="1200" dirty="0">
                  <a:solidFill>
                    <a:srgbClr val="FFFFFF"/>
                  </a:solidFill>
                  <a:cs typeface="Chulabhorn Likit Text"/>
                </a:rPr>
                <a:t>การสร้าง</a:t>
              </a:r>
              <a:br>
                <a:rPr lang="th-TH" sz="1200" dirty="0">
                  <a:solidFill>
                    <a:srgbClr val="FFFFFF"/>
                  </a:solidFill>
                  <a:cs typeface="Chulabhorn Likit Text"/>
                </a:rPr>
              </a:br>
              <a:r>
                <a:rPr lang="th-TH" sz="1200" dirty="0">
                  <a:solidFill>
                    <a:srgbClr val="FFFFFF"/>
                  </a:solidFill>
                  <a:cs typeface="Chulabhorn Likit Text"/>
                </a:rPr>
                <a:t>อาชีพ</a:t>
              </a:r>
              <a:endParaRPr lang="en-US" sz="1200" dirty="0">
                <a:solidFill>
                  <a:srgbClr val="FFFFFF"/>
                </a:solidFill>
                <a:cs typeface="Chulabhorn Likit Text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3949496" y="1741198"/>
              <a:ext cx="1745266" cy="4578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881"/>
                </a:lnSpc>
              </a:pPr>
              <a:r>
                <a:rPr lang="th-TH" sz="1200" dirty="0">
                  <a:solidFill>
                    <a:srgbClr val="FFFFFF"/>
                  </a:solidFill>
                  <a:cs typeface="Chulabhorn Likit Text"/>
                </a:rPr>
                <a:t>การสร้างงาน</a:t>
              </a:r>
              <a:endParaRPr lang="en-US" sz="1200" dirty="0">
                <a:solidFill>
                  <a:srgbClr val="FFFFFF"/>
                </a:solidFill>
                <a:cs typeface="Chulabhorn Likit Text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2205726" y="4420556"/>
              <a:ext cx="1954722" cy="12708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92"/>
                </a:lnSpc>
              </a:pPr>
              <a:r>
                <a:rPr lang="th-TH" sz="933" dirty="0">
                  <a:solidFill>
                    <a:srgbClr val="000000"/>
                  </a:solidFill>
                  <a:cs typeface="Chulabhorn Likit Text"/>
                </a:rPr>
                <a:t>การจัดหาวัตถุดิบ/เครื่องมือ/อุปกรณ์การผลิต</a:t>
              </a:r>
              <a:endParaRPr lang="en-US" sz="933" dirty="0">
                <a:solidFill>
                  <a:srgbClr val="000000"/>
                </a:solidFill>
                <a:cs typeface="Chulabhorn Likit Text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2448522" y="4111846"/>
              <a:ext cx="1519852" cy="382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98"/>
                </a:lnSpc>
              </a:pPr>
              <a:endParaRPr lang="en-US" sz="1141" dirty="0">
                <a:solidFill>
                  <a:srgbClr val="FFFFFF"/>
                </a:solidFill>
                <a:cs typeface="Chulabhorn Likit Text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597812" y="3450712"/>
              <a:ext cx="1677396" cy="856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2"/>
                </a:lnSpc>
              </a:pPr>
              <a:r>
                <a:rPr lang="th-TH" sz="1209" dirty="0">
                  <a:solidFill>
                    <a:srgbClr val="000000"/>
                  </a:solidFill>
                  <a:cs typeface="Chulabhorn Likit Text"/>
                </a:rPr>
                <a:t>การสร้างรายได้</a:t>
              </a:r>
              <a:endParaRPr lang="en-US" sz="1209" dirty="0">
                <a:solidFill>
                  <a:srgbClr val="000000"/>
                </a:solidFill>
                <a:cs typeface="Chulabhorn Likit Text"/>
              </a:endParaRPr>
            </a:p>
          </p:txBody>
        </p:sp>
        <p:sp>
          <p:nvSpPr>
            <p:cNvPr id="31" name="Freeform 31"/>
            <p:cNvSpPr/>
            <p:nvPr/>
          </p:nvSpPr>
          <p:spPr>
            <a:xfrm>
              <a:off x="1183760" y="1556043"/>
              <a:ext cx="816418" cy="938411"/>
            </a:xfrm>
            <a:custGeom>
              <a:avLst/>
              <a:gdLst/>
              <a:ahLst/>
              <a:cxnLst/>
              <a:rect l="l" t="t" r="r" b="b"/>
              <a:pathLst>
                <a:path w="816418" h="938411">
                  <a:moveTo>
                    <a:pt x="0" y="0"/>
                  </a:moveTo>
                  <a:lnTo>
                    <a:pt x="816418" y="0"/>
                  </a:lnTo>
                  <a:lnTo>
                    <a:pt x="816418" y="938411"/>
                  </a:lnTo>
                  <a:lnTo>
                    <a:pt x="0" y="938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524848" y="1700851"/>
              <a:ext cx="852340" cy="971068"/>
            </a:xfrm>
            <a:custGeom>
              <a:avLst/>
              <a:gdLst/>
              <a:ahLst/>
              <a:cxnLst/>
              <a:rect l="l" t="t" r="r" b="b"/>
              <a:pathLst>
                <a:path w="852340" h="971068">
                  <a:moveTo>
                    <a:pt x="0" y="0"/>
                  </a:moveTo>
                  <a:lnTo>
                    <a:pt x="852340" y="0"/>
                  </a:lnTo>
                  <a:lnTo>
                    <a:pt x="852340" y="971068"/>
                  </a:lnTo>
                  <a:lnTo>
                    <a:pt x="0" y="971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753272" y="1981530"/>
              <a:ext cx="1290375" cy="1025848"/>
            </a:xfrm>
            <a:custGeom>
              <a:avLst/>
              <a:gdLst/>
              <a:ahLst/>
              <a:cxnLst/>
              <a:rect l="l" t="t" r="r" b="b"/>
              <a:pathLst>
                <a:path w="1290375" h="1025848">
                  <a:moveTo>
                    <a:pt x="0" y="0"/>
                  </a:moveTo>
                  <a:lnTo>
                    <a:pt x="1290375" y="0"/>
                  </a:lnTo>
                  <a:lnTo>
                    <a:pt x="1290375" y="1025848"/>
                  </a:lnTo>
                  <a:lnTo>
                    <a:pt x="0" y="1025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625403" y="2093740"/>
              <a:ext cx="727831" cy="803124"/>
            </a:xfrm>
            <a:custGeom>
              <a:avLst/>
              <a:gdLst/>
              <a:ahLst/>
              <a:cxnLst/>
              <a:rect l="l" t="t" r="r" b="b"/>
              <a:pathLst>
                <a:path w="727831" h="803124">
                  <a:moveTo>
                    <a:pt x="0" y="0"/>
                  </a:moveTo>
                  <a:lnTo>
                    <a:pt x="727831" y="0"/>
                  </a:lnTo>
                  <a:lnTo>
                    <a:pt x="727831" y="803125"/>
                  </a:lnTo>
                  <a:lnTo>
                    <a:pt x="0" y="803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1698093" y="2644248"/>
              <a:ext cx="426126" cy="294560"/>
            </a:xfrm>
            <a:custGeom>
              <a:avLst/>
              <a:gdLst/>
              <a:ahLst/>
              <a:cxnLst/>
              <a:rect l="l" t="t" r="r" b="b"/>
              <a:pathLst>
                <a:path w="426126" h="294560">
                  <a:moveTo>
                    <a:pt x="0" y="0"/>
                  </a:moveTo>
                  <a:lnTo>
                    <a:pt x="426126" y="0"/>
                  </a:lnTo>
                  <a:lnTo>
                    <a:pt x="426126" y="294560"/>
                  </a:lnTo>
                  <a:lnTo>
                    <a:pt x="0" y="2945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1885390" y="2494454"/>
              <a:ext cx="429764" cy="297074"/>
            </a:xfrm>
            <a:custGeom>
              <a:avLst/>
              <a:gdLst/>
              <a:ahLst/>
              <a:cxnLst/>
              <a:rect l="l" t="t" r="r" b="b"/>
              <a:pathLst>
                <a:path w="429764" h="297074">
                  <a:moveTo>
                    <a:pt x="0" y="0"/>
                  </a:moveTo>
                  <a:lnTo>
                    <a:pt x="429764" y="0"/>
                  </a:lnTo>
                  <a:lnTo>
                    <a:pt x="429764" y="297074"/>
                  </a:lnTo>
                  <a:lnTo>
                    <a:pt x="0" y="297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grpSp>
        <p:nvGrpSpPr>
          <p:cNvPr id="37" name="Group 37"/>
          <p:cNvGrpSpPr/>
          <p:nvPr/>
        </p:nvGrpSpPr>
        <p:grpSpPr>
          <a:xfrm>
            <a:off x="5506408" y="675679"/>
            <a:ext cx="2937325" cy="3126849"/>
            <a:chOff x="0" y="0"/>
            <a:chExt cx="5874651" cy="6253697"/>
          </a:xfrm>
        </p:grpSpPr>
        <p:grpSp>
          <p:nvGrpSpPr>
            <p:cNvPr id="38" name="Group 38"/>
            <p:cNvGrpSpPr/>
            <p:nvPr/>
          </p:nvGrpSpPr>
          <p:grpSpPr>
            <a:xfrm>
              <a:off x="1762817" y="2018687"/>
              <a:ext cx="2349018" cy="2018687"/>
              <a:chOff x="0" y="0"/>
              <a:chExt cx="812800" cy="6985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24090" tIns="24090" rIns="24090" bIns="24090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1762817" y="0"/>
              <a:ext cx="2349018" cy="2018687"/>
              <a:chOff x="0" y="0"/>
              <a:chExt cx="812800" cy="6985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4BC0B7"/>
              </a:soli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24090" tIns="24090" rIns="24090" bIns="24090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3525633" y="1009344"/>
              <a:ext cx="2349018" cy="2018687"/>
              <a:chOff x="0" y="0"/>
              <a:chExt cx="812800" cy="6985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77CAC2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24090" tIns="24090" rIns="24090" bIns="24090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3525633" y="3028031"/>
              <a:ext cx="2349018" cy="2018687"/>
              <a:chOff x="0" y="0"/>
              <a:chExt cx="812800" cy="6985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99D7D4"/>
              </a:solidFill>
            </p:spPr>
          </p:sp>
          <p:sp>
            <p:nvSpPr>
              <p:cNvPr id="49" name="TextBox 49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24090" tIns="24090" rIns="24090" bIns="24090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1762817" y="4037375"/>
              <a:ext cx="2349018" cy="2018687"/>
              <a:chOff x="0" y="0"/>
              <a:chExt cx="812800" cy="698500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4BC0B7"/>
              </a:solidFill>
            </p:spPr>
          </p:sp>
          <p:sp>
            <p:nvSpPr>
              <p:cNvPr id="52" name="TextBox 52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24090" tIns="24090" rIns="24090" bIns="24090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>
              <a:off x="0" y="3028031"/>
              <a:ext cx="2349018" cy="2018687"/>
              <a:chOff x="0" y="0"/>
              <a:chExt cx="812800" cy="6985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99D7D4"/>
              </a:solidFill>
            </p:spPr>
          </p:sp>
          <p:sp>
            <p:nvSpPr>
              <p:cNvPr id="55" name="TextBox 55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24090" tIns="24090" rIns="24090" bIns="24090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>
              <a:off x="0" y="1009344"/>
              <a:ext cx="2349018" cy="2018687"/>
              <a:chOff x="0" y="0"/>
              <a:chExt cx="812800" cy="69850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77CAC2"/>
              </a:solidFill>
            </p:spPr>
          </p:sp>
          <p:sp>
            <p:nvSpPr>
              <p:cNvPr id="58" name="TextBox 58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24090" tIns="24090" rIns="24090" bIns="24090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sp>
          <p:nvSpPr>
            <p:cNvPr id="59" name="Freeform 59"/>
            <p:cNvSpPr/>
            <p:nvPr/>
          </p:nvSpPr>
          <p:spPr>
            <a:xfrm flipH="1">
              <a:off x="2426621" y="4965363"/>
              <a:ext cx="624982" cy="805130"/>
            </a:xfrm>
            <a:custGeom>
              <a:avLst/>
              <a:gdLst/>
              <a:ahLst/>
              <a:cxnLst/>
              <a:rect l="l" t="t" r="r" b="b"/>
              <a:pathLst>
                <a:path w="624982" h="805130">
                  <a:moveTo>
                    <a:pt x="624982" y="0"/>
                  </a:moveTo>
                  <a:lnTo>
                    <a:pt x="0" y="0"/>
                  </a:lnTo>
                  <a:lnTo>
                    <a:pt x="0" y="805130"/>
                  </a:lnTo>
                  <a:lnTo>
                    <a:pt x="624982" y="805130"/>
                  </a:lnTo>
                  <a:lnTo>
                    <a:pt x="624982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61" name="Freeform 61"/>
            <p:cNvSpPr/>
            <p:nvPr/>
          </p:nvSpPr>
          <p:spPr>
            <a:xfrm flipH="1">
              <a:off x="2745993" y="5144118"/>
              <a:ext cx="1361447" cy="1109579"/>
            </a:xfrm>
            <a:custGeom>
              <a:avLst/>
              <a:gdLst/>
              <a:ahLst/>
              <a:cxnLst/>
              <a:rect l="l" t="t" r="r" b="b"/>
              <a:pathLst>
                <a:path w="1361447" h="1109579">
                  <a:moveTo>
                    <a:pt x="1361447" y="0"/>
                  </a:moveTo>
                  <a:lnTo>
                    <a:pt x="0" y="0"/>
                  </a:lnTo>
                  <a:lnTo>
                    <a:pt x="0" y="1109579"/>
                  </a:lnTo>
                  <a:lnTo>
                    <a:pt x="1361447" y="1109579"/>
                  </a:lnTo>
                  <a:lnTo>
                    <a:pt x="1361447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  <p:sp>
          <p:nvSpPr>
            <p:cNvPr id="62" name="Freeform 62"/>
            <p:cNvSpPr/>
            <p:nvPr/>
          </p:nvSpPr>
          <p:spPr>
            <a:xfrm>
              <a:off x="2327958" y="5343888"/>
              <a:ext cx="418036" cy="710039"/>
            </a:xfrm>
            <a:custGeom>
              <a:avLst/>
              <a:gdLst/>
              <a:ahLst/>
              <a:cxnLst/>
              <a:rect l="l" t="t" r="r" b="b"/>
              <a:pathLst>
                <a:path w="418036" h="710039">
                  <a:moveTo>
                    <a:pt x="0" y="0"/>
                  </a:moveTo>
                  <a:lnTo>
                    <a:pt x="418035" y="0"/>
                  </a:lnTo>
                  <a:lnTo>
                    <a:pt x="418035" y="710039"/>
                  </a:lnTo>
                  <a:lnTo>
                    <a:pt x="0" y="7100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  <p:sp>
          <p:nvSpPr>
            <p:cNvPr id="63" name="TextBox 63"/>
            <p:cNvSpPr txBox="1"/>
            <p:nvPr/>
          </p:nvSpPr>
          <p:spPr>
            <a:xfrm>
              <a:off x="2109524" y="2313910"/>
              <a:ext cx="1655602" cy="14434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81"/>
                </a:lnSpc>
              </a:pPr>
              <a:r>
                <a:rPr lang="en-US" sz="1343" dirty="0" err="1">
                  <a:solidFill>
                    <a:srgbClr val="000000"/>
                  </a:solidFill>
                  <a:cs typeface="Chulabhorn Likit Text"/>
                </a:rPr>
                <a:t>การสร้าง</a:t>
              </a:r>
              <a:endParaRPr lang="en-US" sz="1343" dirty="0">
                <a:solidFill>
                  <a:srgbClr val="000000"/>
                </a:solidFill>
                <a:cs typeface="Chulabhorn Likit Text"/>
              </a:endParaRPr>
            </a:p>
            <a:p>
              <a:pPr algn="ctr">
                <a:lnSpc>
                  <a:spcPts val="1881"/>
                </a:lnSpc>
              </a:pPr>
              <a:r>
                <a:rPr lang="en-US" sz="1343" dirty="0" err="1">
                  <a:solidFill>
                    <a:srgbClr val="000000"/>
                  </a:solidFill>
                  <a:cs typeface="Chulabhorn Likit Text"/>
                </a:rPr>
                <a:t>ความมั่นคง</a:t>
              </a:r>
              <a:endParaRPr lang="en-US" sz="1343" dirty="0">
                <a:solidFill>
                  <a:srgbClr val="000000"/>
                </a:solidFill>
                <a:cs typeface="Chulabhorn Likit Text"/>
              </a:endParaRPr>
            </a:p>
            <a:p>
              <a:pPr algn="ctr">
                <a:lnSpc>
                  <a:spcPts val="1881"/>
                </a:lnSpc>
              </a:pPr>
              <a:r>
                <a:rPr lang="en-US" sz="1343" dirty="0" err="1">
                  <a:solidFill>
                    <a:srgbClr val="000000"/>
                  </a:solidFill>
                  <a:cs typeface="Chulabhorn Likit Text"/>
                </a:rPr>
                <a:t>ทางอาหาร</a:t>
              </a:r>
              <a:endParaRPr lang="en-US" sz="1343" dirty="0">
                <a:solidFill>
                  <a:srgbClr val="000000"/>
                </a:solidFill>
                <a:cs typeface="Chulabhorn Likit Text"/>
              </a:endParaRP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182156" y="325756"/>
              <a:ext cx="1539384" cy="14434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81"/>
                </a:lnSpc>
              </a:pPr>
              <a:r>
                <a:rPr lang="en-US" sz="1343">
                  <a:solidFill>
                    <a:srgbClr val="FFFFFF"/>
                  </a:solidFill>
                  <a:cs typeface="Chulabhorn Likit Text"/>
                </a:rPr>
                <a:t>พืชสวน</a:t>
              </a:r>
            </a:p>
            <a:p>
              <a:pPr algn="ctr">
                <a:lnSpc>
                  <a:spcPts val="1881"/>
                </a:lnSpc>
              </a:pPr>
              <a:r>
                <a:rPr lang="en-US" sz="1343">
                  <a:solidFill>
                    <a:srgbClr val="FFFFFF"/>
                  </a:solidFill>
                  <a:cs typeface="Chulabhorn Likit Text"/>
                </a:rPr>
                <a:t>พืชไร่</a:t>
              </a:r>
            </a:p>
            <a:p>
              <a:pPr algn="ctr">
                <a:lnSpc>
                  <a:spcPts val="1881"/>
                </a:lnSpc>
              </a:pPr>
              <a:r>
                <a:rPr lang="en-US" sz="1343">
                  <a:solidFill>
                    <a:srgbClr val="FFFFFF"/>
                  </a:solidFill>
                  <a:cs typeface="Chulabhorn Likit Text"/>
                </a:rPr>
                <a:t>นา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3957059" y="1541156"/>
              <a:ext cx="1361508" cy="956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81"/>
                </a:lnSpc>
              </a:pPr>
              <a:r>
                <a:rPr lang="en-US" sz="1343">
                  <a:solidFill>
                    <a:srgbClr val="000000"/>
                  </a:solidFill>
                  <a:cs typeface="Chulabhorn Likit Text"/>
                </a:rPr>
                <a:t>พืช</a:t>
              </a:r>
            </a:p>
            <a:p>
              <a:pPr algn="ctr">
                <a:lnSpc>
                  <a:spcPts val="1881"/>
                </a:lnSpc>
              </a:pPr>
              <a:r>
                <a:rPr lang="en-US" sz="1343">
                  <a:solidFill>
                    <a:srgbClr val="000000"/>
                  </a:solidFill>
                  <a:cs typeface="Chulabhorn Likit Text"/>
                </a:rPr>
                <a:t>เศรษฐกิจ</a:t>
              </a:r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2400218" y="4181745"/>
              <a:ext cx="1074212" cy="468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81"/>
                </a:lnSpc>
              </a:pPr>
              <a:r>
                <a:rPr lang="en-US" sz="1343">
                  <a:solidFill>
                    <a:srgbClr val="FFFFFF"/>
                  </a:solidFill>
                  <a:cs typeface="Chulabhorn Likit Text"/>
                </a:rPr>
                <a:t>ปศุสัตว์</a:t>
              </a:r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4322615" y="3665953"/>
              <a:ext cx="967850" cy="468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81"/>
                </a:lnSpc>
              </a:pPr>
              <a:r>
                <a:rPr lang="en-US" sz="1343">
                  <a:solidFill>
                    <a:srgbClr val="000000"/>
                  </a:solidFill>
                  <a:cs typeface="Chulabhorn Likit Text"/>
                </a:rPr>
                <a:t>ประมง</a:t>
              </a:r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390456" y="3776561"/>
              <a:ext cx="1585332" cy="468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81"/>
                </a:lnSpc>
              </a:pPr>
              <a:r>
                <a:rPr lang="en-US" sz="1343">
                  <a:solidFill>
                    <a:srgbClr val="000000"/>
                  </a:solidFill>
                  <a:cs typeface="Chulabhorn Likit Text"/>
                </a:rPr>
                <a:t>สมุนไพร</a:t>
              </a:r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389544" y="1497284"/>
              <a:ext cx="1585332" cy="956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81"/>
                </a:lnSpc>
              </a:pPr>
              <a:r>
                <a:rPr lang="en-US" sz="1343" dirty="0" err="1">
                  <a:solidFill>
                    <a:srgbClr val="000000"/>
                  </a:solidFill>
                  <a:cs typeface="Chulabhorn Likit Text"/>
                </a:rPr>
                <a:t>ไม้ย้อมสีธรรมชาติ</a:t>
              </a:r>
              <a:endParaRPr lang="en-US" sz="1343" dirty="0">
                <a:solidFill>
                  <a:srgbClr val="000000"/>
                </a:solidFill>
                <a:cs typeface="Chulabhorn Likit Text"/>
              </a:endParaRPr>
            </a:p>
          </p:txBody>
        </p:sp>
        <p:sp>
          <p:nvSpPr>
            <p:cNvPr id="60" name="Freeform 60"/>
            <p:cNvSpPr/>
            <p:nvPr/>
          </p:nvSpPr>
          <p:spPr>
            <a:xfrm>
              <a:off x="2715886" y="4695166"/>
              <a:ext cx="1472240" cy="1244043"/>
            </a:xfrm>
            <a:custGeom>
              <a:avLst/>
              <a:gdLst/>
              <a:ahLst/>
              <a:cxnLst/>
              <a:rect l="l" t="t" r="r" b="b"/>
              <a:pathLst>
                <a:path w="1472240" h="1244043">
                  <a:moveTo>
                    <a:pt x="0" y="0"/>
                  </a:moveTo>
                  <a:lnTo>
                    <a:pt x="1472240" y="0"/>
                  </a:lnTo>
                  <a:lnTo>
                    <a:pt x="1472240" y="1244042"/>
                  </a:lnTo>
                  <a:lnTo>
                    <a:pt x="0" y="1244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</p:grpSp>
      <p:grpSp>
        <p:nvGrpSpPr>
          <p:cNvPr id="96" name="Group 96"/>
          <p:cNvGrpSpPr/>
          <p:nvPr/>
        </p:nvGrpSpPr>
        <p:grpSpPr>
          <a:xfrm>
            <a:off x="0" y="-5259"/>
            <a:ext cx="12192000" cy="555413"/>
            <a:chOff x="0" y="0"/>
            <a:chExt cx="4816593" cy="219423"/>
          </a:xfrm>
        </p:grpSpPr>
        <p:sp>
          <p:nvSpPr>
            <p:cNvPr id="97" name="Freeform 97"/>
            <p:cNvSpPr/>
            <p:nvPr/>
          </p:nvSpPr>
          <p:spPr>
            <a:xfrm>
              <a:off x="0" y="0"/>
              <a:ext cx="4816592" cy="219423"/>
            </a:xfrm>
            <a:custGeom>
              <a:avLst/>
              <a:gdLst/>
              <a:ahLst/>
              <a:cxnLst/>
              <a:rect l="l" t="t" r="r" b="b"/>
              <a:pathLst>
                <a:path w="4816592" h="219423">
                  <a:moveTo>
                    <a:pt x="0" y="0"/>
                  </a:moveTo>
                  <a:lnTo>
                    <a:pt x="4816592" y="0"/>
                  </a:lnTo>
                  <a:lnTo>
                    <a:pt x="4816592" y="219423"/>
                  </a:lnTo>
                  <a:lnTo>
                    <a:pt x="0" y="219423"/>
                  </a:lnTo>
                  <a:close/>
                </a:path>
              </a:pathLst>
            </a:custGeom>
            <a:solidFill>
              <a:srgbClr val="002060"/>
            </a:solidFill>
          </p:spPr>
        </p:sp>
        <p:sp>
          <p:nvSpPr>
            <p:cNvPr id="98" name="TextBox 98"/>
            <p:cNvSpPr txBox="1"/>
            <p:nvPr/>
          </p:nvSpPr>
          <p:spPr>
            <a:xfrm>
              <a:off x="0" y="-47625"/>
              <a:ext cx="4816593" cy="26704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07"/>
                </a:lnSpc>
              </a:pPr>
              <a:endParaRPr sz="1200"/>
            </a:p>
          </p:txBody>
        </p:sp>
      </p:grpSp>
      <p:grpSp>
        <p:nvGrpSpPr>
          <p:cNvPr id="99" name="Group 99"/>
          <p:cNvGrpSpPr/>
          <p:nvPr/>
        </p:nvGrpSpPr>
        <p:grpSpPr>
          <a:xfrm>
            <a:off x="8180495" y="1158799"/>
            <a:ext cx="3136875" cy="3029513"/>
            <a:chOff x="0" y="0"/>
            <a:chExt cx="6273749" cy="6059025"/>
          </a:xfrm>
        </p:grpSpPr>
        <p:grpSp>
          <p:nvGrpSpPr>
            <p:cNvPr id="100" name="Group 100"/>
            <p:cNvGrpSpPr/>
            <p:nvPr/>
          </p:nvGrpSpPr>
          <p:grpSpPr>
            <a:xfrm>
              <a:off x="1763216" y="0"/>
              <a:ext cx="2353253" cy="2022327"/>
              <a:chOff x="0" y="0"/>
              <a:chExt cx="812800" cy="698500"/>
            </a:xfrm>
          </p:grpSpPr>
          <p:sp>
            <p:nvSpPr>
              <p:cNvPr id="101" name="Freeform 101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68B150"/>
              </a:solidFill>
            </p:spPr>
          </p:sp>
          <p:sp>
            <p:nvSpPr>
              <p:cNvPr id="102" name="TextBox 102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25906" tIns="25906" rIns="25906" bIns="25906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03" name="Group 103"/>
            <p:cNvGrpSpPr/>
            <p:nvPr/>
          </p:nvGrpSpPr>
          <p:grpSpPr>
            <a:xfrm>
              <a:off x="1763216" y="2020736"/>
              <a:ext cx="2349550" cy="2019145"/>
              <a:chOff x="0" y="0"/>
              <a:chExt cx="812800" cy="698500"/>
            </a:xfrm>
          </p:grpSpPr>
          <p:sp>
            <p:nvSpPr>
              <p:cNvPr id="104" name="Freeform 104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5" name="TextBox 105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24276" tIns="24276" rIns="24276" bIns="24276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06" name="Group 106"/>
            <p:cNvGrpSpPr/>
            <p:nvPr/>
          </p:nvGrpSpPr>
          <p:grpSpPr>
            <a:xfrm>
              <a:off x="3526432" y="1011163"/>
              <a:ext cx="2349550" cy="2019145"/>
              <a:chOff x="0" y="0"/>
              <a:chExt cx="812800" cy="698500"/>
            </a:xfrm>
          </p:grpSpPr>
          <p:sp>
            <p:nvSpPr>
              <p:cNvPr id="107" name="Freeform 107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92C956"/>
              </a:solidFill>
            </p:spPr>
          </p:sp>
          <p:sp>
            <p:nvSpPr>
              <p:cNvPr id="108" name="TextBox 108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24276" tIns="24276" rIns="24276" bIns="24276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09" name="Group 109"/>
            <p:cNvGrpSpPr/>
            <p:nvPr/>
          </p:nvGrpSpPr>
          <p:grpSpPr>
            <a:xfrm>
              <a:off x="3526432" y="3030308"/>
              <a:ext cx="2349550" cy="2019145"/>
              <a:chOff x="0" y="0"/>
              <a:chExt cx="812800" cy="698500"/>
            </a:xfrm>
          </p:grpSpPr>
          <p:sp>
            <p:nvSpPr>
              <p:cNvPr id="110" name="Freeform 110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A9D67D"/>
              </a:solidFill>
            </p:spPr>
          </p:sp>
          <p:sp>
            <p:nvSpPr>
              <p:cNvPr id="111" name="TextBox 111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24276" tIns="24276" rIns="24276" bIns="24276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12" name="Group 112"/>
            <p:cNvGrpSpPr/>
            <p:nvPr/>
          </p:nvGrpSpPr>
          <p:grpSpPr>
            <a:xfrm>
              <a:off x="1763216" y="4039880"/>
              <a:ext cx="2349550" cy="2019145"/>
              <a:chOff x="0" y="0"/>
              <a:chExt cx="812800" cy="698500"/>
            </a:xfrm>
          </p:grpSpPr>
          <p:sp>
            <p:nvSpPr>
              <p:cNvPr id="113" name="Freeform 113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68B150"/>
              </a:solidFill>
            </p:spPr>
          </p:sp>
          <p:sp>
            <p:nvSpPr>
              <p:cNvPr id="114" name="TextBox 114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24276" tIns="24276" rIns="24276" bIns="24276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15" name="Group 115"/>
            <p:cNvGrpSpPr/>
            <p:nvPr/>
          </p:nvGrpSpPr>
          <p:grpSpPr>
            <a:xfrm>
              <a:off x="0" y="3030308"/>
              <a:ext cx="2349550" cy="2019145"/>
              <a:chOff x="0" y="0"/>
              <a:chExt cx="812800" cy="698500"/>
            </a:xfrm>
          </p:grpSpPr>
          <p:sp>
            <p:nvSpPr>
              <p:cNvPr id="116" name="Freeform 116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A9D67D"/>
              </a:solidFill>
            </p:spPr>
          </p:sp>
          <p:sp>
            <p:nvSpPr>
              <p:cNvPr id="117" name="TextBox 117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24276" tIns="24276" rIns="24276" bIns="24276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18" name="Group 118"/>
            <p:cNvGrpSpPr/>
            <p:nvPr/>
          </p:nvGrpSpPr>
          <p:grpSpPr>
            <a:xfrm>
              <a:off x="0" y="1011163"/>
              <a:ext cx="2349550" cy="2019145"/>
              <a:chOff x="0" y="0"/>
              <a:chExt cx="812800" cy="698500"/>
            </a:xfrm>
          </p:grpSpPr>
          <p:sp>
            <p:nvSpPr>
              <p:cNvPr id="119" name="Freeform 119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92C956"/>
              </a:solidFill>
            </p:spPr>
          </p:sp>
          <p:sp>
            <p:nvSpPr>
              <p:cNvPr id="120" name="TextBox 120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24276" tIns="24276" rIns="24276" bIns="24276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sp>
          <p:nvSpPr>
            <p:cNvPr id="121" name="Freeform 121"/>
            <p:cNvSpPr/>
            <p:nvPr/>
          </p:nvSpPr>
          <p:spPr>
            <a:xfrm>
              <a:off x="716537" y="1600078"/>
              <a:ext cx="1430230" cy="1430230"/>
            </a:xfrm>
            <a:custGeom>
              <a:avLst/>
              <a:gdLst/>
              <a:ahLst/>
              <a:cxnLst/>
              <a:rect l="l" t="t" r="r" b="b"/>
              <a:pathLst>
                <a:path w="1430230" h="1430230">
                  <a:moveTo>
                    <a:pt x="0" y="0"/>
                  </a:moveTo>
                  <a:lnTo>
                    <a:pt x="1430230" y="0"/>
                  </a:lnTo>
                  <a:lnTo>
                    <a:pt x="1430230" y="1430230"/>
                  </a:lnTo>
                  <a:lnTo>
                    <a:pt x="0" y="14302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2" name="Freeform 122"/>
            <p:cNvSpPr/>
            <p:nvPr/>
          </p:nvSpPr>
          <p:spPr>
            <a:xfrm>
              <a:off x="4081793" y="4431453"/>
              <a:ext cx="1272675" cy="577476"/>
            </a:xfrm>
            <a:custGeom>
              <a:avLst/>
              <a:gdLst/>
              <a:ahLst/>
              <a:cxnLst/>
              <a:rect l="l" t="t" r="r" b="b"/>
              <a:pathLst>
                <a:path w="1272675" h="577476">
                  <a:moveTo>
                    <a:pt x="0" y="0"/>
                  </a:moveTo>
                  <a:lnTo>
                    <a:pt x="1272675" y="0"/>
                  </a:lnTo>
                  <a:lnTo>
                    <a:pt x="1272675" y="577476"/>
                  </a:lnTo>
                  <a:lnTo>
                    <a:pt x="0" y="577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</p:sp>
        <p:sp>
          <p:nvSpPr>
            <p:cNvPr id="123" name="Freeform 123"/>
            <p:cNvSpPr/>
            <p:nvPr/>
          </p:nvSpPr>
          <p:spPr>
            <a:xfrm>
              <a:off x="5191267" y="4195872"/>
              <a:ext cx="1082482" cy="985059"/>
            </a:xfrm>
            <a:custGeom>
              <a:avLst/>
              <a:gdLst/>
              <a:ahLst/>
              <a:cxnLst/>
              <a:rect l="l" t="t" r="r" b="b"/>
              <a:pathLst>
                <a:path w="1082482" h="985059">
                  <a:moveTo>
                    <a:pt x="0" y="0"/>
                  </a:moveTo>
                  <a:lnTo>
                    <a:pt x="1082482" y="0"/>
                  </a:lnTo>
                  <a:lnTo>
                    <a:pt x="1082482" y="985059"/>
                  </a:lnTo>
                  <a:lnTo>
                    <a:pt x="0" y="985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4" name="Freeform 124"/>
            <p:cNvSpPr/>
            <p:nvPr/>
          </p:nvSpPr>
          <p:spPr>
            <a:xfrm>
              <a:off x="3945952" y="2178758"/>
              <a:ext cx="1510510" cy="851550"/>
            </a:xfrm>
            <a:custGeom>
              <a:avLst/>
              <a:gdLst/>
              <a:ahLst/>
              <a:cxnLst/>
              <a:rect l="l" t="t" r="r" b="b"/>
              <a:pathLst>
                <a:path w="1510510" h="851550">
                  <a:moveTo>
                    <a:pt x="0" y="0"/>
                  </a:moveTo>
                  <a:lnTo>
                    <a:pt x="1510510" y="0"/>
                  </a:lnTo>
                  <a:lnTo>
                    <a:pt x="1510510" y="851550"/>
                  </a:lnTo>
                  <a:lnTo>
                    <a:pt x="0" y="851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</p:sp>
        <p:sp>
          <p:nvSpPr>
            <p:cNvPr id="125" name="Freeform 125"/>
            <p:cNvSpPr/>
            <p:nvPr/>
          </p:nvSpPr>
          <p:spPr>
            <a:xfrm>
              <a:off x="2036039" y="3423542"/>
              <a:ext cx="2393526" cy="2630248"/>
            </a:xfrm>
            <a:custGeom>
              <a:avLst/>
              <a:gdLst/>
              <a:ahLst/>
              <a:cxnLst/>
              <a:rect l="l" t="t" r="r" b="b"/>
              <a:pathLst>
                <a:path w="2393526" h="2630248">
                  <a:moveTo>
                    <a:pt x="0" y="0"/>
                  </a:moveTo>
                  <a:lnTo>
                    <a:pt x="2393526" y="0"/>
                  </a:lnTo>
                  <a:lnTo>
                    <a:pt x="2393526" y="2630248"/>
                  </a:lnTo>
                  <a:lnTo>
                    <a:pt x="0" y="2630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</p:sp>
        <p:sp>
          <p:nvSpPr>
            <p:cNvPr id="126" name="Freeform 126"/>
            <p:cNvSpPr/>
            <p:nvPr/>
          </p:nvSpPr>
          <p:spPr>
            <a:xfrm rot="522585">
              <a:off x="5081922" y="1774366"/>
              <a:ext cx="1072299" cy="1660334"/>
            </a:xfrm>
            <a:custGeom>
              <a:avLst/>
              <a:gdLst/>
              <a:ahLst/>
              <a:cxnLst/>
              <a:rect l="l" t="t" r="r" b="b"/>
              <a:pathLst>
                <a:path w="1072299" h="1660334">
                  <a:moveTo>
                    <a:pt x="0" y="0"/>
                  </a:moveTo>
                  <a:lnTo>
                    <a:pt x="1072298" y="0"/>
                  </a:lnTo>
                  <a:lnTo>
                    <a:pt x="1072298" y="1660334"/>
                  </a:lnTo>
                  <a:lnTo>
                    <a:pt x="0" y="1660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</p:sp>
        <p:sp>
          <p:nvSpPr>
            <p:cNvPr id="127" name="TextBox 127"/>
            <p:cNvSpPr txBox="1"/>
            <p:nvPr/>
          </p:nvSpPr>
          <p:spPr>
            <a:xfrm>
              <a:off x="3782361" y="1606200"/>
              <a:ext cx="1633636" cy="4201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2"/>
                </a:lnSpc>
              </a:pPr>
              <a:r>
                <a:rPr lang="en-US" sz="1209" dirty="0" err="1">
                  <a:solidFill>
                    <a:srgbClr val="000000"/>
                  </a:solidFill>
                  <a:cs typeface="Chulabhorn Likit Text"/>
                </a:rPr>
                <a:t>งานฝีมือ</a:t>
              </a:r>
              <a:endParaRPr lang="en-US" sz="1209" dirty="0">
                <a:solidFill>
                  <a:srgbClr val="000000"/>
                </a:solidFill>
                <a:cs typeface="Chulabhorn Likit Text"/>
              </a:endParaRPr>
            </a:p>
          </p:txBody>
        </p:sp>
        <p:sp>
          <p:nvSpPr>
            <p:cNvPr id="128" name="TextBox 128"/>
            <p:cNvSpPr txBox="1"/>
            <p:nvPr/>
          </p:nvSpPr>
          <p:spPr>
            <a:xfrm>
              <a:off x="3557985" y="3806469"/>
              <a:ext cx="2256284" cy="4201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2"/>
                </a:lnSpc>
              </a:pPr>
              <a:r>
                <a:rPr lang="en-US" sz="1209">
                  <a:solidFill>
                    <a:srgbClr val="000000"/>
                  </a:solidFill>
                  <a:cs typeface="Chulabhorn Likit Text"/>
                </a:rPr>
                <a:t>เฟอร์นิเจอร์ไม้</a:t>
              </a:r>
            </a:p>
          </p:txBody>
        </p:sp>
        <p:sp>
          <p:nvSpPr>
            <p:cNvPr id="129" name="TextBox 129"/>
            <p:cNvSpPr txBox="1"/>
            <p:nvPr/>
          </p:nvSpPr>
          <p:spPr>
            <a:xfrm>
              <a:off x="2565326" y="2732948"/>
              <a:ext cx="745332" cy="468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81"/>
                </a:lnSpc>
              </a:pPr>
              <a:r>
                <a:rPr lang="en-US" sz="1343">
                  <a:solidFill>
                    <a:srgbClr val="000000"/>
                  </a:solidFill>
                  <a:cs typeface="Chulabhorn Likit Text"/>
                </a:rPr>
                <a:t>อื่น ๆ</a:t>
              </a:r>
            </a:p>
          </p:txBody>
        </p:sp>
        <p:sp>
          <p:nvSpPr>
            <p:cNvPr id="130" name="TextBox 130"/>
            <p:cNvSpPr txBox="1"/>
            <p:nvPr/>
          </p:nvSpPr>
          <p:spPr>
            <a:xfrm>
              <a:off x="1858512" y="406518"/>
              <a:ext cx="2178504" cy="856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2"/>
                </a:lnSpc>
              </a:pPr>
              <a:r>
                <a:rPr lang="en-US" sz="1209" dirty="0" err="1">
                  <a:solidFill>
                    <a:srgbClr val="FFFFFF"/>
                  </a:solidFill>
                  <a:cs typeface="Chulabhorn Likit Text"/>
                </a:rPr>
                <a:t>ซ่อมรถจักรยานยนต์</a:t>
              </a:r>
              <a:endParaRPr lang="en-US" sz="1209" dirty="0">
                <a:solidFill>
                  <a:srgbClr val="FFFFFF"/>
                </a:solidFill>
                <a:cs typeface="Chulabhorn Likit Text"/>
              </a:endParaRPr>
            </a:p>
          </p:txBody>
        </p:sp>
      </p:grpSp>
      <p:grpSp>
        <p:nvGrpSpPr>
          <p:cNvPr id="131" name="Group 131"/>
          <p:cNvGrpSpPr/>
          <p:nvPr/>
        </p:nvGrpSpPr>
        <p:grpSpPr>
          <a:xfrm>
            <a:off x="0" y="550155"/>
            <a:ext cx="12192000" cy="117263"/>
            <a:chOff x="0" y="0"/>
            <a:chExt cx="4816593" cy="46326"/>
          </a:xfrm>
        </p:grpSpPr>
        <p:sp>
          <p:nvSpPr>
            <p:cNvPr id="132" name="Freeform 132"/>
            <p:cNvSpPr/>
            <p:nvPr/>
          </p:nvSpPr>
          <p:spPr>
            <a:xfrm>
              <a:off x="0" y="0"/>
              <a:ext cx="4816592" cy="46326"/>
            </a:xfrm>
            <a:custGeom>
              <a:avLst/>
              <a:gdLst/>
              <a:ahLst/>
              <a:cxnLst/>
              <a:rect l="l" t="t" r="r" b="b"/>
              <a:pathLst>
                <a:path w="4816592" h="46326">
                  <a:moveTo>
                    <a:pt x="0" y="0"/>
                  </a:moveTo>
                  <a:lnTo>
                    <a:pt x="4816592" y="0"/>
                  </a:lnTo>
                  <a:lnTo>
                    <a:pt x="4816592" y="46326"/>
                  </a:lnTo>
                  <a:lnTo>
                    <a:pt x="0" y="46326"/>
                  </a:lnTo>
                  <a:close/>
                </a:path>
              </a:pathLst>
            </a:custGeom>
            <a:solidFill>
              <a:srgbClr val="C6A726"/>
            </a:solidFill>
          </p:spPr>
        </p:sp>
        <p:sp>
          <p:nvSpPr>
            <p:cNvPr id="133" name="TextBox 133"/>
            <p:cNvSpPr txBox="1"/>
            <p:nvPr/>
          </p:nvSpPr>
          <p:spPr>
            <a:xfrm>
              <a:off x="0" y="-47625"/>
              <a:ext cx="4816593" cy="939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07"/>
                </a:lnSpc>
              </a:pPr>
              <a:endParaRPr sz="1200"/>
            </a:p>
          </p:txBody>
        </p:sp>
      </p:grpSp>
      <p:sp>
        <p:nvSpPr>
          <p:cNvPr id="134" name="Freeform 134"/>
          <p:cNvSpPr/>
          <p:nvPr/>
        </p:nvSpPr>
        <p:spPr>
          <a:xfrm>
            <a:off x="0" y="6310671"/>
            <a:ext cx="12192000" cy="530656"/>
          </a:xfrm>
          <a:custGeom>
            <a:avLst/>
            <a:gdLst/>
            <a:ahLst/>
            <a:cxnLst/>
            <a:rect l="l" t="t" r="r" b="b"/>
            <a:pathLst>
              <a:path w="18288000" h="795984">
                <a:moveTo>
                  <a:pt x="0" y="0"/>
                </a:moveTo>
                <a:lnTo>
                  <a:pt x="18288000" y="0"/>
                </a:lnTo>
                <a:lnTo>
                  <a:pt x="18288000" y="795984"/>
                </a:lnTo>
                <a:lnTo>
                  <a:pt x="0" y="795984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-7043" t="-1576174" b="-41678"/>
            </a:stretch>
          </a:blipFill>
        </p:spPr>
      </p:sp>
      <p:sp>
        <p:nvSpPr>
          <p:cNvPr id="135" name="Freeform 135"/>
          <p:cNvSpPr/>
          <p:nvPr/>
        </p:nvSpPr>
        <p:spPr>
          <a:xfrm>
            <a:off x="0" y="5366731"/>
            <a:ext cx="1463688" cy="1075811"/>
          </a:xfrm>
          <a:custGeom>
            <a:avLst/>
            <a:gdLst/>
            <a:ahLst/>
            <a:cxnLst/>
            <a:rect l="l" t="t" r="r" b="b"/>
            <a:pathLst>
              <a:path w="2195532" h="1613716">
                <a:moveTo>
                  <a:pt x="0" y="0"/>
                </a:moveTo>
                <a:lnTo>
                  <a:pt x="2195532" y="0"/>
                </a:lnTo>
                <a:lnTo>
                  <a:pt x="2195532" y="1613715"/>
                </a:lnTo>
                <a:lnTo>
                  <a:pt x="0" y="161371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67" name="TextBox 167"/>
          <p:cNvSpPr txBox="1"/>
          <p:nvPr/>
        </p:nvSpPr>
        <p:spPr>
          <a:xfrm>
            <a:off x="414345" y="141639"/>
            <a:ext cx="9657331" cy="321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th-TH" sz="1867" dirty="0">
                <a:solidFill>
                  <a:srgbClr val="FFFFFF"/>
                </a:solidFill>
                <a:cs typeface="Chulabhorn Likit Text"/>
              </a:rPr>
              <a:t>แนวทาง</a:t>
            </a:r>
            <a:r>
              <a:rPr lang="en-US" sz="1867" dirty="0" err="1">
                <a:solidFill>
                  <a:srgbClr val="FFFFFF"/>
                </a:solidFill>
                <a:cs typeface="Chulabhorn Likit Text"/>
              </a:rPr>
              <a:t>การใช้จ่าย</a:t>
            </a:r>
            <a:r>
              <a:rPr lang="en-US" sz="1867" dirty="0">
                <a:solidFill>
                  <a:srgbClr val="FFFFFF"/>
                </a:solidFill>
                <a:cs typeface="Chulabhorn Likit Text"/>
              </a:rPr>
              <a:t> </a:t>
            </a:r>
            <a:r>
              <a:rPr lang="en-US" sz="1867" u="sng" dirty="0" err="1">
                <a:solidFill>
                  <a:srgbClr val="FFC43D"/>
                </a:solidFill>
                <a:cs typeface="Chulabhorn Likit Text"/>
              </a:rPr>
              <a:t>เงินทุนหมุนเวียน</a:t>
            </a:r>
            <a:r>
              <a:rPr lang="en-US" sz="1867" dirty="0">
                <a:solidFill>
                  <a:srgbClr val="FFFFFF"/>
                </a:solidFill>
                <a:latin typeface="Chulabhorn Likit Text"/>
                <a:cs typeface="Chulabhorn Likit Text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Chulabhorn Likit Text"/>
                <a:cs typeface="Chulabhorn Likit Text"/>
              </a:rPr>
              <a:t>กองทุนพัฒนาบทบาทสตรี</a:t>
            </a:r>
            <a:r>
              <a:rPr lang="en-US" sz="1867" dirty="0">
                <a:solidFill>
                  <a:srgbClr val="FFFFFF"/>
                </a:solidFill>
                <a:latin typeface="Chulabhorn Likit Text"/>
                <a:cs typeface="Chulabhorn Likit Text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Chulabhorn Likit Text"/>
                <a:cs typeface="Chulabhorn Likit Text"/>
              </a:rPr>
              <a:t>ประจำปีงบประมาณ</a:t>
            </a:r>
            <a:r>
              <a:rPr lang="en-US" sz="1867" dirty="0">
                <a:solidFill>
                  <a:srgbClr val="FFFFFF"/>
                </a:solidFill>
                <a:latin typeface="Chulabhorn Likit Text"/>
                <a:cs typeface="Chulabhorn Likit Text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Chulabhorn Likit Text"/>
                <a:cs typeface="Chulabhorn Likit Text"/>
              </a:rPr>
              <a:t>พ.ศ</a:t>
            </a:r>
            <a:r>
              <a:rPr lang="en-US" sz="1867" dirty="0">
                <a:solidFill>
                  <a:srgbClr val="FFFFFF"/>
                </a:solidFill>
                <a:latin typeface="Chulabhorn Likit Text"/>
                <a:cs typeface="Chulabhorn Likit Text"/>
              </a:rPr>
              <a:t>. 2567</a:t>
            </a:r>
          </a:p>
        </p:txBody>
      </p:sp>
      <p:grpSp>
        <p:nvGrpSpPr>
          <p:cNvPr id="168" name="Group 2"/>
          <p:cNvGrpSpPr/>
          <p:nvPr/>
        </p:nvGrpSpPr>
        <p:grpSpPr>
          <a:xfrm>
            <a:off x="1143303" y="3169024"/>
            <a:ext cx="2874641" cy="2963411"/>
            <a:chOff x="291721" y="0"/>
            <a:chExt cx="5749283" cy="5926822"/>
          </a:xfrm>
        </p:grpSpPr>
        <p:grpSp>
          <p:nvGrpSpPr>
            <p:cNvPr id="169" name="Group 3"/>
            <p:cNvGrpSpPr/>
            <p:nvPr/>
          </p:nvGrpSpPr>
          <p:grpSpPr>
            <a:xfrm>
              <a:off x="2016918" y="1975607"/>
              <a:ext cx="2298889" cy="1975607"/>
              <a:chOff x="0" y="0"/>
              <a:chExt cx="812800" cy="698500"/>
            </a:xfrm>
          </p:grpSpPr>
          <p:sp>
            <p:nvSpPr>
              <p:cNvPr id="201" name="Freeform 4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02" name="TextBox 5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70" name="Group 6"/>
            <p:cNvGrpSpPr/>
            <p:nvPr/>
          </p:nvGrpSpPr>
          <p:grpSpPr>
            <a:xfrm>
              <a:off x="2016918" y="0"/>
              <a:ext cx="2298889" cy="1975607"/>
              <a:chOff x="0" y="0"/>
              <a:chExt cx="812800" cy="698500"/>
            </a:xfrm>
          </p:grpSpPr>
          <p:sp>
            <p:nvSpPr>
              <p:cNvPr id="199" name="Freeform 7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</p:sp>
          <p:sp>
            <p:nvSpPr>
              <p:cNvPr id="200" name="TextBox 8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71" name="Group 9"/>
            <p:cNvGrpSpPr/>
            <p:nvPr/>
          </p:nvGrpSpPr>
          <p:grpSpPr>
            <a:xfrm>
              <a:off x="3742115" y="987804"/>
              <a:ext cx="2298889" cy="1975607"/>
              <a:chOff x="0" y="0"/>
              <a:chExt cx="812800" cy="698500"/>
            </a:xfrm>
          </p:grpSpPr>
          <p:sp>
            <p:nvSpPr>
              <p:cNvPr id="197" name="Freeform 10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</p:spPr>
          </p:sp>
          <p:sp>
            <p:nvSpPr>
              <p:cNvPr id="198" name="TextBox 11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72" name="Group 12"/>
            <p:cNvGrpSpPr/>
            <p:nvPr/>
          </p:nvGrpSpPr>
          <p:grpSpPr>
            <a:xfrm>
              <a:off x="3742115" y="2963411"/>
              <a:ext cx="2298889" cy="1975607"/>
              <a:chOff x="0" y="0"/>
              <a:chExt cx="812800" cy="698500"/>
            </a:xfrm>
          </p:grpSpPr>
          <p:sp>
            <p:nvSpPr>
              <p:cNvPr id="195" name="Freeform 13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</p:spPr>
          </p:sp>
          <p:sp>
            <p:nvSpPr>
              <p:cNvPr id="196" name="TextBox 14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73" name="Group 15"/>
            <p:cNvGrpSpPr/>
            <p:nvPr/>
          </p:nvGrpSpPr>
          <p:grpSpPr>
            <a:xfrm>
              <a:off x="2016918" y="3951215"/>
              <a:ext cx="2298889" cy="1975607"/>
              <a:chOff x="0" y="0"/>
              <a:chExt cx="812800" cy="698500"/>
            </a:xfrm>
          </p:grpSpPr>
          <p:sp>
            <p:nvSpPr>
              <p:cNvPr id="193" name="Freeform 16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</p:sp>
          <p:sp>
            <p:nvSpPr>
              <p:cNvPr id="194" name="TextBox 17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74" name="Group 18"/>
            <p:cNvGrpSpPr/>
            <p:nvPr/>
          </p:nvGrpSpPr>
          <p:grpSpPr>
            <a:xfrm>
              <a:off x="291721" y="2963411"/>
              <a:ext cx="2298889" cy="1975607"/>
              <a:chOff x="0" y="0"/>
              <a:chExt cx="812800" cy="698500"/>
            </a:xfrm>
          </p:grpSpPr>
          <p:sp>
            <p:nvSpPr>
              <p:cNvPr id="191" name="Freeform 19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</p:spPr>
          </p:sp>
          <p:sp>
            <p:nvSpPr>
              <p:cNvPr id="192" name="TextBox 20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75" name="Group 21"/>
            <p:cNvGrpSpPr/>
            <p:nvPr/>
          </p:nvGrpSpPr>
          <p:grpSpPr>
            <a:xfrm>
              <a:off x="291721" y="987804"/>
              <a:ext cx="2298889" cy="1975607"/>
              <a:chOff x="0" y="0"/>
              <a:chExt cx="812800" cy="698500"/>
            </a:xfrm>
          </p:grpSpPr>
          <p:sp>
            <p:nvSpPr>
              <p:cNvPr id="189" name="Freeform 22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</p:spPr>
          </p:sp>
          <p:sp>
            <p:nvSpPr>
              <p:cNvPr id="190" name="TextBox 23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sp>
          <p:nvSpPr>
            <p:cNvPr id="177" name="TextBox 25"/>
            <p:cNvSpPr txBox="1"/>
            <p:nvPr/>
          </p:nvSpPr>
          <p:spPr>
            <a:xfrm>
              <a:off x="2403001" y="2022558"/>
              <a:ext cx="1435680" cy="1919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81"/>
                </a:lnSpc>
              </a:pPr>
              <a:r>
                <a:rPr lang="th-TH" sz="1200" dirty="0">
                  <a:solidFill>
                    <a:srgbClr val="000000"/>
                  </a:solidFill>
                  <a:cs typeface="Chulabhorn Likit Text"/>
                </a:rPr>
                <a:t>พัฒนา</a:t>
              </a:r>
              <a:r>
                <a:rPr lang="en-US" sz="1200" dirty="0" err="1">
                  <a:solidFill>
                    <a:srgbClr val="000000"/>
                  </a:solidFill>
                  <a:cs typeface="Chulabhorn Likit Text"/>
                </a:rPr>
                <a:t>ผลิตภัณฑ์</a:t>
              </a:r>
              <a:endParaRPr lang="en-US" sz="1200" dirty="0">
                <a:solidFill>
                  <a:srgbClr val="000000"/>
                </a:solidFill>
                <a:cs typeface="Chulabhorn Likit Text"/>
              </a:endParaRPr>
            </a:p>
            <a:p>
              <a:pPr algn="ctr">
                <a:lnSpc>
                  <a:spcPts val="1881"/>
                </a:lnSpc>
              </a:pPr>
              <a:r>
                <a:rPr lang="en-US" sz="1200" dirty="0" err="1">
                  <a:solidFill>
                    <a:srgbClr val="000000"/>
                  </a:solidFill>
                  <a:cs typeface="Chulabhorn Likit Text"/>
                </a:rPr>
                <a:t>ชุมชน</a:t>
              </a:r>
              <a:endParaRPr lang="en-US" sz="1200" dirty="0">
                <a:solidFill>
                  <a:srgbClr val="000000"/>
                </a:solidFill>
                <a:cs typeface="Chulabhorn Likit Text"/>
              </a:endParaRPr>
            </a:p>
            <a:p>
              <a:pPr algn="ctr">
                <a:lnSpc>
                  <a:spcPts val="1881"/>
                </a:lnSpc>
              </a:pPr>
              <a:r>
                <a:rPr lang="en-US" sz="1200" dirty="0">
                  <a:solidFill>
                    <a:srgbClr val="000000"/>
                  </a:solidFill>
                  <a:latin typeface="Chulabhorn Likit Text"/>
                </a:rPr>
                <a:t>OTOP</a:t>
              </a:r>
            </a:p>
          </p:txBody>
        </p:sp>
        <p:sp>
          <p:nvSpPr>
            <p:cNvPr id="178" name="TextBox 26"/>
            <p:cNvSpPr txBox="1"/>
            <p:nvPr/>
          </p:nvSpPr>
          <p:spPr>
            <a:xfrm>
              <a:off x="2466351" y="113680"/>
              <a:ext cx="1345996" cy="14324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881"/>
                </a:lnSpc>
              </a:pPr>
              <a:r>
                <a:rPr lang="en-US" sz="1200" dirty="0" err="1">
                  <a:solidFill>
                    <a:srgbClr val="FFFFFF"/>
                  </a:solidFill>
                  <a:cs typeface="Chulabhorn Likit Text"/>
                </a:rPr>
                <a:t>ประเภท</a:t>
              </a:r>
              <a:endParaRPr lang="en-US" sz="1200" dirty="0">
                <a:solidFill>
                  <a:srgbClr val="FFFFFF"/>
                </a:solidFill>
                <a:cs typeface="Chulabhorn Likit Text"/>
              </a:endParaRPr>
            </a:p>
            <a:p>
              <a:pPr algn="ctr">
                <a:lnSpc>
                  <a:spcPts val="1881"/>
                </a:lnSpc>
              </a:pPr>
              <a:r>
                <a:rPr lang="en-US" sz="1200" dirty="0" err="1">
                  <a:solidFill>
                    <a:srgbClr val="FFFFFF"/>
                  </a:solidFill>
                  <a:cs typeface="Chulabhorn Likit Text"/>
                </a:rPr>
                <a:t>อาหาร</a:t>
              </a:r>
              <a:r>
                <a:rPr lang="en-US" sz="1200" dirty="0">
                  <a:solidFill>
                    <a:srgbClr val="FFFFFF"/>
                  </a:solidFill>
                  <a:cs typeface="Chulabhorn Likit Text"/>
                </a:rPr>
                <a:t>/</a:t>
              </a:r>
              <a:r>
                <a:rPr lang="th-TH" sz="1200" dirty="0">
                  <a:solidFill>
                    <a:srgbClr val="FFFFFF"/>
                  </a:solidFill>
                  <a:cs typeface="Chulabhorn Likit Text"/>
                </a:rPr>
                <a:t>เครื่องดื่ม</a:t>
              </a:r>
              <a:endParaRPr lang="en-US" sz="1200" dirty="0">
                <a:solidFill>
                  <a:srgbClr val="FFFFFF"/>
                </a:solidFill>
                <a:cs typeface="Chulabhorn Likit Text"/>
              </a:endParaRPr>
            </a:p>
          </p:txBody>
        </p:sp>
        <p:sp>
          <p:nvSpPr>
            <p:cNvPr id="179" name="TextBox 27"/>
            <p:cNvSpPr txBox="1"/>
            <p:nvPr/>
          </p:nvSpPr>
          <p:spPr>
            <a:xfrm>
              <a:off x="4097704" y="1231748"/>
              <a:ext cx="1590464" cy="14103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881"/>
                </a:lnSpc>
              </a:pPr>
              <a:r>
                <a:rPr lang="th-TH" sz="1067" dirty="0">
                  <a:solidFill>
                    <a:srgbClr val="FFFFFF"/>
                  </a:solidFill>
                  <a:cs typeface="Chulabhorn Likit Text"/>
                </a:rPr>
                <a:t>พัฒนาสินค้าเป็นผลิตภัณฑ์ </a:t>
              </a:r>
              <a:r>
                <a:rPr lang="en-US" sz="1067" dirty="0">
                  <a:solidFill>
                    <a:srgbClr val="FFFFFF"/>
                  </a:solidFill>
                  <a:cs typeface="Chulabhorn Likit Text"/>
                </a:rPr>
                <a:t>OTOP</a:t>
              </a:r>
            </a:p>
          </p:txBody>
        </p:sp>
        <p:sp>
          <p:nvSpPr>
            <p:cNvPr id="180" name="TextBox 28"/>
            <p:cNvSpPr txBox="1"/>
            <p:nvPr/>
          </p:nvSpPr>
          <p:spPr>
            <a:xfrm>
              <a:off x="4340272" y="3130518"/>
              <a:ext cx="1115396" cy="1728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2"/>
                </a:lnSpc>
              </a:pPr>
              <a:r>
                <a:rPr lang="en-US" sz="1209" dirty="0" err="1">
                  <a:solidFill>
                    <a:srgbClr val="000000"/>
                  </a:solidFill>
                  <a:cs typeface="Chulabhorn Likit Text"/>
                </a:rPr>
                <a:t>ประเภท</a:t>
              </a:r>
              <a:endParaRPr lang="en-US" sz="1209" dirty="0">
                <a:solidFill>
                  <a:srgbClr val="000000"/>
                </a:solidFill>
                <a:cs typeface="Chulabhorn Likit Text"/>
              </a:endParaRPr>
            </a:p>
            <a:p>
              <a:pPr algn="ctr">
                <a:lnSpc>
                  <a:spcPts val="1692"/>
                </a:lnSpc>
              </a:pPr>
              <a:r>
                <a:rPr lang="en-US" sz="1209" dirty="0" err="1">
                  <a:solidFill>
                    <a:srgbClr val="000000"/>
                  </a:solidFill>
                  <a:cs typeface="Chulabhorn Likit Text"/>
                </a:rPr>
                <a:t>เสื้อผ้า</a:t>
              </a:r>
              <a:endParaRPr lang="en-US" sz="1209" dirty="0">
                <a:solidFill>
                  <a:srgbClr val="000000"/>
                </a:solidFill>
                <a:cs typeface="Chulabhorn Likit Text"/>
              </a:endParaRPr>
            </a:p>
            <a:p>
              <a:pPr algn="ctr">
                <a:lnSpc>
                  <a:spcPts val="1692"/>
                </a:lnSpc>
              </a:pPr>
              <a:r>
                <a:rPr lang="en-US" sz="1209" dirty="0" err="1">
                  <a:solidFill>
                    <a:srgbClr val="000000"/>
                  </a:solidFill>
                  <a:cs typeface="Chulabhorn Likit Text"/>
                </a:rPr>
                <a:t>เครื่อง</a:t>
              </a:r>
              <a:endParaRPr lang="en-US" sz="1209" dirty="0">
                <a:solidFill>
                  <a:srgbClr val="000000"/>
                </a:solidFill>
                <a:cs typeface="Chulabhorn Likit Text"/>
              </a:endParaRPr>
            </a:p>
            <a:p>
              <a:pPr algn="ctr">
                <a:lnSpc>
                  <a:spcPts val="1692"/>
                </a:lnSpc>
              </a:pPr>
              <a:r>
                <a:rPr lang="en-US" sz="1209" dirty="0" err="1">
                  <a:solidFill>
                    <a:srgbClr val="000000"/>
                  </a:solidFill>
                  <a:cs typeface="Chulabhorn Likit Text"/>
                </a:rPr>
                <a:t>แต่งกาย</a:t>
              </a:r>
              <a:endParaRPr lang="en-US" sz="1209" dirty="0">
                <a:solidFill>
                  <a:srgbClr val="000000"/>
                </a:solidFill>
                <a:cs typeface="Chulabhorn Likit Text"/>
              </a:endParaRPr>
            </a:p>
          </p:txBody>
        </p:sp>
        <p:sp>
          <p:nvSpPr>
            <p:cNvPr id="181" name="TextBox 29"/>
            <p:cNvSpPr txBox="1"/>
            <p:nvPr/>
          </p:nvSpPr>
          <p:spPr>
            <a:xfrm>
              <a:off x="2448521" y="4111846"/>
              <a:ext cx="1519852" cy="1626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98"/>
                </a:lnSpc>
              </a:pPr>
              <a:r>
                <a:rPr lang="en-US" sz="1141" dirty="0" err="1">
                  <a:solidFill>
                    <a:srgbClr val="FFFFFF"/>
                  </a:solidFill>
                  <a:cs typeface="Chulabhorn Likit Text"/>
                </a:rPr>
                <a:t>ประเภท</a:t>
              </a:r>
              <a:endParaRPr lang="en-US" sz="1141" dirty="0">
                <a:solidFill>
                  <a:srgbClr val="FFFFFF"/>
                </a:solidFill>
                <a:cs typeface="Chulabhorn Likit Text"/>
              </a:endParaRPr>
            </a:p>
            <a:p>
              <a:pPr algn="ctr">
                <a:lnSpc>
                  <a:spcPts val="1598"/>
                </a:lnSpc>
              </a:pPr>
              <a:r>
                <a:rPr lang="en-US" sz="1141" dirty="0" err="1">
                  <a:solidFill>
                    <a:srgbClr val="FFFFFF"/>
                  </a:solidFill>
                  <a:latin typeface="Chulabhorn Likit Text"/>
                  <a:cs typeface="Chulabhorn Likit Text"/>
                </a:rPr>
                <a:t>ของใช้</a:t>
              </a:r>
              <a:r>
                <a:rPr lang="en-US" sz="1141" dirty="0">
                  <a:solidFill>
                    <a:srgbClr val="FFFFFF"/>
                  </a:solidFill>
                  <a:latin typeface="Chulabhorn Likit Text"/>
                  <a:cs typeface="Chulabhorn Likit Text"/>
                </a:rPr>
                <a:t>/</a:t>
              </a:r>
            </a:p>
            <a:p>
              <a:pPr algn="ctr">
                <a:lnSpc>
                  <a:spcPts val="1598"/>
                </a:lnSpc>
              </a:pPr>
              <a:r>
                <a:rPr lang="en-US" sz="1141" dirty="0" err="1">
                  <a:solidFill>
                    <a:srgbClr val="FFFFFF"/>
                  </a:solidFill>
                  <a:latin typeface="Chulabhorn Likit Text"/>
                  <a:cs typeface="Chulabhorn Likit Text"/>
                </a:rPr>
                <a:t>ของตกแต่ง</a:t>
              </a:r>
              <a:r>
                <a:rPr lang="en-US" sz="1141" dirty="0">
                  <a:solidFill>
                    <a:srgbClr val="FFFFFF"/>
                  </a:solidFill>
                  <a:latin typeface="Chulabhorn Likit Text"/>
                  <a:cs typeface="Chulabhorn Likit Text"/>
                </a:rPr>
                <a:t>/</a:t>
              </a:r>
            </a:p>
            <a:p>
              <a:pPr algn="ctr">
                <a:lnSpc>
                  <a:spcPts val="1598"/>
                </a:lnSpc>
              </a:pPr>
              <a:r>
                <a:rPr lang="en-US" sz="1141" dirty="0" err="1">
                  <a:solidFill>
                    <a:srgbClr val="FFFFFF"/>
                  </a:solidFill>
                  <a:cs typeface="Chulabhorn Likit Text"/>
                </a:rPr>
                <a:t>ของที่ระลึก</a:t>
              </a:r>
              <a:endParaRPr lang="en-US" sz="1141" dirty="0">
                <a:solidFill>
                  <a:srgbClr val="FFFFFF"/>
                </a:solidFill>
                <a:cs typeface="Chulabhorn Likit Text"/>
              </a:endParaRPr>
            </a:p>
          </p:txBody>
        </p:sp>
        <p:sp>
          <p:nvSpPr>
            <p:cNvPr id="182" name="TextBox 30"/>
            <p:cNvSpPr txBox="1"/>
            <p:nvPr/>
          </p:nvSpPr>
          <p:spPr>
            <a:xfrm>
              <a:off x="600343" y="3198022"/>
              <a:ext cx="1677394" cy="1292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2"/>
                </a:lnSpc>
              </a:pPr>
              <a:r>
                <a:rPr lang="en-US" sz="1209">
                  <a:solidFill>
                    <a:srgbClr val="000000"/>
                  </a:solidFill>
                  <a:cs typeface="Chulabhorn Likit Text"/>
                </a:rPr>
                <a:t>ประเภท</a:t>
              </a:r>
            </a:p>
            <a:p>
              <a:pPr algn="ctr">
                <a:lnSpc>
                  <a:spcPts val="1692"/>
                </a:lnSpc>
              </a:pPr>
              <a:r>
                <a:rPr lang="en-US" sz="1209">
                  <a:solidFill>
                    <a:srgbClr val="000000"/>
                  </a:solidFill>
                  <a:cs typeface="Chulabhorn Likit Text"/>
                </a:rPr>
                <a:t>สมุนไพร</a:t>
              </a:r>
            </a:p>
            <a:p>
              <a:pPr algn="ctr">
                <a:lnSpc>
                  <a:spcPts val="1692"/>
                </a:lnSpc>
              </a:pPr>
              <a:r>
                <a:rPr lang="en-US" sz="1209">
                  <a:solidFill>
                    <a:srgbClr val="000000"/>
                  </a:solidFill>
                  <a:cs typeface="Chulabhorn Likit Text"/>
                </a:rPr>
                <a:t>ที่ไม่ใช่อาหาร</a:t>
              </a:r>
            </a:p>
          </p:txBody>
        </p:sp>
      </p:grpSp>
      <p:sp>
        <p:nvSpPr>
          <p:cNvPr id="203" name="TextBox 26"/>
          <p:cNvSpPr txBox="1"/>
          <p:nvPr/>
        </p:nvSpPr>
        <p:spPr>
          <a:xfrm>
            <a:off x="1254034" y="3696029"/>
            <a:ext cx="934235" cy="9548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81"/>
              </a:lnSpc>
            </a:pPr>
            <a:r>
              <a:rPr lang="th-TH" sz="1067" dirty="0">
                <a:solidFill>
                  <a:srgbClr val="FFFFFF"/>
                </a:solidFill>
                <a:cs typeface="Chulabhorn Likit Text"/>
              </a:rPr>
              <a:t>การเพิ่มกำลัง</a:t>
            </a:r>
            <a:br>
              <a:rPr lang="th-TH" sz="1067" dirty="0">
                <a:solidFill>
                  <a:srgbClr val="FFFFFF"/>
                </a:solidFill>
                <a:cs typeface="Chulabhorn Likit Text"/>
              </a:rPr>
            </a:br>
            <a:r>
              <a:rPr lang="th-TH" sz="1067" dirty="0">
                <a:solidFill>
                  <a:srgbClr val="FFFFFF"/>
                </a:solidFill>
                <a:cs typeface="Chulabhorn Likit Text"/>
              </a:rPr>
              <a:t>การผลิต/</a:t>
            </a:r>
            <a:br>
              <a:rPr lang="th-TH" sz="1067" dirty="0">
                <a:solidFill>
                  <a:srgbClr val="FFFFFF"/>
                </a:solidFill>
                <a:cs typeface="Chulabhorn Likit Text"/>
              </a:rPr>
            </a:br>
            <a:r>
              <a:rPr lang="th-TH" sz="1067" dirty="0">
                <a:solidFill>
                  <a:srgbClr val="FFFFFF"/>
                </a:solidFill>
                <a:cs typeface="Chulabhorn Likit Text"/>
              </a:rPr>
              <a:t>สร้างมูลค่าผลิตภัณฑ์</a:t>
            </a:r>
            <a:endParaRPr lang="en-US" sz="1067" dirty="0">
              <a:solidFill>
                <a:srgbClr val="FFFFFF"/>
              </a:solidFill>
              <a:cs typeface="Chulabhorn Likit Text"/>
            </a:endParaRPr>
          </a:p>
        </p:txBody>
      </p:sp>
      <p:sp>
        <p:nvSpPr>
          <p:cNvPr id="204" name="TextBox 127"/>
          <p:cNvSpPr txBox="1"/>
          <p:nvPr/>
        </p:nvSpPr>
        <p:spPr>
          <a:xfrm>
            <a:off x="8331150" y="2830652"/>
            <a:ext cx="816817" cy="646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2"/>
              </a:lnSpc>
            </a:pPr>
            <a:r>
              <a:rPr lang="th-TH" sz="1209" dirty="0">
                <a:solidFill>
                  <a:srgbClr val="000000"/>
                </a:solidFill>
                <a:cs typeface="Chulabhorn Likit Text"/>
              </a:rPr>
              <a:t>ตามที่ อกส. กทม. พิจารณา</a:t>
            </a:r>
            <a:endParaRPr lang="en-US" sz="1209" dirty="0">
              <a:solidFill>
                <a:srgbClr val="000000"/>
              </a:solidFill>
              <a:cs typeface="Chulabhorn Likit Text"/>
            </a:endParaRPr>
          </a:p>
        </p:txBody>
      </p:sp>
      <p:grpSp>
        <p:nvGrpSpPr>
          <p:cNvPr id="206" name="Group 205"/>
          <p:cNvGrpSpPr/>
          <p:nvPr/>
        </p:nvGrpSpPr>
        <p:grpSpPr>
          <a:xfrm>
            <a:off x="2892162" y="1159540"/>
            <a:ext cx="2898627" cy="2988138"/>
            <a:chOff x="8300970" y="1004666"/>
            <a:chExt cx="4347941" cy="4482207"/>
          </a:xfrm>
        </p:grpSpPr>
        <p:grpSp>
          <p:nvGrpSpPr>
            <p:cNvPr id="70" name="Group 70"/>
            <p:cNvGrpSpPr/>
            <p:nvPr/>
          </p:nvGrpSpPr>
          <p:grpSpPr>
            <a:xfrm>
              <a:off x="8300970" y="1004666"/>
              <a:ext cx="4347941" cy="4482207"/>
              <a:chOff x="0" y="0"/>
              <a:chExt cx="5797255" cy="5976276"/>
            </a:xfrm>
          </p:grpSpPr>
          <p:grpSp>
            <p:nvGrpSpPr>
              <p:cNvPr id="71" name="Group 71"/>
              <p:cNvGrpSpPr/>
              <p:nvPr/>
            </p:nvGrpSpPr>
            <p:grpSpPr>
              <a:xfrm>
                <a:off x="1739592" y="0"/>
                <a:ext cx="2318071" cy="1992092"/>
                <a:chOff x="0" y="0"/>
                <a:chExt cx="812800" cy="698500"/>
              </a:xfrm>
            </p:grpSpPr>
            <p:sp>
              <p:nvSpPr>
                <p:cNvPr id="72" name="Freeform 72"/>
                <p:cNvSpPr/>
                <p:nvPr/>
              </p:nvSpPr>
              <p:spPr>
                <a:xfrm>
                  <a:off x="0" y="0"/>
                  <a:ext cx="812800" cy="69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698500">
                      <a:moveTo>
                        <a:pt x="812800" y="349250"/>
                      </a:moveTo>
                      <a:lnTo>
                        <a:pt x="609600" y="698500"/>
                      </a:lnTo>
                      <a:lnTo>
                        <a:pt x="203200" y="698500"/>
                      </a:lnTo>
                      <a:lnTo>
                        <a:pt x="0" y="349250"/>
                      </a:lnTo>
                      <a:lnTo>
                        <a:pt x="203200" y="0"/>
                      </a:lnTo>
                      <a:lnTo>
                        <a:pt x="609600" y="0"/>
                      </a:lnTo>
                      <a:lnTo>
                        <a:pt x="812800" y="349250"/>
                      </a:lnTo>
                      <a:close/>
                    </a:path>
                  </a:pathLst>
                </a:custGeom>
                <a:solidFill>
                  <a:srgbClr val="F26A79"/>
                </a:solidFill>
              </p:spPr>
            </p:sp>
            <p:sp>
              <p:nvSpPr>
                <p:cNvPr id="73" name="TextBox 73"/>
                <p:cNvSpPr txBox="1"/>
                <p:nvPr/>
              </p:nvSpPr>
              <p:spPr>
                <a:xfrm>
                  <a:off x="114300" y="-38100"/>
                  <a:ext cx="584200" cy="736600"/>
                </a:xfrm>
                <a:prstGeom prst="rect">
                  <a:avLst/>
                </a:prstGeom>
              </p:spPr>
              <p:txBody>
                <a:bodyPr lIns="24657" tIns="24657" rIns="24657" bIns="24657" rtlCol="0" anchor="ctr"/>
                <a:lstStyle/>
                <a:p>
                  <a:pPr algn="ctr">
                    <a:lnSpc>
                      <a:spcPts val="1773"/>
                    </a:lnSpc>
                    <a:spcBef>
                      <a:spcPct val="0"/>
                    </a:spcBef>
                  </a:pPr>
                  <a:endParaRPr sz="1200"/>
                </a:p>
              </p:txBody>
            </p:sp>
          </p:grpSp>
          <p:grpSp>
            <p:nvGrpSpPr>
              <p:cNvPr id="74" name="Group 74"/>
              <p:cNvGrpSpPr/>
              <p:nvPr/>
            </p:nvGrpSpPr>
            <p:grpSpPr>
              <a:xfrm>
                <a:off x="3479184" y="887386"/>
                <a:ext cx="2318071" cy="2100752"/>
                <a:chOff x="0" y="-38100"/>
                <a:chExt cx="812800" cy="736600"/>
              </a:xfrm>
            </p:grpSpPr>
            <p:sp>
              <p:nvSpPr>
                <p:cNvPr id="75" name="Freeform 75"/>
                <p:cNvSpPr/>
                <p:nvPr/>
              </p:nvSpPr>
              <p:spPr>
                <a:xfrm>
                  <a:off x="0" y="0"/>
                  <a:ext cx="812800" cy="69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698500">
                      <a:moveTo>
                        <a:pt x="812800" y="349250"/>
                      </a:moveTo>
                      <a:lnTo>
                        <a:pt x="609600" y="698500"/>
                      </a:lnTo>
                      <a:lnTo>
                        <a:pt x="203200" y="698500"/>
                      </a:lnTo>
                      <a:lnTo>
                        <a:pt x="0" y="349250"/>
                      </a:lnTo>
                      <a:lnTo>
                        <a:pt x="203200" y="0"/>
                      </a:lnTo>
                      <a:lnTo>
                        <a:pt x="609600" y="0"/>
                      </a:lnTo>
                      <a:lnTo>
                        <a:pt x="812800" y="349250"/>
                      </a:lnTo>
                      <a:close/>
                    </a:path>
                  </a:pathLst>
                </a:custGeom>
                <a:solidFill>
                  <a:srgbClr val="F5A4A4"/>
                </a:solidFill>
              </p:spPr>
            </p:sp>
            <p:sp>
              <p:nvSpPr>
                <p:cNvPr id="76" name="TextBox 76"/>
                <p:cNvSpPr txBox="1"/>
                <p:nvPr/>
              </p:nvSpPr>
              <p:spPr>
                <a:xfrm>
                  <a:off x="114300" y="-38100"/>
                  <a:ext cx="584200" cy="736600"/>
                </a:xfrm>
                <a:prstGeom prst="rect">
                  <a:avLst/>
                </a:prstGeom>
              </p:spPr>
              <p:txBody>
                <a:bodyPr lIns="24657" tIns="24657" rIns="24657" bIns="24657" rtlCol="0" anchor="ctr"/>
                <a:lstStyle/>
                <a:p>
                  <a:pPr algn="ctr">
                    <a:lnSpc>
                      <a:spcPts val="1773"/>
                    </a:lnSpc>
                    <a:spcBef>
                      <a:spcPct val="0"/>
                    </a:spcBef>
                  </a:pPr>
                  <a:endParaRPr sz="1200"/>
                </a:p>
              </p:txBody>
            </p:sp>
          </p:grpSp>
          <p:grpSp>
            <p:nvGrpSpPr>
              <p:cNvPr id="77" name="Group 77"/>
              <p:cNvGrpSpPr/>
              <p:nvPr/>
            </p:nvGrpSpPr>
            <p:grpSpPr>
              <a:xfrm>
                <a:off x="3479184" y="2988138"/>
                <a:ext cx="2318071" cy="1992092"/>
                <a:chOff x="0" y="0"/>
                <a:chExt cx="812800" cy="698500"/>
              </a:xfrm>
            </p:grpSpPr>
            <p:sp>
              <p:nvSpPr>
                <p:cNvPr id="78" name="Freeform 78"/>
                <p:cNvSpPr/>
                <p:nvPr/>
              </p:nvSpPr>
              <p:spPr>
                <a:xfrm>
                  <a:off x="0" y="0"/>
                  <a:ext cx="812800" cy="69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698500">
                      <a:moveTo>
                        <a:pt x="812800" y="349250"/>
                      </a:moveTo>
                      <a:lnTo>
                        <a:pt x="609600" y="698500"/>
                      </a:lnTo>
                      <a:lnTo>
                        <a:pt x="203200" y="698500"/>
                      </a:lnTo>
                      <a:lnTo>
                        <a:pt x="0" y="349250"/>
                      </a:lnTo>
                      <a:lnTo>
                        <a:pt x="203200" y="0"/>
                      </a:lnTo>
                      <a:lnTo>
                        <a:pt x="609600" y="0"/>
                      </a:lnTo>
                      <a:lnTo>
                        <a:pt x="812800" y="349250"/>
                      </a:lnTo>
                      <a:close/>
                    </a:path>
                  </a:pathLst>
                </a:custGeom>
                <a:solidFill>
                  <a:srgbClr val="FAC0BD"/>
                </a:solidFill>
              </p:spPr>
            </p:sp>
            <p:sp>
              <p:nvSpPr>
                <p:cNvPr id="79" name="TextBox 79"/>
                <p:cNvSpPr txBox="1"/>
                <p:nvPr/>
              </p:nvSpPr>
              <p:spPr>
                <a:xfrm>
                  <a:off x="114300" y="-38100"/>
                  <a:ext cx="584200" cy="736600"/>
                </a:xfrm>
                <a:prstGeom prst="rect">
                  <a:avLst/>
                </a:prstGeom>
              </p:spPr>
              <p:txBody>
                <a:bodyPr lIns="24657" tIns="24657" rIns="24657" bIns="24657" rtlCol="0" anchor="ctr"/>
                <a:lstStyle/>
                <a:p>
                  <a:pPr algn="ctr">
                    <a:lnSpc>
                      <a:spcPts val="1773"/>
                    </a:lnSpc>
                    <a:spcBef>
                      <a:spcPct val="0"/>
                    </a:spcBef>
                  </a:pPr>
                  <a:endParaRPr sz="1200"/>
                </a:p>
              </p:txBody>
            </p:sp>
          </p:grpSp>
          <p:grpSp>
            <p:nvGrpSpPr>
              <p:cNvPr id="80" name="Group 80"/>
              <p:cNvGrpSpPr/>
              <p:nvPr/>
            </p:nvGrpSpPr>
            <p:grpSpPr>
              <a:xfrm>
                <a:off x="1739592" y="3984184"/>
                <a:ext cx="2318071" cy="1992092"/>
                <a:chOff x="0" y="0"/>
                <a:chExt cx="812800" cy="698500"/>
              </a:xfrm>
            </p:grpSpPr>
            <p:sp>
              <p:nvSpPr>
                <p:cNvPr id="81" name="Freeform 81"/>
                <p:cNvSpPr/>
                <p:nvPr/>
              </p:nvSpPr>
              <p:spPr>
                <a:xfrm>
                  <a:off x="0" y="0"/>
                  <a:ext cx="812800" cy="69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698500">
                      <a:moveTo>
                        <a:pt x="812800" y="349250"/>
                      </a:moveTo>
                      <a:lnTo>
                        <a:pt x="609600" y="698500"/>
                      </a:lnTo>
                      <a:lnTo>
                        <a:pt x="203200" y="698500"/>
                      </a:lnTo>
                      <a:lnTo>
                        <a:pt x="0" y="349250"/>
                      </a:lnTo>
                      <a:lnTo>
                        <a:pt x="203200" y="0"/>
                      </a:lnTo>
                      <a:lnTo>
                        <a:pt x="609600" y="0"/>
                      </a:lnTo>
                      <a:lnTo>
                        <a:pt x="812800" y="349250"/>
                      </a:lnTo>
                      <a:close/>
                    </a:path>
                  </a:pathLst>
                </a:custGeom>
                <a:solidFill>
                  <a:srgbClr val="F26A79"/>
                </a:solidFill>
              </p:spPr>
            </p:sp>
            <p:sp>
              <p:nvSpPr>
                <p:cNvPr id="82" name="TextBox 82"/>
                <p:cNvSpPr txBox="1"/>
                <p:nvPr/>
              </p:nvSpPr>
              <p:spPr>
                <a:xfrm>
                  <a:off x="114300" y="-38100"/>
                  <a:ext cx="584200" cy="736600"/>
                </a:xfrm>
                <a:prstGeom prst="rect">
                  <a:avLst/>
                </a:prstGeom>
              </p:spPr>
              <p:txBody>
                <a:bodyPr lIns="24657" tIns="24657" rIns="24657" bIns="24657" rtlCol="0" anchor="ctr"/>
                <a:lstStyle/>
                <a:p>
                  <a:pPr algn="ctr">
                    <a:lnSpc>
                      <a:spcPts val="1773"/>
                    </a:lnSpc>
                    <a:spcBef>
                      <a:spcPct val="0"/>
                    </a:spcBef>
                  </a:pPr>
                  <a:endParaRPr sz="1200"/>
                </a:p>
              </p:txBody>
            </p:sp>
          </p:grpSp>
          <p:grpSp>
            <p:nvGrpSpPr>
              <p:cNvPr id="83" name="Group 83"/>
              <p:cNvGrpSpPr/>
              <p:nvPr/>
            </p:nvGrpSpPr>
            <p:grpSpPr>
              <a:xfrm>
                <a:off x="0" y="2988138"/>
                <a:ext cx="2318071" cy="1992092"/>
                <a:chOff x="0" y="0"/>
                <a:chExt cx="812800" cy="698500"/>
              </a:xfrm>
            </p:grpSpPr>
            <p:sp>
              <p:nvSpPr>
                <p:cNvPr id="84" name="Freeform 84"/>
                <p:cNvSpPr/>
                <p:nvPr/>
              </p:nvSpPr>
              <p:spPr>
                <a:xfrm>
                  <a:off x="0" y="0"/>
                  <a:ext cx="812800" cy="69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698500">
                      <a:moveTo>
                        <a:pt x="812800" y="349250"/>
                      </a:moveTo>
                      <a:lnTo>
                        <a:pt x="609600" y="698500"/>
                      </a:lnTo>
                      <a:lnTo>
                        <a:pt x="203200" y="698500"/>
                      </a:lnTo>
                      <a:lnTo>
                        <a:pt x="0" y="349250"/>
                      </a:lnTo>
                      <a:lnTo>
                        <a:pt x="203200" y="0"/>
                      </a:lnTo>
                      <a:lnTo>
                        <a:pt x="609600" y="0"/>
                      </a:lnTo>
                      <a:lnTo>
                        <a:pt x="812800" y="349250"/>
                      </a:lnTo>
                      <a:close/>
                    </a:path>
                  </a:pathLst>
                </a:custGeom>
                <a:solidFill>
                  <a:srgbClr val="FAC0BD"/>
                </a:solidFill>
              </p:spPr>
            </p:sp>
            <p:sp>
              <p:nvSpPr>
                <p:cNvPr id="85" name="TextBox 85"/>
                <p:cNvSpPr txBox="1"/>
                <p:nvPr/>
              </p:nvSpPr>
              <p:spPr>
                <a:xfrm>
                  <a:off x="114300" y="-38100"/>
                  <a:ext cx="584200" cy="736600"/>
                </a:xfrm>
                <a:prstGeom prst="rect">
                  <a:avLst/>
                </a:prstGeom>
              </p:spPr>
              <p:txBody>
                <a:bodyPr lIns="24657" tIns="24657" rIns="24657" bIns="24657" rtlCol="0" anchor="ctr"/>
                <a:lstStyle/>
                <a:p>
                  <a:pPr algn="ctr">
                    <a:lnSpc>
                      <a:spcPts val="1773"/>
                    </a:lnSpc>
                    <a:spcBef>
                      <a:spcPct val="0"/>
                    </a:spcBef>
                  </a:pPr>
                  <a:endParaRPr sz="1200"/>
                </a:p>
              </p:txBody>
            </p:sp>
          </p:grpSp>
          <p:grpSp>
            <p:nvGrpSpPr>
              <p:cNvPr id="86" name="Group 86"/>
              <p:cNvGrpSpPr/>
              <p:nvPr/>
            </p:nvGrpSpPr>
            <p:grpSpPr>
              <a:xfrm>
                <a:off x="0" y="996046"/>
                <a:ext cx="2318071" cy="1992092"/>
                <a:chOff x="0" y="0"/>
                <a:chExt cx="812800" cy="698500"/>
              </a:xfrm>
            </p:grpSpPr>
            <p:sp>
              <p:nvSpPr>
                <p:cNvPr id="87" name="Freeform 87"/>
                <p:cNvSpPr/>
                <p:nvPr/>
              </p:nvSpPr>
              <p:spPr>
                <a:xfrm>
                  <a:off x="0" y="0"/>
                  <a:ext cx="812800" cy="69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698500">
                      <a:moveTo>
                        <a:pt x="812800" y="349250"/>
                      </a:moveTo>
                      <a:lnTo>
                        <a:pt x="609600" y="698500"/>
                      </a:lnTo>
                      <a:lnTo>
                        <a:pt x="203200" y="698500"/>
                      </a:lnTo>
                      <a:lnTo>
                        <a:pt x="0" y="349250"/>
                      </a:lnTo>
                      <a:lnTo>
                        <a:pt x="203200" y="0"/>
                      </a:lnTo>
                      <a:lnTo>
                        <a:pt x="609600" y="0"/>
                      </a:lnTo>
                      <a:lnTo>
                        <a:pt x="812800" y="349250"/>
                      </a:lnTo>
                      <a:close/>
                    </a:path>
                  </a:pathLst>
                </a:custGeom>
                <a:solidFill>
                  <a:srgbClr val="F5A4A4"/>
                </a:solidFill>
              </p:spPr>
              <p:txBody>
                <a:bodyPr/>
                <a:lstStyle/>
                <a:p>
                  <a:endParaRPr lang="th-TH" sz="1200" dirty="0"/>
                </a:p>
              </p:txBody>
            </p:sp>
            <p:sp>
              <p:nvSpPr>
                <p:cNvPr id="88" name="TextBox 88"/>
                <p:cNvSpPr txBox="1"/>
                <p:nvPr/>
              </p:nvSpPr>
              <p:spPr>
                <a:xfrm>
                  <a:off x="114300" y="-38100"/>
                  <a:ext cx="584200" cy="736600"/>
                </a:xfrm>
                <a:prstGeom prst="rect">
                  <a:avLst/>
                </a:prstGeom>
              </p:spPr>
              <p:txBody>
                <a:bodyPr lIns="24657" tIns="24657" rIns="24657" bIns="24657" rtlCol="0" anchor="ctr"/>
                <a:lstStyle/>
                <a:p>
                  <a:pPr algn="ctr">
                    <a:lnSpc>
                      <a:spcPts val="1773"/>
                    </a:lnSpc>
                    <a:spcBef>
                      <a:spcPct val="0"/>
                    </a:spcBef>
                  </a:pPr>
                  <a:endParaRPr sz="1200"/>
                </a:p>
              </p:txBody>
            </p:sp>
          </p:grpSp>
          <p:sp>
            <p:nvSpPr>
              <p:cNvPr id="89" name="TextBox 89"/>
              <p:cNvSpPr txBox="1"/>
              <p:nvPr/>
            </p:nvSpPr>
            <p:spPr>
              <a:xfrm>
                <a:off x="2167904" y="251948"/>
                <a:ext cx="1606504" cy="13692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1813"/>
                  </a:lnSpc>
                </a:pPr>
                <a:r>
                  <a:rPr lang="th-TH" sz="1295" dirty="0">
                    <a:solidFill>
                      <a:srgbClr val="FFFFFF"/>
                    </a:solidFill>
                    <a:cs typeface="Chulabhorn Likit Text"/>
                  </a:rPr>
                  <a:t>การพัฒนาวิสหากิจชุมชน</a:t>
                </a:r>
                <a:endParaRPr lang="en-US" sz="1295" dirty="0">
                  <a:solidFill>
                    <a:srgbClr val="FFFFFF"/>
                  </a:solidFill>
                  <a:cs typeface="Chulabhorn Likit Text"/>
                </a:endParaRPr>
              </a:p>
            </p:txBody>
          </p:sp>
          <p:sp>
            <p:nvSpPr>
              <p:cNvPr id="91" name="TextBox 91"/>
              <p:cNvSpPr txBox="1"/>
              <p:nvPr/>
            </p:nvSpPr>
            <p:spPr>
              <a:xfrm>
                <a:off x="1885308" y="2191244"/>
                <a:ext cx="2002980" cy="180818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1813"/>
                  </a:lnSpc>
                </a:pPr>
                <a:r>
                  <a:rPr lang="th-TH" sz="1000" dirty="0">
                    <a:solidFill>
                      <a:srgbClr val="000000"/>
                    </a:solidFill>
                    <a:cs typeface="Chulabhorn Likit Text"/>
                  </a:rPr>
                  <a:t>พัฒนาเศรษฐกิจฐานราก การผลิต การตลาดและ</a:t>
                </a:r>
                <a:br>
                  <a:rPr lang="th-TH" sz="1000" dirty="0">
                    <a:solidFill>
                      <a:srgbClr val="000000"/>
                    </a:solidFill>
                    <a:cs typeface="Chulabhorn Likit Text"/>
                  </a:rPr>
                </a:br>
                <a:r>
                  <a:rPr lang="th-TH" sz="1000" dirty="0">
                    <a:solidFill>
                      <a:srgbClr val="000000"/>
                    </a:solidFill>
                    <a:cs typeface="Chulabhorn Likit Text"/>
                  </a:rPr>
                  <a:t>การจำหน่าย</a:t>
                </a:r>
                <a:endParaRPr lang="en-US" sz="1000" dirty="0">
                  <a:solidFill>
                    <a:srgbClr val="000000"/>
                  </a:solidFill>
                  <a:cs typeface="Chulabhorn Likit Text"/>
                </a:endParaRPr>
              </a:p>
            </p:txBody>
          </p:sp>
          <p:sp>
            <p:nvSpPr>
              <p:cNvPr id="92" name="TextBox 92"/>
              <p:cNvSpPr txBox="1"/>
              <p:nvPr/>
            </p:nvSpPr>
            <p:spPr>
              <a:xfrm>
                <a:off x="562916" y="3186692"/>
                <a:ext cx="1256570" cy="16285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631"/>
                  </a:lnSpc>
                </a:pPr>
                <a:r>
                  <a:rPr lang="th-TH" sz="1165" dirty="0">
                    <a:solidFill>
                      <a:srgbClr val="000000"/>
                    </a:solidFill>
                    <a:cs typeface="Chulabhorn Likit Text"/>
                  </a:rPr>
                  <a:t>การแปรรูปพัฒนาบรรจุภัณฑ์</a:t>
                </a:r>
                <a:endParaRPr lang="en-US" sz="1165" dirty="0">
                  <a:solidFill>
                    <a:srgbClr val="000000"/>
                  </a:solidFill>
                  <a:cs typeface="Chulabhorn Likit Text"/>
                </a:endParaRPr>
              </a:p>
            </p:txBody>
          </p:sp>
          <p:sp>
            <p:nvSpPr>
              <p:cNvPr id="93" name="TextBox 93"/>
              <p:cNvSpPr txBox="1"/>
              <p:nvPr/>
            </p:nvSpPr>
            <p:spPr>
              <a:xfrm>
                <a:off x="2057624" y="4415976"/>
                <a:ext cx="1768962" cy="11401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1450"/>
                  </a:lnSpc>
                </a:pPr>
                <a:r>
                  <a:rPr lang="th-TH" sz="1067" dirty="0">
                    <a:solidFill>
                      <a:srgbClr val="FFFFFF"/>
                    </a:solidFill>
                    <a:cs typeface="Chulabhorn Likit Text"/>
                  </a:rPr>
                  <a:t>การท่องเที่ยวชุมชนเชิงสร้างสรรค์</a:t>
                </a:r>
                <a:endParaRPr lang="en-US" sz="1067" dirty="0">
                  <a:solidFill>
                    <a:srgbClr val="FFFFFF"/>
                  </a:solidFill>
                  <a:cs typeface="Chulabhorn Likit Text"/>
                </a:endParaRPr>
              </a:p>
            </p:txBody>
          </p:sp>
          <p:sp>
            <p:nvSpPr>
              <p:cNvPr id="94" name="TextBox 94"/>
              <p:cNvSpPr txBox="1"/>
              <p:nvPr/>
            </p:nvSpPr>
            <p:spPr>
              <a:xfrm>
                <a:off x="3858451" y="1416256"/>
                <a:ext cx="1630114" cy="90755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1813"/>
                  </a:lnSpc>
                </a:pPr>
                <a:r>
                  <a:rPr lang="th-TH" sz="1295" dirty="0">
                    <a:solidFill>
                      <a:srgbClr val="00000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การพัฒนาธุรกิจชุมชน</a:t>
                </a:r>
                <a:endParaRPr lang="en-US" sz="1295" dirty="0">
                  <a:solidFill>
                    <a:srgbClr val="00000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95" name="TextBox 95"/>
              <p:cNvSpPr txBox="1"/>
              <p:nvPr/>
            </p:nvSpPr>
            <p:spPr>
              <a:xfrm>
                <a:off x="3474935" y="3350326"/>
                <a:ext cx="2307320" cy="136191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813"/>
                  </a:lnSpc>
                </a:pPr>
                <a:r>
                  <a:rPr lang="th-TH" sz="1200" dirty="0">
                    <a:solidFill>
                      <a:srgbClr val="000000"/>
                    </a:solidFill>
                    <a:cs typeface="Chulabhorn Likit Text"/>
                  </a:rPr>
                  <a:t>การส่งเสริมช่องทาง</a:t>
                </a:r>
                <a:br>
                  <a:rPr lang="th-TH" sz="1200" dirty="0">
                    <a:solidFill>
                      <a:srgbClr val="000000"/>
                    </a:solidFill>
                    <a:cs typeface="Chulabhorn Likit Text"/>
                  </a:rPr>
                </a:br>
                <a:r>
                  <a:rPr lang="th-TH" sz="1200" dirty="0">
                    <a:solidFill>
                      <a:srgbClr val="000000"/>
                    </a:solidFill>
                    <a:cs typeface="Chulabhorn Likit Text"/>
                  </a:rPr>
                  <a:t>การตลาด</a:t>
                </a:r>
                <a:endParaRPr lang="en-US" sz="1067" dirty="0">
                  <a:solidFill>
                    <a:srgbClr val="000000"/>
                  </a:solidFill>
                  <a:cs typeface="Chulabhorn Likit Text"/>
                </a:endParaRPr>
              </a:p>
            </p:txBody>
          </p:sp>
        </p:grpSp>
        <p:sp>
          <p:nvSpPr>
            <p:cNvPr id="205" name="TextBox 92"/>
            <p:cNvSpPr txBox="1"/>
            <p:nvPr/>
          </p:nvSpPr>
          <p:spPr>
            <a:xfrm>
              <a:off x="8509022" y="1838161"/>
              <a:ext cx="1274768" cy="12158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31"/>
                </a:lnSpc>
              </a:pPr>
              <a:r>
                <a:rPr lang="th-TH" sz="1067" b="1" dirty="0">
                  <a:solidFill>
                    <a:srgbClr val="000000"/>
                  </a:solidFill>
                  <a:cs typeface="Chulabhorn Likit Text"/>
                </a:rPr>
                <a:t>การพัฒนาทักษะอาชีพ</a:t>
              </a:r>
            </a:p>
            <a:p>
              <a:pPr algn="ctr">
                <a:lnSpc>
                  <a:spcPts val="1631"/>
                </a:lnSpc>
              </a:pPr>
              <a:r>
                <a:rPr lang="th-TH" sz="1067" b="1" dirty="0">
                  <a:solidFill>
                    <a:srgbClr val="000000"/>
                  </a:solidFill>
                  <a:cs typeface="Chulabhorn Likit Text"/>
                </a:rPr>
                <a:t>(</a:t>
              </a:r>
              <a:r>
                <a:rPr lang="en-US" sz="1067" b="1" dirty="0">
                  <a:solidFill>
                    <a:srgbClr val="000000"/>
                  </a:solidFill>
                  <a:cs typeface="Chulabhorn Likit Text"/>
                </a:rPr>
                <a:t>Up skill</a:t>
              </a:r>
              <a:r>
                <a:rPr lang="th-TH" sz="1067" b="1" dirty="0">
                  <a:solidFill>
                    <a:srgbClr val="000000"/>
                  </a:solidFill>
                  <a:cs typeface="Chulabhorn Likit Text"/>
                </a:rPr>
                <a:t>, </a:t>
              </a:r>
              <a:r>
                <a:rPr lang="en-US" sz="1067" b="1" dirty="0">
                  <a:solidFill>
                    <a:srgbClr val="000000"/>
                  </a:solidFill>
                  <a:cs typeface="Chulabhorn Likit Text"/>
                </a:rPr>
                <a:t>Re skill</a:t>
              </a:r>
              <a:r>
                <a:rPr lang="th-TH" sz="1067" b="1" dirty="0">
                  <a:solidFill>
                    <a:srgbClr val="000000"/>
                  </a:solidFill>
                  <a:cs typeface="Chulabhorn Likit Text"/>
                </a:rPr>
                <a:t> สู่ </a:t>
              </a:r>
              <a:r>
                <a:rPr lang="en-US" sz="1067" b="1" dirty="0">
                  <a:solidFill>
                    <a:srgbClr val="000000"/>
                  </a:solidFill>
                  <a:cs typeface="Chulabhorn Likit Text"/>
                </a:rPr>
                <a:t>Start Up</a:t>
              </a:r>
            </a:p>
          </p:txBody>
        </p:sp>
      </p:grpSp>
      <p:sp>
        <p:nvSpPr>
          <p:cNvPr id="90" name="ตัวแทนหมายเลขภาพนิ่ง 8">
            <a:extLst>
              <a:ext uri="{FF2B5EF4-FFF2-40B4-BE49-F238E27FC236}">
                <a16:creationId xmlns:a16="http://schemas.microsoft.com/office/drawing/2014/main" id="{1DFDE394-87B7-B2AA-7006-3D0E81A2FC9B}"/>
              </a:ext>
            </a:extLst>
          </p:cNvPr>
          <p:cNvSpPr txBox="1">
            <a:spLocks/>
          </p:cNvSpPr>
          <p:nvPr/>
        </p:nvSpPr>
        <p:spPr>
          <a:xfrm>
            <a:off x="11115090" y="6440644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55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740953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Freeform 2"/>
          <p:cNvSpPr/>
          <p:nvPr/>
        </p:nvSpPr>
        <p:spPr>
          <a:xfrm rot="-5400000">
            <a:off x="424308" y="3262840"/>
            <a:ext cx="1057297" cy="1178046"/>
          </a:xfrm>
          <a:custGeom>
            <a:avLst/>
            <a:gdLst/>
            <a:ahLst/>
            <a:cxnLst/>
            <a:rect l="l" t="t" r="r" b="b"/>
            <a:pathLst>
              <a:path w="1585945" h="1767069">
                <a:moveTo>
                  <a:pt x="0" y="0"/>
                </a:moveTo>
                <a:lnTo>
                  <a:pt x="1585945" y="0"/>
                </a:lnTo>
                <a:lnTo>
                  <a:pt x="1585945" y="1767069"/>
                </a:lnTo>
                <a:lnTo>
                  <a:pt x="0" y="17670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8" name="Freeform 3"/>
          <p:cNvSpPr/>
          <p:nvPr/>
        </p:nvSpPr>
        <p:spPr>
          <a:xfrm rot="-5400000">
            <a:off x="2710106" y="3262840"/>
            <a:ext cx="1057297" cy="1178046"/>
          </a:xfrm>
          <a:custGeom>
            <a:avLst/>
            <a:gdLst/>
            <a:ahLst/>
            <a:cxnLst/>
            <a:rect l="l" t="t" r="r" b="b"/>
            <a:pathLst>
              <a:path w="1585945" h="1767069">
                <a:moveTo>
                  <a:pt x="0" y="0"/>
                </a:moveTo>
                <a:lnTo>
                  <a:pt x="1585944" y="0"/>
                </a:lnTo>
                <a:lnTo>
                  <a:pt x="1585944" y="1767069"/>
                </a:lnTo>
                <a:lnTo>
                  <a:pt x="0" y="17670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9" name="Freeform 4"/>
          <p:cNvSpPr/>
          <p:nvPr/>
        </p:nvSpPr>
        <p:spPr>
          <a:xfrm rot="5400000">
            <a:off x="1567207" y="3146594"/>
            <a:ext cx="1057297" cy="1178046"/>
          </a:xfrm>
          <a:custGeom>
            <a:avLst/>
            <a:gdLst/>
            <a:ahLst/>
            <a:cxnLst/>
            <a:rect l="l" t="t" r="r" b="b"/>
            <a:pathLst>
              <a:path w="1585945" h="1767069">
                <a:moveTo>
                  <a:pt x="0" y="0"/>
                </a:moveTo>
                <a:lnTo>
                  <a:pt x="1585944" y="0"/>
                </a:lnTo>
                <a:lnTo>
                  <a:pt x="1585944" y="1767069"/>
                </a:lnTo>
                <a:lnTo>
                  <a:pt x="0" y="17670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0" name="Freeform 5"/>
          <p:cNvSpPr/>
          <p:nvPr/>
        </p:nvSpPr>
        <p:spPr>
          <a:xfrm rot="5400000">
            <a:off x="3853004" y="3146594"/>
            <a:ext cx="1057297" cy="1178046"/>
          </a:xfrm>
          <a:custGeom>
            <a:avLst/>
            <a:gdLst/>
            <a:ahLst/>
            <a:cxnLst/>
            <a:rect l="l" t="t" r="r" b="b"/>
            <a:pathLst>
              <a:path w="1585945" h="1767069">
                <a:moveTo>
                  <a:pt x="0" y="0"/>
                </a:moveTo>
                <a:lnTo>
                  <a:pt x="1585944" y="0"/>
                </a:lnTo>
                <a:lnTo>
                  <a:pt x="1585944" y="1767069"/>
                </a:lnTo>
                <a:lnTo>
                  <a:pt x="0" y="17670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1" name="Freeform 6"/>
          <p:cNvSpPr/>
          <p:nvPr/>
        </p:nvSpPr>
        <p:spPr>
          <a:xfrm rot="-5400000">
            <a:off x="4995903" y="3262840"/>
            <a:ext cx="1057297" cy="1178046"/>
          </a:xfrm>
          <a:custGeom>
            <a:avLst/>
            <a:gdLst/>
            <a:ahLst/>
            <a:cxnLst/>
            <a:rect l="l" t="t" r="r" b="b"/>
            <a:pathLst>
              <a:path w="1585945" h="1767069">
                <a:moveTo>
                  <a:pt x="0" y="0"/>
                </a:moveTo>
                <a:lnTo>
                  <a:pt x="1585944" y="0"/>
                </a:lnTo>
                <a:lnTo>
                  <a:pt x="1585944" y="1767069"/>
                </a:lnTo>
                <a:lnTo>
                  <a:pt x="0" y="17670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2" name="Freeform 7"/>
          <p:cNvSpPr/>
          <p:nvPr/>
        </p:nvSpPr>
        <p:spPr>
          <a:xfrm rot="5400000">
            <a:off x="6138802" y="3146594"/>
            <a:ext cx="1057297" cy="1178046"/>
          </a:xfrm>
          <a:custGeom>
            <a:avLst/>
            <a:gdLst/>
            <a:ahLst/>
            <a:cxnLst/>
            <a:rect l="l" t="t" r="r" b="b"/>
            <a:pathLst>
              <a:path w="1585945" h="1767069">
                <a:moveTo>
                  <a:pt x="0" y="0"/>
                </a:moveTo>
                <a:lnTo>
                  <a:pt x="1585944" y="0"/>
                </a:lnTo>
                <a:lnTo>
                  <a:pt x="1585944" y="1767069"/>
                </a:lnTo>
                <a:lnTo>
                  <a:pt x="0" y="17670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3" name="Freeform 8"/>
          <p:cNvSpPr/>
          <p:nvPr/>
        </p:nvSpPr>
        <p:spPr>
          <a:xfrm rot="-5400000">
            <a:off x="7281700" y="3262840"/>
            <a:ext cx="1057297" cy="1178046"/>
          </a:xfrm>
          <a:custGeom>
            <a:avLst/>
            <a:gdLst/>
            <a:ahLst/>
            <a:cxnLst/>
            <a:rect l="l" t="t" r="r" b="b"/>
            <a:pathLst>
              <a:path w="1585945" h="1767069">
                <a:moveTo>
                  <a:pt x="0" y="0"/>
                </a:moveTo>
                <a:lnTo>
                  <a:pt x="1585944" y="0"/>
                </a:lnTo>
                <a:lnTo>
                  <a:pt x="1585944" y="1767069"/>
                </a:lnTo>
                <a:lnTo>
                  <a:pt x="0" y="17670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4" name="Freeform 9"/>
          <p:cNvSpPr/>
          <p:nvPr/>
        </p:nvSpPr>
        <p:spPr>
          <a:xfrm rot="5400000">
            <a:off x="8424599" y="3146594"/>
            <a:ext cx="1057297" cy="1178046"/>
          </a:xfrm>
          <a:custGeom>
            <a:avLst/>
            <a:gdLst/>
            <a:ahLst/>
            <a:cxnLst/>
            <a:rect l="l" t="t" r="r" b="b"/>
            <a:pathLst>
              <a:path w="1585945" h="1767069">
                <a:moveTo>
                  <a:pt x="0" y="0"/>
                </a:moveTo>
                <a:lnTo>
                  <a:pt x="1585944" y="0"/>
                </a:lnTo>
                <a:lnTo>
                  <a:pt x="1585944" y="1767069"/>
                </a:lnTo>
                <a:lnTo>
                  <a:pt x="0" y="176706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5" name="Freeform 10"/>
          <p:cNvSpPr/>
          <p:nvPr/>
        </p:nvSpPr>
        <p:spPr>
          <a:xfrm rot="-5400000">
            <a:off x="9567498" y="3262840"/>
            <a:ext cx="1057297" cy="1178046"/>
          </a:xfrm>
          <a:custGeom>
            <a:avLst/>
            <a:gdLst/>
            <a:ahLst/>
            <a:cxnLst/>
            <a:rect l="l" t="t" r="r" b="b"/>
            <a:pathLst>
              <a:path w="1585945" h="1767069">
                <a:moveTo>
                  <a:pt x="0" y="0"/>
                </a:moveTo>
                <a:lnTo>
                  <a:pt x="1585944" y="0"/>
                </a:lnTo>
                <a:lnTo>
                  <a:pt x="1585944" y="1767069"/>
                </a:lnTo>
                <a:lnTo>
                  <a:pt x="0" y="17670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6" name="Freeform 11"/>
          <p:cNvSpPr/>
          <p:nvPr/>
        </p:nvSpPr>
        <p:spPr>
          <a:xfrm rot="5400000">
            <a:off x="10710396" y="3146594"/>
            <a:ext cx="1057297" cy="1178046"/>
          </a:xfrm>
          <a:custGeom>
            <a:avLst/>
            <a:gdLst/>
            <a:ahLst/>
            <a:cxnLst/>
            <a:rect l="l" t="t" r="r" b="b"/>
            <a:pathLst>
              <a:path w="1585945" h="1767069">
                <a:moveTo>
                  <a:pt x="0" y="0"/>
                </a:moveTo>
                <a:lnTo>
                  <a:pt x="1585945" y="0"/>
                </a:lnTo>
                <a:lnTo>
                  <a:pt x="1585945" y="1767069"/>
                </a:lnTo>
                <a:lnTo>
                  <a:pt x="0" y="176706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grpSp>
        <p:nvGrpSpPr>
          <p:cNvPr id="66" name="Group 65"/>
          <p:cNvGrpSpPr/>
          <p:nvPr/>
        </p:nvGrpSpPr>
        <p:grpSpPr>
          <a:xfrm>
            <a:off x="0" y="6182762"/>
            <a:ext cx="12192000" cy="856237"/>
            <a:chOff x="-23585" y="5154909"/>
            <a:chExt cx="10183589" cy="694389"/>
          </a:xfrm>
        </p:grpSpPr>
        <p:grpSp>
          <p:nvGrpSpPr>
            <p:cNvPr id="67" name="Group 66"/>
            <p:cNvGrpSpPr/>
            <p:nvPr/>
          </p:nvGrpSpPr>
          <p:grpSpPr>
            <a:xfrm>
              <a:off x="-23585" y="5154909"/>
              <a:ext cx="10183589" cy="694389"/>
              <a:chOff x="-23585" y="5154909"/>
              <a:chExt cx="10183589" cy="694389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-23585" y="5154909"/>
                <a:ext cx="10183589" cy="694389"/>
                <a:chOff x="-23585" y="5134125"/>
                <a:chExt cx="10183589" cy="715174"/>
              </a:xfrm>
            </p:grpSpPr>
            <p:grpSp>
              <p:nvGrpSpPr>
                <p:cNvPr id="79" name="กลุ่ม 1">
                  <a:extLst>
                    <a:ext uri="{FF2B5EF4-FFF2-40B4-BE49-F238E27FC236}">
                      <a16:creationId xmlns:a16="http://schemas.microsoft.com/office/drawing/2014/main" id="{58DAA6D8-19A9-434E-BD10-9F227ECAADEE}"/>
                    </a:ext>
                  </a:extLst>
                </p:cNvPr>
                <p:cNvGrpSpPr/>
                <p:nvPr/>
              </p:nvGrpSpPr>
              <p:grpSpPr>
                <a:xfrm>
                  <a:off x="-23585" y="5263200"/>
                  <a:ext cx="10183589" cy="481879"/>
                  <a:chOff x="-21227" y="4607220"/>
                  <a:chExt cx="9165232" cy="575103"/>
                </a:xfrm>
              </p:grpSpPr>
              <p:grpSp>
                <p:nvGrpSpPr>
                  <p:cNvPr id="81" name="กลุ่ม 7">
                    <a:extLst>
                      <a:ext uri="{FF2B5EF4-FFF2-40B4-BE49-F238E27FC236}">
                        <a16:creationId xmlns:a16="http://schemas.microsoft.com/office/drawing/2014/main" id="{30C28730-7CDF-4231-A774-6A7122EB4AEA}"/>
                      </a:ext>
                    </a:extLst>
                  </p:cNvPr>
                  <p:cNvGrpSpPr/>
                  <p:nvPr/>
                </p:nvGrpSpPr>
                <p:grpSpPr>
                  <a:xfrm>
                    <a:off x="-21227" y="4635413"/>
                    <a:ext cx="5133812" cy="546910"/>
                    <a:chOff x="-45702" y="6428838"/>
                    <a:chExt cx="7109736" cy="450424"/>
                  </a:xfrm>
                </p:grpSpPr>
                <p:sp>
                  <p:nvSpPr>
                    <p:cNvPr id="86" name="รูปแบบอิสระ: รูปร่าง 50">
                      <a:extLst>
                        <a:ext uri="{FF2B5EF4-FFF2-40B4-BE49-F238E27FC236}">
                          <a16:creationId xmlns:a16="http://schemas.microsoft.com/office/drawing/2014/main" id="{72AD55B9-27A4-40A2-86AD-A09FD1FBB3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5702" y="6433551"/>
                      <a:ext cx="7025615" cy="426691"/>
                    </a:xfrm>
                    <a:custGeom>
                      <a:avLst/>
                      <a:gdLst>
                        <a:gd name="connsiteX0" fmla="*/ 0 w 6123140"/>
                        <a:gd name="connsiteY0" fmla="*/ 0 h 426691"/>
                        <a:gd name="connsiteX1" fmla="*/ 6123140 w 6123140"/>
                        <a:gd name="connsiteY1" fmla="*/ 0 h 426691"/>
                        <a:gd name="connsiteX2" fmla="*/ 6008569 w 6123140"/>
                        <a:gd name="connsiteY2" fmla="*/ 111669 h 426691"/>
                        <a:gd name="connsiteX3" fmla="*/ 5685361 w 6123140"/>
                        <a:gd name="connsiteY3" fmla="*/ 426691 h 426691"/>
                        <a:gd name="connsiteX4" fmla="*/ 5679852 w 6123140"/>
                        <a:gd name="connsiteY4" fmla="*/ 426691 h 426691"/>
                        <a:gd name="connsiteX5" fmla="*/ 6028447 w 6123140"/>
                        <a:gd name="connsiteY5" fmla="*/ 86924 h 426691"/>
                        <a:gd name="connsiteX6" fmla="*/ 0 w 6123140"/>
                        <a:gd name="connsiteY6" fmla="*/ 86924 h 426691"/>
                        <a:gd name="connsiteX7" fmla="*/ 0 w 6123140"/>
                        <a:gd name="connsiteY7" fmla="*/ 0 h 426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23140" h="426691">
                          <a:moveTo>
                            <a:pt x="0" y="0"/>
                          </a:moveTo>
                          <a:lnTo>
                            <a:pt x="6123140" y="0"/>
                          </a:lnTo>
                          <a:lnTo>
                            <a:pt x="6008569" y="111669"/>
                          </a:lnTo>
                          <a:lnTo>
                            <a:pt x="5685361" y="426691"/>
                          </a:lnTo>
                          <a:lnTo>
                            <a:pt x="5679852" y="426691"/>
                          </a:lnTo>
                          <a:lnTo>
                            <a:pt x="6028447" y="86924"/>
                          </a:lnTo>
                          <a:lnTo>
                            <a:pt x="0" y="8692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FBE4AE"/>
                        </a:gs>
                        <a:gs pos="13000">
                          <a:srgbClr val="BD922A"/>
                        </a:gs>
                        <a:gs pos="21001">
                          <a:srgbClr val="BD922A"/>
                        </a:gs>
                        <a:gs pos="63000">
                          <a:srgbClr val="FBE4AE"/>
                        </a:gs>
                        <a:gs pos="67000">
                          <a:srgbClr val="BD922A"/>
                        </a:gs>
                        <a:gs pos="69000">
                          <a:srgbClr val="835E17"/>
                        </a:gs>
                        <a:gs pos="82001">
                          <a:srgbClr val="A28949"/>
                        </a:gs>
                        <a:gs pos="100000">
                          <a:srgbClr val="FAE3B7"/>
                        </a:gs>
                      </a:gsLst>
                      <a:lin ang="0" scaled="1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th-TH" sz="1333" dirty="0"/>
                    </a:p>
                  </p:txBody>
                </p:sp>
                <p:sp>
                  <p:nvSpPr>
                    <p:cNvPr id="85" name="รูปแบบอิสระ: รูปร่าง 55">
                      <a:extLst>
                        <a:ext uri="{FF2B5EF4-FFF2-40B4-BE49-F238E27FC236}">
                          <a16:creationId xmlns:a16="http://schemas.microsoft.com/office/drawing/2014/main" id="{447532BC-F1AF-418B-B954-69A21822D4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6309" y="6508953"/>
                      <a:ext cx="6875685" cy="339766"/>
                    </a:xfrm>
                    <a:custGeom>
                      <a:avLst/>
                      <a:gdLst>
                        <a:gd name="connsiteX0" fmla="*/ 0 w 6028447"/>
                        <a:gd name="connsiteY0" fmla="*/ 0 h 339767"/>
                        <a:gd name="connsiteX1" fmla="*/ 6028447 w 6028447"/>
                        <a:gd name="connsiteY1" fmla="*/ 0 h 339767"/>
                        <a:gd name="connsiteX2" fmla="*/ 5679852 w 6028447"/>
                        <a:gd name="connsiteY2" fmla="*/ 339767 h 339767"/>
                        <a:gd name="connsiteX3" fmla="*/ 0 w 6028447"/>
                        <a:gd name="connsiteY3" fmla="*/ 339767 h 339767"/>
                        <a:gd name="connsiteX4" fmla="*/ 0 w 6028447"/>
                        <a:gd name="connsiteY4" fmla="*/ 0 h 3397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028447" h="339767">
                          <a:moveTo>
                            <a:pt x="0" y="0"/>
                          </a:moveTo>
                          <a:lnTo>
                            <a:pt x="6028447" y="0"/>
                          </a:lnTo>
                          <a:lnTo>
                            <a:pt x="5679852" y="339767"/>
                          </a:lnTo>
                          <a:lnTo>
                            <a:pt x="0" y="33976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206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th-TH" sz="1333" dirty="0"/>
                    </a:p>
                  </p:txBody>
                </p:sp>
                <p:sp>
                  <p:nvSpPr>
                    <p:cNvPr id="87" name="รูปแบบอิสระ: รูปร่าง 49">
                      <a:extLst>
                        <a:ext uri="{FF2B5EF4-FFF2-40B4-BE49-F238E27FC236}">
                          <a16:creationId xmlns:a16="http://schemas.microsoft.com/office/drawing/2014/main" id="{0CC04605-512B-40BA-BB6C-C4CA6329F254}"/>
                        </a:ext>
                      </a:extLst>
                    </p:cNvPr>
                    <p:cNvSpPr/>
                    <p:nvPr/>
                  </p:nvSpPr>
                  <p:spPr>
                    <a:xfrm rot="380166">
                      <a:off x="6515311" y="6428838"/>
                      <a:ext cx="548723" cy="450424"/>
                    </a:xfrm>
                    <a:custGeom>
                      <a:avLst/>
                      <a:gdLst>
                        <a:gd name="connsiteX0" fmla="*/ 411471 w 524882"/>
                        <a:gd name="connsiteY0" fmla="*/ 0 h 426691"/>
                        <a:gd name="connsiteX1" fmla="*/ 524882 w 524882"/>
                        <a:gd name="connsiteY1" fmla="*/ 0 h 426691"/>
                        <a:gd name="connsiteX2" fmla="*/ 113411 w 524882"/>
                        <a:gd name="connsiteY2" fmla="*/ 426691 h 426691"/>
                        <a:gd name="connsiteX3" fmla="*/ 0 w 524882"/>
                        <a:gd name="connsiteY3" fmla="*/ 426691 h 426691"/>
                        <a:gd name="connsiteX4" fmla="*/ 411471 w 524882"/>
                        <a:gd name="connsiteY4" fmla="*/ 0 h 426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24882" h="426691">
                          <a:moveTo>
                            <a:pt x="411471" y="0"/>
                          </a:moveTo>
                          <a:lnTo>
                            <a:pt x="524882" y="0"/>
                          </a:lnTo>
                          <a:lnTo>
                            <a:pt x="113411" y="426691"/>
                          </a:lnTo>
                          <a:lnTo>
                            <a:pt x="0" y="426691"/>
                          </a:lnTo>
                          <a:lnTo>
                            <a:pt x="411471" y="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rgbClr val="FBE4AE"/>
                        </a:gs>
                        <a:gs pos="13000">
                          <a:srgbClr val="BD922A"/>
                        </a:gs>
                        <a:gs pos="21001">
                          <a:srgbClr val="BD922A"/>
                        </a:gs>
                        <a:gs pos="63000">
                          <a:srgbClr val="FBE4AE"/>
                        </a:gs>
                        <a:gs pos="67000">
                          <a:srgbClr val="BD922A"/>
                        </a:gs>
                        <a:gs pos="69000">
                          <a:srgbClr val="835E17"/>
                        </a:gs>
                        <a:gs pos="82001">
                          <a:srgbClr val="A28949"/>
                        </a:gs>
                        <a:gs pos="100000">
                          <a:srgbClr val="FAE3B7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th-TH" sz="1333"/>
                    </a:p>
                  </p:txBody>
                </p:sp>
              </p:grpSp>
              <p:grpSp>
                <p:nvGrpSpPr>
                  <p:cNvPr id="82" name="กลุ่ม 4">
                    <a:extLst>
                      <a:ext uri="{FF2B5EF4-FFF2-40B4-BE49-F238E27FC236}">
                        <a16:creationId xmlns:a16="http://schemas.microsoft.com/office/drawing/2014/main" id="{33080593-C486-4A4E-A259-28A964353B4D}"/>
                      </a:ext>
                    </a:extLst>
                  </p:cNvPr>
                  <p:cNvGrpSpPr/>
                  <p:nvPr/>
                </p:nvGrpSpPr>
                <p:grpSpPr>
                  <a:xfrm>
                    <a:off x="7586664" y="4607220"/>
                    <a:ext cx="1557341" cy="545100"/>
                    <a:chOff x="9644652" y="6403790"/>
                    <a:chExt cx="2559862" cy="465442"/>
                  </a:xfrm>
                </p:grpSpPr>
                <p:sp>
                  <p:nvSpPr>
                    <p:cNvPr id="83" name="รูปแบบอิสระ: รูปร่าง 38">
                      <a:extLst>
                        <a:ext uri="{FF2B5EF4-FFF2-40B4-BE49-F238E27FC236}">
                          <a16:creationId xmlns:a16="http://schemas.microsoft.com/office/drawing/2014/main" id="{18287458-5345-45BB-A7B2-0AE1DDE4E4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44652" y="6403790"/>
                      <a:ext cx="2559861" cy="453302"/>
                    </a:xfrm>
                    <a:custGeom>
                      <a:avLst/>
                      <a:gdLst>
                        <a:gd name="connsiteX0" fmla="*/ 437779 w 1373020"/>
                        <a:gd name="connsiteY0" fmla="*/ 0 h 426691"/>
                        <a:gd name="connsiteX1" fmla="*/ 1373020 w 1373020"/>
                        <a:gd name="connsiteY1" fmla="*/ 0 h 426691"/>
                        <a:gd name="connsiteX2" fmla="*/ 1373020 w 1373020"/>
                        <a:gd name="connsiteY2" fmla="*/ 426691 h 426691"/>
                        <a:gd name="connsiteX3" fmla="*/ 0 w 1373020"/>
                        <a:gd name="connsiteY3" fmla="*/ 426691 h 426691"/>
                        <a:gd name="connsiteX4" fmla="*/ 323208 w 1373020"/>
                        <a:gd name="connsiteY4" fmla="*/ 111669 h 426691"/>
                        <a:gd name="connsiteX5" fmla="*/ 437779 w 1373020"/>
                        <a:gd name="connsiteY5" fmla="*/ 0 h 426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373020" h="426691">
                          <a:moveTo>
                            <a:pt x="437779" y="0"/>
                          </a:moveTo>
                          <a:lnTo>
                            <a:pt x="1373020" y="0"/>
                          </a:lnTo>
                          <a:lnTo>
                            <a:pt x="1373020" y="426691"/>
                          </a:lnTo>
                          <a:lnTo>
                            <a:pt x="0" y="426691"/>
                          </a:lnTo>
                          <a:lnTo>
                            <a:pt x="323208" y="111669"/>
                          </a:lnTo>
                          <a:lnTo>
                            <a:pt x="437779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FBE4AE"/>
                        </a:gs>
                        <a:gs pos="13000">
                          <a:srgbClr val="BD922A"/>
                        </a:gs>
                        <a:gs pos="21001">
                          <a:srgbClr val="BD922A"/>
                        </a:gs>
                        <a:gs pos="63000">
                          <a:srgbClr val="FBE4AE"/>
                        </a:gs>
                        <a:gs pos="67000">
                          <a:srgbClr val="BD922A"/>
                        </a:gs>
                        <a:gs pos="69000">
                          <a:srgbClr val="835E17"/>
                        </a:gs>
                        <a:gs pos="82001">
                          <a:srgbClr val="A28949"/>
                        </a:gs>
                        <a:gs pos="100000">
                          <a:srgbClr val="FAE3B7"/>
                        </a:gs>
                      </a:gsLst>
                      <a:lin ang="0" scaled="1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th-TH" sz="1333"/>
                    </a:p>
                  </p:txBody>
                </p:sp>
                <p:sp>
                  <p:nvSpPr>
                    <p:cNvPr id="84" name="รูปแบบอิสระ: รูปร่าง 31">
                      <a:extLst>
                        <a:ext uri="{FF2B5EF4-FFF2-40B4-BE49-F238E27FC236}">
                          <a16:creationId xmlns:a16="http://schemas.microsoft.com/office/drawing/2014/main" id="{CB515603-CB57-4A48-B8A7-C4BD2C469F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3086" y="6510930"/>
                      <a:ext cx="2361428" cy="358302"/>
                    </a:xfrm>
                    <a:custGeom>
                      <a:avLst/>
                      <a:gdLst>
                        <a:gd name="connsiteX0" fmla="*/ 349528 w 1399340"/>
                        <a:gd name="connsiteY0" fmla="*/ 0 h 340675"/>
                        <a:gd name="connsiteX1" fmla="*/ 1399340 w 1399340"/>
                        <a:gd name="connsiteY1" fmla="*/ 0 h 340675"/>
                        <a:gd name="connsiteX2" fmla="*/ 1399340 w 1399340"/>
                        <a:gd name="connsiteY2" fmla="*/ 340675 h 340675"/>
                        <a:gd name="connsiteX3" fmla="*/ 0 w 1399340"/>
                        <a:gd name="connsiteY3" fmla="*/ 340675 h 340675"/>
                        <a:gd name="connsiteX4" fmla="*/ 349528 w 1399340"/>
                        <a:gd name="connsiteY4" fmla="*/ 0 h 340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99340" h="340675">
                          <a:moveTo>
                            <a:pt x="349528" y="0"/>
                          </a:moveTo>
                          <a:lnTo>
                            <a:pt x="1399340" y="0"/>
                          </a:lnTo>
                          <a:lnTo>
                            <a:pt x="1399340" y="340675"/>
                          </a:lnTo>
                          <a:lnTo>
                            <a:pt x="0" y="340675"/>
                          </a:lnTo>
                          <a:lnTo>
                            <a:pt x="349528" y="0"/>
                          </a:lnTo>
                          <a:close/>
                        </a:path>
                      </a:pathLst>
                    </a:custGeom>
                    <a:solidFill>
                      <a:srgbClr val="00206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th-TH" sz="1333"/>
                    </a:p>
                  </p:txBody>
                </p:sp>
              </p:grpSp>
            </p:grpSp>
            <p:sp>
              <p:nvSpPr>
                <p:cNvPr id="80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1816843">
                  <a:off x="8384884" y="5134125"/>
                  <a:ext cx="366819" cy="715174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1333"/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5671635" y="5236848"/>
                <a:ext cx="2640899" cy="522105"/>
                <a:chOff x="6859210" y="4293729"/>
                <a:chExt cx="2900482" cy="573424"/>
              </a:xfrm>
            </p:grpSpPr>
            <p:grpSp>
              <p:nvGrpSpPr>
                <p:cNvPr id="71" name="กลุ่ม 59">
                  <a:extLst>
                    <a:ext uri="{FF2B5EF4-FFF2-40B4-BE49-F238E27FC236}">
                      <a16:creationId xmlns:a16="http://schemas.microsoft.com/office/drawing/2014/main" id="{8E57D69B-B698-BD83-9ADB-29F615115E55}"/>
                    </a:ext>
                  </a:extLst>
                </p:cNvPr>
                <p:cNvGrpSpPr/>
                <p:nvPr/>
              </p:nvGrpSpPr>
              <p:grpSpPr>
                <a:xfrm>
                  <a:off x="6859210" y="4293729"/>
                  <a:ext cx="2900482" cy="573424"/>
                  <a:chOff x="5422512" y="5204180"/>
                  <a:chExt cx="2900482" cy="573424"/>
                </a:xfrm>
              </p:grpSpPr>
              <p:grpSp>
                <p:nvGrpSpPr>
                  <p:cNvPr id="73" name="Group 7">
                    <a:extLst>
                      <a:ext uri="{FF2B5EF4-FFF2-40B4-BE49-F238E27FC236}">
                        <a16:creationId xmlns:a16="http://schemas.microsoft.com/office/drawing/2014/main" id="{C77C0816-2D03-F09D-337D-26E1AB1C9029}"/>
                      </a:ext>
                    </a:extLst>
                  </p:cNvPr>
                  <p:cNvGrpSpPr/>
                  <p:nvPr/>
                </p:nvGrpSpPr>
                <p:grpSpPr>
                  <a:xfrm>
                    <a:off x="5422512" y="5204180"/>
                    <a:ext cx="2900482" cy="573424"/>
                    <a:chOff x="-1259235" y="0"/>
                    <a:chExt cx="11816280" cy="2336075"/>
                  </a:xfrm>
                </p:grpSpPr>
                <p:sp>
                  <p:nvSpPr>
                    <p:cNvPr id="75" name="Freeform 8">
                      <a:extLst>
                        <a:ext uri="{FF2B5EF4-FFF2-40B4-BE49-F238E27FC236}">
                          <a16:creationId xmlns:a16="http://schemas.microsoft.com/office/drawing/2014/main" id="{4C5E0833-EA33-6C88-4BC4-B2B44D097F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259235" y="513753"/>
                      <a:ext cx="1371600" cy="1371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71600" h="1371600">
                          <a:moveTo>
                            <a:pt x="0" y="0"/>
                          </a:moveTo>
                          <a:lnTo>
                            <a:pt x="1371600" y="0"/>
                          </a:lnTo>
                          <a:lnTo>
                            <a:pt x="1371600" y="1371600"/>
                          </a:lnTo>
                          <a:lnTo>
                            <a:pt x="0" y="137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blipFill>
                      <a:blip r:embed="rId2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endParaRPr lang="th-TH" sz="1200" dirty="0"/>
                    </a:p>
                  </p:txBody>
                </p:sp>
                <p:sp>
                  <p:nvSpPr>
                    <p:cNvPr id="76" name="Freeform 9">
                      <a:extLst>
                        <a:ext uri="{FF2B5EF4-FFF2-40B4-BE49-F238E27FC236}">
                          <a16:creationId xmlns:a16="http://schemas.microsoft.com/office/drawing/2014/main" id="{7E49791B-FD0B-D635-CF22-082E2F786E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37169" y="482235"/>
                      <a:ext cx="1371600" cy="1371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71600" h="1371600">
                          <a:moveTo>
                            <a:pt x="0" y="0"/>
                          </a:moveTo>
                          <a:lnTo>
                            <a:pt x="1371600" y="0"/>
                          </a:lnTo>
                          <a:lnTo>
                            <a:pt x="1371600" y="1371600"/>
                          </a:lnTo>
                          <a:lnTo>
                            <a:pt x="0" y="137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blipFill>
                      <a:blip r:embed="rId2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endParaRPr lang="th-TH" sz="1200"/>
                    </a:p>
                  </p:txBody>
                </p:sp>
                <p:sp>
                  <p:nvSpPr>
                    <p:cNvPr id="77" name="Freeform 10">
                      <a:extLst>
                        <a:ext uri="{FF2B5EF4-FFF2-40B4-BE49-F238E27FC236}">
                          <a16:creationId xmlns:a16="http://schemas.microsoft.com/office/drawing/2014/main" id="{261B7238-9590-1179-C11D-3B576AEC24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1498" y="482235"/>
                      <a:ext cx="1371600" cy="1371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71600" h="1371600">
                          <a:moveTo>
                            <a:pt x="0" y="0"/>
                          </a:moveTo>
                          <a:lnTo>
                            <a:pt x="1371600" y="0"/>
                          </a:lnTo>
                          <a:lnTo>
                            <a:pt x="1371600" y="1371600"/>
                          </a:lnTo>
                          <a:lnTo>
                            <a:pt x="0" y="137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blipFill>
                      <a:blip r:embed="rId2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endParaRPr lang="th-TH" sz="1200"/>
                    </a:p>
                  </p:txBody>
                </p:sp>
                <p:sp>
                  <p:nvSpPr>
                    <p:cNvPr id="78" name="Freeform 12">
                      <a:extLst>
                        <a:ext uri="{FF2B5EF4-FFF2-40B4-BE49-F238E27FC236}">
                          <a16:creationId xmlns:a16="http://schemas.microsoft.com/office/drawing/2014/main" id="{F68EC416-DA1C-6007-CD61-4C7740EBED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40618" y="0"/>
                      <a:ext cx="3716427" cy="23360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16423" h="2336075">
                          <a:moveTo>
                            <a:pt x="0" y="0"/>
                          </a:moveTo>
                          <a:lnTo>
                            <a:pt x="3716423" y="0"/>
                          </a:lnTo>
                          <a:lnTo>
                            <a:pt x="3716423" y="2336075"/>
                          </a:lnTo>
                          <a:lnTo>
                            <a:pt x="0" y="233607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blipFill>
                      <a:blip r:embed="rId26"/>
                      <a:stretch>
                        <a:fillRect l="-5873" r="-5873"/>
                      </a:stretch>
                    </a:blipFill>
                  </p:spPr>
                  <p:txBody>
                    <a:bodyPr/>
                    <a:lstStyle/>
                    <a:p>
                      <a:endParaRPr lang="th-TH" sz="1200" dirty="0"/>
                    </a:p>
                  </p:txBody>
                </p:sp>
              </p:grpSp>
              <p:pic>
                <p:nvPicPr>
                  <p:cNvPr id="74" name="Picture 24">
                    <a:extLst>
                      <a:ext uri="{FF2B5EF4-FFF2-40B4-BE49-F238E27FC236}">
                        <a16:creationId xmlns:a16="http://schemas.microsoft.com/office/drawing/2014/main" id="{4DD9BCC7-8880-71E1-0FE0-CE12258D91B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48198" y="5270291"/>
                    <a:ext cx="419617" cy="42074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 rotWithShape="1">
                <a:blip r:embed="rId28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102" b="14329"/>
                <a:stretch/>
              </p:blipFill>
              <p:spPr>
                <a:xfrm>
                  <a:off x="7195890" y="4392363"/>
                  <a:ext cx="394431" cy="437082"/>
                </a:xfrm>
                <a:prstGeom prst="rect">
                  <a:avLst/>
                </a:prstGeom>
              </p:spPr>
            </p:pic>
          </p:grpSp>
        </p:grpSp>
        <p:sp>
          <p:nvSpPr>
            <p:cNvPr id="68" name="TextBox 7"/>
            <p:cNvSpPr txBox="1"/>
            <p:nvPr/>
          </p:nvSpPr>
          <p:spPr>
            <a:xfrm>
              <a:off x="66733" y="5419381"/>
              <a:ext cx="5149726" cy="224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เศรษฐกิจฐานรากมั่นคง ชุมชนเข้มแข็งอย่างยั่งยืน ด้วยหลักปรัชญาของเศรษฐกิจพอเพียง</a:t>
              </a:r>
            </a:p>
          </p:txBody>
        </p:sp>
      </p:grpSp>
      <p:sp>
        <p:nvSpPr>
          <p:cNvPr id="14" name="AutoShape 14"/>
          <p:cNvSpPr/>
          <p:nvPr/>
        </p:nvSpPr>
        <p:spPr>
          <a:xfrm>
            <a:off x="4378477" y="1638536"/>
            <a:ext cx="0" cy="1568433"/>
          </a:xfrm>
          <a:prstGeom prst="line">
            <a:avLst/>
          </a:prstGeom>
          <a:ln w="9525" cap="flat">
            <a:solidFill>
              <a:srgbClr val="000000">
                <a:alpha val="36863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3233991" y="4380511"/>
            <a:ext cx="0" cy="1568433"/>
          </a:xfrm>
          <a:prstGeom prst="line">
            <a:avLst/>
          </a:prstGeom>
          <a:ln w="9525" cap="flat">
            <a:solidFill>
              <a:srgbClr val="000000">
                <a:alpha val="36863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6661099" y="1638536"/>
            <a:ext cx="0" cy="1568433"/>
          </a:xfrm>
          <a:prstGeom prst="line">
            <a:avLst/>
          </a:prstGeom>
          <a:ln w="9525" cap="flat">
            <a:solidFill>
              <a:srgbClr val="000000">
                <a:alpha val="36863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5516613" y="4380511"/>
            <a:ext cx="0" cy="1568433"/>
          </a:xfrm>
          <a:prstGeom prst="line">
            <a:avLst/>
          </a:prstGeom>
          <a:ln w="9525" cap="flat">
            <a:solidFill>
              <a:srgbClr val="000000">
                <a:alpha val="36863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>
            <a:off x="8943722" y="1638536"/>
            <a:ext cx="0" cy="1568433"/>
          </a:xfrm>
          <a:prstGeom prst="line">
            <a:avLst/>
          </a:prstGeom>
          <a:ln w="9525" cap="flat">
            <a:solidFill>
              <a:srgbClr val="000000">
                <a:alpha val="36863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7799235" y="4380511"/>
            <a:ext cx="0" cy="1568433"/>
          </a:xfrm>
          <a:prstGeom prst="line">
            <a:avLst/>
          </a:prstGeom>
          <a:ln w="9525" cap="flat">
            <a:solidFill>
              <a:srgbClr val="000000">
                <a:alpha val="36863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>
            <a:off x="10099321" y="4380511"/>
            <a:ext cx="0" cy="1568433"/>
          </a:xfrm>
          <a:prstGeom prst="line">
            <a:avLst/>
          </a:prstGeom>
          <a:ln w="9525" cap="flat">
            <a:solidFill>
              <a:srgbClr val="000000">
                <a:alpha val="36863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4" name="Freeform 34"/>
          <p:cNvSpPr/>
          <p:nvPr/>
        </p:nvSpPr>
        <p:spPr>
          <a:xfrm>
            <a:off x="4216280" y="6529723"/>
            <a:ext cx="771283" cy="656555"/>
          </a:xfrm>
          <a:custGeom>
            <a:avLst/>
            <a:gdLst/>
            <a:ahLst/>
            <a:cxnLst/>
            <a:rect l="l" t="t" r="r" b="b"/>
            <a:pathLst>
              <a:path w="1156925" h="984833">
                <a:moveTo>
                  <a:pt x="0" y="0"/>
                </a:moveTo>
                <a:lnTo>
                  <a:pt x="1156925" y="0"/>
                </a:lnTo>
                <a:lnTo>
                  <a:pt x="1156925" y="984832"/>
                </a:lnTo>
                <a:lnTo>
                  <a:pt x="0" y="9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alphaModFix amt="19999"/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grpSp>
        <p:nvGrpSpPr>
          <p:cNvPr id="88" name="กลุ่ม 52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0" y="1313"/>
            <a:ext cx="12191999" cy="717346"/>
            <a:chOff x="-29746" y="-164554"/>
            <a:chExt cx="9173747" cy="517884"/>
          </a:xfrm>
        </p:grpSpPr>
        <p:sp>
          <p:nvSpPr>
            <p:cNvPr id="89" name="สี่เหลี่ยมผืนผ้า 47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29746" y="-164554"/>
              <a:ext cx="9173747" cy="517884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333"/>
            </a:p>
          </p:txBody>
        </p:sp>
        <p:sp>
          <p:nvSpPr>
            <p:cNvPr id="90" name="สี่เหลี่ยมผืนผ้า 3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29746" y="-164554"/>
              <a:ext cx="9173747" cy="43204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200" b="1" dirty="0">
                <a:ln w="0"/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sp>
        <p:nvSpPr>
          <p:cNvPr id="91" name="TextBox 28"/>
          <p:cNvSpPr txBox="1"/>
          <p:nvPr/>
        </p:nvSpPr>
        <p:spPr>
          <a:xfrm>
            <a:off x="313897" y="178224"/>
            <a:ext cx="11224781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th-TH" sz="2000" dirty="0">
                <a:solidFill>
                  <a:schemeClr val="bg1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แนวทางการใช้จ่าย </a:t>
            </a:r>
            <a:r>
              <a:rPr lang="th-TH" sz="2000" u="sng" dirty="0">
                <a:solidFill>
                  <a:srgbClr val="FFC000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เงินอุดหนุน </a:t>
            </a:r>
            <a:r>
              <a:rPr lang="th-TH" sz="2000" dirty="0">
                <a:solidFill>
                  <a:schemeClr val="bg1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กองทุนพัฒนาบทบาทสตรี ประจำปีงบประมาณ พ.ศ. 2567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27973" y="3566495"/>
            <a:ext cx="246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rgbClr val="002060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1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951007" y="3629345"/>
            <a:ext cx="246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rgbClr val="002060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2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3110595" y="3594601"/>
            <a:ext cx="246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rgbClr val="002060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3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244413" y="3627405"/>
            <a:ext cx="246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rgbClr val="002060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4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5376623" y="3566495"/>
            <a:ext cx="246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rgbClr val="002060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5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6515850" y="3594601"/>
            <a:ext cx="246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rgbClr val="002060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6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686953" y="3616736"/>
            <a:ext cx="246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rgbClr val="002060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7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8795488" y="3627405"/>
            <a:ext cx="246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rgbClr val="002060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8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9990324" y="3594601"/>
            <a:ext cx="246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rgbClr val="002060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9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11027896" y="3627405"/>
            <a:ext cx="510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rgbClr val="002060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10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90892" y="794906"/>
            <a:ext cx="1990899" cy="56148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A6E5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200"/>
          </a:p>
        </p:txBody>
      </p:sp>
      <p:sp>
        <p:nvSpPr>
          <p:cNvPr id="104" name="Freeform 20"/>
          <p:cNvSpPr/>
          <p:nvPr/>
        </p:nvSpPr>
        <p:spPr>
          <a:xfrm>
            <a:off x="35946" y="1451721"/>
            <a:ext cx="2055535" cy="1746103"/>
          </a:xfrm>
          <a:custGeom>
            <a:avLst/>
            <a:gdLst/>
            <a:ahLst/>
            <a:cxnLst/>
            <a:rect l="l" t="t" r="r" b="b"/>
            <a:pathLst>
              <a:path w="796719" h="580611">
                <a:moveTo>
                  <a:pt x="96554" y="0"/>
                </a:moveTo>
                <a:lnTo>
                  <a:pt x="700165" y="0"/>
                </a:lnTo>
                <a:cubicBezTo>
                  <a:pt x="753490" y="0"/>
                  <a:pt x="796719" y="43229"/>
                  <a:pt x="796719" y="96554"/>
                </a:cubicBezTo>
                <a:lnTo>
                  <a:pt x="796719" y="484058"/>
                </a:lnTo>
                <a:cubicBezTo>
                  <a:pt x="796719" y="537383"/>
                  <a:pt x="753490" y="580611"/>
                  <a:pt x="700165" y="580611"/>
                </a:cubicBezTo>
                <a:lnTo>
                  <a:pt x="96554" y="580611"/>
                </a:lnTo>
                <a:cubicBezTo>
                  <a:pt x="43229" y="580611"/>
                  <a:pt x="0" y="537383"/>
                  <a:pt x="0" y="484058"/>
                </a:cubicBezTo>
                <a:lnTo>
                  <a:pt x="0" y="96554"/>
                </a:lnTo>
                <a:cubicBezTo>
                  <a:pt x="0" y="43229"/>
                  <a:pt x="43229" y="0"/>
                  <a:pt x="96554" y="0"/>
                </a:cubicBezTo>
                <a:close/>
              </a:path>
            </a:pathLst>
          </a:custGeom>
          <a:solidFill>
            <a:schemeClr val="bg1"/>
          </a:solidFill>
          <a:ln w="57150" cap="rnd">
            <a:solidFill>
              <a:srgbClr val="A6E5F6"/>
            </a:solidFill>
            <a:prstDash val="solid"/>
            <a:round/>
          </a:ln>
        </p:spPr>
      </p:sp>
      <p:sp>
        <p:nvSpPr>
          <p:cNvPr id="106" name="Rounded Rectangle 105"/>
          <p:cNvSpPr/>
          <p:nvPr/>
        </p:nvSpPr>
        <p:spPr>
          <a:xfrm>
            <a:off x="6932766" y="820237"/>
            <a:ext cx="1788077" cy="43766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F94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200"/>
          </a:p>
        </p:txBody>
      </p:sp>
      <p:sp>
        <p:nvSpPr>
          <p:cNvPr id="108" name="Freeform 26"/>
          <p:cNvSpPr/>
          <p:nvPr/>
        </p:nvSpPr>
        <p:spPr>
          <a:xfrm>
            <a:off x="6750541" y="1487807"/>
            <a:ext cx="2125991" cy="1273954"/>
          </a:xfrm>
          <a:custGeom>
            <a:avLst/>
            <a:gdLst/>
            <a:ahLst/>
            <a:cxnLst/>
            <a:rect l="l" t="t" r="r" b="b"/>
            <a:pathLst>
              <a:path w="796719" h="580611">
                <a:moveTo>
                  <a:pt x="96554" y="0"/>
                </a:moveTo>
                <a:lnTo>
                  <a:pt x="700165" y="0"/>
                </a:lnTo>
                <a:cubicBezTo>
                  <a:pt x="753490" y="0"/>
                  <a:pt x="796719" y="43229"/>
                  <a:pt x="796719" y="96554"/>
                </a:cubicBezTo>
                <a:lnTo>
                  <a:pt x="796719" y="484058"/>
                </a:lnTo>
                <a:cubicBezTo>
                  <a:pt x="796719" y="537383"/>
                  <a:pt x="753490" y="580611"/>
                  <a:pt x="700165" y="580611"/>
                </a:cubicBezTo>
                <a:lnTo>
                  <a:pt x="96554" y="580611"/>
                </a:lnTo>
                <a:cubicBezTo>
                  <a:pt x="43229" y="580611"/>
                  <a:pt x="0" y="537383"/>
                  <a:pt x="0" y="484058"/>
                </a:cubicBezTo>
                <a:lnTo>
                  <a:pt x="0" y="96554"/>
                </a:lnTo>
                <a:cubicBezTo>
                  <a:pt x="0" y="43229"/>
                  <a:pt x="43229" y="0"/>
                  <a:pt x="96554" y="0"/>
                </a:cubicBezTo>
                <a:close/>
              </a:path>
            </a:pathLst>
          </a:custGeom>
          <a:solidFill>
            <a:schemeClr val="bg1"/>
          </a:solidFill>
          <a:ln w="57150" cap="rnd">
            <a:solidFill>
              <a:srgbClr val="EF9477"/>
            </a:solidFill>
            <a:prstDash val="solid"/>
            <a:round/>
          </a:ln>
        </p:spPr>
      </p:sp>
      <p:sp>
        <p:nvSpPr>
          <p:cNvPr id="110" name="TextBox 138"/>
          <p:cNvSpPr txBox="1"/>
          <p:nvPr/>
        </p:nvSpPr>
        <p:spPr>
          <a:xfrm>
            <a:off x="7137489" y="877961"/>
            <a:ext cx="1458038" cy="33342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9"/>
              </a:lnSpc>
            </a:pPr>
            <a:r>
              <a:rPr lang="th-TH" sz="1067" dirty="0">
                <a:solidFill>
                  <a:schemeClr val="accent6">
                    <a:lumMod val="75000"/>
                  </a:schemeClr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การสร้างเครือข่าย</a:t>
            </a:r>
          </a:p>
          <a:p>
            <a:pPr algn="ctr">
              <a:lnSpc>
                <a:spcPts val="1329"/>
              </a:lnSpc>
            </a:pPr>
            <a:r>
              <a:rPr lang="th-TH" sz="1067" dirty="0">
                <a:solidFill>
                  <a:schemeClr val="accent6">
                    <a:lumMod val="75000"/>
                  </a:schemeClr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กองทุนพัฒนาบทบาทสตรี</a:t>
            </a:r>
            <a:endParaRPr lang="en-US" sz="1067" dirty="0">
              <a:solidFill>
                <a:schemeClr val="accent6">
                  <a:lumMod val="75000"/>
                </a:schemeClr>
              </a:solidFill>
              <a:latin typeface="Chulabhorn Likit Text Medium" panose="00000600000000000000" pitchFamily="50" charset="-34"/>
              <a:cs typeface="Chulabhorn Likit Text Medium" panose="00000600000000000000" pitchFamily="50" charset="-34"/>
            </a:endParaRPr>
          </a:p>
        </p:txBody>
      </p:sp>
      <p:sp>
        <p:nvSpPr>
          <p:cNvPr id="111" name="TextBox 134"/>
          <p:cNvSpPr txBox="1"/>
          <p:nvPr/>
        </p:nvSpPr>
        <p:spPr>
          <a:xfrm>
            <a:off x="6874717" y="1615093"/>
            <a:ext cx="2095107" cy="1079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1715" indent="-121715">
              <a:lnSpc>
                <a:spcPts val="1207"/>
              </a:lnSpc>
            </a:pPr>
            <a: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1. การเพิ่มสมาชิกกองทุนฯ</a:t>
            </a:r>
          </a:p>
          <a:p>
            <a:pPr marL="121715" indent="-121715">
              <a:lnSpc>
                <a:spcPts val="1207"/>
              </a:lnSpc>
            </a:pPr>
            <a: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2. การเชื่อมโยงงานสตรีสู่เครือข่าย           ระดับอำเภอ/จังหวัด/ภาค</a:t>
            </a:r>
          </a:p>
          <a:p>
            <a:pPr>
              <a:lnSpc>
                <a:spcPts val="1207"/>
              </a:lnSpc>
            </a:pPr>
            <a: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3. กิจกรรมเครือข่ายสัมพันธ์</a:t>
            </a:r>
          </a:p>
          <a:p>
            <a:pPr>
              <a:lnSpc>
                <a:spcPts val="1207"/>
              </a:lnSpc>
            </a:pPr>
            <a: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4. เครือข่ายกลุ่มอาชีพสตรีดีเด่น</a:t>
            </a:r>
          </a:p>
          <a:p>
            <a:pPr>
              <a:lnSpc>
                <a:spcPts val="1207"/>
              </a:lnSpc>
            </a:pPr>
            <a: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5. เครือข่ายศูนย์การเรียนรู้</a:t>
            </a:r>
            <a:b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</a:br>
            <a: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     กองทุนฯ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2382480" y="812501"/>
            <a:ext cx="1801766" cy="53691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200"/>
          </a:p>
        </p:txBody>
      </p:sp>
      <p:sp>
        <p:nvSpPr>
          <p:cNvPr id="114" name="Freeform 60"/>
          <p:cNvSpPr/>
          <p:nvPr/>
        </p:nvSpPr>
        <p:spPr>
          <a:xfrm>
            <a:off x="2278642" y="1452275"/>
            <a:ext cx="2019693" cy="1485861"/>
          </a:xfrm>
          <a:custGeom>
            <a:avLst/>
            <a:gdLst/>
            <a:ahLst/>
            <a:cxnLst/>
            <a:rect l="l" t="t" r="r" b="b"/>
            <a:pathLst>
              <a:path w="796719" h="580611">
                <a:moveTo>
                  <a:pt x="96554" y="0"/>
                </a:moveTo>
                <a:lnTo>
                  <a:pt x="700165" y="0"/>
                </a:lnTo>
                <a:cubicBezTo>
                  <a:pt x="753490" y="0"/>
                  <a:pt x="796719" y="43229"/>
                  <a:pt x="796719" y="96554"/>
                </a:cubicBezTo>
                <a:lnTo>
                  <a:pt x="796719" y="484058"/>
                </a:lnTo>
                <a:cubicBezTo>
                  <a:pt x="796719" y="537383"/>
                  <a:pt x="753490" y="580611"/>
                  <a:pt x="700165" y="580611"/>
                </a:cubicBezTo>
                <a:lnTo>
                  <a:pt x="96554" y="580611"/>
                </a:lnTo>
                <a:cubicBezTo>
                  <a:pt x="43229" y="580611"/>
                  <a:pt x="0" y="537383"/>
                  <a:pt x="0" y="484058"/>
                </a:cubicBezTo>
                <a:lnTo>
                  <a:pt x="0" y="96554"/>
                </a:lnTo>
                <a:cubicBezTo>
                  <a:pt x="0" y="43229"/>
                  <a:pt x="43229" y="0"/>
                  <a:pt x="96554" y="0"/>
                </a:cubicBezTo>
                <a:close/>
              </a:path>
            </a:pathLst>
          </a:custGeom>
          <a:solidFill>
            <a:schemeClr val="bg1"/>
          </a:solidFill>
          <a:ln w="57150" cap="rnd">
            <a:solidFill>
              <a:srgbClr val="CC99FF"/>
            </a:solidFill>
            <a:prstDash val="solid"/>
            <a:round/>
          </a:ln>
        </p:spPr>
      </p:sp>
      <p:sp>
        <p:nvSpPr>
          <p:cNvPr id="116" name="TextBox 141"/>
          <p:cNvSpPr txBox="1"/>
          <p:nvPr/>
        </p:nvSpPr>
        <p:spPr>
          <a:xfrm>
            <a:off x="2397421" y="914541"/>
            <a:ext cx="1803065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9"/>
              </a:lnSpc>
            </a:pPr>
            <a:r>
              <a:rPr lang="th-TH" sz="1067" dirty="0">
                <a:solidFill>
                  <a:schemeClr val="accent4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การแก้ไขปัญหาความเหลื่อมล้ำ </a:t>
            </a:r>
          </a:p>
          <a:p>
            <a:pPr algn="ctr">
              <a:lnSpc>
                <a:spcPts val="1329"/>
              </a:lnSpc>
            </a:pPr>
            <a:r>
              <a:rPr lang="th-TH" sz="1067" dirty="0">
                <a:solidFill>
                  <a:schemeClr val="accent4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และขจัดความยกจน</a:t>
            </a:r>
            <a:endParaRPr lang="en-US" sz="1067" dirty="0">
              <a:solidFill>
                <a:schemeClr val="accent4"/>
              </a:solidFill>
              <a:latin typeface="Chulabhorn Likit Text Medium" panose="00000600000000000000" pitchFamily="50" charset="-34"/>
              <a:cs typeface="Chulabhorn Likit Text Medium" panose="00000600000000000000" pitchFamily="50" charset="-34"/>
            </a:endParaRPr>
          </a:p>
        </p:txBody>
      </p:sp>
      <p:sp>
        <p:nvSpPr>
          <p:cNvPr id="117" name="TextBox 147"/>
          <p:cNvSpPr txBox="1"/>
          <p:nvPr/>
        </p:nvSpPr>
        <p:spPr>
          <a:xfrm>
            <a:off x="2395815" y="1743697"/>
            <a:ext cx="1820464" cy="772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9598" indent="-119598">
              <a:lnSpc>
                <a:spcPts val="1207"/>
              </a:lnSpc>
            </a:pPr>
            <a: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1. แก้ไขปัญหาความยากจน (แก้จน 5 มิติ,</a:t>
            </a:r>
            <a:b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</a:br>
            <a: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สตรีตกเกณฑ์ จปฐ.)</a:t>
            </a:r>
          </a:p>
          <a:p>
            <a:pPr marL="119598" indent="-119598">
              <a:lnSpc>
                <a:spcPts val="1207"/>
              </a:lnSpc>
            </a:pPr>
            <a: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2. ทำงานร่วมกับภาคี</a:t>
            </a:r>
            <a:b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</a:br>
            <a: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การพัฒนาด้วยกลไก </a:t>
            </a:r>
            <a:r>
              <a:rPr lang="th-TH" sz="1067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3  5 7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4621768" y="797203"/>
            <a:ext cx="1865773" cy="44763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69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200">
              <a:solidFill>
                <a:srgbClr val="F69CE0"/>
              </a:solidFill>
            </a:endParaRPr>
          </a:p>
        </p:txBody>
      </p:sp>
      <p:sp>
        <p:nvSpPr>
          <p:cNvPr id="119" name="Freeform 81"/>
          <p:cNvSpPr/>
          <p:nvPr/>
        </p:nvSpPr>
        <p:spPr>
          <a:xfrm>
            <a:off x="4555109" y="1471900"/>
            <a:ext cx="1986327" cy="1484255"/>
          </a:xfrm>
          <a:custGeom>
            <a:avLst/>
            <a:gdLst/>
            <a:ahLst/>
            <a:cxnLst/>
            <a:rect l="l" t="t" r="r" b="b"/>
            <a:pathLst>
              <a:path w="796719" h="580611">
                <a:moveTo>
                  <a:pt x="96554" y="0"/>
                </a:moveTo>
                <a:lnTo>
                  <a:pt x="700165" y="0"/>
                </a:lnTo>
                <a:cubicBezTo>
                  <a:pt x="753490" y="0"/>
                  <a:pt x="796719" y="43229"/>
                  <a:pt x="796719" y="96554"/>
                </a:cubicBezTo>
                <a:lnTo>
                  <a:pt x="796719" y="484058"/>
                </a:lnTo>
                <a:cubicBezTo>
                  <a:pt x="796719" y="537383"/>
                  <a:pt x="753490" y="580611"/>
                  <a:pt x="700165" y="580611"/>
                </a:cubicBezTo>
                <a:lnTo>
                  <a:pt x="96554" y="580611"/>
                </a:lnTo>
                <a:cubicBezTo>
                  <a:pt x="43229" y="580611"/>
                  <a:pt x="0" y="537383"/>
                  <a:pt x="0" y="484058"/>
                </a:cubicBezTo>
                <a:lnTo>
                  <a:pt x="0" y="96554"/>
                </a:lnTo>
                <a:cubicBezTo>
                  <a:pt x="0" y="43229"/>
                  <a:pt x="43229" y="0"/>
                  <a:pt x="96554" y="0"/>
                </a:cubicBezTo>
                <a:close/>
              </a:path>
            </a:pathLst>
          </a:custGeom>
          <a:solidFill>
            <a:schemeClr val="bg1"/>
          </a:solidFill>
          <a:ln w="57150" cap="rnd">
            <a:solidFill>
              <a:srgbClr val="E49EF8"/>
            </a:solidFill>
            <a:prstDash val="solid"/>
            <a:round/>
          </a:ln>
        </p:spPr>
      </p:sp>
      <p:sp>
        <p:nvSpPr>
          <p:cNvPr id="120" name="TextBox 143"/>
          <p:cNvSpPr txBox="1"/>
          <p:nvPr/>
        </p:nvSpPr>
        <p:spPr>
          <a:xfrm>
            <a:off x="4688666" y="864843"/>
            <a:ext cx="1690026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9"/>
              </a:lnSpc>
            </a:pPr>
            <a:r>
              <a:rPr lang="th-TH" sz="1067" dirty="0">
                <a:solidFill>
                  <a:srgbClr val="FF33CC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การรักษาทรัพยากรธรรมชาติ</a:t>
            </a:r>
          </a:p>
          <a:p>
            <a:pPr algn="ctr">
              <a:lnSpc>
                <a:spcPts val="1329"/>
              </a:lnSpc>
            </a:pPr>
            <a:r>
              <a:rPr lang="th-TH" sz="1067" dirty="0">
                <a:solidFill>
                  <a:srgbClr val="FF33CC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และสิ่งแวดล้อม</a:t>
            </a:r>
            <a:endParaRPr lang="en-US" sz="1067" dirty="0">
              <a:solidFill>
                <a:srgbClr val="FF33CC"/>
              </a:solidFill>
              <a:latin typeface="Chulabhorn Likit Text Medium" panose="00000600000000000000" pitchFamily="50" charset="-34"/>
              <a:cs typeface="Chulabhorn Likit Text Medium" panose="00000600000000000000" pitchFamily="50" charset="-34"/>
            </a:endParaRPr>
          </a:p>
        </p:txBody>
      </p:sp>
      <p:sp>
        <p:nvSpPr>
          <p:cNvPr id="121" name="TextBox 149"/>
          <p:cNvSpPr txBox="1"/>
          <p:nvPr/>
        </p:nvSpPr>
        <p:spPr>
          <a:xfrm>
            <a:off x="4654681" y="1547691"/>
            <a:ext cx="1855668" cy="1387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7481" indent="-117481">
              <a:lnSpc>
                <a:spcPts val="1207"/>
              </a:lnSpc>
            </a:pPr>
            <a: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1. การส่งเสริมปลูกพืชพลังงาน</a:t>
            </a:r>
          </a:p>
          <a:p>
            <a:pPr marL="117481" indent="-117481">
              <a:lnSpc>
                <a:spcPts val="1207"/>
              </a:lnSpc>
            </a:pPr>
            <a: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2. การอนุรักษ์ฟื้นฟูธรรมชาติ</a:t>
            </a:r>
          </a:p>
          <a:p>
            <a:pPr marL="117481" indent="-117481">
              <a:lnSpc>
                <a:spcPts val="1207"/>
              </a:lnSpc>
            </a:pPr>
            <a: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3. ถังขยะเปียกลดโลกร้อน</a:t>
            </a:r>
          </a:p>
          <a:p>
            <a:pPr marL="117481" indent="-117481">
              <a:lnSpc>
                <a:spcPts val="1207"/>
              </a:lnSpc>
            </a:pPr>
            <a: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4. เกษตรเทคโนโลยีสมัยใหม่</a:t>
            </a:r>
          </a:p>
          <a:p>
            <a:pPr marL="177809" indent="-177809">
              <a:lnSpc>
                <a:spcPts val="1207"/>
              </a:lnSpc>
            </a:pPr>
            <a: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5. การท่องเที่ยวชุมชนเชิงสร้างสรรค์</a:t>
            </a:r>
          </a:p>
          <a:p>
            <a:pPr marL="177809" indent="-177809">
              <a:lnSpc>
                <a:spcPts val="1207"/>
              </a:lnSpc>
            </a:pPr>
            <a: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6. ผลิตภัณฑ์เกษตรมูลค่าสูง</a:t>
            </a:r>
            <a:b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</a:br>
            <a: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และเศรษฐกิจสีเขียว</a:t>
            </a:r>
            <a:br>
              <a:rPr lang="th-TH" sz="1067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</a:br>
            <a:r>
              <a:rPr lang="th-TH" sz="1067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เพื่อสิ่งแวดล้อม (</a:t>
            </a:r>
            <a:r>
              <a:rPr lang="en-US" sz="1067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BCG</a:t>
            </a:r>
            <a:r>
              <a:rPr lang="th-TH" sz="1067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)</a:t>
            </a:r>
            <a:endParaRPr lang="en-US" sz="1067" dirty="0">
              <a:latin typeface="Chulabhorn Likit Text Medium" panose="00000600000000000000" pitchFamily="50" charset="-34"/>
              <a:cs typeface="Chulabhorn Likit Text Medium" panose="00000600000000000000" pitchFamily="50" charset="-34"/>
            </a:endParaRPr>
          </a:p>
        </p:txBody>
      </p:sp>
      <p:sp>
        <p:nvSpPr>
          <p:cNvPr id="122" name="Rounded Rectangle 121"/>
          <p:cNvSpPr/>
          <p:nvPr/>
        </p:nvSpPr>
        <p:spPr>
          <a:xfrm>
            <a:off x="5777592" y="4328911"/>
            <a:ext cx="1756648" cy="62538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A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200"/>
          </a:p>
        </p:txBody>
      </p:sp>
      <p:sp>
        <p:nvSpPr>
          <p:cNvPr id="123" name="Freeform 108"/>
          <p:cNvSpPr/>
          <p:nvPr/>
        </p:nvSpPr>
        <p:spPr>
          <a:xfrm>
            <a:off x="5756193" y="5018370"/>
            <a:ext cx="1756648" cy="1171268"/>
          </a:xfrm>
          <a:custGeom>
            <a:avLst/>
            <a:gdLst/>
            <a:ahLst/>
            <a:cxnLst/>
            <a:rect l="l" t="t" r="r" b="b"/>
            <a:pathLst>
              <a:path w="796719" h="580611">
                <a:moveTo>
                  <a:pt x="96554" y="0"/>
                </a:moveTo>
                <a:lnTo>
                  <a:pt x="700165" y="0"/>
                </a:lnTo>
                <a:cubicBezTo>
                  <a:pt x="753490" y="0"/>
                  <a:pt x="796719" y="43229"/>
                  <a:pt x="796719" y="96554"/>
                </a:cubicBezTo>
                <a:lnTo>
                  <a:pt x="796719" y="484058"/>
                </a:lnTo>
                <a:cubicBezTo>
                  <a:pt x="796719" y="537383"/>
                  <a:pt x="753490" y="580611"/>
                  <a:pt x="700165" y="580611"/>
                </a:cubicBezTo>
                <a:lnTo>
                  <a:pt x="96554" y="580611"/>
                </a:lnTo>
                <a:cubicBezTo>
                  <a:pt x="43229" y="580611"/>
                  <a:pt x="0" y="537383"/>
                  <a:pt x="0" y="484058"/>
                </a:cubicBezTo>
                <a:lnTo>
                  <a:pt x="0" y="96554"/>
                </a:lnTo>
                <a:cubicBezTo>
                  <a:pt x="0" y="43229"/>
                  <a:pt x="43229" y="0"/>
                  <a:pt x="96554" y="0"/>
                </a:cubicBezTo>
                <a:close/>
              </a:path>
            </a:pathLst>
          </a:custGeom>
          <a:solidFill>
            <a:schemeClr val="bg1"/>
          </a:solidFill>
          <a:ln w="57150" cap="rnd">
            <a:solidFill>
              <a:srgbClr val="FFA7D3"/>
            </a:solidFill>
            <a:prstDash val="solid"/>
            <a:round/>
          </a:ln>
        </p:spPr>
      </p:sp>
      <p:sp>
        <p:nvSpPr>
          <p:cNvPr id="124" name="TextBox 145"/>
          <p:cNvSpPr txBox="1"/>
          <p:nvPr/>
        </p:nvSpPr>
        <p:spPr>
          <a:xfrm>
            <a:off x="5777592" y="4401631"/>
            <a:ext cx="1756648" cy="4642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7"/>
              </a:lnSpc>
            </a:pPr>
            <a:r>
              <a:rPr lang="th-TH" sz="1067" dirty="0">
                <a:solidFill>
                  <a:srgbClr val="FF6699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การเพิ่มประสิทธิภาพ</a:t>
            </a:r>
            <a:br>
              <a:rPr lang="th-TH" sz="1067" dirty="0">
                <a:solidFill>
                  <a:srgbClr val="FF6699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</a:br>
            <a:r>
              <a:rPr lang="th-TH" sz="1067" dirty="0">
                <a:solidFill>
                  <a:srgbClr val="FF6699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การบริหารจัดการหนี้ </a:t>
            </a:r>
            <a:br>
              <a:rPr lang="th-TH" sz="1067" dirty="0">
                <a:solidFill>
                  <a:srgbClr val="FF6699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</a:br>
            <a:r>
              <a:rPr lang="th-TH" sz="1067" dirty="0">
                <a:solidFill>
                  <a:srgbClr val="FF6699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กองทุนพัฒนาบทบาทสตรี</a:t>
            </a:r>
            <a:endParaRPr lang="en-US" sz="1067" dirty="0">
              <a:solidFill>
                <a:srgbClr val="FF6699"/>
              </a:solidFill>
              <a:latin typeface="Chulabhorn Likit Text Medium" panose="00000600000000000000" pitchFamily="50" charset="-34"/>
              <a:cs typeface="Chulabhorn Likit Text Medium" panose="00000600000000000000" pitchFamily="50" charset="-34"/>
            </a:endParaRPr>
          </a:p>
        </p:txBody>
      </p:sp>
      <p:sp>
        <p:nvSpPr>
          <p:cNvPr id="125" name="TextBox 151"/>
          <p:cNvSpPr txBox="1"/>
          <p:nvPr/>
        </p:nvSpPr>
        <p:spPr>
          <a:xfrm>
            <a:off x="5926287" y="5193791"/>
            <a:ext cx="1532585" cy="772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07"/>
              </a:lnSpc>
            </a:pPr>
            <a: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1. ตรวจสอบหนี้</a:t>
            </a:r>
          </a:p>
          <a:p>
            <a:pPr>
              <a:lnSpc>
                <a:spcPts val="1207"/>
              </a:lnSpc>
            </a:pPr>
            <a: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2. ตรวจเยี่ยมลูกหนี้</a:t>
            </a:r>
          </a:p>
          <a:p>
            <a:pPr>
              <a:lnSpc>
                <a:spcPts val="1207"/>
              </a:lnSpc>
            </a:pPr>
            <a: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3. ติดต่อลูกหนี้</a:t>
            </a:r>
          </a:p>
          <a:p>
            <a:pPr marL="177809" indent="-177809">
              <a:lnSpc>
                <a:spcPts val="1207"/>
              </a:lnSpc>
            </a:pPr>
            <a: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4. ตักเตือนทวงถามลูกหนี้</a:t>
            </a:r>
          </a:p>
          <a:p>
            <a:pPr>
              <a:lnSpc>
                <a:spcPts val="1207"/>
              </a:lnSpc>
            </a:pPr>
            <a: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5. ต่อเนื่อง</a:t>
            </a:r>
            <a:endParaRPr lang="en-US" sz="1067" b="1" dirty="0">
              <a:latin typeface="Chulabhorn Likit Text Medium" panose="00000600000000000000" pitchFamily="50" charset="-34"/>
              <a:cs typeface="Chulabhorn Likit Text Medium" panose="00000600000000000000" pitchFamily="50" charset="-34"/>
            </a:endParaRPr>
          </a:p>
        </p:txBody>
      </p:sp>
      <p:sp>
        <p:nvSpPr>
          <p:cNvPr id="126" name="Rounded Rectangle 125"/>
          <p:cNvSpPr/>
          <p:nvPr/>
        </p:nvSpPr>
        <p:spPr>
          <a:xfrm>
            <a:off x="3288991" y="4946469"/>
            <a:ext cx="2157637" cy="133935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49EF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200"/>
          </a:p>
        </p:txBody>
      </p:sp>
      <p:sp>
        <p:nvSpPr>
          <p:cNvPr id="127" name="Rounded Rectangle 126"/>
          <p:cNvSpPr/>
          <p:nvPr/>
        </p:nvSpPr>
        <p:spPr>
          <a:xfrm>
            <a:off x="3357386" y="4413661"/>
            <a:ext cx="2064846" cy="45837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E49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200">
              <a:solidFill>
                <a:srgbClr val="7030A0"/>
              </a:solidFill>
            </a:endParaRPr>
          </a:p>
        </p:txBody>
      </p:sp>
      <p:sp>
        <p:nvSpPr>
          <p:cNvPr id="128" name="TextBox 133"/>
          <p:cNvSpPr txBox="1"/>
          <p:nvPr/>
        </p:nvSpPr>
        <p:spPr>
          <a:xfrm>
            <a:off x="3404098" y="5061846"/>
            <a:ext cx="2042505" cy="1219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7481" indent="-117481">
              <a:lnSpc>
                <a:spcPts val="1207"/>
              </a:lnSpc>
            </a:pPr>
            <a:r>
              <a:rPr lang="th-TH" sz="933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1. การส่งเสริมพัฒนาอาชีพ  สร้างความมั่นคงทางอาหารให้แก่สตรี </a:t>
            </a:r>
          </a:p>
          <a:p>
            <a:pPr marL="117481" indent="-117481">
              <a:lnSpc>
                <a:spcPts val="1207"/>
              </a:lnSpc>
            </a:pPr>
            <a:r>
              <a:rPr lang="th-TH" sz="933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2. กลุ่มอาชีพไทยสมุนไพรรอบบ้าน</a:t>
            </a:r>
          </a:p>
          <a:p>
            <a:pPr marL="117481" indent="-117481">
              <a:lnSpc>
                <a:spcPts val="1207"/>
              </a:lnSpc>
            </a:pPr>
            <a:r>
              <a:rPr lang="th-TH" sz="933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3. ปลูกผักอินทรีย์วิถีชีวิตใหม่</a:t>
            </a:r>
          </a:p>
          <a:p>
            <a:pPr marL="117481" indent="-117481">
              <a:lnSpc>
                <a:spcPts val="1207"/>
              </a:lnSpc>
            </a:pPr>
            <a:r>
              <a:rPr lang="th-TH" sz="933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4. กลุ่มอาชีพสตรีวิถีชีวิตพอเพียง</a:t>
            </a:r>
            <a:br>
              <a:rPr lang="th-TH" sz="933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</a:br>
            <a:r>
              <a:rPr lang="th-TH" sz="933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หล่อเลี้ยงชุมชน</a:t>
            </a:r>
          </a:p>
          <a:p>
            <a:pPr marL="117481" indent="-117481">
              <a:lnSpc>
                <a:spcPts val="1207"/>
              </a:lnSpc>
            </a:pPr>
            <a:r>
              <a:rPr lang="th-TH" sz="933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5. สตรีสร้างฝันธนาคารเมล็ดพันธุ์ชุมชน</a:t>
            </a:r>
          </a:p>
          <a:p>
            <a:pPr algn="ctr">
              <a:lnSpc>
                <a:spcPts val="1207"/>
              </a:lnSpc>
            </a:pPr>
            <a:endParaRPr lang="en-US" sz="861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29" name="TextBox 137"/>
          <p:cNvSpPr txBox="1"/>
          <p:nvPr/>
        </p:nvSpPr>
        <p:spPr>
          <a:xfrm>
            <a:off x="3403260" y="4484137"/>
            <a:ext cx="1989497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9"/>
              </a:lnSpc>
            </a:pPr>
            <a:r>
              <a:rPr lang="th-TH" sz="1067" dirty="0">
                <a:solidFill>
                  <a:srgbClr val="7030A0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สร้างความมั่นคงทางอาหาร </a:t>
            </a:r>
            <a:r>
              <a:rPr lang="en-US" sz="1067" dirty="0">
                <a:solidFill>
                  <a:srgbClr val="7030A0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: </a:t>
            </a:r>
            <a:br>
              <a:rPr lang="th-TH" sz="1067" dirty="0">
                <a:solidFill>
                  <a:srgbClr val="7030A0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</a:br>
            <a:r>
              <a:rPr lang="th-TH" sz="1067" dirty="0">
                <a:solidFill>
                  <a:srgbClr val="7030A0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สตรีแบ่งปันรัก ปลูกพืชผักปลอดภัย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7989772" y="4355311"/>
            <a:ext cx="1900809" cy="62361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681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200"/>
          </a:p>
        </p:txBody>
      </p:sp>
      <p:sp>
        <p:nvSpPr>
          <p:cNvPr id="131" name="Freeform 29"/>
          <p:cNvSpPr/>
          <p:nvPr/>
        </p:nvSpPr>
        <p:spPr>
          <a:xfrm>
            <a:off x="7888915" y="5104005"/>
            <a:ext cx="2091257" cy="1179475"/>
          </a:xfrm>
          <a:custGeom>
            <a:avLst/>
            <a:gdLst/>
            <a:ahLst/>
            <a:cxnLst/>
            <a:rect l="l" t="t" r="r" b="b"/>
            <a:pathLst>
              <a:path w="796719" h="580611">
                <a:moveTo>
                  <a:pt x="96554" y="0"/>
                </a:moveTo>
                <a:lnTo>
                  <a:pt x="700165" y="0"/>
                </a:lnTo>
                <a:cubicBezTo>
                  <a:pt x="753490" y="0"/>
                  <a:pt x="796719" y="43229"/>
                  <a:pt x="796719" y="96554"/>
                </a:cubicBezTo>
                <a:lnTo>
                  <a:pt x="796719" y="484058"/>
                </a:lnTo>
                <a:cubicBezTo>
                  <a:pt x="796719" y="537383"/>
                  <a:pt x="753490" y="580611"/>
                  <a:pt x="700165" y="580611"/>
                </a:cubicBezTo>
                <a:lnTo>
                  <a:pt x="96554" y="580611"/>
                </a:lnTo>
                <a:cubicBezTo>
                  <a:pt x="43229" y="580611"/>
                  <a:pt x="0" y="537383"/>
                  <a:pt x="0" y="484058"/>
                </a:cubicBezTo>
                <a:lnTo>
                  <a:pt x="0" y="96554"/>
                </a:lnTo>
                <a:cubicBezTo>
                  <a:pt x="0" y="43229"/>
                  <a:pt x="43229" y="0"/>
                  <a:pt x="96554" y="0"/>
                </a:cubicBezTo>
                <a:close/>
              </a:path>
            </a:pathLst>
          </a:custGeom>
          <a:solidFill>
            <a:schemeClr val="bg1"/>
          </a:solidFill>
          <a:ln w="57150" cap="rnd">
            <a:solidFill>
              <a:srgbClr val="F68181"/>
            </a:solidFill>
            <a:prstDash val="solid"/>
            <a:round/>
          </a:ln>
        </p:spPr>
      </p:sp>
      <p:sp>
        <p:nvSpPr>
          <p:cNvPr id="132" name="TextBox 135"/>
          <p:cNvSpPr txBox="1"/>
          <p:nvPr/>
        </p:nvSpPr>
        <p:spPr>
          <a:xfrm>
            <a:off x="8036937" y="5230795"/>
            <a:ext cx="1853644" cy="925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84159" indent="-184159">
              <a:lnSpc>
                <a:spcPts val="1207"/>
              </a:lnSpc>
            </a:pPr>
            <a:r>
              <a:rPr lang="th-TH" sz="1067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1. พัฒนาศักยภาพด้านการมีภาวะผู้นำเป็นแกนนำในการพัฒนา เศรษฐกิจ สังคม การเมือง</a:t>
            </a:r>
          </a:p>
          <a:p>
            <a:pPr marL="184159" indent="-184159">
              <a:lnSpc>
                <a:spcPts val="1207"/>
              </a:lnSpc>
            </a:pPr>
            <a:r>
              <a:rPr lang="th-TH" sz="1067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2. </a:t>
            </a:r>
            <a:r>
              <a:rPr lang="th-TH" sz="1067" spc="-53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พัฒนาทักษะอาชีพด้านการสื่อสาร</a:t>
            </a:r>
          </a:p>
          <a:p>
            <a:pPr>
              <a:lnSpc>
                <a:spcPts val="1207"/>
              </a:lnSpc>
            </a:pPr>
            <a:r>
              <a:rPr lang="th-TH" sz="1067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3. พัฒนาบุคลิกภาพ</a:t>
            </a:r>
          </a:p>
        </p:txBody>
      </p:sp>
      <p:sp>
        <p:nvSpPr>
          <p:cNvPr id="133" name="TextBox 139"/>
          <p:cNvSpPr txBox="1"/>
          <p:nvPr/>
        </p:nvSpPr>
        <p:spPr>
          <a:xfrm>
            <a:off x="8044771" y="4466287"/>
            <a:ext cx="1832048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9"/>
              </a:lnSpc>
            </a:pPr>
            <a:r>
              <a:rPr lang="th-TH" sz="1067" dirty="0">
                <a:solidFill>
                  <a:schemeClr val="accent2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พัฒนาศักยภาพการเป็นผู้นำ </a:t>
            </a:r>
            <a:br>
              <a:rPr lang="th-TH" sz="1067" dirty="0">
                <a:solidFill>
                  <a:schemeClr val="accent2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</a:br>
            <a:r>
              <a:rPr lang="th-TH" sz="1067" dirty="0">
                <a:solidFill>
                  <a:schemeClr val="accent2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พัฒนาทักษะบุคลิกภาพของสตรี/องค์กรสตรี</a:t>
            </a:r>
            <a:endParaRPr lang="en-US" sz="1067" dirty="0">
              <a:solidFill>
                <a:schemeClr val="accent2"/>
              </a:solidFill>
              <a:latin typeface="Chulabhorn Likit Text Medium" panose="00000600000000000000" pitchFamily="50" charset="-34"/>
              <a:cs typeface="Chulabhorn Likit Text Medium" panose="00000600000000000000" pitchFamily="50" charset="-34"/>
            </a:endParaRPr>
          </a:p>
        </p:txBody>
      </p:sp>
      <p:sp>
        <p:nvSpPr>
          <p:cNvPr id="134" name="Rounded Rectangle 133"/>
          <p:cNvSpPr/>
          <p:nvPr/>
        </p:nvSpPr>
        <p:spPr>
          <a:xfrm>
            <a:off x="1012379" y="4384130"/>
            <a:ext cx="1913413" cy="63331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4B6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200">
              <a:solidFill>
                <a:srgbClr val="FD636E"/>
              </a:solidFill>
            </a:endParaRPr>
          </a:p>
        </p:txBody>
      </p:sp>
      <p:sp>
        <p:nvSpPr>
          <p:cNvPr id="136" name="Freeform 63"/>
          <p:cNvSpPr/>
          <p:nvPr/>
        </p:nvSpPr>
        <p:spPr>
          <a:xfrm>
            <a:off x="1012380" y="5144981"/>
            <a:ext cx="1947449" cy="1138819"/>
          </a:xfrm>
          <a:custGeom>
            <a:avLst/>
            <a:gdLst/>
            <a:ahLst/>
            <a:cxnLst/>
            <a:rect l="l" t="t" r="r" b="b"/>
            <a:pathLst>
              <a:path w="796719" h="580611">
                <a:moveTo>
                  <a:pt x="96554" y="0"/>
                </a:moveTo>
                <a:lnTo>
                  <a:pt x="700165" y="0"/>
                </a:lnTo>
                <a:cubicBezTo>
                  <a:pt x="753490" y="0"/>
                  <a:pt x="796719" y="43229"/>
                  <a:pt x="796719" y="96554"/>
                </a:cubicBezTo>
                <a:lnTo>
                  <a:pt x="796719" y="484058"/>
                </a:lnTo>
                <a:cubicBezTo>
                  <a:pt x="796719" y="537383"/>
                  <a:pt x="753490" y="580611"/>
                  <a:pt x="700165" y="580611"/>
                </a:cubicBezTo>
                <a:lnTo>
                  <a:pt x="96554" y="580611"/>
                </a:lnTo>
                <a:cubicBezTo>
                  <a:pt x="43229" y="580611"/>
                  <a:pt x="0" y="537383"/>
                  <a:pt x="0" y="484058"/>
                </a:cubicBezTo>
                <a:lnTo>
                  <a:pt x="0" y="96554"/>
                </a:lnTo>
                <a:cubicBezTo>
                  <a:pt x="0" y="43229"/>
                  <a:pt x="43229" y="0"/>
                  <a:pt x="96554" y="0"/>
                </a:cubicBezTo>
                <a:close/>
              </a:path>
            </a:pathLst>
          </a:custGeom>
          <a:solidFill>
            <a:schemeClr val="bg1"/>
          </a:solidFill>
          <a:ln w="57150" cap="rnd">
            <a:solidFill>
              <a:srgbClr val="74B6ED"/>
            </a:solidFill>
            <a:prstDash val="solid"/>
            <a:round/>
          </a:ln>
        </p:spPr>
      </p:sp>
      <p:sp>
        <p:nvSpPr>
          <p:cNvPr id="138" name="TextBox 142"/>
          <p:cNvSpPr txBox="1"/>
          <p:nvPr/>
        </p:nvSpPr>
        <p:spPr>
          <a:xfrm>
            <a:off x="1041854" y="4454304"/>
            <a:ext cx="1896177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9"/>
              </a:lnSpc>
            </a:pPr>
            <a:r>
              <a:rPr lang="th-TH" sz="1067" dirty="0">
                <a:solidFill>
                  <a:schemeClr val="accent1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การพัฒนาทักษะอาชีพ/</a:t>
            </a:r>
            <a:br>
              <a:rPr lang="th-TH" sz="1067" dirty="0">
                <a:solidFill>
                  <a:schemeClr val="accent1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</a:br>
            <a:r>
              <a:rPr lang="th-TH" sz="1067" dirty="0">
                <a:solidFill>
                  <a:schemeClr val="accent1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พัฒนาผลิตภัณฑ์การแปรรูป/</a:t>
            </a:r>
            <a:br>
              <a:rPr lang="th-TH" sz="1067" dirty="0">
                <a:solidFill>
                  <a:schemeClr val="accent1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</a:br>
            <a:r>
              <a:rPr lang="th-TH" sz="1067" dirty="0">
                <a:solidFill>
                  <a:schemeClr val="accent1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บรรจุภัณฑ์/การตลาด</a:t>
            </a:r>
            <a:endParaRPr lang="en-US" sz="1067" dirty="0">
              <a:solidFill>
                <a:schemeClr val="accent1"/>
              </a:solidFill>
              <a:latin typeface="Chulabhorn Likit Text Medium" panose="00000600000000000000" pitchFamily="50" charset="-34"/>
              <a:cs typeface="Chulabhorn Likit Text Medium" panose="00000600000000000000" pitchFamily="50" charset="-34"/>
            </a:endParaRPr>
          </a:p>
        </p:txBody>
      </p:sp>
      <p:sp>
        <p:nvSpPr>
          <p:cNvPr id="139" name="TextBox 148"/>
          <p:cNvSpPr txBox="1"/>
          <p:nvPr/>
        </p:nvSpPr>
        <p:spPr>
          <a:xfrm>
            <a:off x="1127571" y="5266308"/>
            <a:ext cx="1821778" cy="925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8212" indent="-58212">
              <a:lnSpc>
                <a:spcPts val="1207"/>
              </a:lnSpc>
            </a:pPr>
            <a: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1.การส่งเสริมสนับสนุนการพัฒนาอาชีพ</a:t>
            </a:r>
          </a:p>
          <a:p>
            <a:pPr>
              <a:lnSpc>
                <a:spcPts val="1207"/>
              </a:lnSpc>
            </a:pPr>
            <a: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2. พัฒนาผลิตภัณฑ์</a:t>
            </a:r>
          </a:p>
          <a:p>
            <a:pPr marL="117481" indent="-117481">
              <a:lnSpc>
                <a:spcPts val="1207"/>
              </a:lnSpc>
            </a:pPr>
            <a: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3. การแปรูป และการตลาด</a:t>
            </a:r>
            <a:b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</a:br>
            <a: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ในการแปรรูปใหม่ๆ ทันสมัย</a:t>
            </a:r>
            <a:b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</a:br>
            <a: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ให้เป้นที่ต้องการของตลาด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9482116" y="776531"/>
            <a:ext cx="1712250" cy="6059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DB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200"/>
          </a:p>
        </p:txBody>
      </p:sp>
      <p:sp>
        <p:nvSpPr>
          <p:cNvPr id="142" name="Freeform 87"/>
          <p:cNvSpPr/>
          <p:nvPr/>
        </p:nvSpPr>
        <p:spPr>
          <a:xfrm>
            <a:off x="9089406" y="1487807"/>
            <a:ext cx="2738662" cy="1468564"/>
          </a:xfrm>
          <a:custGeom>
            <a:avLst/>
            <a:gdLst/>
            <a:ahLst/>
            <a:cxnLst/>
            <a:rect l="l" t="t" r="r" b="b"/>
            <a:pathLst>
              <a:path w="796719" h="580611">
                <a:moveTo>
                  <a:pt x="96554" y="0"/>
                </a:moveTo>
                <a:lnTo>
                  <a:pt x="700165" y="0"/>
                </a:lnTo>
                <a:cubicBezTo>
                  <a:pt x="753490" y="0"/>
                  <a:pt x="796719" y="43229"/>
                  <a:pt x="796719" y="96554"/>
                </a:cubicBezTo>
                <a:lnTo>
                  <a:pt x="796719" y="484058"/>
                </a:lnTo>
                <a:cubicBezTo>
                  <a:pt x="796719" y="537383"/>
                  <a:pt x="753490" y="580611"/>
                  <a:pt x="700165" y="580611"/>
                </a:cubicBezTo>
                <a:lnTo>
                  <a:pt x="96554" y="580611"/>
                </a:lnTo>
                <a:cubicBezTo>
                  <a:pt x="43229" y="580611"/>
                  <a:pt x="0" y="537383"/>
                  <a:pt x="0" y="484058"/>
                </a:cubicBezTo>
                <a:lnTo>
                  <a:pt x="0" y="96554"/>
                </a:lnTo>
                <a:cubicBezTo>
                  <a:pt x="0" y="43229"/>
                  <a:pt x="43229" y="0"/>
                  <a:pt x="96554" y="0"/>
                </a:cubicBezTo>
                <a:close/>
              </a:path>
            </a:pathLst>
          </a:custGeom>
          <a:solidFill>
            <a:schemeClr val="bg1"/>
          </a:solidFill>
          <a:ln w="57150" cap="rnd">
            <a:solidFill>
              <a:srgbClr val="FFDB93"/>
            </a:solidFill>
            <a:prstDash val="solid"/>
            <a:round/>
          </a:ln>
        </p:spPr>
      </p:sp>
      <p:sp>
        <p:nvSpPr>
          <p:cNvPr id="144" name="TextBox 144"/>
          <p:cNvSpPr txBox="1"/>
          <p:nvPr/>
        </p:nvSpPr>
        <p:spPr>
          <a:xfrm>
            <a:off x="9429168" y="828388"/>
            <a:ext cx="181455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9"/>
              </a:lnSpc>
            </a:pPr>
            <a:r>
              <a:rPr lang="th-TH" sz="1067" dirty="0">
                <a:solidFill>
                  <a:srgbClr val="DEA900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การพัฒนาคุณภาพชีวิตสตรี </a:t>
            </a:r>
            <a:br>
              <a:rPr lang="th-TH" sz="1067" dirty="0">
                <a:solidFill>
                  <a:srgbClr val="DEA900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</a:br>
            <a:r>
              <a:rPr lang="th-TH" sz="1067" dirty="0">
                <a:solidFill>
                  <a:srgbClr val="DEA900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และบุคคลในครอบครัว/</a:t>
            </a:r>
            <a:br>
              <a:rPr lang="th-TH" sz="1067" dirty="0">
                <a:solidFill>
                  <a:srgbClr val="DEA900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</a:br>
            <a:r>
              <a:rPr lang="th-TH" sz="1067" dirty="0">
                <a:solidFill>
                  <a:srgbClr val="DEA900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การเสริมสร้างสุขภาพ</a:t>
            </a:r>
            <a:endParaRPr lang="en-US" sz="1067" dirty="0">
              <a:solidFill>
                <a:srgbClr val="DEA900"/>
              </a:solidFill>
              <a:latin typeface="Chulabhorn Likit Text Medium" panose="00000600000000000000" pitchFamily="50" charset="-34"/>
              <a:cs typeface="Chulabhorn Likit Text Medium" panose="00000600000000000000" pitchFamily="50" charset="-34"/>
            </a:endParaRPr>
          </a:p>
        </p:txBody>
      </p:sp>
      <p:sp>
        <p:nvSpPr>
          <p:cNvPr id="145" name="TextBox 150"/>
          <p:cNvSpPr txBox="1"/>
          <p:nvPr/>
        </p:nvSpPr>
        <p:spPr>
          <a:xfrm>
            <a:off x="9223787" y="1609604"/>
            <a:ext cx="2604281" cy="1374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8539" indent="-118539">
              <a:lnSpc>
                <a:spcPts val="1207"/>
              </a:lnSpc>
            </a:pPr>
            <a: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1. การพัฒนาคุณภาพชีวิตสตรี และบุคคล</a:t>
            </a:r>
            <a:b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</a:br>
            <a: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ในครอบครัว</a:t>
            </a:r>
          </a:p>
          <a:p>
            <a:pPr marL="118539" indent="-118539">
              <a:lnSpc>
                <a:spcPts val="1207"/>
              </a:lnSpc>
            </a:pPr>
            <a: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2. การเสริมสร้างสุขภาพ</a:t>
            </a:r>
          </a:p>
          <a:p>
            <a:pPr marL="117481" indent="-117481">
              <a:lnSpc>
                <a:spcPts val="1207"/>
              </a:lnSpc>
            </a:pPr>
            <a: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3. </a:t>
            </a:r>
            <a:r>
              <a:rPr lang="th-TH" sz="1067" b="1" spc="-40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การแก้ไขปัญหาการตั้งครรภ์ก่อนวัยอันควร</a:t>
            </a:r>
          </a:p>
          <a:p>
            <a:pPr marL="117481" indent="-117481">
              <a:lnSpc>
                <a:spcPts val="1207"/>
              </a:lnSpc>
            </a:pPr>
            <a: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4. สตรีกลุ่มเปราะบาง สตรีพิการ ผู้สูงอายุ </a:t>
            </a:r>
            <a:b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</a:br>
            <a:r>
              <a:rPr lang="th-TH" sz="1067" b="1" spc="-27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ผู้พิการ ให้ได้รับการพัฒนาอย่างเท่าเทียม </a:t>
            </a:r>
            <a:br>
              <a:rPr lang="th-TH" sz="1067" b="1" spc="-27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</a:br>
            <a: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มีคุณค่า</a:t>
            </a:r>
          </a:p>
          <a:p>
            <a:pPr marL="117481" indent="-117481">
              <a:lnSpc>
                <a:spcPts val="1207"/>
              </a:lnSpc>
            </a:pPr>
            <a:r>
              <a:rPr lang="th-TH" sz="1067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5. </a:t>
            </a:r>
            <a:r>
              <a:rPr lang="th-TH" sz="1067" b="1" spc="-40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การป้องกันปัญหายาเสพติดสตรีในชุมชน</a:t>
            </a:r>
          </a:p>
          <a:p>
            <a:pPr marL="117481" indent="-117481">
              <a:lnSpc>
                <a:spcPts val="1207"/>
              </a:lnSpc>
            </a:pPr>
            <a:endParaRPr lang="th-TH" sz="733" dirty="0">
              <a:solidFill>
                <a:srgbClr val="FFFFFF"/>
              </a:solidFill>
              <a:latin typeface="Chulabhorn Likit Text Medium" panose="00000600000000000000" pitchFamily="50" charset="-34"/>
              <a:cs typeface="Chulabhorn Likit Text Medium" panose="00000600000000000000" pitchFamily="50" charset="-34"/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10338241" y="4327340"/>
            <a:ext cx="1623543" cy="48521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8FE9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200"/>
          </a:p>
        </p:txBody>
      </p:sp>
      <p:sp>
        <p:nvSpPr>
          <p:cNvPr id="151" name="Freeform 111"/>
          <p:cNvSpPr/>
          <p:nvPr/>
        </p:nvSpPr>
        <p:spPr>
          <a:xfrm>
            <a:off x="10189000" y="4976621"/>
            <a:ext cx="1932455" cy="1090756"/>
          </a:xfrm>
          <a:custGeom>
            <a:avLst/>
            <a:gdLst/>
            <a:ahLst/>
            <a:cxnLst/>
            <a:rect l="l" t="t" r="r" b="b"/>
            <a:pathLst>
              <a:path w="796719" h="580611">
                <a:moveTo>
                  <a:pt x="96554" y="0"/>
                </a:moveTo>
                <a:lnTo>
                  <a:pt x="700165" y="0"/>
                </a:lnTo>
                <a:cubicBezTo>
                  <a:pt x="753490" y="0"/>
                  <a:pt x="796719" y="43229"/>
                  <a:pt x="796719" y="96554"/>
                </a:cubicBezTo>
                <a:lnTo>
                  <a:pt x="796719" y="484058"/>
                </a:lnTo>
                <a:cubicBezTo>
                  <a:pt x="796719" y="537383"/>
                  <a:pt x="753490" y="580611"/>
                  <a:pt x="700165" y="580611"/>
                </a:cubicBezTo>
                <a:lnTo>
                  <a:pt x="96554" y="580611"/>
                </a:lnTo>
                <a:cubicBezTo>
                  <a:pt x="43229" y="580611"/>
                  <a:pt x="0" y="537383"/>
                  <a:pt x="0" y="484058"/>
                </a:cubicBezTo>
                <a:lnTo>
                  <a:pt x="0" y="96554"/>
                </a:lnTo>
                <a:cubicBezTo>
                  <a:pt x="0" y="43229"/>
                  <a:pt x="43229" y="0"/>
                  <a:pt x="96554" y="0"/>
                </a:cubicBezTo>
                <a:close/>
              </a:path>
            </a:pathLst>
          </a:custGeom>
          <a:solidFill>
            <a:schemeClr val="bg1"/>
          </a:solidFill>
          <a:ln w="57150" cap="rnd">
            <a:solidFill>
              <a:srgbClr val="87F1A2"/>
            </a:solidFill>
            <a:prstDash val="solid"/>
            <a:round/>
          </a:ln>
        </p:spPr>
      </p:sp>
      <p:sp>
        <p:nvSpPr>
          <p:cNvPr id="152" name="TextBox 146"/>
          <p:cNvSpPr txBox="1"/>
          <p:nvPr/>
        </p:nvSpPr>
        <p:spPr>
          <a:xfrm>
            <a:off x="10567727" y="4522390"/>
            <a:ext cx="1246986" cy="17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9"/>
              </a:lnSpc>
            </a:pPr>
            <a:r>
              <a:rPr lang="th-TH" sz="1200" dirty="0">
                <a:solidFill>
                  <a:srgbClr val="00B050"/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อื่น ๆ</a:t>
            </a:r>
            <a:endParaRPr lang="en-US" sz="1200" dirty="0">
              <a:solidFill>
                <a:srgbClr val="00B050"/>
              </a:solidFill>
              <a:latin typeface="Chulabhorn Likit Text Medium" panose="00000600000000000000" pitchFamily="50" charset="-34"/>
              <a:cs typeface="Chulabhorn Likit Text Medium" panose="00000600000000000000" pitchFamily="50" charset="-34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10239446" y="5210802"/>
            <a:ext cx="1859891" cy="6181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7809" indent="-177809">
              <a:lnSpc>
                <a:spcPts val="1207"/>
              </a:lnSpc>
            </a:pPr>
            <a:r>
              <a:rPr lang="th-TH" sz="1067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1. ตามที่คณะอนุกรรมการบริหารกองทุนพัฒนาบทบาทสตรี</a:t>
            </a:r>
          </a:p>
          <a:p>
            <a:pPr marL="177809">
              <a:lnSpc>
                <a:spcPts val="1207"/>
              </a:lnSpc>
            </a:pPr>
            <a:r>
              <a:rPr lang="th-TH" sz="1067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ระดับจังหวัด/กรุงเทพมหานคร พิจารณา</a:t>
            </a:r>
            <a:endParaRPr lang="en-US" sz="1067" dirty="0">
              <a:latin typeface="Chulabhorn Likit Text Medium" panose="00000600000000000000" pitchFamily="50" charset="-34"/>
              <a:cs typeface="Chulabhorn Likit Text Medium" panose="00000600000000000000" pitchFamily="50" charset="-34"/>
            </a:endParaRPr>
          </a:p>
        </p:txBody>
      </p:sp>
      <p:sp>
        <p:nvSpPr>
          <p:cNvPr id="154" name="AutoShape 19"/>
          <p:cNvSpPr/>
          <p:nvPr/>
        </p:nvSpPr>
        <p:spPr>
          <a:xfrm>
            <a:off x="2186711" y="1638536"/>
            <a:ext cx="0" cy="1568433"/>
          </a:xfrm>
          <a:prstGeom prst="line">
            <a:avLst/>
          </a:prstGeom>
          <a:ln w="9525" cap="flat">
            <a:solidFill>
              <a:srgbClr val="000000">
                <a:alpha val="36863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7" name="TextBox 136"/>
          <p:cNvSpPr txBox="1"/>
          <p:nvPr/>
        </p:nvSpPr>
        <p:spPr>
          <a:xfrm>
            <a:off x="10546" y="915766"/>
            <a:ext cx="2085211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9"/>
              </a:lnSpc>
            </a:pPr>
            <a:r>
              <a:rPr lang="th-TH" sz="1067" dirty="0">
                <a:solidFill>
                  <a:schemeClr val="accent5">
                    <a:lumMod val="75000"/>
                  </a:schemeClr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การน้อมนำแนวพระราชดำริ</a:t>
            </a:r>
            <a:br>
              <a:rPr lang="th-TH" sz="1067" dirty="0">
                <a:solidFill>
                  <a:schemeClr val="accent5">
                    <a:lumMod val="75000"/>
                  </a:schemeClr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</a:br>
            <a:r>
              <a:rPr lang="th-TH" sz="1067" dirty="0">
                <a:solidFill>
                  <a:schemeClr val="accent5">
                    <a:lumMod val="75000"/>
                  </a:schemeClr>
                </a:solidFill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 มาประยุกต์ใช้</a:t>
            </a:r>
            <a:endParaRPr lang="en-US" sz="1067" dirty="0">
              <a:solidFill>
                <a:schemeClr val="accent5">
                  <a:lumMod val="75000"/>
                </a:schemeClr>
              </a:solidFill>
              <a:latin typeface="Chulabhorn Likit Text Medium" panose="00000600000000000000" pitchFamily="50" charset="-34"/>
              <a:cs typeface="Chulabhorn Likit Text Medium" panose="00000600000000000000" pitchFamily="50" charset="-34"/>
            </a:endParaRPr>
          </a:p>
        </p:txBody>
      </p:sp>
      <p:sp>
        <p:nvSpPr>
          <p:cNvPr id="188" name="TextBox 132"/>
          <p:cNvSpPr txBox="1"/>
          <p:nvPr/>
        </p:nvSpPr>
        <p:spPr>
          <a:xfrm>
            <a:off x="126378" y="1514592"/>
            <a:ext cx="1934501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07"/>
              </a:lnSpc>
            </a:pPr>
            <a:r>
              <a:rPr lang="th-TH" sz="933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1. การพึ่งตนเองได้ด้วยปัจจัย 4 </a:t>
            </a:r>
          </a:p>
          <a:p>
            <a:pPr>
              <a:lnSpc>
                <a:spcPts val="1207"/>
              </a:lnSpc>
            </a:pPr>
            <a:r>
              <a:rPr lang="th-TH" sz="933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2. การประยุกต์ใช้ “การรู้กิน รู้อยู่ รู้ใช้</a:t>
            </a:r>
          </a:p>
          <a:p>
            <a:pPr>
              <a:lnSpc>
                <a:spcPts val="1207"/>
              </a:lnSpc>
            </a:pPr>
            <a:r>
              <a:rPr lang="th-TH" sz="933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3. การส่งเสริมการออม</a:t>
            </a:r>
          </a:p>
          <a:p>
            <a:pPr>
              <a:lnSpc>
                <a:spcPts val="1207"/>
              </a:lnSpc>
            </a:pPr>
            <a:r>
              <a:rPr lang="th-TH" sz="933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4. การรวมกลุ่มที่มีประสิทธิภาพ</a:t>
            </a:r>
            <a:br>
              <a:rPr lang="th-TH" sz="933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</a:br>
            <a:r>
              <a:rPr lang="th-TH" sz="933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    เกิดการแลกเปลี่ยนเรียนรู้</a:t>
            </a:r>
          </a:p>
          <a:p>
            <a:pPr>
              <a:lnSpc>
                <a:spcPts val="1207"/>
              </a:lnSpc>
            </a:pPr>
            <a:r>
              <a:rPr lang="th-TH" sz="933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5. การสร้างเครือข่ายความร่วมมือ</a:t>
            </a:r>
            <a:br>
              <a:rPr lang="th-TH" sz="933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</a:br>
            <a:r>
              <a:rPr lang="th-TH" sz="933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    ชุมชน กลุ่ม/องค์กร ภาคี</a:t>
            </a:r>
          </a:p>
          <a:p>
            <a:pPr>
              <a:lnSpc>
                <a:spcPts val="1207"/>
              </a:lnSpc>
            </a:pPr>
            <a:r>
              <a:rPr lang="th-TH" sz="933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6. โคก หนอง นา พัฒนาชุมชน</a:t>
            </a:r>
          </a:p>
          <a:p>
            <a:pPr marL="120656" indent="-120656">
              <a:lnSpc>
                <a:spcPts val="1207"/>
              </a:lnSpc>
            </a:pPr>
            <a:r>
              <a:rPr lang="th-TH" sz="933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7. การใช้ปรัชญาของเศรษฐกิจพอเพียง    เชื่อมโยงสู่การพัฒนา</a:t>
            </a:r>
            <a:br>
              <a:rPr lang="th-TH" sz="933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</a:br>
            <a:r>
              <a:rPr lang="th-TH" sz="933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ที่ยั่งยืน (</a:t>
            </a:r>
            <a:r>
              <a:rPr lang="en-US" sz="933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SDGs</a:t>
            </a:r>
            <a:r>
              <a:rPr lang="th-TH" sz="933" b="1" dirty="0">
                <a:latin typeface="Chulabhorn Likit Text Medium" panose="00000600000000000000" pitchFamily="50" charset="-34"/>
                <a:cs typeface="Chulabhorn Likit Text Medium" panose="00000600000000000000" pitchFamily="50" charset="-34"/>
              </a:rPr>
              <a:t>)</a:t>
            </a:r>
            <a:endParaRPr lang="en-US" sz="933" b="1" dirty="0">
              <a:latin typeface="Chulabhorn Likit Text Medium" panose="00000600000000000000" pitchFamily="50" charset="-34"/>
              <a:cs typeface="Chulabhorn Likit Text Medium" panose="00000600000000000000" pitchFamily="50" charset="-34"/>
            </a:endParaRPr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6" y="4917420"/>
            <a:ext cx="1201561" cy="1469536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618" y="2804666"/>
            <a:ext cx="1004109" cy="717101"/>
          </a:xfrm>
          <a:prstGeom prst="rect">
            <a:avLst/>
          </a:prstGeom>
        </p:spPr>
      </p:pic>
      <p:sp>
        <p:nvSpPr>
          <p:cNvPr id="2" name="ตัวแทนหมายเลขภาพนิ่ง 8">
            <a:extLst>
              <a:ext uri="{FF2B5EF4-FFF2-40B4-BE49-F238E27FC236}">
                <a16:creationId xmlns:a16="http://schemas.microsoft.com/office/drawing/2014/main" id="{272C28A6-F059-40A8-EE48-258DE5DC06CE}"/>
              </a:ext>
            </a:extLst>
          </p:cNvPr>
          <p:cNvSpPr txBox="1">
            <a:spLocks/>
          </p:cNvSpPr>
          <p:nvPr/>
        </p:nvSpPr>
        <p:spPr>
          <a:xfrm>
            <a:off x="11115090" y="6440644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56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146881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รูปภาพ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6406">
            <a:off x="6104664" y="404456"/>
            <a:ext cx="1511383" cy="1657985"/>
          </a:xfrm>
          <a:prstGeom prst="rect">
            <a:avLst/>
          </a:prstGeom>
        </p:spPr>
      </p:pic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0" y="2364503"/>
            <a:ext cx="12192000" cy="2743086"/>
            <a:chOff x="-108520" y="-239947"/>
            <a:chExt cx="9367538" cy="593277"/>
          </a:xfrm>
        </p:grpSpPr>
        <p:sp>
          <p:nvSpPr>
            <p:cNvPr id="40" name="สี่เหลี่ยมผืนผ้า 39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108520" y="-239947"/>
              <a:ext cx="9367538" cy="593277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1" name="สี่เหลี่ยมผืนผ้า 40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108520" y="-182690"/>
              <a:ext cx="9361040" cy="45018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42" name="สี่เหลี่ยมผืนผ้า 41">
            <a:extLst>
              <a:ext uri="{FF2B5EF4-FFF2-40B4-BE49-F238E27FC236}">
                <a16:creationId xmlns:a16="http://schemas.microsoft.com/office/drawing/2014/main" id="{D8CDE022-A3A6-40DD-816D-2E933C76D853}"/>
              </a:ext>
            </a:extLst>
          </p:cNvPr>
          <p:cNvSpPr/>
          <p:nvPr/>
        </p:nvSpPr>
        <p:spPr>
          <a:xfrm>
            <a:off x="511471" y="3669976"/>
            <a:ext cx="11557056" cy="67882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>
              <a:lnSpc>
                <a:spcPct val="130000"/>
              </a:lnSpc>
            </a:pPr>
            <a:endParaRPr lang="th-TH" sz="3200" spc="-30" dirty="0">
              <a:solidFill>
                <a:schemeClr val="bg1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>
              <a:lnSpc>
                <a:spcPct val="130000"/>
              </a:lnSpc>
            </a:pPr>
            <a:endParaRPr lang="th-TH" sz="3200" spc="-30" dirty="0">
              <a:solidFill>
                <a:schemeClr val="bg1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/>
            <a:r>
              <a:rPr lang="th-TH" sz="3200" b="1" spc="-30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4.3</a:t>
            </a:r>
            <a:r>
              <a:rPr lang="th-TH" sz="3200" spc="-30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th-TH" sz="3200" dirty="0">
                <a:solidFill>
                  <a:schemeClr val="bg1"/>
                </a:solidFill>
                <a:latin typeface="Chulabhorn Likit Display Medium" panose="00000600000000000000" pitchFamily="2" charset="-34"/>
                <a:cs typeface="Chulabhorn Likit Display Medium" panose="00000600000000000000" pitchFamily="2" charset="-34"/>
              </a:rPr>
              <a:t>กำชับข้อกฎหมายสำคัญ </a:t>
            </a:r>
          </a:p>
          <a:p>
            <a:pPr algn="ctr"/>
            <a:endParaRPr lang="th-TH" sz="3200" b="1" spc="-20" dirty="0">
              <a:solidFill>
                <a:schemeClr val="bg1"/>
              </a:solidFill>
              <a:effectLst/>
              <a:latin typeface="Chulabhorn Likit Text Light๙" panose="00000400000000000000" pitchFamily="2" charset="-34"/>
              <a:ea typeface="Times New Roman" panose="02020603050405020304" pitchFamily="18" charset="0"/>
              <a:cs typeface="Chulabhorn Likit Text Light๙" panose="00000400000000000000" pitchFamily="2" charset="-34"/>
            </a:endParaRPr>
          </a:p>
          <a:p>
            <a:pPr algn="ctr">
              <a:lnSpc>
                <a:spcPct val="130000"/>
              </a:lnSpc>
            </a:pPr>
            <a:endParaRPr lang="en-US" sz="3200" b="1" dirty="0">
              <a:solidFill>
                <a:srgbClr val="FF0000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>
              <a:lnSpc>
                <a:spcPct val="130000"/>
              </a:lnSpc>
            </a:pPr>
            <a:endParaRPr lang="th-TH" sz="3200" b="1" dirty="0">
              <a:solidFill>
                <a:schemeClr val="bg1">
                  <a:lumMod val="95000"/>
                </a:schemeClr>
              </a:solidFill>
              <a:latin typeface="Chulabhorn Likit Text Light" panose="00000400000000000000" pitchFamily="50" charset="-34"/>
              <a:cs typeface="Chulabhorn Likit Text Light" panose="00000400000000000000" pitchFamily="50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593" y="676330"/>
            <a:ext cx="1281058" cy="1281058"/>
          </a:xfrm>
          <a:prstGeom prst="rect">
            <a:avLst/>
          </a:prstGeom>
        </p:spPr>
      </p:pic>
      <p:grpSp>
        <p:nvGrpSpPr>
          <p:cNvPr id="35" name="กลุ่ม 34">
            <a:extLst>
              <a:ext uri="{FF2B5EF4-FFF2-40B4-BE49-F238E27FC236}">
                <a16:creationId xmlns:a16="http://schemas.microsoft.com/office/drawing/2014/main" id="{812347D3-D799-4845-9031-B21067118040}"/>
              </a:ext>
            </a:extLst>
          </p:cNvPr>
          <p:cNvGrpSpPr/>
          <p:nvPr/>
        </p:nvGrpSpPr>
        <p:grpSpPr>
          <a:xfrm>
            <a:off x="0" y="6280821"/>
            <a:ext cx="6867498" cy="633958"/>
            <a:chOff x="-425532" y="4710612"/>
            <a:chExt cx="5576155" cy="475468"/>
          </a:xfrm>
        </p:grpSpPr>
        <p:grpSp>
          <p:nvGrpSpPr>
            <p:cNvPr id="37" name="กลุ่ม 36">
              <a:extLst>
                <a:ext uri="{FF2B5EF4-FFF2-40B4-BE49-F238E27FC236}">
                  <a16:creationId xmlns:a16="http://schemas.microsoft.com/office/drawing/2014/main" id="{18E0641F-3C4E-46E9-8215-6BD8665D4EA7}"/>
                </a:ext>
              </a:extLst>
            </p:cNvPr>
            <p:cNvGrpSpPr/>
            <p:nvPr/>
          </p:nvGrpSpPr>
          <p:grpSpPr>
            <a:xfrm>
              <a:off x="-425532" y="4710612"/>
              <a:ext cx="5576155" cy="475468"/>
              <a:chOff x="-425532" y="4710612"/>
              <a:chExt cx="5576155" cy="475468"/>
            </a:xfrm>
          </p:grpSpPr>
          <p:grpSp>
            <p:nvGrpSpPr>
              <p:cNvPr id="43" name="กลุ่ม 42">
                <a:extLst>
                  <a:ext uri="{FF2B5EF4-FFF2-40B4-BE49-F238E27FC236}">
                    <a16:creationId xmlns:a16="http://schemas.microsoft.com/office/drawing/2014/main" id="{AFB8667D-A584-4CA6-BA5C-55B0ECF87429}"/>
                  </a:ext>
                </a:extLst>
              </p:cNvPr>
              <p:cNvGrpSpPr/>
              <p:nvPr/>
            </p:nvGrpSpPr>
            <p:grpSpPr>
              <a:xfrm>
                <a:off x="-425532" y="4744286"/>
                <a:ext cx="3197332" cy="419753"/>
                <a:chOff x="-468560" y="4744285"/>
                <a:chExt cx="3197332" cy="419753"/>
              </a:xfrm>
            </p:grpSpPr>
            <p:sp>
              <p:nvSpPr>
                <p:cNvPr id="52" name="รูปห้าเหลี่ยม 35">
                  <a:extLst>
                    <a:ext uri="{FF2B5EF4-FFF2-40B4-BE49-F238E27FC236}">
                      <a16:creationId xmlns:a16="http://schemas.microsoft.com/office/drawing/2014/main" id="{435B5D8B-D5FF-42D5-A947-F43BACCE01B1}"/>
                    </a:ext>
                  </a:extLst>
                </p:cNvPr>
                <p:cNvSpPr/>
                <p:nvPr/>
              </p:nvSpPr>
              <p:spPr>
                <a:xfrm>
                  <a:off x="-396552" y="4744285"/>
                  <a:ext cx="3125324" cy="419753"/>
                </a:xfrm>
                <a:prstGeom prst="homePlate">
                  <a:avLst/>
                </a:prstGeom>
                <a:solidFill>
                  <a:srgbClr val="FFCD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  <p:sp>
              <p:nvSpPr>
                <p:cNvPr id="53" name="รูปห้าเหลี่ยม 36">
                  <a:extLst>
                    <a:ext uri="{FF2B5EF4-FFF2-40B4-BE49-F238E27FC236}">
                      <a16:creationId xmlns:a16="http://schemas.microsoft.com/office/drawing/2014/main" id="{6B50FA41-1399-4B38-B15E-4D6AD4FE7BB6}"/>
                    </a:ext>
                  </a:extLst>
                </p:cNvPr>
                <p:cNvSpPr/>
                <p:nvPr/>
              </p:nvSpPr>
              <p:spPr>
                <a:xfrm>
                  <a:off x="-468560" y="4744285"/>
                  <a:ext cx="3125324" cy="419753"/>
                </a:xfrm>
                <a:prstGeom prst="homePlat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</p:grpSp>
          <p:grpSp>
            <p:nvGrpSpPr>
              <p:cNvPr id="44" name="กลุ่ม 43">
                <a:extLst>
                  <a:ext uri="{FF2B5EF4-FFF2-40B4-BE49-F238E27FC236}">
                    <a16:creationId xmlns:a16="http://schemas.microsoft.com/office/drawing/2014/main" id="{665A0AFF-5A3B-4678-A02A-E8853352E857}"/>
                  </a:ext>
                </a:extLst>
              </p:cNvPr>
              <p:cNvGrpSpPr/>
              <p:nvPr/>
            </p:nvGrpSpPr>
            <p:grpSpPr>
              <a:xfrm>
                <a:off x="2771800" y="4710612"/>
                <a:ext cx="2378823" cy="475468"/>
                <a:chOff x="3507388" y="4717424"/>
                <a:chExt cx="2378823" cy="475468"/>
              </a:xfrm>
            </p:grpSpPr>
            <p:grpSp>
              <p:nvGrpSpPr>
                <p:cNvPr id="45" name="กลุ่ม 44">
                  <a:extLst>
                    <a:ext uri="{FF2B5EF4-FFF2-40B4-BE49-F238E27FC236}">
                      <a16:creationId xmlns:a16="http://schemas.microsoft.com/office/drawing/2014/main" id="{4490486C-53D0-46A2-A61D-20D37ECEE1E8}"/>
                    </a:ext>
                  </a:extLst>
                </p:cNvPr>
                <p:cNvGrpSpPr/>
                <p:nvPr/>
              </p:nvGrpSpPr>
              <p:grpSpPr>
                <a:xfrm>
                  <a:off x="4284268" y="4717424"/>
                  <a:ext cx="1601943" cy="405692"/>
                  <a:chOff x="6239008" y="4519859"/>
                  <a:chExt cx="1601943" cy="405692"/>
                </a:xfrm>
              </p:grpSpPr>
              <p:pic>
                <p:nvPicPr>
                  <p:cNvPr id="47" name="Picture 23">
                    <a:extLst>
                      <a:ext uri="{FF2B5EF4-FFF2-40B4-BE49-F238E27FC236}">
                        <a16:creationId xmlns:a16="http://schemas.microsoft.com/office/drawing/2014/main" id="{AC28C69F-408A-470D-8E7E-7126185580C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77898" y="4519859"/>
                    <a:ext cx="563053" cy="367586"/>
                  </a:xfrm>
                  <a:prstGeom prst="rect">
                    <a:avLst/>
                  </a:prstGeom>
                </p:spPr>
              </p:pic>
              <p:pic>
                <p:nvPicPr>
                  <p:cNvPr id="48" name="Picture 24">
                    <a:extLst>
                      <a:ext uri="{FF2B5EF4-FFF2-40B4-BE49-F238E27FC236}">
                        <a16:creationId xmlns:a16="http://schemas.microsoft.com/office/drawing/2014/main" id="{05E91954-349F-40E5-90D0-F0D48BDB243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39008" y="4535548"/>
                    <a:ext cx="346227" cy="390003"/>
                  </a:xfrm>
                  <a:prstGeom prst="rect">
                    <a:avLst/>
                  </a:prstGeom>
                </p:spPr>
              </p:pic>
              <p:grpSp>
                <p:nvGrpSpPr>
                  <p:cNvPr id="49" name="กลุ่ม 48">
                    <a:extLst>
                      <a:ext uri="{FF2B5EF4-FFF2-40B4-BE49-F238E27FC236}">
                        <a16:creationId xmlns:a16="http://schemas.microsoft.com/office/drawing/2014/main" id="{C38EEE19-E187-4B99-8922-F3E34FAC3E78}"/>
                      </a:ext>
                    </a:extLst>
                  </p:cNvPr>
                  <p:cNvGrpSpPr/>
                  <p:nvPr/>
                </p:nvGrpSpPr>
                <p:grpSpPr>
                  <a:xfrm>
                    <a:off x="6619048" y="4614121"/>
                    <a:ext cx="626890" cy="294323"/>
                    <a:chOff x="6589062" y="4638694"/>
                    <a:chExt cx="413122" cy="193959"/>
                  </a:xfrm>
                </p:grpSpPr>
                <p:pic>
                  <p:nvPicPr>
                    <p:cNvPr id="50" name="Picture 35">
                      <a:extLst>
                        <a:ext uri="{FF2B5EF4-FFF2-40B4-BE49-F238E27FC236}">
                          <a16:creationId xmlns:a16="http://schemas.microsoft.com/office/drawing/2014/main" id="{8832356D-6083-4A34-BB74-27300A3CFB2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9062" y="4648929"/>
                      <a:ext cx="221444" cy="18372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1" name="Picture 36">
                      <a:extLst>
                        <a:ext uri="{FF2B5EF4-FFF2-40B4-BE49-F238E27FC236}">
                          <a16:creationId xmlns:a16="http://schemas.microsoft.com/office/drawing/2014/main" id="{A74234F5-6421-4491-BA43-ABFEE8B134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35445" y="4638694"/>
                      <a:ext cx="166739" cy="180120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46" name="Picture 2" descr="C:\Users\Administrator\Desktop\change for good.png">
                  <a:extLst>
                    <a:ext uri="{FF2B5EF4-FFF2-40B4-BE49-F238E27FC236}">
                      <a16:creationId xmlns:a16="http://schemas.microsoft.com/office/drawing/2014/main" id="{58B59517-78AE-4EB9-8F79-8B4D189C924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7388" y="4741958"/>
                  <a:ext cx="801816" cy="4509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38" name="TextBox 7">
              <a:extLst>
                <a:ext uri="{FF2B5EF4-FFF2-40B4-BE49-F238E27FC236}">
                  <a16:creationId xmlns:a16="http://schemas.microsoft.com/office/drawing/2014/main" id="{3C756EC2-AF48-45F1-8460-1DE84745B769}"/>
                </a:ext>
              </a:extLst>
            </p:cNvPr>
            <p:cNvSpPr txBox="1"/>
            <p:nvPr/>
          </p:nvSpPr>
          <p:spPr>
            <a:xfrm>
              <a:off x="96576" y="4794706"/>
              <a:ext cx="234463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เศรษฐกิจฐานรากมั่นคง ชุมชนเข้มแข็งอย่างยั่งยืน </a:t>
              </a:r>
            </a:p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ด้วยหลักปรัชญาของเศรษฐกิจพอเพียง</a:t>
              </a:r>
            </a:p>
          </p:txBody>
        </p:sp>
      </p:grpSp>
      <p:sp>
        <p:nvSpPr>
          <p:cNvPr id="22" name="ตัวแทนหมายเลขภาพนิ่ง 8">
            <a:extLst>
              <a:ext uri="{FF2B5EF4-FFF2-40B4-BE49-F238E27FC236}">
                <a16:creationId xmlns:a16="http://schemas.microsoft.com/office/drawing/2014/main" id="{FD256F9D-0AD1-4E53-AEA5-60DC47B152A3}"/>
              </a:ext>
            </a:extLst>
          </p:cNvPr>
          <p:cNvSpPr txBox="1">
            <a:spLocks/>
          </p:cNvSpPr>
          <p:nvPr/>
        </p:nvSpPr>
        <p:spPr>
          <a:xfrm>
            <a:off x="11088555" y="6356351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57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287176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/>
        </p:nvSpPr>
        <p:spPr>
          <a:xfrm>
            <a:off x="141547" y="60725"/>
            <a:ext cx="599248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Theme การใช้เงินทุนหมุนเวียน</a:t>
            </a:r>
            <a:endParaRPr/>
          </a:p>
        </p:txBody>
      </p:sp>
      <p:grpSp>
        <p:nvGrpSpPr>
          <p:cNvPr id="90" name="Google Shape;90;p13"/>
          <p:cNvGrpSpPr/>
          <p:nvPr/>
        </p:nvGrpSpPr>
        <p:grpSpPr>
          <a:xfrm>
            <a:off x="141547" y="6166023"/>
            <a:ext cx="11965572" cy="691978"/>
            <a:chOff x="-453178" y="4629341"/>
            <a:chExt cx="10029251" cy="667977"/>
          </a:xfrm>
        </p:grpSpPr>
        <p:sp>
          <p:nvSpPr>
            <p:cNvPr id="91" name="Google Shape;91;p13"/>
            <p:cNvSpPr/>
            <p:nvPr/>
          </p:nvSpPr>
          <p:spPr>
            <a:xfrm>
              <a:off x="7968738" y="4657710"/>
              <a:ext cx="1607335" cy="517884"/>
            </a:xfrm>
            <a:prstGeom prst="parallelogram">
              <a:avLst>
                <a:gd name="adj" fmla="val 67645"/>
              </a:avLst>
            </a:prstGeom>
            <a:gradFill>
              <a:gsLst>
                <a:gs pos="0">
                  <a:srgbClr val="8E7300"/>
                </a:gs>
                <a:gs pos="24000">
                  <a:srgbClr val="BC9800"/>
                </a:gs>
                <a:gs pos="51000">
                  <a:srgbClr val="FFFFFF"/>
                </a:gs>
                <a:gs pos="76000">
                  <a:srgbClr val="BC9800"/>
                </a:gs>
                <a:gs pos="100000">
                  <a:srgbClr val="9A7D0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3"/>
            <p:cNvSpPr/>
            <p:nvPr/>
          </p:nvSpPr>
          <p:spPr>
            <a:xfrm>
              <a:off x="-453178" y="4659982"/>
              <a:ext cx="4577747" cy="517884"/>
            </a:xfrm>
            <a:prstGeom prst="parallelogram">
              <a:avLst>
                <a:gd name="adj" fmla="val 67645"/>
              </a:avLst>
            </a:prstGeom>
            <a:gradFill>
              <a:gsLst>
                <a:gs pos="0">
                  <a:srgbClr val="8E7300"/>
                </a:gs>
                <a:gs pos="24000">
                  <a:srgbClr val="BC9800"/>
                </a:gs>
                <a:gs pos="51000">
                  <a:srgbClr val="FFFFFF"/>
                </a:gs>
                <a:gs pos="76000">
                  <a:srgbClr val="BC9800"/>
                </a:gs>
                <a:gs pos="100000">
                  <a:srgbClr val="9A7D0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" name="Google Shape;93;p13"/>
            <p:cNvGrpSpPr/>
            <p:nvPr/>
          </p:nvGrpSpPr>
          <p:grpSpPr>
            <a:xfrm>
              <a:off x="4139952" y="4694821"/>
              <a:ext cx="3707929" cy="469217"/>
              <a:chOff x="4464471" y="4653215"/>
              <a:chExt cx="3707929" cy="469217"/>
            </a:xfrm>
          </p:grpSpPr>
          <p:pic>
            <p:nvPicPr>
              <p:cNvPr id="94" name="Google Shape;94;p13"/>
              <p:cNvPicPr preferRelativeResize="0"/>
              <p:nvPr/>
            </p:nvPicPr>
            <p:blipFill rotWithShape="1">
              <a:blip r:embed="rId3">
                <a:alphaModFix/>
              </a:blip>
              <a:srcRect r="23006"/>
              <a:stretch/>
            </p:blipFill>
            <p:spPr>
              <a:xfrm>
                <a:off x="4464471" y="4659983"/>
                <a:ext cx="1080120" cy="4624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5" name="Google Shape;95;p13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76639" y="4769256"/>
                <a:ext cx="753302" cy="25076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" name="Google Shape;96;p13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149597" y="4757432"/>
                <a:ext cx="246378" cy="20441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" name="Google Shape;97;p13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7704831" y="4653215"/>
                <a:ext cx="467569" cy="3444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" name="Google Shape;98;p13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768727" y="4689436"/>
                <a:ext cx="293479" cy="3305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" name="Google Shape;99;p13"/>
              <p:cNvPicPr preferRelativeResize="0"/>
              <p:nvPr/>
            </p:nvPicPr>
            <p:blipFill rotWithShape="1">
              <a:blip r:embed="rId3">
                <a:alphaModFix/>
              </a:blip>
              <a:srcRect l="76264"/>
              <a:stretch/>
            </p:blipFill>
            <p:spPr>
              <a:xfrm>
                <a:off x="5544591" y="4659983"/>
                <a:ext cx="432048" cy="4301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0" name="Google Shape;100;p13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7395976" y="4747204"/>
                <a:ext cx="185513" cy="200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1" name="Google Shape;101;p13"/>
            <p:cNvSpPr/>
            <p:nvPr/>
          </p:nvSpPr>
          <p:spPr>
            <a:xfrm>
              <a:off x="-396552" y="4745818"/>
              <a:ext cx="4457772" cy="432048"/>
            </a:xfrm>
            <a:prstGeom prst="parallelogram">
              <a:avLst>
                <a:gd name="adj" fmla="val 67645"/>
              </a:avLst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3"/>
            <p:cNvSpPr/>
            <p:nvPr/>
          </p:nvSpPr>
          <p:spPr>
            <a:xfrm>
              <a:off x="7971602" y="4745818"/>
              <a:ext cx="1568949" cy="432048"/>
            </a:xfrm>
            <a:prstGeom prst="parallelogram">
              <a:avLst>
                <a:gd name="adj" fmla="val 67645"/>
              </a:avLst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13"/>
            <p:cNvSpPr/>
            <p:nvPr/>
          </p:nvSpPr>
          <p:spPr>
            <a:xfrm rot="7468820">
              <a:off x="3594774" y="4937456"/>
              <a:ext cx="769142" cy="54724"/>
            </a:xfrm>
            <a:custGeom>
              <a:avLst/>
              <a:gdLst/>
              <a:ahLst/>
              <a:cxnLst/>
              <a:rect l="l" t="t" r="r" b="b"/>
              <a:pathLst>
                <a:path w="4627240" h="296775" extrusionOk="0">
                  <a:moveTo>
                    <a:pt x="228280" y="296775"/>
                  </a:moveTo>
                  <a:lnTo>
                    <a:pt x="-2" y="0"/>
                  </a:lnTo>
                  <a:lnTo>
                    <a:pt x="4627238" y="1807"/>
                  </a:lnTo>
                  <a:lnTo>
                    <a:pt x="4455704" y="296775"/>
                  </a:lnTo>
                  <a:lnTo>
                    <a:pt x="228280" y="296775"/>
                  </a:lnTo>
                  <a:close/>
                </a:path>
              </a:pathLst>
            </a:custGeom>
            <a:gradFill>
              <a:gsLst>
                <a:gs pos="0">
                  <a:srgbClr val="8E7300"/>
                </a:gs>
                <a:gs pos="24000">
                  <a:srgbClr val="BC9800"/>
                </a:gs>
                <a:gs pos="51000">
                  <a:srgbClr val="FFFFFF"/>
                </a:gs>
                <a:gs pos="76000">
                  <a:srgbClr val="BC9800"/>
                </a:gs>
                <a:gs pos="100000">
                  <a:srgbClr val="9A7D0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3"/>
            <p:cNvSpPr/>
            <p:nvPr/>
          </p:nvSpPr>
          <p:spPr>
            <a:xfrm rot="7468820">
              <a:off x="7664836" y="4934479"/>
              <a:ext cx="769142" cy="54724"/>
            </a:xfrm>
            <a:custGeom>
              <a:avLst/>
              <a:gdLst/>
              <a:ahLst/>
              <a:cxnLst/>
              <a:rect l="l" t="t" r="r" b="b"/>
              <a:pathLst>
                <a:path w="4627240" h="296775" extrusionOk="0">
                  <a:moveTo>
                    <a:pt x="228280" y="296775"/>
                  </a:moveTo>
                  <a:lnTo>
                    <a:pt x="-2" y="0"/>
                  </a:lnTo>
                  <a:lnTo>
                    <a:pt x="4627238" y="1807"/>
                  </a:lnTo>
                  <a:lnTo>
                    <a:pt x="4455704" y="296775"/>
                  </a:lnTo>
                  <a:lnTo>
                    <a:pt x="228280" y="296775"/>
                  </a:lnTo>
                  <a:close/>
                </a:path>
              </a:pathLst>
            </a:custGeom>
            <a:gradFill>
              <a:gsLst>
                <a:gs pos="0">
                  <a:srgbClr val="8E7300"/>
                </a:gs>
                <a:gs pos="24000">
                  <a:srgbClr val="BC9800"/>
                </a:gs>
                <a:gs pos="51000">
                  <a:srgbClr val="FFFFFF"/>
                </a:gs>
                <a:gs pos="76000">
                  <a:srgbClr val="BC9800"/>
                </a:gs>
                <a:gs pos="100000">
                  <a:srgbClr val="9A7D0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" name="Google Shape;106;p13"/>
          <p:cNvGrpSpPr/>
          <p:nvPr/>
        </p:nvGrpSpPr>
        <p:grpSpPr>
          <a:xfrm>
            <a:off x="0" y="16208"/>
            <a:ext cx="12221353" cy="623590"/>
            <a:chOff x="-108520" y="-182690"/>
            <a:chExt cx="9367538" cy="536020"/>
          </a:xfrm>
        </p:grpSpPr>
        <p:sp>
          <p:nvSpPr>
            <p:cNvPr id="107" name="Google Shape;107;p13"/>
            <p:cNvSpPr/>
            <p:nvPr/>
          </p:nvSpPr>
          <p:spPr>
            <a:xfrm>
              <a:off x="-108520" y="-164554"/>
              <a:ext cx="9367538" cy="517884"/>
            </a:xfrm>
            <a:prstGeom prst="rect">
              <a:avLst/>
            </a:prstGeom>
            <a:gradFill>
              <a:gsLst>
                <a:gs pos="0">
                  <a:srgbClr val="8E7300"/>
                </a:gs>
                <a:gs pos="24000">
                  <a:srgbClr val="BC9800"/>
                </a:gs>
                <a:gs pos="51000">
                  <a:srgbClr val="FFFFFF"/>
                </a:gs>
                <a:gs pos="76000">
                  <a:srgbClr val="BC9800"/>
                </a:gs>
                <a:gs pos="100000">
                  <a:srgbClr val="9A7D0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-108520" y="-182690"/>
              <a:ext cx="9361040" cy="45018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2800" dirty="0">
                  <a:solidFill>
                    <a:schemeClr val="bg1"/>
                  </a:solidFill>
                  <a:latin typeface="Chulabhorn Likit Display Medium" panose="00000600000000000000" pitchFamily="2" charset="-34"/>
                  <a:cs typeface="Chulabhorn Likit Display Medium" panose="00000600000000000000" pitchFamily="2" charset="-34"/>
                </a:rPr>
                <a:t>กำชับข้อกฎหมายสำคัญ</a:t>
              </a:r>
              <a:endParaRPr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3" name="Google Shape;113;p13"/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/>
              <a:t>1</a:t>
            </a:r>
            <a:endParaRPr/>
          </a:p>
        </p:txBody>
      </p:sp>
      <p:sp>
        <p:nvSpPr>
          <p:cNvPr id="114" name="Google Shape;114;p13"/>
          <p:cNvSpPr txBox="1"/>
          <p:nvPr/>
        </p:nvSpPr>
        <p:spPr>
          <a:xfrm>
            <a:off x="1922458" y="725406"/>
            <a:ext cx="10883000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th-TH" sz="3300" dirty="0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h-TH" sz="3200" dirty="0">
                <a:solidFill>
                  <a:schemeClr val="dk1"/>
                </a:solidFill>
                <a:latin typeface="Chulabhorn Likit Display Medium" panose="00000600000000000000" pitchFamily="2" charset="-34"/>
                <a:cs typeface="Chulabhorn Likit Display Medium" panose="00000600000000000000" pitchFamily="2" charset="-34"/>
              </a:rPr>
              <a:t>กำชับข้อกฎหมายสำคัญ </a:t>
            </a:r>
            <a:endParaRPr sz="3200" dirty="0">
              <a:solidFill>
                <a:schemeClr val="dk1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14;p13">
            <a:extLst>
              <a:ext uri="{FF2B5EF4-FFF2-40B4-BE49-F238E27FC236}">
                <a16:creationId xmlns:a16="http://schemas.microsoft.com/office/drawing/2014/main" id="{997C5B3E-FA01-D7DE-A28A-03DEBA929713}"/>
              </a:ext>
            </a:extLst>
          </p:cNvPr>
          <p:cNvSpPr txBox="1"/>
          <p:nvPr/>
        </p:nvSpPr>
        <p:spPr>
          <a:xfrm>
            <a:off x="1897777" y="1674111"/>
            <a:ext cx="9767972" cy="2200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th-TH" sz="3300" b="1"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SzPts val="1100"/>
            </a:pPr>
            <a:r>
              <a:rPr lang="th-TH" sz="2800" dirty="0">
                <a:solidFill>
                  <a:schemeClr val="dk1"/>
                </a:solidFill>
                <a:latin typeface="Chulabhorn Likit Display Medium" panose="00000600000000000000" pitchFamily="2" charset="-34"/>
                <a:cs typeface="Chulabhorn Likit Display Medium" panose="00000600000000000000" pitchFamily="2" charset="-34"/>
              </a:rPr>
              <a:t>การดำเนินงานตามประกาศคณะกรรมการบริหาร</a:t>
            </a:r>
            <a:br>
              <a:rPr lang="th-TH" sz="2800" dirty="0">
                <a:solidFill>
                  <a:schemeClr val="dk1"/>
                </a:solidFill>
                <a:latin typeface="Chulabhorn Likit Display Medium" panose="00000600000000000000" pitchFamily="2" charset="-34"/>
                <a:cs typeface="Chulabhorn Likit Display Medium" panose="00000600000000000000" pitchFamily="2" charset="-34"/>
              </a:rPr>
            </a:br>
            <a:r>
              <a:rPr lang="th-TH" sz="2800" dirty="0">
                <a:solidFill>
                  <a:schemeClr val="dk1"/>
                </a:solidFill>
                <a:latin typeface="Chulabhorn Likit Display Medium" panose="00000600000000000000" pitchFamily="2" charset="-34"/>
                <a:cs typeface="Chulabhorn Likit Display Medium" panose="00000600000000000000" pitchFamily="2" charset="-34"/>
              </a:rPr>
              <a:t>กองทุนพัฒนาบทบาทสตรี </a:t>
            </a:r>
            <a:r>
              <a:rPr lang="th-TH" sz="2800" spc="-50" dirty="0">
                <a:solidFill>
                  <a:srgbClr val="000000"/>
                </a:solidFill>
                <a:effectLst/>
                <a:latin typeface="Chulabhorn Likit Display Medium" panose="00000600000000000000" pitchFamily="2" charset="-34"/>
                <a:ea typeface="Calibri" panose="020F0502020204030204" pitchFamily="34" charset="0"/>
                <a:cs typeface="Chulabhorn Likit Display Medium" panose="00000600000000000000" pitchFamily="2" charset="-34"/>
              </a:rPr>
              <a:t>เรื่อง มาตรการลดความเดือดร้อน</a:t>
            </a:r>
            <a:br>
              <a:rPr lang="th-TH" sz="2800" spc="-50" dirty="0">
                <a:solidFill>
                  <a:srgbClr val="000000"/>
                </a:solidFill>
                <a:effectLst/>
                <a:latin typeface="Chulabhorn Likit Display Medium" panose="00000600000000000000" pitchFamily="2" charset="-34"/>
                <a:ea typeface="Calibri" panose="020F0502020204030204" pitchFamily="34" charset="0"/>
                <a:cs typeface="Chulabhorn Likit Display Medium" panose="00000600000000000000" pitchFamily="2" charset="-34"/>
              </a:rPr>
            </a:br>
            <a:r>
              <a:rPr lang="th-TH" sz="2800" spc="-50" dirty="0">
                <a:solidFill>
                  <a:srgbClr val="000000"/>
                </a:solidFill>
                <a:effectLst/>
                <a:latin typeface="Chulabhorn Likit Display Medium" panose="00000600000000000000" pitchFamily="2" charset="-34"/>
                <a:ea typeface="Calibri" panose="020F0502020204030204" pitchFamily="34" charset="0"/>
                <a:cs typeface="Chulabhorn Likit Display Medium" panose="00000600000000000000" pitchFamily="2" charset="-34"/>
              </a:rPr>
              <a:t>ให้แก่ลูกหนี้กองทุนพัฒนาบทบาทสตรี</a:t>
            </a:r>
            <a:endParaRPr sz="33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14;p13">
            <a:extLst>
              <a:ext uri="{FF2B5EF4-FFF2-40B4-BE49-F238E27FC236}">
                <a16:creationId xmlns:a16="http://schemas.microsoft.com/office/drawing/2014/main" id="{E463CB6C-F7FE-BD37-77BA-4325221B7813}"/>
              </a:ext>
            </a:extLst>
          </p:cNvPr>
          <p:cNvSpPr txBox="1"/>
          <p:nvPr/>
        </p:nvSpPr>
        <p:spPr>
          <a:xfrm>
            <a:off x="1771957" y="3641797"/>
            <a:ext cx="10883000" cy="1769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th-TH" sz="3300" dirty="0">
              <a:solidFill>
                <a:schemeClr val="dk1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>
              <a:buClr>
                <a:schemeClr val="dk1"/>
              </a:buClr>
              <a:buSzPts val="1100"/>
            </a:pPr>
            <a:r>
              <a:rPr lang="th-TH" sz="2800" dirty="0">
                <a:solidFill>
                  <a:schemeClr val="dk1"/>
                </a:solidFill>
                <a:latin typeface="Chulabhorn Likit Display Medium" panose="00000600000000000000" pitchFamily="2" charset="-34"/>
                <a:cs typeface="Chulabhorn Likit Display Medium" panose="00000600000000000000" pitchFamily="2" charset="-34"/>
              </a:rPr>
              <a:t> การตรวจสอบเอกสารหลักฐานการกู้ยืมเงิน</a:t>
            </a:r>
            <a:br>
              <a:rPr lang="th-TH" sz="2800" spc="-50" dirty="0">
                <a:solidFill>
                  <a:srgbClr val="000000"/>
                </a:solidFill>
                <a:effectLst/>
                <a:latin typeface="Chulabhorn Likit Display Medium" panose="00000600000000000000" pitchFamily="2" charset="-34"/>
                <a:ea typeface="Calibri" panose="020F0502020204030204" pitchFamily="34" charset="0"/>
                <a:cs typeface="Chulabhorn Likit Display Medium" panose="00000600000000000000" pitchFamily="2" charset="-34"/>
              </a:rPr>
            </a:br>
            <a:endParaRPr lang="en-US" sz="2800" dirty="0">
              <a:effectLst/>
              <a:latin typeface="Chulabhorn Likit Display Medium" panose="00000600000000000000" pitchFamily="2" charset="-34"/>
              <a:ea typeface="Calibri" panose="020F0502020204030204" pitchFamily="34" charset="0"/>
              <a:cs typeface="Chulabhorn Likit Display Medium" panose="00000600000000000000" pitchFamily="2" charset="-3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ลูกศร: ขวา 5">
            <a:extLst>
              <a:ext uri="{FF2B5EF4-FFF2-40B4-BE49-F238E27FC236}">
                <a16:creationId xmlns:a16="http://schemas.microsoft.com/office/drawing/2014/main" id="{2B363418-020D-3EC4-0799-EF876256A90A}"/>
              </a:ext>
            </a:extLst>
          </p:cNvPr>
          <p:cNvSpPr/>
          <p:nvPr/>
        </p:nvSpPr>
        <p:spPr>
          <a:xfrm>
            <a:off x="1366843" y="2312625"/>
            <a:ext cx="405114" cy="4104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ลูกศร: ขวา 6">
            <a:extLst>
              <a:ext uri="{FF2B5EF4-FFF2-40B4-BE49-F238E27FC236}">
                <a16:creationId xmlns:a16="http://schemas.microsoft.com/office/drawing/2014/main" id="{663F723B-C187-55C1-D4B3-9783C23254D4}"/>
              </a:ext>
            </a:extLst>
          </p:cNvPr>
          <p:cNvSpPr/>
          <p:nvPr/>
        </p:nvSpPr>
        <p:spPr>
          <a:xfrm>
            <a:off x="1342161" y="4205319"/>
            <a:ext cx="429795" cy="4508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ดาว: 7 แฉก 7">
            <a:extLst>
              <a:ext uri="{FF2B5EF4-FFF2-40B4-BE49-F238E27FC236}">
                <a16:creationId xmlns:a16="http://schemas.microsoft.com/office/drawing/2014/main" id="{34AD4D80-67D7-ACDA-D7C4-9F630AC4A53E}"/>
              </a:ext>
            </a:extLst>
          </p:cNvPr>
          <p:cNvSpPr/>
          <p:nvPr/>
        </p:nvSpPr>
        <p:spPr>
          <a:xfrm>
            <a:off x="1342162" y="1293853"/>
            <a:ext cx="530934" cy="450877"/>
          </a:xfrm>
          <a:prstGeom prst="star7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ตัวแทนหมายเลขภาพนิ่ง 8">
            <a:extLst>
              <a:ext uri="{FF2B5EF4-FFF2-40B4-BE49-F238E27FC236}">
                <a16:creationId xmlns:a16="http://schemas.microsoft.com/office/drawing/2014/main" id="{01D4666B-612E-6C85-CC2E-BCD11D9EFFD8}"/>
              </a:ext>
            </a:extLst>
          </p:cNvPr>
          <p:cNvSpPr txBox="1">
            <a:spLocks/>
          </p:cNvSpPr>
          <p:nvPr/>
        </p:nvSpPr>
        <p:spPr>
          <a:xfrm>
            <a:off x="11115090" y="6440644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58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999565" y="2471085"/>
            <a:ext cx="10515600" cy="1486287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rgbClr val="002060"/>
                </a:solidFill>
                <a:latin typeface="Chulabhorn Likit Text Light๙" panose="00000400000000000000" pitchFamily="2" charset="-34"/>
                <a:ea typeface="Times New Roman" panose="02020603050405020304" pitchFamily="18" charset="0"/>
                <a:cs typeface="Chulabhorn Likit Text Light๙" panose="00000400000000000000" pitchFamily="2" charset="-34"/>
              </a:rPr>
              <a:t>ระเบียบวาระที่ 5</a:t>
            </a:r>
            <a:r>
              <a:rPr lang="th-TH" sz="4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เรื่อง อื่นๆ</a:t>
            </a:r>
          </a:p>
        </p:txBody>
      </p:sp>
      <p:grpSp>
        <p:nvGrpSpPr>
          <p:cNvPr id="15" name="กลุ่ม 14"/>
          <p:cNvGrpSpPr/>
          <p:nvPr/>
        </p:nvGrpSpPr>
        <p:grpSpPr>
          <a:xfrm>
            <a:off x="0" y="6280821"/>
            <a:ext cx="6867498" cy="633958"/>
            <a:chOff x="-425532" y="4710612"/>
            <a:chExt cx="5576155" cy="475468"/>
          </a:xfrm>
        </p:grpSpPr>
        <p:grpSp>
          <p:nvGrpSpPr>
            <p:cNvPr id="17" name="กลุ่ม 16"/>
            <p:cNvGrpSpPr/>
            <p:nvPr/>
          </p:nvGrpSpPr>
          <p:grpSpPr>
            <a:xfrm>
              <a:off x="-425532" y="4710612"/>
              <a:ext cx="5576155" cy="475468"/>
              <a:chOff x="-425532" y="4710612"/>
              <a:chExt cx="5576155" cy="475468"/>
            </a:xfrm>
          </p:grpSpPr>
          <p:grpSp>
            <p:nvGrpSpPr>
              <p:cNvPr id="19" name="กลุ่ม 18"/>
              <p:cNvGrpSpPr/>
              <p:nvPr/>
            </p:nvGrpSpPr>
            <p:grpSpPr>
              <a:xfrm>
                <a:off x="-425532" y="4744286"/>
                <a:ext cx="3197332" cy="419753"/>
                <a:chOff x="-468560" y="4744285"/>
                <a:chExt cx="3197332" cy="419753"/>
              </a:xfrm>
            </p:grpSpPr>
            <p:sp>
              <p:nvSpPr>
                <p:cNvPr id="38" name="รูปห้าเหลี่ยม 37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396552" y="4744285"/>
                  <a:ext cx="3125324" cy="419753"/>
                </a:xfrm>
                <a:prstGeom prst="homePlate">
                  <a:avLst/>
                </a:prstGeom>
                <a:solidFill>
                  <a:srgbClr val="FFCD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  <p:sp>
              <p:nvSpPr>
                <p:cNvPr id="39" name="รูปห้าเหลี่ยม 38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468560" y="4744285"/>
                  <a:ext cx="3125324" cy="419753"/>
                </a:xfrm>
                <a:prstGeom prst="homePlat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</p:grpSp>
          <p:grpSp>
            <p:nvGrpSpPr>
              <p:cNvPr id="20" name="กลุ่ม 19"/>
              <p:cNvGrpSpPr/>
              <p:nvPr/>
            </p:nvGrpSpPr>
            <p:grpSpPr>
              <a:xfrm>
                <a:off x="2771800" y="4710612"/>
                <a:ext cx="2378823" cy="475468"/>
                <a:chOff x="3507388" y="4717424"/>
                <a:chExt cx="2378823" cy="475468"/>
              </a:xfrm>
            </p:grpSpPr>
            <p:grpSp>
              <p:nvGrpSpPr>
                <p:cNvPr id="21" name="กลุ่ม 20"/>
                <p:cNvGrpSpPr/>
                <p:nvPr/>
              </p:nvGrpSpPr>
              <p:grpSpPr>
                <a:xfrm>
                  <a:off x="4284268" y="4717424"/>
                  <a:ext cx="1601943" cy="405692"/>
                  <a:chOff x="6239008" y="4519859"/>
                  <a:chExt cx="1601943" cy="405692"/>
                </a:xfrm>
              </p:grpSpPr>
              <p:pic>
                <p:nvPicPr>
                  <p:cNvPr id="33" name="Picture 23">
                    <a:extLst>
                      <a:ext uri="{FF2B5EF4-FFF2-40B4-BE49-F238E27FC236}">
                        <a16:creationId xmlns:a16="http://schemas.microsoft.com/office/drawing/2014/main" id="{A9FCDA38-8F0B-49DF-8F2E-B899B1F362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77898" y="4519859"/>
                    <a:ext cx="563053" cy="367586"/>
                  </a:xfrm>
                  <a:prstGeom prst="rect">
                    <a:avLst/>
                  </a:prstGeom>
                </p:spPr>
              </p:pic>
              <p:pic>
                <p:nvPicPr>
                  <p:cNvPr id="34" name="Picture 24">
                    <a:extLst>
                      <a:ext uri="{FF2B5EF4-FFF2-40B4-BE49-F238E27FC236}">
                        <a16:creationId xmlns:a16="http://schemas.microsoft.com/office/drawing/2014/main" id="{199745AA-CFB3-443D-A566-E11575BA52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39008" y="4535548"/>
                    <a:ext cx="346227" cy="390003"/>
                  </a:xfrm>
                  <a:prstGeom prst="rect">
                    <a:avLst/>
                  </a:prstGeom>
                </p:spPr>
              </p:pic>
              <p:grpSp>
                <p:nvGrpSpPr>
                  <p:cNvPr id="35" name="กลุ่ม 34"/>
                  <p:cNvGrpSpPr/>
                  <p:nvPr/>
                </p:nvGrpSpPr>
                <p:grpSpPr>
                  <a:xfrm>
                    <a:off x="6619048" y="4614121"/>
                    <a:ext cx="626890" cy="294323"/>
                    <a:chOff x="6589062" y="4638694"/>
                    <a:chExt cx="413122" cy="193959"/>
                  </a:xfrm>
                </p:grpSpPr>
                <p:pic>
                  <p:nvPicPr>
                    <p:cNvPr id="36" name="Picture 35">
                      <a:extLst>
                        <a:ext uri="{FF2B5EF4-FFF2-40B4-BE49-F238E27FC236}">
                          <a16:creationId xmlns:a16="http://schemas.microsoft.com/office/drawing/2014/main" id="{9584FECB-F937-4F01-8CDD-C92F98A2F1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9062" y="4648929"/>
                      <a:ext cx="221444" cy="18372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7" name="Picture 36">
                      <a:extLst>
                        <a:ext uri="{FF2B5EF4-FFF2-40B4-BE49-F238E27FC236}">
                          <a16:creationId xmlns:a16="http://schemas.microsoft.com/office/drawing/2014/main" id="{62FFD426-AD6C-47DA-99D3-A7217E240C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35445" y="4638694"/>
                      <a:ext cx="166739" cy="180120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22" name="Picture 2" descr="C:\Users\Administrator\Desktop\change for good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7388" y="4741958"/>
                  <a:ext cx="801816" cy="4509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8" name="TextBox 7"/>
            <p:cNvSpPr txBox="1"/>
            <p:nvPr/>
          </p:nvSpPr>
          <p:spPr>
            <a:xfrm>
              <a:off x="96576" y="4794706"/>
              <a:ext cx="234463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เศรษฐกิจฐานรากมั่นคง ชุมชนเข้มแข็งอย่างยั่งยืน </a:t>
              </a:r>
            </a:p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ด้วยหลักปรัชญาของเศรษฐกิจพอเพียง</a:t>
              </a:r>
            </a:p>
          </p:txBody>
        </p:sp>
      </p:grpSp>
      <p:grpSp>
        <p:nvGrpSpPr>
          <p:cNvPr id="44" name="กลุ่ม 52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4831" y="-5867"/>
            <a:ext cx="12245731" cy="773250"/>
            <a:chOff x="-29746" y="-164554"/>
            <a:chExt cx="9173747" cy="635067"/>
          </a:xfrm>
        </p:grpSpPr>
        <p:sp>
          <p:nvSpPr>
            <p:cNvPr id="48" name="สี่เหลี่ยมผืนผ้า: มุมมน 48">
              <a:extLst>
                <a:ext uri="{FF2B5EF4-FFF2-40B4-BE49-F238E27FC236}">
                  <a16:creationId xmlns:a16="http://schemas.microsoft.com/office/drawing/2014/main" id="{DCE62B95-9C16-4E87-82CC-AF99B1F01983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49" name="สี่เหลี่ยมผืนผ้า 47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29746" y="-164554"/>
              <a:ext cx="9173747" cy="635067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50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CDB1064D-F2C9-4D02-9722-A4463B75D08B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dirty="0"/>
            </a:p>
          </p:txBody>
        </p:sp>
        <p:sp>
          <p:nvSpPr>
            <p:cNvPr id="51" name="สี่เหลี่ยมผืนผ้า 3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29746" y="-164553"/>
              <a:ext cx="9173747" cy="53923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</p:grpSp>
      <p:sp>
        <p:nvSpPr>
          <p:cNvPr id="23" name="ตัวแทนหมายเลขภาพนิ่ง 8">
            <a:extLst>
              <a:ext uri="{FF2B5EF4-FFF2-40B4-BE49-F238E27FC236}">
                <a16:creationId xmlns:a16="http://schemas.microsoft.com/office/drawing/2014/main" id="{5DC96024-352A-4A0F-9D00-58716DB6DAD1}"/>
              </a:ext>
            </a:extLst>
          </p:cNvPr>
          <p:cNvSpPr txBox="1">
            <a:spLocks/>
          </p:cNvSpPr>
          <p:nvPr/>
        </p:nvSpPr>
        <p:spPr>
          <a:xfrm>
            <a:off x="11088555" y="6356351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59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90122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กลุ่ม 31"/>
          <p:cNvGrpSpPr/>
          <p:nvPr/>
        </p:nvGrpSpPr>
        <p:grpSpPr>
          <a:xfrm>
            <a:off x="0" y="6280821"/>
            <a:ext cx="6867498" cy="633958"/>
            <a:chOff x="-425532" y="4710612"/>
            <a:chExt cx="5576155" cy="475468"/>
          </a:xfrm>
        </p:grpSpPr>
        <p:grpSp>
          <p:nvGrpSpPr>
            <p:cNvPr id="33" name="กลุ่ม 32"/>
            <p:cNvGrpSpPr/>
            <p:nvPr/>
          </p:nvGrpSpPr>
          <p:grpSpPr>
            <a:xfrm>
              <a:off x="-425532" y="4710612"/>
              <a:ext cx="5576155" cy="475468"/>
              <a:chOff x="-425532" y="4710612"/>
              <a:chExt cx="5576155" cy="475468"/>
            </a:xfrm>
          </p:grpSpPr>
          <p:grpSp>
            <p:nvGrpSpPr>
              <p:cNvPr id="35" name="กลุ่ม 34"/>
              <p:cNvGrpSpPr/>
              <p:nvPr/>
            </p:nvGrpSpPr>
            <p:grpSpPr>
              <a:xfrm>
                <a:off x="-425532" y="4744286"/>
                <a:ext cx="3197332" cy="419753"/>
                <a:chOff x="-468560" y="4744285"/>
                <a:chExt cx="3197332" cy="419753"/>
              </a:xfrm>
            </p:grpSpPr>
            <p:sp>
              <p:nvSpPr>
                <p:cNvPr id="44" name="รูปห้าเหลี่ยม 43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396552" y="4744285"/>
                  <a:ext cx="3125324" cy="419753"/>
                </a:xfrm>
                <a:prstGeom prst="homePlate">
                  <a:avLst/>
                </a:prstGeom>
                <a:solidFill>
                  <a:srgbClr val="FFCD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  <p:sp>
              <p:nvSpPr>
                <p:cNvPr id="45" name="รูปห้าเหลี่ยม 44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468560" y="4744285"/>
                  <a:ext cx="3125324" cy="419753"/>
                </a:xfrm>
                <a:prstGeom prst="homePlat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</p:grpSp>
          <p:grpSp>
            <p:nvGrpSpPr>
              <p:cNvPr id="36" name="กลุ่ม 35"/>
              <p:cNvGrpSpPr/>
              <p:nvPr/>
            </p:nvGrpSpPr>
            <p:grpSpPr>
              <a:xfrm>
                <a:off x="2771800" y="4710612"/>
                <a:ext cx="2378823" cy="475468"/>
                <a:chOff x="3507388" y="4717424"/>
                <a:chExt cx="2378823" cy="475468"/>
              </a:xfrm>
            </p:grpSpPr>
            <p:grpSp>
              <p:nvGrpSpPr>
                <p:cNvPr id="37" name="กลุ่ม 36"/>
                <p:cNvGrpSpPr/>
                <p:nvPr/>
              </p:nvGrpSpPr>
              <p:grpSpPr>
                <a:xfrm>
                  <a:off x="4284268" y="4717424"/>
                  <a:ext cx="1601943" cy="405692"/>
                  <a:chOff x="6239008" y="4519859"/>
                  <a:chExt cx="1601943" cy="405692"/>
                </a:xfrm>
              </p:grpSpPr>
              <p:pic>
                <p:nvPicPr>
                  <p:cNvPr id="39" name="Picture 23">
                    <a:extLst>
                      <a:ext uri="{FF2B5EF4-FFF2-40B4-BE49-F238E27FC236}">
                        <a16:creationId xmlns:a16="http://schemas.microsoft.com/office/drawing/2014/main" id="{A9FCDA38-8F0B-49DF-8F2E-B899B1F362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77898" y="4519859"/>
                    <a:ext cx="563053" cy="367586"/>
                  </a:xfrm>
                  <a:prstGeom prst="rect">
                    <a:avLst/>
                  </a:prstGeom>
                </p:spPr>
              </p:pic>
              <p:pic>
                <p:nvPicPr>
                  <p:cNvPr id="40" name="Picture 24">
                    <a:extLst>
                      <a:ext uri="{FF2B5EF4-FFF2-40B4-BE49-F238E27FC236}">
                        <a16:creationId xmlns:a16="http://schemas.microsoft.com/office/drawing/2014/main" id="{199745AA-CFB3-443D-A566-E11575BA52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39008" y="4535548"/>
                    <a:ext cx="346227" cy="390003"/>
                  </a:xfrm>
                  <a:prstGeom prst="rect">
                    <a:avLst/>
                  </a:prstGeom>
                </p:spPr>
              </p:pic>
              <p:grpSp>
                <p:nvGrpSpPr>
                  <p:cNvPr id="41" name="กลุ่ม 40"/>
                  <p:cNvGrpSpPr/>
                  <p:nvPr/>
                </p:nvGrpSpPr>
                <p:grpSpPr>
                  <a:xfrm>
                    <a:off x="6619048" y="4614121"/>
                    <a:ext cx="626890" cy="294323"/>
                    <a:chOff x="6589062" y="4638694"/>
                    <a:chExt cx="413122" cy="193959"/>
                  </a:xfrm>
                </p:grpSpPr>
                <p:pic>
                  <p:nvPicPr>
                    <p:cNvPr id="42" name="Picture 35">
                      <a:extLst>
                        <a:ext uri="{FF2B5EF4-FFF2-40B4-BE49-F238E27FC236}">
                          <a16:creationId xmlns:a16="http://schemas.microsoft.com/office/drawing/2014/main" id="{9584FECB-F937-4F01-8CDD-C92F98A2F1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9062" y="4648929"/>
                      <a:ext cx="221444" cy="18372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3" name="Picture 36">
                      <a:extLst>
                        <a:ext uri="{FF2B5EF4-FFF2-40B4-BE49-F238E27FC236}">
                          <a16:creationId xmlns:a16="http://schemas.microsoft.com/office/drawing/2014/main" id="{62FFD426-AD6C-47DA-99D3-A7217E240C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35445" y="4638694"/>
                      <a:ext cx="166739" cy="180120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38" name="Picture 2" descr="C:\Users\Administrator\Desktop\change for good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7388" y="4741958"/>
                  <a:ext cx="801816" cy="4509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34" name="TextBox 7"/>
            <p:cNvSpPr txBox="1"/>
            <p:nvPr/>
          </p:nvSpPr>
          <p:spPr>
            <a:xfrm>
              <a:off x="96576" y="4794706"/>
              <a:ext cx="234463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เศรษฐกิจฐานรากมั่นคง ชุมชนเข้มแข็งอย่างยั่งยืน </a:t>
              </a:r>
            </a:p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ด้วยหลักปรัชญาของเศรษฐกิจพอเพียง</a:t>
              </a:r>
            </a:p>
          </p:txBody>
        </p:sp>
      </p:grpSp>
      <p:sp>
        <p:nvSpPr>
          <p:cNvPr id="46" name="ชื่อเรื่อง 1"/>
          <p:cNvSpPr txBox="1">
            <a:spLocks/>
          </p:cNvSpPr>
          <p:nvPr/>
        </p:nvSpPr>
        <p:spPr>
          <a:xfrm>
            <a:off x="477672" y="2442666"/>
            <a:ext cx="11122925" cy="1665310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th-TH" sz="3200" b="1" dirty="0">
                <a:solidFill>
                  <a:srgbClr val="002060"/>
                </a:solidFill>
                <a:latin typeface="Chulabhorn Likit Text Light๙" panose="00000400000000000000" pitchFamily="2" charset="-34"/>
                <a:ea typeface="Times New Roman" panose="02020603050405020304" pitchFamily="18" charset="0"/>
                <a:cs typeface="Chulabhorn Likit Text Light๙" panose="00000400000000000000" pitchFamily="2" charset="-34"/>
              </a:rPr>
              <a:t>ระเบียบวาระที่ 3  </a:t>
            </a:r>
            <a:r>
              <a:rPr lang="th-TH" sz="32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เรื่องสืบเนื่องจากการประชุมครั้งที่ 9/2566</a:t>
            </a:r>
            <a:br>
              <a:rPr lang="th-TH" sz="32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32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    เมื่อวันที่ 18 ตุลาคม 2566</a:t>
            </a:r>
          </a:p>
        </p:txBody>
      </p:sp>
      <p:grpSp>
        <p:nvGrpSpPr>
          <p:cNvPr id="2" name="กลุ่ม 52">
            <a:extLst>
              <a:ext uri="{FF2B5EF4-FFF2-40B4-BE49-F238E27FC236}">
                <a16:creationId xmlns:a16="http://schemas.microsoft.com/office/drawing/2014/main" id="{71AD357E-70F6-506E-A06C-59D5F5F15A5B}"/>
              </a:ext>
            </a:extLst>
          </p:cNvPr>
          <p:cNvGrpSpPr/>
          <p:nvPr/>
        </p:nvGrpSpPr>
        <p:grpSpPr>
          <a:xfrm>
            <a:off x="0" y="-19737"/>
            <a:ext cx="12192000" cy="575427"/>
            <a:chOff x="-29746" y="-164554"/>
            <a:chExt cx="9173747" cy="517884"/>
          </a:xfrm>
        </p:grpSpPr>
        <p:sp>
          <p:nvSpPr>
            <p:cNvPr id="3" name="สี่เหลี่ยมผืนผ้า 47">
              <a:extLst>
                <a:ext uri="{FF2B5EF4-FFF2-40B4-BE49-F238E27FC236}">
                  <a16:creationId xmlns:a16="http://schemas.microsoft.com/office/drawing/2014/main" id="{5CF9DAA4-5E7E-774D-D931-49CA9BAA3430}"/>
                </a:ext>
              </a:extLst>
            </p:cNvPr>
            <p:cNvSpPr/>
            <p:nvPr/>
          </p:nvSpPr>
          <p:spPr>
            <a:xfrm>
              <a:off x="-29746" y="-164554"/>
              <a:ext cx="9173747" cy="517884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id="{ACD71B90-E166-1F75-DBA6-D447336F3A60}"/>
                </a:ext>
              </a:extLst>
            </p:cNvPr>
            <p:cNvSpPr/>
            <p:nvPr/>
          </p:nvSpPr>
          <p:spPr>
            <a:xfrm>
              <a:off x="-29746" y="-164554"/>
              <a:ext cx="9173747" cy="43204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 dirty="0">
                <a:ln w="0"/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sp>
        <p:nvSpPr>
          <p:cNvPr id="20" name="ตัวแทนหมายเลขภาพนิ่ง 8">
            <a:extLst>
              <a:ext uri="{FF2B5EF4-FFF2-40B4-BE49-F238E27FC236}">
                <a16:creationId xmlns:a16="http://schemas.microsoft.com/office/drawing/2014/main" id="{5DDA9582-8088-415E-8B85-8A0209C9B990}"/>
              </a:ext>
            </a:extLst>
          </p:cNvPr>
          <p:cNvSpPr txBox="1">
            <a:spLocks/>
          </p:cNvSpPr>
          <p:nvPr/>
        </p:nvSpPr>
        <p:spPr>
          <a:xfrm>
            <a:off x="11088555" y="6356351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6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595814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กลุ่ม 14"/>
          <p:cNvGrpSpPr/>
          <p:nvPr/>
        </p:nvGrpSpPr>
        <p:grpSpPr>
          <a:xfrm>
            <a:off x="0" y="6280821"/>
            <a:ext cx="6867498" cy="633958"/>
            <a:chOff x="-425532" y="4710612"/>
            <a:chExt cx="5576155" cy="475468"/>
          </a:xfrm>
        </p:grpSpPr>
        <p:grpSp>
          <p:nvGrpSpPr>
            <p:cNvPr id="17" name="กลุ่ม 16"/>
            <p:cNvGrpSpPr/>
            <p:nvPr/>
          </p:nvGrpSpPr>
          <p:grpSpPr>
            <a:xfrm>
              <a:off x="-425532" y="4710612"/>
              <a:ext cx="5576155" cy="475468"/>
              <a:chOff x="-425532" y="4710612"/>
              <a:chExt cx="5576155" cy="475468"/>
            </a:xfrm>
          </p:grpSpPr>
          <p:grpSp>
            <p:nvGrpSpPr>
              <p:cNvPr id="19" name="กลุ่ม 18"/>
              <p:cNvGrpSpPr/>
              <p:nvPr/>
            </p:nvGrpSpPr>
            <p:grpSpPr>
              <a:xfrm>
                <a:off x="-425532" y="4744286"/>
                <a:ext cx="3197332" cy="419753"/>
                <a:chOff x="-468560" y="4744285"/>
                <a:chExt cx="3197332" cy="419753"/>
              </a:xfrm>
            </p:grpSpPr>
            <p:sp>
              <p:nvSpPr>
                <p:cNvPr id="38" name="รูปห้าเหลี่ยม 37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396552" y="4744285"/>
                  <a:ext cx="3125324" cy="419753"/>
                </a:xfrm>
                <a:prstGeom prst="homePlate">
                  <a:avLst/>
                </a:prstGeom>
                <a:solidFill>
                  <a:srgbClr val="FFCD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  <p:sp>
              <p:nvSpPr>
                <p:cNvPr id="39" name="รูปห้าเหลี่ยม 38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468560" y="4744285"/>
                  <a:ext cx="3125324" cy="419753"/>
                </a:xfrm>
                <a:prstGeom prst="homePlat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</p:grpSp>
          <p:grpSp>
            <p:nvGrpSpPr>
              <p:cNvPr id="20" name="กลุ่ม 19"/>
              <p:cNvGrpSpPr/>
              <p:nvPr/>
            </p:nvGrpSpPr>
            <p:grpSpPr>
              <a:xfrm>
                <a:off x="2771800" y="4710612"/>
                <a:ext cx="2378823" cy="475468"/>
                <a:chOff x="3507388" y="4717424"/>
                <a:chExt cx="2378823" cy="475468"/>
              </a:xfrm>
            </p:grpSpPr>
            <p:grpSp>
              <p:nvGrpSpPr>
                <p:cNvPr id="21" name="กลุ่ม 20"/>
                <p:cNvGrpSpPr/>
                <p:nvPr/>
              </p:nvGrpSpPr>
              <p:grpSpPr>
                <a:xfrm>
                  <a:off x="4284268" y="4717424"/>
                  <a:ext cx="1601943" cy="405692"/>
                  <a:chOff x="6239008" y="4519859"/>
                  <a:chExt cx="1601943" cy="405692"/>
                </a:xfrm>
              </p:grpSpPr>
              <p:pic>
                <p:nvPicPr>
                  <p:cNvPr id="33" name="Picture 23">
                    <a:extLst>
                      <a:ext uri="{FF2B5EF4-FFF2-40B4-BE49-F238E27FC236}">
                        <a16:creationId xmlns:a16="http://schemas.microsoft.com/office/drawing/2014/main" id="{A9FCDA38-8F0B-49DF-8F2E-B899B1F362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77898" y="4519859"/>
                    <a:ext cx="563053" cy="367586"/>
                  </a:xfrm>
                  <a:prstGeom prst="rect">
                    <a:avLst/>
                  </a:prstGeom>
                </p:spPr>
              </p:pic>
              <p:pic>
                <p:nvPicPr>
                  <p:cNvPr id="34" name="Picture 24">
                    <a:extLst>
                      <a:ext uri="{FF2B5EF4-FFF2-40B4-BE49-F238E27FC236}">
                        <a16:creationId xmlns:a16="http://schemas.microsoft.com/office/drawing/2014/main" id="{199745AA-CFB3-443D-A566-E11575BA52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39008" y="4535548"/>
                    <a:ext cx="346227" cy="390003"/>
                  </a:xfrm>
                  <a:prstGeom prst="rect">
                    <a:avLst/>
                  </a:prstGeom>
                </p:spPr>
              </p:pic>
              <p:grpSp>
                <p:nvGrpSpPr>
                  <p:cNvPr id="35" name="กลุ่ม 34"/>
                  <p:cNvGrpSpPr/>
                  <p:nvPr/>
                </p:nvGrpSpPr>
                <p:grpSpPr>
                  <a:xfrm>
                    <a:off x="6619048" y="4614121"/>
                    <a:ext cx="626890" cy="294323"/>
                    <a:chOff x="6589062" y="4638694"/>
                    <a:chExt cx="413122" cy="193959"/>
                  </a:xfrm>
                </p:grpSpPr>
                <p:pic>
                  <p:nvPicPr>
                    <p:cNvPr id="36" name="Picture 35">
                      <a:extLst>
                        <a:ext uri="{FF2B5EF4-FFF2-40B4-BE49-F238E27FC236}">
                          <a16:creationId xmlns:a16="http://schemas.microsoft.com/office/drawing/2014/main" id="{9584FECB-F937-4F01-8CDD-C92F98A2F1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9062" y="4648929"/>
                      <a:ext cx="221444" cy="18372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7" name="Picture 36">
                      <a:extLst>
                        <a:ext uri="{FF2B5EF4-FFF2-40B4-BE49-F238E27FC236}">
                          <a16:creationId xmlns:a16="http://schemas.microsoft.com/office/drawing/2014/main" id="{62FFD426-AD6C-47DA-99D3-A7217E240C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35445" y="4638694"/>
                      <a:ext cx="166739" cy="180120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22" name="Picture 2" descr="C:\Users\Administrator\Desktop\change for good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7388" y="4741958"/>
                  <a:ext cx="801816" cy="4509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8" name="TextBox 7"/>
            <p:cNvSpPr txBox="1"/>
            <p:nvPr/>
          </p:nvSpPr>
          <p:spPr>
            <a:xfrm>
              <a:off x="96576" y="4794706"/>
              <a:ext cx="234463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เศรษฐกิจฐานรากมั่นคง ชุมชนเข้มแข็งอย่างยั่งยืน </a:t>
              </a:r>
            </a:p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ด้วยหลักปรัชญาของเศรษฐกิจพอเพียง</a:t>
              </a:r>
            </a:p>
          </p:txBody>
        </p:sp>
      </p:grpSp>
      <p:grpSp>
        <p:nvGrpSpPr>
          <p:cNvPr id="44" name="กลุ่ม 52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4831" y="-5867"/>
            <a:ext cx="12245731" cy="773250"/>
            <a:chOff x="-29746" y="-164554"/>
            <a:chExt cx="9173747" cy="635067"/>
          </a:xfrm>
        </p:grpSpPr>
        <p:sp>
          <p:nvSpPr>
            <p:cNvPr id="48" name="สี่เหลี่ยมผืนผ้า: มุมมน 48">
              <a:extLst>
                <a:ext uri="{FF2B5EF4-FFF2-40B4-BE49-F238E27FC236}">
                  <a16:creationId xmlns:a16="http://schemas.microsoft.com/office/drawing/2014/main" id="{DCE62B95-9C16-4E87-82CC-AF99B1F01983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49" name="สี่เหลี่ยมผืนผ้า 47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29746" y="-164554"/>
              <a:ext cx="9173747" cy="635067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50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CDB1064D-F2C9-4D02-9722-A4463B75D08B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dirty="0"/>
            </a:p>
          </p:txBody>
        </p:sp>
        <p:sp>
          <p:nvSpPr>
            <p:cNvPr id="51" name="สี่เหลี่ยมผืนผ้า 3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29746" y="-164553"/>
              <a:ext cx="9173747" cy="53923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</p:grpSp>
      <p:sp>
        <p:nvSpPr>
          <p:cNvPr id="23" name="ตัวแทนหมายเลขภาพนิ่ง 8">
            <a:extLst>
              <a:ext uri="{FF2B5EF4-FFF2-40B4-BE49-F238E27FC236}">
                <a16:creationId xmlns:a16="http://schemas.microsoft.com/office/drawing/2014/main" id="{5DC96024-352A-4A0F-9D00-58716DB6DAD1}"/>
              </a:ext>
            </a:extLst>
          </p:cNvPr>
          <p:cNvSpPr txBox="1">
            <a:spLocks/>
          </p:cNvSpPr>
          <p:nvPr/>
        </p:nvSpPr>
        <p:spPr>
          <a:xfrm>
            <a:off x="11088555" y="6356351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60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E0F3CA0-0461-0BF7-89BB-64E829DCC1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5" y="834610"/>
            <a:ext cx="11960748" cy="53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807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/>
          <p:cNvSpPr/>
          <p:nvPr/>
        </p:nvSpPr>
        <p:spPr>
          <a:xfrm>
            <a:off x="2138765" y="2575962"/>
            <a:ext cx="7811147" cy="149895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4" name="Rectangle 114"/>
          <p:cNvSpPr/>
          <p:nvPr/>
        </p:nvSpPr>
        <p:spPr>
          <a:xfrm>
            <a:off x="2429199" y="2885928"/>
            <a:ext cx="7275284" cy="91545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000" b="1" dirty="0">
                <a:solidFill>
                  <a:schemeClr val="bg1"/>
                </a:solidFill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ขอขอบคุณ</a:t>
            </a:r>
            <a:endParaRPr lang="en-US" sz="4000" b="1" dirty="0">
              <a:solidFill>
                <a:schemeClr val="bg1"/>
              </a:solidFill>
              <a:latin typeface="Chulabhorn Likit Text Light" panose="00000400000000000000" pitchFamily="50" charset="-34"/>
              <a:cs typeface="Chulabhorn Likit Text Light" panose="00000400000000000000" pitchFamily="50" charset="-34"/>
            </a:endParaRPr>
          </a:p>
        </p:txBody>
      </p:sp>
      <p:grpSp>
        <p:nvGrpSpPr>
          <p:cNvPr id="9" name="กลุ่ม 52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4831" y="-5867"/>
            <a:ext cx="12245731" cy="773250"/>
            <a:chOff x="-29746" y="-164554"/>
            <a:chExt cx="9173747" cy="635067"/>
          </a:xfrm>
        </p:grpSpPr>
        <p:sp>
          <p:nvSpPr>
            <p:cNvPr id="13" name="สี่เหลี่ยมผืนผ้า: มุมมน 48">
              <a:extLst>
                <a:ext uri="{FF2B5EF4-FFF2-40B4-BE49-F238E27FC236}">
                  <a16:creationId xmlns:a16="http://schemas.microsoft.com/office/drawing/2014/main" id="{DCE62B95-9C16-4E87-82CC-AF99B1F01983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4" name="สี่เหลี่ยมผืนผ้า 47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29746" y="-164554"/>
              <a:ext cx="9173747" cy="635067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15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CDB1064D-F2C9-4D02-9722-A4463B75D08B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 dirty="0"/>
            </a:p>
          </p:txBody>
        </p:sp>
        <p:sp>
          <p:nvSpPr>
            <p:cNvPr id="16" name="สี่เหลี่ยมผืนผ้า 3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29746" y="-164553"/>
              <a:ext cx="9173747" cy="53923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</p:grpSp>
      <p:grpSp>
        <p:nvGrpSpPr>
          <p:cNvPr id="17" name="กลุ่ม 14"/>
          <p:cNvGrpSpPr/>
          <p:nvPr/>
        </p:nvGrpSpPr>
        <p:grpSpPr>
          <a:xfrm>
            <a:off x="0" y="6280821"/>
            <a:ext cx="6867498" cy="633958"/>
            <a:chOff x="-425532" y="4710612"/>
            <a:chExt cx="5576155" cy="475468"/>
          </a:xfrm>
        </p:grpSpPr>
        <p:grpSp>
          <p:nvGrpSpPr>
            <p:cNvPr id="18" name="กลุ่ม 16"/>
            <p:cNvGrpSpPr/>
            <p:nvPr/>
          </p:nvGrpSpPr>
          <p:grpSpPr>
            <a:xfrm>
              <a:off x="-425532" y="4710612"/>
              <a:ext cx="5576155" cy="475468"/>
              <a:chOff x="-425532" y="4710612"/>
              <a:chExt cx="5576155" cy="475468"/>
            </a:xfrm>
          </p:grpSpPr>
          <p:grpSp>
            <p:nvGrpSpPr>
              <p:cNvPr id="20" name="กลุ่ม 18"/>
              <p:cNvGrpSpPr/>
              <p:nvPr/>
            </p:nvGrpSpPr>
            <p:grpSpPr>
              <a:xfrm>
                <a:off x="-425532" y="4744286"/>
                <a:ext cx="3197332" cy="419753"/>
                <a:chOff x="-468560" y="4744285"/>
                <a:chExt cx="3197332" cy="419753"/>
              </a:xfrm>
            </p:grpSpPr>
            <p:sp>
              <p:nvSpPr>
                <p:cNvPr id="29" name="รูปห้าเหลี่ยม 37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396552" y="4744285"/>
                  <a:ext cx="3125324" cy="419753"/>
                </a:xfrm>
                <a:prstGeom prst="homePlate">
                  <a:avLst/>
                </a:prstGeom>
                <a:solidFill>
                  <a:srgbClr val="FFCD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  <p:sp>
              <p:nvSpPr>
                <p:cNvPr id="30" name="รูปห้าเหลี่ยม 38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468560" y="4744285"/>
                  <a:ext cx="3125324" cy="419753"/>
                </a:xfrm>
                <a:prstGeom prst="homePlat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</p:grpSp>
          <p:grpSp>
            <p:nvGrpSpPr>
              <p:cNvPr id="21" name="กลุ่ม 19"/>
              <p:cNvGrpSpPr/>
              <p:nvPr/>
            </p:nvGrpSpPr>
            <p:grpSpPr>
              <a:xfrm>
                <a:off x="2771800" y="4710612"/>
                <a:ext cx="2378823" cy="475468"/>
                <a:chOff x="3507388" y="4717424"/>
                <a:chExt cx="2378823" cy="475468"/>
              </a:xfrm>
            </p:grpSpPr>
            <p:grpSp>
              <p:nvGrpSpPr>
                <p:cNvPr id="22" name="กลุ่ม 20"/>
                <p:cNvGrpSpPr/>
                <p:nvPr/>
              </p:nvGrpSpPr>
              <p:grpSpPr>
                <a:xfrm>
                  <a:off x="4284268" y="4717424"/>
                  <a:ext cx="1601943" cy="405692"/>
                  <a:chOff x="6239008" y="4519859"/>
                  <a:chExt cx="1601943" cy="405692"/>
                </a:xfrm>
              </p:grpSpPr>
              <p:pic>
                <p:nvPicPr>
                  <p:cNvPr id="24" name="Picture 23">
                    <a:extLst>
                      <a:ext uri="{FF2B5EF4-FFF2-40B4-BE49-F238E27FC236}">
                        <a16:creationId xmlns:a16="http://schemas.microsoft.com/office/drawing/2014/main" id="{A9FCDA38-8F0B-49DF-8F2E-B899B1F362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77898" y="4519859"/>
                    <a:ext cx="563053" cy="367586"/>
                  </a:xfrm>
                  <a:prstGeom prst="rect">
                    <a:avLst/>
                  </a:prstGeom>
                </p:spPr>
              </p:pic>
              <p:pic>
                <p:nvPicPr>
                  <p:cNvPr id="25" name="Picture 24">
                    <a:extLst>
                      <a:ext uri="{FF2B5EF4-FFF2-40B4-BE49-F238E27FC236}">
                        <a16:creationId xmlns:a16="http://schemas.microsoft.com/office/drawing/2014/main" id="{199745AA-CFB3-443D-A566-E11575BA52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39008" y="4535548"/>
                    <a:ext cx="346227" cy="390003"/>
                  </a:xfrm>
                  <a:prstGeom prst="rect">
                    <a:avLst/>
                  </a:prstGeom>
                </p:spPr>
              </p:pic>
              <p:grpSp>
                <p:nvGrpSpPr>
                  <p:cNvPr id="26" name="กลุ่ม 34"/>
                  <p:cNvGrpSpPr/>
                  <p:nvPr/>
                </p:nvGrpSpPr>
                <p:grpSpPr>
                  <a:xfrm>
                    <a:off x="6619048" y="4614121"/>
                    <a:ext cx="626890" cy="294323"/>
                    <a:chOff x="6589062" y="4638694"/>
                    <a:chExt cx="413122" cy="193959"/>
                  </a:xfrm>
                </p:grpSpPr>
                <p:pic>
                  <p:nvPicPr>
                    <p:cNvPr id="27" name="Picture 26">
                      <a:extLst>
                        <a:ext uri="{FF2B5EF4-FFF2-40B4-BE49-F238E27FC236}">
                          <a16:creationId xmlns:a16="http://schemas.microsoft.com/office/drawing/2014/main" id="{9584FECB-F937-4F01-8CDD-C92F98A2F1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9062" y="4648929"/>
                      <a:ext cx="221444" cy="18372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8" name="Picture 27">
                      <a:extLst>
                        <a:ext uri="{FF2B5EF4-FFF2-40B4-BE49-F238E27FC236}">
                          <a16:creationId xmlns:a16="http://schemas.microsoft.com/office/drawing/2014/main" id="{62FFD426-AD6C-47DA-99D3-A7217E240C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35445" y="4638694"/>
                      <a:ext cx="166739" cy="180120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23" name="Picture 2" descr="C:\Users\Administrator\Desktop\change for good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7388" y="4741958"/>
                  <a:ext cx="801816" cy="4509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9" name="TextBox 7"/>
            <p:cNvSpPr txBox="1"/>
            <p:nvPr/>
          </p:nvSpPr>
          <p:spPr>
            <a:xfrm>
              <a:off x="96576" y="4794706"/>
              <a:ext cx="234463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เศรษฐกิจฐานรากมั่นคง ชุมชนเข้มแข็งอย่างยั่งยืน </a:t>
              </a:r>
            </a:p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ด้วยหลักปรัชญาของเศรษฐกิจพอเพียง</a:t>
              </a:r>
            </a:p>
          </p:txBody>
        </p:sp>
      </p:grp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60E8AC18-1622-A73B-49D8-A6C959634F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6" y="2901501"/>
            <a:ext cx="2270699" cy="3406049"/>
          </a:xfrm>
          <a:prstGeom prst="rect">
            <a:avLst/>
          </a:prstGeom>
        </p:spPr>
      </p:pic>
      <p:sp>
        <p:nvSpPr>
          <p:cNvPr id="31" name="ตัวแทนหมายเลขภาพนิ่ง 8">
            <a:extLst>
              <a:ext uri="{FF2B5EF4-FFF2-40B4-BE49-F238E27FC236}">
                <a16:creationId xmlns:a16="http://schemas.microsoft.com/office/drawing/2014/main" id="{B3324C06-FB34-4389-A0D3-C75D91420E7F}"/>
              </a:ext>
            </a:extLst>
          </p:cNvPr>
          <p:cNvSpPr txBox="1">
            <a:spLocks/>
          </p:cNvSpPr>
          <p:nvPr/>
        </p:nvSpPr>
        <p:spPr>
          <a:xfrm>
            <a:off x="11088555" y="6356351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61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0337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0" y="-1216"/>
            <a:ext cx="12192000" cy="5635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8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/>
            <a:endParaRPr lang="th-TH" sz="4480" b="1" dirty="0"/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0" y="562359"/>
            <a:ext cx="12192000" cy="17830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80"/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86237E7A-7864-68FD-A679-8AB58DB9A8D9}"/>
              </a:ext>
            </a:extLst>
          </p:cNvPr>
          <p:cNvGrpSpPr/>
          <p:nvPr/>
        </p:nvGrpSpPr>
        <p:grpSpPr>
          <a:xfrm>
            <a:off x="700998" y="1185097"/>
            <a:ext cx="7811034" cy="5353816"/>
            <a:chOff x="1193373" y="1185097"/>
            <a:chExt cx="7811034" cy="5353816"/>
          </a:xfrm>
        </p:grpSpPr>
        <p:cxnSp>
          <p:nvCxnSpPr>
            <p:cNvPr id="49" name="ตัวเชื่อมต่อตรง 33"/>
            <p:cNvCxnSpPr>
              <a:cxnSpLocks/>
            </p:cNvCxnSpPr>
            <p:nvPr/>
          </p:nvCxnSpPr>
          <p:spPr>
            <a:xfrm>
              <a:off x="5270070" y="3358535"/>
              <a:ext cx="0" cy="262819"/>
            </a:xfrm>
            <a:prstGeom prst="line">
              <a:avLst/>
            </a:prstGeom>
            <a:solidFill>
              <a:srgbClr val="92D050"/>
            </a:solidFill>
            <a:ln w="57150">
              <a:solidFill>
                <a:srgbClr val="0020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37">
              <a:extLst>
                <a:ext uri="{FF2B5EF4-FFF2-40B4-BE49-F238E27FC236}">
                  <a16:creationId xmlns:a16="http://schemas.microsoft.com/office/drawing/2014/main" id="{59F8F964-F519-2F08-7F1B-93D93C249E49}"/>
                </a:ext>
              </a:extLst>
            </p:cNvPr>
            <p:cNvCxnSpPr>
              <a:cxnSpLocks/>
            </p:cNvCxnSpPr>
            <p:nvPr/>
          </p:nvCxnSpPr>
          <p:spPr>
            <a:xfrm>
              <a:off x="7686633" y="3132684"/>
              <a:ext cx="0" cy="225851"/>
            </a:xfrm>
            <a:prstGeom prst="line">
              <a:avLst/>
            </a:prstGeom>
            <a:solidFill>
              <a:srgbClr val="92D050"/>
            </a:solidFill>
            <a:ln w="57150">
              <a:solidFill>
                <a:srgbClr val="0020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กลุ่ม 47">
              <a:extLst>
                <a:ext uri="{FF2B5EF4-FFF2-40B4-BE49-F238E27FC236}">
                  <a16:creationId xmlns:a16="http://schemas.microsoft.com/office/drawing/2014/main" id="{E6EB328C-E784-00A8-5C46-1941F1F13D05}"/>
                </a:ext>
              </a:extLst>
            </p:cNvPr>
            <p:cNvGrpSpPr/>
            <p:nvPr/>
          </p:nvGrpSpPr>
          <p:grpSpPr>
            <a:xfrm>
              <a:off x="1193373" y="1185097"/>
              <a:ext cx="7811034" cy="5353816"/>
              <a:chOff x="3460877" y="730751"/>
              <a:chExt cx="6540499" cy="4538943"/>
            </a:xfrm>
          </p:grpSpPr>
          <p:cxnSp>
            <p:nvCxnSpPr>
              <p:cNvPr id="45" name="ตัวเชื่อมต่อตรง 44">
                <a:extLst>
                  <a:ext uri="{FF2B5EF4-FFF2-40B4-BE49-F238E27FC236}">
                    <a16:creationId xmlns:a16="http://schemas.microsoft.com/office/drawing/2014/main" id="{1A394A33-4E98-22B3-DD77-2DBCCFEE2DB2}"/>
                  </a:ext>
                </a:extLst>
              </p:cNvPr>
              <p:cNvCxnSpPr/>
              <p:nvPr/>
            </p:nvCxnSpPr>
            <p:spPr>
              <a:xfrm flipH="1">
                <a:off x="6846292" y="1754593"/>
                <a:ext cx="1" cy="328148"/>
              </a:xfrm>
              <a:prstGeom prst="line">
                <a:avLst/>
              </a:prstGeom>
              <a:solidFill>
                <a:srgbClr val="92D050"/>
              </a:solidFill>
              <a:ln w="57150">
                <a:solidFill>
                  <a:srgbClr val="00206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" name="Group 5"/>
              <p:cNvGrpSpPr/>
              <p:nvPr/>
            </p:nvGrpSpPr>
            <p:grpSpPr>
              <a:xfrm>
                <a:off x="3460877" y="730751"/>
                <a:ext cx="6540497" cy="4538943"/>
                <a:chOff x="3294617" y="424047"/>
                <a:chExt cx="6540497" cy="4538943"/>
              </a:xfrm>
            </p:grpSpPr>
            <p:cxnSp>
              <p:nvCxnSpPr>
                <p:cNvPr id="23" name="ตัวเชื่อมต่อตรง 37"/>
                <p:cNvCxnSpPr>
                  <a:cxnSpLocks/>
                </p:cNvCxnSpPr>
                <p:nvPr/>
              </p:nvCxnSpPr>
              <p:spPr>
                <a:xfrm>
                  <a:off x="7851168" y="3691729"/>
                  <a:ext cx="0" cy="159516"/>
                </a:xfrm>
                <a:prstGeom prst="line">
                  <a:avLst/>
                </a:prstGeom>
                <a:solidFill>
                  <a:srgbClr val="92D050"/>
                </a:solidFill>
                <a:ln w="57150">
                  <a:solidFill>
                    <a:srgbClr val="00206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" name="Group 4"/>
                <p:cNvGrpSpPr/>
                <p:nvPr/>
              </p:nvGrpSpPr>
              <p:grpSpPr>
                <a:xfrm>
                  <a:off x="3294617" y="424047"/>
                  <a:ext cx="6540497" cy="4538943"/>
                  <a:chOff x="1599167" y="466816"/>
                  <a:chExt cx="6540497" cy="4538943"/>
                </a:xfrm>
              </p:grpSpPr>
              <p:sp>
                <p:nvSpPr>
                  <p:cNvPr id="36" name="สี่เหลี่ยมผืนผ้ามุมมน 29"/>
                  <p:cNvSpPr/>
                  <p:nvPr/>
                </p:nvSpPr>
                <p:spPr>
                  <a:xfrm>
                    <a:off x="6192798" y="2506672"/>
                    <a:ext cx="1946866" cy="1040671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  <a:alpha val="80000"/>
                    </a:schemeClr>
                  </a:solidFill>
                  <a:ln>
                    <a:noFill/>
                  </a:ln>
                  <a:effectLst>
                    <a:outerShdw blurRad="57785" dist="33020" dir="318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rightRoom" dir="t">
                      <a:rot lat="0" lon="0" rev="600000"/>
                    </a:lightRig>
                  </a:scene3d>
                  <a:sp3d prstMaterial="metal">
                    <a:bevelT w="38100" h="57150" prst="angl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30000"/>
                      </a:lnSpc>
                    </a:pPr>
                    <a:r>
                      <a:rPr lang="th-TH" sz="1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 </a:t>
                    </a:r>
                    <a:r>
                      <a:rPr lang="th-TH" sz="1500" b="1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rPr>
                      <a:t>หนี้ดำเนินคดี</a:t>
                    </a:r>
                    <a:endParaRPr lang="en-US" sz="1500" b="1" dirty="0">
                      <a:solidFill>
                        <a:schemeClr val="tx1"/>
                      </a:solidFill>
                      <a:latin typeface="Chulabhorn Likit Text Light๙" panose="00000400000000000000" pitchFamily="2" charset="-34"/>
                      <a:cs typeface="Chulabhorn Likit Text Light๙" panose="00000400000000000000" pitchFamily="2" charset="-34"/>
                    </a:endParaRPr>
                  </a:p>
                  <a:p>
                    <a:pPr algn="ctr">
                      <a:lnSpc>
                        <a:spcPct val="130000"/>
                      </a:lnSpc>
                    </a:pPr>
                    <a:r>
                      <a: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rPr>
                      <a:t> </a:t>
                    </a:r>
                    <a:r>
                      <a: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rPr>
                      <a:t> </a:t>
                    </a:r>
                    <a:r>
                      <a:rPr lang="en-GB" sz="1500" b="1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rPr>
                      <a:t>284,655,424.00 </a:t>
                    </a:r>
                    <a:r>
                      <a:rPr lang="th-TH" sz="1500" b="1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rPr>
                      <a:t> บาท</a:t>
                    </a:r>
                    <a:endParaRPr lang="en-GB" sz="1500" b="1" dirty="0">
                      <a:solidFill>
                        <a:schemeClr val="tx1"/>
                      </a:solidFill>
                      <a:latin typeface="Chulabhorn Likit Text Light๙" panose="00000400000000000000" pitchFamily="2" charset="-34"/>
                      <a:cs typeface="Chulabhorn Likit Text Light๙" panose="00000400000000000000" pitchFamily="2" charset="-34"/>
                    </a:endParaRPr>
                  </a:p>
                  <a:p>
                    <a:pPr algn="ctr">
                      <a:lnSpc>
                        <a:spcPct val="130000"/>
                      </a:lnSpc>
                    </a:pPr>
                    <a:r>
                      <a:rPr lang="th-TH" sz="1500" b="1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rPr>
                      <a:t>(ร้อยละ </a:t>
                    </a:r>
                    <a:r>
                      <a:rPr lang="en-GB" sz="1500" b="1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rPr>
                      <a:t>8.27 </a:t>
                    </a:r>
                    <a:r>
                      <a:rPr lang="th-TH" sz="1500" b="1" dirty="0">
                        <a:solidFill>
                          <a:schemeClr val="tx1"/>
                        </a:solidFill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rPr>
                      <a:t>)</a:t>
                    </a:r>
                    <a:endParaRPr lang="en-US" sz="1500" b="1" dirty="0">
                      <a:solidFill>
                        <a:schemeClr val="tx1"/>
                      </a:solidFill>
                      <a:latin typeface="Chulabhorn Likit Text Light๙" panose="00000400000000000000" pitchFamily="2" charset="-34"/>
                      <a:cs typeface="Chulabhorn Likit Text Light๙" panose="00000400000000000000" pitchFamily="2" charset="-34"/>
                    </a:endParaRPr>
                  </a:p>
                </p:txBody>
              </p:sp>
              <p:grpSp>
                <p:nvGrpSpPr>
                  <p:cNvPr id="4" name="Group 3"/>
                  <p:cNvGrpSpPr/>
                  <p:nvPr/>
                </p:nvGrpSpPr>
                <p:grpSpPr>
                  <a:xfrm>
                    <a:off x="1599167" y="466816"/>
                    <a:ext cx="5672206" cy="4538943"/>
                    <a:chOff x="1599167" y="466816"/>
                    <a:chExt cx="5672206" cy="4538943"/>
                  </a:xfrm>
                </p:grpSpPr>
                <p:cxnSp>
                  <p:nvCxnSpPr>
                    <p:cNvPr id="24" name="ตัวเชื่อมต่อตรง 23"/>
                    <p:cNvCxnSpPr>
                      <a:cxnSpLocks/>
                    </p:cNvCxnSpPr>
                    <p:nvPr/>
                  </p:nvCxnSpPr>
                  <p:spPr>
                    <a:xfrm>
                      <a:off x="4981407" y="3547343"/>
                      <a:ext cx="0" cy="253613"/>
                    </a:xfrm>
                    <a:prstGeom prst="line">
                      <a:avLst/>
                    </a:prstGeom>
                    <a:solidFill>
                      <a:srgbClr val="92D050"/>
                    </a:solidFill>
                    <a:ln w="57150">
                      <a:solidFill>
                        <a:srgbClr val="002060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7" name="กลุ่ม 26"/>
                    <p:cNvGrpSpPr/>
                    <p:nvPr/>
                  </p:nvGrpSpPr>
                  <p:grpSpPr>
                    <a:xfrm>
                      <a:off x="1599167" y="466816"/>
                      <a:ext cx="5672206" cy="4538943"/>
                      <a:chOff x="-402821" y="800240"/>
                      <a:chExt cx="9607648" cy="4556458"/>
                    </a:xfrm>
                    <a:solidFill>
                      <a:srgbClr val="92D050"/>
                    </a:solidFill>
                  </p:grpSpPr>
                  <p:cxnSp>
                    <p:nvCxnSpPr>
                      <p:cNvPr id="34" name="ตัวเชื่อมต่อตรง 33"/>
                      <p:cNvCxnSpPr>
                        <a:cxnSpLocks/>
                      </p:cNvCxnSpPr>
                      <p:nvPr/>
                    </p:nvCxnSpPr>
                    <p:spPr>
                      <a:xfrm>
                        <a:off x="2196527" y="2627293"/>
                        <a:ext cx="0" cy="210020"/>
                      </a:xfrm>
                      <a:prstGeom prst="line">
                        <a:avLst/>
                      </a:prstGeom>
                      <a:grpFill/>
                      <a:ln w="57150">
                        <a:solidFill>
                          <a:srgbClr val="002060"/>
                        </a:solidFill>
                        <a:prstDash val="soli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9" name="สี่เหลี่ยมผืนผ้ามุมมน 28"/>
                      <p:cNvSpPr/>
                      <p:nvPr/>
                    </p:nvSpPr>
                    <p:spPr>
                      <a:xfrm>
                        <a:off x="-402821" y="2843688"/>
                        <a:ext cx="3745640" cy="1066809"/>
                      </a:xfrm>
                      <a:prstGeom prst="roundRect">
                        <a:avLst/>
                      </a:prstGeom>
                      <a:solidFill>
                        <a:srgbClr val="F6F4D2">
                          <a:alpha val="90000"/>
                        </a:srgbClr>
                      </a:solidFill>
                      <a:ln>
                        <a:noFill/>
                      </a:ln>
                      <a:effectLst>
                        <a:outerShdw blurRad="57785" dist="33020" dir="3180000" algn="ctr">
                          <a:srgbClr val="000000">
                            <a:alpha val="30000"/>
                          </a:srgbClr>
                        </a:outerShdw>
                      </a:effectLst>
                      <a:scene3d>
                        <a:camera prst="orthographicFront">
                          <a:rot lat="0" lon="0" rev="0"/>
                        </a:camera>
                        <a:lightRig rig="brightRoom" dir="t">
                          <a:rot lat="0" lon="0" rev="600000"/>
                        </a:lightRig>
                      </a:scene3d>
                      <a:sp3d prstMaterial="metal">
                        <a:bevelT w="38100" h="57150" prst="angle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>
                          <a:lnSpc>
                            <a:spcPct val="130000"/>
                          </a:lnSpc>
                        </a:pPr>
                        <a:r>
                          <a:rPr lang="th-TH" sz="15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hulabhorn Likit Text" panose="00000500000000000000" pitchFamily="50" charset="-34"/>
                            <a:cs typeface="Chulabhorn Likit Text" panose="00000500000000000000" pitchFamily="50" charset="-34"/>
                          </a:rPr>
                          <a:t> </a:t>
                        </a:r>
                        <a:r>
                          <a:rPr lang="th-TH" sz="1500" b="1" dirty="0">
                            <a:solidFill>
                              <a:schemeClr val="tx1"/>
                            </a:solidFill>
                            <a:latin typeface="Chulabhorn Likit Text Light๙" panose="00000400000000000000" pitchFamily="2" charset="-34"/>
                            <a:cs typeface="Chulabhorn Likit Text Light๙" panose="00000400000000000000" pitchFamily="2" charset="-34"/>
                          </a:rPr>
                          <a:t>หนี้ยังไม่ถึงกำหนดชำระ</a:t>
                        </a:r>
                        <a:endParaRPr lang="en-US" sz="15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endParaRPr>
                      </a:p>
                      <a:p>
                        <a:pPr algn="ctr">
                          <a:lnSpc>
                            <a:spcPct val="130000"/>
                          </a:lnSpc>
                        </a:pPr>
                        <a:r>
                          <a:rPr lang="en-GB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H SarabunPSK" panose="020B0500040200020003" pitchFamily="34" charset="-34"/>
                            <a:cs typeface="TH SarabunPSK" panose="020B0500040200020003" pitchFamily="34" charset="-34"/>
                          </a:rPr>
                          <a:t> </a:t>
                        </a:r>
                        <a:r>
                          <a:rPr lang="th-TH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hulabhorn Likit Text Light" panose="00000400000000000000" pitchFamily="50" charset="-34"/>
                            <a:cs typeface="Chulabhorn Likit Text Light" panose="00000400000000000000" pitchFamily="50" charset="-34"/>
                          </a:rPr>
                          <a:t>  </a:t>
                        </a:r>
                        <a:r>
                          <a:rPr lang="en-GB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hulabhorn Likit Text Light" panose="00000400000000000000" pitchFamily="50" charset="-34"/>
                            <a:cs typeface="Chulabhorn Likit Text Light" panose="00000400000000000000" pitchFamily="50" charset="-34"/>
                          </a:rPr>
                          <a:t> </a:t>
                        </a:r>
                        <a:r>
                          <a:rPr lang="en-GB" sz="1500" b="1" dirty="0">
                            <a:solidFill>
                              <a:schemeClr val="tx1"/>
                            </a:solidFill>
                            <a:latin typeface="Chulabhorn Likit Text Light๙" panose="00000400000000000000" pitchFamily="2" charset="-34"/>
                            <a:cs typeface="Chulabhorn Likit Text Light๙" panose="00000400000000000000" pitchFamily="2" charset="-34"/>
                          </a:rPr>
                          <a:t>2,493,007,459.73</a:t>
                        </a:r>
                        <a:r>
                          <a:rPr lang="th-TH" sz="1500" b="1" dirty="0">
                            <a:solidFill>
                              <a:schemeClr val="tx1"/>
                            </a:solidFill>
                            <a:latin typeface="Chulabhorn Likit Text Light๙" panose="00000400000000000000" pitchFamily="2" charset="-34"/>
                            <a:cs typeface="Chulabhorn Likit Text Light๙" panose="00000400000000000000" pitchFamily="2" charset="-34"/>
                          </a:rPr>
                          <a:t> บาท</a:t>
                        </a:r>
                        <a:endParaRPr lang="en-GB" sz="15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endParaRPr>
                      </a:p>
                      <a:p>
                        <a:pPr algn="ctr">
                          <a:lnSpc>
                            <a:spcPct val="130000"/>
                          </a:lnSpc>
                        </a:pPr>
                        <a:r>
                          <a:rPr lang="th-TH" sz="1500" b="1" dirty="0">
                            <a:solidFill>
                              <a:schemeClr val="tx1"/>
                            </a:solidFill>
                            <a:latin typeface="Chulabhorn Likit Text Light๙" panose="00000400000000000000" pitchFamily="2" charset="-34"/>
                            <a:cs typeface="Chulabhorn Likit Text Light๙" panose="00000400000000000000" pitchFamily="2" charset="-34"/>
                          </a:rPr>
                          <a:t>(ร้อยละ </a:t>
                        </a:r>
                        <a:r>
                          <a:rPr lang="en-GB" sz="1500" b="1" dirty="0">
                            <a:solidFill>
                              <a:schemeClr val="tx1"/>
                            </a:solidFill>
                            <a:latin typeface="Chulabhorn Likit Text Light๙" panose="00000400000000000000" pitchFamily="2" charset="-34"/>
                            <a:cs typeface="Chulabhorn Likit Text Light๙" panose="00000400000000000000" pitchFamily="2" charset="-34"/>
                          </a:rPr>
                          <a:t>72.40 </a:t>
                        </a:r>
                        <a:r>
                          <a:rPr lang="th-TH" sz="1500" b="1" dirty="0">
                            <a:solidFill>
                              <a:schemeClr val="tx1"/>
                            </a:solidFill>
                            <a:latin typeface="Chulabhorn Likit Text Light๙" panose="00000400000000000000" pitchFamily="2" charset="-34"/>
                            <a:cs typeface="Chulabhorn Likit Text Light๙" panose="00000400000000000000" pitchFamily="2" charset="-34"/>
                          </a:rPr>
                          <a:t>)</a:t>
                        </a:r>
                      </a:p>
                    </p:txBody>
                  </p:sp>
                  <p:sp>
                    <p:nvSpPr>
                      <p:cNvPr id="30" name="สี่เหลี่ยมผืนผ้ามุมมน 29"/>
                      <p:cNvSpPr/>
                      <p:nvPr/>
                    </p:nvSpPr>
                    <p:spPr>
                      <a:xfrm>
                        <a:off x="3484610" y="2830124"/>
                        <a:ext cx="3710996" cy="1062530"/>
                      </a:xfrm>
                      <a:prstGeom prst="roundRect">
                        <a:avLst/>
                      </a:prstGeom>
                      <a:solidFill>
                        <a:srgbClr val="FFCDCE">
                          <a:alpha val="80000"/>
                        </a:srgbClr>
                      </a:solidFill>
                      <a:ln>
                        <a:noFill/>
                      </a:ln>
                      <a:effectLst>
                        <a:outerShdw blurRad="57785" dist="33020" dir="3180000" algn="ctr">
                          <a:srgbClr val="000000">
                            <a:alpha val="30000"/>
                          </a:srgbClr>
                        </a:outerShdw>
                      </a:effectLst>
                      <a:scene3d>
                        <a:camera prst="orthographicFront">
                          <a:rot lat="0" lon="0" rev="0"/>
                        </a:camera>
                        <a:lightRig rig="brightRoom" dir="t">
                          <a:rot lat="0" lon="0" rev="600000"/>
                        </a:lightRig>
                      </a:scene3d>
                      <a:sp3d prstMaterial="metal">
                        <a:bevelT w="38100" h="57150" prst="angle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>
                          <a:lnSpc>
                            <a:spcPct val="130000"/>
                          </a:lnSpc>
                        </a:pPr>
                        <a:r>
                          <a:rPr lang="th-TH" sz="15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hulabhorn Likit Text Light๙" panose="00000400000000000000" pitchFamily="2" charset="-34"/>
                            <a:cs typeface="Chulabhorn Likit Text Light๙" panose="00000400000000000000" pitchFamily="2" charset="-34"/>
                          </a:rPr>
                          <a:t> </a:t>
                        </a:r>
                        <a:r>
                          <a:rPr lang="th-TH" sz="1500" b="1" dirty="0">
                            <a:solidFill>
                              <a:schemeClr val="tx1"/>
                            </a:solidFill>
                            <a:latin typeface="Chulabhorn Likit Text Light๙" panose="00000400000000000000" pitchFamily="2" charset="-34"/>
                            <a:cs typeface="Chulabhorn Likit Text Light๙" panose="00000400000000000000" pitchFamily="2" charset="-34"/>
                          </a:rPr>
                          <a:t>หนี้เกินกำหนดชำระ</a:t>
                        </a:r>
                        <a:endParaRPr lang="en-US" sz="15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endParaRPr>
                      </a:p>
                      <a:p>
                        <a:pPr algn="ctr">
                          <a:lnSpc>
                            <a:spcPct val="130000"/>
                          </a:lnSpc>
                        </a:pPr>
                        <a:r>
                          <a:rPr lang="th-TH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hulabhorn Likit Text Light" panose="00000400000000000000" pitchFamily="50" charset="-34"/>
                            <a:cs typeface="Chulabhorn Likit Text Light" panose="00000400000000000000" pitchFamily="50" charset="-34"/>
                          </a:rPr>
                          <a:t> </a:t>
                        </a:r>
                        <a:r>
                          <a:rPr lang="en-GB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hulabhorn Likit Text Light" panose="00000400000000000000" pitchFamily="50" charset="-34"/>
                            <a:cs typeface="Chulabhorn Likit Text Light" panose="00000400000000000000" pitchFamily="50" charset="-34"/>
                          </a:rPr>
                          <a:t> </a:t>
                        </a:r>
                        <a:r>
                          <a:rPr lang="en-GB" sz="1500" b="1" dirty="0">
                            <a:solidFill>
                              <a:schemeClr val="tx1"/>
                            </a:solidFill>
                            <a:latin typeface="Chulabhorn Likit Text Light๙" panose="00000400000000000000" pitchFamily="2" charset="-34"/>
                            <a:cs typeface="Chulabhorn Likit Text Light๙" panose="00000400000000000000" pitchFamily="2" charset="-34"/>
                          </a:rPr>
                          <a:t>566,401,203.11</a:t>
                        </a:r>
                        <a:r>
                          <a:rPr lang="en-GB" b="1" dirty="0">
                            <a:solidFill>
                              <a:srgbClr val="000000"/>
                            </a:solidFill>
                            <a:latin typeface="Chulabhorn Likit Text Light" panose="00000400000000000000" pitchFamily="50" charset="-34"/>
                            <a:cs typeface="Chulabhorn Likit Text Light" panose="00000400000000000000" pitchFamily="50" charset="-34"/>
                          </a:rPr>
                          <a:t> </a:t>
                        </a:r>
                        <a:r>
                          <a:rPr lang="th-TH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hulabhorn Likit Text Light" panose="00000400000000000000" pitchFamily="50" charset="-34"/>
                            <a:cs typeface="Chulabhorn Likit Text Light" panose="00000400000000000000" pitchFamily="50" charset="-34"/>
                          </a:rPr>
                          <a:t> </a:t>
                        </a:r>
                        <a:r>
                          <a:rPr lang="th-TH" sz="1500" b="1" spc="-60" dirty="0">
                            <a:solidFill>
                              <a:schemeClr val="tx1"/>
                            </a:solidFill>
                            <a:latin typeface="Chulabhorn Likit Text Light๙" panose="00000400000000000000" pitchFamily="2" charset="-34"/>
                            <a:cs typeface="Chulabhorn Likit Text Light๙" panose="00000400000000000000" pitchFamily="2" charset="-34"/>
                          </a:rPr>
                          <a:t>บาท</a:t>
                        </a:r>
                        <a:endParaRPr lang="en-GB" sz="1500" b="1" spc="-60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endParaRPr>
                      </a:p>
                      <a:p>
                        <a:pPr algn="ctr">
                          <a:lnSpc>
                            <a:spcPct val="130000"/>
                          </a:lnSpc>
                        </a:pPr>
                        <a:r>
                          <a:rPr lang="th-TH" sz="1500" b="1" dirty="0">
                            <a:solidFill>
                              <a:schemeClr val="tx1"/>
                            </a:solidFill>
                            <a:latin typeface="Chulabhorn Likit Text Light๙" panose="00000400000000000000" pitchFamily="2" charset="-34"/>
                            <a:cs typeface="Chulabhorn Likit Text Light๙" panose="00000400000000000000" pitchFamily="2" charset="-34"/>
                          </a:rPr>
                          <a:t>(คิดเป็นร้อยละ </a:t>
                        </a:r>
                        <a:r>
                          <a:rPr lang="en-GB" sz="1500" b="1" dirty="0">
                            <a:solidFill>
                              <a:schemeClr val="tx1"/>
                            </a:solidFill>
                            <a:latin typeface="Chulabhorn Likit Text Light๙" panose="00000400000000000000" pitchFamily="2" charset="-34"/>
                            <a:cs typeface="Chulabhorn Likit Text Light๙" panose="00000400000000000000" pitchFamily="2" charset="-34"/>
                          </a:rPr>
                          <a:t>16.45 </a:t>
                        </a:r>
                        <a:r>
                          <a:rPr lang="th-TH" sz="1500" b="1" dirty="0">
                            <a:solidFill>
                              <a:schemeClr val="tx1"/>
                            </a:solidFill>
                            <a:latin typeface="Chulabhorn Likit Text Light๙" panose="00000400000000000000" pitchFamily="2" charset="-34"/>
                            <a:cs typeface="Chulabhorn Likit Text Light๙" panose="00000400000000000000" pitchFamily="2" charset="-34"/>
                          </a:rPr>
                          <a:t>)</a:t>
                        </a:r>
                        <a:endParaRPr lang="en-US" sz="15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endParaRPr>
                      </a:p>
                    </p:txBody>
                  </p:sp>
                  <p:sp>
                    <p:nvSpPr>
                      <p:cNvPr id="31" name="สี่เหลี่ยมผืนผ้ามุมมน 30"/>
                      <p:cNvSpPr/>
                      <p:nvPr/>
                    </p:nvSpPr>
                    <p:spPr>
                      <a:xfrm>
                        <a:off x="1539949" y="4289887"/>
                        <a:ext cx="3745640" cy="1066811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n w="38100">
                        <a:noFill/>
                      </a:ln>
                      <a:effectLst>
                        <a:outerShdw blurRad="57785" dist="33020" dir="3180000" algn="ctr">
                          <a:srgbClr val="000000">
                            <a:alpha val="30000"/>
                          </a:srgbClr>
                        </a:outerShdw>
                      </a:effectLst>
                      <a:scene3d>
                        <a:camera prst="orthographicFront">
                          <a:rot lat="0" lon="0" rev="0"/>
                        </a:camera>
                        <a:lightRig rig="brightRoom" dir="t">
                          <a:rot lat="0" lon="0" rev="600000"/>
                        </a:lightRig>
                      </a:scene3d>
                      <a:sp3d prstMaterial="metal">
                        <a:bevelT w="38100" h="57150" prst="angle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th-TH" sz="15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hulabhorn Likit Text" panose="00000500000000000000" pitchFamily="50" charset="-34"/>
                            <a:cs typeface="Chulabhorn Likit Text" panose="00000500000000000000" pitchFamily="50" charset="-34"/>
                          </a:rPr>
                          <a:t> </a:t>
                        </a:r>
                      </a:p>
                      <a:p>
                        <a:pPr algn="ctr"/>
                        <a:endParaRPr lang="th-TH" sz="15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endParaRPr>
                      </a:p>
                      <a:p>
                        <a:pPr algn="ctr"/>
                        <a:endParaRPr lang="th-TH" sz="15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endParaRPr>
                      </a:p>
                      <a:p>
                        <a:pPr algn="ctr">
                          <a:lnSpc>
                            <a:spcPct val="120000"/>
                          </a:lnSpc>
                          <a:spcBef>
                            <a:spcPts val="480"/>
                          </a:spcBef>
                        </a:pPr>
                        <a:r>
                          <a:rPr lang="th-TH" sz="1500" b="1" dirty="0">
                            <a:solidFill>
                              <a:schemeClr val="tx1"/>
                            </a:solidFill>
                            <a:latin typeface="Chulabhorn Likit Text Light๙" panose="00000400000000000000" pitchFamily="2" charset="-34"/>
                            <a:cs typeface="Chulabhorn Likit Text Light๙" panose="00000400000000000000" pitchFamily="2" charset="-34"/>
                          </a:rPr>
                          <a:t>หนี้กองทุนเดิม</a:t>
                        </a:r>
                      </a:p>
                      <a:p>
                        <a:pPr algn="ctr">
                          <a:lnSpc>
                            <a:spcPct val="120000"/>
                          </a:lnSpc>
                        </a:pPr>
                        <a:r>
                          <a:rPr lang="en-US" sz="1500" b="1" dirty="0">
                            <a:solidFill>
                              <a:schemeClr val="tx1"/>
                            </a:solidFill>
                            <a:latin typeface="Chulabhorn Likit Text Light๙" panose="00000400000000000000" pitchFamily="2" charset="-34"/>
                            <a:cs typeface="Chulabhorn Likit Text Light๙" panose="00000400000000000000" pitchFamily="2" charset="-34"/>
                          </a:rPr>
                          <a:t>184,274,118.61 </a:t>
                        </a:r>
                        <a:r>
                          <a:rPr lang="th-TH" sz="1500" b="1" dirty="0">
                            <a:solidFill>
                              <a:schemeClr val="tx1"/>
                            </a:solidFill>
                            <a:latin typeface="Chulabhorn Likit Text Light๙" panose="00000400000000000000" pitchFamily="2" charset="-34"/>
                            <a:cs typeface="Chulabhorn Likit Text Light๙" panose="00000400000000000000" pitchFamily="2" charset="-34"/>
                          </a:rPr>
                          <a:t>บาท</a:t>
                        </a:r>
                        <a:endParaRPr lang="en-GB" sz="15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endParaRPr>
                      </a:p>
                      <a:p>
                        <a:pPr algn="ctr">
                          <a:lnSpc>
                            <a:spcPct val="120000"/>
                          </a:lnSpc>
                        </a:pPr>
                        <a:r>
                          <a:rPr lang="th-TH" sz="1500" b="1" dirty="0">
                            <a:solidFill>
                              <a:schemeClr val="tx1"/>
                            </a:solidFill>
                            <a:latin typeface="Chulabhorn Likit Text Light๙" panose="00000400000000000000" pitchFamily="2" charset="-34"/>
                            <a:cs typeface="Chulabhorn Likit Text Light๙" panose="00000400000000000000" pitchFamily="2" charset="-34"/>
                          </a:rPr>
                          <a:t>(ร้อยละ 5.</a:t>
                        </a:r>
                        <a:r>
                          <a:rPr lang="en-US" sz="1500" b="1" dirty="0">
                            <a:solidFill>
                              <a:schemeClr val="tx1"/>
                            </a:solidFill>
                            <a:latin typeface="Chulabhorn Likit Text Light๙" panose="00000400000000000000" pitchFamily="2" charset="-34"/>
                            <a:cs typeface="Chulabhorn Likit Text Light๙" panose="00000400000000000000" pitchFamily="2" charset="-34"/>
                          </a:rPr>
                          <a:t>35</a:t>
                        </a:r>
                        <a:r>
                          <a:rPr lang="th-TH" sz="1500" b="1" dirty="0">
                            <a:solidFill>
                              <a:schemeClr val="tx1"/>
                            </a:solidFill>
                            <a:latin typeface="Chulabhorn Likit Text Light๙" panose="00000400000000000000" pitchFamily="2" charset="-34"/>
                            <a:cs typeface="Chulabhorn Likit Text Light๙" panose="00000400000000000000" pitchFamily="2" charset="-34"/>
                          </a:rPr>
                          <a:t>)</a:t>
                        </a:r>
                        <a:endParaRPr lang="en-US" sz="15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endParaRPr>
                      </a:p>
                      <a:p>
                        <a:pPr algn="ctr">
                          <a:lnSpc>
                            <a:spcPct val="150000"/>
                          </a:lnSpc>
                        </a:pPr>
                        <a:endParaRPr lang="en-US" sz="15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endParaRPr>
                      </a:p>
                      <a:p>
                        <a:pPr algn="ctr"/>
                        <a:endParaRPr lang="en-US" sz="15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endParaRPr>
                      </a:p>
                      <a:p>
                        <a:pPr algn="ctr"/>
                        <a:endParaRPr lang="th-TH" sz="15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endParaRPr>
                      </a:p>
                    </p:txBody>
                  </p:sp>
                  <p:sp>
                    <p:nvSpPr>
                      <p:cNvPr id="32" name="สี่เหลี่ยมผืนผ้ามุมมน 31"/>
                      <p:cNvSpPr/>
                      <p:nvPr/>
                    </p:nvSpPr>
                    <p:spPr>
                      <a:xfrm>
                        <a:off x="5639762" y="4278623"/>
                        <a:ext cx="3565065" cy="1066811"/>
                      </a:xfrm>
                      <a:prstGeom prst="round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noFill/>
                      </a:ln>
                      <a:effectLst>
                        <a:outerShdw blurRad="57785" dist="33020" dir="3180000" algn="ctr">
                          <a:srgbClr val="000000">
                            <a:alpha val="30000"/>
                          </a:srgbClr>
                        </a:outerShdw>
                      </a:effectLst>
                      <a:scene3d>
                        <a:camera prst="orthographicFront">
                          <a:rot lat="0" lon="0" rev="0"/>
                        </a:camera>
                        <a:lightRig rig="brightRoom" dir="t">
                          <a:rot lat="0" lon="0" rev="600000"/>
                        </a:lightRig>
                      </a:scene3d>
                      <a:sp3d prstMaterial="metal">
                        <a:bevelT w="38100" h="57150" prst="angle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th-TH" sz="15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hulabhorn Likit Text" panose="00000500000000000000" pitchFamily="50" charset="-34"/>
                            <a:cs typeface="Chulabhorn Likit Text" panose="00000500000000000000" pitchFamily="50" charset="-34"/>
                          </a:rPr>
                          <a:t> </a:t>
                        </a:r>
                      </a:p>
                      <a:p>
                        <a:pPr algn="ctr">
                          <a:lnSpc>
                            <a:spcPct val="120000"/>
                          </a:lnSpc>
                        </a:pPr>
                        <a:r>
                          <a:rPr lang="th-TH" sz="1500" b="1" dirty="0">
                            <a:solidFill>
                              <a:schemeClr val="tx1"/>
                            </a:solidFill>
                            <a:latin typeface="Chulabhorn Likit Text Light๙" panose="00000400000000000000" pitchFamily="2" charset="-34"/>
                            <a:cs typeface="Chulabhorn Likit Text Light๙" panose="00000400000000000000" pitchFamily="2" charset="-34"/>
                          </a:rPr>
                          <a:t>หนี้กองทุนใหม่ </a:t>
                        </a:r>
                      </a:p>
                      <a:p>
                        <a:pPr algn="ctr">
                          <a:lnSpc>
                            <a:spcPct val="120000"/>
                          </a:lnSpc>
                        </a:pPr>
                        <a:r>
                          <a:rPr lang="th-TH" sz="1500" b="1" dirty="0">
                            <a:solidFill>
                              <a:schemeClr val="tx1"/>
                            </a:solidFill>
                            <a:latin typeface="Chulabhorn Likit Text Light๙" panose="00000400000000000000" pitchFamily="2" charset="-34"/>
                            <a:cs typeface="Chulabhorn Likit Text Light๙" panose="00000400000000000000" pitchFamily="2" charset="-34"/>
                          </a:rPr>
                          <a:t> </a:t>
                        </a:r>
                        <a:r>
                          <a:rPr lang="en-US" sz="1500" b="1" dirty="0">
                            <a:solidFill>
                              <a:schemeClr val="tx1"/>
                            </a:solidFill>
                            <a:latin typeface="Chulabhorn Likit Text Light๙" panose="00000400000000000000" pitchFamily="2" charset="-34"/>
                            <a:cs typeface="Chulabhorn Likit Text Light๙" panose="00000400000000000000" pitchFamily="2" charset="-34"/>
                          </a:rPr>
                          <a:t>382,127,084.50</a:t>
                        </a:r>
                        <a:r>
                          <a:rPr lang="th-TH" sz="1500" b="1" dirty="0">
                            <a:solidFill>
                              <a:schemeClr val="tx1"/>
                            </a:solidFill>
                            <a:latin typeface="Chulabhorn Likit Text Light๙" panose="00000400000000000000" pitchFamily="2" charset="-34"/>
                            <a:cs typeface="Chulabhorn Likit Text Light๙" panose="00000400000000000000" pitchFamily="2" charset="-34"/>
                          </a:rPr>
                          <a:t> บาท</a:t>
                        </a:r>
                        <a:endParaRPr lang="en-GB" sz="15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endParaRPr>
                      </a:p>
                      <a:p>
                        <a:pPr algn="ctr">
                          <a:lnSpc>
                            <a:spcPct val="120000"/>
                          </a:lnSpc>
                        </a:pPr>
                        <a:r>
                          <a:rPr lang="th-TH" sz="1500" b="1" dirty="0">
                            <a:solidFill>
                              <a:schemeClr val="tx1"/>
                            </a:solidFill>
                            <a:latin typeface="Chulabhorn Likit Text Light๙" panose="00000400000000000000" pitchFamily="2" charset="-34"/>
                            <a:cs typeface="Chulabhorn Likit Text Light๙" panose="00000400000000000000" pitchFamily="2" charset="-34"/>
                          </a:rPr>
                          <a:t>(ร้อยละ </a:t>
                        </a:r>
                        <a:r>
                          <a:rPr lang="en-US" sz="1500" b="1" dirty="0">
                            <a:solidFill>
                              <a:schemeClr val="tx1"/>
                            </a:solidFill>
                            <a:latin typeface="Chulabhorn Likit Text Light๙" panose="00000400000000000000" pitchFamily="2" charset="-34"/>
                            <a:cs typeface="Chulabhorn Likit Text Light๙" panose="00000400000000000000" pitchFamily="2" charset="-34"/>
                          </a:rPr>
                          <a:t>11.10</a:t>
                        </a:r>
                        <a:r>
                          <a:rPr lang="th-TH" sz="1500" b="1" dirty="0">
                            <a:solidFill>
                              <a:schemeClr val="tx1"/>
                            </a:solidFill>
                            <a:latin typeface="Chulabhorn Likit Text Light๙" panose="00000400000000000000" pitchFamily="2" charset="-34"/>
                            <a:cs typeface="Chulabhorn Likit Text Light๙" panose="00000400000000000000" pitchFamily="2" charset="-34"/>
                          </a:rPr>
                          <a:t>)</a:t>
                        </a:r>
                        <a:endParaRPr lang="en-US" sz="15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endParaRPr>
                      </a:p>
                      <a:p>
                        <a:pPr algn="ctr"/>
                        <a:endParaRPr lang="th-TH" sz="15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endParaRPr>
                      </a:p>
                    </p:txBody>
                  </p:sp>
                  <p:sp>
                    <p:nvSpPr>
                      <p:cNvPr id="28" name="สี่เหลี่ยมผืนผ้ามุมมน 27"/>
                      <p:cNvSpPr/>
                      <p:nvPr/>
                    </p:nvSpPr>
                    <p:spPr>
                      <a:xfrm>
                        <a:off x="3537201" y="800240"/>
                        <a:ext cx="3465132" cy="1048279"/>
                      </a:xfrm>
                      <a:prstGeom prst="roundRect">
                        <a:avLst/>
                      </a:prstGeom>
                      <a:solidFill>
                        <a:srgbClr val="FFFFD5"/>
                      </a:solidFill>
                      <a:ln>
                        <a:noFill/>
                      </a:ln>
                      <a:effectLst>
                        <a:outerShdw blurRad="57785" dist="33020" dir="3180000" algn="ctr">
                          <a:srgbClr val="000000">
                            <a:alpha val="30000"/>
                          </a:srgbClr>
                        </a:outerShdw>
                      </a:effectLst>
                      <a:scene3d>
                        <a:camera prst="orthographicFront">
                          <a:rot lat="0" lon="0" rev="0"/>
                        </a:camera>
                        <a:lightRig rig="brightRoom" dir="t">
                          <a:rot lat="0" lon="0" rev="600000"/>
                        </a:lightRig>
                      </a:scene3d>
                      <a:sp3d prstMaterial="metal">
                        <a:bevelT w="38100" h="57150" prst="angle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th-TH" sz="1500" b="1" dirty="0">
                            <a:solidFill>
                              <a:schemeClr val="tx1"/>
                            </a:solidFill>
                            <a:latin typeface="Chulabhorn Likit Text" panose="00000500000000000000" pitchFamily="50" charset="-34"/>
                            <a:cs typeface="Chulabhorn Likit Text" panose="00000500000000000000" pitchFamily="50" charset="-34"/>
                          </a:rPr>
                          <a:t> </a:t>
                        </a:r>
                      </a:p>
                      <a:p>
                        <a:pPr algn="ctr">
                          <a:lnSpc>
                            <a:spcPct val="130000"/>
                          </a:lnSpc>
                        </a:pPr>
                        <a:r>
                          <a:rPr lang="th-TH" sz="1500" b="1" dirty="0">
                            <a:solidFill>
                              <a:schemeClr val="tx1"/>
                            </a:solidFill>
                            <a:latin typeface="Chulabhorn Likit Text Light๙" panose="00000400000000000000" pitchFamily="2" charset="-34"/>
                            <a:cs typeface="Chulabhorn Likit Text Light๙" panose="00000400000000000000" pitchFamily="2" charset="-34"/>
                          </a:rPr>
                          <a:t>ยอดลูกหนี้คงเหลือ</a:t>
                        </a:r>
                        <a:endParaRPr lang="en-US" sz="15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endParaRPr>
                      </a:p>
                      <a:p>
                        <a:pPr algn="ctr">
                          <a:lnSpc>
                            <a:spcPct val="130000"/>
                          </a:lnSpc>
                        </a:pPr>
                        <a:r>
                          <a:rPr lang="th-TH" sz="1500" b="1" dirty="0">
                            <a:solidFill>
                              <a:schemeClr val="tx1"/>
                            </a:solidFill>
                            <a:latin typeface="Chulabhorn Likit Text Light๙" panose="00000400000000000000" pitchFamily="2" charset="-34"/>
                            <a:cs typeface="Chulabhorn Likit Text Light๙" panose="00000400000000000000" pitchFamily="2" charset="-34"/>
                          </a:rPr>
                          <a:t>(ณ วันที่ 1 ต.ค. 66)</a:t>
                        </a:r>
                        <a:endParaRPr lang="en-US" sz="15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endParaRPr>
                      </a:p>
                      <a:p>
                        <a:pPr algn="ctr">
                          <a:lnSpc>
                            <a:spcPct val="130000"/>
                          </a:lnSpc>
                        </a:pPr>
                        <a:r>
                          <a:rPr lang="th-TH" sz="1500" b="1" dirty="0">
                            <a:solidFill>
                              <a:srgbClr val="FF0000"/>
                            </a:solidFill>
                            <a:latin typeface="Chulabhorn Likit Text Light๙" panose="00000400000000000000" pitchFamily="2" charset="-34"/>
                            <a:cs typeface="Chulabhorn Likit Text Light๙" panose="00000400000000000000" pitchFamily="2" charset="-34"/>
                          </a:rPr>
                          <a:t> </a:t>
                        </a:r>
                        <a:r>
                          <a:rPr lang="en-GB" sz="1500" b="1" dirty="0">
                            <a:solidFill>
                              <a:schemeClr val="tx1"/>
                            </a:solidFill>
                            <a:latin typeface="Chulabhorn Likit Text Light๙" panose="00000400000000000000" pitchFamily="2" charset="-34"/>
                            <a:cs typeface="Chulabhorn Likit Text Light๙" panose="00000400000000000000" pitchFamily="2" charset="-34"/>
                          </a:rPr>
                          <a:t>3,443,210,008.14 </a:t>
                        </a:r>
                        <a:r>
                          <a:rPr lang="th-TH" sz="1500" b="1" dirty="0">
                            <a:solidFill>
                              <a:schemeClr val="tx1"/>
                            </a:solidFill>
                            <a:latin typeface="Chulabhorn Likit Text Light๙" panose="00000400000000000000" pitchFamily="2" charset="-34"/>
                            <a:cs typeface="Chulabhorn Likit Text Light๙" panose="00000400000000000000" pitchFamily="2" charset="-34"/>
                          </a:rPr>
                          <a:t> บาท</a:t>
                        </a:r>
                        <a:endParaRPr lang="en-GB" sz="1500" b="1" dirty="0">
                          <a:solidFill>
                            <a:schemeClr val="tx1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endParaRPr>
                      </a:p>
                      <a:p>
                        <a:pPr algn="ctr">
                          <a:lnSpc>
                            <a:spcPct val="130000"/>
                          </a:lnSpc>
                        </a:pPr>
                        <a:endParaRPr lang="th-TH" sz="15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endParaRPr>
                      </a:p>
                    </p:txBody>
                  </p:sp>
                  <p:cxnSp>
                    <p:nvCxnSpPr>
                      <p:cNvPr id="33" name="ตัวเชื่อมต่อตรง 32"/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2171352" y="2664536"/>
                        <a:ext cx="7033475" cy="6136"/>
                      </a:xfrm>
                      <a:prstGeom prst="line">
                        <a:avLst/>
                      </a:prstGeom>
                      <a:grpFill/>
                      <a:ln w="57150">
                        <a:solidFill>
                          <a:srgbClr val="002060"/>
                        </a:solidFill>
                        <a:prstDash val="solid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" name="ตัวเชื่อมต่อตรง 36"/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3424405" y="4071513"/>
                        <a:ext cx="3938737" cy="8138"/>
                      </a:xfrm>
                      <a:prstGeom prst="line">
                        <a:avLst/>
                      </a:prstGeom>
                      <a:grpFill/>
                      <a:ln w="57150">
                        <a:solidFill>
                          <a:srgbClr val="002060"/>
                        </a:solidFill>
                        <a:prstDash val="soli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</p:grpSp>
          <p:cxnSp>
            <p:nvCxnSpPr>
              <p:cNvPr id="46" name="ตัวเชื่อมต่อตรง 45">
                <a:extLst>
                  <a:ext uri="{FF2B5EF4-FFF2-40B4-BE49-F238E27FC236}">
                    <a16:creationId xmlns:a16="http://schemas.microsoft.com/office/drawing/2014/main" id="{C5330703-FA2F-7287-807D-ECD005952C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2266" y="2045439"/>
                <a:ext cx="2295238" cy="16572"/>
              </a:xfrm>
              <a:prstGeom prst="line">
                <a:avLst/>
              </a:prstGeom>
              <a:solidFill>
                <a:srgbClr val="92D050"/>
              </a:solidFill>
              <a:ln w="57150">
                <a:solidFill>
                  <a:srgbClr val="002060"/>
                </a:solidFill>
                <a:prstDash val="soli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" name="สี่เหลี่ยมผืนผ้ามุมมน 27">
                <a:extLst>
                  <a:ext uri="{FF2B5EF4-FFF2-40B4-BE49-F238E27FC236}">
                    <a16:creationId xmlns:a16="http://schemas.microsoft.com/office/drawing/2014/main" id="{7383D712-2CD8-D5D3-7918-1941D64EC3D8}"/>
                  </a:ext>
                </a:extLst>
              </p:cNvPr>
              <p:cNvSpPr/>
              <p:nvPr/>
            </p:nvSpPr>
            <p:spPr>
              <a:xfrm>
                <a:off x="3618395" y="1352348"/>
                <a:ext cx="2045760" cy="113543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th-TH" sz="1500" b="1" dirty="0">
                    <a:solidFill>
                      <a:schemeClr val="tx1"/>
                    </a:solidFill>
                    <a:latin typeface="Chulabhorn Likit Text Light๙" panose="00000400000000000000" pitchFamily="2" charset="-34"/>
                    <a:cs typeface="Chulabhorn Likit Text Light๙" panose="00000400000000000000" pitchFamily="2" charset="-34"/>
                  </a:rPr>
                  <a:t> เงินรับชำระคืน</a:t>
                </a:r>
                <a:br>
                  <a:rPr lang="th-TH" sz="1500" b="1" dirty="0">
                    <a:solidFill>
                      <a:schemeClr val="tx1"/>
                    </a:solidFill>
                    <a:latin typeface="Chulabhorn Likit Text Light๙" panose="00000400000000000000" pitchFamily="2" charset="-34"/>
                    <a:cs typeface="Chulabhorn Likit Text Light๙" panose="00000400000000000000" pitchFamily="2" charset="-34"/>
                  </a:rPr>
                </a:br>
                <a:r>
                  <a:rPr lang="th-TH" sz="1500" b="1" dirty="0">
                    <a:solidFill>
                      <a:schemeClr val="tx1"/>
                    </a:solidFill>
                    <a:latin typeface="Chulabhorn Likit Text Light๙" panose="00000400000000000000" pitchFamily="2" charset="-34"/>
                    <a:cs typeface="Chulabhorn Likit Text Light๙" panose="00000400000000000000" pitchFamily="2" charset="-34"/>
                  </a:rPr>
                  <a:t>ในปีบัญชี 2567</a:t>
                </a:r>
                <a:endParaRPr lang="en-US" sz="1500" b="1" dirty="0">
                  <a:solidFill>
                    <a:schemeClr val="tx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endParaRPr>
              </a:p>
              <a:p>
                <a:pPr algn="ctr">
                  <a:lnSpc>
                    <a:spcPct val="130000"/>
                  </a:lnSpc>
                </a:pPr>
                <a:r>
                  <a:rPr lang="en-GB" sz="1800" b="1" i="0" u="none" strike="noStrike" dirty="0">
                    <a:solidFill>
                      <a:srgbClr val="000000"/>
                    </a:solidFill>
                    <a:effectLst/>
                    <a:latin typeface="Chulabhorn Likit Text Light" panose="00000400000000000000" pitchFamily="50" charset="-34"/>
                    <a:cs typeface="Chulabhorn Likit Text Light" panose="00000400000000000000" pitchFamily="50" charset="-34"/>
                  </a:rPr>
                  <a:t> </a:t>
                </a:r>
                <a:r>
                  <a:rPr lang="en-GB" sz="1500" b="1" dirty="0">
                    <a:solidFill>
                      <a:schemeClr val="tx1"/>
                    </a:solidFill>
                    <a:latin typeface="Chulabhorn Likit Text Light๙" panose="00000400000000000000" pitchFamily="2" charset="-34"/>
                    <a:cs typeface="Chulabhorn Likit Text Light๙" panose="00000400000000000000" pitchFamily="2" charset="-34"/>
                  </a:rPr>
                  <a:t>99,145,921.30 </a:t>
                </a:r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:r>
                  <a:rPr lang="th-TH" sz="1500" b="1" dirty="0">
                    <a:solidFill>
                      <a:schemeClr val="tx1"/>
                    </a:solidFill>
                    <a:latin typeface="Chulabhorn Likit Text Light๙" panose="00000400000000000000" pitchFamily="2" charset="-34"/>
                    <a:cs typeface="Chulabhorn Likit Text Light๙" panose="00000400000000000000" pitchFamily="2" charset="-34"/>
                  </a:rPr>
                  <a:t>บาท</a:t>
                </a:r>
                <a:endParaRPr lang="en-GB" sz="1500" b="1" dirty="0">
                  <a:solidFill>
                    <a:schemeClr val="tx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endParaRPr>
              </a:p>
              <a:p>
                <a:pPr algn="ctr">
                  <a:lnSpc>
                    <a:spcPct val="130000"/>
                  </a:lnSpc>
                </a:pPr>
                <a:r>
                  <a:rPr lang="th-TH" sz="1500" b="1" dirty="0">
                    <a:solidFill>
                      <a:schemeClr val="tx1"/>
                    </a:solidFill>
                    <a:latin typeface="Chulabhorn Likit Text Light๙" panose="00000400000000000000" pitchFamily="2" charset="-34"/>
                    <a:cs typeface="Chulabhorn Likit Text Light๙" panose="00000400000000000000" pitchFamily="2" charset="-34"/>
                  </a:rPr>
                  <a:t>(ร้อยละ </a:t>
                </a:r>
                <a:r>
                  <a:rPr lang="en-GB" sz="1500" b="1" dirty="0">
                    <a:solidFill>
                      <a:schemeClr val="tx1"/>
                    </a:solidFill>
                    <a:latin typeface="Chulabhorn Likit Text Light๙" panose="00000400000000000000" pitchFamily="2" charset="-34"/>
                    <a:cs typeface="Chulabhorn Likit Text Light๙" panose="00000400000000000000" pitchFamily="2" charset="-34"/>
                  </a:rPr>
                  <a:t>2.88 </a:t>
                </a:r>
                <a:r>
                  <a:rPr lang="th-TH" sz="1500" b="1" dirty="0">
                    <a:solidFill>
                      <a:schemeClr val="tx1"/>
                    </a:solidFill>
                    <a:latin typeface="Chulabhorn Likit Text Light๙" panose="00000400000000000000" pitchFamily="2" charset="-34"/>
                    <a:cs typeface="Chulabhorn Likit Text Light๙" panose="00000400000000000000" pitchFamily="2" charset="-34"/>
                  </a:rPr>
                  <a:t>)</a:t>
                </a:r>
              </a:p>
            </p:txBody>
          </p:sp>
          <p:sp>
            <p:nvSpPr>
              <p:cNvPr id="3" name="สี่เหลี่ยมผืนผ้ามุมมน 27">
                <a:extLst>
                  <a:ext uri="{FF2B5EF4-FFF2-40B4-BE49-F238E27FC236}">
                    <a16:creationId xmlns:a16="http://schemas.microsoft.com/office/drawing/2014/main" id="{64697FB7-E0A2-4C59-B2D6-0BD0EFA7383B}"/>
                  </a:ext>
                </a:extLst>
              </p:cNvPr>
              <p:cNvSpPr/>
              <p:nvPr/>
            </p:nvSpPr>
            <p:spPr>
              <a:xfrm>
                <a:off x="7955616" y="1337662"/>
                <a:ext cx="2045760" cy="1044245"/>
              </a:xfrm>
              <a:prstGeom prst="roundRect">
                <a:avLst/>
              </a:prstGeom>
              <a:solidFill>
                <a:srgbClr val="EDDBC9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th-TH" sz="1500" b="1" dirty="0">
                    <a:solidFill>
                      <a:schemeClr val="tx1"/>
                    </a:solidFill>
                    <a:latin typeface="Chulabhorn Likit Text Light๙" panose="00000400000000000000" pitchFamily="2" charset="-34"/>
                    <a:cs typeface="Chulabhorn Likit Text Light๙" panose="00000400000000000000" pitchFamily="2" charset="-34"/>
                  </a:rPr>
                  <a:t>ยอดลูกหนี้คงเหลือ</a:t>
                </a:r>
                <a:endParaRPr lang="en-US" sz="1500" b="1" dirty="0">
                  <a:solidFill>
                    <a:schemeClr val="tx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endParaRPr>
              </a:p>
              <a:p>
                <a:pPr algn="ctr">
                  <a:lnSpc>
                    <a:spcPct val="130000"/>
                  </a:lnSpc>
                </a:pPr>
                <a:r>
                  <a:rPr lang="th-TH" sz="1500" b="1" dirty="0">
                    <a:solidFill>
                      <a:schemeClr val="tx1"/>
                    </a:solidFill>
                    <a:latin typeface="Chulabhorn Likit Text Light๙" panose="00000400000000000000" pitchFamily="2" charset="-34"/>
                    <a:cs typeface="Chulabhorn Likit Text Light๙" panose="00000400000000000000" pitchFamily="2" charset="-34"/>
                  </a:rPr>
                  <a:t>(ณ วันที่ 13 พ.ย. 66)</a:t>
                </a:r>
                <a:endParaRPr lang="en-US" sz="1500" b="1" dirty="0">
                  <a:solidFill>
                    <a:schemeClr val="tx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endParaRPr>
              </a:p>
              <a:p>
                <a:pPr algn="ctr">
                  <a:lnSpc>
                    <a:spcPct val="130000"/>
                  </a:lnSpc>
                </a:pPr>
                <a:r>
                  <a:rPr lang="th-TH" sz="1800" b="1" i="0" u="none" strike="noStrike" dirty="0">
                    <a:solidFill>
                      <a:srgbClr val="000000"/>
                    </a:solidFill>
                    <a:effectLst/>
                    <a:latin typeface="Chulabhorn Likit Text Light" panose="00000400000000000000" pitchFamily="50" charset="-34"/>
                    <a:cs typeface="Chulabhorn Likit Text Light" panose="00000400000000000000" pitchFamily="50" charset="-34"/>
                  </a:rPr>
                  <a:t>  </a:t>
                </a:r>
                <a:r>
                  <a:rPr lang="en-GB" sz="1800" b="1" i="0" u="none" strike="noStrike" dirty="0">
                    <a:solidFill>
                      <a:srgbClr val="000000"/>
                    </a:solidFill>
                    <a:effectLst/>
                    <a:latin typeface="Chulabhorn Likit Text Light" panose="00000400000000000000" pitchFamily="50" charset="-34"/>
                    <a:cs typeface="Chulabhorn Likit Text Light" panose="00000400000000000000" pitchFamily="50" charset="-34"/>
                  </a:rPr>
                  <a:t> </a:t>
                </a:r>
                <a:r>
                  <a:rPr lang="en-GB" sz="1500" b="1" dirty="0">
                    <a:solidFill>
                      <a:schemeClr val="tx1"/>
                    </a:solidFill>
                    <a:latin typeface="Chulabhorn Likit Text Light๙" panose="00000400000000000000" pitchFamily="2" charset="-34"/>
                    <a:cs typeface="Chulabhorn Likit Text Light๙" panose="00000400000000000000" pitchFamily="2" charset="-34"/>
                  </a:rPr>
                  <a:t>3,344,064,086.84</a:t>
                </a:r>
                <a:r>
                  <a:rPr lang="en-GB" sz="1800" b="1" i="0" u="none" strike="noStrike" dirty="0">
                    <a:solidFill>
                      <a:srgbClr val="000000"/>
                    </a:solidFill>
                    <a:effectLst/>
                    <a:latin typeface="Chulabhorn Likit Text Light" panose="00000400000000000000" pitchFamily="50" charset="-34"/>
                    <a:cs typeface="Chulabhorn Likit Text Light" panose="00000400000000000000" pitchFamily="50" charset="-34"/>
                  </a:rPr>
                  <a:t> </a:t>
                </a:r>
                <a:r>
                  <a:rPr lang="th-TH" sz="1500" b="1" spc="-60" dirty="0">
                    <a:solidFill>
                      <a:schemeClr val="tx1"/>
                    </a:solidFill>
                    <a:latin typeface="Chulabhorn Likit Text Light๙" panose="00000400000000000000" pitchFamily="2" charset="-34"/>
                    <a:cs typeface="Chulabhorn Likit Text Light๙" panose="00000400000000000000" pitchFamily="2" charset="-34"/>
                  </a:rPr>
                  <a:t>บาท</a:t>
                </a:r>
                <a:br>
                  <a:rPr lang="th-TH" sz="1500" b="1" spc="-60" dirty="0">
                    <a:solidFill>
                      <a:schemeClr val="tx1"/>
                    </a:solidFill>
                    <a:latin typeface="Chulabhorn Likit Text Light๙" panose="00000400000000000000" pitchFamily="2" charset="-34"/>
                    <a:cs typeface="Chulabhorn Likit Text Light๙" panose="00000400000000000000" pitchFamily="2" charset="-34"/>
                  </a:rPr>
                </a:br>
                <a:r>
                  <a:rPr lang="th-TH" sz="1500" b="1" dirty="0">
                    <a:solidFill>
                      <a:schemeClr val="tx1"/>
                    </a:solidFill>
                    <a:latin typeface="Chulabhorn Likit Text Light๙" panose="00000400000000000000" pitchFamily="2" charset="-34"/>
                    <a:cs typeface="Chulabhorn Likit Text Light๙" panose="00000400000000000000" pitchFamily="2" charset="-34"/>
                  </a:rPr>
                  <a:t>(ร้อยละ</a:t>
                </a:r>
                <a:r>
                  <a:rPr lang="en-GB" sz="1500" b="1" dirty="0">
                    <a:solidFill>
                      <a:schemeClr val="tx1"/>
                    </a:solidFill>
                    <a:latin typeface="Chulabhorn Likit Text Light๙" panose="00000400000000000000" pitchFamily="2" charset="-34"/>
                    <a:cs typeface="Chulabhorn Likit Text Light๙" panose="00000400000000000000" pitchFamily="2" charset="-34"/>
                  </a:rPr>
                  <a:t> 97.12 </a:t>
                </a:r>
                <a:r>
                  <a:rPr lang="th-TH" sz="1500" b="1" dirty="0">
                    <a:solidFill>
                      <a:schemeClr val="tx1"/>
                    </a:solidFill>
                    <a:latin typeface="Chulabhorn Likit Text Light๙" panose="00000400000000000000" pitchFamily="2" charset="-34"/>
                    <a:cs typeface="Chulabhorn Likit Text Light๙" panose="00000400000000000000" pitchFamily="2" charset="-34"/>
                  </a:rPr>
                  <a:t>)</a:t>
                </a:r>
                <a:endParaRPr lang="en-GB" sz="1500" b="1" dirty="0">
                  <a:solidFill>
                    <a:schemeClr val="tx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endParaRPr>
              </a:p>
              <a:p>
                <a:pPr algn="ctr">
                  <a:lnSpc>
                    <a:spcPct val="130000"/>
                  </a:lnSpc>
                </a:pPr>
                <a:endParaRPr lang="th-TH" sz="1500" dirty="0">
                  <a:solidFill>
                    <a:schemeClr val="tx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cxnSp>
          <p:nvCxnSpPr>
            <p:cNvPr id="35" name="ตัวเชื่อมต่อตรง 23"/>
            <p:cNvCxnSpPr>
              <a:cxnSpLocks/>
            </p:cNvCxnSpPr>
            <p:nvPr/>
          </p:nvCxnSpPr>
          <p:spPr>
            <a:xfrm>
              <a:off x="3883634" y="4992919"/>
              <a:ext cx="0" cy="249787"/>
            </a:xfrm>
            <a:prstGeom prst="line">
              <a:avLst/>
            </a:prstGeom>
            <a:solidFill>
              <a:srgbClr val="92D050"/>
            </a:solidFill>
            <a:ln w="57150">
              <a:solidFill>
                <a:srgbClr val="0020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/>
            <p:cNvCxnSpPr>
              <a:cxnSpLocks/>
            </p:cNvCxnSpPr>
            <p:nvPr/>
          </p:nvCxnSpPr>
          <p:spPr>
            <a:xfrm>
              <a:off x="7967443" y="3339366"/>
              <a:ext cx="0" cy="246772"/>
            </a:xfrm>
            <a:prstGeom prst="line">
              <a:avLst/>
            </a:prstGeom>
            <a:solidFill>
              <a:srgbClr val="92D050"/>
            </a:solidFill>
            <a:ln w="57150">
              <a:solidFill>
                <a:srgbClr val="0020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8F7C572D-0FF0-C9D6-E364-4CBAAE7B2E40}"/>
              </a:ext>
            </a:extLst>
          </p:cNvPr>
          <p:cNvSpPr/>
          <p:nvPr/>
        </p:nvSpPr>
        <p:spPr>
          <a:xfrm>
            <a:off x="8547534" y="6008765"/>
            <a:ext cx="31662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6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ข้อมูล ณ วันที่ 13 พฤศจิกายน 2566</a:t>
            </a:r>
            <a:endParaRPr lang="th-TH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71DF3EAA-CCB1-4BC6-92C5-713E6C08798A}"/>
              </a:ext>
            </a:extLst>
          </p:cNvPr>
          <p:cNvSpPr txBox="1"/>
          <p:nvPr/>
        </p:nvSpPr>
        <p:spPr>
          <a:xfrm>
            <a:off x="130332" y="147390"/>
            <a:ext cx="7939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บริหารจัดการหนี้ของกองทุนพัฒนาบทบาทสตรี ประจำปีงบประมาณ พ.ศ. 2566</a:t>
            </a:r>
          </a:p>
        </p:txBody>
      </p:sp>
      <p:sp>
        <p:nvSpPr>
          <p:cNvPr id="38" name="ตัวแทนหมายเลขภาพนิ่ง 8">
            <a:extLst>
              <a:ext uri="{FF2B5EF4-FFF2-40B4-BE49-F238E27FC236}">
                <a16:creationId xmlns:a16="http://schemas.microsoft.com/office/drawing/2014/main" id="{131C9925-1253-4C9D-B08B-E897E27D033C}"/>
              </a:ext>
            </a:extLst>
          </p:cNvPr>
          <p:cNvSpPr txBox="1">
            <a:spLocks/>
          </p:cNvSpPr>
          <p:nvPr/>
        </p:nvSpPr>
        <p:spPr>
          <a:xfrm>
            <a:off x="11088555" y="6356351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7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  <p:cxnSp>
        <p:nvCxnSpPr>
          <p:cNvPr id="10" name="ตัวเชื่อมต่อตรง 9">
            <a:extLst>
              <a:ext uri="{FF2B5EF4-FFF2-40B4-BE49-F238E27FC236}">
                <a16:creationId xmlns:a16="http://schemas.microsoft.com/office/drawing/2014/main" id="{F6AEF898-66C7-FF1E-BD55-7D58139C3038}"/>
              </a:ext>
            </a:extLst>
          </p:cNvPr>
          <p:cNvCxnSpPr>
            <a:cxnSpLocks/>
          </p:cNvCxnSpPr>
          <p:nvPr/>
        </p:nvCxnSpPr>
        <p:spPr>
          <a:xfrm>
            <a:off x="8494431" y="2716263"/>
            <a:ext cx="340080" cy="0"/>
          </a:xfrm>
          <a:prstGeom prst="line">
            <a:avLst/>
          </a:prstGeom>
          <a:solidFill>
            <a:srgbClr val="92D050"/>
          </a:solidFill>
          <a:ln w="57150">
            <a:solidFill>
              <a:srgbClr val="00206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สี่เหลี่ยมผืนผ้ามุมมน 27">
            <a:extLst>
              <a:ext uri="{FF2B5EF4-FFF2-40B4-BE49-F238E27FC236}">
                <a16:creationId xmlns:a16="http://schemas.microsoft.com/office/drawing/2014/main" id="{D83DBD19-88F8-D29A-680E-380B6804A59D}"/>
              </a:ext>
            </a:extLst>
          </p:cNvPr>
          <p:cNvSpPr/>
          <p:nvPr/>
        </p:nvSpPr>
        <p:spPr>
          <a:xfrm>
            <a:off x="9177383" y="1302430"/>
            <a:ext cx="2443162" cy="12317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th-TH" sz="15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th-TH" sz="15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ยอดลูกหนี้คงเหลือ</a:t>
            </a:r>
            <a:endParaRPr lang="en-US" sz="1500" b="1" dirty="0">
              <a:solidFill>
                <a:schemeClr val="tx1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>
              <a:lnSpc>
                <a:spcPct val="130000"/>
              </a:lnSpc>
            </a:pPr>
            <a:r>
              <a:rPr lang="th-TH" sz="1500" b="1" spc="-60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กองทุนเดิม </a:t>
            </a:r>
          </a:p>
          <a:p>
            <a:pPr algn="ctr">
              <a:lnSpc>
                <a:spcPct val="130000"/>
              </a:lnSpc>
            </a:pPr>
            <a:r>
              <a:rPr lang="th-TH" sz="1500" b="1" spc="-60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743</a:t>
            </a:r>
            <a:r>
              <a:rPr lang="en-US" sz="1500" b="1" spc="-60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,837,563.22</a:t>
            </a:r>
            <a:r>
              <a:rPr lang="th-TH" sz="1500" b="1" spc="-60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บาท </a:t>
            </a:r>
            <a:br>
              <a:rPr lang="th-TH" sz="1500" b="1" spc="-60" dirty="0">
                <a:solidFill>
                  <a:srgbClr val="FF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1500" b="1" spc="-60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(ร้อยละ </a:t>
            </a:r>
            <a:r>
              <a:rPr lang="en-US" sz="1500" b="1" spc="-60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21.6</a:t>
            </a:r>
            <a:r>
              <a:rPr lang="th-TH" sz="1500" b="1" spc="-60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0</a:t>
            </a:r>
            <a:r>
              <a:rPr lang="en-GB" sz="1500" b="1" spc="-60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 </a:t>
            </a:r>
            <a:r>
              <a:rPr lang="th-TH" sz="1500" b="1" spc="-60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)</a:t>
            </a:r>
            <a:endParaRPr lang="en-GB" sz="1500" b="1" spc="-60" dirty="0">
              <a:solidFill>
                <a:schemeClr val="tx1"/>
              </a:solidFill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  <a:p>
            <a:pPr algn="ctr">
              <a:lnSpc>
                <a:spcPct val="130000"/>
              </a:lnSpc>
            </a:pPr>
            <a:endParaRPr lang="th-TH" sz="1500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4" name="สี่เหลี่ยมผืนผ้ามุมมน 27">
            <a:extLst>
              <a:ext uri="{FF2B5EF4-FFF2-40B4-BE49-F238E27FC236}">
                <a16:creationId xmlns:a16="http://schemas.microsoft.com/office/drawing/2014/main" id="{72F7B5D1-0469-149A-0C44-C64491D5C93C}"/>
              </a:ext>
            </a:extLst>
          </p:cNvPr>
          <p:cNvSpPr/>
          <p:nvPr/>
        </p:nvSpPr>
        <p:spPr>
          <a:xfrm>
            <a:off x="9147775" y="2620448"/>
            <a:ext cx="2443162" cy="12317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th-TH" sz="15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ยอดลูกหนี้คงเหลือ</a:t>
            </a:r>
          </a:p>
          <a:p>
            <a:pPr algn="ctr">
              <a:lnSpc>
                <a:spcPct val="130000"/>
              </a:lnSpc>
            </a:pPr>
            <a:r>
              <a:rPr lang="th-TH" sz="15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กองทุนใหม่ </a:t>
            </a:r>
          </a:p>
          <a:p>
            <a:pPr algn="ctr">
              <a:lnSpc>
                <a:spcPct val="130000"/>
              </a:lnSpc>
            </a:pPr>
            <a:r>
              <a:rPr lang="th-TH" sz="15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en-GB" sz="15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2,600,226,523.62</a:t>
            </a:r>
            <a:r>
              <a:rPr lang="th-TH" sz="15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บาท </a:t>
            </a:r>
            <a:br>
              <a:rPr lang="th-TH" sz="1500" b="1" dirty="0">
                <a:solidFill>
                  <a:srgbClr val="FF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15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(ร้อยละ </a:t>
            </a:r>
            <a:r>
              <a:rPr lang="en-US" sz="15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75.5</a:t>
            </a:r>
            <a:r>
              <a:rPr lang="th-TH" sz="15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2</a:t>
            </a:r>
            <a:r>
              <a:rPr lang="en-GB" sz="15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</a:t>
            </a:r>
            <a:r>
              <a:rPr lang="th-TH" sz="1500" b="1" dirty="0">
                <a:solidFill>
                  <a:schemeClr val="tx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)</a:t>
            </a:r>
          </a:p>
        </p:txBody>
      </p:sp>
      <p:cxnSp>
        <p:nvCxnSpPr>
          <p:cNvPr id="16" name="ตัวเชื่อมต่อตรง 15">
            <a:extLst>
              <a:ext uri="{FF2B5EF4-FFF2-40B4-BE49-F238E27FC236}">
                <a16:creationId xmlns:a16="http://schemas.microsoft.com/office/drawing/2014/main" id="{A6B2B095-87D6-C7A5-F1AD-E381F203F645}"/>
              </a:ext>
            </a:extLst>
          </p:cNvPr>
          <p:cNvCxnSpPr>
            <a:cxnSpLocks/>
          </p:cNvCxnSpPr>
          <p:nvPr/>
        </p:nvCxnSpPr>
        <p:spPr>
          <a:xfrm flipV="1">
            <a:off x="8843779" y="1918289"/>
            <a:ext cx="0" cy="1339275"/>
          </a:xfrm>
          <a:prstGeom prst="line">
            <a:avLst/>
          </a:prstGeom>
          <a:solidFill>
            <a:srgbClr val="92D050"/>
          </a:solidFill>
          <a:ln w="57150">
            <a:solidFill>
              <a:srgbClr val="00206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ตัวเชื่อมต่อตรง 21">
            <a:extLst>
              <a:ext uri="{FF2B5EF4-FFF2-40B4-BE49-F238E27FC236}">
                <a16:creationId xmlns:a16="http://schemas.microsoft.com/office/drawing/2014/main" id="{3B838735-6ED2-C741-BC9A-4A7DD7CD0042}"/>
              </a:ext>
            </a:extLst>
          </p:cNvPr>
          <p:cNvCxnSpPr>
            <a:cxnSpLocks/>
          </p:cNvCxnSpPr>
          <p:nvPr/>
        </p:nvCxnSpPr>
        <p:spPr>
          <a:xfrm>
            <a:off x="8833566" y="1918289"/>
            <a:ext cx="340080" cy="0"/>
          </a:xfrm>
          <a:prstGeom prst="line">
            <a:avLst/>
          </a:prstGeom>
          <a:solidFill>
            <a:srgbClr val="92D050"/>
          </a:solidFill>
          <a:ln w="57150">
            <a:solidFill>
              <a:srgbClr val="00206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ตัวเชื่อมต่อตรง 24">
            <a:extLst>
              <a:ext uri="{FF2B5EF4-FFF2-40B4-BE49-F238E27FC236}">
                <a16:creationId xmlns:a16="http://schemas.microsoft.com/office/drawing/2014/main" id="{DE6D92E1-0C95-1862-8ACC-957E0A08F0DE}"/>
              </a:ext>
            </a:extLst>
          </p:cNvPr>
          <p:cNvCxnSpPr>
            <a:cxnSpLocks/>
          </p:cNvCxnSpPr>
          <p:nvPr/>
        </p:nvCxnSpPr>
        <p:spPr>
          <a:xfrm>
            <a:off x="8843779" y="3216327"/>
            <a:ext cx="340080" cy="0"/>
          </a:xfrm>
          <a:prstGeom prst="line">
            <a:avLst/>
          </a:prstGeom>
          <a:solidFill>
            <a:srgbClr val="92D050"/>
          </a:solidFill>
          <a:ln w="57150">
            <a:solidFill>
              <a:srgbClr val="00206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670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28191E7A-1A19-4ECF-B3AF-EE227C74ADD3}"/>
              </a:ext>
            </a:extLst>
          </p:cNvPr>
          <p:cNvSpPr/>
          <p:nvPr/>
        </p:nvSpPr>
        <p:spPr>
          <a:xfrm>
            <a:off x="-1104" y="198966"/>
            <a:ext cx="6393027" cy="6423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effectLst>
                <a:outerShdw blurRad="50800" dist="50800" dir="5400000" algn="ctr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C4A287DD-056E-4ABF-A54E-9ADC687B60D1}"/>
              </a:ext>
            </a:extLst>
          </p:cNvPr>
          <p:cNvSpPr/>
          <p:nvPr/>
        </p:nvSpPr>
        <p:spPr>
          <a:xfrm>
            <a:off x="533" y="88901"/>
            <a:ext cx="6249347" cy="642356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effectLst>
                <a:outerShdw blurRad="50800" dist="50800" dir="5400000" algn="ctr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29">
            <a:extLst>
              <a:ext uri="{FF2B5EF4-FFF2-40B4-BE49-F238E27FC236}">
                <a16:creationId xmlns:a16="http://schemas.microsoft.com/office/drawing/2014/main" id="{5B442122-3C34-4ECB-95EC-33BB4C3E2DEC}"/>
              </a:ext>
            </a:extLst>
          </p:cNvPr>
          <p:cNvSpPr txBox="1"/>
          <p:nvPr/>
        </p:nvSpPr>
        <p:spPr>
          <a:xfrm>
            <a:off x="144078" y="209686"/>
            <a:ext cx="604366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2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50800" dist="63500" dir="5400000" algn="t" rotWithShape="0">
                    <a:schemeClr val="bg1">
                      <a:alpha val="25000"/>
                    </a:schemeClr>
                  </a:outerShdw>
                </a:effectLst>
                <a:latin typeface="Chulabhorn Likit Text Light" panose="00000400000000000000" pitchFamily="50" charset="-34"/>
                <a:ea typeface="Roboto Slab" pitchFamily="2" charset="0"/>
                <a:cs typeface="Chulabhorn Likit Text Light" panose="00000400000000000000" pitchFamily="50" charset="-34"/>
              </a:rPr>
              <a:t>การบริหารจัดการหนี้ของกองทุนพัฒนาบทบาทสตรี</a:t>
            </a:r>
            <a:endParaRPr lang="en-US" sz="2200" b="1" dirty="0">
              <a:ln w="3175">
                <a:noFill/>
              </a:ln>
              <a:solidFill>
                <a:schemeClr val="bg1"/>
              </a:solidFill>
              <a:effectLst>
                <a:outerShdw blurRad="50800" dist="63500" dir="5400000" algn="t" rotWithShape="0">
                  <a:schemeClr val="bg1">
                    <a:alpha val="25000"/>
                  </a:schemeClr>
                </a:outerShdw>
              </a:effectLst>
              <a:latin typeface="Chulabhorn Likit Text Light" panose="00000400000000000000" pitchFamily="50" charset="-34"/>
              <a:ea typeface="Roboto Slab" pitchFamily="2" charset="0"/>
              <a:cs typeface="Chulabhorn Likit Text Light" panose="00000400000000000000" pitchFamily="50" charset="-34"/>
            </a:endParaRPr>
          </a:p>
        </p:txBody>
      </p:sp>
      <p:grpSp>
        <p:nvGrpSpPr>
          <p:cNvPr id="6" name="กลุ่ม 5"/>
          <p:cNvGrpSpPr/>
          <p:nvPr/>
        </p:nvGrpSpPr>
        <p:grpSpPr>
          <a:xfrm>
            <a:off x="0" y="6280821"/>
            <a:ext cx="6867498" cy="633958"/>
            <a:chOff x="-425532" y="4710612"/>
            <a:chExt cx="5576155" cy="475468"/>
          </a:xfrm>
        </p:grpSpPr>
        <p:grpSp>
          <p:nvGrpSpPr>
            <p:cNvPr id="7" name="กลุ่ม 6"/>
            <p:cNvGrpSpPr/>
            <p:nvPr/>
          </p:nvGrpSpPr>
          <p:grpSpPr>
            <a:xfrm>
              <a:off x="-425532" y="4710612"/>
              <a:ext cx="5576155" cy="475468"/>
              <a:chOff x="-425532" y="4710612"/>
              <a:chExt cx="5576155" cy="475468"/>
            </a:xfrm>
          </p:grpSpPr>
          <p:grpSp>
            <p:nvGrpSpPr>
              <p:cNvPr id="12" name="กลุ่ม 11"/>
              <p:cNvGrpSpPr/>
              <p:nvPr/>
            </p:nvGrpSpPr>
            <p:grpSpPr>
              <a:xfrm>
                <a:off x="-425532" y="4744286"/>
                <a:ext cx="3197332" cy="419753"/>
                <a:chOff x="-468560" y="4744285"/>
                <a:chExt cx="3197332" cy="419753"/>
              </a:xfrm>
            </p:grpSpPr>
            <p:sp>
              <p:nvSpPr>
                <p:cNvPr id="21" name="รูปห้าเหลี่ยม 20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396552" y="4744285"/>
                  <a:ext cx="3125324" cy="419753"/>
                </a:xfrm>
                <a:prstGeom prst="homePlate">
                  <a:avLst/>
                </a:prstGeom>
                <a:solidFill>
                  <a:srgbClr val="FFCD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  <p:sp>
              <p:nvSpPr>
                <p:cNvPr id="22" name="รูปห้าเหลี่ยม 21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468560" y="4744285"/>
                  <a:ext cx="3125324" cy="419753"/>
                </a:xfrm>
                <a:prstGeom prst="homePlat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</p:grpSp>
          <p:grpSp>
            <p:nvGrpSpPr>
              <p:cNvPr id="13" name="กลุ่ม 12"/>
              <p:cNvGrpSpPr/>
              <p:nvPr/>
            </p:nvGrpSpPr>
            <p:grpSpPr>
              <a:xfrm>
                <a:off x="2771800" y="4710612"/>
                <a:ext cx="2378823" cy="475468"/>
                <a:chOff x="3507388" y="4717424"/>
                <a:chExt cx="2378823" cy="475468"/>
              </a:xfrm>
            </p:grpSpPr>
            <p:grpSp>
              <p:nvGrpSpPr>
                <p:cNvPr id="14" name="กลุ่ม 13"/>
                <p:cNvGrpSpPr/>
                <p:nvPr/>
              </p:nvGrpSpPr>
              <p:grpSpPr>
                <a:xfrm>
                  <a:off x="4284268" y="4717424"/>
                  <a:ext cx="1601943" cy="405692"/>
                  <a:chOff x="6239008" y="4519859"/>
                  <a:chExt cx="1601943" cy="405692"/>
                </a:xfrm>
              </p:grpSpPr>
              <p:pic>
                <p:nvPicPr>
                  <p:cNvPr id="16" name="Picture 23">
                    <a:extLst>
                      <a:ext uri="{FF2B5EF4-FFF2-40B4-BE49-F238E27FC236}">
                        <a16:creationId xmlns:a16="http://schemas.microsoft.com/office/drawing/2014/main" id="{A9FCDA38-8F0B-49DF-8F2E-B899B1F362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77898" y="4519859"/>
                    <a:ext cx="563053" cy="367586"/>
                  </a:xfrm>
                  <a:prstGeom prst="rect">
                    <a:avLst/>
                  </a:prstGeom>
                </p:spPr>
              </p:pic>
              <p:pic>
                <p:nvPicPr>
                  <p:cNvPr id="17" name="Picture 24">
                    <a:extLst>
                      <a:ext uri="{FF2B5EF4-FFF2-40B4-BE49-F238E27FC236}">
                        <a16:creationId xmlns:a16="http://schemas.microsoft.com/office/drawing/2014/main" id="{199745AA-CFB3-443D-A566-E11575BA52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39008" y="4535548"/>
                    <a:ext cx="346227" cy="390003"/>
                  </a:xfrm>
                  <a:prstGeom prst="rect">
                    <a:avLst/>
                  </a:prstGeom>
                </p:spPr>
              </p:pic>
              <p:grpSp>
                <p:nvGrpSpPr>
                  <p:cNvPr id="18" name="กลุ่ม 17"/>
                  <p:cNvGrpSpPr/>
                  <p:nvPr/>
                </p:nvGrpSpPr>
                <p:grpSpPr>
                  <a:xfrm>
                    <a:off x="6619048" y="4614121"/>
                    <a:ext cx="626890" cy="294323"/>
                    <a:chOff x="6589062" y="4638694"/>
                    <a:chExt cx="413122" cy="193959"/>
                  </a:xfrm>
                </p:grpSpPr>
                <p:pic>
                  <p:nvPicPr>
                    <p:cNvPr id="19" name="Picture 35">
                      <a:extLst>
                        <a:ext uri="{FF2B5EF4-FFF2-40B4-BE49-F238E27FC236}">
                          <a16:creationId xmlns:a16="http://schemas.microsoft.com/office/drawing/2014/main" id="{9584FECB-F937-4F01-8CDD-C92F98A2F1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9062" y="4648929"/>
                      <a:ext cx="221444" cy="18372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" name="Picture 36">
                      <a:extLst>
                        <a:ext uri="{FF2B5EF4-FFF2-40B4-BE49-F238E27FC236}">
                          <a16:creationId xmlns:a16="http://schemas.microsoft.com/office/drawing/2014/main" id="{62FFD426-AD6C-47DA-99D3-A7217E240C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35445" y="4638694"/>
                      <a:ext cx="166739" cy="180120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15" name="Picture 2" descr="C:\Users\Administrator\Desktop\change for good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7388" y="4741958"/>
                  <a:ext cx="801816" cy="4509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8" name="TextBox 7"/>
            <p:cNvSpPr txBox="1"/>
            <p:nvPr/>
          </p:nvSpPr>
          <p:spPr>
            <a:xfrm>
              <a:off x="96576" y="4794706"/>
              <a:ext cx="234463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เศรษฐกิจฐานรากมั่นคง ชุมชนเข้มแข็งอย่างยั่งยืน </a:t>
              </a:r>
            </a:p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ด้วยหลักปรัชญาของเศรษฐกิจพอเพียง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918718"/>
              </p:ext>
            </p:extLst>
          </p:nvPr>
        </p:nvGraphicFramePr>
        <p:xfrm>
          <a:off x="144078" y="951387"/>
          <a:ext cx="11875468" cy="52232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7754">
                  <a:extLst>
                    <a:ext uri="{9D8B030D-6E8A-4147-A177-3AD203B41FA5}">
                      <a16:colId xmlns:a16="http://schemas.microsoft.com/office/drawing/2014/main" val="4080737412"/>
                    </a:ext>
                  </a:extLst>
                </a:gridCol>
                <a:gridCol w="1383949">
                  <a:extLst>
                    <a:ext uri="{9D8B030D-6E8A-4147-A177-3AD203B41FA5}">
                      <a16:colId xmlns:a16="http://schemas.microsoft.com/office/drawing/2014/main" val="631765601"/>
                    </a:ext>
                  </a:extLst>
                </a:gridCol>
                <a:gridCol w="1578077">
                  <a:extLst>
                    <a:ext uri="{9D8B030D-6E8A-4147-A177-3AD203B41FA5}">
                      <a16:colId xmlns:a16="http://schemas.microsoft.com/office/drawing/2014/main" val="291297623"/>
                    </a:ext>
                  </a:extLst>
                </a:gridCol>
                <a:gridCol w="1373311">
                  <a:extLst>
                    <a:ext uri="{9D8B030D-6E8A-4147-A177-3AD203B41FA5}">
                      <a16:colId xmlns:a16="http://schemas.microsoft.com/office/drawing/2014/main" val="1130322675"/>
                    </a:ext>
                  </a:extLst>
                </a:gridCol>
                <a:gridCol w="1464709">
                  <a:extLst>
                    <a:ext uri="{9D8B030D-6E8A-4147-A177-3AD203B41FA5}">
                      <a16:colId xmlns:a16="http://schemas.microsoft.com/office/drawing/2014/main" val="1411012879"/>
                    </a:ext>
                  </a:extLst>
                </a:gridCol>
                <a:gridCol w="1514784">
                  <a:extLst>
                    <a:ext uri="{9D8B030D-6E8A-4147-A177-3AD203B41FA5}">
                      <a16:colId xmlns:a16="http://schemas.microsoft.com/office/drawing/2014/main" val="372853045"/>
                    </a:ext>
                  </a:extLst>
                </a:gridCol>
                <a:gridCol w="1364557">
                  <a:extLst>
                    <a:ext uri="{9D8B030D-6E8A-4147-A177-3AD203B41FA5}">
                      <a16:colId xmlns:a16="http://schemas.microsoft.com/office/drawing/2014/main" val="1780765635"/>
                    </a:ext>
                  </a:extLst>
                </a:gridCol>
                <a:gridCol w="1439672">
                  <a:extLst>
                    <a:ext uri="{9D8B030D-6E8A-4147-A177-3AD203B41FA5}">
                      <a16:colId xmlns:a16="http://schemas.microsoft.com/office/drawing/2014/main" val="4252495391"/>
                    </a:ext>
                  </a:extLst>
                </a:gridCol>
                <a:gridCol w="1278655">
                  <a:extLst>
                    <a:ext uri="{9D8B030D-6E8A-4147-A177-3AD203B41FA5}">
                      <a16:colId xmlns:a16="http://schemas.microsoft.com/office/drawing/2014/main" val="2888153735"/>
                    </a:ext>
                  </a:extLst>
                </a:gridCol>
              </a:tblGrid>
              <a:tr h="35809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ลำดับ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รวมทั้งหมด 2556 – 2566 </a:t>
                      </a:r>
                      <a:r>
                        <a:rPr lang="th-TH" sz="1500" b="1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th-TH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ข้อมูล ณ 13 พฤศจิกายน 2566</a:t>
                      </a:r>
                      <a:r>
                        <a:rPr lang="th-TH" sz="1500" b="1" baseline="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 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472178"/>
                  </a:ext>
                </a:extLst>
              </a:tr>
              <a:tr h="128417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เงินที่อนุมัติ 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2556 - 2566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5775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ลูกหนี้คงเหลือ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ณ 1 ต.ค. 66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43AA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ชำระคืนเงินต้นปีบัญชี 2567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90BE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หนี้ยังไม่ถึง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9C7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ดำเนินคดี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8961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หนี้เกิน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3722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spc="-100" baseline="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ร้อยละของหนี้เกิน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(ฐานจากลูกหนี้คงเหลือ)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941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764123"/>
                  </a:ext>
                </a:extLst>
              </a:tr>
              <a:tr h="358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นราธิวาส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141,577,494.00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59,040,773.33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1,666,680.23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55,886,007.99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521,996.71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966,088.40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1.64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471429"/>
                  </a:ext>
                </a:extLst>
              </a:tr>
              <a:tr h="358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ชัยภูมิ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427,623,174.00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39,164,773.40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1,014,875.59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32,581,124.51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3,668,820.06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1,899,953.24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4.85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873769"/>
                  </a:ext>
                </a:extLst>
              </a:tr>
              <a:tr h="358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อ่างทอง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181,660,365.00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41,871,927.80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1,055,738.41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29,923,854.30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8,287,226.53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2,605,108.56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6.22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947552"/>
                  </a:ext>
                </a:extLst>
              </a:tr>
              <a:tr h="358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ตาก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195,496,931.00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35,072,257.05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927,067.00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31,076,652.61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737,856.43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2,330,681.01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6.65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059664"/>
                  </a:ext>
                </a:extLst>
              </a:tr>
              <a:tr h="358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พิษณุโลก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198,407,200.00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35,544,101.03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1,911,267.29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28,009,258.79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3,231,367.41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2,392,207.54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6.73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425166"/>
                  </a:ext>
                </a:extLst>
              </a:tr>
              <a:tr h="358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นครนายก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123,584,119.00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41,631,257.12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551,773.13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31,628,476.25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6,079,465.82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3,371,541.92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8.10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07835"/>
                  </a:ext>
                </a:extLst>
              </a:tr>
              <a:tr h="358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ชลบุรี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171,169,490.00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35,209,323.53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1,496,071.20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16,159,970.57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14,669,112.00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2,884,169.76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8.19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482962"/>
                  </a:ext>
                </a:extLst>
              </a:tr>
              <a:tr h="358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สระแก้ว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201,986,522.00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32,280,176.19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491,808.72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28,895,630.24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135,840.00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2,756,897.23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8.54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601676"/>
                  </a:ext>
                </a:extLst>
              </a:tr>
              <a:tr h="358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9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สตูล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117,469,363.00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28,774,099.23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603,785.58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18,605,124.73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7,088,747.22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2,476,441.70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8.61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812892"/>
                  </a:ext>
                </a:extLst>
              </a:tr>
              <a:tr h="358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พระนครศรีอยุธยา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175,672,301.00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50,097,923.58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1,159,463.38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39,470,097.00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5,115,888.74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4,352,474.46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8.69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178502"/>
                  </a:ext>
                </a:extLst>
              </a:tr>
            </a:tbl>
          </a:graphicData>
        </a:graphic>
      </p:graphicFrame>
      <p:sp>
        <p:nvSpPr>
          <p:cNvPr id="23" name="ตัวแทนหมายเลขภาพนิ่ง 8">
            <a:extLst>
              <a:ext uri="{FF2B5EF4-FFF2-40B4-BE49-F238E27FC236}">
                <a16:creationId xmlns:a16="http://schemas.microsoft.com/office/drawing/2014/main" id="{05361429-42F3-47FC-82C0-3B321864B741}"/>
              </a:ext>
            </a:extLst>
          </p:cNvPr>
          <p:cNvSpPr txBox="1">
            <a:spLocks/>
          </p:cNvSpPr>
          <p:nvPr/>
        </p:nvSpPr>
        <p:spPr>
          <a:xfrm>
            <a:off x="11088555" y="6356351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8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6841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/>
        </p:nvGrpSpPr>
        <p:grpSpPr>
          <a:xfrm>
            <a:off x="0" y="6280821"/>
            <a:ext cx="6867498" cy="633958"/>
            <a:chOff x="-425532" y="4710612"/>
            <a:chExt cx="5576155" cy="475468"/>
          </a:xfrm>
        </p:grpSpPr>
        <p:grpSp>
          <p:nvGrpSpPr>
            <p:cNvPr id="7" name="กลุ่ม 6"/>
            <p:cNvGrpSpPr/>
            <p:nvPr/>
          </p:nvGrpSpPr>
          <p:grpSpPr>
            <a:xfrm>
              <a:off x="-425532" y="4710612"/>
              <a:ext cx="5576155" cy="475468"/>
              <a:chOff x="-425532" y="4710612"/>
              <a:chExt cx="5576155" cy="475468"/>
            </a:xfrm>
          </p:grpSpPr>
          <p:grpSp>
            <p:nvGrpSpPr>
              <p:cNvPr id="12" name="กลุ่ม 11"/>
              <p:cNvGrpSpPr/>
              <p:nvPr/>
            </p:nvGrpSpPr>
            <p:grpSpPr>
              <a:xfrm>
                <a:off x="-425532" y="4744286"/>
                <a:ext cx="3197332" cy="419753"/>
                <a:chOff x="-468560" y="4744285"/>
                <a:chExt cx="3197332" cy="419753"/>
              </a:xfrm>
            </p:grpSpPr>
            <p:sp>
              <p:nvSpPr>
                <p:cNvPr id="21" name="รูปห้าเหลี่ยม 20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396552" y="4744285"/>
                  <a:ext cx="3125324" cy="419753"/>
                </a:xfrm>
                <a:prstGeom prst="homePlate">
                  <a:avLst/>
                </a:prstGeom>
                <a:solidFill>
                  <a:srgbClr val="FFCD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  <p:sp>
              <p:nvSpPr>
                <p:cNvPr id="22" name="รูปห้าเหลี่ยม 21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>
                  <a:off x="-468560" y="4744285"/>
                  <a:ext cx="3125324" cy="419753"/>
                </a:xfrm>
                <a:prstGeom prst="homePlat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733"/>
                </a:p>
              </p:txBody>
            </p:sp>
          </p:grpSp>
          <p:grpSp>
            <p:nvGrpSpPr>
              <p:cNvPr id="13" name="กลุ่ม 12"/>
              <p:cNvGrpSpPr/>
              <p:nvPr/>
            </p:nvGrpSpPr>
            <p:grpSpPr>
              <a:xfrm>
                <a:off x="2771800" y="4710612"/>
                <a:ext cx="2378823" cy="475468"/>
                <a:chOff x="3507388" y="4717424"/>
                <a:chExt cx="2378823" cy="475468"/>
              </a:xfrm>
            </p:grpSpPr>
            <p:grpSp>
              <p:nvGrpSpPr>
                <p:cNvPr id="14" name="กลุ่ม 13"/>
                <p:cNvGrpSpPr/>
                <p:nvPr/>
              </p:nvGrpSpPr>
              <p:grpSpPr>
                <a:xfrm>
                  <a:off x="4284268" y="4717424"/>
                  <a:ext cx="1601943" cy="405692"/>
                  <a:chOff x="6239008" y="4519859"/>
                  <a:chExt cx="1601943" cy="405692"/>
                </a:xfrm>
              </p:grpSpPr>
              <p:pic>
                <p:nvPicPr>
                  <p:cNvPr id="16" name="Picture 23">
                    <a:extLst>
                      <a:ext uri="{FF2B5EF4-FFF2-40B4-BE49-F238E27FC236}">
                        <a16:creationId xmlns:a16="http://schemas.microsoft.com/office/drawing/2014/main" id="{A9FCDA38-8F0B-49DF-8F2E-B899B1F362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77898" y="4519859"/>
                    <a:ext cx="563053" cy="367586"/>
                  </a:xfrm>
                  <a:prstGeom prst="rect">
                    <a:avLst/>
                  </a:prstGeom>
                </p:spPr>
              </p:pic>
              <p:pic>
                <p:nvPicPr>
                  <p:cNvPr id="17" name="Picture 24">
                    <a:extLst>
                      <a:ext uri="{FF2B5EF4-FFF2-40B4-BE49-F238E27FC236}">
                        <a16:creationId xmlns:a16="http://schemas.microsoft.com/office/drawing/2014/main" id="{199745AA-CFB3-443D-A566-E11575BA52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39008" y="4535548"/>
                    <a:ext cx="346227" cy="390003"/>
                  </a:xfrm>
                  <a:prstGeom prst="rect">
                    <a:avLst/>
                  </a:prstGeom>
                </p:spPr>
              </p:pic>
              <p:grpSp>
                <p:nvGrpSpPr>
                  <p:cNvPr id="18" name="กลุ่ม 17"/>
                  <p:cNvGrpSpPr/>
                  <p:nvPr/>
                </p:nvGrpSpPr>
                <p:grpSpPr>
                  <a:xfrm>
                    <a:off x="6619048" y="4614121"/>
                    <a:ext cx="626890" cy="294323"/>
                    <a:chOff x="6589062" y="4638694"/>
                    <a:chExt cx="413122" cy="193959"/>
                  </a:xfrm>
                </p:grpSpPr>
                <p:pic>
                  <p:nvPicPr>
                    <p:cNvPr id="19" name="Picture 35">
                      <a:extLst>
                        <a:ext uri="{FF2B5EF4-FFF2-40B4-BE49-F238E27FC236}">
                          <a16:creationId xmlns:a16="http://schemas.microsoft.com/office/drawing/2014/main" id="{9584FECB-F937-4F01-8CDD-C92F98A2F1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9062" y="4648929"/>
                      <a:ext cx="221444" cy="18372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" name="Picture 36">
                      <a:extLst>
                        <a:ext uri="{FF2B5EF4-FFF2-40B4-BE49-F238E27FC236}">
                          <a16:creationId xmlns:a16="http://schemas.microsoft.com/office/drawing/2014/main" id="{62FFD426-AD6C-47DA-99D3-A7217E240C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35445" y="4638694"/>
                      <a:ext cx="166739" cy="180120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15" name="Picture 2" descr="C:\Users\Administrator\Desktop\change for good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7388" y="4741958"/>
                  <a:ext cx="801816" cy="4509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8" name="TextBox 7"/>
            <p:cNvSpPr txBox="1"/>
            <p:nvPr/>
          </p:nvSpPr>
          <p:spPr>
            <a:xfrm>
              <a:off x="96576" y="4794706"/>
              <a:ext cx="234463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เศรษฐกิจฐานรากมั่นคง ชุมชนเข้มแข็งอย่างยั่งยืน </a:t>
              </a:r>
            </a:p>
            <a:p>
              <a:r>
                <a:rPr lang="th-TH" sz="1200" b="1" dirty="0">
                  <a:solidFill>
                    <a:schemeClr val="bg1"/>
                  </a:solidFill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ด้วยหลักปรัชญาของเศรษฐกิจพอเพียง</a:t>
              </a:r>
            </a:p>
          </p:txBody>
        </p:sp>
      </p:grp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003156"/>
              </p:ext>
            </p:extLst>
          </p:nvPr>
        </p:nvGraphicFramePr>
        <p:xfrm>
          <a:off x="216568" y="951387"/>
          <a:ext cx="11823433" cy="52749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7577">
                  <a:extLst>
                    <a:ext uri="{9D8B030D-6E8A-4147-A177-3AD203B41FA5}">
                      <a16:colId xmlns:a16="http://schemas.microsoft.com/office/drawing/2014/main" val="4080737412"/>
                    </a:ext>
                  </a:extLst>
                </a:gridCol>
                <a:gridCol w="1337250">
                  <a:extLst>
                    <a:ext uri="{9D8B030D-6E8A-4147-A177-3AD203B41FA5}">
                      <a16:colId xmlns:a16="http://schemas.microsoft.com/office/drawing/2014/main" val="631765601"/>
                    </a:ext>
                  </a:extLst>
                </a:gridCol>
                <a:gridCol w="1478026">
                  <a:extLst>
                    <a:ext uri="{9D8B030D-6E8A-4147-A177-3AD203B41FA5}">
                      <a16:colId xmlns:a16="http://schemas.microsoft.com/office/drawing/2014/main" val="291297623"/>
                    </a:ext>
                  </a:extLst>
                </a:gridCol>
                <a:gridCol w="1500864">
                  <a:extLst>
                    <a:ext uri="{9D8B030D-6E8A-4147-A177-3AD203B41FA5}">
                      <a16:colId xmlns:a16="http://schemas.microsoft.com/office/drawing/2014/main" val="1130322675"/>
                    </a:ext>
                  </a:extLst>
                </a:gridCol>
                <a:gridCol w="1457613">
                  <a:extLst>
                    <a:ext uri="{9D8B030D-6E8A-4147-A177-3AD203B41FA5}">
                      <a16:colId xmlns:a16="http://schemas.microsoft.com/office/drawing/2014/main" val="1411012879"/>
                    </a:ext>
                  </a:extLst>
                </a:gridCol>
                <a:gridCol w="1513735">
                  <a:extLst>
                    <a:ext uri="{9D8B030D-6E8A-4147-A177-3AD203B41FA5}">
                      <a16:colId xmlns:a16="http://schemas.microsoft.com/office/drawing/2014/main" val="372853045"/>
                    </a:ext>
                  </a:extLst>
                </a:gridCol>
                <a:gridCol w="1444548">
                  <a:extLst>
                    <a:ext uri="{9D8B030D-6E8A-4147-A177-3AD203B41FA5}">
                      <a16:colId xmlns:a16="http://schemas.microsoft.com/office/drawing/2014/main" val="1780765635"/>
                    </a:ext>
                  </a:extLst>
                </a:gridCol>
                <a:gridCol w="1411068">
                  <a:extLst>
                    <a:ext uri="{9D8B030D-6E8A-4147-A177-3AD203B41FA5}">
                      <a16:colId xmlns:a16="http://schemas.microsoft.com/office/drawing/2014/main" val="4252495391"/>
                    </a:ext>
                  </a:extLst>
                </a:gridCol>
                <a:gridCol w="992752">
                  <a:extLst>
                    <a:ext uri="{9D8B030D-6E8A-4147-A177-3AD203B41FA5}">
                      <a16:colId xmlns:a16="http://schemas.microsoft.com/office/drawing/2014/main" val="2888153735"/>
                    </a:ext>
                  </a:extLst>
                </a:gridCol>
              </a:tblGrid>
              <a:tr h="35398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ลำดับ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จังหวัด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รวมทั้งหมด 2556 – 2566 </a:t>
                      </a:r>
                      <a:r>
                        <a:rPr lang="th-TH" sz="1500" b="1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th-TH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ข้อมูล ณ 13 พฤศจิกายน 2566</a:t>
                      </a:r>
                      <a:r>
                        <a:rPr lang="th-TH" sz="1500" b="1" baseline="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 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472178"/>
                  </a:ext>
                </a:extLst>
              </a:tr>
              <a:tr h="1376933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เงินที่อนุมัติ 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2556 - 2566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5775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ลูกหนี้คงเหลือ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ณ 1 ต.ค. 66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43AA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ชำระคืนเงินต้นปีบัญชี 2567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90BE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หนี้ยังไม่ถึง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9C7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ดำเนินคดี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8961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หนี้เกิน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3722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spc="-100" baseline="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ร้อยละของหนี้เกิน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กำหนดชำระ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(ฐานจากลูกหนี้คงเหลือ)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F941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764123"/>
                  </a:ext>
                </a:extLst>
              </a:tr>
              <a:tr h="35398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อุบลราชธานี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311,706,590.00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61,173,211.87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1,029,089.98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53,319,395.71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766,638.24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6,058,087.94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9.90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471429"/>
                  </a:ext>
                </a:extLst>
              </a:tr>
              <a:tr h="35398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มุกดาหาร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184,190,854.00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54,865,589.77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938,210.82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37,083,667.55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11,373,016.82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5,470,694.58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9.97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873769"/>
                  </a:ext>
                </a:extLst>
              </a:tr>
              <a:tr h="35398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13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ระยอง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176,018,699.00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23,522,963.38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941,837.56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17,460,464.72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2,748,102.88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2,372,558.22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10.09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947552"/>
                  </a:ext>
                </a:extLst>
              </a:tr>
              <a:tr h="35398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14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สมุทรสงคราม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92,071,422.00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26,419,451.07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720,620.00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15,978,247.23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7,054,899.54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2,665,684.30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10.09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059664"/>
                  </a:ext>
                </a:extLst>
              </a:tr>
              <a:tr h="35398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15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สมุทรสาคร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113,782,864.00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38,932,833.10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1,303,457.97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29,212,942.75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4,466,988.39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3,949,443.99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10.14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425166"/>
                  </a:ext>
                </a:extLst>
              </a:tr>
              <a:tr h="35398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16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สิงห์บุรี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111,263,487.00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34,651,528.47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524,405.42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29,925,655.42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590,875.68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3,610,591.95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10.42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07835"/>
                  </a:ext>
                </a:extLst>
              </a:tr>
              <a:tr h="35398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17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154,510,770.00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40,127,542.06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1,233,782.93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30,805,609.66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3,895,954.51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4,192,194.96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10.45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482962"/>
                  </a:ext>
                </a:extLst>
              </a:tr>
              <a:tr h="35398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18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ราชบุรี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229,999,056.00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36,716,943.74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1,402,363.20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30,176,219.09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1,218,802.00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3,919,559.45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10.68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601676"/>
                  </a:ext>
                </a:extLst>
              </a:tr>
              <a:tr h="35398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19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เชียงราย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290,401,303.00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33,109,323.18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2,402,808.59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26,023,587.19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1,142,199.00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3,540,728.40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10.69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812892"/>
                  </a:ext>
                </a:extLst>
              </a:tr>
              <a:tr h="35398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กาฬสินธุ์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282,948,330.00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56,617,667.37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2,053,353.39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48,469,875.42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0.00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kern="120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6,094,438.56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10.76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178502"/>
                  </a:ext>
                </a:extLst>
              </a:tr>
            </a:tbl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-1104" y="88901"/>
            <a:ext cx="6868602" cy="752421"/>
            <a:chOff x="-1104" y="88901"/>
            <a:chExt cx="6868602" cy="752421"/>
          </a:xfrm>
        </p:grpSpPr>
        <p:sp>
          <p:nvSpPr>
            <p:cNvPr id="27" name="สี่เหลี่ยมผืนผ้า 8">
              <a:extLst>
                <a:ext uri="{FF2B5EF4-FFF2-40B4-BE49-F238E27FC236}">
                  <a16:creationId xmlns:a16="http://schemas.microsoft.com/office/drawing/2014/main" id="{28191E7A-1A19-4ECF-B3AF-EE227C74ADD3}"/>
                </a:ext>
              </a:extLst>
            </p:cNvPr>
            <p:cNvSpPr/>
            <p:nvPr/>
          </p:nvSpPr>
          <p:spPr>
            <a:xfrm>
              <a:off x="-1104" y="198966"/>
              <a:ext cx="6868602" cy="64235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effectLst>
                  <a:outerShdw blurRad="50800" dist="50800" dir="5400000" algn="ctr" rotWithShape="0">
                    <a:schemeClr val="bg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8" name="สี่เหลี่ยมผืนผ้า 9">
              <a:extLst>
                <a:ext uri="{FF2B5EF4-FFF2-40B4-BE49-F238E27FC236}">
                  <a16:creationId xmlns:a16="http://schemas.microsoft.com/office/drawing/2014/main" id="{C4A287DD-056E-4ABF-A54E-9ADC687B60D1}"/>
                </a:ext>
              </a:extLst>
            </p:cNvPr>
            <p:cNvSpPr/>
            <p:nvPr/>
          </p:nvSpPr>
          <p:spPr>
            <a:xfrm>
              <a:off x="532" y="88901"/>
              <a:ext cx="6641567" cy="642356"/>
            </a:xfrm>
            <a:prstGeom prst="rect">
              <a:avLst/>
            </a:prstGeom>
            <a:solidFill>
              <a:srgbClr val="00206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effectLst>
                  <a:outerShdw blurRad="50800" dist="50800" dir="5400000" algn="ctr" rotWithShape="0">
                    <a:schemeClr val="bg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5B442122-3C34-4ECB-95EC-33BB4C3E2DEC}"/>
                </a:ext>
              </a:extLst>
            </p:cNvPr>
            <p:cNvSpPr txBox="1"/>
            <p:nvPr/>
          </p:nvSpPr>
          <p:spPr>
            <a:xfrm>
              <a:off x="50801" y="209686"/>
              <a:ext cx="664209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200" b="1" dirty="0">
                  <a:ln w="3175">
                    <a:noFill/>
                  </a:ln>
                  <a:solidFill>
                    <a:schemeClr val="bg1"/>
                  </a:solidFill>
                  <a:effectLst>
                    <a:outerShdw blurRad="50800" dist="63500" dir="5400000" algn="t" rotWithShape="0">
                      <a:schemeClr val="bg1">
                        <a:alpha val="25000"/>
                      </a:schemeClr>
                    </a:outerShdw>
                  </a:effectLst>
                  <a:latin typeface="Chulabhorn Likit Text Light" panose="00000400000000000000" pitchFamily="50" charset="-34"/>
                  <a:ea typeface="Roboto Slab" pitchFamily="2" charset="0"/>
                  <a:cs typeface="Chulabhorn Likit Text Light" panose="00000400000000000000" pitchFamily="50" charset="-34"/>
                </a:rPr>
                <a:t>การบริหารจัดการหนี้ของกองทุนพัฒนาบทบาทสตรี (ต่อ)</a:t>
              </a:r>
              <a:endParaRPr lang="en-US" sz="22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50800" dist="63500" dir="5400000" algn="t" rotWithShape="0">
                    <a:schemeClr val="bg1">
                      <a:alpha val="25000"/>
                    </a:schemeClr>
                  </a:outerShdw>
                </a:effectLst>
                <a:latin typeface="Chulabhorn Likit Text Light" panose="00000400000000000000" pitchFamily="50" charset="-34"/>
                <a:ea typeface="Roboto Slab" pitchFamily="2" charset="0"/>
                <a:cs typeface="Chulabhorn Likit Text Light" panose="00000400000000000000" pitchFamily="50" charset="-34"/>
              </a:endParaRPr>
            </a:p>
          </p:txBody>
        </p:sp>
      </p:grpSp>
      <p:sp>
        <p:nvSpPr>
          <p:cNvPr id="24" name="ตัวแทนหมายเลขภาพนิ่ง 8">
            <a:extLst>
              <a:ext uri="{FF2B5EF4-FFF2-40B4-BE49-F238E27FC236}">
                <a16:creationId xmlns:a16="http://schemas.microsoft.com/office/drawing/2014/main" id="{01554D48-1D7F-4764-B212-775ABFCD3594}"/>
              </a:ext>
            </a:extLst>
          </p:cNvPr>
          <p:cNvSpPr txBox="1">
            <a:spLocks/>
          </p:cNvSpPr>
          <p:nvPr/>
        </p:nvSpPr>
        <p:spPr>
          <a:xfrm>
            <a:off x="11088555" y="6356351"/>
            <a:ext cx="493845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fld id="{5F3CACAB-E064-46B7-81DB-CF413CF4A1DF}" type="slidenum">
              <a:rPr lang="th-TH" sz="1467" b="1">
                <a:solidFill>
                  <a:prstClr val="white"/>
                </a:solidFill>
                <a:latin typeface="Chulabhorn Likit Text" pitchFamily="50" charset="-34"/>
                <a:cs typeface="Chulabhorn Likit Text" pitchFamily="50" charset="-34"/>
              </a:rPr>
              <a:pPr algn="ctr" defTabSz="1219170"/>
              <a:t>9</a:t>
            </a:fld>
            <a:endParaRPr lang="th-TH" sz="1467" b="1" dirty="0">
              <a:solidFill>
                <a:prstClr val="white"/>
              </a:solidFill>
              <a:latin typeface="Chulabhorn Likit Text" pitchFamily="50" charset="-34"/>
              <a:cs typeface="Chulabhorn Likit Text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4290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หยดน้ำ">
  <a:themeElements>
    <a:clrScheme name="หยดน้ำ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หยดน้ำ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หยดน้ำ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หยดน้ำ</Template>
  <TotalTime>6174</TotalTime>
  <Words>9824</Words>
  <Application>Microsoft Office PowerPoint</Application>
  <PresentationFormat>แบบจอกว้าง</PresentationFormat>
  <Paragraphs>3942</Paragraphs>
  <Slides>61</Slides>
  <Notes>61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10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61</vt:i4>
      </vt:variant>
    </vt:vector>
  </HeadingPairs>
  <TitlesOfParts>
    <vt:vector size="72" baseType="lpstr">
      <vt:lpstr>Arial</vt:lpstr>
      <vt:lpstr>Calibri</vt:lpstr>
      <vt:lpstr>Chulabhorn Likit Display Medium</vt:lpstr>
      <vt:lpstr>Chulabhorn Likit Text</vt:lpstr>
      <vt:lpstr>Chulabhorn Likit Text Light</vt:lpstr>
      <vt:lpstr>Chulabhorn Likit Text Light๙</vt:lpstr>
      <vt:lpstr>Chulabhorn Likit Text Medium</vt:lpstr>
      <vt:lpstr>Montserrat</vt:lpstr>
      <vt:lpstr>TH SarabunPSK</vt:lpstr>
      <vt:lpstr>Tw Cen MT</vt:lpstr>
      <vt:lpstr>หยดน้ำ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TWDF-CDD</dc:creator>
  <cp:lastModifiedBy>wachaira</cp:lastModifiedBy>
  <cp:revision>790</cp:revision>
  <cp:lastPrinted>2023-11-13T10:32:28Z</cp:lastPrinted>
  <dcterms:created xsi:type="dcterms:W3CDTF">2023-03-14T08:31:54Z</dcterms:created>
  <dcterms:modified xsi:type="dcterms:W3CDTF">2023-11-13T10:47:40Z</dcterms:modified>
</cp:coreProperties>
</file>