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9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4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5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6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7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8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9.xml" ContentType="application/vnd.openxmlformats-officedocument.presentationml.notesSlide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notesSlides/notesSlide40.xml" ContentType="application/vnd.openxmlformats-officedocument.presentationml.notesSlide+xml"/>
  <Override PartName="/ppt/charts/chart10.xml" ContentType="application/vnd.openxmlformats-officedocument.drawingml.chart+xml"/>
  <Override PartName="/ppt/notesSlides/notesSlide41.xml" ContentType="application/vnd.openxmlformats-officedocument.presentationml.notesSlid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4.xml" ContentType="application/vnd.openxmlformats-officedocument.drawingml.chartshapes+xml"/>
  <Override PartName="/ppt/notesSlides/notesSlide42.xml" ContentType="application/vnd.openxmlformats-officedocument.presentationml.notesSlid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3.xml" ContentType="application/vnd.openxmlformats-officedocument.presentationml.notesSlid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44.xml" ContentType="application/vnd.openxmlformats-officedocument.presentationml.notesSlide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45.xml" ContentType="application/vnd.openxmlformats-officedocument.presentationml.notesSlide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46.xml" ContentType="application/vnd.openxmlformats-officedocument.presentationml.notesSlide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47.xml" ContentType="application/vnd.openxmlformats-officedocument.presentationml.notesSlide+xml"/>
  <Override PartName="/ppt/charts/chart1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5.xml" ContentType="application/vnd.openxmlformats-officedocument.drawingml.chartshapes+xml"/>
  <Override PartName="/ppt/notesSlides/notesSlide48.xml" ContentType="application/vnd.openxmlformats-officedocument.presentationml.notesSlide+xml"/>
  <Override PartName="/ppt/charts/chart18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notesMasterIdLst>
    <p:notesMasterId r:id="rId113"/>
  </p:notesMasterIdLst>
  <p:handoutMasterIdLst>
    <p:handoutMasterId r:id="rId114"/>
  </p:handoutMasterIdLst>
  <p:sldIdLst>
    <p:sldId id="772" r:id="rId2"/>
    <p:sldId id="410" r:id="rId3"/>
    <p:sldId id="1177" r:id="rId4"/>
    <p:sldId id="441" r:id="rId5"/>
    <p:sldId id="1006" r:id="rId6"/>
    <p:sldId id="1081" r:id="rId7"/>
    <p:sldId id="798" r:id="rId8"/>
    <p:sldId id="1012" r:id="rId9"/>
    <p:sldId id="1074" r:id="rId10"/>
    <p:sldId id="1174" r:id="rId11"/>
    <p:sldId id="1078" r:id="rId12"/>
    <p:sldId id="1234" r:id="rId13"/>
    <p:sldId id="1236" r:id="rId14"/>
    <p:sldId id="1235" r:id="rId15"/>
    <p:sldId id="1079" r:id="rId16"/>
    <p:sldId id="1080" r:id="rId17"/>
    <p:sldId id="1175" r:id="rId18"/>
    <p:sldId id="636" r:id="rId19"/>
    <p:sldId id="805" r:id="rId20"/>
    <p:sldId id="804" r:id="rId21"/>
    <p:sldId id="325" r:id="rId22"/>
    <p:sldId id="780" r:id="rId23"/>
    <p:sldId id="392" r:id="rId24"/>
    <p:sldId id="326" r:id="rId25"/>
    <p:sldId id="327" r:id="rId26"/>
    <p:sldId id="1082" r:id="rId27"/>
    <p:sldId id="1083" r:id="rId28"/>
    <p:sldId id="635" r:id="rId29"/>
    <p:sldId id="1237" r:id="rId30"/>
    <p:sldId id="1238" r:id="rId31"/>
    <p:sldId id="1239" r:id="rId32"/>
    <p:sldId id="1240" r:id="rId33"/>
    <p:sldId id="1241" r:id="rId34"/>
    <p:sldId id="944" r:id="rId35"/>
    <p:sldId id="1255" r:id="rId36"/>
    <p:sldId id="1256" r:id="rId37"/>
    <p:sldId id="1257" r:id="rId38"/>
    <p:sldId id="1258" r:id="rId39"/>
    <p:sldId id="1259" r:id="rId40"/>
    <p:sldId id="1260" r:id="rId41"/>
    <p:sldId id="1261" r:id="rId42"/>
    <p:sldId id="1262" r:id="rId43"/>
    <p:sldId id="1263" r:id="rId44"/>
    <p:sldId id="1264" r:id="rId45"/>
    <p:sldId id="1265" r:id="rId46"/>
    <p:sldId id="1266" r:id="rId47"/>
    <p:sldId id="1267" r:id="rId48"/>
    <p:sldId id="1268" r:id="rId49"/>
    <p:sldId id="1269" r:id="rId50"/>
    <p:sldId id="1270" r:id="rId51"/>
    <p:sldId id="923" r:id="rId52"/>
    <p:sldId id="1216" r:id="rId53"/>
    <p:sldId id="1217" r:id="rId54"/>
    <p:sldId id="311" r:id="rId55"/>
    <p:sldId id="1182" r:id="rId56"/>
    <p:sldId id="1183" r:id="rId57"/>
    <p:sldId id="1184" r:id="rId58"/>
    <p:sldId id="1242" r:id="rId59"/>
    <p:sldId id="806" r:id="rId60"/>
    <p:sldId id="926" r:id="rId61"/>
    <p:sldId id="1187" r:id="rId62"/>
    <p:sldId id="1188" r:id="rId63"/>
    <p:sldId id="824" r:id="rId64"/>
    <p:sldId id="1114" r:id="rId65"/>
    <p:sldId id="1115" r:id="rId66"/>
    <p:sldId id="873" r:id="rId67"/>
    <p:sldId id="1189" r:id="rId68"/>
    <p:sldId id="1190" r:id="rId69"/>
    <p:sldId id="1186" r:id="rId70"/>
    <p:sldId id="1191" r:id="rId71"/>
    <p:sldId id="1192" r:id="rId72"/>
    <p:sldId id="1193" r:id="rId73"/>
    <p:sldId id="1194" r:id="rId74"/>
    <p:sldId id="1195" r:id="rId75"/>
    <p:sldId id="1196" r:id="rId76"/>
    <p:sldId id="1197" r:id="rId77"/>
    <p:sldId id="1198" r:id="rId78"/>
    <p:sldId id="1271" r:id="rId79"/>
    <p:sldId id="1200" r:id="rId80"/>
    <p:sldId id="1201" r:id="rId81"/>
    <p:sldId id="1202" r:id="rId82"/>
    <p:sldId id="1285" r:id="rId83"/>
    <p:sldId id="1203" r:id="rId84"/>
    <p:sldId id="1204" r:id="rId85"/>
    <p:sldId id="1205" r:id="rId86"/>
    <p:sldId id="1206" r:id="rId87"/>
    <p:sldId id="1207" r:id="rId88"/>
    <p:sldId id="1208" r:id="rId89"/>
    <p:sldId id="1209" r:id="rId90"/>
    <p:sldId id="1210" r:id="rId91"/>
    <p:sldId id="1272" r:id="rId92"/>
    <p:sldId id="1211" r:id="rId93"/>
    <p:sldId id="1212" r:id="rId94"/>
    <p:sldId id="1213" r:id="rId95"/>
    <p:sldId id="1214" r:id="rId96"/>
    <p:sldId id="1215" r:id="rId97"/>
    <p:sldId id="1151" r:id="rId98"/>
    <p:sldId id="1273" r:id="rId99"/>
    <p:sldId id="1274" r:id="rId100"/>
    <p:sldId id="1275" r:id="rId101"/>
    <p:sldId id="1276" r:id="rId102"/>
    <p:sldId id="1277" r:id="rId103"/>
    <p:sldId id="1278" r:id="rId104"/>
    <p:sldId id="1279" r:id="rId105"/>
    <p:sldId id="1280" r:id="rId106"/>
    <p:sldId id="1281" r:id="rId107"/>
    <p:sldId id="1282" r:id="rId108"/>
    <p:sldId id="1283" r:id="rId109"/>
    <p:sldId id="1284" r:id="rId110"/>
    <p:sldId id="811" r:id="rId111"/>
    <p:sldId id="323" r:id="rId112"/>
  </p:sldIdLst>
  <p:sldSz cx="10160000" cy="5715000"/>
  <p:notesSz cx="6889750" cy="10021888"/>
  <p:embeddedFontLst>
    <p:embeddedFont>
      <p:font typeface="Chulabhorn Likit Display Medium" panose="00000600000000000000" pitchFamily="50" charset="-34"/>
      <p:regular r:id="rId115"/>
    </p:embeddedFont>
    <p:embeddedFont>
      <p:font typeface="Chulabhorn Likit Text" panose="00000500000000000000" pitchFamily="50" charset="-34"/>
      <p:regular r:id="rId116"/>
      <p:bold r:id="rId117"/>
    </p:embeddedFont>
    <p:embeddedFont>
      <p:font typeface="Chulabhorn Likit Text Light" panose="00000400000000000000" pitchFamily="50" charset="-34"/>
      <p:regular r:id="rId118"/>
    </p:embeddedFont>
    <p:embeddedFont>
      <p:font typeface="Cordia New" panose="020B0304020202020204" pitchFamily="34" charset="-34"/>
      <p:regular r:id="rId119"/>
      <p:bold r:id="rId120"/>
      <p:italic r:id="rId121"/>
      <p:boldItalic r:id="rId122"/>
    </p:embeddedFont>
    <p:embeddedFont>
      <p:font typeface="Calibri" panose="020F0502020204030204" pitchFamily="34" charset="0"/>
      <p:regular r:id="rId123"/>
      <p:bold r:id="rId124"/>
      <p:italic r:id="rId125"/>
      <p:boldItalic r:id="rId126"/>
    </p:embeddedFont>
    <p:embeddedFont>
      <p:font typeface="Malgun Gothic" panose="020B0503020000020004" pitchFamily="34" charset="-127"/>
      <p:regular r:id="rId127"/>
      <p:bold r:id="rId128"/>
    </p:embeddedFont>
    <p:embeddedFont>
      <p:font typeface="Wingdings 3" panose="05040102010807070707" pitchFamily="18" charset="2"/>
      <p:regular r:id="rId129"/>
    </p:embeddedFont>
    <p:embeddedFont>
      <p:font typeface="JasmineUPC" panose="02020603050405020304" pitchFamily="18" charset="-34"/>
      <p:regular r:id="rId130"/>
      <p:bold r:id="rId131"/>
      <p:italic r:id="rId132"/>
      <p:boldItalic r:id="rId133"/>
    </p:embeddedFont>
    <p:embeddedFont>
      <p:font typeface="Angsana New" panose="02020603050405020304" pitchFamily="18" charset="-34"/>
      <p:regular r:id="rId134"/>
      <p:bold r:id="rId135"/>
      <p:italic r:id="rId136"/>
      <p:boldItalic r:id="rId137"/>
    </p:embeddedFont>
    <p:embeddedFont>
      <p:font typeface="Tahoma" panose="020B0604030504040204" pitchFamily="34" charset="0"/>
      <p:regular r:id="rId138"/>
      <p:bold r:id="rId139"/>
    </p:embeddedFont>
    <p:embeddedFont>
      <p:font typeface="KodchiangUPC" panose="02020603050405020304" pitchFamily="18" charset="-34"/>
      <p:regular r:id="rId140"/>
      <p:bold r:id="rId141"/>
      <p:italic r:id="rId142"/>
      <p:boldItalic r:id="rId143"/>
    </p:embeddedFont>
    <p:embeddedFont>
      <p:font typeface="TH SarabunPSK" panose="020B0500040200020003" pitchFamily="34" charset="-34"/>
      <p:regular r:id="rId144"/>
      <p:bold r:id="rId145"/>
      <p:italic r:id="rId146"/>
      <p:boldItalic r:id="rId147"/>
    </p:embeddedFont>
    <p:embeddedFont>
      <p:font typeface="Calibri Light" panose="020F0302020204030204" pitchFamily="34" charset="0"/>
      <p:regular r:id="rId148"/>
      <p:italic r:id="rId149"/>
    </p:embeddedFont>
  </p:embeddedFontLst>
  <p:defaultTextStyle>
    <a:defPPr>
      <a:defRPr lang="en-US"/>
    </a:defPPr>
    <a:lvl1pPr marL="0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1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4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7E8"/>
    <a:srgbClr val="DDDDFF"/>
    <a:srgbClr val="D1D1FF"/>
    <a:srgbClr val="F9D3D3"/>
    <a:srgbClr val="C59EE2"/>
    <a:srgbClr val="EDD5FB"/>
    <a:srgbClr val="D4E5C9"/>
    <a:srgbClr val="FDE2E4"/>
    <a:srgbClr val="FFF1E6"/>
    <a:srgbClr val="DFE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สไตล์สีอ่อน 3 - เน้น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สไตล์สีอ่อน 2 - เน้น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สไตล์สีอ่อน 1 - เน้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80" autoAdjust="0"/>
  </p:normalViewPr>
  <p:slideViewPr>
    <p:cSldViewPr snapToGrid="0">
      <p:cViewPr varScale="1">
        <p:scale>
          <a:sx n="87" d="100"/>
          <a:sy n="87" d="100"/>
        </p:scale>
        <p:origin x="654" y="90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font" Target="fonts/font3.fntdata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font" Target="fonts/font24.fntdata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font" Target="fonts/font14.fntdata"/><Relationship Id="rId149" Type="http://schemas.openxmlformats.org/officeDocument/2006/relationships/font" Target="fonts/font35.fntdata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notesMaster" Target="notesMasters/notesMaster1.xml"/><Relationship Id="rId118" Type="http://schemas.openxmlformats.org/officeDocument/2006/relationships/font" Target="fonts/font4.fntdata"/><Relationship Id="rId134" Type="http://schemas.openxmlformats.org/officeDocument/2006/relationships/font" Target="fonts/font20.fntdata"/><Relationship Id="rId139" Type="http://schemas.openxmlformats.org/officeDocument/2006/relationships/font" Target="fonts/font25.fntdata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font" Target="fonts/font10.fntdata"/><Relationship Id="rId129" Type="http://schemas.openxmlformats.org/officeDocument/2006/relationships/font" Target="fonts/font15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font" Target="fonts/font26.fntdata"/><Relationship Id="rId145" Type="http://schemas.openxmlformats.org/officeDocument/2006/relationships/font" Target="fonts/font3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handoutMaster" Target="handoutMasters/handoutMaster1.xml"/><Relationship Id="rId119" Type="http://schemas.openxmlformats.org/officeDocument/2006/relationships/font" Target="fonts/font5.fntdata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font" Target="fonts/font16.fntdata"/><Relationship Id="rId135" Type="http://schemas.openxmlformats.org/officeDocument/2006/relationships/font" Target="fonts/font21.fntdata"/><Relationship Id="rId151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font" Target="fonts/font6.fntdata"/><Relationship Id="rId125" Type="http://schemas.openxmlformats.org/officeDocument/2006/relationships/font" Target="fonts/font11.fntdata"/><Relationship Id="rId141" Type="http://schemas.openxmlformats.org/officeDocument/2006/relationships/font" Target="fonts/font27.fntdata"/><Relationship Id="rId146" Type="http://schemas.openxmlformats.org/officeDocument/2006/relationships/font" Target="fonts/font32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font" Target="fonts/font1.fntdata"/><Relationship Id="rId131" Type="http://schemas.openxmlformats.org/officeDocument/2006/relationships/font" Target="fonts/font17.fntdata"/><Relationship Id="rId136" Type="http://schemas.openxmlformats.org/officeDocument/2006/relationships/font" Target="fonts/font22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font" Target="fonts/font12.fntdata"/><Relationship Id="rId147" Type="http://schemas.openxmlformats.org/officeDocument/2006/relationships/font" Target="fonts/font3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font" Target="fonts/font7.fntdata"/><Relationship Id="rId142" Type="http://schemas.openxmlformats.org/officeDocument/2006/relationships/font" Target="fonts/font28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font" Target="fonts/font2.fntdata"/><Relationship Id="rId137" Type="http://schemas.openxmlformats.org/officeDocument/2006/relationships/font" Target="fonts/font2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font" Target="fonts/font18.fntdata"/><Relationship Id="rId153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font" Target="fonts/font1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font" Target="fonts/font8.fntdata"/><Relationship Id="rId143" Type="http://schemas.openxmlformats.org/officeDocument/2006/relationships/font" Target="fonts/font29.fntdata"/><Relationship Id="rId148" Type="http://schemas.openxmlformats.org/officeDocument/2006/relationships/font" Target="fonts/font3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font" Target="fonts/font19.fntdata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font" Target="fonts/font9.fntdata"/><Relationship Id="rId144" Type="http://schemas.openxmlformats.org/officeDocument/2006/relationships/font" Target="fonts/font30.fntdata"/><Relationship Id="rId90" Type="http://schemas.openxmlformats.org/officeDocument/2006/relationships/slide" Target="slides/slide8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4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911765977424885E-2"/>
          <c:y val="4.4507764720869682E-2"/>
          <c:w val="0.92208821358267712"/>
          <c:h val="0.783740539878165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จัดสรร</c:v>
                </c:pt>
              </c:strCache>
            </c:strRef>
          </c:tx>
          <c:spPr>
            <a:solidFill>
              <a:srgbClr val="DAE1C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AE1C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F2-486D-8FDC-75D9962F428E}"/>
              </c:ext>
            </c:extLst>
          </c:dPt>
          <c:dLbls>
            <c:dLbl>
              <c:idx val="0"/>
              <c:layout>
                <c:manualLayout>
                  <c:x val="-3.8248571021922737E-2"/>
                  <c:y val="2.88287990021658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F2-486D-8FDC-75D9962F42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effectLst/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mmm\-yy</c:formatCode>
                <c:ptCount val="1"/>
                <c:pt idx="0">
                  <c:v>242948</c:v>
                </c:pt>
              </c:numCache>
            </c:numRef>
          </c:cat>
          <c:val>
            <c:numRef>
              <c:f>Sheet1!$B$2</c:f>
              <c:numCache>
                <c:formatCode>#,##0</c:formatCode>
                <c:ptCount val="1"/>
                <c:pt idx="0">
                  <c:v>1044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58-4722-988A-EE63C2664F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เป้า ครม.(ไตรมาส 4)</c:v>
                </c:pt>
              </c:strCache>
            </c:strRef>
          </c:tx>
          <c:spPr>
            <a:solidFill>
              <a:srgbClr val="FFFFD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726154781319807E-2"/>
                  <c:y val="0.191038104541124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effectLst/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F2-486D-8FDC-75D9962F42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mmm\-yy</c:formatCode>
                <c:ptCount val="1"/>
                <c:pt idx="0">
                  <c:v>242948</c:v>
                </c:pt>
              </c:numCache>
            </c:numRef>
          </c:cat>
          <c:val>
            <c:numRef>
              <c:f>Sheet1!$C$2</c:f>
              <c:numCache>
                <c:formatCode>#,##0</c:formatCode>
                <c:ptCount val="1"/>
                <c:pt idx="0">
                  <c:v>1044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58-4722-988A-EE63C2664F9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เบิกจ่าย</c:v>
                </c:pt>
              </c:strCache>
            </c:strRef>
          </c:tx>
          <c:spPr>
            <a:solidFill>
              <a:srgbClr val="ECC6C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1950004331016609E-2"/>
                  <c:y val="1.0968690865153332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875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F2-486D-8FDC-75D9962F42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effectLst/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mmm\-yy</c:formatCode>
                <c:ptCount val="1"/>
                <c:pt idx="0">
                  <c:v>242948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58-4722-988A-EE63C2664F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223003008"/>
        <c:axId val="223004544"/>
      </c:barChart>
      <c:dateAx>
        <c:axId val="2230030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none"/>
        <c:minorTickMark val="none"/>
        <c:tickLblPos val="nextTo"/>
        <c:crossAx val="223004544"/>
        <c:crosses val="autoZero"/>
        <c:auto val="1"/>
        <c:lblOffset val="100"/>
        <c:baseTimeUnit val="days"/>
      </c:dateAx>
      <c:valAx>
        <c:axId val="223004544"/>
        <c:scaling>
          <c:orientation val="minMax"/>
          <c:max val="1100"/>
          <c:min val="1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223003008"/>
        <c:crosses val="autoZero"/>
        <c:crossBetween val="between"/>
        <c:majorUnit val="100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824949183338348"/>
          <c:y val="0.92499008255019677"/>
          <c:w val="0.71850098425196851"/>
          <c:h val="7.50099174498032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>
            <a:defRPr sz="1600" b="1" i="0" u="none" strike="noStrike" kern="1200" baseline="0">
              <a:solidFill>
                <a:srgbClr val="002060"/>
              </a:solidFill>
              <a:effectLst/>
              <a:latin typeface="Chulabhorn Likit Text" panose="00000500000000000000" pitchFamily="50" charset="-34"/>
              <a:ea typeface="+mn-ea"/>
              <a:cs typeface="Chulabhorn Likit Text" panose="00000500000000000000" pitchFamily="50" charset="-34"/>
            </a:defRPr>
          </a:pPr>
          <a:endParaRPr lang="th-TH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370295220592142E-2"/>
          <c:y val="7.8158190651149012E-2"/>
          <c:w val="0.85847364898600909"/>
          <c:h val="0.7925972906689637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6117727045775658E-2"/>
                  <c:y val="-1.528698608041687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1</a:t>
                    </a: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7.282015871161017E-2"/>
                      <c:h val="5.959145119347918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38F-4026-A554-462829140CF6}"/>
                </c:ext>
              </c:extLst>
            </c:dLbl>
            <c:dLbl>
              <c:idx val="1"/>
              <c:layout>
                <c:manualLayout>
                  <c:x val="-3.50780278966994E-2"/>
                  <c:y val="-2.223561611696984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400" dirty="0"/>
                      <a:t>1</a:t>
                    </a: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B38F-4026-A554-462829140CF6}"/>
                </c:ext>
              </c:extLst>
            </c:dLbl>
            <c:dLbl>
              <c:idx val="2"/>
              <c:layout>
                <c:manualLayout>
                  <c:x val="-6.0711971359671955E-2"/>
                  <c:y val="-1.389726007310615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5">
                            <a:lumMod val="50000"/>
                          </a:schemeClr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fld id="{651C7783-EF00-45A0-B639-9C7763639B4E}" type="VALUE">
                      <a:rPr lang="en-US" sz="1400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pPr>
                        <a:defRPr sz="1400" b="1" i="0" u="none" strike="noStrike" kern="1200" baseline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defRPr>
                      </a:pPr>
                      <a:t>[VALUE]</a:t>
                    </a:fld>
                    <a:endParaRPr lang="th-TH"/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395058056154586E-2"/>
                      <c:h val="6.25098758088314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38F-4026-A554-462829140CF6}"/>
                </c:ext>
              </c:extLst>
            </c:dLbl>
            <c:dLbl>
              <c:idx val="3"/>
              <c:layout>
                <c:manualLayout>
                  <c:x val="-7.2854365631606341E-2"/>
                  <c:y val="-3.0935300922734298E-2"/>
                </c:manualLayout>
              </c:layout>
              <c:tx>
                <c:rich>
                  <a:bodyPr/>
                  <a:lstStyle/>
                  <a:p>
                    <a:r>
                      <a:rPr lang="th-TH" dirty="0"/>
                      <a:t>เป้าหมาย</a:t>
                    </a:r>
                  </a:p>
                  <a:p>
                    <a:fld id="{FB430E89-9DE2-422D-AE68-4C5099340872}" type="VALUE">
                      <a:rPr lang="en-US" smtClean="0"/>
                      <a:pPr/>
                      <a:t>[VALUE]</a:t>
                    </a:fld>
                    <a:endParaRPr lang="th-T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8AB-4C84-92F1-FF2EF92B10D0}"/>
                </c:ext>
              </c:extLst>
            </c:dLbl>
            <c:spPr>
              <a:noFill/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มิ.ย.-65</c:v>
                </c:pt>
                <c:pt idx="1">
                  <c:v>ก.ค.-65</c:v>
                </c:pt>
                <c:pt idx="2">
                  <c:v>ส.ค.-65</c:v>
                </c:pt>
                <c:pt idx="3">
                  <c:v>ก.ย. - 65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38F-4026-A554-462829140C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มิ.ย.-65</c:v>
                </c:pt>
                <c:pt idx="1">
                  <c:v>ก.ค.-65</c:v>
                </c:pt>
                <c:pt idx="2">
                  <c:v>ส.ค.-65</c:v>
                </c:pt>
                <c:pt idx="3">
                  <c:v>ก.ย. - 65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38F-4026-A554-462829140CF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มิ.ย.-65</c:v>
                </c:pt>
                <c:pt idx="1">
                  <c:v>ก.ค.-65</c:v>
                </c:pt>
                <c:pt idx="2">
                  <c:v>ส.ค.-65</c:v>
                </c:pt>
                <c:pt idx="3">
                  <c:v>ก.ย. - 65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38F-4026-A554-462829140C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4519568"/>
        <c:axId val="644526640"/>
      </c:lineChart>
      <c:catAx>
        <c:axId val="644519568"/>
        <c:scaling>
          <c:orientation val="minMax"/>
          <c:max val="5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6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44526640"/>
        <c:crosses val="autoZero"/>
        <c:auto val="0"/>
        <c:lblAlgn val="ctr"/>
        <c:lblOffset val="100"/>
        <c:noMultiLvlLbl val="1"/>
      </c:catAx>
      <c:valAx>
        <c:axId val="64452664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44519568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05203547074834"/>
          <c:y val="6.8052964655032841E-2"/>
          <c:w val="0.78898033649351917"/>
          <c:h val="0.783832878978160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ก.พ.-65</c:v>
                </c:pt>
              </c:strCache>
            </c:strRef>
          </c:tx>
          <c:spPr>
            <a:ln w="28575" cap="rnd" cmpd="sng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8575" cap="rnd" cmpd="sng">
                <a:solidFill>
                  <a:schemeClr val="accen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FDA0-492A-A395-E9CE333DE8B6}"/>
              </c:ext>
            </c:extLst>
          </c:dPt>
          <c:dLbls>
            <c:dLbl>
              <c:idx val="0"/>
              <c:layout>
                <c:manualLayout>
                  <c:x val="-2.472743611770559E-2"/>
                  <c:y val="-2.086005382815818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4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3</a:t>
                    </a:r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728864482567094E-2"/>
                      <c:h val="5.73356704233746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DA0-492A-A395-E9CE333DE8B6}"/>
                </c:ext>
              </c:extLst>
            </c:dLbl>
            <c:dLbl>
              <c:idx val="1"/>
              <c:layout>
                <c:manualLayout>
                  <c:x val="-4.1890933990734687E-2"/>
                  <c:y val="-1.9634254794437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400" dirty="0" smtClean="0"/>
                      <a:t>4</a:t>
                    </a:r>
                    <a:endParaRPr lang="en-US" sz="1400" dirty="0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535122135131083E-2"/>
                      <c:h val="6.031569487365399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DA0-492A-A395-E9CE333DE8B6}"/>
                </c:ext>
              </c:extLst>
            </c:dLbl>
            <c:spPr>
              <a:noFill/>
              <a:ln w="9525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มิ.ย.-65</c:v>
                </c:pt>
                <c:pt idx="1">
                  <c:v>ก.ค.-65</c:v>
                </c:pt>
                <c:pt idx="2">
                  <c:v>ส.ค.-65</c:v>
                </c:pt>
                <c:pt idx="3">
                  <c:v>     ก.ย. - 65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 formatCode="General">
                  <c:v>3</c:v>
                </c:pt>
                <c:pt idx="1">
                  <c:v>4</c:v>
                </c:pt>
                <c:pt idx="2">
                  <c:v>4</c:v>
                </c:pt>
                <c:pt idx="3" formatCode="General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A0-492A-A395-E9CE333DE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19215"/>
        <c:axId val="505624207"/>
      </c:lineChart>
      <c:catAx>
        <c:axId val="50561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24207"/>
        <c:crosses val="autoZero"/>
        <c:auto val="1"/>
        <c:lblAlgn val="ctr"/>
        <c:lblOffset val="100"/>
        <c:noMultiLvlLbl val="1"/>
      </c:catAx>
      <c:valAx>
        <c:axId val="505624207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19215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05203547074834"/>
          <c:y val="7.103298910531218E-2"/>
          <c:w val="0.81699159017135636"/>
          <c:h val="0.783832878978160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ก.พ.-65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8261375550249416E-2"/>
                  <c:y val="-1.7880146701676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8B-44F2-8F28-86F335BFC8FF}"/>
                </c:ext>
              </c:extLst>
            </c:dLbl>
            <c:dLbl>
              <c:idx val="1"/>
              <c:layout>
                <c:manualLayout>
                  <c:x val="-4.7826719437811756E-2"/>
                  <c:y val="-1.814904510822198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fld id="{9832B494-306F-4374-9570-FCAEA8BEABEB}" type="VALUE">
                      <a:rPr lang="en-US" sz="1400" smtClean="0">
                        <a:solidFill>
                          <a:srgbClr val="002060"/>
                        </a:solidFill>
                      </a:rPr>
                      <a:pPr>
                        <a:defRPr sz="1400" b="1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defRPr>
                      </a:pPr>
                      <a:t>[VALUE]</a:t>
                    </a:fld>
                    <a:endParaRPr lang="th-TH"/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957761851557913E-2"/>
                      <c:h val="6.389172421398922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C8B-44F2-8F28-86F335BFC8FF}"/>
                </c:ext>
              </c:extLst>
            </c:dLbl>
            <c:dLbl>
              <c:idx val="2"/>
              <c:layout>
                <c:manualLayout>
                  <c:x val="-3.2795464757356597E-2"/>
                  <c:y val="-2.031490154013918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2">
                            <a:lumMod val="50000"/>
                          </a:schemeClr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fld id="{3F33AA00-C2C3-47A8-9866-DE3D65A20CC8}" type="VALUE">
                      <a:rPr lang="en-US" sz="140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pPr>
                        <a:defRPr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defRPr>
                      </a:pPr>
                      <a:t>[VALUE]</a:t>
                    </a:fld>
                    <a:endParaRPr lang="th-TH"/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93C-4DB0-8F49-329BD646CA61}"/>
                </c:ext>
              </c:extLst>
            </c:dLbl>
            <c:dLbl>
              <c:idx val="3"/>
              <c:layout>
                <c:manualLayout>
                  <c:x val="-0.10385230506496267"/>
                  <c:y val="-1.0117232292329834E-2"/>
                </c:manualLayout>
              </c:layout>
              <c:tx>
                <c:rich>
                  <a:bodyPr/>
                  <a:lstStyle/>
                  <a:p>
                    <a:r>
                      <a:rPr lang="th-TH"/>
                      <a:t>เป้าหมาย</a:t>
                    </a:r>
                  </a:p>
                  <a:p>
                    <a:fld id="{B804DFEA-6929-4306-8E59-2DA391CFA69C}" type="VALUE">
                      <a:rPr lang="en-US" smtClean="0"/>
                      <a:pPr/>
                      <a:t>[VALUE]</a:t>
                    </a:fld>
                    <a:endParaRPr lang="th-T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04A-470C-89AC-EF0810D36D73}"/>
                </c:ext>
              </c:extLst>
            </c:dLbl>
            <c:spPr>
              <a:noFill/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มิ.ย.-65</c:v>
                </c:pt>
                <c:pt idx="1">
                  <c:v>ก.ค.-65</c:v>
                </c:pt>
                <c:pt idx="2">
                  <c:v>ส.ค.-65</c:v>
                </c:pt>
                <c:pt idx="3">
                  <c:v>ก.ย. - 65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 formatCode="General">
                  <c:v>4</c:v>
                </c:pt>
                <c:pt idx="1">
                  <c:v>4</c:v>
                </c:pt>
                <c:pt idx="2">
                  <c:v>4</c:v>
                </c:pt>
                <c:pt idx="3" formatCode="General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A0-492A-A395-E9CE333DE8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มี.ค.-65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มิ.ย.-65</c:v>
                </c:pt>
                <c:pt idx="1">
                  <c:v>ก.ค.-65</c:v>
                </c:pt>
                <c:pt idx="2">
                  <c:v>ส.ค.-65</c:v>
                </c:pt>
                <c:pt idx="3">
                  <c:v>ก.ย. - 65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DA0-492A-A395-E9CE333DE8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ก.ย.-65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มิ.ย.-65</c:v>
                </c:pt>
                <c:pt idx="1">
                  <c:v>ก.ค.-65</c:v>
                </c:pt>
                <c:pt idx="2">
                  <c:v>ส.ค.-65</c:v>
                </c:pt>
                <c:pt idx="3">
                  <c:v>ก.ย. - 65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DA0-492A-A395-E9CE333DE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19215"/>
        <c:axId val="505624207"/>
      </c:lineChart>
      <c:catAx>
        <c:axId val="50561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24207"/>
        <c:crosses val="autoZero"/>
        <c:auto val="1"/>
        <c:lblAlgn val="ctr"/>
        <c:lblOffset val="100"/>
        <c:noMultiLvlLbl val="1"/>
      </c:catAx>
      <c:valAx>
        <c:axId val="505624207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19215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24194557210274E-2"/>
          <c:y val="0.11235367268743528"/>
          <c:w val="0.87779032096117937"/>
          <c:h val="0.7484152110917677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ก.พ.-65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397566100427144E-2"/>
                  <c:y val="-1.7708826455592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0A-43C0-A369-7BAD7161C948}"/>
                </c:ext>
              </c:extLst>
            </c:dLbl>
            <c:dLbl>
              <c:idx val="1"/>
              <c:layout>
                <c:manualLayout>
                  <c:x val="-5.5322462676736885E-2"/>
                  <c:y val="-2.21358006701931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400" dirty="0"/>
                      <a:t>4</a:t>
                    </a: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553170968963214E-2"/>
                      <c:h val="6.3279539867983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40A-43C0-A369-7BAD7161C948}"/>
                </c:ext>
              </c:extLst>
            </c:dLbl>
            <c:dLbl>
              <c:idx val="2"/>
              <c:layout>
                <c:manualLayout>
                  <c:x val="-4.0945740675747501E-2"/>
                  <c:y val="-1.770882645559232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2">
                            <a:lumMod val="50000"/>
                          </a:schemeClr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fld id="{D9F72170-605E-4D0D-AF64-C666C4A24AAB}" type="VALUE">
                      <a:rPr lang="en-US" sz="140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pPr>
                        <a:defRPr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defRPr>
                      </a:pPr>
                      <a:t>[VALUE]</a:t>
                    </a:fld>
                    <a:endParaRPr lang="th-TH"/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40A-43C0-A369-7BAD7161C948}"/>
                </c:ext>
              </c:extLst>
            </c:dLbl>
            <c:dLbl>
              <c:idx val="3"/>
              <c:layout>
                <c:manualLayout>
                  <c:x val="-6.4343306776174641E-2"/>
                  <c:y val="-3.5417652911184656E-2"/>
                </c:manualLayout>
              </c:layout>
              <c:tx>
                <c:rich>
                  <a:bodyPr/>
                  <a:lstStyle/>
                  <a:p>
                    <a:r>
                      <a:rPr lang="th-TH" dirty="0"/>
                      <a:t>เป้าหมาย</a:t>
                    </a:r>
                  </a:p>
                  <a:p>
                    <a:fld id="{29124B70-1926-40BF-85CE-758D033F3C9C}" type="VALUE">
                      <a:rPr lang="en-US" smtClean="0"/>
                      <a:pPr/>
                      <a:t>[VALUE]</a:t>
                    </a:fld>
                    <a:endParaRPr lang="th-T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D35-4945-B698-CE4DCB93BE4E}"/>
                </c:ext>
              </c:extLst>
            </c:dLbl>
            <c:spPr>
              <a:noFill/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มิ.ย.-65</c:v>
                </c:pt>
                <c:pt idx="1">
                  <c:v>ก.ค.-65</c:v>
                </c:pt>
                <c:pt idx="2">
                  <c:v>ส.ค.-65</c:v>
                </c:pt>
                <c:pt idx="3">
                  <c:v>ก.ย. - 65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 formatCode="General">
                  <c:v>4</c:v>
                </c:pt>
                <c:pt idx="1">
                  <c:v>4</c:v>
                </c:pt>
                <c:pt idx="2">
                  <c:v>4</c:v>
                </c:pt>
                <c:pt idx="3" formatCode="General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A0-492A-A395-E9CE333DE8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มี.ค.-65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มิ.ย.-65</c:v>
                </c:pt>
                <c:pt idx="1">
                  <c:v>ก.ค.-65</c:v>
                </c:pt>
                <c:pt idx="2">
                  <c:v>ส.ค.-65</c:v>
                </c:pt>
                <c:pt idx="3">
                  <c:v>ก.ย. - 65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DA0-492A-A395-E9CE333DE8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ก.ย.-65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มิ.ย.-65</c:v>
                </c:pt>
                <c:pt idx="1">
                  <c:v>ก.ค.-65</c:v>
                </c:pt>
                <c:pt idx="2">
                  <c:v>ส.ค.-65</c:v>
                </c:pt>
                <c:pt idx="3">
                  <c:v>ก.ย. - 65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DA0-492A-A395-E9CE333DE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19215"/>
        <c:axId val="505624207"/>
      </c:lineChart>
      <c:catAx>
        <c:axId val="50561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24207"/>
        <c:crosses val="autoZero"/>
        <c:auto val="1"/>
        <c:lblAlgn val="ctr"/>
        <c:lblOffset val="100"/>
        <c:noMultiLvlLbl val="1"/>
      </c:catAx>
      <c:valAx>
        <c:axId val="505624207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19215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58315769744568"/>
          <c:y val="7.6993038005870901E-2"/>
          <c:w val="0.83990666338363851"/>
          <c:h val="0.783832878978160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ก.พ.-65</c:v>
                </c:pt>
              </c:strCache>
            </c:strRef>
          </c:tx>
          <c:spPr>
            <a:ln w="28575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336450985184137E-2"/>
                  <c:y val="-2.6460019059804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60-4CC1-B4A7-D9FF8539A9AF}"/>
                </c:ext>
              </c:extLst>
            </c:dLbl>
            <c:dLbl>
              <c:idx val="1"/>
              <c:layout>
                <c:manualLayout>
                  <c:x val="-3.8650996944211237E-2"/>
                  <c:y val="-2.64241846117492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fld id="{C72D02E3-3144-4A67-A944-F7333054027E}" type="VALUE">
                      <a:rPr lang="en-US" sz="1400" smtClean="0"/>
                      <a:pPr>
                        <a:defRPr sz="1400" b="1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defRPr>
                      </a:pPr>
                      <a:t>[VALUE]</a:t>
                    </a:fld>
                    <a:endParaRPr lang="th-TH"/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6825884350428967E-2"/>
                      <c:h val="8.081549586862013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305-463F-A760-4C408CAE22AA}"/>
                </c:ext>
              </c:extLst>
            </c:dLbl>
            <c:dLbl>
              <c:idx val="2"/>
              <c:layout>
                <c:manualLayout>
                  <c:x val="-4.9589843498777132E-2"/>
                  <c:y val="-2.667617061868346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2">
                            <a:lumMod val="50000"/>
                          </a:schemeClr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fld id="{B66F9702-9B84-4017-9031-2C08EB3C868C}" type="VALUE">
                      <a:rPr lang="en-US" dirty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pPr>
                        <a:defRPr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defRPr>
                      </a:pPr>
                      <a:t>[VALUE]</a:t>
                    </a:fld>
                    <a:endParaRPr lang="th-TH"/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436839987284376E-2"/>
                      <c:h val="6.540027192965182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B9A-4EF1-9870-247BACCDC3FB}"/>
                </c:ext>
              </c:extLst>
            </c:dLbl>
            <c:dLbl>
              <c:idx val="3"/>
              <c:layout>
                <c:manualLayout>
                  <c:x val="-8.4594634821292397E-2"/>
                  <c:y val="-1.5954686939728978E-2"/>
                </c:manualLayout>
              </c:layout>
              <c:tx>
                <c:rich>
                  <a:bodyPr/>
                  <a:lstStyle/>
                  <a:p>
                    <a:r>
                      <a:rPr lang="th-TH" dirty="0"/>
                      <a:t>เป้าหมาย</a:t>
                    </a:r>
                  </a:p>
                  <a:p>
                    <a:fld id="{5BAB301B-9170-4FF2-9CE0-2BB0F351F311}" type="VALUE">
                      <a:rPr lang="en-US" smtClean="0"/>
                      <a:pPr/>
                      <a:t>[VALUE]</a:t>
                    </a:fld>
                    <a:endParaRPr lang="th-T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DB0-4BCE-B41F-0F4B31FE2C20}"/>
                </c:ext>
              </c:extLst>
            </c:dLbl>
            <c:spPr>
              <a:noFill/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มิ.ย.-65</c:v>
                </c:pt>
                <c:pt idx="1">
                  <c:v>ก.ค.-65</c:v>
                </c:pt>
                <c:pt idx="2">
                  <c:v>ส.ค.-65</c:v>
                </c:pt>
                <c:pt idx="3">
                  <c:v>ก.ย. - 65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 formatCode="General">
                  <c:v>3</c:v>
                </c:pt>
                <c:pt idx="1">
                  <c:v>4</c:v>
                </c:pt>
                <c:pt idx="2">
                  <c:v>4</c:v>
                </c:pt>
                <c:pt idx="3" formatCode="General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A0-492A-A395-E9CE333DE8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มี.ค.-65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มิ.ย.-65</c:v>
                </c:pt>
                <c:pt idx="1">
                  <c:v>ก.ค.-65</c:v>
                </c:pt>
                <c:pt idx="2">
                  <c:v>ส.ค.-65</c:v>
                </c:pt>
                <c:pt idx="3">
                  <c:v>ก.ย. - 65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DA0-492A-A395-E9CE333DE8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ก.ย.-65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มิ.ย.-65</c:v>
                </c:pt>
                <c:pt idx="1">
                  <c:v>ก.ค.-65</c:v>
                </c:pt>
                <c:pt idx="2">
                  <c:v>ส.ค.-65</c:v>
                </c:pt>
                <c:pt idx="3">
                  <c:v>ก.ย. - 65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DA0-492A-A395-E9CE333DE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19215"/>
        <c:axId val="505624207"/>
      </c:lineChart>
      <c:catAx>
        <c:axId val="50561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24207"/>
        <c:crosses val="autoZero"/>
        <c:auto val="1"/>
        <c:lblAlgn val="ctr"/>
        <c:lblOffset val="100"/>
        <c:noMultiLvlLbl val="1"/>
      </c:catAx>
      <c:valAx>
        <c:axId val="505624207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19215"/>
        <c:crosses val="autoZero"/>
        <c:crossBetween val="between"/>
        <c:majorUnit val="1"/>
        <c:minorUnit val="1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58624504695177"/>
          <c:y val="0.11572101278746029"/>
          <c:w val="0.89241378621889722"/>
          <c:h val="0.783832878978160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ก.พ.-65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4270225223290533E-2"/>
                  <c:y val="-2.0816795805731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E9-42A8-ACFB-1B3D79E9E6E8}"/>
                </c:ext>
              </c:extLst>
            </c:dLbl>
            <c:dLbl>
              <c:idx val="1"/>
              <c:layout>
                <c:manualLayout>
                  <c:x val="-6.0686632295999403E-2"/>
                  <c:y val="-2.08230010373275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fld id="{7C8C3A4C-C16A-4783-A2A4-AB91F2B4362C}" type="VALUE">
                      <a:rPr lang="en-US" sz="1400" smtClean="0"/>
                      <a:pPr>
                        <a:defRPr sz="1400" b="1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defRPr>
                      </a:pPr>
                      <a:t>[VALUE]</a:t>
                    </a:fld>
                    <a:endParaRPr lang="th-TH"/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537577729210804E-2"/>
                      <c:h val="6.687174866426856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EE9-42A8-ACFB-1B3D79E9E6E8}"/>
                </c:ext>
              </c:extLst>
            </c:dLbl>
            <c:dLbl>
              <c:idx val="2"/>
              <c:layout>
                <c:manualLayout>
                  <c:x val="-6.9968264062429383E-2"/>
                  <c:y val="-1.4869139861237026E-2"/>
                </c:manualLayout>
              </c:layout>
              <c:tx>
                <c:rich>
                  <a:bodyPr/>
                  <a:lstStyle/>
                  <a:p>
                    <a:fld id="{49B9DA58-8563-45DE-8EF0-3D405C22FAE1}" type="VALUE">
                      <a:rPr lang="en-US" dirty="0">
                        <a:solidFill>
                          <a:schemeClr val="accent5"/>
                        </a:solidFill>
                      </a:rPr>
                      <a:pPr/>
                      <a:t>[VALUE]</a:t>
                    </a:fld>
                    <a:endParaRPr lang="th-T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859563585322175E-2"/>
                      <c:h val="6.688139109584390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C96-423F-BB14-924972F462F8}"/>
                </c:ext>
              </c:extLst>
            </c:dLbl>
            <c:dLbl>
              <c:idx val="3"/>
              <c:layout>
                <c:manualLayout>
                  <c:x val="-1.4279260509704371E-2"/>
                  <c:y val="-3.717261549340957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th-TH" sz="1400"/>
                      <a:t>เป้าหมาย</a:t>
                    </a:r>
                  </a:p>
                  <a:p>
                    <a:pPr>
                      <a:defRPr sz="1400" b="1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defRPr>
                    </a:pPr>
                    <a:r>
                      <a:rPr lang="th-TH" sz="1400"/>
                      <a:t>5</a:t>
                    </a: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396495712061749"/>
                      <c:h val="0.154076134679283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F6B-47E2-B8DF-D1395FA6B749}"/>
                </c:ext>
              </c:extLst>
            </c:dLbl>
            <c:spPr>
              <a:noFill/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มิ.ย.-65</c:v>
                </c:pt>
                <c:pt idx="1">
                  <c:v>ก.ค.-65</c:v>
                </c:pt>
                <c:pt idx="2">
                  <c:v>ส.ค.-56</c:v>
                </c:pt>
                <c:pt idx="3">
                  <c:v>ก.ย. - 65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 formatCode="General">
                  <c:v>1</c:v>
                </c:pt>
                <c:pt idx="1">
                  <c:v>2</c:v>
                </c:pt>
                <c:pt idx="2">
                  <c:v>3</c:v>
                </c:pt>
                <c:pt idx="3" formatCode="General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A0-492A-A395-E9CE333DE8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มี.ค.-65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มิ.ย.-65</c:v>
                </c:pt>
                <c:pt idx="1">
                  <c:v>ก.ค.-65</c:v>
                </c:pt>
                <c:pt idx="2">
                  <c:v>ส.ค.-56</c:v>
                </c:pt>
                <c:pt idx="3">
                  <c:v>ก.ย. - 65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DA0-492A-A395-E9CE333DE8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ก.ย.-65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มิ.ย.-65</c:v>
                </c:pt>
                <c:pt idx="1">
                  <c:v>ก.ค.-65</c:v>
                </c:pt>
                <c:pt idx="2">
                  <c:v>ส.ค.-56</c:v>
                </c:pt>
                <c:pt idx="3">
                  <c:v>ก.ย. - 65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DA0-492A-A395-E9CE333DE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19215"/>
        <c:axId val="505624207"/>
      </c:lineChart>
      <c:catAx>
        <c:axId val="50561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24207"/>
        <c:crosses val="autoZero"/>
        <c:auto val="1"/>
        <c:lblAlgn val="ctr"/>
        <c:lblOffset val="100"/>
        <c:noMultiLvlLbl val="1"/>
      </c:catAx>
      <c:valAx>
        <c:axId val="505624207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19215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58624504695177"/>
          <c:y val="0.12406761110623073"/>
          <c:w val="0.89241378621889722"/>
          <c:h val="0.783832878978160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ก.พ.-65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7126077325231412E-2"/>
                  <c:y val="-2.379055339905576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99.05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55-40C5-AEB9-406EAA8C922F}"/>
                </c:ext>
              </c:extLst>
            </c:dLbl>
            <c:dLbl>
              <c:idx val="1"/>
              <c:layout>
                <c:manualLayout>
                  <c:x val="-7.3537966754733355E-2"/>
                  <c:y val="-2.082288395748596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400" dirty="0"/>
                      <a:t>99.05</a:t>
                    </a: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920410550102328"/>
                      <c:h val="6.68717905488468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B55-40C5-AEB9-406EAA8C922F}"/>
                </c:ext>
              </c:extLst>
            </c:dLbl>
            <c:dLbl>
              <c:idx val="2"/>
              <c:layout>
                <c:manualLayout>
                  <c:x val="-4.569363363105404E-2"/>
                  <c:y val="-1.7842967833484366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99.05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55-40C5-AEB9-406EAA8C922F}"/>
                </c:ext>
              </c:extLst>
            </c:dLbl>
            <c:dLbl>
              <c:idx val="3"/>
              <c:layout>
                <c:manualLayout>
                  <c:x val="-1.8563038662615706E-2"/>
                  <c:y val="-4.173599316326644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th-TH" sz="1400" dirty="0"/>
                      <a:t>เป้าหมาย</a:t>
                    </a:r>
                  </a:p>
                  <a:p>
                    <a:pPr>
                      <a:defRPr sz="1400" b="1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defRPr>
                    </a:pPr>
                    <a:r>
                      <a:rPr lang="th-TH" sz="1400" dirty="0"/>
                      <a:t>100</a:t>
                    </a: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539740081479484"/>
                      <c:h val="0.143799675469844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B55-40C5-AEB9-406EAA8C922F}"/>
                </c:ext>
              </c:extLst>
            </c:dLbl>
            <c:spPr>
              <a:noFill/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พ.ค.-65</c:v>
                </c:pt>
                <c:pt idx="1">
                  <c:v>มิ.ย.-65</c:v>
                </c:pt>
                <c:pt idx="2">
                  <c:v>ก.ค.</c:v>
                </c:pt>
                <c:pt idx="3">
                  <c:v>ก.ย. - 65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 formatCode="General">
                  <c:v>5</c:v>
                </c:pt>
                <c:pt idx="1">
                  <c:v>5</c:v>
                </c:pt>
                <c:pt idx="2">
                  <c:v>5</c:v>
                </c:pt>
                <c:pt idx="3" formatCode="General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B55-40C5-AEB9-406EAA8C92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มี.ค.-65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พ.ค.-65</c:v>
                </c:pt>
                <c:pt idx="1">
                  <c:v>มิ.ย.-65</c:v>
                </c:pt>
                <c:pt idx="2">
                  <c:v>ก.ค.</c:v>
                </c:pt>
                <c:pt idx="3">
                  <c:v>ก.ย. - 65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B55-40C5-AEB9-406EAA8C922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ก.ย.-65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พ.ค.-65</c:v>
                </c:pt>
                <c:pt idx="1">
                  <c:v>มิ.ย.-65</c:v>
                </c:pt>
                <c:pt idx="2">
                  <c:v>ก.ค.</c:v>
                </c:pt>
                <c:pt idx="3">
                  <c:v>ก.ย. - 65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B55-40C5-AEB9-406EAA8C92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19215"/>
        <c:axId val="505624207"/>
      </c:lineChart>
      <c:catAx>
        <c:axId val="50561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24207"/>
        <c:crosses val="autoZero"/>
        <c:auto val="1"/>
        <c:lblAlgn val="ctr"/>
        <c:lblOffset val="100"/>
        <c:noMultiLvlLbl val="1"/>
      </c:catAx>
      <c:valAx>
        <c:axId val="505624207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19215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21641142896453E-2"/>
          <c:y val="7.1032936803024041E-2"/>
          <c:w val="0.89241378621889722"/>
          <c:h val="0.783832878978160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ก.พ.-65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1409530352671115E-3"/>
                  <c:y val="-1.814407295337680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400" dirty="0" smtClean="0"/>
                      <a:t>69.69</a:t>
                    </a:r>
                    <a:endParaRPr lang="en-US" sz="1400" dirty="0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873983314845063"/>
                      <c:h val="6.9255699314221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DA0-492A-A395-E9CE333DE8B6}"/>
                </c:ext>
              </c:extLst>
            </c:dLbl>
            <c:spPr>
              <a:noFill/>
              <a:ln w="9525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มิ.ย.-65</c:v>
                </c:pt>
                <c:pt idx="1">
                  <c:v>ก.ค.-65</c:v>
                </c:pt>
                <c:pt idx="2">
                  <c:v>ส.ค.-65</c:v>
                </c:pt>
                <c:pt idx="3">
                  <c:v>ก.ย. - 65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 formatCode="General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A0-492A-A395-E9CE333DE8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มี.ค.-65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มิ.ย.-65</c:v>
                </c:pt>
                <c:pt idx="1">
                  <c:v>ก.ค.-65</c:v>
                </c:pt>
                <c:pt idx="2">
                  <c:v>ส.ค.-65</c:v>
                </c:pt>
                <c:pt idx="3">
                  <c:v>ก.ย. - 65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DA0-492A-A395-E9CE333DE8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ก.ย.-65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มิ.ย.-65</c:v>
                </c:pt>
                <c:pt idx="1">
                  <c:v>ก.ค.-65</c:v>
                </c:pt>
                <c:pt idx="2">
                  <c:v>ส.ค.-65</c:v>
                </c:pt>
                <c:pt idx="3">
                  <c:v>ก.ย. - 65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DA0-492A-A395-E9CE333DE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19215"/>
        <c:axId val="505624207"/>
      </c:lineChart>
      <c:catAx>
        <c:axId val="50561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24207"/>
        <c:crosses val="autoZero"/>
        <c:auto val="1"/>
        <c:lblAlgn val="ctr"/>
        <c:lblOffset val="100"/>
        <c:noMultiLvlLbl val="1"/>
      </c:catAx>
      <c:valAx>
        <c:axId val="505624207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19215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20803222269728E-2"/>
          <c:y val="0.14937289792542841"/>
          <c:w val="0.84026349756609686"/>
          <c:h val="0.7244026556013772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ก.พ.-65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523705975187857E-2"/>
                  <c:y val="-1.4857567298292303E-2"/>
                </c:manualLayout>
              </c:layout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305389718795097E-2"/>
                      <c:h val="6.44684415486073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3BE-4E5C-B293-F602D736167D}"/>
                </c:ext>
              </c:extLst>
            </c:dLbl>
            <c:dLbl>
              <c:idx val="1"/>
              <c:layout>
                <c:manualLayout>
                  <c:x val="-5.7944644158290218E-2"/>
                  <c:y val="-1.0805503489667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BE-4E5C-B293-F602D736167D}"/>
                </c:ext>
              </c:extLst>
            </c:dLbl>
            <c:dLbl>
              <c:idx val="2"/>
              <c:layout>
                <c:manualLayout>
                  <c:x val="-0.12025863386604395"/>
                  <c:y val="-1.215619142587552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5</a:t>
                    </a: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97316797969839"/>
                      <c:h val="0.122750519642618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74E-4199-AE35-A3308BAF0087}"/>
                </c:ext>
              </c:extLst>
            </c:dLbl>
            <c:dLbl>
              <c:idx val="3"/>
              <c:layout>
                <c:manualLayout>
                  <c:x val="-8.4019848093781005E-2"/>
                  <c:y val="-4.72740777672936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th-TH" sz="1400" dirty="0" smtClean="0"/>
                      <a:t>เป้าหมาย</a:t>
                    </a:r>
                  </a:p>
                  <a:p>
                    <a:pPr>
                      <a:defRPr sz="1400" b="1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defRPr>
                    </a:pPr>
                    <a:fld id="{E81CD733-FF3C-47F6-A31E-572331C72FCB}" type="VALUE">
                      <a:rPr lang="en-US" sz="1400" smtClean="0"/>
                      <a:pPr>
                        <a:defRPr sz="1400" b="1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defRPr>
                      </a:pPr>
                      <a:t>[VALUE]</a:t>
                    </a:fld>
                    <a:endParaRPr lang="th-TH"/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033220075127281"/>
                      <c:h val="0.1401069659762772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A75-47C9-8A14-858CAB757E48}"/>
                </c:ext>
              </c:extLst>
            </c:dLbl>
            <c:spPr>
              <a:noFill/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มิ.ย.-65</c:v>
                </c:pt>
                <c:pt idx="1">
                  <c:v>ก.ค.-65</c:v>
                </c:pt>
                <c:pt idx="2">
                  <c:v>ส.ค.-65</c:v>
                </c:pt>
                <c:pt idx="3">
                  <c:v>ก.ย. - 65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 formatCode="0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A0-492A-A395-E9CE333DE8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มี.ค.-65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มิ.ย.-65</c:v>
                </c:pt>
                <c:pt idx="1">
                  <c:v>ก.ค.-65</c:v>
                </c:pt>
                <c:pt idx="2">
                  <c:v>ส.ค.-65</c:v>
                </c:pt>
                <c:pt idx="3">
                  <c:v>ก.ย. - 65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DA0-492A-A395-E9CE333DE8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ก.ย.-65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มิ.ย.-65</c:v>
                </c:pt>
                <c:pt idx="1">
                  <c:v>ก.ค.-65</c:v>
                </c:pt>
                <c:pt idx="2">
                  <c:v>ส.ค.-65</c:v>
                </c:pt>
                <c:pt idx="3">
                  <c:v>ก.ย. - 65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DA0-492A-A395-E9CE333DE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19215"/>
        <c:axId val="505624207"/>
      </c:lineChart>
      <c:catAx>
        <c:axId val="50561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24207"/>
        <c:crosses val="autoZero"/>
        <c:auto val="1"/>
        <c:lblAlgn val="ctr"/>
        <c:lblOffset val="100"/>
        <c:noMultiLvlLbl val="1"/>
      </c:catAx>
      <c:valAx>
        <c:axId val="505624207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19215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999677001285843E-2"/>
          <c:y val="2.8910746902849102E-2"/>
          <c:w val="0.92255076641472544"/>
          <c:h val="0.8259751947565865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2565</c:v>
                </c:pt>
              </c:strCache>
            </c:strRef>
          </c:tx>
          <c:spPr>
            <a:ln w="38100">
              <a:solidFill>
                <a:srgbClr val="FF66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9.0437016775296811E-3"/>
                  <c:y val="-6.29111518678142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C6-4BA1-BE44-714195374C33}"/>
                </c:ext>
              </c:extLst>
            </c:dLbl>
            <c:dLbl>
              <c:idx val="1"/>
              <c:layout>
                <c:manualLayout>
                  <c:x val="-1.3611713938160821E-2"/>
                  <c:y val="-5.5824244632768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C6-4BA1-BE44-714195374C33}"/>
                </c:ext>
              </c:extLst>
            </c:dLbl>
            <c:dLbl>
              <c:idx val="2"/>
              <c:layout>
                <c:manualLayout>
                  <c:x val="-2.5396473368053393E-2"/>
                  <c:y val="-5.63213068599592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C6-4BA1-BE44-714195374C33}"/>
                </c:ext>
              </c:extLst>
            </c:dLbl>
            <c:dLbl>
              <c:idx val="3"/>
              <c:layout>
                <c:manualLayout>
                  <c:x val="-4.1095639853644964E-2"/>
                  <c:y val="-5.63231252214432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C6-4BA1-BE44-714195374C33}"/>
                </c:ext>
              </c:extLst>
            </c:dLbl>
            <c:dLbl>
              <c:idx val="4"/>
              <c:layout>
                <c:manualLayout>
                  <c:x val="3.2422902921826029E-4"/>
                  <c:y val="3.83209626249662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C6-4BA1-BE44-714195374C33}"/>
                </c:ext>
              </c:extLst>
            </c:dLbl>
            <c:dLbl>
              <c:idx val="5"/>
              <c:layout>
                <c:manualLayout>
                  <c:x val="8.300525615200592E-5"/>
                  <c:y val="3.58694076018533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C6-4BA1-BE44-714195374C33}"/>
                </c:ext>
              </c:extLst>
            </c:dLbl>
            <c:dLbl>
              <c:idx val="6"/>
              <c:layout>
                <c:manualLayout>
                  <c:x val="-7.7512999755216513E-2"/>
                  <c:y val="-4.26628516098850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8C6-4BA1-BE44-714195374C33}"/>
                </c:ext>
              </c:extLst>
            </c:dLbl>
            <c:dLbl>
              <c:idx val="7"/>
              <c:layout>
                <c:manualLayout>
                  <c:x val="-6.3739868478333517E-2"/>
                  <c:y val="-5.76116366484798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8C6-4BA1-BE44-714195374C33}"/>
                </c:ext>
              </c:extLst>
            </c:dLbl>
            <c:dLbl>
              <c:idx val="8"/>
              <c:layout>
                <c:manualLayout>
                  <c:x val="-5.8814282043679139E-2"/>
                  <c:y val="-4.81329364228766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8C6-4BA1-BE44-714195374C33}"/>
                </c:ext>
              </c:extLst>
            </c:dLbl>
            <c:dLbl>
              <c:idx val="9"/>
              <c:layout>
                <c:manualLayout>
                  <c:x val="-4.4712934476255128E-2"/>
                  <c:y val="-6.5485955412647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8C6-4BA1-BE44-714195374C33}"/>
                </c:ext>
              </c:extLst>
            </c:dLbl>
            <c:dLbl>
              <c:idx val="10"/>
              <c:layout>
                <c:manualLayout>
                  <c:x val="-4.7031442220637577E-2"/>
                  <c:y val="-6.54859554126474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8C6-4BA1-BE44-714195374C33}"/>
                </c:ext>
              </c:extLst>
            </c:dLbl>
            <c:dLbl>
              <c:idx val="11"/>
              <c:layout>
                <c:manualLayout>
                  <c:x val="-5.6474459856495345E-2"/>
                  <c:y val="-4.5963809049155327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baseline="0" dirty="0">
                        <a:solidFill>
                          <a:srgbClr val="FF66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95.27</a:t>
                    </a:r>
                  </a:p>
                  <a:p>
                    <a:endParaRPr lang="en-US" sz="2000" b="1" dirty="0">
                      <a:solidFill>
                        <a:srgbClr val="FF6600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8C6-4BA1-BE44-714195374C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 baseline="0">
                    <a:solidFill>
                      <a:srgbClr val="FF660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miter lim="800000"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ต.ค.</c:v>
                </c:pt>
                <c:pt idx="1">
                  <c:v>พ.ย.</c:v>
                </c:pt>
                <c:pt idx="2">
                  <c:v>ธ.ค.</c:v>
                </c:pt>
                <c:pt idx="3">
                  <c:v>ม.ค.</c:v>
                </c:pt>
                <c:pt idx="4">
                  <c:v>ก.พ.</c:v>
                </c:pt>
                <c:pt idx="5">
                  <c:v>มี.ค.</c:v>
                </c:pt>
                <c:pt idx="6">
                  <c:v>เม.ย.</c:v>
                </c:pt>
                <c:pt idx="7">
                  <c:v>พ.ค.</c:v>
                </c:pt>
                <c:pt idx="8">
                  <c:v>มิ.ย.</c:v>
                </c:pt>
                <c:pt idx="9">
                  <c:v>ก.ค.</c:v>
                </c:pt>
                <c:pt idx="10">
                  <c:v>ส.ค.</c:v>
                </c:pt>
                <c:pt idx="11">
                  <c:v>ก.ย.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</c:v>
                </c:pt>
                <c:pt idx="1">
                  <c:v>0.53</c:v>
                </c:pt>
                <c:pt idx="2">
                  <c:v>0.68</c:v>
                </c:pt>
                <c:pt idx="3">
                  <c:v>5.95</c:v>
                </c:pt>
                <c:pt idx="4">
                  <c:v>14.41</c:v>
                </c:pt>
                <c:pt idx="5">
                  <c:v>26.55</c:v>
                </c:pt>
                <c:pt idx="6">
                  <c:v>59.42</c:v>
                </c:pt>
                <c:pt idx="7">
                  <c:v>69.69</c:v>
                </c:pt>
                <c:pt idx="8" formatCode="0.00">
                  <c:v>71.08</c:v>
                </c:pt>
                <c:pt idx="9">
                  <c:v>80.989999999999995</c:v>
                </c:pt>
                <c:pt idx="10">
                  <c:v>83.82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08C6-4BA1-BE44-714195374C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2564</c:v>
                </c:pt>
              </c:strCache>
            </c:strRef>
          </c:tx>
          <c:spPr>
            <a:ln>
              <a:solidFill>
                <a:srgbClr val="0066F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5896754517397109E-2"/>
                  <c:y val="-6.23624837365997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8C6-4BA1-BE44-714195374C33}"/>
                </c:ext>
              </c:extLst>
            </c:dLbl>
            <c:dLbl>
              <c:idx val="1"/>
              <c:layout>
                <c:manualLayout>
                  <c:x val="-4.1132287954345002E-2"/>
                  <c:y val="-5.38160501420266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8C6-4BA1-BE44-714195374C33}"/>
                </c:ext>
              </c:extLst>
            </c:dLbl>
            <c:dLbl>
              <c:idx val="2"/>
              <c:layout>
                <c:manualLayout>
                  <c:x val="-4.8816189551408325E-2"/>
                  <c:y val="-6.72429485853617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8C6-4BA1-BE44-714195374C33}"/>
                </c:ext>
              </c:extLst>
            </c:dLbl>
            <c:dLbl>
              <c:idx val="3"/>
              <c:layout>
                <c:manualLayout>
                  <c:x val="-4.1240161539385978E-2"/>
                  <c:y val="-6.23398410513890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8C6-4BA1-BE44-714195374C33}"/>
                </c:ext>
              </c:extLst>
            </c:dLbl>
            <c:dLbl>
              <c:idx val="4"/>
              <c:layout>
                <c:manualLayout>
                  <c:x val="-2.2315750227928127E-2"/>
                  <c:y val="6.000924752356758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35.75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8C6-4BA1-BE44-714195374C33}"/>
                </c:ext>
              </c:extLst>
            </c:dLbl>
            <c:dLbl>
              <c:idx val="5"/>
              <c:layout>
                <c:manualLayout>
                  <c:x val="-4.1894197036830415E-2"/>
                  <c:y val="6.47232150810868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8C6-4BA1-BE44-714195374C33}"/>
                </c:ext>
              </c:extLst>
            </c:dLbl>
            <c:dLbl>
              <c:idx val="6"/>
              <c:layout>
                <c:manualLayout>
                  <c:x val="-2.8710140621076834E-2"/>
                  <c:y val="8.16167631237009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850005989173818E-2"/>
                      <c:h val="7.14300182675359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08C6-4BA1-BE44-714195374C33}"/>
                </c:ext>
              </c:extLst>
            </c:dLbl>
            <c:dLbl>
              <c:idx val="7"/>
              <c:layout>
                <c:manualLayout>
                  <c:x val="-2.618543564817289E-2"/>
                  <c:y val="8.5061859408775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850006973425889E-2"/>
                      <c:h val="8.39177101547582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4-08C6-4BA1-BE44-714195374C33}"/>
                </c:ext>
              </c:extLst>
            </c:dLbl>
            <c:dLbl>
              <c:idx val="8"/>
              <c:layout>
                <c:manualLayout>
                  <c:x val="-2.022411616379096E-2"/>
                  <c:y val="6.7578870071585376E-2"/>
                </c:manualLayout>
              </c:layout>
              <c:tx>
                <c:rich>
                  <a:bodyPr/>
                  <a:lstStyle/>
                  <a:p>
                    <a:fld id="{88B5E96E-48AE-414F-8FBF-C7C66B1563B4}" type="VALUE">
                      <a:rPr lang="en-US" smtClean="0"/>
                      <a:pPr/>
                      <a:t>[VALUE]</a:t>
                    </a:fld>
                    <a:endParaRPr lang="th-TH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08C6-4BA1-BE44-714195374C33}"/>
                </c:ext>
              </c:extLst>
            </c:dLbl>
            <c:dLbl>
              <c:idx val="9"/>
              <c:layout>
                <c:manualLayout>
                  <c:x val="-1.6080710244164579E-2"/>
                  <c:y val="4.93703314685592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8C6-4BA1-BE44-714195374C33}"/>
                </c:ext>
              </c:extLst>
            </c:dLbl>
            <c:dLbl>
              <c:idx val="10"/>
              <c:layout>
                <c:manualLayout>
                  <c:x val="-2.4889864654514239E-2"/>
                  <c:y val="5.79693741076994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8C6-4BA1-BE44-714195374C33}"/>
                </c:ext>
              </c:extLst>
            </c:dLbl>
            <c:dLbl>
              <c:idx val="11"/>
              <c:layout>
                <c:manualLayout>
                  <c:x val="-2.3844654186733448E-2"/>
                  <c:y val="6.80407907476468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8C6-4BA1-BE44-714195374C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>
                    <a:solidFill>
                      <a:srgbClr val="0070C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miter lim="800000"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ต.ค.</c:v>
                </c:pt>
                <c:pt idx="1">
                  <c:v>พ.ย.</c:v>
                </c:pt>
                <c:pt idx="2">
                  <c:v>ธ.ค.</c:v>
                </c:pt>
                <c:pt idx="3">
                  <c:v>ม.ค.</c:v>
                </c:pt>
                <c:pt idx="4">
                  <c:v>ก.พ.</c:v>
                </c:pt>
                <c:pt idx="5">
                  <c:v>มี.ค.</c:v>
                </c:pt>
                <c:pt idx="6">
                  <c:v>เม.ย.</c:v>
                </c:pt>
                <c:pt idx="7">
                  <c:v>พ.ค.</c:v>
                </c:pt>
                <c:pt idx="8">
                  <c:v>มิ.ย.</c:v>
                </c:pt>
                <c:pt idx="9">
                  <c:v>ก.ค.</c:v>
                </c:pt>
                <c:pt idx="10">
                  <c:v>ส.ค.</c:v>
                </c:pt>
                <c:pt idx="11">
                  <c:v>ก.ย.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0</c:v>
                </c:pt>
                <c:pt idx="1">
                  <c:v>11.96</c:v>
                </c:pt>
                <c:pt idx="2">
                  <c:v>19.97</c:v>
                </c:pt>
                <c:pt idx="3">
                  <c:v>25.15</c:v>
                </c:pt>
                <c:pt idx="4">
                  <c:v>35.75</c:v>
                </c:pt>
                <c:pt idx="5">
                  <c:v>45.94</c:v>
                </c:pt>
                <c:pt idx="6">
                  <c:v>56.23</c:v>
                </c:pt>
                <c:pt idx="7">
                  <c:v>62.81</c:v>
                </c:pt>
                <c:pt idx="8">
                  <c:v>70.83</c:v>
                </c:pt>
                <c:pt idx="9">
                  <c:v>76.81</c:v>
                </c:pt>
                <c:pt idx="10">
                  <c:v>82.36</c:v>
                </c:pt>
                <c:pt idx="11">
                  <c:v>86.65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08C6-4BA1-BE44-714195374C3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noFill/>
            </a:ln>
          </c:spPr>
        </c:dropLines>
        <c:smooth val="0"/>
        <c:axId val="223346688"/>
        <c:axId val="223348224"/>
      </c:lineChart>
      <c:catAx>
        <c:axId val="22334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400" b="1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defRPr>
            </a:pPr>
            <a:endParaRPr lang="th-TH"/>
          </a:p>
        </c:txPr>
        <c:crossAx val="223348224"/>
        <c:crosses val="autoZero"/>
        <c:auto val="1"/>
        <c:lblAlgn val="ctr"/>
        <c:lblOffset val="100"/>
        <c:noMultiLvlLbl val="0"/>
      </c:catAx>
      <c:valAx>
        <c:axId val="223348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400" b="1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defRPr>
            </a:pPr>
            <a:endParaRPr lang="th-TH"/>
          </a:p>
        </c:txPr>
        <c:crossAx val="223346688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b"/>
      <c:layout>
        <c:manualLayout>
          <c:xMode val="edge"/>
          <c:yMode val="edge"/>
          <c:x val="0.70722792393975631"/>
          <c:y val="0.70604704800041362"/>
          <c:w val="0.20247078764476256"/>
          <c:h val="6.0204557251213472E-2"/>
        </c:manualLayout>
      </c:layout>
      <c:overlay val="0"/>
      <c:txPr>
        <a:bodyPr rot="0" vert="horz"/>
        <a:lstStyle/>
        <a:p>
          <a:pPr>
            <a:defRPr sz="1400" b="1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defRPr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2736143017331"/>
          <c:y val="3.3768041996601515E-2"/>
          <c:w val="0.77024085197635128"/>
          <c:h val="0.881634062469653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0788-4DFE-9E71-C009D3A2DF3D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F3C1-4783-91CE-02A1BA12691E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7456-4FB7-9536-26A37CB402EF}"/>
              </c:ext>
            </c:extLst>
          </c:dPt>
          <c:dLbls>
            <c:dLbl>
              <c:idx val="0"/>
              <c:layout>
                <c:manualLayout>
                  <c:x val="-0.10652568533331372"/>
                  <c:y val="-1.8888991119452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788-4DFE-9E71-C009D3A2DF3D}"/>
                </c:ext>
              </c:extLst>
            </c:dLbl>
            <c:dLbl>
              <c:idx val="1"/>
              <c:layout>
                <c:manualLayout>
                  <c:x val="-0.11172206022762168"/>
                  <c:y val="-1.339299022897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C1-4783-91CE-02A1BA12691E}"/>
                </c:ext>
              </c:extLst>
            </c:dLbl>
            <c:dLbl>
              <c:idx val="2"/>
              <c:layout>
                <c:manualLayout>
                  <c:x val="-0.12211481001623774"/>
                  <c:y val="-1.6342592205355611E-2"/>
                </c:manualLayout>
              </c:layout>
              <c:tx>
                <c:rich>
                  <a:bodyPr/>
                  <a:lstStyle/>
                  <a:p>
                    <a:fld id="{7A61F01D-DD41-40D3-986B-E2CB2C431B87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th-T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3C1-4783-91CE-02A1BA12691E}"/>
                </c:ext>
              </c:extLst>
            </c:dLbl>
            <c:dLbl>
              <c:idx val="3"/>
              <c:layout>
                <c:manualLayout>
                  <c:x val="-3.1178249365847909E-2"/>
                  <c:y val="-3.2491683600078543E-2"/>
                </c:manualLayout>
              </c:layout>
              <c:tx>
                <c:rich>
                  <a:bodyPr/>
                  <a:lstStyle/>
                  <a:p>
                    <a:r>
                      <a:rPr lang="th-TH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เป้าหมาย</a:t>
                    </a:r>
                  </a:p>
                  <a:p>
                    <a:fld id="{39E39534-E894-4354-B46B-E36DF3A6A862}" type="VALUE">
                      <a:rPr lang="en-US" sz="140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pPr/>
                      <a:t>[VALUE]</a:t>
                    </a:fld>
                    <a:endParaRPr lang="th-T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456-4FB7-9536-26A37CB402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มิ.ย. - 65</c:v>
                </c:pt>
                <c:pt idx="1">
                  <c:v>ก.ค. - 65 </c:v>
                </c:pt>
                <c:pt idx="2">
                  <c:v>ส.ค. - 65</c:v>
                </c:pt>
                <c:pt idx="3">
                  <c:v>      ก.ย. - 65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32.729999999999997</c:v>
                </c:pt>
                <c:pt idx="1">
                  <c:v>42.93</c:v>
                </c:pt>
                <c:pt idx="2">
                  <c:v>45.85</c:v>
                </c:pt>
                <c:pt idx="3">
                  <c:v>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04-4E58-8514-7737ADFB18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มิ.ย. - 65</c:v>
                </c:pt>
                <c:pt idx="1">
                  <c:v>ก.ค. - 65 </c:v>
                </c:pt>
                <c:pt idx="2">
                  <c:v>ส.ค. - 65</c:v>
                </c:pt>
                <c:pt idx="3">
                  <c:v>      ก.ย. - 65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04-4E58-8514-7737ADFB18E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มิ.ย. - 65</c:v>
                </c:pt>
                <c:pt idx="1">
                  <c:v>ก.ค. - 65 </c:v>
                </c:pt>
                <c:pt idx="2">
                  <c:v>ส.ค. - 65</c:v>
                </c:pt>
                <c:pt idx="3">
                  <c:v>      ก.ย. - 65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04-4E58-8514-7737ADFB18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2055168"/>
        <c:axId val="562072224"/>
      </c:lineChart>
      <c:catAx>
        <c:axId val="56205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62072224"/>
        <c:crosses val="autoZero"/>
        <c:auto val="1"/>
        <c:lblAlgn val="ctr"/>
        <c:lblOffset val="100"/>
        <c:noMultiLvlLbl val="1"/>
      </c:catAx>
      <c:valAx>
        <c:axId val="562072224"/>
        <c:scaling>
          <c:orientation val="minMax"/>
          <c:max val="7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62055168"/>
        <c:crosses val="autoZero"/>
        <c:crossBetween val="between"/>
        <c:majorUnit val="10"/>
        <c:minorUnit val="2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85078177591231"/>
          <c:y val="0.18661785656337845"/>
          <c:w val="0.83778186360807394"/>
          <c:h val="0.6627634834245874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0657151000999818"/>
                  <c:y val="-1.736173948997023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fld id="{8509D62E-3F3B-486B-B779-B5A50C32CE17}" type="VALUE">
                      <a:rPr lang="en-US" sz="1400" b="1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defRPr>
                      </a:pPr>
                      <a:t>[VALUE]</a:t>
                    </a:fld>
                    <a:endParaRPr lang="th-TH"/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4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683959138152885"/>
                      <c:h val="7.076114147098173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7D8-4739-83A0-19686314E8D9}"/>
                </c:ext>
              </c:extLst>
            </c:dLbl>
            <c:dLbl>
              <c:idx val="1"/>
              <c:layout>
                <c:manualLayout>
                  <c:x val="-6.3740767469790571E-2"/>
                  <c:y val="-8.31734082607130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D2-4E87-B656-DD2B3ED47315}"/>
                </c:ext>
              </c:extLst>
            </c:dLbl>
            <c:dLbl>
              <c:idx val="2"/>
              <c:layout>
                <c:manualLayout>
                  <c:x val="-6.9052498092273124E-2"/>
                  <c:y val="-1.3862234710118868E-2"/>
                </c:manualLayout>
              </c:layout>
              <c:tx>
                <c:rich>
                  <a:bodyPr/>
                  <a:lstStyle/>
                  <a:p>
                    <a:fld id="{15234170-31EB-446E-8FF8-51F266FA0572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th-T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7D8-4739-83A0-19686314E8D9}"/>
                </c:ext>
              </c:extLst>
            </c:dLbl>
            <c:dLbl>
              <c:idx val="3"/>
              <c:layout>
                <c:manualLayout>
                  <c:x val="-6.5068700125411216E-2"/>
                  <c:y val="-4.235622188394973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th-TH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เป้าหมาย</a:t>
                    </a:r>
                  </a:p>
                  <a:p>
                    <a:pPr>
                      <a:defRPr sz="1400" b="1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defRPr>
                    </a:pPr>
                    <a:fld id="{0FD76F80-4B59-4E74-8C00-B2D6C2EE0F5D}" type="VALUE">
                      <a:rPr lang="en-US" sz="1400" b="1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pPr>
                        <a:defRPr sz="1400" b="1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defRPr>
                      </a:pPr>
                      <a:t>[VALUE]</a:t>
                    </a:fld>
                    <a:endParaRPr lang="th-TH"/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432075199048741"/>
                      <c:h val="0.136166875982772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832-4551-8B27-5925271B5337}"/>
                </c:ext>
              </c:extLst>
            </c:dLbl>
            <c:spPr>
              <a:noFill/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มิ.ย. - 65</c:v>
                </c:pt>
                <c:pt idx="1">
                  <c:v>ก.ค. - 65 </c:v>
                </c:pt>
                <c:pt idx="2">
                  <c:v>ส.ค. - 65</c:v>
                </c:pt>
                <c:pt idx="3">
                  <c:v>      ก.ย. - 65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15.45</c:v>
                </c:pt>
                <c:pt idx="1">
                  <c:v>18.96</c:v>
                </c:pt>
                <c:pt idx="2">
                  <c:v>19.41</c:v>
                </c:pt>
                <c:pt idx="3" formatCode="0.00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70-4FD8-B563-37DFF40220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มิ.ย. - 65</c:v>
                </c:pt>
                <c:pt idx="1">
                  <c:v>ก.ค. - 65 </c:v>
                </c:pt>
                <c:pt idx="2">
                  <c:v>ส.ค. - 65</c:v>
                </c:pt>
                <c:pt idx="3">
                  <c:v>      ก.ย. - 65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70-4FD8-B563-37DFF40220F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มิ.ย. - 65</c:v>
                </c:pt>
                <c:pt idx="1">
                  <c:v>ก.ค. - 65 </c:v>
                </c:pt>
                <c:pt idx="2">
                  <c:v>ส.ค. - 65</c:v>
                </c:pt>
                <c:pt idx="3">
                  <c:v>      ก.ย. - 65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70-4FD8-B563-37DFF4022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6820735"/>
        <c:axId val="326833215"/>
      </c:lineChart>
      <c:catAx>
        <c:axId val="326820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26833215"/>
        <c:crosses val="autoZero"/>
        <c:auto val="1"/>
        <c:lblAlgn val="ctr"/>
        <c:lblOffset val="100"/>
        <c:noMultiLvlLbl val="1"/>
      </c:catAx>
      <c:valAx>
        <c:axId val="326833215"/>
        <c:scaling>
          <c:orientation val="minMax"/>
          <c:max val="20"/>
          <c:min val="1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26820735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58621378110282"/>
          <c:y val="0.19251456452844401"/>
          <c:w val="0.78631646063209826"/>
          <c:h val="0.710709547915642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ก.พ.-65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0559644770827354E-2"/>
                  <c:y val="-1.660408538945078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A0-492A-A395-E9CE333DE8B6}"/>
                </c:ext>
              </c:extLst>
            </c:dLbl>
            <c:dLbl>
              <c:idx val="1"/>
              <c:layout>
                <c:manualLayout>
                  <c:x val="-6.1102367880188989E-2"/>
                  <c:y val="-1.587934538938105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400" b="1" i="0" u="none" strike="noStrike" kern="12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4</a:t>
                    </a:r>
                    <a:endParaRPr lang="en-US" sz="1400" dirty="0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4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01667588250467E-2"/>
                      <c:h val="6.19951676570160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DA0-492A-A395-E9CE333DE8B6}"/>
                </c:ext>
              </c:extLst>
            </c:dLbl>
            <c:dLbl>
              <c:idx val="2"/>
              <c:layout>
                <c:manualLayout>
                  <c:x val="-5.3220573941018499E-2"/>
                  <c:y val="-1.937143295435924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2">
                            <a:lumMod val="50000"/>
                          </a:schemeClr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fld id="{A7AE075A-7C9E-43E1-8B86-4666EBF138F8}" type="VALUE">
                      <a: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pPr>
                        <a:defRPr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defRPr>
                      </a:pPr>
                      <a:t>[VALUE]</a:t>
                    </a:fld>
                    <a:endParaRPr lang="th-TH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717826056802375E-2"/>
                      <c:h val="6.223764673479135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161-4313-BF66-B0147804EF51}"/>
                </c:ext>
              </c:extLst>
            </c:dLbl>
            <c:dLbl>
              <c:idx val="3"/>
              <c:layout>
                <c:manualLayout>
                  <c:x val="-8.249205199450789E-2"/>
                  <c:y val="-4.4277561038535439E-2"/>
                </c:manualLayout>
              </c:layout>
              <c:tx>
                <c:rich>
                  <a:bodyPr/>
                  <a:lstStyle/>
                  <a:p>
                    <a:r>
                      <a:rPr lang="th-TH"/>
                      <a:t>เป้าหมาย</a:t>
                    </a:r>
                  </a:p>
                  <a:p>
                    <a:fld id="{4AEA9420-D937-4B50-ACE1-63E749EDFCDE}" type="VALUE">
                      <a:rPr lang="en-US" smtClean="0"/>
                      <a:pPr/>
                      <a:t>[VALUE]</a:t>
                    </a:fld>
                    <a:endParaRPr lang="th-T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F19-4159-A01E-D2E90ADFB96A}"/>
                </c:ext>
              </c:extLst>
            </c:dLbl>
            <c:spPr>
              <a:noFill/>
              <a:ln w="9525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มิ.ย. - 65</c:v>
                </c:pt>
                <c:pt idx="1">
                  <c:v>ก.ค. - 65 </c:v>
                </c:pt>
                <c:pt idx="2">
                  <c:v>ส.ค. - 65</c:v>
                </c:pt>
                <c:pt idx="3">
                  <c:v>      ก.ย. - 65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 formatCode="General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A0-492A-A395-E9CE333DE8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มี.ค.-65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มิ.ย. - 65</c:v>
                </c:pt>
                <c:pt idx="1">
                  <c:v>ก.ค. - 65 </c:v>
                </c:pt>
                <c:pt idx="2">
                  <c:v>ส.ค. - 65</c:v>
                </c:pt>
                <c:pt idx="3">
                  <c:v>      ก.ย. - 65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DA0-492A-A395-E9CE333DE8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ก.ย.-65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มิ.ย. - 65</c:v>
                </c:pt>
                <c:pt idx="1">
                  <c:v>ก.ค. - 65 </c:v>
                </c:pt>
                <c:pt idx="2">
                  <c:v>ส.ค. - 65</c:v>
                </c:pt>
                <c:pt idx="3">
                  <c:v>      ก.ย. - 65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DA0-492A-A395-E9CE333DE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19215"/>
        <c:axId val="505624207"/>
      </c:lineChart>
      <c:catAx>
        <c:axId val="50561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24207"/>
        <c:crosses val="autoZero"/>
        <c:auto val="1"/>
        <c:lblAlgn val="ctr"/>
        <c:lblOffset val="100"/>
        <c:noMultiLvlLbl val="1"/>
      </c:catAx>
      <c:valAx>
        <c:axId val="505624207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19215"/>
        <c:crosses val="autoZero"/>
        <c:crossBetween val="between"/>
        <c:majorUnit val="1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67198538238449E-2"/>
          <c:y val="0.10317325878274008"/>
          <c:w val="0.85847364898600909"/>
          <c:h val="0.7925972906689637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0958431155917703E-2"/>
                  <c:y val="-3.752260219738661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n/a</a:t>
                    </a: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70832757906365E-2"/>
                      <c:h val="5.959145119347918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87E5-4449-B217-E4634F51C82D}"/>
                </c:ext>
              </c:extLst>
            </c:dLbl>
            <c:dLbl>
              <c:idx val="1"/>
              <c:layout>
                <c:manualLayout>
                  <c:x val="-8.0949295146229269E-2"/>
                  <c:y val="-3.613287619007599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n/a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E5-4449-B217-E4634F51C82D}"/>
                </c:ext>
              </c:extLst>
            </c:dLbl>
            <c:dLbl>
              <c:idx val="2"/>
              <c:layout>
                <c:manualLayout>
                  <c:x val="-8.7695069741748372E-2"/>
                  <c:y val="-3.057397216083353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n/a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565030329427512E-2"/>
                      <c:h val="6.2509875808831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0261-49A4-865B-55E5C0B3BB9C}"/>
                </c:ext>
              </c:extLst>
            </c:dLbl>
            <c:dLbl>
              <c:idx val="3"/>
              <c:layout>
                <c:manualLayout>
                  <c:x val="-8.6345914822644559E-2"/>
                  <c:y val="-4.1691780219318464E-2"/>
                </c:manualLayout>
              </c:layout>
              <c:tx>
                <c:rich>
                  <a:bodyPr/>
                  <a:lstStyle/>
                  <a:p>
                    <a:r>
                      <a:rPr lang="th-TH" sz="1400" dirty="0"/>
                      <a:t>เป้าหมาย</a:t>
                    </a:r>
                  </a:p>
                  <a:p>
                    <a:r>
                      <a:rPr lang="th-TH" sz="1400" dirty="0"/>
                      <a:t>9</a:t>
                    </a:r>
                    <a:fld id="{FB430E89-9DE2-422D-AE68-4C5099340872}" type="VALUE">
                      <a:rPr lang="en-US" sz="1400" smtClean="0"/>
                      <a:pPr/>
                      <a:t>[VALUE]</a:t>
                    </a:fld>
                    <a:r>
                      <a:rPr lang="en-US" sz="1400" dirty="0"/>
                      <a:t>.00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B79-401B-ACB8-61CA8A83F8EA}"/>
                </c:ext>
              </c:extLst>
            </c:dLbl>
            <c:spPr>
              <a:noFill/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พ.ค. - 65</c:v>
                </c:pt>
                <c:pt idx="1">
                  <c:v>มิ.ย. - 65</c:v>
                </c:pt>
                <c:pt idx="2">
                  <c:v>ก.ค.-65</c:v>
                </c:pt>
                <c:pt idx="3">
                  <c:v>     ก.ย. - 65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E5-4449-B217-E4634F51C8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พ.ค. - 65</c:v>
                </c:pt>
                <c:pt idx="1">
                  <c:v>มิ.ย. - 65</c:v>
                </c:pt>
                <c:pt idx="2">
                  <c:v>ก.ค.-65</c:v>
                </c:pt>
                <c:pt idx="3">
                  <c:v>     ก.ย. - 65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E5-4449-B217-E4634F51C82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พ.ค. - 65</c:v>
                </c:pt>
                <c:pt idx="1">
                  <c:v>มิ.ย. - 65</c:v>
                </c:pt>
                <c:pt idx="2">
                  <c:v>ก.ค.-65</c:v>
                </c:pt>
                <c:pt idx="3">
                  <c:v>     ก.ย. - 65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7E5-4449-B217-E4634F51C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4519568"/>
        <c:axId val="644526640"/>
      </c:lineChart>
      <c:catAx>
        <c:axId val="64451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44526640"/>
        <c:crosses val="autoZero"/>
        <c:auto val="1"/>
        <c:lblAlgn val="ctr"/>
        <c:lblOffset val="100"/>
        <c:noMultiLvlLbl val="1"/>
      </c:catAx>
      <c:valAx>
        <c:axId val="64452664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44519568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271111716968385E-2"/>
          <c:y val="8.5060920754379127E-2"/>
          <c:w val="0.8275665647652386"/>
          <c:h val="0.815172896484218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46950555739994E-2"/>
                  <c:y val="-1.91332405295840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1</a:t>
                    </a: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881092752040798E-2"/>
                      <c:h val="5.36004066835917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F48-4FC6-8741-A162C817EF5B}"/>
                </c:ext>
              </c:extLst>
            </c:dLbl>
            <c:dLbl>
              <c:idx val="1"/>
              <c:layout>
                <c:manualLayout>
                  <c:x val="-3.037258266745196E-2"/>
                  <c:y val="-2.1866452994212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228537269898337E-2"/>
                      <c:h val="5.25890782555994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72E-4D50-87AC-B5B4A86BC3BD}"/>
                </c:ext>
              </c:extLst>
            </c:dLbl>
            <c:dLbl>
              <c:idx val="2"/>
              <c:layout>
                <c:manualLayout>
                  <c:x val="-5.7983912749592734E-2"/>
                  <c:y val="-2.1866560605238949E-2"/>
                </c:manualLayout>
              </c:layout>
              <c:tx>
                <c:rich>
                  <a:bodyPr/>
                  <a:lstStyle/>
                  <a:p>
                    <a:fld id="{E1740659-E25A-44F6-AC0E-0BE35F3817DB}" type="VALUE">
                      <a:rPr lang="en-US" dirty="0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th-T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766788570081839E-2"/>
                      <c:h val="6.147236850147771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2F7-4AD5-B897-BC18E2B7C973}"/>
                </c:ext>
              </c:extLst>
            </c:dLbl>
            <c:dLbl>
              <c:idx val="3"/>
              <c:layout>
                <c:manualLayout>
                  <c:x val="-7.7312028608059538E-2"/>
                  <c:y val="-3.2799840907858271E-2"/>
                </c:manualLayout>
              </c:layout>
              <c:tx>
                <c:rich>
                  <a:bodyPr/>
                  <a:lstStyle/>
                  <a:p>
                    <a:r>
                      <a:rPr lang="th-TH" dirty="0"/>
                      <a:t>เป้าหมาย</a:t>
                    </a:r>
                  </a:p>
                  <a:p>
                    <a:r>
                      <a:rPr lang="th-TH" dirty="0"/>
                      <a:t>100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E87-4EB7-9368-7AB64A3B5F84}"/>
                </c:ext>
              </c:extLst>
            </c:dLbl>
            <c:spPr>
              <a:noFill/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มิ.ย. - 65</c:v>
                </c:pt>
                <c:pt idx="1">
                  <c:v>ก.ค.-65</c:v>
                </c:pt>
                <c:pt idx="2">
                  <c:v>ส.ค.-65</c:v>
                </c:pt>
                <c:pt idx="3">
                  <c:v>ก.ย. - 65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48-4FC6-8741-A162C817EF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มิ.ย. - 65</c:v>
                </c:pt>
                <c:pt idx="1">
                  <c:v>ก.ค.-65</c:v>
                </c:pt>
                <c:pt idx="2">
                  <c:v>ส.ค.-65</c:v>
                </c:pt>
                <c:pt idx="3">
                  <c:v>ก.ย. - 65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48-4FC6-8741-A162C817EF5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มิ.ย. - 65</c:v>
                </c:pt>
                <c:pt idx="1">
                  <c:v>ก.ค.-65</c:v>
                </c:pt>
                <c:pt idx="2">
                  <c:v>ส.ค.-65</c:v>
                </c:pt>
                <c:pt idx="3">
                  <c:v>ก.ย. - 65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F48-4FC6-8741-A162C817EF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2765552"/>
        <c:axId val="632765968"/>
      </c:lineChart>
      <c:catAx>
        <c:axId val="63276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2765968"/>
        <c:crosses val="autoZero"/>
        <c:auto val="1"/>
        <c:lblAlgn val="ctr"/>
        <c:lblOffset val="100"/>
        <c:noMultiLvlLbl val="1"/>
      </c:catAx>
      <c:valAx>
        <c:axId val="63276596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2765552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971965665144947E-2"/>
          <c:y val="7.2027639621726494E-2"/>
          <c:w val="0.80775047617707374"/>
          <c:h val="0.8257207333341559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4158065841541779E-2"/>
                  <c:y val="-2.655875960484592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400" dirty="0">
                        <a:solidFill>
                          <a:srgbClr val="002060"/>
                        </a:solidFill>
                      </a:rPr>
                      <a:t>n/a</a:t>
                    </a: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427194961488981E-2"/>
                      <c:h val="7.02216368583498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917-42F1-90D7-471DC965BFC9}"/>
                </c:ext>
              </c:extLst>
            </c:dLbl>
            <c:dLbl>
              <c:idx val="1"/>
              <c:layout>
                <c:manualLayout>
                  <c:x val="-1.083165581262259E-2"/>
                  <c:y val="-2.257503454220768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400" dirty="0"/>
                      <a:t>n/a</a:t>
                    </a: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026634146112645E-2"/>
                      <c:h val="6.22539776081588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917-42F1-90D7-471DC965BFC9}"/>
                </c:ext>
              </c:extLst>
            </c:dLbl>
            <c:dLbl>
              <c:idx val="2"/>
              <c:layout>
                <c:manualLayout>
                  <c:x val="-0.12185612789200413"/>
                  <c:y val="-1.5935318500381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2">
                            <a:lumMod val="50000"/>
                          </a:schemeClr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40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96.83</a:t>
                    </a:r>
                    <a:endParaRPr lang="en-US" sz="1400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17-42F1-90D7-471DC965BFC9}"/>
                </c:ext>
              </c:extLst>
            </c:dLbl>
            <c:dLbl>
              <c:idx val="3"/>
              <c:layout>
                <c:manualLayout>
                  <c:x val="-0.11914821393884859"/>
                  <c:y val="-1.195148887528646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th-TH" sz="1400" dirty="0" smtClean="0"/>
                      <a:t>เป้าหมาย</a:t>
                    </a:r>
                  </a:p>
                  <a:p>
                    <a:pPr>
                      <a:defRPr sz="1400" b="1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defRPr>
                    </a:pPr>
                    <a:r>
                      <a:rPr lang="th-TH" sz="1400" dirty="0" smtClean="0"/>
                      <a:t>100</a:t>
                    </a:r>
                    <a:endParaRPr lang="th-TH" sz="1400" dirty="0"/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02589106893731"/>
                      <c:h val="0.138743506409992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598-4047-89EA-673787227891}"/>
                </c:ext>
              </c:extLst>
            </c:dLbl>
            <c:spPr>
              <a:noFill/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มิ.ค. - 65</c:v>
                </c:pt>
                <c:pt idx="1">
                  <c:v>ก.ค.-65</c:v>
                </c:pt>
                <c:pt idx="2">
                  <c:v>ส.ค.-65</c:v>
                </c:pt>
                <c:pt idx="3">
                  <c:v>ก.ย.-65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17-42F1-90D7-471DC965BF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มิ.ค. - 65</c:v>
                </c:pt>
                <c:pt idx="1">
                  <c:v>ก.ค.-65</c:v>
                </c:pt>
                <c:pt idx="2">
                  <c:v>ส.ค.-65</c:v>
                </c:pt>
                <c:pt idx="3">
                  <c:v>ก.ย.-65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17-42F1-90D7-471DC965BFC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มิ.ค. - 65</c:v>
                </c:pt>
                <c:pt idx="1">
                  <c:v>ก.ค.-65</c:v>
                </c:pt>
                <c:pt idx="2">
                  <c:v>ส.ค.-65</c:v>
                </c:pt>
                <c:pt idx="3">
                  <c:v>ก.ย.-65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917-42F1-90D7-471DC965BF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4568656"/>
        <c:axId val="644523312"/>
      </c:lineChart>
      <c:catAx>
        <c:axId val="64456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44523312"/>
        <c:crosses val="autoZero"/>
        <c:auto val="1"/>
        <c:lblAlgn val="ctr"/>
        <c:lblOffset val="100"/>
        <c:noMultiLvlLbl val="1"/>
      </c:catAx>
      <c:valAx>
        <c:axId val="64452331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44568656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85312908711802"/>
          <c:y val="8.1071017632238451E-2"/>
          <c:w val="0.77566574321303361"/>
          <c:h val="0.7778727318376895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ก.พ.-65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6947505212707726E-2"/>
                  <c:y val="-2.697540526166761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400" b="1" dirty="0" smtClean="0">
                        <a:solidFill>
                          <a:srgbClr val="002060"/>
                        </a:solidFill>
                      </a:rPr>
                      <a:t>167.25</a:t>
                    </a:r>
                    <a:endParaRPr lang="en-US" sz="1400" b="1" dirty="0">
                      <a:solidFill>
                        <a:srgbClr val="002060"/>
                      </a:solidFill>
                    </a:endParaRPr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FDA0-492A-A395-E9CE333DE8B6}"/>
                </c:ext>
              </c:extLst>
            </c:dLbl>
            <c:dLbl>
              <c:idx val="1"/>
              <c:layout>
                <c:manualLayout>
                  <c:x val="-5.6889549095558642E-2"/>
                  <c:y val="-2.708426596037993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400" dirty="0" smtClean="0"/>
                      <a:t>178.10</a:t>
                    </a:r>
                    <a:endParaRPr lang="en-US" sz="1400" dirty="0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20946936933549"/>
                      <c:h val="6.32957567720442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DA0-492A-A395-E9CE333DE8B6}"/>
                </c:ext>
              </c:extLst>
            </c:dLbl>
            <c:spPr>
              <a:noFill/>
              <a:ln w="9525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trendlineType val="linear"/>
            <c:dispRSqr val="0"/>
            <c:dispEq val="0"/>
          </c:trendline>
          <c:trendline>
            <c:spPr>
              <a:ln w="12700">
                <a:solidFill>
                  <a:schemeClr val="accent1">
                    <a:lumMod val="75000"/>
                  </a:schemeClr>
                </a:solidFill>
              </a:ln>
            </c:spPr>
            <c:trendlineType val="linear"/>
            <c:dispRSqr val="0"/>
            <c:dispEq val="0"/>
          </c:trendline>
          <c:cat>
            <c:strRef>
              <c:f>Sheet1!$A$2:$A$5</c:f>
              <c:strCache>
                <c:ptCount val="4"/>
                <c:pt idx="0">
                  <c:v>มิ.ย.-65</c:v>
                </c:pt>
                <c:pt idx="1">
                  <c:v>ก.ค.-65</c:v>
                </c:pt>
                <c:pt idx="2">
                  <c:v>ส.ค.-65</c:v>
                </c:pt>
                <c:pt idx="3">
                  <c:v>     ก.ย. - 65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 formatCode="General">
                  <c:v>5</c:v>
                </c:pt>
                <c:pt idx="1">
                  <c:v>5</c:v>
                </c:pt>
                <c:pt idx="2">
                  <c:v>5</c:v>
                </c:pt>
                <c:pt idx="3" formatCode="General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A0-492A-A395-E9CE333DE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19215"/>
        <c:axId val="505624207"/>
      </c:lineChart>
      <c:catAx>
        <c:axId val="50561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24207"/>
        <c:crosses val="autoZero"/>
        <c:auto val="1"/>
        <c:lblAlgn val="ctr"/>
        <c:lblOffset val="100"/>
        <c:noMultiLvlLbl val="1"/>
      </c:catAx>
      <c:valAx>
        <c:axId val="505624207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19215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0.84232</cdr:y>
    </cdr:from>
    <cdr:to>
      <cdr:x>0.14955</cdr:x>
      <cdr:y>0.94158</cdr:y>
    </cdr:to>
    <cdr:sp macro="" textlink="">
      <cdr:nvSpPr>
        <cdr:cNvPr id="2" name="กล่องข้อความ 1">
          <a:extLst xmlns:a="http://schemas.openxmlformats.org/drawingml/2006/main">
            <a:ext uri="{FF2B5EF4-FFF2-40B4-BE49-F238E27FC236}">
              <a16:creationId xmlns:a16="http://schemas.microsoft.com/office/drawing/2014/main" id="{E9198588-3B08-4603-B03D-BD9F2C884E1C}"/>
            </a:ext>
          </a:extLst>
        </cdr:cNvPr>
        <cdr:cNvSpPr txBox="1"/>
      </cdr:nvSpPr>
      <cdr:spPr>
        <a:xfrm xmlns:a="http://schemas.openxmlformats.org/drawingml/2006/main">
          <a:off x="0" y="4078668"/>
          <a:ext cx="1282790" cy="480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th-TH" sz="1400" b="1" strike="noStrike" dirty="0">
              <a:solidFill>
                <a:srgbClr val="002060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(ล้านบาท)</a:t>
          </a:r>
          <a:endParaRPr lang="en-US" sz="1400" b="1" strike="noStrike" dirty="0">
            <a:solidFill>
              <a:srgbClr val="002060"/>
            </a:solidFill>
            <a:effectLst/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  <cdr:relSizeAnchor xmlns:cdr="http://schemas.openxmlformats.org/drawingml/2006/chartDrawing">
    <cdr:from>
      <cdr:x>0.28283</cdr:x>
      <cdr:y>0.19853</cdr:y>
    </cdr:from>
    <cdr:to>
      <cdr:x>0.39721</cdr:x>
      <cdr:y>0.32742</cdr:y>
    </cdr:to>
    <cdr:sp macro="" textlink="">
      <cdr:nvSpPr>
        <cdr:cNvPr id="3" name="กล่องข้อความ 2">
          <a:extLst xmlns:a="http://schemas.openxmlformats.org/drawingml/2006/main">
            <a:ext uri="{FF2B5EF4-FFF2-40B4-BE49-F238E27FC236}">
              <a16:creationId xmlns:a16="http://schemas.microsoft.com/office/drawing/2014/main" id="{E05B0DCF-6844-4A04-A24F-09055E58FCC1}"/>
            </a:ext>
          </a:extLst>
        </cdr:cNvPr>
        <cdr:cNvSpPr txBox="1"/>
      </cdr:nvSpPr>
      <cdr:spPr>
        <a:xfrm xmlns:a="http://schemas.openxmlformats.org/drawingml/2006/main">
          <a:off x="2426041" y="919465"/>
          <a:ext cx="981113" cy="5969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th-TH" sz="1400" b="1" dirty="0">
              <a:solidFill>
                <a:srgbClr val="002060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 ร้อยละ 100</a:t>
          </a:r>
          <a:endParaRPr lang="en-US" sz="1400" b="1" dirty="0">
            <a:solidFill>
              <a:srgbClr val="002060"/>
            </a:solidFill>
            <a:effectLst/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  <cdr:relSizeAnchor xmlns:cdr="http://schemas.openxmlformats.org/drawingml/2006/chartDrawing">
    <cdr:from>
      <cdr:x>0.66571</cdr:x>
      <cdr:y>0.52879</cdr:y>
    </cdr:from>
    <cdr:to>
      <cdr:x>0.81608</cdr:x>
      <cdr:y>0.66087</cdr:y>
    </cdr:to>
    <cdr:sp macro="" textlink="">
      <cdr:nvSpPr>
        <cdr:cNvPr id="4" name="กล่องข้อความ 1">
          <a:extLst xmlns:a="http://schemas.openxmlformats.org/drawingml/2006/main">
            <a:ext uri="{FF2B5EF4-FFF2-40B4-BE49-F238E27FC236}">
              <a16:creationId xmlns:a16="http://schemas.microsoft.com/office/drawing/2014/main" id="{FE9E10F2-44AE-4CAE-A884-A7C1F59C99D0}"/>
            </a:ext>
          </a:extLst>
        </cdr:cNvPr>
        <cdr:cNvSpPr txBox="1"/>
      </cdr:nvSpPr>
      <cdr:spPr>
        <a:xfrm xmlns:a="http://schemas.openxmlformats.org/drawingml/2006/main">
          <a:off x="5710232" y="2449032"/>
          <a:ext cx="1289823" cy="6117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b="1" dirty="0">
              <a:solidFill>
                <a:srgbClr val="002060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 ร้อยละ </a:t>
          </a:r>
        </a:p>
        <a:p xmlns:a="http://schemas.openxmlformats.org/drawingml/2006/main">
          <a:pPr algn="ctr"/>
          <a:r>
            <a:rPr lang="th-TH" sz="14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83.82</a:t>
          </a:r>
          <a:endParaRPr lang="en-US" sz="1400" b="1" dirty="0">
            <a:solidFill>
              <a:srgbClr val="002060"/>
            </a:solidFill>
            <a:effectLst/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  <cdr:relSizeAnchor xmlns:cdr="http://schemas.openxmlformats.org/drawingml/2006/chartDrawing">
    <cdr:from>
      <cdr:x>0.47033</cdr:x>
      <cdr:y>0.44482</cdr:y>
    </cdr:from>
    <cdr:to>
      <cdr:x>0.6112</cdr:x>
      <cdr:y>0.5769</cdr:y>
    </cdr:to>
    <cdr:sp macro="" textlink="">
      <cdr:nvSpPr>
        <cdr:cNvPr id="6" name="กล่องข้อความ 1">
          <a:extLst xmlns:a="http://schemas.openxmlformats.org/drawingml/2006/main">
            <a:ext uri="{FF2B5EF4-FFF2-40B4-BE49-F238E27FC236}">
              <a16:creationId xmlns:a16="http://schemas.microsoft.com/office/drawing/2014/main" id="{1F4B2448-76E9-4A08-992B-8BEA17C3B316}"/>
            </a:ext>
          </a:extLst>
        </cdr:cNvPr>
        <cdr:cNvSpPr txBox="1"/>
      </cdr:nvSpPr>
      <cdr:spPr>
        <a:xfrm xmlns:a="http://schemas.openxmlformats.org/drawingml/2006/main">
          <a:off x="4034336" y="2060145"/>
          <a:ext cx="1208335" cy="6117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b="1" dirty="0">
              <a:solidFill>
                <a:srgbClr val="002060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 ร้อยละ </a:t>
          </a:r>
        </a:p>
        <a:p xmlns:a="http://schemas.openxmlformats.org/drawingml/2006/main">
          <a:pPr algn="ctr"/>
          <a:r>
            <a:rPr lang="th-TH" sz="1400" b="1" dirty="0">
              <a:solidFill>
                <a:srgbClr val="002060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100</a:t>
          </a:r>
          <a:endParaRPr lang="en-US" sz="1400" b="1" dirty="0">
            <a:solidFill>
              <a:srgbClr val="002060"/>
            </a:solidFill>
            <a:effectLst/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  <cdr:relSizeAnchor xmlns:cdr="http://schemas.openxmlformats.org/drawingml/2006/chartDrawing">
    <cdr:from>
      <cdr:x>0.32818</cdr:x>
      <cdr:y>0.01557</cdr:y>
    </cdr:from>
    <cdr:to>
      <cdr:x>0.43891</cdr:x>
      <cdr:y>0.07535</cdr:y>
    </cdr:to>
    <cdr:sp macro="" textlink="">
      <cdr:nvSpPr>
        <cdr:cNvPr id="5" name="กล่องข้อความ 4"/>
        <cdr:cNvSpPr txBox="1"/>
      </cdr:nvSpPr>
      <cdr:spPr>
        <a:xfrm xmlns:a="http://schemas.openxmlformats.org/drawingml/2006/main">
          <a:off x="3378063" y="86514"/>
          <a:ext cx="1139747" cy="3322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b="1" dirty="0">
              <a:solidFill>
                <a:srgbClr val="002060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ล้านบาท	</a:t>
          </a:r>
        </a:p>
      </cdr:txBody>
    </cdr:sp>
  </cdr:relSizeAnchor>
  <cdr:relSizeAnchor xmlns:cdr="http://schemas.openxmlformats.org/drawingml/2006/chartDrawing">
    <cdr:from>
      <cdr:x>0.5334</cdr:x>
      <cdr:y>0.20673</cdr:y>
    </cdr:from>
    <cdr:to>
      <cdr:x>0.64033</cdr:x>
      <cdr:y>0.28246</cdr:y>
    </cdr:to>
    <cdr:sp macro="" textlink="">
      <cdr:nvSpPr>
        <cdr:cNvPr id="8" name="กล่องข้อความ 7"/>
        <cdr:cNvSpPr txBox="1"/>
      </cdr:nvSpPr>
      <cdr:spPr>
        <a:xfrm xmlns:a="http://schemas.openxmlformats.org/drawingml/2006/main">
          <a:off x="4575333" y="957428"/>
          <a:ext cx="917209" cy="3507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>
            <a:lnSpc>
              <a:spcPct val="100000"/>
            </a:lnSpc>
          </a:pPr>
          <a:r>
            <a:rPr lang="th-TH" sz="1400" b="1" dirty="0">
              <a:solidFill>
                <a:srgbClr val="002060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ล้านบาท</a:t>
          </a:r>
        </a:p>
      </cdr:txBody>
    </cdr:sp>
  </cdr:relSizeAnchor>
  <cdr:relSizeAnchor xmlns:cdr="http://schemas.openxmlformats.org/drawingml/2006/chartDrawing">
    <cdr:from>
      <cdr:x>0.62058</cdr:x>
      <cdr:y>0</cdr:y>
    </cdr:from>
    <cdr:to>
      <cdr:x>1</cdr:x>
      <cdr:y>0.06486</cdr:y>
    </cdr:to>
    <cdr:sp macro="" textlink="">
      <cdr:nvSpPr>
        <cdr:cNvPr id="9" name="สี่เหลี่ยมผืนผ้ามุมมน 8"/>
        <cdr:cNvSpPr/>
      </cdr:nvSpPr>
      <cdr:spPr>
        <a:xfrm xmlns:a="http://schemas.openxmlformats.org/drawingml/2006/main">
          <a:off x="5323126" y="-629920"/>
          <a:ext cx="3254537" cy="300390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5">
            <a:lumMod val="40000"/>
            <a:lumOff val="60000"/>
            <a:alpha val="70000"/>
          </a:schemeClr>
        </a:solidFill>
        <a:ln xmlns:a="http://schemas.openxmlformats.org/drawingml/2006/main">
          <a:solidFill>
            <a:schemeClr val="accent5">
              <a:lumMod val="50000"/>
            </a:schemeClr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65100" prst="coolSlant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181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364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545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727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5909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090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272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454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6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ข้อมูล ณ วันที่ 15 สิงหาคม 2565</a:t>
          </a:r>
        </a:p>
      </cdr:txBody>
    </cdr:sp>
  </cdr:relSizeAnchor>
  <cdr:relSizeAnchor xmlns:cdr="http://schemas.openxmlformats.org/drawingml/2006/chartDrawing">
    <cdr:from>
      <cdr:x>0.72018</cdr:x>
      <cdr:y>0.16014</cdr:y>
    </cdr:from>
    <cdr:to>
      <cdr:x>0.81843</cdr:x>
      <cdr:y>0.22211</cdr:y>
    </cdr:to>
    <cdr:sp macro="" textlink="">
      <cdr:nvSpPr>
        <cdr:cNvPr id="10" name="กล่องข้อความ 7"/>
        <cdr:cNvSpPr txBox="1"/>
      </cdr:nvSpPr>
      <cdr:spPr>
        <a:xfrm xmlns:a="http://schemas.openxmlformats.org/drawingml/2006/main">
          <a:off x="6177490" y="741680"/>
          <a:ext cx="842706" cy="2869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0000"/>
            </a:lnSpc>
          </a:pPr>
          <a:r>
            <a:rPr lang="th-TH" sz="1400" b="1" dirty="0">
              <a:solidFill>
                <a:srgbClr val="002060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ล้านบาท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0.85517</cdr:x>
      <cdr:y>0.31564</cdr:y>
    </cdr:from>
    <cdr:to>
      <cdr:x>0.92573</cdr:x>
      <cdr:y>0.4213</cdr:y>
    </cdr:to>
    <cdr:sp macro="" textlink="">
      <cdr:nvSpPr>
        <cdr:cNvPr id="3" name="TextBox 25"/>
        <cdr:cNvSpPr txBox="1"/>
      </cdr:nvSpPr>
      <cdr:spPr>
        <a:xfrm xmlns:a="http://schemas.openxmlformats.org/drawingml/2006/main">
          <a:off x="8688526" y="1609043"/>
          <a:ext cx="716890" cy="5386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h-TH"/>
          </a:defPPr>
          <a:lvl1pPr marL="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b="1" dirty="0">
              <a:solidFill>
                <a:srgbClr val="FF66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ปี 2565</a:t>
          </a:r>
        </a:p>
      </cdr:txBody>
    </cdr:sp>
  </cdr:relSizeAnchor>
  <cdr:relSizeAnchor xmlns:cdr="http://schemas.openxmlformats.org/drawingml/2006/chartDrawing">
    <cdr:from>
      <cdr:x>0.91489</cdr:x>
      <cdr:y>0.27431</cdr:y>
    </cdr:from>
    <cdr:to>
      <cdr:x>0.98686</cdr:x>
      <cdr:y>0.37997</cdr:y>
    </cdr:to>
    <cdr:sp macro="" textlink="">
      <cdr:nvSpPr>
        <cdr:cNvPr id="4" name="TextBox 25">
          <a:extLst xmlns:a="http://schemas.openxmlformats.org/drawingml/2006/main">
            <a:ext uri="{FF2B5EF4-FFF2-40B4-BE49-F238E27FC236}">
              <a16:creationId xmlns:a16="http://schemas.microsoft.com/office/drawing/2014/main" id="{F5B50BF0-EA4E-4F17-BD0B-E4CE4AE22EB2}"/>
            </a:ext>
          </a:extLst>
        </cdr:cNvPr>
        <cdr:cNvSpPr txBox="1"/>
      </cdr:nvSpPr>
      <cdr:spPr>
        <a:xfrm xmlns:a="http://schemas.openxmlformats.org/drawingml/2006/main">
          <a:off x="9295295" y="1518098"/>
          <a:ext cx="731215" cy="5847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b="1" dirty="0">
              <a:solidFill>
                <a:srgbClr val="0070C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ปี 2564</a:t>
          </a:r>
        </a:p>
      </cdr:txBody>
    </cdr:sp>
  </cdr:relSizeAnchor>
  <cdr:relSizeAnchor xmlns:cdr="http://schemas.openxmlformats.org/drawingml/2006/chartDrawing">
    <cdr:from>
      <cdr:x>0.06081</cdr:x>
      <cdr:y>0.02936</cdr:y>
    </cdr:from>
    <cdr:to>
      <cdr:x>0.68062</cdr:x>
      <cdr:y>0.11748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17830" y="162512"/>
          <a:ext cx="6297269" cy="487651"/>
        </a:xfrm>
        <a:prstGeom xmlns:a="http://schemas.openxmlformats.org/drawingml/2006/main" prst="homePlate">
          <a:avLst/>
        </a:prstGeom>
        <a:solidFill xmlns:a="http://schemas.openxmlformats.org/drawingml/2006/main">
          <a:schemeClr val="accent2">
            <a:lumMod val="50000"/>
          </a:schemeClr>
        </a:solidFill>
        <a:ln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h-TH" sz="1600" b="1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  <a:p xmlns:a="http://schemas.openxmlformats.org/drawingml/2006/main">
          <a:r>
            <a:rPr lang="th-TH" sz="1600" b="1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เปรียบเทียบผลการเบิกจ่ายงบประมาณประจำปี 2564 กับ ปี 2565</a:t>
          </a:r>
        </a:p>
        <a:p xmlns:a="http://schemas.openxmlformats.org/drawingml/2006/main">
          <a:endParaRPr lang="th-TH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  <cdr:relSizeAnchor xmlns:cdr="http://schemas.openxmlformats.org/drawingml/2006/chartDrawing">
    <cdr:from>
      <cdr:x>0.75582</cdr:x>
      <cdr:y>0</cdr:y>
    </cdr:from>
    <cdr:to>
      <cdr:x>1</cdr:x>
      <cdr:y>0.0634</cdr:y>
    </cdr:to>
    <cdr:sp macro="" textlink="">
      <cdr:nvSpPr>
        <cdr:cNvPr id="7" name="สี่เหลี่ยมผืนผ้ามุมมน 6"/>
        <cdr:cNvSpPr/>
      </cdr:nvSpPr>
      <cdr:spPr>
        <a:xfrm xmlns:a="http://schemas.openxmlformats.org/drawingml/2006/main">
          <a:off x="7679130" y="-617222"/>
          <a:ext cx="2480869" cy="323198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D9D9"/>
        </a:solidFill>
        <a:ln xmlns:a="http://schemas.openxmlformats.org/drawingml/2006/main">
          <a:solidFill>
            <a:srgbClr val="CC99FF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65100" prst="coolSlant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th-TH"/>
          </a:defPPr>
          <a:lvl1pPr marL="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ข้อมูล ณ 15 สิงหาคม 2565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0.71211</cdr:x>
      <cdr:y>0</cdr:y>
    </cdr:from>
    <cdr:to>
      <cdr:x>0.90459</cdr:x>
      <cdr:y>0.13771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3408436" y="-1219200"/>
          <a:ext cx="921281" cy="619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th-TH" sz="14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เป้าหมาย</a:t>
          </a:r>
        </a:p>
        <a:p xmlns:a="http://schemas.openxmlformats.org/drawingml/2006/main">
          <a:pPr algn="ctr"/>
          <a:r>
            <a:rPr lang="th-TH" sz="14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100</a:t>
          </a:r>
        </a:p>
        <a:p xmlns:a="http://schemas.openxmlformats.org/drawingml/2006/main">
          <a:pPr algn="ctr"/>
          <a:endParaRPr lang="th-TH" sz="2400" b="1" dirty="0">
            <a:solidFill>
              <a:srgbClr val="002060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  <cdr:relSizeAnchor xmlns:cdr="http://schemas.openxmlformats.org/drawingml/2006/chartDrawing">
    <cdr:from>
      <cdr:x>0.5344</cdr:x>
      <cdr:y>0.02677</cdr:y>
    </cdr:from>
    <cdr:to>
      <cdr:x>0.71182</cdr:x>
      <cdr:y>0.07833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2557840" y="120353"/>
          <a:ext cx="849189" cy="2317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chemeClr val="accent1">
                  <a:lumMod val="50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179.60</a:t>
          </a:r>
          <a:endParaRPr lang="th-TH" sz="1400" b="1" dirty="0">
            <a:solidFill>
              <a:schemeClr val="accent1">
                <a:lumMod val="50000"/>
              </a:schemeClr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0.73181</cdr:x>
      <cdr:y>0</cdr:y>
    </cdr:from>
    <cdr:to>
      <cdr:x>0.94172</cdr:x>
      <cdr:y>0.14079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3329792" y="0"/>
          <a:ext cx="955106" cy="5999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th-TH" sz="14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เป้าหมาย 5</a:t>
          </a:r>
        </a:p>
      </cdr:txBody>
    </cdr:sp>
  </cdr:relSizeAnchor>
  <cdr:relSizeAnchor xmlns:cdr="http://schemas.openxmlformats.org/drawingml/2006/chartDrawing">
    <cdr:from>
      <cdr:x>0.56169</cdr:x>
      <cdr:y>0.17018</cdr:y>
    </cdr:from>
    <cdr:to>
      <cdr:x>0.61703</cdr:x>
      <cdr:y>0.23053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2610167" y="725257"/>
          <a:ext cx="257164" cy="2571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th-TH" sz="1400" b="1" dirty="0">
              <a:solidFill>
                <a:schemeClr val="accent2">
                  <a:lumMod val="50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4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0.75455</cdr:x>
      <cdr:y>0</cdr:y>
    </cdr:from>
    <cdr:to>
      <cdr:x>0.96363</cdr:x>
      <cdr:y>0.12424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3334372" y="0"/>
          <a:ext cx="923924" cy="5535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th-TH" sz="14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เป้าหมาย</a:t>
          </a:r>
        </a:p>
        <a:p xmlns:a="http://schemas.openxmlformats.org/drawingml/2006/main">
          <a:pPr algn="ctr"/>
          <a:r>
            <a:rPr lang="th-TH" sz="14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100</a:t>
          </a:r>
        </a:p>
      </cdr:txBody>
    </cdr:sp>
  </cdr:relSizeAnchor>
  <cdr:relSizeAnchor xmlns:cdr="http://schemas.openxmlformats.org/drawingml/2006/chartDrawing">
    <cdr:from>
      <cdr:x>0.5153</cdr:x>
      <cdr:y>0.64453</cdr:y>
    </cdr:from>
    <cdr:to>
      <cdr:x>0.67173</cdr:x>
      <cdr:y>0.71295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2277103" y="2871516"/>
          <a:ext cx="691304" cy="3048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th-TH" sz="1400" b="1" dirty="0" smtClean="0">
              <a:solidFill>
                <a:srgbClr val="FF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83.82</a:t>
          </a:r>
          <a:endParaRPr lang="th-TH" sz="1400" b="1" dirty="0">
            <a:solidFill>
              <a:srgbClr val="FF0000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02076" y="4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A74C7-ACB0-4EC4-AC49-EABDB89AEE9D}" type="datetimeFigureOut">
              <a:rPr lang="th-TH" smtClean="0"/>
              <a:t>26/08/65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520241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902076" y="9520241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E47EA-5A7A-4822-8210-06A4D03C7C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5151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2076" y="4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8BFDC-ECE7-43E2-87D2-133B36FE0225}" type="datetimeFigureOut">
              <a:rPr lang="th-TH" smtClean="0"/>
              <a:t>26/08/65</a:t>
            </a:fld>
            <a:endParaRPr lang="th-TH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0950"/>
            <a:ext cx="6013450" cy="3382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975" y="4822827"/>
            <a:ext cx="5511800" cy="39465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20242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2076" y="9520242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F51A1-A190-4FE8-BD22-59A8BF5E5BA7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7972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41693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57593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75605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518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3601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78980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283921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90040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4586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598818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91922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479908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56210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101093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926490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618940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751473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090033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137168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552330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678757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07908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862162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32533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7008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129591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661186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830533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587981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671584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397886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021571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42503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937099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006758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700139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150264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123448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4167291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0854062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425412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7248566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229776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77928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516303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4284918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5163328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4095729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1452661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4237943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8563959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3234436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3481880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0808264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4377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811359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2010309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1582848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778A3-6E0D-4DCB-8C72-3A5A270818CC}" type="slidenum">
              <a:rPr lang="th-TH" smtClean="0"/>
              <a:t>70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049615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778A3-6E0D-4DCB-8C72-3A5A270818CC}" type="slidenum">
              <a:rPr lang="th-TH" smtClean="0"/>
              <a:t>71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924487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778A3-6E0D-4DCB-8C72-3A5A270818CC}" type="slidenum">
              <a:rPr lang="th-TH" smtClean="0"/>
              <a:t>72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762273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778A3-6E0D-4DCB-8C72-3A5A270818CC}" type="slidenum">
              <a:rPr lang="th-TH" smtClean="0"/>
              <a:t>73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832200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778A3-6E0D-4DCB-8C72-3A5A270818CC}" type="slidenum">
              <a:rPr lang="th-TH" smtClean="0"/>
              <a:t>74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901049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778A3-6E0D-4DCB-8C72-3A5A270818CC}" type="slidenum">
              <a:rPr lang="th-TH" smtClean="0"/>
              <a:t>75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082841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778A3-6E0D-4DCB-8C72-3A5A270818CC}" type="slidenum">
              <a:rPr lang="th-TH" smtClean="0"/>
              <a:t>76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499775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778A3-6E0D-4DCB-8C72-3A5A270818CC}" type="slidenum">
              <a:rPr lang="th-TH" smtClean="0"/>
              <a:t>81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0245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7033771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778A3-6E0D-4DCB-8C72-3A5A270818CC}" type="slidenum">
              <a:rPr lang="th-TH" smtClean="0"/>
              <a:t>82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003719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778A3-6E0D-4DCB-8C72-3A5A270818CC}" type="slidenum">
              <a:rPr lang="th-TH" smtClean="0"/>
              <a:t>83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52965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97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3410897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98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4677406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99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1945618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100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637190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101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9613613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102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2768159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103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4242966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104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26171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4161170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105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526761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106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767542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107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1944994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108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25675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109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0623038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110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2528424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111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52376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89448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26/08/65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375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26/08/65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12967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304271"/>
            <a:ext cx="2190750" cy="484319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304271"/>
            <a:ext cx="6445250" cy="484319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26/08/65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06994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26/08/65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4676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424782"/>
            <a:ext cx="876300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3824553"/>
            <a:ext cx="8763000" cy="12501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26/08/65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3449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521354"/>
            <a:ext cx="4318000" cy="3626115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1354"/>
            <a:ext cx="4318000" cy="3626115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26/08/65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66159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400969"/>
            <a:ext cx="4298156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087563"/>
            <a:ext cx="4298156" cy="3070490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400969"/>
            <a:ext cx="4319323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323" cy="3070490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26/08/65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8374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26/08/65</a:t>
            </a:fld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9260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26/08/65</a:t>
            </a:fld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37967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26/08/65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16697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9323" y="822855"/>
            <a:ext cx="5143500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26/08/65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824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070FC-0B66-45F4-862E-AC35BDE9927B}" type="datetimeFigureOut">
              <a:rPr lang="th-TH" smtClean="0"/>
              <a:t>26/08/65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8303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49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chart" Target="../charts/char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5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รูปแบบอิสระ: รูปร่าง 47">
            <a:extLst>
              <a:ext uri="{FF2B5EF4-FFF2-40B4-BE49-F238E27FC236}">
                <a16:creationId xmlns:a16="http://schemas.microsoft.com/office/drawing/2014/main" id="{29036FF3-7A27-455C-9CA3-A5012948D940}"/>
              </a:ext>
            </a:extLst>
          </p:cNvPr>
          <p:cNvSpPr/>
          <p:nvPr/>
        </p:nvSpPr>
        <p:spPr>
          <a:xfrm>
            <a:off x="-840657" y="5749786"/>
            <a:ext cx="5264883" cy="1268"/>
          </a:xfrm>
          <a:custGeom>
            <a:avLst/>
            <a:gdLst>
              <a:gd name="connsiteX0" fmla="*/ 0 w 5679852"/>
              <a:gd name="connsiteY0" fmla="*/ 0 h 908"/>
              <a:gd name="connsiteX1" fmla="*/ 5679852 w 5679852"/>
              <a:gd name="connsiteY1" fmla="*/ 0 h 908"/>
              <a:gd name="connsiteX2" fmla="*/ 5678920 w 5679852"/>
              <a:gd name="connsiteY2" fmla="*/ 908 h 908"/>
              <a:gd name="connsiteX3" fmla="*/ 0 w 5679852"/>
              <a:gd name="connsiteY3" fmla="*/ 908 h 908"/>
              <a:gd name="connsiteX4" fmla="*/ 0 w 5679852"/>
              <a:gd name="connsiteY4" fmla="*/ 0 h 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9852" h="908">
                <a:moveTo>
                  <a:pt x="0" y="0"/>
                </a:moveTo>
                <a:lnTo>
                  <a:pt x="5679852" y="0"/>
                </a:lnTo>
                <a:lnTo>
                  <a:pt x="5678920" y="908"/>
                </a:lnTo>
                <a:lnTo>
                  <a:pt x="0" y="90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sz="2000"/>
          </a:p>
        </p:txBody>
      </p:sp>
      <p:sp>
        <p:nvSpPr>
          <p:cNvPr id="33" name="สี่เหลี่ยมผืนผ้า 32">
            <a:extLst>
              <a:ext uri="{FF2B5EF4-FFF2-40B4-BE49-F238E27FC236}">
                <a16:creationId xmlns:a16="http://schemas.microsoft.com/office/drawing/2014/main" id="{C7C27DC1-E922-4D56-BF27-89FA35DEDA5D}"/>
              </a:ext>
            </a:extLst>
          </p:cNvPr>
          <p:cNvSpPr/>
          <p:nvPr/>
        </p:nvSpPr>
        <p:spPr>
          <a:xfrm>
            <a:off x="480896" y="1853481"/>
            <a:ext cx="8923661" cy="1969193"/>
          </a:xfrm>
          <a:prstGeom prst="flowChartAlternateProcess">
            <a:avLst/>
          </a:prstGeom>
          <a:solidFill>
            <a:srgbClr val="FFDDD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spcAft>
                <a:spcPts val="400"/>
              </a:spcAft>
            </a:pPr>
            <a:r>
              <a:rPr lang="th-TH" sz="2000" b="1" dirty="0">
                <a:solidFill>
                  <a:srgbClr val="002060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การประชุมคณะกรรมการบริหารกองทุนพัฒนาบทบาทสตรี ครั้งที่ 8/2565</a:t>
            </a:r>
          </a:p>
          <a:p>
            <a:pPr algn="ctr">
              <a:lnSpc>
                <a:spcPct val="150000"/>
              </a:lnSpc>
              <a:spcAft>
                <a:spcPts val="400"/>
              </a:spcAft>
            </a:pPr>
            <a:r>
              <a:rPr lang="th-TH" sz="2000" b="1" spc="-10" dirty="0">
                <a:solidFill>
                  <a:srgbClr val="002060"/>
                </a:solidFill>
                <a:latin typeface="Chulabhorn Likit Display Medium" panose="00000600000000000000" pitchFamily="50" charset="-34"/>
                <a:ea typeface="Times New Roman" panose="02020603050405020304" pitchFamily="18" charset="0"/>
                <a:cs typeface="Chulabhorn Likit Display Medium" panose="00000600000000000000" pitchFamily="50" charset="-34"/>
              </a:rPr>
              <a:t>รูปแบบออนไลน์ (ระบบ </a:t>
            </a:r>
            <a:r>
              <a:rPr lang="en-US" sz="2000" b="1" spc="-10" dirty="0">
                <a:solidFill>
                  <a:srgbClr val="002060"/>
                </a:solidFill>
                <a:latin typeface="Chulabhorn Likit Display Medium" panose="00000600000000000000" pitchFamily="50" charset="-34"/>
                <a:ea typeface="Times New Roman" panose="02020603050405020304" pitchFamily="18" charset="0"/>
                <a:cs typeface="Chulabhorn Likit Display Medium" panose="00000600000000000000" pitchFamily="50" charset="-34"/>
              </a:rPr>
              <a:t>Zoom Cloud Meetings</a:t>
            </a:r>
            <a:r>
              <a:rPr lang="th-TH" sz="2000" b="1" spc="-10" dirty="0">
                <a:solidFill>
                  <a:srgbClr val="002060"/>
                </a:solidFill>
                <a:latin typeface="Chulabhorn Likit Display Medium" panose="00000600000000000000" pitchFamily="50" charset="-34"/>
                <a:ea typeface="Times New Roman" panose="02020603050405020304" pitchFamily="18" charset="0"/>
                <a:cs typeface="Chulabhorn Likit Display Medium" panose="00000600000000000000" pitchFamily="50" charset="-34"/>
              </a:rPr>
              <a:t>) </a:t>
            </a:r>
            <a:endParaRPr lang="th-TH" sz="2000" b="1" dirty="0">
              <a:solidFill>
                <a:srgbClr val="002060"/>
              </a:solidFill>
              <a:latin typeface="Chulabhorn Likit Display Medium" panose="00000600000000000000" pitchFamily="50" charset="-34"/>
              <a:cs typeface="Chulabhorn Likit Display Medium" panose="00000600000000000000" pitchFamily="50" charset="-34"/>
            </a:endParaRPr>
          </a:p>
          <a:p>
            <a:pPr algn="ctr">
              <a:lnSpc>
                <a:spcPct val="150000"/>
              </a:lnSpc>
              <a:spcAft>
                <a:spcPts val="400"/>
              </a:spcAft>
            </a:pPr>
            <a:r>
              <a:rPr lang="th-TH" sz="2000" b="1" dirty="0">
                <a:solidFill>
                  <a:srgbClr val="002060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วันพฤหัสบดีที่ 25 สิงหาคม 2565</a:t>
            </a:r>
            <a:r>
              <a:rPr lang="en-US" sz="2000" b="1" dirty="0">
                <a:solidFill>
                  <a:srgbClr val="002060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 </a:t>
            </a:r>
            <a:r>
              <a:rPr lang="th-TH" sz="2000" b="1" dirty="0">
                <a:solidFill>
                  <a:srgbClr val="002060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เวลา 13.30 - 16.30 น.</a:t>
            </a:r>
            <a:br>
              <a:rPr lang="th-TH" sz="2000" b="1" dirty="0">
                <a:solidFill>
                  <a:srgbClr val="002060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</a:br>
            <a:r>
              <a:rPr lang="th-TH" sz="2000" b="1" dirty="0">
                <a:solidFill>
                  <a:srgbClr val="002060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ห้องประชุม 5001 ชั้น 5 กรมการพัฒนาชุมชน </a:t>
            </a:r>
          </a:p>
        </p:txBody>
      </p:sp>
      <p:pic>
        <p:nvPicPr>
          <p:cNvPr id="35" name="รูปภาพ 34">
            <a:extLst>
              <a:ext uri="{FF2B5EF4-FFF2-40B4-BE49-F238E27FC236}">
                <a16:creationId xmlns:a16="http://schemas.microsoft.com/office/drawing/2014/main" id="{DD640411-EFE3-424B-A910-D36FA66C9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927" y="594117"/>
            <a:ext cx="1229128" cy="1231179"/>
          </a:xfrm>
          <a:prstGeom prst="rect">
            <a:avLst/>
          </a:prstGeom>
        </p:spPr>
      </p:pic>
      <p:pic>
        <p:nvPicPr>
          <p:cNvPr id="36" name="รูปภาพ 35">
            <a:extLst>
              <a:ext uri="{FF2B5EF4-FFF2-40B4-BE49-F238E27FC236}">
                <a16:creationId xmlns:a16="http://schemas.microsoft.com/office/drawing/2014/main" id="{E7EA978A-A5ED-4793-AA82-AD84746372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990" y="606936"/>
            <a:ext cx="1229128" cy="1229128"/>
          </a:xfrm>
          <a:prstGeom prst="rect">
            <a:avLst/>
          </a:prstGeom>
        </p:spPr>
      </p:pic>
      <p:pic>
        <p:nvPicPr>
          <p:cNvPr id="38" name="รูปภาพ 37">
            <a:extLst>
              <a:ext uri="{FF2B5EF4-FFF2-40B4-BE49-F238E27FC236}">
                <a16:creationId xmlns:a16="http://schemas.microsoft.com/office/drawing/2014/main" id="{4E41D2AD-368A-428D-9EEB-34E56B6B1C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6" b="89744" l="67317" r="98415">
                        <a14:foregroundMark x1="69390" y1="79808" x2="69390" y2="79808"/>
                        <a14:foregroundMark x1="76707" y1="81731" x2="76707" y2="81731"/>
                        <a14:foregroundMark x1="83780" y1="81410" x2="83780" y2="81410"/>
                        <a14:foregroundMark x1="88659" y1="71154" x2="88659" y2="71154"/>
                        <a14:foregroundMark x1="80244" y1="51282" x2="80244" y2="51282"/>
                        <a14:foregroundMark x1="82073" y1="20192" x2="82073" y2="20192"/>
                        <a14:backgroundMark x1="73293" y1="20192" x2="73293" y2="20192"/>
                        <a14:backgroundMark x1="72439" y1="63782" x2="72439" y2="63782"/>
                        <a14:backgroundMark x1="73902" y1="62821" x2="73902" y2="6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59" b="9061"/>
          <a:stretch/>
        </p:blipFill>
        <p:spPr>
          <a:xfrm>
            <a:off x="911366" y="3822674"/>
            <a:ext cx="1264460" cy="133223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23582" y="5244024"/>
            <a:ext cx="10183583" cy="521726"/>
            <a:chOff x="-23582" y="5244024"/>
            <a:chExt cx="10183583" cy="521726"/>
          </a:xfrm>
        </p:grpSpPr>
        <p:grpSp>
          <p:nvGrpSpPr>
            <p:cNvPr id="2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44024"/>
              <a:ext cx="10183583" cy="521726"/>
              <a:chOff x="-21225" y="4584327"/>
              <a:chExt cx="9165225" cy="622658"/>
            </a:xfrm>
          </p:grpSpPr>
          <p:pic>
            <p:nvPicPr>
              <p:cNvPr id="13" name="Picture 20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14" name="Picture 2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15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28" name="Picture 35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29" name="Picture 36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17" name="Picture 2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18" name="Picture 25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9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25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6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27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21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499" y="4584327"/>
                <a:ext cx="1081501" cy="567984"/>
                <a:chOff x="10426806" y="6384245"/>
                <a:chExt cx="1777706" cy="484982"/>
              </a:xfrm>
            </p:grpSpPr>
            <p:sp>
              <p:nvSpPr>
                <p:cNvPr id="22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06" y="6384245"/>
                  <a:ext cx="1760999" cy="472847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3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31001" y="6507741"/>
                  <a:ext cx="1773511" cy="361486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9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42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6034">
              <a:off x="8826803" y="5265831"/>
              <a:ext cx="451167" cy="477135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pic>
        <p:nvPicPr>
          <p:cNvPr id="37" name="รูปภาพ 36">
            <a:extLst>
              <a:ext uri="{FF2B5EF4-FFF2-40B4-BE49-F238E27FC236}">
                <a16:creationId xmlns:a16="http://schemas.microsoft.com/office/drawing/2014/main" id="{82AB4C5E-4B16-4E82-81E9-3B1A3938708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00"/>
          <a:stretch/>
        </p:blipFill>
        <p:spPr>
          <a:xfrm>
            <a:off x="6711799" y="3635203"/>
            <a:ext cx="3455761" cy="1617118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7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7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8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7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74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7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7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</p:spTree>
    <p:extLst>
      <p:ext uri="{BB962C8B-B14F-4D97-AF65-F5344CB8AC3E}">
        <p14:creationId xmlns:p14="http://schemas.microsoft.com/office/powerpoint/2010/main" val="3240837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92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95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96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97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107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108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98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99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00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04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5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6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01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102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3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93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94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35454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4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234862"/>
              </p:ext>
            </p:extLst>
          </p:nvPr>
        </p:nvGraphicFramePr>
        <p:xfrm>
          <a:off x="64866" y="1137183"/>
          <a:ext cx="9967591" cy="3673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45234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5422357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1007642"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 b="1" u="sng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</a:t>
                      </a:r>
                      <a:r>
                        <a:rPr lang="en-US" sz="1600" b="1" u="sng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 </a:t>
                      </a:r>
                      <a:r>
                        <a:rPr lang="th-TH" sz="1600" b="1" u="sng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เรื่องเพื่อทราบ</a:t>
                      </a:r>
                      <a:endParaRPr lang="en-US" sz="1600" u="sng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4.2 </a:t>
                      </a: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รายงานผลการดำเนินงานการประเมินผลการดำเนินงานทุนหมุนเวียน ประจำปีบัญชี</a:t>
                      </a:r>
                      <a:r>
                        <a:rPr lang="en-US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2565</a:t>
                      </a: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b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กองทุนพัฒนาบทบาทสตรี กรมการพัฒนาชุมชน</a:t>
                      </a:r>
                      <a:endParaRPr lang="th-TH" sz="1400" b="1" kern="1200" spc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648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2300835"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500" b="1" u="sng" kern="1200" spc="-6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ดังนี้</a:t>
                      </a:r>
                      <a:endParaRPr lang="en-US" sz="1500" b="1" kern="1200" spc="-6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40000"/>
                        </a:lnSpc>
                      </a:pPr>
                      <a:r>
                        <a:rPr lang="th-TH" sz="1400" kern="1200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400" b="1" kern="1200" spc="-4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ตัวชี้วัดที่ 1.1 ร้อยละของการชำระคืนเงินกู้ยืม และ</a:t>
                      </a:r>
                      <a:r>
                        <a:rPr lang="th-TH" sz="1400" b="1" kern="1200" spc="-4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ตัวชี้วัดที่ </a:t>
                      </a: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1.2 อัตราหนี้ค้างชำระ (</a:t>
                      </a:r>
                      <a:r>
                        <a:rPr lang="en-US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Non-Performing Loan : NPL) </a:t>
                      </a:r>
                      <a:r>
                        <a:rPr lang="th-TH" sz="1400" b="1" kern="1200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ขณะนี้มีค่าคะแนนอยู่ที่ 1 ทั้ง 2 ตัวชี้วัด เพื่อให้การดำเนินการ</a:t>
                      </a:r>
                      <a:r>
                        <a:rPr lang="th-TH" sz="1400" b="1" kern="1200" spc="-2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ตามตัวชี้วัดบรรลุเป้าหมาย ฝ่ายเลขาฯ ควรมีมาตรการในการ</a:t>
                      </a: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ดำเนินการตามตัวชี้วัดดังกล่าว</a:t>
                      </a:r>
                      <a:endParaRPr lang="en-US" sz="14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h-TH" sz="1400" kern="1200" spc="-40" baseline="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400" kern="1200" spc="-4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ได้มีหนังสือ ด่วนที่สุดที่ มท.0416.4/ว 2902 ลงวันที่ 22 ธันวาคม 2563 </a:t>
                      </a:r>
                      <a:r>
                        <a:rPr lang="th-TH" sz="1400" kern="1200" spc="-3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 การดำเนินการตามแนวทางแก้ไขหนี้ค้างชำระกองทุนพัฒนา</a:t>
                      </a:r>
                      <a:r>
                        <a:rPr lang="th-TH" sz="1400" kern="1200" spc="-3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บทบาทสตรีเพื่อให้เจ้าหน้าที่ยึดถือเป็นแนวทางปฏิบัติในการบริหารจัดการหนี้ </a:t>
                      </a:r>
                      <a:r>
                        <a:rPr lang="th-TH" sz="14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และได้ออกมาตรการต่าง ๆ ที่ให้การช่วยเหลือและบรรเทาความเดือดร้อนให้แก่ลูกหนี้ </a:t>
                      </a:r>
                      <a:r>
                        <a:rPr lang="th-TH" sz="1400" kern="1200" spc="-4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เพื่อให้การบริหารจัดการหนี้เป็นไปอย่างมีประสิทธิภาพมากขึ้น (เอกสารแนบ 2)</a:t>
                      </a:r>
                      <a:endParaRPr lang="en-US" sz="1400" kern="1200" spc="-4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</p:spTree>
    <p:extLst>
      <p:ext uri="{BB962C8B-B14F-4D97-AF65-F5344CB8AC3E}">
        <p14:creationId xmlns:p14="http://schemas.microsoft.com/office/powerpoint/2010/main" val="400588494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883080B2-70CA-47CC-9356-C16734C39B11}"/>
              </a:ext>
            </a:extLst>
          </p:cNvPr>
          <p:cNvSpPr txBox="1"/>
          <p:nvPr/>
        </p:nvSpPr>
        <p:spPr>
          <a:xfrm>
            <a:off x="306610" y="179367"/>
            <a:ext cx="9546326" cy="2988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th-TH" sz="1167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</a:t>
            </a: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การวิเคราะห์สภาพแวดล้อมทั้งภายในและภายนอกของกองทุนพัฒนาบทบาทสตรี รวมไปถึงการคาดการณ์เหตุการณ์ในอนาค (</a:t>
            </a:r>
            <a:r>
              <a:rPr lang="en-US" sz="1167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SWOT MATRIX</a:t>
            </a: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)</a:t>
            </a:r>
            <a:endParaRPr lang="en-US" sz="1167" b="1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6F1083F6-7D1D-4F01-AB20-A9B5153BFB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392235"/>
              </p:ext>
            </p:extLst>
          </p:nvPr>
        </p:nvGraphicFramePr>
        <p:xfrm>
          <a:off x="108204" y="628881"/>
          <a:ext cx="9943137" cy="4985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15577">
                  <a:extLst>
                    <a:ext uri="{9D8B030D-6E8A-4147-A177-3AD203B41FA5}">
                      <a16:colId xmlns:a16="http://schemas.microsoft.com/office/drawing/2014/main" val="775563464"/>
                    </a:ext>
                  </a:extLst>
                </a:gridCol>
                <a:gridCol w="5127560">
                  <a:extLst>
                    <a:ext uri="{9D8B030D-6E8A-4147-A177-3AD203B41FA5}">
                      <a16:colId xmlns:a16="http://schemas.microsoft.com/office/drawing/2014/main" val="3100124568"/>
                    </a:ext>
                  </a:extLst>
                </a:gridCol>
              </a:tblGrid>
              <a:tr h="4985110"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100" u="sng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จุดแข็งจากภายใน</a:t>
                      </a:r>
                      <a:r>
                        <a:rPr lang="en-US" sz="1100" u="sng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(S) </a:t>
                      </a:r>
                      <a:endParaRPr lang="en-US" sz="110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marL="0" marR="0" algn="thaiDist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S1</a:t>
                      </a:r>
                      <a:r>
                        <a:rPr lang="th-TH" sz="110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มีโครงสร้างการบริหารและกรอบอัตรากำลังครอบคลุมทั้งส่วนกลางและ</a:t>
                      </a:r>
                      <a:r>
                        <a:rPr lang="th-TH" sz="11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ส่วนภูมิภาค</a:t>
                      </a:r>
                      <a:r>
                        <a:rPr lang="th-TH" sz="11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ในระดับจังหวัด สามารถขับเคลื่อนงานได้อย่างทั่วถึง</a:t>
                      </a:r>
                      <a:endParaRPr lang="en-US" sz="11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thaiDist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S2</a:t>
                      </a:r>
                      <a:r>
                        <a:rPr lang="th-TH" sz="110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มี</a:t>
                      </a:r>
                      <a:r>
                        <a:rPr lang="th-TH" sz="11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กฎหมาย ระเบียบ ข้อบังคับ รองรับอำนาจคณะ</a:t>
                      </a:r>
                      <a:r>
                        <a:rPr lang="th-TH" sz="11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กรรมการบริหารให้สามารถกำหนด</a:t>
                      </a:r>
                      <a:r>
                        <a:rPr lang="th-TH" sz="11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มาตรการและแนวทางในการบริหารงานบุคคล</a:t>
                      </a:r>
                      <a:endParaRPr lang="en-US" sz="11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S3</a:t>
                      </a:r>
                      <a:r>
                        <a:rPr lang="th-TH" sz="11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บุคลากรเป็นคนรุ่นใหม่ เรียนรู้ไว พัฒนาง่าย มีความคิดสร้างสรรค์</a:t>
                      </a:r>
                      <a:endParaRPr lang="en-US" sz="11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thaiDist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S4</a:t>
                      </a:r>
                      <a:r>
                        <a:rPr lang="th-TH" sz="110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มี</a:t>
                      </a:r>
                      <a:r>
                        <a:rPr lang="th-TH" sz="11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การอบรมและพัฒนาบุคลากรอย่างต่อเนื่อง ทำให้บุคลากรมีความรู้ </a:t>
                      </a:r>
                      <a:r>
                        <a:rPr lang="th-TH" sz="11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1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มีทักษะ</a:t>
                      </a:r>
                      <a:r>
                        <a:rPr lang="th-TH" sz="110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สามารถ</a:t>
                      </a:r>
                      <a:r>
                        <a:rPr lang="th-TH" sz="11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พัฒนาและขับเคลื่อนงานได้อย่างมีประสิทธิภาพ</a:t>
                      </a:r>
                      <a:endParaRPr lang="en-US" sz="11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thaiDist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S5</a:t>
                      </a:r>
                      <a:r>
                        <a:rPr lang="th-TH" sz="110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spc="-3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บุคลากร</a:t>
                      </a:r>
                      <a:r>
                        <a:rPr lang="th-TH" sz="1100" spc="-3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มีประสบการณ์ในการทำงานและมีองค์ความรู้มากขึ้น </a:t>
                      </a:r>
                      <a:r>
                        <a:rPr lang="th-TH" sz="1100" spc="-3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สามารถถ่ายทอด</a:t>
                      </a:r>
                      <a:r>
                        <a:rPr lang="th-TH" sz="11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ความรู้ให้แก่กันได้</a:t>
                      </a:r>
                      <a:endParaRPr lang="en-US" sz="11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100" u="sng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จุดอ่อนจากภายใน (</a:t>
                      </a:r>
                      <a:r>
                        <a:rPr lang="en-US" sz="1100" u="sng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W) </a:t>
                      </a:r>
                      <a:endParaRPr lang="en-US" sz="110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W1</a:t>
                      </a:r>
                      <a:r>
                        <a:rPr lang="th-TH" sz="11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การ</a:t>
                      </a:r>
                      <a:r>
                        <a:rPr lang="th-TH" sz="11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สนับสนุนอัตรากำลัง</a:t>
                      </a:r>
                      <a:r>
                        <a:rPr lang="th-TH" sz="11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ทดแทนตำแหน่งที่ว่างมีความล่าช้า</a:t>
                      </a:r>
                      <a:endParaRPr lang="en-US" sz="11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thaiDist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W2</a:t>
                      </a:r>
                      <a:r>
                        <a:rPr lang="th-TH" sz="11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บุคลากรของกองทุน ไม่มี </a:t>
                      </a:r>
                      <a:r>
                        <a:rPr lang="en-US" sz="1100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Career Path </a:t>
                      </a:r>
                      <a:r>
                        <a:rPr lang="th-TH" sz="1100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และความก้าวหน้าใน</a:t>
                      </a:r>
                      <a:r>
                        <a:rPr lang="th-TH" sz="1100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เส้นทางการทำงาน</a:t>
                      </a:r>
                      <a:br>
                        <a:rPr lang="th-TH" sz="1100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</a:t>
                      </a:r>
                      <a:r>
                        <a:rPr lang="th-TH" sz="11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ชัดเจน</a:t>
                      </a:r>
                      <a:endParaRPr lang="en-US" sz="11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l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W3</a:t>
                      </a:r>
                      <a:r>
                        <a:rPr lang="th-TH" sz="11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ระบบการประเมินผลการปฏิบัติงาน ไม่เป็นมาตรฐานเดียวกัน</a:t>
                      </a:r>
                      <a:endParaRPr lang="en-US" sz="11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thaiDist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W4</a:t>
                      </a:r>
                      <a:r>
                        <a:rPr lang="th-TH" sz="11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spc="-4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การกำหนดคุณลักษณะงาน ในการสรรหา</a:t>
                      </a:r>
                      <a:r>
                        <a:rPr lang="th-TH" sz="1100" spc="-4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บุคลากรกว้าง</a:t>
                      </a:r>
                      <a:r>
                        <a:rPr lang="th-TH" sz="1100" spc="-4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เกินไป ทำให้ได้บุคลากร</a:t>
                      </a:r>
                      <a:r>
                        <a:rPr lang="th-TH" sz="11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ไม่ตรง</a:t>
                      </a:r>
                      <a:r>
                        <a:rPr lang="th-TH" sz="11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กับความเชี่ยวชาญเฉพาะด้าน</a:t>
                      </a:r>
                      <a:endParaRPr lang="en-US" sz="11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thaiDist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W5</a:t>
                      </a:r>
                      <a:r>
                        <a:rPr lang="th-TH" sz="11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กองทุนยังไม่มีการส่งเสริมการเรียนรู้ด้วยตัวเอง (</a:t>
                      </a:r>
                      <a:r>
                        <a:rPr lang="en-US" sz="11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Self-Learning) </a:t>
                      </a:r>
                      <a:r>
                        <a:rPr lang="th-TH" sz="11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1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เพื่อ</a:t>
                      </a:r>
                      <a:r>
                        <a:rPr lang="th-TH" sz="11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เพิ่ม</a:t>
                      </a:r>
                      <a:r>
                        <a:rPr lang="th-TH" sz="11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ความรู้</a:t>
                      </a:r>
                      <a:r>
                        <a:rPr lang="th-TH" sz="110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และ</a:t>
                      </a:r>
                      <a:r>
                        <a:rPr lang="th-TH" sz="11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พัฒนาทักษะในการทำงาน</a:t>
                      </a:r>
                      <a:endParaRPr lang="en-US" sz="11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thaiDist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W6</a:t>
                      </a:r>
                      <a:r>
                        <a:rPr lang="th-TH" sz="11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กองทุนส่งบุคคลากรใหม่ลงพื้นที่ปฏิบัติงาน โดยไม่มีความรู้ความ</a:t>
                      </a:r>
                      <a:r>
                        <a:rPr lang="th-TH" sz="11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เข้าใจ</a:t>
                      </a:r>
                      <a:br>
                        <a:rPr lang="th-TH" sz="11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ในแนวทางการ</a:t>
                      </a:r>
                      <a:r>
                        <a:rPr lang="th-TH" sz="11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ดำเนินงานของกองทุน </a:t>
                      </a:r>
                      <a:endParaRPr lang="en-US" sz="11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thaiDist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W7</a:t>
                      </a:r>
                      <a:r>
                        <a:rPr lang="th-TH" sz="11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spc="-4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กระบวนการทำงานของกองทุน เริ่มต้นจากอำเภอและเขต </a:t>
                      </a:r>
                      <a:r>
                        <a:rPr lang="th-TH" sz="1100" spc="-4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ในกรุงเทพมหานคร  </a:t>
                      </a:r>
                      <a:r>
                        <a:rPr lang="th-TH" sz="11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แต่</a:t>
                      </a:r>
                      <a:r>
                        <a:rPr lang="th-TH" sz="11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ไม่มีกรอบอัตรากำลังของบุคลากรปฏิบัติงาน</a:t>
                      </a:r>
                      <a:endParaRPr lang="en-US" sz="11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thaiDist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W8</a:t>
                      </a:r>
                      <a:r>
                        <a:rPr lang="th-TH" sz="11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spc="-3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ตัวชี้วัดในระบบการประเมินผลการปฏิบัติงานของบุคลากรที่อยู่ในส่วน</a:t>
                      </a:r>
                      <a:r>
                        <a:rPr lang="th-TH" sz="1100" spc="-3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ภูมิภาค</a:t>
                      </a:r>
                      <a:br>
                        <a:rPr lang="th-TH" sz="1100" spc="-3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ไม่</a:t>
                      </a:r>
                      <a:r>
                        <a:rPr lang="th-TH" sz="11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สอดคล้องกับตัวชี้วัดของผู้บริหารในระดับจังหวัด</a:t>
                      </a:r>
                      <a:endParaRPr lang="en-US" sz="11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thaiDist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W9</a:t>
                      </a:r>
                      <a:r>
                        <a:rPr lang="th-TH" sz="110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spc="-4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ใน</a:t>
                      </a:r>
                      <a:r>
                        <a:rPr lang="th-TH" sz="1100" spc="-4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บางจังหวัด ยังมีความคิดเดิม ๆ ว่างานของกองทุน ไม่ใช่ภารกิจ</a:t>
                      </a:r>
                      <a:r>
                        <a:rPr lang="th-TH" sz="1100" spc="-4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หลัก</a:t>
                      </a:r>
                      <a:r>
                        <a:rPr lang="th-TH" sz="1100" spc="-4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ของกรมการ</a:t>
                      </a:r>
                      <a:r>
                        <a:rPr lang="th-TH" sz="1100" spc="-4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พัฒนาชุมชน เป็นเพียงแค่งานฝาก จึงผลักภาระงานความ</a:t>
                      </a:r>
                      <a:r>
                        <a:rPr lang="th-TH" sz="1100" spc="-4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รับผิดชอบ</a:t>
                      </a:r>
                      <a:r>
                        <a:rPr lang="th-TH" sz="11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ทั้งหมด</a:t>
                      </a:r>
                      <a:r>
                        <a:rPr lang="th-TH" sz="11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ให้กับพนักงานกองทุน</a:t>
                      </a:r>
                      <a:endParaRPr lang="en-US" sz="11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051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39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883080B2-70CA-47CC-9356-C16734C39B11}"/>
              </a:ext>
            </a:extLst>
          </p:cNvPr>
          <p:cNvSpPr txBox="1"/>
          <p:nvPr/>
        </p:nvSpPr>
        <p:spPr>
          <a:xfrm>
            <a:off x="306610" y="444010"/>
            <a:ext cx="9546326" cy="2988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การวิเคราะห์สภาพแวดล้อมทั้งภายในและภายนอกของกองทุนพัฒนาบทบาทสตรี รวมไปถึงการคาดการณ์เหตุการณ์ในอนาค (</a:t>
            </a:r>
            <a:r>
              <a:rPr lang="en-US" sz="1167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SWOT MATRIX</a:t>
            </a: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)</a:t>
            </a:r>
            <a:endParaRPr lang="en-US" sz="1167" b="1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6F1083F6-7D1D-4F01-AB20-A9B5153BFBB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6610" y="892500"/>
          <a:ext cx="9546325" cy="37191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23396">
                  <a:extLst>
                    <a:ext uri="{9D8B030D-6E8A-4147-A177-3AD203B41FA5}">
                      <a16:colId xmlns:a16="http://schemas.microsoft.com/office/drawing/2014/main" val="775563464"/>
                    </a:ext>
                  </a:extLst>
                </a:gridCol>
                <a:gridCol w="4922929">
                  <a:extLst>
                    <a:ext uri="{9D8B030D-6E8A-4147-A177-3AD203B41FA5}">
                      <a16:colId xmlns:a16="http://schemas.microsoft.com/office/drawing/2014/main" val="3100124568"/>
                    </a:ext>
                  </a:extLst>
                </a:gridCol>
              </a:tblGrid>
              <a:tr h="3122083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300" u="sng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โอกาสจากภายนอก (</a:t>
                      </a:r>
                      <a:r>
                        <a:rPr lang="en-US" sz="1300" u="sng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O)</a:t>
                      </a:r>
                      <a:endParaRPr lang="en-US" sz="13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l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marL="0" marR="0" algn="thaiDist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O1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กฎหมาย/ระเบียบ/ข้อบังคับ ที่เกี่ยวข้องส่งเสริมการ</a:t>
                      </a:r>
                      <a:r>
                        <a:rPr lang="th-TH" sz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ดำเนินงาน</a:t>
                      </a:r>
                      <a:br>
                        <a:rPr lang="th-TH" sz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ของกองทุนฯ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thaiDist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O2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ระบบเทคโนโลยี ระบบการสื่อสารที่ทันสมัยและมี</a:t>
                      </a:r>
                      <a:r>
                        <a:rPr lang="th-TH" sz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ประสิทธิภาพ</a:t>
                      </a:r>
                      <a:br>
                        <a:rPr lang="th-TH" sz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ในปัจจุบันสามารถ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นำมาปรับปรุงและพัฒนาระบบบริหารทรัพยากรบุคคลของ</a:t>
                      </a:r>
                      <a:r>
                        <a:rPr lang="th-TH" sz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กองทุนให้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มีความถูกต้อง ทันสมัย และเป็นปัจจุบัน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thaiDist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O3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สถานการณ์ปัจจุบัน เช่น คนว่าง นักศึกษาจบใหม่ มีจำนวนมาก </a:t>
                      </a:r>
                      <a:r>
                        <a:rPr lang="th-TH" sz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ทำ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ให้การ</a:t>
                      </a:r>
                      <a:r>
                        <a:rPr lang="th-TH" sz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สรรหา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บุคคล มีตัวเลือกเพิ่มขึ้น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thaiDist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O4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spc="-5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การบูรณาการในการทำงานของเครือข่ายภาครัฐและเอกชน </a:t>
                      </a:r>
                      <a:r>
                        <a:rPr lang="th-TH" sz="1200" spc="-5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ช่วย</a:t>
                      </a:r>
                      <a:r>
                        <a:rPr lang="th-TH" sz="1200" spc="-5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ส่งเสริม</a:t>
                      </a:r>
                      <a:r>
                        <a:rPr lang="th-TH" sz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และสนับสนุน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การทำงานของเจ้าหน้าที่ของกองทุน ในระดับพื้นที่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thaiDist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O5</a:t>
                      </a:r>
                      <a:r>
                        <a:rPr lang="th-TH" sz="12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ยุทธศาสตร์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ของกรมการพัฒนาชุมชน ด้านการเสริมสร้าง</a:t>
                      </a:r>
                      <a:r>
                        <a:rPr lang="th-TH" sz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องค์กร</a:t>
                      </a:r>
                      <a:br>
                        <a:rPr lang="th-TH" sz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200" spc="-3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ให้</a:t>
                      </a:r>
                      <a:r>
                        <a:rPr lang="th-TH" sz="1200" spc="-3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มี</a:t>
                      </a:r>
                      <a:r>
                        <a:rPr lang="th-TH" sz="1200" spc="-3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ขีดสมรรถนะ</a:t>
                      </a:r>
                      <a:r>
                        <a:rPr lang="th-TH" sz="1200" spc="-3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สูง ส่งเสริมให้เกิดการพัฒนาทรัพยากรบุคคลของกองทุน</a:t>
                      </a:r>
                      <a:endParaRPr lang="en-US" sz="1200" spc="-3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300" u="sng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ภัยอุปสรรคจากภายนอก (</a:t>
                      </a:r>
                      <a:r>
                        <a:rPr lang="en-US" sz="1300" u="sng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T)</a:t>
                      </a:r>
                      <a:endParaRPr lang="en-US" sz="130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l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thaiDist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T1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กองทุน ไม่มีสถานะเป็นนิติบุคคล อยู่ภายใต้การกำกับดูแลของส่วนราชการและ</a:t>
                      </a:r>
                      <a:r>
                        <a:rPr lang="th-TH" sz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การบริหาร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จัดการตามระเบียบทางราชการ ไม่สามารถสนับสนุนสวัสดิการ</a:t>
                      </a:r>
                      <a:r>
                        <a:rPr lang="th-TH" sz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นอกเหนือจากระเบียบ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ของทางราชการให้กับบุคลากรได้ เช่น โบนัสพิเศษ </a:t>
                      </a:r>
                      <a:r>
                        <a:rPr lang="th-TH" sz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ค่า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เช่าบ้าน ฯลฯ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thaiDist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T2</a:t>
                      </a:r>
                      <a:r>
                        <a:rPr lang="th-TH" sz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spc="-4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สภาพ</a:t>
                      </a:r>
                      <a:r>
                        <a:rPr lang="th-TH" sz="1200" spc="-4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เศรษฐกิจไม่ดี ราคาสินค้าและการบริการต่าง ๆ แพงขึ้น ทำให้ค่าใช้จ่าย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ใน</a:t>
                      </a:r>
                      <a:r>
                        <a:rPr lang="th-TH" sz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การดำรงชีวิต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ของบุคลากรของ</a:t>
                      </a:r>
                      <a:r>
                        <a:rPr lang="th-TH" sz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กองทุนสูงขึ้น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l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051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22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2">
            <a:extLst>
              <a:ext uri="{FF2B5EF4-FFF2-40B4-BE49-F238E27FC236}">
                <a16:creationId xmlns:a16="http://schemas.microsoft.com/office/drawing/2014/main" id="{27EAEF20-692C-453C-A1CF-42B79633AEE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9489" y="126894"/>
          <a:ext cx="9905306" cy="5295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5032">
                  <a:extLst>
                    <a:ext uri="{9D8B030D-6E8A-4147-A177-3AD203B41FA5}">
                      <a16:colId xmlns:a16="http://schemas.microsoft.com/office/drawing/2014/main" val="2443044581"/>
                    </a:ext>
                  </a:extLst>
                </a:gridCol>
                <a:gridCol w="809723">
                  <a:extLst>
                    <a:ext uri="{9D8B030D-6E8A-4147-A177-3AD203B41FA5}">
                      <a16:colId xmlns:a16="http://schemas.microsoft.com/office/drawing/2014/main" val="3514345823"/>
                    </a:ext>
                  </a:extLst>
                </a:gridCol>
                <a:gridCol w="979714">
                  <a:extLst>
                    <a:ext uri="{9D8B030D-6E8A-4147-A177-3AD203B41FA5}">
                      <a16:colId xmlns:a16="http://schemas.microsoft.com/office/drawing/2014/main" val="4142645388"/>
                    </a:ext>
                  </a:extLst>
                </a:gridCol>
                <a:gridCol w="870858">
                  <a:extLst>
                    <a:ext uri="{9D8B030D-6E8A-4147-A177-3AD203B41FA5}">
                      <a16:colId xmlns:a16="http://schemas.microsoft.com/office/drawing/2014/main" val="815466636"/>
                    </a:ext>
                  </a:extLst>
                </a:gridCol>
                <a:gridCol w="870858">
                  <a:extLst>
                    <a:ext uri="{9D8B030D-6E8A-4147-A177-3AD203B41FA5}">
                      <a16:colId xmlns:a16="http://schemas.microsoft.com/office/drawing/2014/main" val="1152149145"/>
                    </a:ext>
                  </a:extLst>
                </a:gridCol>
                <a:gridCol w="816428">
                  <a:extLst>
                    <a:ext uri="{9D8B030D-6E8A-4147-A177-3AD203B41FA5}">
                      <a16:colId xmlns:a16="http://schemas.microsoft.com/office/drawing/2014/main" val="3316113774"/>
                    </a:ext>
                  </a:extLst>
                </a:gridCol>
                <a:gridCol w="863190">
                  <a:extLst>
                    <a:ext uri="{9D8B030D-6E8A-4147-A177-3AD203B41FA5}">
                      <a16:colId xmlns:a16="http://schemas.microsoft.com/office/drawing/2014/main" val="136085294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836144410"/>
                    </a:ext>
                  </a:extLst>
                </a:gridCol>
                <a:gridCol w="1101970">
                  <a:extLst>
                    <a:ext uri="{9D8B030D-6E8A-4147-A177-3AD203B41FA5}">
                      <a16:colId xmlns:a16="http://schemas.microsoft.com/office/drawing/2014/main" val="4039467534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val="151038148"/>
                    </a:ext>
                  </a:extLst>
                </a:gridCol>
                <a:gridCol w="795287">
                  <a:extLst>
                    <a:ext uri="{9D8B030D-6E8A-4147-A177-3AD203B41FA5}">
                      <a16:colId xmlns:a16="http://schemas.microsoft.com/office/drawing/2014/main" val="4100767753"/>
                    </a:ext>
                  </a:extLst>
                </a:gridCol>
              </a:tblGrid>
              <a:tr h="23405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กรอบมาตรฐานความสำเร็จ   ด้านการบริหารทรัพยากรบุคคล 5 มิติ</a:t>
                      </a:r>
                      <a:endParaRPr lang="en-US" sz="15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ยุทธศาสตร์</a:t>
                      </a:r>
                      <a:endParaRPr lang="en-US" sz="15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เป้าประสงค์ยุทธศาสตร์</a:t>
                      </a:r>
                      <a:endParaRPr lang="en-US" sz="15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เป้าประสงค์ตามช่วงระยะเวลา</a:t>
                      </a:r>
                      <a:endParaRPr lang="en-US" sz="17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ตัวชี้วัดยุทธศาสตร์</a:t>
                      </a:r>
                      <a:endParaRPr lang="en-US" sz="15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กลยุทธ์</a:t>
                      </a:r>
                      <a:endParaRPr lang="en-US" sz="15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หน่วยงานที่รับผิดชอบ</a:t>
                      </a:r>
                      <a:endParaRPr lang="en-US" sz="15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554535"/>
                  </a:ext>
                </a:extLst>
              </a:tr>
              <a:tr h="883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ปีงบประมาณ พ.ศ. 2566</a:t>
                      </a:r>
                      <a:endParaRPr lang="en-US" sz="15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ปีงบประมาณ พ.ศ. 2567</a:t>
                      </a:r>
                      <a:endParaRPr lang="en-US" sz="15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spc="-5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ปีงบประมาณ</a:t>
                      </a: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พ.ศ. 2568</a:t>
                      </a:r>
                      <a:endParaRPr lang="en-US" sz="15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ปีงบประมาณ พ.ศ. 2569</a:t>
                      </a:r>
                      <a:endParaRPr lang="en-US" sz="15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ปีงบประมาณ พ.ศ. 2570</a:t>
                      </a:r>
                      <a:endParaRPr lang="en-US" sz="15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371251"/>
                  </a:ext>
                </a:extLst>
              </a:tr>
              <a:tr h="26094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000" u="sng" kern="0" spc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u="sng" kern="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มิติ</a:t>
                      </a:r>
                      <a:r>
                        <a:rPr lang="th-TH" sz="1000" b="1" u="sng" kern="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ที่ 1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kern="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ความสอดคล้องเชิงยุทธศาสตร์</a:t>
                      </a:r>
                      <a:endParaRPr lang="en-US" sz="1000" kern="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000" kern="0" spc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kern="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พัฒนา</a:t>
                      </a:r>
                      <a:r>
                        <a:rPr lang="th-TH" sz="1000" kern="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ระบบโครงสร้างและบริหารกรอบอัตรากำลัง</a:t>
                      </a:r>
                      <a:endParaRPr lang="en-US" sz="1000" kern="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000" kern="0" spc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kern="0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อัตรากำลัง</a:t>
                      </a:r>
                      <a:r>
                        <a:rPr lang="th-TH" sz="1000" kern="0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ที่เหมาะสม สอดคล้องกับภารกิจ </a:t>
                      </a:r>
                      <a:r>
                        <a:rPr lang="th-TH" sz="1000" kern="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และความเป็นไปได้ทางงบประมาณ</a:t>
                      </a:r>
                      <a:endParaRPr lang="en-US" sz="1000" kern="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000" kern="0" spc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kern="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อัตรากำลัง</a:t>
                      </a:r>
                      <a:r>
                        <a:rPr lang="th-TH" sz="1000" kern="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ของเจ้าหน้าที่ในแต่ละประเภทและตำแหน่งมีความเหมาะสม สอดคล้องกับภารกิจ และความเป็นไปได้ทางงบประมาณ</a:t>
                      </a:r>
                      <a:endParaRPr lang="en-US" sz="1000" kern="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000" kern="0" spc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kern="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อัตรากำลัง</a:t>
                      </a:r>
                      <a:r>
                        <a:rPr lang="th-TH" sz="1000" kern="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ของเจ้าหน้าที่ในแต่ละประเภทและตำแหน่งมีความเหมาะสม สอดคล้องกับภารกิจ หรืออาจ</a:t>
                      </a:r>
                      <a:r>
                        <a:rPr lang="th-TH" sz="1000" kern="0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มีการปรับเปลี่ยน</a:t>
                      </a:r>
                      <a:r>
                        <a:rPr lang="en-US" sz="1000" kern="0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 </a:t>
                      </a:r>
                      <a:r>
                        <a:rPr lang="th-TH" sz="1000" kern="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เพิ่มเติม</a:t>
                      </a:r>
                      <a:r>
                        <a:rPr lang="en-US" sz="1000" kern="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 </a:t>
                      </a:r>
                      <a:r>
                        <a:rPr lang="th-TH" sz="1000" kern="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ลด ประเภทของเจ้าหน้าที่กองทุนฯ ตามความจำเป็นและเหมาะสม</a:t>
                      </a:r>
                      <a:endParaRPr lang="en-US" sz="1000" kern="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000" kern="0" spc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kern="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อัตรากำลัง</a:t>
                      </a:r>
                      <a:r>
                        <a:rPr lang="th-TH" sz="1000" kern="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ของเจ้าหน้าที่ในแต่ละประเภทและตำแหน่งมี</a:t>
                      </a:r>
                      <a:r>
                        <a:rPr lang="th-TH" sz="1000" kern="0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ความเหมาะสม </a:t>
                      </a:r>
                      <a:r>
                        <a:rPr lang="th-TH" sz="1000" kern="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สอดคล้องกับภารกิจ และมีการทบทวนโครงสร้างอัตรากำลังเป็นประจำ</a:t>
                      </a:r>
                      <a:endParaRPr lang="en-US" sz="1000" kern="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000" kern="0" spc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kern="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อัตรากำลัง</a:t>
                      </a:r>
                      <a:r>
                        <a:rPr lang="th-TH" sz="1000" kern="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ของเจ้าหน้าที่ในแต่ละประเภทและตำแหน่งมี</a:t>
                      </a:r>
                      <a:r>
                        <a:rPr lang="th-TH" sz="1000" kern="0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ความเหมาะสม </a:t>
                      </a:r>
                      <a:r>
                        <a:rPr lang="th-TH" sz="1000" kern="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สอดคล้องกับภารกิจ และมีการทบทวนโครงสร้างอัตรากำลังเป็นประจำ</a:t>
                      </a:r>
                      <a:endParaRPr lang="en-US" sz="1000" kern="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000" kern="0" spc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kern="0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อัตรากำลัง</a:t>
                      </a:r>
                      <a:r>
                        <a:rPr lang="th-TH" sz="1000" kern="0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ของ</a:t>
                      </a:r>
                      <a:r>
                        <a:rPr lang="th-TH" sz="1000" kern="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เจ้าหน้าที่ในแต่ละประเภทและตำแหน่งมี</a:t>
                      </a:r>
                      <a:r>
                        <a:rPr lang="th-TH" sz="1000" kern="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ความเหมาะสม </a:t>
                      </a:r>
                      <a:r>
                        <a:rPr lang="th-TH" sz="1000" kern="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สอดคล้องกับภารกิจ และมีการทบทวนโครงสร้างอัตรากำลังเป็นประจำ</a:t>
                      </a:r>
                      <a:endParaRPr lang="en-US" sz="1000" kern="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000" kern="0" spc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kern="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อัตราส่วน</a:t>
                      </a:r>
                      <a:r>
                        <a:rPr lang="th-TH" sz="1000" kern="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ของจำนวนเจ้าหน้าที่กองทุนฯ </a:t>
                      </a:r>
                      <a:r>
                        <a:rPr lang="th-TH" sz="1000" kern="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000" kern="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000" kern="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ต่อภารกิจ</a:t>
                      </a:r>
                      <a:r>
                        <a:rPr lang="th-TH" sz="1000" kern="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งาน</a:t>
                      </a:r>
                      <a:endParaRPr lang="en-US" sz="1000" kern="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th-TH" sz="1000" kern="0" spc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000" kern="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 </a:t>
                      </a:r>
                      <a:r>
                        <a:rPr lang="th-TH" sz="1000" kern="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การทบทวนโครงสร้างกรอบอัตรากำลัง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kern="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 การพัฒนาระบบการสรรหาและเลือกสรร</a:t>
                      </a:r>
                      <a:endParaRPr lang="en-US" sz="1000" kern="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000" kern="0" spc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kern="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 </a:t>
                      </a:r>
                      <a:r>
                        <a:rPr lang="th-TH" sz="1000" kern="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กลุ่มอำนวยการ</a:t>
                      </a:r>
                      <a:endParaRPr lang="en-US" sz="1000" kern="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kern="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 </a:t>
                      </a:r>
                      <a:r>
                        <a:rPr lang="th-TH" sz="1000" kern="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นโยบาย</a:t>
                      </a:r>
                      <a:br>
                        <a:rPr lang="th-TH" sz="1000" kern="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000" kern="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และ</a:t>
                      </a:r>
                      <a:r>
                        <a:rPr lang="th-TH" sz="1000" kern="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ยุทธศาสตร์</a:t>
                      </a:r>
                      <a:endParaRPr lang="en-US" sz="1000" kern="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010753"/>
                  </a:ext>
                </a:extLst>
              </a:tr>
              <a:tr h="15693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000" u="sng" spc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u="sng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มิติ</a:t>
                      </a:r>
                      <a:r>
                        <a:rPr lang="th-TH" sz="1000" b="1" u="sng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ที่ 2 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ประสิทธิภาพของการบริหาร</a:t>
                      </a:r>
                      <a:r>
                        <a:rPr lang="th-TH" sz="1000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ทรัพยากรบุคคล</a:t>
                      </a:r>
                      <a:endParaRPr lang="en-US" sz="1000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000" spc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เสริมสร้าง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บุคลากรให้มีสมรรถนะสูง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000" spc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บุคลากร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ทุกตำแหน่งสามารถปฏิบัติงานได้อย่างมีประสิทธิภาพ ตอบสนอง</a:t>
                      </a: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ภารกิจ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ของกองทุน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000" spc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คะแนน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 ประจำปีบัญชี    ≥ ปี 2565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000" spc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คะแนน</a:t>
                      </a:r>
                      <a:r>
                        <a:rPr lang="th-TH" sz="1000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การประเมิน </a:t>
                      </a:r>
                      <a:r>
                        <a:rPr lang="th-TH" sz="1000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000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ผลการดำเนินงาน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ทุนหมุนเวียน ประจำปีบัญชี    ≥ ปี 2566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000" spc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คะแนน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</a:t>
                      </a: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ประเมิน</a:t>
                      </a:r>
                      <a:b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ผล</a:t>
                      </a:r>
                      <a:r>
                        <a:rPr lang="th-TH" sz="1000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การดำเนินงานทุนหมุนเวียน 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ประจำปีบัญชี ≥ ปี 2567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000" spc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คะแนน</a:t>
                      </a:r>
                      <a:r>
                        <a:rPr lang="th-TH" sz="1000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</a:t>
                      </a:r>
                      <a:r>
                        <a:rPr lang="th-TH" sz="1000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ประเมิน</a:t>
                      </a:r>
                      <a:br>
                        <a:rPr lang="th-TH" sz="1000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000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ผล</a:t>
                      </a:r>
                      <a:r>
                        <a:rPr lang="th-TH" sz="1000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การดำเนินงาน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ทุนหมุนเวียน ประจำปีบัญชี ≥ ปี 2568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000" spc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คะแนน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การประเมินผล</a:t>
                      </a:r>
                      <a:r>
                        <a:rPr lang="th-TH" sz="1000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การดำเนินงาน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ทุนหมุนเวียน ประจำปีบัญชี ≥ ปี 2569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000" spc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คะแนน</a:t>
                      </a:r>
                      <a:r>
                        <a:rPr lang="th-TH" sz="1000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การประเมินผล 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การดำเนินงานทุนหมุนเวียน ประจำปีบัญชี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000" spc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 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การพัฒนาบุคลากรให้มีสมรรถนะสอดคล้องตาม</a:t>
                      </a: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ภารกิจ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 การพัฒนาบุคลากรกลุ่มพิเศษ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000" spc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ทุก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กลุ่มงาน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966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21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2">
            <a:extLst>
              <a:ext uri="{FF2B5EF4-FFF2-40B4-BE49-F238E27FC236}">
                <a16:creationId xmlns:a16="http://schemas.microsoft.com/office/drawing/2014/main" id="{27EAEF20-692C-453C-A1CF-42B79633AEE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8473" y="165253"/>
          <a:ext cx="9905306" cy="5158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643">
                  <a:extLst>
                    <a:ext uri="{9D8B030D-6E8A-4147-A177-3AD203B41FA5}">
                      <a16:colId xmlns:a16="http://schemas.microsoft.com/office/drawing/2014/main" val="2443044581"/>
                    </a:ext>
                  </a:extLst>
                </a:gridCol>
                <a:gridCol w="850850">
                  <a:extLst>
                    <a:ext uri="{9D8B030D-6E8A-4147-A177-3AD203B41FA5}">
                      <a16:colId xmlns:a16="http://schemas.microsoft.com/office/drawing/2014/main" val="3514345823"/>
                    </a:ext>
                  </a:extLst>
                </a:gridCol>
                <a:gridCol w="897352">
                  <a:extLst>
                    <a:ext uri="{9D8B030D-6E8A-4147-A177-3AD203B41FA5}">
                      <a16:colId xmlns:a16="http://schemas.microsoft.com/office/drawing/2014/main" val="4142645388"/>
                    </a:ext>
                  </a:extLst>
                </a:gridCol>
                <a:gridCol w="848299">
                  <a:extLst>
                    <a:ext uri="{9D8B030D-6E8A-4147-A177-3AD203B41FA5}">
                      <a16:colId xmlns:a16="http://schemas.microsoft.com/office/drawing/2014/main" val="815466636"/>
                    </a:ext>
                  </a:extLst>
                </a:gridCol>
                <a:gridCol w="903383">
                  <a:extLst>
                    <a:ext uri="{9D8B030D-6E8A-4147-A177-3AD203B41FA5}">
                      <a16:colId xmlns:a16="http://schemas.microsoft.com/office/drawing/2014/main" val="1152149145"/>
                    </a:ext>
                  </a:extLst>
                </a:gridCol>
                <a:gridCol w="849086">
                  <a:extLst>
                    <a:ext uri="{9D8B030D-6E8A-4147-A177-3AD203B41FA5}">
                      <a16:colId xmlns:a16="http://schemas.microsoft.com/office/drawing/2014/main" val="3316113774"/>
                    </a:ext>
                  </a:extLst>
                </a:gridCol>
                <a:gridCol w="924630">
                  <a:extLst>
                    <a:ext uri="{9D8B030D-6E8A-4147-A177-3AD203B41FA5}">
                      <a16:colId xmlns:a16="http://schemas.microsoft.com/office/drawing/2014/main" val="1360852944"/>
                    </a:ext>
                  </a:extLst>
                </a:gridCol>
                <a:gridCol w="831261">
                  <a:extLst>
                    <a:ext uri="{9D8B030D-6E8A-4147-A177-3AD203B41FA5}">
                      <a16:colId xmlns:a16="http://schemas.microsoft.com/office/drawing/2014/main" val="1836144410"/>
                    </a:ext>
                  </a:extLst>
                </a:gridCol>
                <a:gridCol w="1116418">
                  <a:extLst>
                    <a:ext uri="{9D8B030D-6E8A-4147-A177-3AD203B41FA5}">
                      <a16:colId xmlns:a16="http://schemas.microsoft.com/office/drawing/2014/main" val="4039467534"/>
                    </a:ext>
                  </a:extLst>
                </a:gridCol>
                <a:gridCol w="956931">
                  <a:extLst>
                    <a:ext uri="{9D8B030D-6E8A-4147-A177-3AD203B41FA5}">
                      <a16:colId xmlns:a16="http://schemas.microsoft.com/office/drawing/2014/main" val="151038148"/>
                    </a:ext>
                  </a:extLst>
                </a:gridCol>
                <a:gridCol w="783453">
                  <a:extLst>
                    <a:ext uri="{9D8B030D-6E8A-4147-A177-3AD203B41FA5}">
                      <a16:colId xmlns:a16="http://schemas.microsoft.com/office/drawing/2014/main" val="4100767753"/>
                    </a:ext>
                  </a:extLst>
                </a:gridCol>
              </a:tblGrid>
              <a:tr h="27695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กรอบมาตรฐานความสำเร็จ   ด้านการบริหารทรัพยากรบุคคล 5 มิติ</a:t>
                      </a:r>
                      <a:endParaRPr lang="en-US" sz="15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ยุทธศาสตร์</a:t>
                      </a:r>
                      <a:endParaRPr lang="en-US" sz="15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เป้าประสงค์ยุทธศาสตร์</a:t>
                      </a:r>
                      <a:endParaRPr lang="en-US" sz="15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เป้าประสงค์ตามช่วงระยะเวลา</a:t>
                      </a:r>
                      <a:endParaRPr lang="en-US" sz="17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ตัวชี้วัดยุทธศาสตร์</a:t>
                      </a:r>
                      <a:endParaRPr lang="en-US" sz="15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กลยุทธ์</a:t>
                      </a:r>
                      <a:endParaRPr lang="en-US" sz="150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หน่วยงานที่รับผิดชอบ</a:t>
                      </a:r>
                      <a:endParaRPr lang="en-US" sz="15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554535"/>
                  </a:ext>
                </a:extLst>
              </a:tr>
              <a:tr h="7546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ปีงบประมาณ พ.ศ. 2566</a:t>
                      </a:r>
                      <a:endParaRPr lang="en-US" sz="15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ปีงบประมาณ พ.ศ. 2567</a:t>
                      </a:r>
                      <a:endParaRPr lang="en-US" sz="15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ปีงบประมาณ พ.ศ. 2568</a:t>
                      </a:r>
                      <a:endParaRPr lang="en-US" sz="15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ปีงบประมาณ พ.ศ. 2569</a:t>
                      </a:r>
                      <a:endParaRPr lang="en-US" sz="15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ปีงบประมาณ พ.ศ. 2570</a:t>
                      </a:r>
                      <a:endParaRPr lang="en-US" sz="15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371251"/>
                  </a:ext>
                </a:extLst>
              </a:tr>
              <a:tr h="1856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000" b="1" u="sng" spc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u="sng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มิติ</a:t>
                      </a:r>
                      <a:r>
                        <a:rPr lang="th-TH" sz="1000" b="1" u="sng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ที่ 3 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ประสิทธิผลของการบริหารทรัพยากรบุคคล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000" spc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สร้าง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องค์กรแห่งการเรียนรู้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000" spc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มี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การพัฒนาปรับปรุงให้เกิดผลิตภัณฑ์/บริการ/กระบวนการทำงาน ใหม่ ๆ   เพื่อเพิ่มประสิทธิผลในการดำเนินงาน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000" spc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ผลิตภัณฑ์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         การบริการ/กระบวนการทำงานของกองทุนฯ ได้รับการ</a:t>
                      </a: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พัฒนา</a:t>
                      </a:r>
                      <a:b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หรือ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ปรับปรุง </a:t>
                      </a:r>
                      <a:r>
                        <a:rPr lang="en-US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en-US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en-US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 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งาน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000" spc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ผลิตภัณฑ์/การ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บริการ/กระบวนการทำงานของกองทุนฯ ได้รับการ</a:t>
                      </a: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พัฒนา</a:t>
                      </a:r>
                      <a:b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หรือ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ปรับปรุง เพิ่มขึ้น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000" spc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ผลิตภัณฑ์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/การบริการ/กระบวนการทำงานของกองทุนฯ ได้รับการ</a:t>
                      </a: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พัฒนา</a:t>
                      </a:r>
                      <a:b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หรือ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ปรับปรุง เพิ่มขึ้น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000" spc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ผลิตภัณฑ์/</a:t>
                      </a:r>
                      <a:b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บริการ/กระบวนการทำงานของกองทุนฯ ได้รับการ</a:t>
                      </a: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พัฒนา</a:t>
                      </a:r>
                      <a:b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หรือ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ปรับปรุง เพิ่มขึ้น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000" spc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ผลิตภัณฑ์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/การบริการ/กระบวนการทำงานของกองทุนฯ ได้รับการ</a:t>
                      </a: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พัฒนา</a:t>
                      </a:r>
                      <a:b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หรือ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ปรับปรุง เพิ่มขึ้น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000" spc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ผลิตภัณฑ์/การบริการ/กระบวน การทำงานที่เกี่ยวกับองค์ความรู้ภายในกองทุนฯ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000" spc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 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การส่งเสริมการ</a:t>
                      </a:r>
                      <a:r>
                        <a:rPr lang="th-TH" sz="1000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เรียนรู้ด้วย</a:t>
                      </a:r>
                      <a:r>
                        <a:rPr lang="th-TH" sz="1000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ตนเอง</a:t>
                      </a:r>
                      <a:r>
                        <a:rPr lang="en-US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 การเรียนรู้ทางไกลด้วยระบบเทคโนโลยี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000" spc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ทุก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กลุ่มงาน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010753"/>
                  </a:ext>
                </a:extLst>
              </a:tr>
              <a:tr h="22696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000" b="1" u="sng" spc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u="sng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มิติ</a:t>
                      </a:r>
                      <a:r>
                        <a:rPr lang="th-TH" sz="1000" b="1" u="sng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ที่ 4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ความพร้อมรับผิดด้านการบริหารทรัพยากรบุคคล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000" spc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บริหาร</a:t>
                      </a:r>
                      <a:r>
                        <a:rPr lang="th-TH" sz="1000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ทรัพยากร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บุคคลอย่างมีธรรมาภิบาล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000" spc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กระบวนการ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บริหาร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ทรัพยากรบุคคลมี </a:t>
                      </a: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000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ความ</a:t>
                      </a:r>
                      <a:r>
                        <a:rPr lang="th-TH" sz="1000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โปร่งใส</a:t>
                      </a:r>
                      <a:r>
                        <a:rPr lang="th-TH" sz="1000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และเป็น</a:t>
                      </a: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ธรรม</a:t>
                      </a:r>
                      <a:b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ตาม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หลัก                   ธรรมาภิบาล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000" spc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กระบวนการ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ทำงาน</a:t>
                      </a:r>
                      <a:r>
                        <a:rPr lang="en-US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 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การบริการ/เกี่ยวกับการบริหาร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ทรัพยากรบุคคล มีการทบทวน</a:t>
                      </a:r>
                      <a:r>
                        <a:rPr lang="en-US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 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พัฒนาและปรับปรุง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000" spc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กระบวนการ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ทำงาน</a:t>
                      </a:r>
                      <a:r>
                        <a:rPr lang="en-US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 </a:t>
                      </a: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บริการ/เกี่ยวกับการบริหาร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ทรัพยากรบุคคล มีการทบทวน</a:t>
                      </a:r>
                      <a:r>
                        <a:rPr lang="en-US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 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พัฒนาและปรับปรุง ต่อเนื่อง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000" spc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กระบวนการ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ทำงาน</a:t>
                      </a:r>
                      <a:r>
                        <a:rPr lang="en-US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 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     การบริการ/เกี่ยวกับการบริหาร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ทรัพยากรบุคคล มีการทบทวน</a:t>
                      </a:r>
                      <a:r>
                        <a:rPr lang="en-US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 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พัฒนาและปรับปรุง ต่อเนื่อง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000" spc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กระบวนการ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ทำงาน</a:t>
                      </a:r>
                      <a:r>
                        <a:rPr lang="en-US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 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   การบริการ/เกี่ยวกับการบริหาร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ทรัพยากรบุคคล มีการทบทวน</a:t>
                      </a:r>
                      <a:r>
                        <a:rPr lang="en-US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 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พัฒนาและปรับปรุง ต่อเนื่อง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000" spc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กระบวนการ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ทำงาน</a:t>
                      </a:r>
                      <a:r>
                        <a:rPr lang="en-US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 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            การบริการ/เกี่ยวกับการบริหาร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ทรัพยากรบุคคล มีการทบทวน</a:t>
                      </a:r>
                      <a:r>
                        <a:rPr lang="en-US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 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พัฒนาและปรับปรุง ต่อเนื่อง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000" spc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จำนวนเรื่องร้องเรียน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ของเจ้าหน้าที่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000" spc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การบริหาร</a:t>
                      </a: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en-US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 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การพัฒนาระบบสารสนเทศการบริหารทรัพยากรบุคคล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000" spc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 </a:t>
                      </a:r>
                      <a:r>
                        <a:rPr lang="th-TH" sz="1000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กลุ่มอำนวยการ</a:t>
                      </a:r>
                      <a:endParaRPr lang="en-US" sz="1000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 </a:t>
                      </a:r>
                      <a:r>
                        <a:rPr lang="th-TH" sz="1000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กลุ่มกฎหมาย</a:t>
                      </a:r>
                      <a:endParaRPr lang="en-US" sz="1000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966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865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2">
            <a:extLst>
              <a:ext uri="{FF2B5EF4-FFF2-40B4-BE49-F238E27FC236}">
                <a16:creationId xmlns:a16="http://schemas.microsoft.com/office/drawing/2014/main" id="{27EAEF20-692C-453C-A1CF-42B79633AEE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7120" y="452574"/>
          <a:ext cx="9905305" cy="4682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643">
                  <a:extLst>
                    <a:ext uri="{9D8B030D-6E8A-4147-A177-3AD203B41FA5}">
                      <a16:colId xmlns:a16="http://schemas.microsoft.com/office/drawing/2014/main" val="2443044581"/>
                    </a:ext>
                  </a:extLst>
                </a:gridCol>
                <a:gridCol w="850850">
                  <a:extLst>
                    <a:ext uri="{9D8B030D-6E8A-4147-A177-3AD203B41FA5}">
                      <a16:colId xmlns:a16="http://schemas.microsoft.com/office/drawing/2014/main" val="3514345823"/>
                    </a:ext>
                  </a:extLst>
                </a:gridCol>
                <a:gridCol w="1061550">
                  <a:extLst>
                    <a:ext uri="{9D8B030D-6E8A-4147-A177-3AD203B41FA5}">
                      <a16:colId xmlns:a16="http://schemas.microsoft.com/office/drawing/2014/main" val="4142645388"/>
                    </a:ext>
                  </a:extLst>
                </a:gridCol>
                <a:gridCol w="878856">
                  <a:extLst>
                    <a:ext uri="{9D8B030D-6E8A-4147-A177-3AD203B41FA5}">
                      <a16:colId xmlns:a16="http://schemas.microsoft.com/office/drawing/2014/main" val="815466636"/>
                    </a:ext>
                  </a:extLst>
                </a:gridCol>
                <a:gridCol w="950798">
                  <a:extLst>
                    <a:ext uri="{9D8B030D-6E8A-4147-A177-3AD203B41FA5}">
                      <a16:colId xmlns:a16="http://schemas.microsoft.com/office/drawing/2014/main" val="1152149145"/>
                    </a:ext>
                  </a:extLst>
                </a:gridCol>
                <a:gridCol w="829946">
                  <a:extLst>
                    <a:ext uri="{9D8B030D-6E8A-4147-A177-3AD203B41FA5}">
                      <a16:colId xmlns:a16="http://schemas.microsoft.com/office/drawing/2014/main" val="3316113774"/>
                    </a:ext>
                  </a:extLst>
                </a:gridCol>
                <a:gridCol w="894907">
                  <a:extLst>
                    <a:ext uri="{9D8B030D-6E8A-4147-A177-3AD203B41FA5}">
                      <a16:colId xmlns:a16="http://schemas.microsoft.com/office/drawing/2014/main" val="1360852944"/>
                    </a:ext>
                  </a:extLst>
                </a:gridCol>
                <a:gridCol w="903768">
                  <a:extLst>
                    <a:ext uri="{9D8B030D-6E8A-4147-A177-3AD203B41FA5}">
                      <a16:colId xmlns:a16="http://schemas.microsoft.com/office/drawing/2014/main" val="1836144410"/>
                    </a:ext>
                  </a:extLst>
                </a:gridCol>
                <a:gridCol w="948070">
                  <a:extLst>
                    <a:ext uri="{9D8B030D-6E8A-4147-A177-3AD203B41FA5}">
                      <a16:colId xmlns:a16="http://schemas.microsoft.com/office/drawing/2014/main" val="4039467534"/>
                    </a:ext>
                  </a:extLst>
                </a:gridCol>
                <a:gridCol w="930348">
                  <a:extLst>
                    <a:ext uri="{9D8B030D-6E8A-4147-A177-3AD203B41FA5}">
                      <a16:colId xmlns:a16="http://schemas.microsoft.com/office/drawing/2014/main" val="151038148"/>
                    </a:ext>
                  </a:extLst>
                </a:gridCol>
                <a:gridCol w="712569">
                  <a:extLst>
                    <a:ext uri="{9D8B030D-6E8A-4147-A177-3AD203B41FA5}">
                      <a16:colId xmlns:a16="http://schemas.microsoft.com/office/drawing/2014/main" val="4100767753"/>
                    </a:ext>
                  </a:extLst>
                </a:gridCol>
              </a:tblGrid>
              <a:tr h="36406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กรอบมาตรฐานความสำเร็จ   ด้านการบริหารทรัพยากรบุคคล 5 มิติ</a:t>
                      </a:r>
                      <a:endParaRPr lang="en-US" sz="15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ยุทธศาสตร์</a:t>
                      </a:r>
                      <a:endParaRPr lang="en-US" sz="15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เป้าประสงค์ยุทธศาสตร์</a:t>
                      </a:r>
                      <a:endParaRPr lang="en-US" sz="15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เป้าประสงค์ตามช่วงระยะเวลา</a:t>
                      </a:r>
                      <a:endParaRPr lang="en-US" sz="17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-11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ตัวชี้วัดยุทธศาสตร์</a:t>
                      </a:r>
                      <a:endParaRPr lang="en-US" sz="1500" spc="-11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กลยุทธ์</a:t>
                      </a:r>
                      <a:endParaRPr lang="en-US" sz="15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หน่วยงานที่รับผิดชอบ</a:t>
                      </a:r>
                      <a:endParaRPr lang="en-US" sz="15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554535"/>
                  </a:ext>
                </a:extLst>
              </a:tr>
              <a:tr h="7094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ปีงบประมาณ พ.ศ. 2566</a:t>
                      </a:r>
                      <a:endParaRPr lang="en-US" sz="15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ปีงบประมาณ พ.ศ. 2567</a:t>
                      </a:r>
                      <a:endParaRPr lang="en-US" sz="1500" b="1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ปีงบประมาณ พ.ศ. 2568</a:t>
                      </a:r>
                      <a:endParaRPr lang="en-US" sz="15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ปีงบประมาณ พ.ศ. 2569</a:t>
                      </a:r>
                      <a:endParaRPr lang="en-US" sz="15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ปีงบประมาณ พ.ศ. 2570</a:t>
                      </a:r>
                      <a:endParaRPr lang="en-US" sz="15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371251"/>
                  </a:ext>
                </a:extLst>
              </a:tr>
              <a:tr h="36085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000" u="sng" spc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u="sng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มิติ</a:t>
                      </a:r>
                      <a:r>
                        <a:rPr lang="th-TH" sz="1000" b="1" u="sng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ที่ 5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คุณภาพชีวิตและความสมดุลระหว่าง</a:t>
                      </a:r>
                      <a:r>
                        <a:rPr lang="th-TH" sz="1000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ชีวิตกับการทำงาน</a:t>
                      </a:r>
                      <a:endParaRPr lang="en-US" sz="1000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000" spc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พัฒนา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คุณภาพชีวิตการทำงานของบุคลากร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000" spc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เจ้าหน้าที่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กองทุนฯ มีคุณภาพชีวิต           ในการทํางานและสวัสดิการที่ดี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000" spc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สวัสดิการ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ของเจ้าหน้าที่กองทุนฯ ได้มีการทบทวน</a:t>
                      </a:r>
                      <a:r>
                        <a:rPr lang="en-US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 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ปรับปรุง</a:t>
                      </a:r>
                      <a:r>
                        <a:rPr lang="en-US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 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พัฒนา ให้มีความเหมาะสม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000" spc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สวัสดิการ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ของ</a:t>
                      </a:r>
                      <a:r>
                        <a:rPr lang="th-TH" sz="1000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เจ้าหน้าที่กองทุนฯ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ได้มีการทบทวน</a:t>
                      </a:r>
                      <a:r>
                        <a:rPr lang="en-US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 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ปรับปรุง</a:t>
                      </a:r>
                      <a:r>
                        <a:rPr lang="en-US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 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พัฒนา </a:t>
                      </a:r>
                      <a:r>
                        <a:rPr lang="th-TH" sz="1000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ให้มีความเหมาะสม 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ครบทุกตำแหน่ง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000" spc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สวัสดิการ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ของเจ้าหน้าที่กองทุนฯ ได้มีการทบทวน</a:t>
                      </a:r>
                      <a:r>
                        <a:rPr lang="en-US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 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ปรับปรุง</a:t>
                      </a:r>
                      <a:r>
                        <a:rPr lang="en-US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 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พัฒนา ให้มี</a:t>
                      </a:r>
                      <a:r>
                        <a:rPr lang="th-TH" sz="1000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ความเหมาะสม 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ครบถ้วนทุกประเภทและตำแหน่ง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000" spc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สวัสดิการ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ของ</a:t>
                      </a:r>
                      <a:r>
                        <a:rPr lang="th-TH" sz="1000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เจ้าหน้าที่กองทุนฯ ได้มีการทบทวน</a:t>
                      </a:r>
                      <a:r>
                        <a:rPr lang="en-US" sz="1000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 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ปรับปรุง</a:t>
                      </a:r>
                      <a:r>
                        <a:rPr lang="en-US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 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พัฒนา ให้มีความเหมาะสม ครบถ้วนทุกประเภทและ</a:t>
                      </a:r>
                      <a:r>
                        <a:rPr lang="th-TH" sz="1000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ตำแหน่ง ต่อเนื่อง</a:t>
                      </a:r>
                      <a:endParaRPr lang="en-US" sz="1000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000" spc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สวัสดิการ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ของ</a:t>
                      </a:r>
                      <a:r>
                        <a:rPr lang="th-TH" sz="1000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เจ้าหน้าที่กองทุนฯ ได้มีการทบทวน</a:t>
                      </a:r>
                      <a:r>
                        <a:rPr lang="en-US" sz="1000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 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ปรับปรุง</a:t>
                      </a:r>
                      <a:r>
                        <a:rPr lang="en-US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 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พัฒนา ให้มีความเหมาะสม ครบถ้วนทุกประเภทและ</a:t>
                      </a:r>
                      <a:r>
                        <a:rPr lang="th-TH" sz="1000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ตำแหน่งต่อเนื่อง</a:t>
                      </a:r>
                      <a:endParaRPr lang="en-US" sz="1000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000" spc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ความพึง</a:t>
                      </a:r>
                      <a:r>
                        <a:rPr lang="th-TH" sz="1000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พอใจของเจ้าหน้าที่ 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กองทุนฯ ต่อสิทธิ์ สวัสดิการ และแนวทางการสนับสนุนต่าง ๆ ในการทำงาน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000" spc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 การสร้าง  แรงจูงใจ</a:t>
                      </a:r>
                      <a:r>
                        <a:rPr lang="en-US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 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การพัฒนาคุณภาพชีวิต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spc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ทุก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กลุ่มงาน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010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11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2">
            <a:extLst>
              <a:ext uri="{FF2B5EF4-FFF2-40B4-BE49-F238E27FC236}">
                <a16:creationId xmlns:a16="http://schemas.microsoft.com/office/drawing/2014/main" id="{27EAEF20-692C-453C-A1CF-42B79633AE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859035"/>
              </p:ext>
            </p:extLst>
          </p:nvPr>
        </p:nvGraphicFramePr>
        <p:xfrm>
          <a:off x="153987" y="236919"/>
          <a:ext cx="9869716" cy="5399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247">
                  <a:extLst>
                    <a:ext uri="{9D8B030D-6E8A-4147-A177-3AD203B41FA5}">
                      <a16:colId xmlns:a16="http://schemas.microsoft.com/office/drawing/2014/main" val="2443044581"/>
                    </a:ext>
                  </a:extLst>
                </a:gridCol>
                <a:gridCol w="897247">
                  <a:extLst>
                    <a:ext uri="{9D8B030D-6E8A-4147-A177-3AD203B41FA5}">
                      <a16:colId xmlns:a16="http://schemas.microsoft.com/office/drawing/2014/main" val="3514345823"/>
                    </a:ext>
                  </a:extLst>
                </a:gridCol>
                <a:gridCol w="1061550">
                  <a:extLst>
                    <a:ext uri="{9D8B030D-6E8A-4147-A177-3AD203B41FA5}">
                      <a16:colId xmlns:a16="http://schemas.microsoft.com/office/drawing/2014/main" val="4142645388"/>
                    </a:ext>
                  </a:extLst>
                </a:gridCol>
                <a:gridCol w="1162593">
                  <a:extLst>
                    <a:ext uri="{9D8B030D-6E8A-4147-A177-3AD203B41FA5}">
                      <a16:colId xmlns:a16="http://schemas.microsoft.com/office/drawing/2014/main" val="815466636"/>
                    </a:ext>
                  </a:extLst>
                </a:gridCol>
                <a:gridCol w="667062">
                  <a:extLst>
                    <a:ext uri="{9D8B030D-6E8A-4147-A177-3AD203B41FA5}">
                      <a16:colId xmlns:a16="http://schemas.microsoft.com/office/drawing/2014/main" val="1152149145"/>
                    </a:ext>
                  </a:extLst>
                </a:gridCol>
                <a:gridCol w="697783">
                  <a:extLst>
                    <a:ext uri="{9D8B030D-6E8A-4147-A177-3AD203B41FA5}">
                      <a16:colId xmlns:a16="http://schemas.microsoft.com/office/drawing/2014/main" val="3316113774"/>
                    </a:ext>
                  </a:extLst>
                </a:gridCol>
                <a:gridCol w="664929">
                  <a:extLst>
                    <a:ext uri="{9D8B030D-6E8A-4147-A177-3AD203B41FA5}">
                      <a16:colId xmlns:a16="http://schemas.microsoft.com/office/drawing/2014/main" val="1360852944"/>
                    </a:ext>
                  </a:extLst>
                </a:gridCol>
                <a:gridCol w="667062">
                  <a:extLst>
                    <a:ext uri="{9D8B030D-6E8A-4147-A177-3AD203B41FA5}">
                      <a16:colId xmlns:a16="http://schemas.microsoft.com/office/drawing/2014/main" val="1836144410"/>
                    </a:ext>
                  </a:extLst>
                </a:gridCol>
                <a:gridCol w="1393191">
                  <a:extLst>
                    <a:ext uri="{9D8B030D-6E8A-4147-A177-3AD203B41FA5}">
                      <a16:colId xmlns:a16="http://schemas.microsoft.com/office/drawing/2014/main" val="4039467534"/>
                    </a:ext>
                  </a:extLst>
                </a:gridCol>
                <a:gridCol w="863805">
                  <a:extLst>
                    <a:ext uri="{9D8B030D-6E8A-4147-A177-3AD203B41FA5}">
                      <a16:colId xmlns:a16="http://schemas.microsoft.com/office/drawing/2014/main" val="151038148"/>
                    </a:ext>
                  </a:extLst>
                </a:gridCol>
                <a:gridCol w="897247">
                  <a:extLst>
                    <a:ext uri="{9D8B030D-6E8A-4147-A177-3AD203B41FA5}">
                      <a16:colId xmlns:a16="http://schemas.microsoft.com/office/drawing/2014/main" val="4100767753"/>
                    </a:ext>
                  </a:extLst>
                </a:gridCol>
              </a:tblGrid>
              <a:tr h="21616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ยุทธศาสตร์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กลยุทธ์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เป้าประสงค์</a:t>
                      </a:r>
                      <a:br>
                        <a:rPr lang="th-TH" sz="10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0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กล</a:t>
                      </a: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ยุทธ์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โครงการ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ช่วงระยะเวลาดำเนินการ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ตัวชี้วัดกลยุทธ์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งบประมาณ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หน่วยงานที่รับผิดชอบ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554535"/>
                  </a:ext>
                </a:extLst>
              </a:tr>
              <a:tr h="276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ไตรมาส 1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ไตรมาส 2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ไตรมาส 3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ไตรมาส 4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371251"/>
                  </a:ext>
                </a:extLst>
              </a:tr>
              <a:tr h="978535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 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พัฒนาระบบโครงสร้างและบริหารกรอบอัตรากำลัง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1.1 การ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ทบทวนโครงสร้างกรอบอัตรากำลัง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อัตรากำลัง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มีความเหมาะสมในแต่ละประเภท ตำแหน่ง และสะท้อนถึงความจําเป็นกับภารกิจงานของกองทุนฯ </a:t>
                      </a: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อย่าง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เป็นระบบ </a:t>
                      </a: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ประหยัด</a:t>
                      </a:r>
                      <a:b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และ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คุ้มค่า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1.1.1 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โครงการประชุมทบทวนโครงสร้างกรอบอัตรากำลัง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000" spc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ความสำเร็จในการทบทวนโครงสร้างกรอบอัตรากำลัง ให้</a:t>
                      </a: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มี</a:t>
                      </a:r>
                      <a:b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ความ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สอดคล้องกับ</a:t>
                      </a:r>
                      <a:r>
                        <a:rPr lang="th-TH" sz="1000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ภารกิจงานของกองทุนฯ</a:t>
                      </a:r>
                      <a:endParaRPr lang="en-US" sz="1000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100" kern="12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340</a:t>
                      </a:r>
                      <a:r>
                        <a:rPr lang="en-US" sz="1100" kern="12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100" kern="12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000</a:t>
                      </a:r>
                      <a:endParaRPr lang="en-US" sz="11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 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กลุ่มอำนวยการ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 </a:t>
                      </a: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นโยบาย</a:t>
                      </a:r>
                      <a:b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และ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ยุทธศาสตร์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506121"/>
                  </a:ext>
                </a:extLst>
              </a:tr>
              <a:tr h="1420388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1.1.2 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โครงการทบทวนคุณลักษณะเฉพาะตำแหน่งงาน (</a:t>
                      </a:r>
                      <a:r>
                        <a:rPr lang="en-US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Job Specification) </a:t>
                      </a: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และ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คำบรรยายลักษณะงาน </a:t>
                      </a: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en-US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Job Description)</a:t>
                      </a: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</a:t>
                      </a: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100" kern="12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340</a:t>
                      </a:r>
                      <a:r>
                        <a:rPr lang="en-US" sz="1100" kern="12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100" kern="12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000</a:t>
                      </a:r>
                      <a:endParaRPr lang="en-US" sz="1100" dirty="0" smtClean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095210"/>
                  </a:ext>
                </a:extLst>
              </a:tr>
              <a:tr h="1420388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1.2 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การพัฒนา</a:t>
                      </a:r>
                      <a:r>
                        <a:rPr lang="th-TH" sz="1000" spc="-3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ระบบการสรรหา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และเลือกสรร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ระบบ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การสรรหาและเลือกสรร บุคคลภายนอกและบุคคลภายใน มีรูปแบบที่ชัดแจนและเหมาะสม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1.2.1 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โครงการพัฒนาระบบการสรรหาและเลือกสรรบุคคลภายนอกและประเมินเพื่อเข้าสู่ตำแหน่งพนักงานกองทุนฯ ของบุคคลภายใน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</a:t>
                      </a: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000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จำนวนแผนงาน</a:t>
                      </a:r>
                      <a:r>
                        <a:rPr lang="en-US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 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แนวทาง</a:t>
                      </a:r>
                      <a:r>
                        <a:rPr lang="en-US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 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การกำหนดประกาศ</a:t>
                      </a:r>
                      <a:r>
                        <a:rPr lang="en-US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 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หลักเกณฑ์ ต่าง ๆ ที่เกี่ยวข้อง</a:t>
                      </a: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กับ</a:t>
                      </a:r>
                      <a:b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บริหารอัตรากำลัง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100" kern="12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32,000</a:t>
                      </a:r>
                      <a:endParaRPr lang="en-US" sz="11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245673"/>
                  </a:ext>
                </a:extLst>
              </a:tr>
              <a:tr h="887743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1.2.2 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โครงการทบทวนระเบียบหลักเกณฑ์การแต่งตั้ง</a:t>
                      </a:r>
                      <a:r>
                        <a:rPr lang="en-US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ปรับเปลี่ยน</a:t>
                      </a:r>
                      <a:r>
                        <a:rPr lang="en-US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 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โยกย้ายตำแหน่ง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</a:t>
                      </a: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000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 </a:t>
                      </a:r>
                      <a:endParaRPr lang="en-US" sz="12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100" kern="12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31,000</a:t>
                      </a:r>
                      <a:endParaRPr lang="en-US" sz="11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654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28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2">
            <a:extLst>
              <a:ext uri="{FF2B5EF4-FFF2-40B4-BE49-F238E27FC236}">
                <a16:creationId xmlns:a16="http://schemas.microsoft.com/office/drawing/2014/main" id="{27EAEF20-692C-453C-A1CF-42B79633AE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548953"/>
              </p:ext>
            </p:extLst>
          </p:nvPr>
        </p:nvGraphicFramePr>
        <p:xfrm>
          <a:off x="153987" y="370598"/>
          <a:ext cx="9869716" cy="5051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247">
                  <a:extLst>
                    <a:ext uri="{9D8B030D-6E8A-4147-A177-3AD203B41FA5}">
                      <a16:colId xmlns:a16="http://schemas.microsoft.com/office/drawing/2014/main" val="2443044581"/>
                    </a:ext>
                  </a:extLst>
                </a:gridCol>
                <a:gridCol w="897247">
                  <a:extLst>
                    <a:ext uri="{9D8B030D-6E8A-4147-A177-3AD203B41FA5}">
                      <a16:colId xmlns:a16="http://schemas.microsoft.com/office/drawing/2014/main" val="3514345823"/>
                    </a:ext>
                  </a:extLst>
                </a:gridCol>
                <a:gridCol w="1061550">
                  <a:extLst>
                    <a:ext uri="{9D8B030D-6E8A-4147-A177-3AD203B41FA5}">
                      <a16:colId xmlns:a16="http://schemas.microsoft.com/office/drawing/2014/main" val="4142645388"/>
                    </a:ext>
                  </a:extLst>
                </a:gridCol>
                <a:gridCol w="1162593">
                  <a:extLst>
                    <a:ext uri="{9D8B030D-6E8A-4147-A177-3AD203B41FA5}">
                      <a16:colId xmlns:a16="http://schemas.microsoft.com/office/drawing/2014/main" val="815466636"/>
                    </a:ext>
                  </a:extLst>
                </a:gridCol>
                <a:gridCol w="667062">
                  <a:extLst>
                    <a:ext uri="{9D8B030D-6E8A-4147-A177-3AD203B41FA5}">
                      <a16:colId xmlns:a16="http://schemas.microsoft.com/office/drawing/2014/main" val="1152149145"/>
                    </a:ext>
                  </a:extLst>
                </a:gridCol>
                <a:gridCol w="697783">
                  <a:extLst>
                    <a:ext uri="{9D8B030D-6E8A-4147-A177-3AD203B41FA5}">
                      <a16:colId xmlns:a16="http://schemas.microsoft.com/office/drawing/2014/main" val="3316113774"/>
                    </a:ext>
                  </a:extLst>
                </a:gridCol>
                <a:gridCol w="664929">
                  <a:extLst>
                    <a:ext uri="{9D8B030D-6E8A-4147-A177-3AD203B41FA5}">
                      <a16:colId xmlns:a16="http://schemas.microsoft.com/office/drawing/2014/main" val="1360852944"/>
                    </a:ext>
                  </a:extLst>
                </a:gridCol>
                <a:gridCol w="667062">
                  <a:extLst>
                    <a:ext uri="{9D8B030D-6E8A-4147-A177-3AD203B41FA5}">
                      <a16:colId xmlns:a16="http://schemas.microsoft.com/office/drawing/2014/main" val="1836144410"/>
                    </a:ext>
                  </a:extLst>
                </a:gridCol>
                <a:gridCol w="1276945">
                  <a:extLst>
                    <a:ext uri="{9D8B030D-6E8A-4147-A177-3AD203B41FA5}">
                      <a16:colId xmlns:a16="http://schemas.microsoft.com/office/drawing/2014/main" val="4039467534"/>
                    </a:ext>
                  </a:extLst>
                </a:gridCol>
                <a:gridCol w="980051">
                  <a:extLst>
                    <a:ext uri="{9D8B030D-6E8A-4147-A177-3AD203B41FA5}">
                      <a16:colId xmlns:a16="http://schemas.microsoft.com/office/drawing/2014/main" val="151038148"/>
                    </a:ext>
                  </a:extLst>
                </a:gridCol>
                <a:gridCol w="897247">
                  <a:extLst>
                    <a:ext uri="{9D8B030D-6E8A-4147-A177-3AD203B41FA5}">
                      <a16:colId xmlns:a16="http://schemas.microsoft.com/office/drawing/2014/main" val="4100767753"/>
                    </a:ext>
                  </a:extLst>
                </a:gridCol>
              </a:tblGrid>
              <a:tr h="21689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ยุทธศาสตร์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กลยุทธ์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เป้าประสงค์</a:t>
                      </a:r>
                      <a:br>
                        <a:rPr lang="th-TH" sz="10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0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กล</a:t>
                      </a: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ยุทธ์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โครงการ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ช่วงระยะเวลาดำเนินการ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ตัวชี้วัดกลยุทธ์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งบประมาณ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หน่วยงานที่รับผิดชอบ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554535"/>
                  </a:ext>
                </a:extLst>
              </a:tr>
              <a:tr h="2774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ไตรมาส 1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ไตรมาส 2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ไตรมาส 3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ไตรมาส 4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371251"/>
                  </a:ext>
                </a:extLst>
              </a:tr>
              <a:tr h="816448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 เสริมสร้างบุคลากรให้มีสมรรถนะสูง</a:t>
                      </a:r>
                      <a:endParaRPr lang="en-US" sz="100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2.1 การพัฒนาบุคลากรให้มีสมรรถนะสอดคล้องตามภารกิจ</a:t>
                      </a:r>
                      <a:endParaRPr lang="en-US" sz="100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เจ้าหน้าที่กองทุนฯ มีความรู้ และความสามารถ ตรงตามตำแหน่งและสอดคล้องตามภารกิจงาน</a:t>
                      </a:r>
                      <a:endParaRPr lang="en-US" sz="100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2.2.</a:t>
                      </a:r>
                      <a:r>
                        <a:rPr lang="th-TH" sz="10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 โครงการอบรมเชิงปฏิบัติการพัฒนาศักยภาพพนักงานกองทุนฯ</a:t>
                      </a:r>
                      <a:endParaRPr lang="en-US" sz="100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</a:t>
                      </a:r>
                      <a:endParaRPr lang="en-US" sz="120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ระดับความสำเร็จในการจัดทำหลักสูตร</a:t>
                      </a:r>
                      <a:r>
                        <a:rPr lang="en-US" sz="10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 </a:t>
                      </a:r>
                      <a:r>
                        <a:rPr lang="th-TH" sz="10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แผนงาน</a:t>
                      </a:r>
                      <a:r>
                        <a:rPr lang="en-US" sz="10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</a:t>
                      </a:r>
                      <a:r>
                        <a:rPr lang="th-TH" sz="10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โครงการ สำหรับการส่งเสริมและพัฒนาศักยภาพเจ้าหน้าที่กองทุนฯ</a:t>
                      </a:r>
                      <a:endParaRPr lang="en-US" sz="100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100" kern="12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14,130,000</a:t>
                      </a:r>
                      <a:endParaRPr lang="en-US" sz="11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000" kern="12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 กลุ่มอำนวยการ</a:t>
                      </a:r>
                      <a:endParaRPr lang="en-US" sz="1000" kern="120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000" kern="12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 </a:t>
                      </a:r>
                      <a:r>
                        <a:rPr lang="th-TH" sz="1000" kern="120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นโยบาย</a:t>
                      </a:r>
                      <a:br>
                        <a:rPr lang="th-TH" sz="1000" kern="120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000" kern="120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</a:t>
                      </a:r>
                      <a:r>
                        <a:rPr lang="th-TH" sz="1000" kern="12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ยุทธศาสตร์</a:t>
                      </a:r>
                      <a:endParaRPr lang="en-US" sz="100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506121"/>
                  </a:ext>
                </a:extLst>
              </a:tr>
              <a:tr h="14251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2. โครงการอบรมเชิงปฏิบัติการพัฒนาทักษะเจ้าหน้าที่กองทุนฯ (ส่วนกลาง) </a:t>
                      </a:r>
                      <a:endParaRPr lang="en-US" sz="100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</a:t>
                      </a:r>
                      <a:endParaRPr lang="en-US" sz="120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  <a:r>
                        <a:rPr lang="th-TH" sz="12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20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100" kern="12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en-US" sz="1100" kern="12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100" kern="12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148</a:t>
                      </a:r>
                      <a:r>
                        <a:rPr lang="en-US" sz="1100" kern="12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100" kern="12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800</a:t>
                      </a:r>
                      <a:endParaRPr lang="en-US" sz="11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095210"/>
                  </a:ext>
                </a:extLst>
              </a:tr>
              <a:tr h="14251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2.2 การพัฒนาบุคลากรกลุ่มพิเศษ</a:t>
                      </a:r>
                      <a:endParaRPr lang="en-US" sz="100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พนักงานกองทุนฯ ที่มีความความสามารถได้รับการสนับสนุนและพัฒนาทักษะให้มีความชำนาญเฉพาะด้าน</a:t>
                      </a:r>
                      <a:endParaRPr lang="en-US" sz="100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2.</a:t>
                      </a:r>
                      <a:r>
                        <a:rPr lang="en-US" sz="10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0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0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th-TH" sz="10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โครงการคัดเลือกพนักงานกองทุนฯ ที่มีความชำนาญเฉพาะด้าน ระดับ</a:t>
                      </a:r>
                      <a:endParaRPr lang="en-US" sz="100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เขตตรวจราชการ</a:t>
                      </a:r>
                      <a:endParaRPr lang="en-US" sz="100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</a:t>
                      </a:r>
                      <a:endParaRPr lang="en-US" sz="120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ระดับความสำเร็จในการพัฒนาทักษะความชำนาญเฉพาะด้าน พนักงานกองทุนฯ</a:t>
                      </a:r>
                      <a:endParaRPr lang="en-US" sz="100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100" kern="12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en-US" sz="1100" kern="12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100" kern="12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000</a:t>
                      </a:r>
                      <a:r>
                        <a:rPr lang="en-US" sz="1100" kern="12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100" kern="12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000</a:t>
                      </a:r>
                      <a:endParaRPr lang="en-US" sz="11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245673"/>
                  </a:ext>
                </a:extLst>
              </a:tr>
              <a:tr h="8907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2.</a:t>
                      </a:r>
                      <a:r>
                        <a:rPr lang="en-US" sz="10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0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0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0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โครงการสร้างทีมพี่เลี้ยงสนับสนุนงานกองทุนฯ </a:t>
                      </a:r>
                      <a:r>
                        <a:rPr lang="th-TH" sz="100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00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00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ส่วน</a:t>
                      </a:r>
                      <a:r>
                        <a:rPr lang="th-TH" sz="10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ภูมิภาค</a:t>
                      </a:r>
                      <a:endParaRPr lang="en-US" sz="100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</a:t>
                      </a:r>
                      <a:endParaRPr lang="en-US" sz="120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100" kern="12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12</a:t>
                      </a:r>
                      <a:r>
                        <a:rPr lang="en-US" sz="1100" kern="12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100" kern="12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000</a:t>
                      </a:r>
                      <a:endParaRPr lang="en-US" sz="11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654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40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2">
            <a:extLst>
              <a:ext uri="{FF2B5EF4-FFF2-40B4-BE49-F238E27FC236}">
                <a16:creationId xmlns:a16="http://schemas.microsoft.com/office/drawing/2014/main" id="{27EAEF20-692C-453C-A1CF-42B79633AE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888988"/>
              </p:ext>
            </p:extLst>
          </p:nvPr>
        </p:nvGraphicFramePr>
        <p:xfrm>
          <a:off x="153987" y="370596"/>
          <a:ext cx="9869716" cy="5051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247">
                  <a:extLst>
                    <a:ext uri="{9D8B030D-6E8A-4147-A177-3AD203B41FA5}">
                      <a16:colId xmlns:a16="http://schemas.microsoft.com/office/drawing/2014/main" val="2443044581"/>
                    </a:ext>
                  </a:extLst>
                </a:gridCol>
                <a:gridCol w="897247">
                  <a:extLst>
                    <a:ext uri="{9D8B030D-6E8A-4147-A177-3AD203B41FA5}">
                      <a16:colId xmlns:a16="http://schemas.microsoft.com/office/drawing/2014/main" val="3514345823"/>
                    </a:ext>
                  </a:extLst>
                </a:gridCol>
                <a:gridCol w="1061550">
                  <a:extLst>
                    <a:ext uri="{9D8B030D-6E8A-4147-A177-3AD203B41FA5}">
                      <a16:colId xmlns:a16="http://schemas.microsoft.com/office/drawing/2014/main" val="4142645388"/>
                    </a:ext>
                  </a:extLst>
                </a:gridCol>
                <a:gridCol w="1162593">
                  <a:extLst>
                    <a:ext uri="{9D8B030D-6E8A-4147-A177-3AD203B41FA5}">
                      <a16:colId xmlns:a16="http://schemas.microsoft.com/office/drawing/2014/main" val="815466636"/>
                    </a:ext>
                  </a:extLst>
                </a:gridCol>
                <a:gridCol w="667062">
                  <a:extLst>
                    <a:ext uri="{9D8B030D-6E8A-4147-A177-3AD203B41FA5}">
                      <a16:colId xmlns:a16="http://schemas.microsoft.com/office/drawing/2014/main" val="1152149145"/>
                    </a:ext>
                  </a:extLst>
                </a:gridCol>
                <a:gridCol w="697783">
                  <a:extLst>
                    <a:ext uri="{9D8B030D-6E8A-4147-A177-3AD203B41FA5}">
                      <a16:colId xmlns:a16="http://schemas.microsoft.com/office/drawing/2014/main" val="3316113774"/>
                    </a:ext>
                  </a:extLst>
                </a:gridCol>
                <a:gridCol w="664929">
                  <a:extLst>
                    <a:ext uri="{9D8B030D-6E8A-4147-A177-3AD203B41FA5}">
                      <a16:colId xmlns:a16="http://schemas.microsoft.com/office/drawing/2014/main" val="1360852944"/>
                    </a:ext>
                  </a:extLst>
                </a:gridCol>
                <a:gridCol w="667062">
                  <a:extLst>
                    <a:ext uri="{9D8B030D-6E8A-4147-A177-3AD203B41FA5}">
                      <a16:colId xmlns:a16="http://schemas.microsoft.com/office/drawing/2014/main" val="1836144410"/>
                    </a:ext>
                  </a:extLst>
                </a:gridCol>
                <a:gridCol w="1276945">
                  <a:extLst>
                    <a:ext uri="{9D8B030D-6E8A-4147-A177-3AD203B41FA5}">
                      <a16:colId xmlns:a16="http://schemas.microsoft.com/office/drawing/2014/main" val="4039467534"/>
                    </a:ext>
                  </a:extLst>
                </a:gridCol>
                <a:gridCol w="980051">
                  <a:extLst>
                    <a:ext uri="{9D8B030D-6E8A-4147-A177-3AD203B41FA5}">
                      <a16:colId xmlns:a16="http://schemas.microsoft.com/office/drawing/2014/main" val="151038148"/>
                    </a:ext>
                  </a:extLst>
                </a:gridCol>
                <a:gridCol w="897247">
                  <a:extLst>
                    <a:ext uri="{9D8B030D-6E8A-4147-A177-3AD203B41FA5}">
                      <a16:colId xmlns:a16="http://schemas.microsoft.com/office/drawing/2014/main" val="4100767753"/>
                    </a:ext>
                  </a:extLst>
                </a:gridCol>
              </a:tblGrid>
              <a:tr h="21689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ยุทธศาสตร์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กลยุทธ์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เป้าประสงค์</a:t>
                      </a:r>
                      <a:br>
                        <a:rPr lang="th-TH" sz="10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0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กล</a:t>
                      </a: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ยุทธ์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โครงการ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ช่วงระยะเวลาดำเนินการ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ตัวชี้วัดกลยุทธ์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งบประมาณ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หน่วยงานที่รับผิดชอบ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554535"/>
                  </a:ext>
                </a:extLst>
              </a:tr>
              <a:tr h="2774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ไตรมาส 1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ไตรมาส 2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ไตรมาส 3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ไตรมาส 4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371251"/>
                  </a:ext>
                </a:extLst>
              </a:tr>
              <a:tr h="816448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 เสริมสร้างบุคลากรให้มีสมรรถนะสูง</a:t>
                      </a:r>
                      <a:endParaRPr lang="en-US" sz="10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3.1 การสร้างองค์กรแห่งการเรียนรู้ </a:t>
                      </a:r>
                      <a:endParaRPr lang="en-US" sz="10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0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มีกระบวนการจัดการองค์ความรู้ของกองทุนฯ อย่างเป็นระบบ</a:t>
                      </a:r>
                      <a:endParaRPr lang="en-US" sz="10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th-TH" sz="100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00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th-TH" sz="100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.1 โครงการส่งเสริมให้เจ้าหน้าที่กองทุนฯ ถอดบทเรียนองค์ความรู้</a:t>
                      </a:r>
                      <a:endParaRPr lang="en-US" sz="100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0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0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</a:t>
                      </a: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0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ระดับความสําเร็จของ</a:t>
                      </a:r>
                      <a:endParaRPr lang="en-US" sz="10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การจัดการองค์ความรู้</a:t>
                      </a:r>
                      <a:endParaRPr lang="en-US" sz="10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100" kern="12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12,000</a:t>
                      </a:r>
                      <a:endParaRPr lang="en-US" sz="11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000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 กลุ่มอำนวยการ</a:t>
                      </a:r>
                      <a:endParaRPr lang="en-US" sz="1000" kern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000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 </a:t>
                      </a:r>
                      <a:r>
                        <a:rPr lang="th-TH" sz="1000" kern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นโยบาย</a:t>
                      </a:r>
                      <a:br>
                        <a:rPr lang="th-TH" sz="1000" kern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000" kern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</a:t>
                      </a:r>
                      <a:r>
                        <a:rPr lang="th-TH" sz="1000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ยุทธศาสตร์</a:t>
                      </a:r>
                      <a:endParaRPr lang="en-US" sz="10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506121"/>
                  </a:ext>
                </a:extLst>
              </a:tr>
              <a:tr h="14251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th-TH" sz="1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th-TH" sz="1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.2 โครงการส่งเสริมให้เจ้าหน้าที่กองทุนฯ มีการจัดการความรู้ (</a:t>
                      </a:r>
                      <a:r>
                        <a:rPr lang="en-US" sz="1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Knowledge Management: KM)</a:t>
                      </a: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</a:t>
                      </a: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100" kern="12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12,000</a:t>
                      </a:r>
                      <a:endParaRPr lang="en-US" sz="11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095210"/>
                  </a:ext>
                </a:extLst>
              </a:tr>
              <a:tr h="14251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3.2 </a:t>
                      </a:r>
                      <a:r>
                        <a:rPr lang="th-TH" sz="100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การส่งเสริมการเรียนรู้ด้วยตนเอง</a:t>
                      </a:r>
                      <a:endParaRPr lang="en-US" sz="100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มี</a:t>
                      </a:r>
                      <a:r>
                        <a:rPr lang="th-TH" sz="10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หลักสูตร</a:t>
                      </a:r>
                      <a:br>
                        <a:rPr lang="th-TH" sz="10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0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</a:t>
                      </a:r>
                      <a:r>
                        <a:rPr lang="th-TH" sz="1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เรียนรู้ที่เกี่ยวข้องกับกองทุนฯ</a:t>
                      </a:r>
                      <a:endParaRPr lang="en-US" sz="10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3.</a:t>
                      </a:r>
                      <a:r>
                        <a:rPr lang="th-TH" sz="100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2.1 โครงการการจัดทำหลักสูตรการเรียนรู้ทางไกลด้วยระบบเทคโนโลยีสารสนเทศ</a:t>
                      </a:r>
                      <a:endParaRPr lang="en-US" sz="100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0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0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</a:t>
                      </a: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0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ระดับความสำเร็จในการจัดทำหลักสูตรสำหรับใช้ในการเรียนรู้ด้วยตนเอง</a:t>
                      </a:r>
                      <a:endParaRPr lang="en-US" sz="10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100" kern="12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12,000</a:t>
                      </a:r>
                      <a:endParaRPr lang="en-US" sz="11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245673"/>
                  </a:ext>
                </a:extLst>
              </a:tr>
              <a:tr h="8907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2.5.2 โครงการจัดทำสื่อสารสนเทศการเรียนรู้ด้วยตนเอง</a:t>
                      </a:r>
                      <a:endParaRPr lang="en-US" sz="100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00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0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0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</a:t>
                      </a: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100" kern="12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12,000</a:t>
                      </a:r>
                      <a:endParaRPr lang="en-US" sz="11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654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541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2">
            <a:extLst>
              <a:ext uri="{FF2B5EF4-FFF2-40B4-BE49-F238E27FC236}">
                <a16:creationId xmlns:a16="http://schemas.microsoft.com/office/drawing/2014/main" id="{27EAEF20-692C-453C-A1CF-42B79633AE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27400"/>
              </p:ext>
            </p:extLst>
          </p:nvPr>
        </p:nvGraphicFramePr>
        <p:xfrm>
          <a:off x="153987" y="163507"/>
          <a:ext cx="9869716" cy="5354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851">
                  <a:extLst>
                    <a:ext uri="{9D8B030D-6E8A-4147-A177-3AD203B41FA5}">
                      <a16:colId xmlns:a16="http://schemas.microsoft.com/office/drawing/2014/main" val="2443044581"/>
                    </a:ext>
                  </a:extLst>
                </a:gridCol>
                <a:gridCol w="858643">
                  <a:extLst>
                    <a:ext uri="{9D8B030D-6E8A-4147-A177-3AD203B41FA5}">
                      <a16:colId xmlns:a16="http://schemas.microsoft.com/office/drawing/2014/main" val="3514345823"/>
                    </a:ext>
                  </a:extLst>
                </a:gridCol>
                <a:gridCol w="1061550">
                  <a:extLst>
                    <a:ext uri="{9D8B030D-6E8A-4147-A177-3AD203B41FA5}">
                      <a16:colId xmlns:a16="http://schemas.microsoft.com/office/drawing/2014/main" val="4142645388"/>
                    </a:ext>
                  </a:extLst>
                </a:gridCol>
                <a:gridCol w="1162593">
                  <a:extLst>
                    <a:ext uri="{9D8B030D-6E8A-4147-A177-3AD203B41FA5}">
                      <a16:colId xmlns:a16="http://schemas.microsoft.com/office/drawing/2014/main" val="815466636"/>
                    </a:ext>
                  </a:extLst>
                </a:gridCol>
                <a:gridCol w="667062">
                  <a:extLst>
                    <a:ext uri="{9D8B030D-6E8A-4147-A177-3AD203B41FA5}">
                      <a16:colId xmlns:a16="http://schemas.microsoft.com/office/drawing/2014/main" val="1152149145"/>
                    </a:ext>
                  </a:extLst>
                </a:gridCol>
                <a:gridCol w="697783">
                  <a:extLst>
                    <a:ext uri="{9D8B030D-6E8A-4147-A177-3AD203B41FA5}">
                      <a16:colId xmlns:a16="http://schemas.microsoft.com/office/drawing/2014/main" val="3316113774"/>
                    </a:ext>
                  </a:extLst>
                </a:gridCol>
                <a:gridCol w="664929">
                  <a:extLst>
                    <a:ext uri="{9D8B030D-6E8A-4147-A177-3AD203B41FA5}">
                      <a16:colId xmlns:a16="http://schemas.microsoft.com/office/drawing/2014/main" val="1360852944"/>
                    </a:ext>
                  </a:extLst>
                </a:gridCol>
                <a:gridCol w="667062">
                  <a:extLst>
                    <a:ext uri="{9D8B030D-6E8A-4147-A177-3AD203B41FA5}">
                      <a16:colId xmlns:a16="http://schemas.microsoft.com/office/drawing/2014/main" val="1836144410"/>
                    </a:ext>
                  </a:extLst>
                </a:gridCol>
                <a:gridCol w="1276945">
                  <a:extLst>
                    <a:ext uri="{9D8B030D-6E8A-4147-A177-3AD203B41FA5}">
                      <a16:colId xmlns:a16="http://schemas.microsoft.com/office/drawing/2014/main" val="4039467534"/>
                    </a:ext>
                  </a:extLst>
                </a:gridCol>
                <a:gridCol w="980051">
                  <a:extLst>
                    <a:ext uri="{9D8B030D-6E8A-4147-A177-3AD203B41FA5}">
                      <a16:colId xmlns:a16="http://schemas.microsoft.com/office/drawing/2014/main" val="151038148"/>
                    </a:ext>
                  </a:extLst>
                </a:gridCol>
                <a:gridCol w="897247">
                  <a:extLst>
                    <a:ext uri="{9D8B030D-6E8A-4147-A177-3AD203B41FA5}">
                      <a16:colId xmlns:a16="http://schemas.microsoft.com/office/drawing/2014/main" val="4100767753"/>
                    </a:ext>
                  </a:extLst>
                </a:gridCol>
              </a:tblGrid>
              <a:tr h="21243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ยุทธศาสตร์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กลยุทธ์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เป้าประสงค์</a:t>
                      </a:r>
                      <a:br>
                        <a:rPr lang="th-TH" sz="10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0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กล</a:t>
                      </a: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ยุทธ์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โครงการ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ช่วงระยะเวลาดำเนินการ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ตัวชี้วัดกลยุทธ์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งบประมาณ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หน่วยงานที่รับผิดชอบ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554535"/>
                  </a:ext>
                </a:extLst>
              </a:tr>
              <a:tr h="2717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ไตรมาส 1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ไตรมาส 2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ไตรมาส 3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ไตรมาส 4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371251"/>
                  </a:ext>
                </a:extLst>
              </a:tr>
              <a:tr h="799680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 </a:t>
                      </a:r>
                      <a:r>
                        <a:rPr lang="th-TH" sz="1000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บริหารทรัพยากร 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บุคคลอย่างมีธรรมา</a:t>
                      </a:r>
                      <a:r>
                        <a:rPr lang="th-TH" sz="1000" spc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ภิ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บาล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4.1 การบริหารผลงาน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การประเมินผลการปฏิบัติงานที่เหมาะสมและสอดคล้องกับภารกิจงาน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4.1.1 โครงการทบทวนเกณฑ์การประเมินผลการปฏิบัติงาน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000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000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 บริหารทรัพยากรบุคคลอย่างมีธรรมา</a:t>
                      </a:r>
                      <a:r>
                        <a:rPr lang="th-TH" sz="1000" spc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ภิ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บาล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ระดับความสำเร็จในการกำหนดแนวทางในการประเมินผลการปฏิบัติงาน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100" kern="12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12,000</a:t>
                      </a:r>
                      <a:endParaRPr lang="en-US" sz="11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000" kern="12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 กลุ่มอำนวยการ</a:t>
                      </a:r>
                      <a:endParaRPr lang="en-US" sz="1000" kern="12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000" kern="12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 </a:t>
                      </a:r>
                      <a:r>
                        <a:rPr lang="th-TH" sz="1000" kern="12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นโยบาย</a:t>
                      </a:r>
                      <a:br>
                        <a:rPr lang="th-TH" sz="1000" kern="12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000" kern="12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</a:t>
                      </a:r>
                      <a:r>
                        <a:rPr lang="th-TH" sz="1000" kern="12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ยุทธศาสตร์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506121"/>
                  </a:ext>
                </a:extLst>
              </a:tr>
              <a:tr h="1395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4.1.2 โครงการประชุมชี้แจงแนวทางการประเมินผลการปฏิบัติงาน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100" kern="12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12,000</a:t>
                      </a:r>
                      <a:endParaRPr lang="en-US" sz="11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095210"/>
                  </a:ext>
                </a:extLst>
              </a:tr>
              <a:tr h="1395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4.2 การพัฒนา</a:t>
                      </a:r>
                      <a:r>
                        <a:rPr lang="th-TH" sz="1000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ระบบสารสนเทศ 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การบริหาร</a:t>
                      </a:r>
                      <a:r>
                        <a:rPr lang="th-TH" sz="1000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ทรัพยากรบุคคล</a:t>
                      </a:r>
                      <a:endParaRPr lang="en-US" sz="1000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ระบบสารสนเทศทรัพยากรบุคคลที่มีประสิทธิภาพตอบสนองต่อความต้องการของผู้ใช้งาน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4.2.1 โครงการพัฒนาโปรแกรมระบบสารสนเทศทรัพยากรบุคคล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</a:t>
                      </a:r>
                      <a:endParaRPr lang="en-US" sz="1000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ระดับความสำเร็จในการจัดทำระบบสารสนเทศการบริหารทรัพยากรบุคคล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100" kern="12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12,000</a:t>
                      </a:r>
                      <a:endParaRPr lang="en-US" sz="11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245673"/>
                  </a:ext>
                </a:extLst>
              </a:tr>
              <a:tr h="12791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4.2.2 โครงการจัดทำระบบสารสนเทศทะเบียนประวัติข้อมูลส่วนบุคคลของพนักงานกองทุน</a:t>
                      </a: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ฯ </a:t>
                      </a:r>
                      <a:b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และลูกจ้าง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ชั่วคราว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000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100" kern="12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12,000</a:t>
                      </a:r>
                      <a:endParaRPr lang="en-US" sz="11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654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63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2">
            <a:extLst>
              <a:ext uri="{FF2B5EF4-FFF2-40B4-BE49-F238E27FC236}">
                <a16:creationId xmlns:a16="http://schemas.microsoft.com/office/drawing/2014/main" id="{27EAEF20-692C-453C-A1CF-42B79633AE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01713"/>
              </p:ext>
            </p:extLst>
          </p:nvPr>
        </p:nvGraphicFramePr>
        <p:xfrm>
          <a:off x="153987" y="55085"/>
          <a:ext cx="9869716" cy="5587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247">
                  <a:extLst>
                    <a:ext uri="{9D8B030D-6E8A-4147-A177-3AD203B41FA5}">
                      <a16:colId xmlns:a16="http://schemas.microsoft.com/office/drawing/2014/main" val="2443044581"/>
                    </a:ext>
                  </a:extLst>
                </a:gridCol>
                <a:gridCol w="897247">
                  <a:extLst>
                    <a:ext uri="{9D8B030D-6E8A-4147-A177-3AD203B41FA5}">
                      <a16:colId xmlns:a16="http://schemas.microsoft.com/office/drawing/2014/main" val="3514345823"/>
                    </a:ext>
                  </a:extLst>
                </a:gridCol>
                <a:gridCol w="1061550">
                  <a:extLst>
                    <a:ext uri="{9D8B030D-6E8A-4147-A177-3AD203B41FA5}">
                      <a16:colId xmlns:a16="http://schemas.microsoft.com/office/drawing/2014/main" val="4142645388"/>
                    </a:ext>
                  </a:extLst>
                </a:gridCol>
                <a:gridCol w="1162593">
                  <a:extLst>
                    <a:ext uri="{9D8B030D-6E8A-4147-A177-3AD203B41FA5}">
                      <a16:colId xmlns:a16="http://schemas.microsoft.com/office/drawing/2014/main" val="815466636"/>
                    </a:ext>
                  </a:extLst>
                </a:gridCol>
                <a:gridCol w="667062">
                  <a:extLst>
                    <a:ext uri="{9D8B030D-6E8A-4147-A177-3AD203B41FA5}">
                      <a16:colId xmlns:a16="http://schemas.microsoft.com/office/drawing/2014/main" val="1152149145"/>
                    </a:ext>
                  </a:extLst>
                </a:gridCol>
                <a:gridCol w="697783">
                  <a:extLst>
                    <a:ext uri="{9D8B030D-6E8A-4147-A177-3AD203B41FA5}">
                      <a16:colId xmlns:a16="http://schemas.microsoft.com/office/drawing/2014/main" val="3316113774"/>
                    </a:ext>
                  </a:extLst>
                </a:gridCol>
                <a:gridCol w="664929">
                  <a:extLst>
                    <a:ext uri="{9D8B030D-6E8A-4147-A177-3AD203B41FA5}">
                      <a16:colId xmlns:a16="http://schemas.microsoft.com/office/drawing/2014/main" val="1360852944"/>
                    </a:ext>
                  </a:extLst>
                </a:gridCol>
                <a:gridCol w="667062">
                  <a:extLst>
                    <a:ext uri="{9D8B030D-6E8A-4147-A177-3AD203B41FA5}">
                      <a16:colId xmlns:a16="http://schemas.microsoft.com/office/drawing/2014/main" val="1836144410"/>
                    </a:ext>
                  </a:extLst>
                </a:gridCol>
                <a:gridCol w="1276945">
                  <a:extLst>
                    <a:ext uri="{9D8B030D-6E8A-4147-A177-3AD203B41FA5}">
                      <a16:colId xmlns:a16="http://schemas.microsoft.com/office/drawing/2014/main" val="4039467534"/>
                    </a:ext>
                  </a:extLst>
                </a:gridCol>
                <a:gridCol w="980051">
                  <a:extLst>
                    <a:ext uri="{9D8B030D-6E8A-4147-A177-3AD203B41FA5}">
                      <a16:colId xmlns:a16="http://schemas.microsoft.com/office/drawing/2014/main" val="151038148"/>
                    </a:ext>
                  </a:extLst>
                </a:gridCol>
                <a:gridCol w="897247">
                  <a:extLst>
                    <a:ext uri="{9D8B030D-6E8A-4147-A177-3AD203B41FA5}">
                      <a16:colId xmlns:a16="http://schemas.microsoft.com/office/drawing/2014/main" val="4100767753"/>
                    </a:ext>
                  </a:extLst>
                </a:gridCol>
              </a:tblGrid>
              <a:tr h="25223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ยุทธศาสตร์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กลยุทธ์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เป้าประสงค์</a:t>
                      </a:r>
                      <a:br>
                        <a:rPr lang="th-TH" sz="10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0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กล</a:t>
                      </a: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ยุทธ์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โครงการ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ช่วงระยะเวลาดำเนินการ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ตัวชี้วัดกลยุทธ์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งบประมาณ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หน่วยงานที่รับผิดชอบ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554535"/>
                  </a:ext>
                </a:extLst>
              </a:tr>
              <a:tr h="3226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ไตรมาส 1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ไตรมาส 2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ไตรมาส 3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ไตรมาส 4</a:t>
                      </a:r>
                      <a:endParaRPr lang="en-US" sz="10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371251"/>
                  </a:ext>
                </a:extLst>
              </a:tr>
              <a:tr h="949457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 พัฒนาคุณภาพชีวิตการทำงานของบุคลากร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5.1 การสร้างแรงจูงใจ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เจ้าหน้าที่กองทุนฯ มีแรงจูงใจในการปฏิบัติหน้าที่และความผูกพันกับกองทุนฯ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5.1.1 โครงการสานสัมพันธ์เจ้าหน้าที่กองทุนฯ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</a:t>
                      </a: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ระยะเวลาความต่อเนื่องในการปฏิบัติอยู่กับกองทุนฯ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100" kern="12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470,000</a:t>
                      </a:r>
                      <a:endParaRPr lang="en-US" sz="11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000" kern="12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 กลุ่มอำนวยการ</a:t>
                      </a:r>
                      <a:endParaRPr lang="en-US" sz="1000" kern="12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000" kern="12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 </a:t>
                      </a:r>
                      <a:r>
                        <a:rPr lang="th-TH" sz="1000" kern="12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นโยบาย</a:t>
                      </a:r>
                      <a:br>
                        <a:rPr lang="th-TH" sz="1000" kern="12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000" kern="12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</a:t>
                      </a:r>
                      <a:r>
                        <a:rPr lang="th-TH" sz="1000" kern="12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ยุทธศาสตร์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506121"/>
                  </a:ext>
                </a:extLst>
              </a:tr>
              <a:tr h="7881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5.1.2 </a:t>
                      </a: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โครงการ</a:t>
                      </a:r>
                      <a:b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เชิด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ชูเกียรติเจ้าหน้าที่กองทุนฯ ผู้ปฏิบัติงานดีเด่น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th-TH" sz="1000" spc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</a:t>
                      </a: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100" kern="12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2,222,000</a:t>
                      </a:r>
                      <a:endParaRPr lang="en-US" sz="11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095210"/>
                  </a:ext>
                </a:extLst>
              </a:tr>
              <a:tr h="97967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5.1.3 โครงการสร้างเส้นทางความก้าวหน้าในสายอาชีพเจ้าหน้าที่กองทุนฯ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</a:t>
                      </a: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100" kern="12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12,000</a:t>
                      </a:r>
                      <a:endParaRPr lang="en-US" sz="11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58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5.2 การพัฒนาคุณภาพชีวิต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เจ้าหน้าที่กองทุนฯ มีความพึงพอใจกับการสนับสนุนจากกองทุน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3.2.</a:t>
                      </a:r>
                      <a:r>
                        <a:rPr lang="en-US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 </a:t>
                      </a: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โครงการพัฒนาคุณภาพชีวิต โดยการสร้าง</a:t>
                      </a:r>
                      <a:r>
                        <a:rPr lang="th-TH" sz="1000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สวัสดิการ</a:t>
                      </a:r>
                      <a:br>
                        <a:rPr lang="th-TH" sz="1000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000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จากการ</a:t>
                      </a:r>
                      <a:r>
                        <a:rPr lang="th-TH" sz="1000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ออม </a:t>
                      </a:r>
                      <a:endParaRPr lang="en-US" sz="1000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</a:t>
                      </a: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</a:t>
                      </a: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สิทธิ</a:t>
                      </a:r>
                      <a:b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และสวัสดิการที่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เจ้าหน้าที่ของกองทุนฯ รับได้การสนับสนุน</a:t>
                      </a: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100" kern="12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17,200</a:t>
                      </a:r>
                      <a:endParaRPr lang="en-US" sz="11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654757"/>
                  </a:ext>
                </a:extLst>
              </a:tr>
              <a:tr h="12596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3.2.</a:t>
                      </a:r>
                      <a:r>
                        <a:rPr lang="th-TH" sz="1000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 </a:t>
                      </a:r>
                      <a:r>
                        <a:rPr lang="th-TH" sz="1000" kern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โครงการจัดทำข้อตกลงความร่วมมือ </a:t>
                      </a:r>
                      <a:r>
                        <a:rPr lang="en-US" sz="1000" kern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MOU </a:t>
                      </a:r>
                      <a:r>
                        <a:rPr lang="th-TH" sz="1000" kern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กับสถาบันการเงิน เพื่อเป็นสวัสดิการแก่เจ้าหน้าที่กองทุนฯ</a:t>
                      </a:r>
                      <a:endParaRPr lang="en-US" sz="100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/</a:t>
                      </a:r>
                      <a:endParaRPr lang="en-US" sz="1000" dirty="0" smtClean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12,000</a:t>
                      </a:r>
                      <a:endParaRPr lang="en-US" sz="1100" dirty="0" smtClean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1000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24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92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95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96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97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107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108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98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99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00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04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5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6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01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102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3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93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94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35454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4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424353"/>
              </p:ext>
            </p:extLst>
          </p:nvPr>
        </p:nvGraphicFramePr>
        <p:xfrm>
          <a:off x="89148" y="719676"/>
          <a:ext cx="9967591" cy="4476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67052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4900539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954888"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 b="1" u="sng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</a:t>
                      </a:r>
                      <a:r>
                        <a:rPr lang="en-US" sz="1600" b="1" u="sng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 </a:t>
                      </a:r>
                      <a:r>
                        <a:rPr lang="th-TH" sz="1600" b="1" u="sng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เรื่องเพื่อทราบ</a:t>
                      </a:r>
                      <a:endParaRPr lang="en-US" sz="1600" u="sng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4.5 </a:t>
                      </a: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รายงานของผู้สอบบัญชีและรายงานการเงิน สำหรับปีสิ้นสุดวันที่ 30 กันยายน </a:t>
                      </a:r>
                      <a:r>
                        <a:rPr lang="en-US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2563 </a:t>
                      </a:r>
                      <a:br>
                        <a:rPr lang="en-US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ของกองทุนพัฒนาบทบาทสตรี</a:t>
                      </a:r>
                      <a:endParaRPr lang="th-TH" sz="1400" b="1" kern="1200" spc="-2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084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2997229">
                <a:tc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1500" b="1" u="sng" kern="1200" spc="-6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ดังนี้ </a:t>
                      </a:r>
                    </a:p>
                    <a:p>
                      <a:pPr algn="thaiDist">
                        <a:lnSpc>
                          <a:spcPct val="140000"/>
                        </a:lnSpc>
                      </a:pPr>
                      <a:r>
                        <a:rPr lang="th-TH" sz="1400" b="1" u="none" kern="1200" spc="-6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400" b="1" kern="1200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 ควรนำผลรายงานของผู้สอบบัญชีของสำนักงานตรวจเงิน</a:t>
                      </a:r>
                      <a:r>
                        <a:rPr lang="th-TH" sz="1400" b="1" kern="1200" spc="-3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แผ่นดินที่ไม่แสดงความเห็นต่อรายงานการเงินกองทุนพัฒนาบทบาทสตรี </a:t>
                      </a:r>
                      <a:r>
                        <a:rPr lang="th-TH" sz="1400" b="1" kern="1200" spc="-7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ตั้งแต่ ปี 2561, 2562, 2563 </a:t>
                      </a: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มีประเด็นใดบ้าง และแก้ไขประเด็นใดไปแล้ว</a:t>
                      </a:r>
                      <a:r>
                        <a:rPr lang="th-TH" sz="1400" b="1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บ้าง</a:t>
                      </a:r>
                    </a:p>
                    <a:p>
                      <a:pPr algn="thaiDist">
                        <a:lnSpc>
                          <a:spcPct val="140000"/>
                        </a:lnSpc>
                      </a:pPr>
                      <a:endParaRPr lang="th-TH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40000"/>
                        </a:lnSpc>
                      </a:pP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en-US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</a:t>
                      </a: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ตั้งคณะทำงานที่จะแก้ไขปัญหา ประเด็นที่สำนักงานตรวจเงิน</a:t>
                      </a:r>
                      <a:r>
                        <a:rPr lang="th-TH" sz="1400" b="1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แผ่นดินที่</a:t>
                      </a: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ไม่แสดงความเห็นต่อรายงานการเงินกองทุนพัฒนาบทบาทสตรีและกำหนดหน้าที่ให้ชัดเจน</a:t>
                      </a:r>
                    </a:p>
                    <a:p>
                      <a:pPr algn="l">
                        <a:lnSpc>
                          <a:spcPct val="140000"/>
                        </a:lnSpc>
                      </a:pPr>
                      <a:r>
                        <a:rPr lang="th-TH" sz="1200" b="1" kern="1200" spc="-8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</a:t>
                      </a:r>
                      <a:endParaRPr lang="en-US" sz="1200" kern="1200" spc="-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40000"/>
                        </a:lnSpc>
                        <a:spcAft>
                          <a:spcPts val="200"/>
                        </a:spcAft>
                      </a:pPr>
                      <a:endParaRPr lang="th-TH" sz="1200" kern="1200" spc="-20" baseline="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thaiDist" defTabSz="76197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th-TH" sz="14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สำนักงานกองทุนพัฒนาบทบาทสตรี ได้สรุปผลรายงาน</a:t>
                      </a:r>
                      <a:br>
                        <a:rPr lang="th-TH" sz="14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ของผู้สอบบัญชีและรายงานการเงินกองทุนพัฒนาบทบาทสตรี กรมการพัฒนาชุมชน ตั้งแต่ปีสิ้นสุด ณ วันที่ 18 กุมภาพันธ์ 2555 – </a:t>
                      </a:r>
                      <a:br>
                        <a:rPr lang="th-TH" sz="14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30 กันยายน 2563 (เอกสารแนบ 3)</a:t>
                      </a:r>
                      <a:endParaRPr lang="en-US" sz="14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thaiDist" defTabSz="76197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spc="-20" baseline="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thaiDist" defTabSz="76197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4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สำนักงานกองทุนพัฒนาบทบาทสตรี อยู่ระหว่างการพิจารณา</a:t>
                      </a:r>
                      <a:br>
                        <a:rPr lang="th-TH" sz="14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และดำเนินการตั้งคณะทำงานแก้ไขปัญหาตามประเด็น</a:t>
                      </a:r>
                      <a:br>
                        <a:rPr lang="th-TH" sz="14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การตรวจสอบของสำนักงานตรวจเงินแผ่นดินที่ไม่แสดงความเห็น</a:t>
                      </a:r>
                      <a:br>
                        <a:rPr lang="th-TH" sz="14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ต่อรายงานการเงินกองทุนพัฒนาบทบาทสตรี</a:t>
                      </a:r>
                      <a:endParaRPr lang="en-US" sz="14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40000"/>
                        </a:lnSpc>
                      </a:pPr>
                      <a:endParaRPr lang="en-US" sz="1200" kern="1200" spc="-2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</p:spTree>
    <p:extLst>
      <p:ext uri="{BB962C8B-B14F-4D97-AF65-F5344CB8AC3E}">
        <p14:creationId xmlns:p14="http://schemas.microsoft.com/office/powerpoint/2010/main" val="7511235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0" y="2857500"/>
            <a:ext cx="10160000" cy="82618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6.1 ........................................................................</a:t>
            </a:r>
            <a:endParaRPr lang="en-US" sz="2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9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40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41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51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2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2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3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4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8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9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0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5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6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7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8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4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9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1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2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5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6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7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8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4" name="TextBox 33"/>
          <p:cNvSpPr txBox="1"/>
          <p:nvPr/>
        </p:nvSpPr>
        <p:spPr>
          <a:xfrm>
            <a:off x="1233031" y="27015"/>
            <a:ext cx="3617682" cy="43165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6 เรื่อง อื่น ๆ</a:t>
            </a:r>
          </a:p>
        </p:txBody>
      </p:sp>
    </p:spTree>
    <p:extLst>
      <p:ext uri="{BB962C8B-B14F-4D97-AF65-F5344CB8AC3E}">
        <p14:creationId xmlns:p14="http://schemas.microsoft.com/office/powerpoint/2010/main" val="64145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0" y="938275"/>
            <a:ext cx="10160000" cy="2004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3893981" y="713852"/>
            <a:ext cx="2186246" cy="46964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จบการนำเสนอ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96F3EC21-AAC5-476B-B1C1-35D49DD355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195" y="1378866"/>
            <a:ext cx="2270699" cy="3406049"/>
          </a:xfrm>
          <a:prstGeom prst="rect">
            <a:avLst/>
          </a:prstGeom>
        </p:spPr>
      </p:pic>
      <p:pic>
        <p:nvPicPr>
          <p:cNvPr id="31" name="Picture 8">
            <a:extLst>
              <a:ext uri="{FF2B5EF4-FFF2-40B4-BE49-F238E27FC236}">
                <a16:creationId xmlns:a16="http://schemas.microsoft.com/office/drawing/2014/main" id="{47B5F5A1-60DF-468C-BD07-82DE86DAF5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84" y="1811356"/>
            <a:ext cx="2386479" cy="2617111"/>
          </a:xfrm>
          <a:prstGeom prst="rect">
            <a:avLst/>
          </a:prstGeom>
        </p:spPr>
      </p:pic>
      <p:grpSp>
        <p:nvGrpSpPr>
          <p:cNvPr id="22" name="Graphic 308">
            <a:extLst>
              <a:ext uri="{FF2B5EF4-FFF2-40B4-BE49-F238E27FC236}">
                <a16:creationId xmlns:a16="http://schemas.microsoft.com/office/drawing/2014/main" id="{B6740ED8-7285-4532-ACCD-7C68593CB5FA}"/>
              </a:ext>
            </a:extLst>
          </p:cNvPr>
          <p:cNvGrpSpPr/>
          <p:nvPr/>
        </p:nvGrpSpPr>
        <p:grpSpPr>
          <a:xfrm flipV="1">
            <a:off x="2877374" y="4769757"/>
            <a:ext cx="4219460" cy="372678"/>
            <a:chOff x="4767262" y="3338512"/>
            <a:chExt cx="2654141" cy="179451"/>
          </a:xfrm>
          <a:solidFill>
            <a:srgbClr val="B97449"/>
          </a:solidFill>
        </p:grpSpPr>
        <p:sp>
          <p:nvSpPr>
            <p:cNvPr id="23" name="Freeform: Shape 2">
              <a:extLst>
                <a:ext uri="{FF2B5EF4-FFF2-40B4-BE49-F238E27FC236}">
                  <a16:creationId xmlns:a16="http://schemas.microsoft.com/office/drawing/2014/main" id="{12C14B07-ECB8-445A-9838-01C37EA58196}"/>
                </a:ext>
              </a:extLst>
            </p:cNvPr>
            <p:cNvSpPr/>
            <p:nvPr/>
          </p:nvSpPr>
          <p:spPr>
            <a:xfrm>
              <a:off x="6013798" y="3338512"/>
              <a:ext cx="158305" cy="179451"/>
            </a:xfrm>
            <a:custGeom>
              <a:avLst/>
              <a:gdLst>
                <a:gd name="connsiteX0" fmla="*/ 110585 w 158305"/>
                <a:gd name="connsiteY0" fmla="*/ 59722 h 179451"/>
                <a:gd name="connsiteX1" fmla="*/ 79153 w 158305"/>
                <a:gd name="connsiteY1" fmla="*/ 0 h 179451"/>
                <a:gd name="connsiteX2" fmla="*/ 47720 w 158305"/>
                <a:gd name="connsiteY2" fmla="*/ 59722 h 179451"/>
                <a:gd name="connsiteX3" fmla="*/ 0 w 158305"/>
                <a:gd name="connsiteY3" fmla="*/ 89726 h 179451"/>
                <a:gd name="connsiteX4" fmla="*/ 47720 w 158305"/>
                <a:gd name="connsiteY4" fmla="*/ 119729 h 179451"/>
                <a:gd name="connsiteX5" fmla="*/ 79153 w 158305"/>
                <a:gd name="connsiteY5" fmla="*/ 179451 h 179451"/>
                <a:gd name="connsiteX6" fmla="*/ 110585 w 158305"/>
                <a:gd name="connsiteY6" fmla="*/ 119729 h 179451"/>
                <a:gd name="connsiteX7" fmla="*/ 158306 w 158305"/>
                <a:gd name="connsiteY7" fmla="*/ 89726 h 17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305" h="179451">
                  <a:moveTo>
                    <a:pt x="110585" y="59722"/>
                  </a:moveTo>
                  <a:lnTo>
                    <a:pt x="79153" y="0"/>
                  </a:lnTo>
                  <a:lnTo>
                    <a:pt x="47720" y="59722"/>
                  </a:lnTo>
                  <a:lnTo>
                    <a:pt x="0" y="89726"/>
                  </a:lnTo>
                  <a:lnTo>
                    <a:pt x="47720" y="119729"/>
                  </a:lnTo>
                  <a:lnTo>
                    <a:pt x="79153" y="179451"/>
                  </a:lnTo>
                  <a:lnTo>
                    <a:pt x="110585" y="119729"/>
                  </a:lnTo>
                  <a:lnTo>
                    <a:pt x="158306" y="89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" name="Freeform: Shape 3">
              <a:extLst>
                <a:ext uri="{FF2B5EF4-FFF2-40B4-BE49-F238E27FC236}">
                  <a16:creationId xmlns:a16="http://schemas.microsoft.com/office/drawing/2014/main" id="{6F480818-8BBD-4D89-9762-95F220C1E8DB}"/>
                </a:ext>
              </a:extLst>
            </p:cNvPr>
            <p:cNvSpPr/>
            <p:nvPr/>
          </p:nvSpPr>
          <p:spPr>
            <a:xfrm>
              <a:off x="4767262" y="3417188"/>
              <a:ext cx="1143381" cy="22097"/>
            </a:xfrm>
            <a:custGeom>
              <a:avLst/>
              <a:gdLst>
                <a:gd name="connsiteX0" fmla="*/ 1143381 w 1143381"/>
                <a:gd name="connsiteY0" fmla="*/ 11049 h 22097"/>
                <a:gd name="connsiteX1" fmla="*/ 857536 w 1143381"/>
                <a:gd name="connsiteY1" fmla="*/ 19621 h 22097"/>
                <a:gd name="connsiteX2" fmla="*/ 571691 w 1143381"/>
                <a:gd name="connsiteY2" fmla="*/ 22098 h 22097"/>
                <a:gd name="connsiteX3" fmla="*/ 285845 w 1143381"/>
                <a:gd name="connsiteY3" fmla="*/ 19717 h 22097"/>
                <a:gd name="connsiteX4" fmla="*/ 0 w 1143381"/>
                <a:gd name="connsiteY4" fmla="*/ 11049 h 22097"/>
                <a:gd name="connsiteX5" fmla="*/ 285845 w 1143381"/>
                <a:gd name="connsiteY5" fmla="*/ 2381 h 22097"/>
                <a:gd name="connsiteX6" fmla="*/ 571691 w 1143381"/>
                <a:gd name="connsiteY6" fmla="*/ 0 h 22097"/>
                <a:gd name="connsiteX7" fmla="*/ 857536 w 1143381"/>
                <a:gd name="connsiteY7" fmla="*/ 2477 h 22097"/>
                <a:gd name="connsiteX8" fmla="*/ 1143381 w 1143381"/>
                <a:gd name="connsiteY8" fmla="*/ 11049 h 2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381" h="22097">
                  <a:moveTo>
                    <a:pt x="1143381" y="11049"/>
                  </a:moveTo>
                  <a:cubicBezTo>
                    <a:pt x="1048131" y="15335"/>
                    <a:pt x="952786" y="18193"/>
                    <a:pt x="857536" y="19621"/>
                  </a:cubicBezTo>
                  <a:cubicBezTo>
                    <a:pt x="762286" y="21431"/>
                    <a:pt x="666940" y="21812"/>
                    <a:pt x="571691" y="22098"/>
                  </a:cubicBezTo>
                  <a:cubicBezTo>
                    <a:pt x="476441" y="21908"/>
                    <a:pt x="381095" y="21431"/>
                    <a:pt x="285845" y="19717"/>
                  </a:cubicBezTo>
                  <a:cubicBezTo>
                    <a:pt x="190595" y="18193"/>
                    <a:pt x="95250" y="15335"/>
                    <a:pt x="0" y="11049"/>
                  </a:cubicBezTo>
                  <a:cubicBezTo>
                    <a:pt x="95250" y="6763"/>
                    <a:pt x="190595" y="3905"/>
                    <a:pt x="285845" y="2381"/>
                  </a:cubicBezTo>
                  <a:cubicBezTo>
                    <a:pt x="381095" y="667"/>
                    <a:pt x="476441" y="190"/>
                    <a:pt x="571691" y="0"/>
                  </a:cubicBezTo>
                  <a:cubicBezTo>
                    <a:pt x="666940" y="190"/>
                    <a:pt x="762286" y="667"/>
                    <a:pt x="857536" y="2477"/>
                  </a:cubicBezTo>
                  <a:cubicBezTo>
                    <a:pt x="952881" y="3905"/>
                    <a:pt x="1048131" y="6763"/>
                    <a:pt x="1143381" y="11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" name="Freeform: Shape 4">
              <a:extLst>
                <a:ext uri="{FF2B5EF4-FFF2-40B4-BE49-F238E27FC236}">
                  <a16:creationId xmlns:a16="http://schemas.microsoft.com/office/drawing/2014/main" id="{09103FAC-4F6E-4B33-AE91-CEB00BC1E487}"/>
                </a:ext>
              </a:extLst>
            </p:cNvPr>
            <p:cNvSpPr/>
            <p:nvPr/>
          </p:nvSpPr>
          <p:spPr>
            <a:xfrm>
              <a:off x="6278022" y="3417188"/>
              <a:ext cx="1143380" cy="22097"/>
            </a:xfrm>
            <a:custGeom>
              <a:avLst/>
              <a:gdLst>
                <a:gd name="connsiteX0" fmla="*/ 1143381 w 1143380"/>
                <a:gd name="connsiteY0" fmla="*/ 11049 h 22097"/>
                <a:gd name="connsiteX1" fmla="*/ 857536 w 1143380"/>
                <a:gd name="connsiteY1" fmla="*/ 19621 h 22097"/>
                <a:gd name="connsiteX2" fmla="*/ 571691 w 1143380"/>
                <a:gd name="connsiteY2" fmla="*/ 22098 h 22097"/>
                <a:gd name="connsiteX3" fmla="*/ 285845 w 1143380"/>
                <a:gd name="connsiteY3" fmla="*/ 19717 h 22097"/>
                <a:gd name="connsiteX4" fmla="*/ 0 w 1143380"/>
                <a:gd name="connsiteY4" fmla="*/ 11049 h 22097"/>
                <a:gd name="connsiteX5" fmla="*/ 285845 w 1143380"/>
                <a:gd name="connsiteY5" fmla="*/ 2381 h 22097"/>
                <a:gd name="connsiteX6" fmla="*/ 571691 w 1143380"/>
                <a:gd name="connsiteY6" fmla="*/ 0 h 22097"/>
                <a:gd name="connsiteX7" fmla="*/ 857536 w 1143380"/>
                <a:gd name="connsiteY7" fmla="*/ 2477 h 22097"/>
                <a:gd name="connsiteX8" fmla="*/ 1143381 w 1143380"/>
                <a:gd name="connsiteY8" fmla="*/ 11049 h 2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380" h="22097">
                  <a:moveTo>
                    <a:pt x="1143381" y="11049"/>
                  </a:moveTo>
                  <a:cubicBezTo>
                    <a:pt x="1048131" y="15335"/>
                    <a:pt x="952786" y="18193"/>
                    <a:pt x="857536" y="19621"/>
                  </a:cubicBezTo>
                  <a:cubicBezTo>
                    <a:pt x="762286" y="21431"/>
                    <a:pt x="666941" y="21812"/>
                    <a:pt x="571691" y="22098"/>
                  </a:cubicBezTo>
                  <a:cubicBezTo>
                    <a:pt x="476441" y="21908"/>
                    <a:pt x="381095" y="21431"/>
                    <a:pt x="285845" y="19717"/>
                  </a:cubicBezTo>
                  <a:cubicBezTo>
                    <a:pt x="190595" y="18288"/>
                    <a:pt x="95250" y="15430"/>
                    <a:pt x="0" y="11049"/>
                  </a:cubicBezTo>
                  <a:cubicBezTo>
                    <a:pt x="95250" y="6763"/>
                    <a:pt x="190595" y="3905"/>
                    <a:pt x="285845" y="2381"/>
                  </a:cubicBezTo>
                  <a:cubicBezTo>
                    <a:pt x="381095" y="667"/>
                    <a:pt x="476441" y="190"/>
                    <a:pt x="571691" y="0"/>
                  </a:cubicBezTo>
                  <a:cubicBezTo>
                    <a:pt x="666941" y="190"/>
                    <a:pt x="762286" y="667"/>
                    <a:pt x="857536" y="2477"/>
                  </a:cubicBezTo>
                  <a:cubicBezTo>
                    <a:pt x="952786" y="3905"/>
                    <a:pt x="1048131" y="6763"/>
                    <a:pt x="1143381" y="11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13" name="กลุ่ม 112">
            <a:extLst>
              <a:ext uri="{FF2B5EF4-FFF2-40B4-BE49-F238E27FC236}">
                <a16:creationId xmlns:a16="http://schemas.microsoft.com/office/drawing/2014/main" id="{779AF26F-A827-4021-A29D-40B01C6E07CD}"/>
              </a:ext>
            </a:extLst>
          </p:cNvPr>
          <p:cNvGrpSpPr/>
          <p:nvPr/>
        </p:nvGrpSpPr>
        <p:grpSpPr>
          <a:xfrm>
            <a:off x="1" y="5280546"/>
            <a:ext cx="10151541" cy="490753"/>
            <a:chOff x="0" y="4752491"/>
            <a:chExt cx="9136387" cy="441678"/>
          </a:xfrm>
        </p:grpSpPr>
        <p:grpSp>
          <p:nvGrpSpPr>
            <p:cNvPr id="114" name="กลุ่ม 113">
              <a:extLst>
                <a:ext uri="{FF2B5EF4-FFF2-40B4-BE49-F238E27FC236}">
                  <a16:creationId xmlns:a16="http://schemas.microsoft.com/office/drawing/2014/main" id="{1EFB1955-7E24-418B-B6A7-4CACE8070249}"/>
                </a:ext>
              </a:extLst>
            </p:cNvPr>
            <p:cNvGrpSpPr/>
            <p:nvPr/>
          </p:nvGrpSpPr>
          <p:grpSpPr>
            <a:xfrm>
              <a:off x="0" y="4752491"/>
              <a:ext cx="9136387" cy="441678"/>
              <a:chOff x="0" y="4627922"/>
              <a:chExt cx="9136387" cy="585694"/>
            </a:xfrm>
          </p:grpSpPr>
          <p:pic>
            <p:nvPicPr>
              <p:cNvPr id="116" name="Picture 20">
                <a:extLst>
                  <a:ext uri="{FF2B5EF4-FFF2-40B4-BE49-F238E27FC236}">
                    <a16:creationId xmlns:a16="http://schemas.microsoft.com/office/drawing/2014/main" id="{2015B1E0-6176-4652-BAA6-1B6C3D31DB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495590" y="4692423"/>
                <a:ext cx="1217329" cy="521193"/>
              </a:xfrm>
              <a:prstGeom prst="rect">
                <a:avLst/>
              </a:prstGeom>
            </p:spPr>
          </p:pic>
          <p:pic>
            <p:nvPicPr>
              <p:cNvPr id="117" name="Picture 21">
                <a:extLst>
                  <a:ext uri="{FF2B5EF4-FFF2-40B4-BE49-F238E27FC236}">
                    <a16:creationId xmlns:a16="http://schemas.microsoft.com/office/drawing/2014/main" id="{A2DA2105-D47B-4EFC-899C-D6B4381FB4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5207" y="4798459"/>
                <a:ext cx="864127" cy="296250"/>
              </a:xfrm>
              <a:prstGeom prst="rect">
                <a:avLst/>
              </a:prstGeom>
            </p:spPr>
          </p:pic>
          <p:grpSp>
            <p:nvGrpSpPr>
              <p:cNvPr id="118" name="กลุ่ม 1">
                <a:extLst>
                  <a:ext uri="{FF2B5EF4-FFF2-40B4-BE49-F238E27FC236}">
                    <a16:creationId xmlns:a16="http://schemas.microsoft.com/office/drawing/2014/main" id="{78AFB3BC-7492-44D2-A8C2-89FA42575F44}"/>
                  </a:ext>
                </a:extLst>
              </p:cNvPr>
              <p:cNvGrpSpPr/>
              <p:nvPr/>
            </p:nvGrpSpPr>
            <p:grpSpPr>
              <a:xfrm>
                <a:off x="7276485" y="4795993"/>
                <a:ext cx="522574" cy="295287"/>
                <a:chOff x="8545578" y="6260023"/>
                <a:chExt cx="1654218" cy="620377"/>
              </a:xfrm>
            </p:grpSpPr>
            <p:pic>
              <p:nvPicPr>
                <p:cNvPr id="128" name="Picture 35">
                  <a:extLst>
                    <a:ext uri="{FF2B5EF4-FFF2-40B4-BE49-F238E27FC236}">
                      <a16:creationId xmlns:a16="http://schemas.microsoft.com/office/drawing/2014/main" id="{EFC48196-57AA-4CA4-A268-C4000FB4FB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5578" y="6260023"/>
                  <a:ext cx="1048502" cy="620377"/>
                </a:xfrm>
                <a:prstGeom prst="rect">
                  <a:avLst/>
                </a:prstGeom>
              </p:spPr>
            </p:pic>
            <p:pic>
              <p:nvPicPr>
                <p:cNvPr id="129" name="Picture 36">
                  <a:extLst>
                    <a:ext uri="{FF2B5EF4-FFF2-40B4-BE49-F238E27FC236}">
                      <a16:creationId xmlns:a16="http://schemas.microsoft.com/office/drawing/2014/main" id="{96D14D55-79F2-40D5-A1B4-807EE6C213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3779" y="6271358"/>
                  <a:ext cx="566017" cy="566018"/>
                </a:xfrm>
                <a:prstGeom prst="rect">
                  <a:avLst/>
                </a:prstGeom>
              </p:spPr>
            </p:pic>
          </p:grpSp>
          <p:pic>
            <p:nvPicPr>
              <p:cNvPr id="119" name="Picture 24">
                <a:extLst>
                  <a:ext uri="{FF2B5EF4-FFF2-40B4-BE49-F238E27FC236}">
                    <a16:creationId xmlns:a16="http://schemas.microsoft.com/office/drawing/2014/main" id="{7B672B68-0747-4464-9C9B-53C40C66A3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3728" y="4627922"/>
                <a:ext cx="331226" cy="532337"/>
              </a:xfrm>
              <a:prstGeom prst="rect">
                <a:avLst/>
              </a:prstGeom>
            </p:spPr>
          </p:pic>
          <p:pic>
            <p:nvPicPr>
              <p:cNvPr id="120" name="Picture 25">
                <a:extLst>
                  <a:ext uri="{FF2B5EF4-FFF2-40B4-BE49-F238E27FC236}">
                    <a16:creationId xmlns:a16="http://schemas.microsoft.com/office/drawing/2014/main" id="{60D1DF80-DD15-4DEC-B5FB-1B135C8EC0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659766" y="4693074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21" name="กลุ่ม 7">
                <a:extLst>
                  <a:ext uri="{FF2B5EF4-FFF2-40B4-BE49-F238E27FC236}">
                    <a16:creationId xmlns:a16="http://schemas.microsoft.com/office/drawing/2014/main" id="{0F06E5A4-F7EC-453D-AFEB-A6F1628D3419}"/>
                  </a:ext>
                </a:extLst>
              </p:cNvPr>
              <p:cNvGrpSpPr/>
              <p:nvPr/>
            </p:nvGrpSpPr>
            <p:grpSpPr>
              <a:xfrm>
                <a:off x="0" y="4651321"/>
                <a:ext cx="4488393" cy="520252"/>
                <a:chOff x="-16306" y="6441924"/>
                <a:chExt cx="6215903" cy="428468"/>
              </a:xfrm>
            </p:grpSpPr>
            <p:sp>
              <p:nvSpPr>
                <p:cNvPr id="125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908E4B-0F06-43BD-93BB-A2FB6248A7BB}"/>
                    </a:ext>
                  </a:extLst>
                </p:cNvPr>
                <p:cNvSpPr/>
                <p:nvPr/>
              </p:nvSpPr>
              <p:spPr>
                <a:xfrm>
                  <a:off x="-16306" y="6517325"/>
                  <a:ext cx="595714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26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77EB22F-4481-4711-882E-17F8DF7F9362}"/>
                    </a:ext>
                  </a:extLst>
                </p:cNvPr>
                <p:cNvSpPr/>
                <p:nvPr/>
              </p:nvSpPr>
              <p:spPr>
                <a:xfrm>
                  <a:off x="-12113" y="6441924"/>
                  <a:ext cx="6047640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27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8046DDC1-D1F0-4190-873E-AD8D02A4BFBD}"/>
                    </a:ext>
                  </a:extLst>
                </p:cNvPr>
                <p:cNvSpPr/>
                <p:nvPr/>
              </p:nvSpPr>
              <p:spPr>
                <a:xfrm>
                  <a:off x="5674715" y="6443702"/>
                  <a:ext cx="524882" cy="426690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22" name="กลุ่ม 4">
                <a:extLst>
                  <a:ext uri="{FF2B5EF4-FFF2-40B4-BE49-F238E27FC236}">
                    <a16:creationId xmlns:a16="http://schemas.microsoft.com/office/drawing/2014/main" id="{8F72441D-E50B-4533-AEF6-E60CB0FDB991}"/>
                  </a:ext>
                </a:extLst>
              </p:cNvPr>
              <p:cNvGrpSpPr/>
              <p:nvPr/>
            </p:nvGrpSpPr>
            <p:grpSpPr>
              <a:xfrm>
                <a:off x="8062498" y="4638393"/>
                <a:ext cx="1073889" cy="500781"/>
                <a:chOff x="10426806" y="6430401"/>
                <a:chExt cx="1765194" cy="427599"/>
              </a:xfrm>
            </p:grpSpPr>
            <p:sp>
              <p:nvSpPr>
                <p:cNvPr id="123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37C2A04B-8BA8-4581-80BF-365888328136}"/>
                    </a:ext>
                  </a:extLst>
                </p:cNvPr>
                <p:cNvSpPr/>
                <p:nvPr/>
              </p:nvSpPr>
              <p:spPr>
                <a:xfrm>
                  <a:off x="10426806" y="6430401"/>
                  <a:ext cx="1760999" cy="426691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24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F9AD739E-4BB0-4B9B-82D4-4C24D8B338A5}"/>
                    </a:ext>
                  </a:extLst>
                </p:cNvPr>
                <p:cNvSpPr/>
                <p:nvPr/>
              </p:nvSpPr>
              <p:spPr>
                <a:xfrm>
                  <a:off x="10431001" y="6517325"/>
                  <a:ext cx="1760999" cy="340675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sp>
          <p:nvSpPr>
            <p:cNvPr id="115" name="รูปแบบอิสระ: รูปร่าง 49">
              <a:extLst>
                <a:ext uri="{FF2B5EF4-FFF2-40B4-BE49-F238E27FC236}">
                  <a16:creationId xmlns:a16="http://schemas.microsoft.com/office/drawing/2014/main" id="{9ACBE415-A79D-4714-B92A-5D0362E1E506}"/>
                </a:ext>
              </a:extLst>
            </p:cNvPr>
            <p:cNvSpPr/>
            <p:nvPr/>
          </p:nvSpPr>
          <p:spPr>
            <a:xfrm rot="351101">
              <a:off x="7967827" y="4753458"/>
              <a:ext cx="379008" cy="390700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35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0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1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2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43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36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37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38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39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</p:spTree>
    <p:extLst>
      <p:ext uri="{BB962C8B-B14F-4D97-AF65-F5344CB8AC3E}">
        <p14:creationId xmlns:p14="http://schemas.microsoft.com/office/powerpoint/2010/main" val="315673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92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95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96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97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107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108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98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99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00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04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5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6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01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102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3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93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94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35454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4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287041"/>
              </p:ext>
            </p:extLst>
          </p:nvPr>
        </p:nvGraphicFramePr>
        <p:xfrm>
          <a:off x="89148" y="719676"/>
          <a:ext cx="9967591" cy="42664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67052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4900539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954888"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 b="1" u="sng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</a:t>
                      </a:r>
                      <a:r>
                        <a:rPr lang="en-US" sz="1600" b="1" u="sng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 </a:t>
                      </a:r>
                      <a:r>
                        <a:rPr lang="th-TH" sz="1600" b="1" u="sng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เรื่องเพื่อทราบ</a:t>
                      </a:r>
                      <a:endParaRPr lang="en-US" sz="1600" u="sng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4.5 </a:t>
                      </a: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รายงานของผู้สอบบัญชีและรายงานการเงิน สำหรับปีสิ้นสุดวันที่ 30 กันยายน </a:t>
                      </a:r>
                      <a:r>
                        <a:rPr lang="en-US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2563 </a:t>
                      </a:r>
                      <a:br>
                        <a:rPr lang="en-US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ของกองทุนพัฒนาบทบาทสตรี</a:t>
                      </a:r>
                      <a:endParaRPr lang="th-TH" sz="1400" b="1" kern="1200" spc="-2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084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2997229">
                <a:tc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1500" b="1" u="sng" kern="1200" spc="-6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ดังนี้ </a:t>
                      </a:r>
                      <a:r>
                        <a:rPr lang="th-TH" sz="1500" b="1" u="sng" kern="1200" spc="-6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(ต่อ)</a:t>
                      </a:r>
                      <a:endParaRPr lang="th-TH" sz="1500" b="1" u="sng" kern="1200" spc="-6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40000"/>
                        </a:lnSpc>
                      </a:pPr>
                      <a:r>
                        <a:rPr lang="th-TH" sz="1400" b="1" kern="1200" spc="-8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3</a:t>
                      </a:r>
                      <a:r>
                        <a:rPr lang="th-TH" sz="1400" b="1" kern="1200" spc="-8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ควรมีผู้เชี่ยวชาญการดำเนินงานเพื่อที่จะแก้ไขปัญหาฯ นอกเหนือจากทำงาน</a:t>
                      </a:r>
                      <a:r>
                        <a:rPr lang="th-TH" sz="1400" b="1" kern="1200" spc="-8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ปกติ</a:t>
                      </a:r>
                    </a:p>
                    <a:p>
                      <a:pPr algn="thaiDist">
                        <a:lnSpc>
                          <a:spcPct val="140000"/>
                        </a:lnSpc>
                      </a:pPr>
                      <a:endParaRPr lang="th-TH" sz="1200" b="1" kern="1200" spc="-80" baseline="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40000"/>
                        </a:lnSpc>
                      </a:pPr>
                      <a:endParaRPr lang="th-TH" sz="1200" b="1" kern="1200" spc="-80" baseline="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40000"/>
                        </a:lnSpc>
                      </a:pPr>
                      <a:endParaRPr lang="th-TH" sz="1200" b="1" kern="1200" spc="-80" baseline="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40000"/>
                        </a:lnSpc>
                      </a:pPr>
                      <a:endParaRPr lang="th-TH" sz="1200" b="1" kern="1200" spc="-80" baseline="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40000"/>
                        </a:lnSpc>
                      </a:pPr>
                      <a:endParaRPr lang="th-TH" sz="1200" b="1" kern="1200" spc="-8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40000"/>
                        </a:lnSpc>
                      </a:pPr>
                      <a:r>
                        <a:rPr lang="th-TH" sz="1200" b="1" kern="120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1200" kern="1200" spc="-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40000"/>
                        </a:lnSpc>
                      </a:pPr>
                      <a:endParaRPr lang="th-TH" sz="1200" kern="1200" spc="-20" baseline="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thaiDist" defTabSz="761970" rtl="0" eaLnBrk="1" fontAlgn="auto" latinLnBrk="0" hangingPunct="1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3. สำนักงานกองทุนพัฒนาบทบาทสตรีอยู่ระหว่างจัดทำโครงการพัฒนาระบบบัญชีการเงินและระบบโปรแกรมทะเบียนลูกหนี้ </a:t>
                      </a:r>
                      <a:br>
                        <a:rPr lang="th-TH" sz="14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ซึ่งในการพัฒนาระบบบัญชีการเงินของกองทุน ได้กำหนดให้มี</a:t>
                      </a:r>
                      <a:r>
                        <a:rPr lang="th-TH" sz="1400" kern="1200" spc="-3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บุคลากรที่มีความรู้ความผู้เชี่ยวชาญด้านบัญชีการเงิน และงบประมาณ </a:t>
                      </a:r>
                      <a:r>
                        <a:rPr lang="th-TH" sz="14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อย่างน้อย 1 คน มาร่วมดำเนินการปิดงบการเงินและการจัดการบัญชีลูกหนี้</a:t>
                      </a:r>
                      <a:r>
                        <a:rPr lang="th-TH" sz="14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ให้กู้ยืม ภายในระยะสัญญาโครงการ</a:t>
                      </a:r>
                      <a:endParaRPr lang="en-US" sz="1100" kern="1200" spc="-2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</p:spTree>
    <p:extLst>
      <p:ext uri="{BB962C8B-B14F-4D97-AF65-F5344CB8AC3E}">
        <p14:creationId xmlns:p14="http://schemas.microsoft.com/office/powerpoint/2010/main" val="70253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92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95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96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97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107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108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98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99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00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04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5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6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01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102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3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93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94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35454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4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041824"/>
              </p:ext>
            </p:extLst>
          </p:nvPr>
        </p:nvGraphicFramePr>
        <p:xfrm>
          <a:off x="89148" y="719676"/>
          <a:ext cx="9967591" cy="4584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67052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4900539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909099"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 b="1" u="sng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</a:t>
                      </a:r>
                      <a:r>
                        <a:rPr lang="en-US" sz="1600" b="1" u="sng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 </a:t>
                      </a:r>
                      <a:r>
                        <a:rPr lang="th-TH" sz="1600" b="1" u="sng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เรื่องเพื่อทราบ</a:t>
                      </a:r>
                      <a:endParaRPr lang="en-US" sz="1600" u="sng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4.5 </a:t>
                      </a: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รายงานของผู้สอบบัญชีและรายงานการเงิน สำหรับปีสิ้นสุดวันที่ 30 กันยายน </a:t>
                      </a:r>
                      <a:r>
                        <a:rPr lang="en-US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2563 </a:t>
                      </a:r>
                      <a:br>
                        <a:rPr lang="en-US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ของกองทุนพัฒนาบทบาทสตรี</a:t>
                      </a:r>
                      <a:endParaRPr lang="th-TH" sz="1400" b="1" kern="1200" spc="-2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084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2997229">
                <a:tc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1500" b="1" u="sng" kern="1200" spc="-6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ดังนี้ </a:t>
                      </a:r>
                      <a:r>
                        <a:rPr lang="th-TH" sz="1500" b="1" u="sng" kern="1200" spc="-6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(ต่อ)</a:t>
                      </a:r>
                      <a:endParaRPr lang="th-TH" sz="1500" b="1" u="sng" kern="1200" spc="-6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40000"/>
                        </a:lnSpc>
                      </a:pPr>
                      <a:r>
                        <a:rPr lang="en-US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</a:t>
                      </a:r>
                      <a:r>
                        <a:rPr lang="en-US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400" b="1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ทำหนังสือ</a:t>
                      </a:r>
                      <a:r>
                        <a:rPr lang="th-TH" sz="1400" b="1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ชี้แจง</a:t>
                      </a: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ให้กับจังหวัดในกรณีที่ตรวจความ</a:t>
                      </a:r>
                      <a:r>
                        <a:rPr lang="th-TH" sz="1400" b="1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พบ</a:t>
                      </a:r>
                      <a:br>
                        <a:rPr lang="th-TH" sz="1400" b="1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ความผิดพลาดเพื่อ</a:t>
                      </a: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ไม่ให้เกิดซ้ำประเด็นเดิม</a:t>
                      </a:r>
                    </a:p>
                    <a:p>
                      <a:pPr algn="thaiDist">
                        <a:lnSpc>
                          <a:spcPct val="140000"/>
                        </a:lnSpc>
                      </a:pPr>
                      <a:r>
                        <a:rPr lang="th-TH" sz="1200" b="1" kern="120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1200" kern="1200" spc="-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40000"/>
                        </a:lnSpc>
                        <a:spcAft>
                          <a:spcPts val="200"/>
                        </a:spcAft>
                      </a:pPr>
                      <a:endParaRPr lang="th-TH" sz="12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40000"/>
                        </a:lnSpc>
                        <a:spcBef>
                          <a:spcPts val="200"/>
                        </a:spcBef>
                      </a:pPr>
                      <a:r>
                        <a:rPr lang="en-US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สำนักงานกองทุนพัฒนาบทบาทสตรี ได้ดำเนินการตามข้อเสนอแนะ</a:t>
                      </a:r>
                      <a:r>
                        <a:rPr lang="th-TH" sz="12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   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ของคณะกรรมการฯ โดยได้ดำเนินการสรุปประเด็นปัญหาจากการตรวจสอบของสำนักงานการตรวจเงินแผ่นดิน ดังนี้ </a:t>
                      </a:r>
                    </a:p>
                    <a:p>
                      <a:pPr algn="thaiDist">
                        <a:lnSpc>
                          <a:spcPct val="140000"/>
                        </a:lnSpc>
                      </a:pPr>
                      <a:r>
                        <a:rPr lang="th-TH" sz="1200" kern="0" spc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</a:t>
                      </a:r>
                      <a:r>
                        <a:rPr lang="th-TH" sz="1200" kern="0" spc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1) อยู่ระหว่างจัดทำหนังสือชี้แจง/แจ้งแนวทางปฏิบัติให้กับจังหวัด</a:t>
                      </a:r>
                    </a:p>
                    <a:p>
                      <a:pPr algn="thaiDist">
                        <a:lnSpc>
                          <a:spcPct val="140000"/>
                        </a:lnSpc>
                      </a:pPr>
                      <a:r>
                        <a:rPr lang="th-TH" sz="1200" kern="1200" spc="-2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2) กำหนดการประชุมชี้แจงผ่านระบบวีดิโอ</a:t>
                      </a:r>
                      <a:r>
                        <a:rPr lang="en-US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Conference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ประจำเดือนสิงหาคม 2565 เพื่อแจ้งให้กับจังหวัดทราบ</a:t>
                      </a:r>
                    </a:p>
                    <a:p>
                      <a:pPr algn="thaiDist">
                        <a:lnSpc>
                          <a:spcPct val="140000"/>
                        </a:lnSpc>
                      </a:pPr>
                      <a:r>
                        <a:rPr lang="th-TH" sz="1200" kern="1200" spc="-2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</a:t>
                      </a:r>
                      <a:r>
                        <a:rPr lang="en-US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) จัดทำแผนการจัดทำรายงานการเงินของกองทุนพัฒนาบทบาทสตรีสำหรับปีสิ้นสุดวันที่ 30 กันยายน 2565 (เอกสารแนบ 4)</a:t>
                      </a:r>
                    </a:p>
                    <a:p>
                      <a:pPr algn="thaiDist">
                        <a:lnSpc>
                          <a:spcPct val="140000"/>
                        </a:lnSpc>
                      </a:pPr>
                      <a:r>
                        <a:rPr lang="th-TH" sz="1200" kern="1200" spc="-2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4) มอบหมายหน้าที่รับผิดชอบงานการเงินและบัญชี สำนักงานกองทุนพัฒนาบทบาทสตรีในการรวบรวม ตรวจสอบ เอกสาร/หลักฐาน ประกอบ</a:t>
                      </a:r>
                      <a:b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การจัดทำรายงานการเงินของกองทุนพัฒนาบทบาทสตรีสำหรับปีสิ้นสุดวันที่ </a:t>
                      </a:r>
                      <a:b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30 กันยายน 2565</a:t>
                      </a:r>
                      <a:endParaRPr lang="th-TH" sz="1200" kern="1200" spc="-20" baseline="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</p:spTree>
    <p:extLst>
      <p:ext uri="{BB962C8B-B14F-4D97-AF65-F5344CB8AC3E}">
        <p14:creationId xmlns:p14="http://schemas.microsoft.com/office/powerpoint/2010/main" val="246355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92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95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96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97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107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108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98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99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00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04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5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6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01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102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3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93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94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35454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4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655100"/>
              </p:ext>
            </p:extLst>
          </p:nvPr>
        </p:nvGraphicFramePr>
        <p:xfrm>
          <a:off x="89148" y="719676"/>
          <a:ext cx="9967591" cy="42664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67052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4900539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954888"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 b="1" u="sng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</a:t>
                      </a:r>
                      <a:r>
                        <a:rPr lang="en-US" sz="1600" b="1" u="sng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 </a:t>
                      </a:r>
                      <a:r>
                        <a:rPr lang="th-TH" sz="1600" b="1" u="sng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เรื่องเพื่อทราบ</a:t>
                      </a:r>
                      <a:endParaRPr lang="en-US" sz="1600" u="sng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4.5 </a:t>
                      </a: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รายงานของผู้สอบบัญชีและรายงานการเงิน สำหรับปีสิ้นสุดวันที่ 30 กันยายน </a:t>
                      </a:r>
                      <a:r>
                        <a:rPr lang="en-US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2563 </a:t>
                      </a:r>
                      <a:br>
                        <a:rPr lang="en-US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ของกองทุนพัฒนาบทบาทสตรี</a:t>
                      </a:r>
                      <a:endParaRPr lang="th-TH" sz="1400" b="1" kern="1200" spc="-2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084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2997229">
                <a:tc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1500" b="1" u="sng" kern="1200" spc="-6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ดังนี้ </a:t>
                      </a:r>
                      <a:r>
                        <a:rPr lang="th-TH" sz="1500" b="1" u="sng" kern="1200" spc="-6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(ต่อ)</a:t>
                      </a:r>
                      <a:endParaRPr lang="th-TH" sz="1500" b="1" u="sng" kern="1200" spc="-6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40000"/>
                        </a:lnSpc>
                      </a:pPr>
                      <a:r>
                        <a:rPr lang="th-TH" sz="1200" b="1" kern="1200" spc="-5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</a:t>
                      </a:r>
                      <a:r>
                        <a:rPr lang="th-TH" sz="1400" b="1" kern="1200" spc="-5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</a:t>
                      </a:r>
                      <a:r>
                        <a:rPr lang="th-TH" sz="1400" b="1" kern="120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รายงานการดำเนินงานในการแก้ไขปัญหาให้คณะกรรมการบริหารกองทุนพัฒนาบทบาทสตรีทราบ</a:t>
                      </a:r>
                      <a:endParaRPr lang="en-US" sz="1400" kern="1200" spc="-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40000"/>
                        </a:lnSpc>
                        <a:spcAft>
                          <a:spcPts val="200"/>
                        </a:spcAft>
                      </a:pPr>
                      <a:endParaRPr lang="en-US" sz="1100" kern="1200" spc="-20" baseline="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4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</a:t>
                      </a:r>
                      <a:r>
                        <a:rPr lang="th-TH" sz="14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สำนักงานกองทุนพัฒนาบทบาทสตรีได้ดำเนินการแก้ไขปัญหาประเด็นที่สำนักงานการตรวจเงินแผ่นดินไม่แสดงความเห็นแล้ว (เอกสารแนบ 5)</a:t>
                      </a:r>
                      <a:endParaRPr lang="th-TH" sz="1050" kern="1200" spc="-20" baseline="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</p:spTree>
    <p:extLst>
      <p:ext uri="{BB962C8B-B14F-4D97-AF65-F5344CB8AC3E}">
        <p14:creationId xmlns:p14="http://schemas.microsoft.com/office/powerpoint/2010/main" val="127038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92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95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96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97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107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108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98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99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00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04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5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6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01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102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3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93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94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35454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4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937543"/>
              </p:ext>
            </p:extLst>
          </p:nvPr>
        </p:nvGraphicFramePr>
        <p:xfrm>
          <a:off x="89148" y="955797"/>
          <a:ext cx="9967591" cy="35213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94052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4773539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733303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600" b="1" u="sng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5</a:t>
                      </a:r>
                      <a:r>
                        <a:rPr lang="th-TH" sz="1600" b="1" u="sng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เรื่องเพื่อพิจารณา</a:t>
                      </a:r>
                      <a:endParaRPr lang="th-TH" sz="1600" b="1" u="sng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5.3 ร่างตัวชี้วัดการประเมินผลการดำเนินงานทุนหมุนเวียน ประจำปีบัญชี </a:t>
                      </a:r>
                      <a:r>
                        <a:rPr lang="en-US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2566 </a:t>
                      </a: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กองทุนพัฒนาบทบาทสตรี กรมการพัฒนาชุมชน</a:t>
                      </a:r>
                      <a:endParaRPr lang="th-TH" sz="1400" b="1" kern="1200" spc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648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2300835"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500" b="1" u="sng" kern="1200" spc="-6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ดังนี้</a:t>
                      </a:r>
                      <a:endParaRPr lang="en-US" sz="1500" b="1" kern="1200" spc="-6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ตัวชี้วัดด้านที่ </a:t>
                      </a:r>
                      <a:r>
                        <a:rPr lang="en-US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การสนองประโยชน์ต่อผู้มีส่วนได้ส่วนเสีย ข้อ </a:t>
                      </a:r>
                      <a:r>
                        <a:rPr lang="en-US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2.1 </a:t>
                      </a: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ความพึงพอใจของผู้มีส่วนได้ส่วนเสีย และ ข้อ </a:t>
                      </a:r>
                      <a:r>
                        <a:rPr lang="en-US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2.2</a:t>
                      </a: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ระดับความสำเร็จของการพัฒนาคุณภาพชีวิตของผู้เข้าร่วมโครงการที่ได้รับสนับสนุนจากกองทุนฯ ฝ่ายเลขาฯ ควรมีขั้นตอนในการดำเนินงานตามตัวชี้วัดเพื่อที่จะได้ผลลัพธ์ที่ชัดเจนของตัวชี้วัดดังกล่าว</a:t>
                      </a:r>
                      <a:endParaRPr lang="en-US" sz="14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endParaRPr lang="en-US" sz="14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400"/>
                        </a:spcBef>
                      </a:pPr>
                      <a:r>
                        <a:rPr lang="th-TH" sz="14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การดำเนินงานตามตัวชี้วัดที่ 2.1 และ 2.2 มีขั้นตอนการดำเนินงาน ดังนี้ </a:t>
                      </a:r>
                      <a:endParaRPr lang="en-US" sz="14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4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 กำหนดเกณฑ์ประเมินผลเป็น </a:t>
                      </a:r>
                      <a:r>
                        <a:rPr lang="en-US" sz="1400" i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Milestone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4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 </a:t>
                      </a:r>
                      <a:r>
                        <a:rPr lang="th-TH" sz="14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กำหนดกลุ่มเป้าหมายในการเก็บข้อมูลที่ชัดเจน</a:t>
                      </a:r>
                      <a:endParaRPr lang="en-US" sz="14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4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3. ออกแบบสอบถามให้สอดคล้องกับตัวชี้วัด</a:t>
                      </a:r>
                      <a:endParaRPr lang="en-US" sz="14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4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 ส่งแบบสอบถามให้กลุ่มเป้าหมายที่กำหนด</a:t>
                      </a:r>
                      <a:endParaRPr lang="en-US" sz="14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4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 รวบรวมข้อมูลประมวลผลและวิเคราะห์ข้อมูล</a:t>
                      </a:r>
                      <a:endParaRPr lang="en-US" sz="1100" kern="1200" spc="-2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</p:spTree>
    <p:extLst>
      <p:ext uri="{BB962C8B-B14F-4D97-AF65-F5344CB8AC3E}">
        <p14:creationId xmlns:p14="http://schemas.microsoft.com/office/powerpoint/2010/main" val="1757853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92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95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96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97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107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108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98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99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00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04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5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6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01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102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3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93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94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35454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4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819833"/>
              </p:ext>
            </p:extLst>
          </p:nvPr>
        </p:nvGraphicFramePr>
        <p:xfrm>
          <a:off x="89148" y="840154"/>
          <a:ext cx="9967591" cy="43198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94052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4773539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982678"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 b="1" u="sng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5 เรื่องเพื่อพิจารณา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5.4 </a:t>
                      </a: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ร่างแผนปฏิบัติการดิจิทัล</a:t>
                      </a:r>
                      <a:r>
                        <a:rPr lang="en-US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(</a:t>
                      </a: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ระยะยาว</a:t>
                      </a:r>
                      <a:r>
                        <a:rPr lang="en-US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) </a:t>
                      </a: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พ</a:t>
                      </a:r>
                      <a:r>
                        <a:rPr lang="en-US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ศ</a:t>
                      </a:r>
                      <a:r>
                        <a:rPr lang="en-US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2566 </a:t>
                      </a:r>
                      <a:r>
                        <a:rPr lang="en-US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- 2568 </a:t>
                      </a: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กองทุนพัฒนาบทบาทสตรี </a:t>
                      </a:r>
                      <a:b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และร่างแผนปฏิบัติการดิจิทัล ประจำปีบัญชี </a:t>
                      </a:r>
                      <a:r>
                        <a:rPr lang="en-US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2566 </a:t>
                      </a: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กองทุนพัฒนาบทบาทสตรี</a:t>
                      </a:r>
                      <a:endParaRPr lang="th-TH" sz="1400" b="1" kern="1200" spc="-2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715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2715887"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500" b="1" u="sng" kern="1200" spc="-6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ดังนี้</a:t>
                      </a:r>
                      <a:endParaRPr lang="en-US" sz="1500" b="1" kern="1200" spc="-6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แผนปฏิบัติการดิจิทัลควรจะพิจารณาจากงานหลักของกองทุน เช่น </a:t>
                      </a:r>
                      <a:r>
                        <a:rPr lang="th-TH" sz="1400" b="1" kern="1200" spc="-3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ระบบการเงิน ระบบลูกหนี้ ระบบการให้บริการ โดยการนำดิจิทัลมาช่วย</a:t>
                      </a: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ในการทำงานของระบบงานดังกล่าว</a:t>
                      </a:r>
                      <a:endParaRPr lang="en-US" sz="14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40000"/>
                        </a:lnSpc>
                      </a:pPr>
                      <a:endParaRPr lang="th-TH" sz="14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40000"/>
                        </a:lnSpc>
                        <a:spcAft>
                          <a:spcPts val="200"/>
                        </a:spcAft>
                      </a:pPr>
                      <a:r>
                        <a:rPr lang="th-TH" sz="14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ได้ดำเนินการจัดประชุมร่วมกับเจ้าหน้าที่ศูนย์สารสนเทศ</a:t>
                      </a:r>
                      <a:br>
                        <a:rPr lang="th-TH" sz="14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kern="1200" spc="-6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เพื่อการพัฒนาชุมชนเพื่อปรับปรุงร่างแผนปฏิบัติการดิจิทัล</a:t>
                      </a:r>
                      <a:r>
                        <a:rPr lang="th-TH" sz="1400" kern="1200" spc="-6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400" kern="1200" spc="-6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th-TH" sz="1400" kern="1200" spc="-6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ระยะยาว</a:t>
                      </a:r>
                      <a:r>
                        <a:rPr lang="en-US" sz="1400" kern="1200" spc="-6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) </a:t>
                      </a:r>
                      <a:r>
                        <a:rPr lang="th-TH" sz="1400" kern="1200" spc="-1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พ</a:t>
                      </a:r>
                      <a:r>
                        <a:rPr lang="en-US" sz="1400" kern="1200" spc="-1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400" kern="1200" spc="-1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ศ</a:t>
                      </a:r>
                      <a:r>
                        <a:rPr lang="en-US" sz="1400" kern="1200" spc="-1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400" kern="1200" spc="-1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2566 </a:t>
                      </a:r>
                      <a:r>
                        <a:rPr lang="en-US" sz="1400" kern="1200" spc="-1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- 2568 </a:t>
                      </a:r>
                      <a:r>
                        <a:rPr lang="th-TH" sz="1400" kern="1200" spc="-1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กองทุนพัฒนาบทบาทสตรี และร่างแผนปฏิบัติการ</a:t>
                      </a:r>
                      <a:r>
                        <a:rPr lang="th-TH" sz="14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ดิจิทัล ประจำปีบัญชี </a:t>
                      </a:r>
                      <a:r>
                        <a:rPr lang="en-US" sz="14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2566 </a:t>
                      </a:r>
                      <a:r>
                        <a:rPr lang="th-TH" sz="14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กองทุนพัฒนาบทบาทสตรี ในครั้งที่ 2 เมื่อวันที่ 2 สิงหาคม 2565 ในระเบียบวาระที่ 5.4</a:t>
                      </a:r>
                      <a:r>
                        <a:rPr lang="th-TH" sz="1400" b="1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ร่างแผนปฏิบัติ</a:t>
                      </a:r>
                      <a:r>
                        <a:rPr lang="th-TH" sz="1400" kern="1200" spc="-4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การดิจิทัล </a:t>
                      </a:r>
                      <a:r>
                        <a:rPr lang="en-US" sz="1400" kern="1200" spc="-4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th-TH" sz="1400" kern="1200" spc="-4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ระยะยาว</a:t>
                      </a:r>
                      <a:r>
                        <a:rPr lang="en-US" sz="1400" kern="1200" spc="-4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) </a:t>
                      </a:r>
                      <a:r>
                        <a:rPr lang="th-TH" sz="1400" kern="1200" spc="-4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พ</a:t>
                      </a:r>
                      <a:r>
                        <a:rPr lang="en-US" sz="1400" kern="1200" spc="-4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400" kern="1200" spc="-4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ศ</a:t>
                      </a:r>
                      <a:r>
                        <a:rPr lang="en-US" sz="1400" kern="1200" spc="-4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400" kern="1200" spc="-4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2566 </a:t>
                      </a:r>
                      <a:r>
                        <a:rPr lang="en-US" sz="1400" kern="1200" spc="-4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- 2568 </a:t>
                      </a:r>
                      <a:r>
                        <a:rPr lang="th-TH" sz="1400" kern="1200" spc="-4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กองทุนพัฒนาบทบาทสตรี </a:t>
                      </a:r>
                      <a:r>
                        <a:rPr lang="th-TH" sz="14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และร่างแผนปฏิบัติการดิจิทัล ประจำปีบัญชี </a:t>
                      </a:r>
                      <a:r>
                        <a:rPr lang="en-US" sz="14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2566</a:t>
                      </a:r>
                      <a:r>
                        <a:rPr lang="th-TH" sz="14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กองทุนพัฒนาบทบาทสตรีของการประชุมครั้งที่ 8/2565 ตามระเบียบวาระที่ 5.4  เรียบร้อยแล้ว </a:t>
                      </a:r>
                      <a:endParaRPr lang="en-US" sz="1100" kern="1200" spc="-2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</p:spTree>
    <p:extLst>
      <p:ext uri="{BB962C8B-B14F-4D97-AF65-F5344CB8AC3E}">
        <p14:creationId xmlns:p14="http://schemas.microsoft.com/office/powerpoint/2010/main" val="524390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92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95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96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97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107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108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98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99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00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04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5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6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01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102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3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93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94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35454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4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3038"/>
              </p:ext>
            </p:extLst>
          </p:nvPr>
        </p:nvGraphicFramePr>
        <p:xfrm>
          <a:off x="89148" y="955797"/>
          <a:ext cx="9967591" cy="37836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94052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4773539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873003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600" b="1" u="sng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5 เรื่องเพื่อพิจารณา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5.5 ขออนุมัติโครงการประเภทเงินอุดหนุน</a:t>
                      </a:r>
                      <a:endParaRPr lang="th-TH" sz="1200" b="1" kern="1200" spc="-2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648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2300835"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500" b="1" u="sng" kern="1200" spc="-6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ดังนี้</a:t>
                      </a:r>
                      <a:endParaRPr lang="en-US" sz="1500" b="1" kern="1200" spc="-6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kern="1200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 ตัดค่าพาหนะวิทยากรภายนอกในกิจกรรมวันที่ 1 จำนวน 10,000 บาท</a:t>
                      </a: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400" b="1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</a:t>
                      </a:r>
                      <a:r>
                        <a:rPr lang="th-TH" sz="1400" b="1" kern="120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 ตัดค่าจัดบูธแสดงผลิตภัณฑ์ผ้า 17 จังหวัด จังหวัดละ 2,000 บาท </a:t>
                      </a: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รวมเป็นจำนวนเงิน 34,000 บาท</a:t>
                      </a:r>
                    </a:p>
                    <a:p>
                      <a:pPr marL="0" marR="0" lvl="0" indent="0" algn="thaiDist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kern="1200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</a:t>
                      </a:r>
                      <a:r>
                        <a:rPr lang="th-TH" sz="1400" b="1" kern="1200" spc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3. ปรับลดค่าพาหนะในกิจกรรมวันที่ 2 ทั้งนี้เบิกจ่ายค่าพาหนะ</a:t>
                      </a:r>
                      <a:br>
                        <a:rPr lang="th-TH" sz="1400" b="1" kern="1200" spc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kern="1200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ได้เท่าที่จ่ายจริงตามความจําเป็น เหมาะสม และประหยัด เฉลี่ยไม่ควร</a:t>
                      </a: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เกินคนละ 1</a:t>
                      </a:r>
                      <a:r>
                        <a:rPr lang="en-US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200 บาท </a:t>
                      </a:r>
                      <a:endParaRPr lang="en-US" sz="14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400" kern="1200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</a:t>
                      </a:r>
                      <a:r>
                        <a:rPr lang="th-TH" sz="1400" b="1" kern="1200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 ปรับลดงบประมาณจากเดิม งบประมาณ</a:t>
                      </a:r>
                      <a:r>
                        <a:rPr lang="en-US" sz="1400" b="1" kern="1200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534,500 </a:t>
                      </a:r>
                      <a:r>
                        <a:rPr lang="th-TH" sz="1400" b="1" kern="1200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บาท คงเหลือ</a:t>
                      </a: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ยอดอนุมัติ 396,300 บาท</a:t>
                      </a:r>
                      <a:endParaRPr lang="en-US" sz="1400" kern="1200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76197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thaiDist" defTabSz="761970" rtl="0" eaLnBrk="1" fontAlgn="auto" latinLnBrk="0" hangingPunct="1">
                        <a:lnSpc>
                          <a:spcPct val="14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จังหวัดนครสวรรค์ได้ดำเนินการแก้ไขตารางการฝึกอบรม </a:t>
                      </a:r>
                      <a:br>
                        <a:rPr lang="th-TH" sz="14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และรายละเอียดค่าใช้จ่ายของโครงการสตรีภาคเหนือเมืองงาม </a:t>
                      </a:r>
                      <a:r>
                        <a:rPr lang="th-TH" sz="1400" kern="1200" spc="-7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สามวัฒนธรรม สืบสานส่งเสริมภูษาศิลป์ ก้าวไกลสู่สากลเรียบร้อยแล้ว </a:t>
                      </a:r>
                      <a:r>
                        <a:rPr lang="th-TH" sz="14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(เอกสารแนบ 6) </a:t>
                      </a:r>
                      <a:endParaRPr lang="en-US" sz="14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40000"/>
                        </a:lnSpc>
                      </a:pPr>
                      <a:endParaRPr lang="en-US" sz="1200" kern="1200" spc="-2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</p:spTree>
    <p:extLst>
      <p:ext uri="{BB962C8B-B14F-4D97-AF65-F5344CB8AC3E}">
        <p14:creationId xmlns:p14="http://schemas.microsoft.com/office/powerpoint/2010/main" val="2643296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338968" y="2782572"/>
            <a:ext cx="9482063" cy="110871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2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3.2 รายงานการบริหารจัดการหนี้ของกองทุนพัฒนาบทบาทสตรี</a:t>
            </a:r>
          </a:p>
        </p:txBody>
      </p:sp>
      <p:grpSp>
        <p:nvGrpSpPr>
          <p:cNvPr id="105" name="Group 104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10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109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110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111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121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122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112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113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14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18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19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20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15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116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17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107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108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35454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6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51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2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3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4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</p:grpSp>
        <p:grpSp>
          <p:nvGrpSpPr>
            <p:cNvPr id="47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48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49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50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1" name="TextBox 30"/>
          <p:cNvSpPr txBox="1"/>
          <p:nvPr/>
        </p:nvSpPr>
        <p:spPr>
          <a:xfrm>
            <a:off x="619609" y="-27479"/>
            <a:ext cx="4565984" cy="50783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</p:spTree>
    <p:extLst>
      <p:ext uri="{BB962C8B-B14F-4D97-AF65-F5344CB8AC3E}">
        <p14:creationId xmlns:p14="http://schemas.microsoft.com/office/powerpoint/2010/main" val="3903919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th-TH" sz="3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3.2 รายงานการบริหารจัดการหนี้ของกองทุนพัฒนาบทบาทสตรี</a:t>
            </a:r>
          </a:p>
          <a:p>
            <a:pPr algn="ctr"/>
            <a:endParaRPr lang="th-TH" dirty="0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166594"/>
              </p:ext>
            </p:extLst>
          </p:nvPr>
        </p:nvGraphicFramePr>
        <p:xfrm>
          <a:off x="846076" y="1863969"/>
          <a:ext cx="8467847" cy="2671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352">
                  <a:extLst>
                    <a:ext uri="{9D8B030D-6E8A-4147-A177-3AD203B41FA5}">
                      <a16:colId xmlns:a16="http://schemas.microsoft.com/office/drawing/2014/main" val="404567474"/>
                    </a:ext>
                  </a:extLst>
                </a:gridCol>
                <a:gridCol w="1325041">
                  <a:extLst>
                    <a:ext uri="{9D8B030D-6E8A-4147-A177-3AD203B41FA5}">
                      <a16:colId xmlns:a16="http://schemas.microsoft.com/office/drawing/2014/main" val="574072618"/>
                    </a:ext>
                  </a:extLst>
                </a:gridCol>
                <a:gridCol w="2015168">
                  <a:extLst>
                    <a:ext uri="{9D8B030D-6E8A-4147-A177-3AD203B41FA5}">
                      <a16:colId xmlns:a16="http://schemas.microsoft.com/office/drawing/2014/main" val="2161352374"/>
                    </a:ext>
                  </a:extLst>
                </a:gridCol>
                <a:gridCol w="1946156">
                  <a:extLst>
                    <a:ext uri="{9D8B030D-6E8A-4147-A177-3AD203B41FA5}">
                      <a16:colId xmlns:a16="http://schemas.microsoft.com/office/drawing/2014/main" val="1846196331"/>
                    </a:ext>
                  </a:extLst>
                </a:gridCol>
                <a:gridCol w="1808130">
                  <a:extLst>
                    <a:ext uri="{9D8B030D-6E8A-4147-A177-3AD203B41FA5}">
                      <a16:colId xmlns:a16="http://schemas.microsoft.com/office/drawing/2014/main" val="2131337468"/>
                    </a:ext>
                  </a:extLst>
                </a:gridCol>
              </a:tblGrid>
              <a:tr h="1842724">
                <a:tc>
                  <a:txBody>
                    <a:bodyPr/>
                    <a:lstStyle/>
                    <a:p>
                      <a:pPr algn="ctr"/>
                      <a:r>
                        <a:rPr lang="th-TH" sz="1600" b="1" kern="120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ข้อมูล</a:t>
                      </a:r>
                      <a:endParaRPr lang="en-US" sz="1600" b="1" kern="120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600" b="1" kern="120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วัน/เดือน/ปี</a:t>
                      </a:r>
                      <a:endParaRPr lang="en-US" sz="160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th-TH" sz="160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ปีที่อนุมัติ</a:t>
                      </a:r>
                      <a:endParaRPr lang="en-US" sz="160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th-TH" sz="1600" baseline="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1600" baseline="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เงินทุนหมุนเวียนสำหรับปล่อยกู้</a:t>
                      </a:r>
                      <a:endParaRPr lang="en-US" sz="1600" baseline="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h-TH" sz="1600" baseline="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เป็นยอดสะสม </a:t>
                      </a:r>
                      <a:br>
                        <a:rPr lang="th-TH" sz="1600" baseline="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600" baseline="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รวมทั้งสิ้น 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th-TH" sz="1600" baseline="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(บาท)</a:t>
                      </a:r>
                      <a:endParaRPr lang="en-US" sz="1600" baseline="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1600" baseline="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รับชำระคืน</a:t>
                      </a:r>
                      <a:endParaRPr lang="en-US" sz="1600" baseline="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th-TH" sz="1600" baseline="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(บาท)</a:t>
                      </a:r>
                      <a:endParaRPr lang="en-US" sz="1600" baseline="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1600" baseline="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ยอดหนี้คงเหลือ</a:t>
                      </a:r>
                      <a:endParaRPr lang="en-US" sz="1600" baseline="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th-TH" sz="1600" baseline="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(บาท)</a:t>
                      </a:r>
                      <a:endParaRPr lang="en-US" sz="1600" baseline="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485398"/>
                  </a:ext>
                </a:extLst>
              </a:tr>
              <a:tr h="414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18 ก.ค. 65</a:t>
                      </a:r>
                      <a:endParaRPr lang="en-US" sz="15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2556 - 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2565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16,367,501,023.69</a:t>
                      </a:r>
                      <a:endParaRPr lang="en-US" sz="15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11,487,812,099.45</a:t>
                      </a:r>
                      <a:endParaRPr lang="en-US" sz="15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4,879,688,924.24</a:t>
                      </a:r>
                      <a:endParaRPr lang="en-US" sz="15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118427"/>
                  </a:ext>
                </a:extLst>
              </a:tr>
              <a:tr h="414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 ส.ค. 65</a:t>
                      </a:r>
                      <a:endParaRPr lang="en-US" sz="15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2556 - 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2565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16,385,357,439.69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4000"/>
                        </a:lnSpc>
                        <a:spcAft>
                          <a:spcPts val="1000"/>
                        </a:spcAft>
                      </a:pPr>
                      <a:r>
                        <a:rPr lang="th-TH" sz="150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11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,</a:t>
                      </a:r>
                      <a:r>
                        <a:rPr lang="th-TH" sz="150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597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,</a:t>
                      </a:r>
                      <a:r>
                        <a:rPr lang="th-TH" sz="150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122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,</a:t>
                      </a:r>
                      <a:r>
                        <a:rPr lang="th-TH" sz="150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396.81</a:t>
                      </a:r>
                      <a:endParaRPr lang="en-US" sz="1500" dirty="0">
                        <a:solidFill>
                          <a:srgbClr val="002060"/>
                        </a:solidFill>
                        <a:effectLst/>
                        <a:latin typeface="Chulabhorn Likit Text" panose="020B0604020202020204" charset="-34"/>
                        <a:ea typeface="Calibri" panose="020F0502020204030204" pitchFamily="34" charset="0"/>
                        <a:cs typeface="Chulabhorn Likit Text" panose="020B060402020202020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4000"/>
                        </a:lnSpc>
                        <a:spcAft>
                          <a:spcPts val="1000"/>
                        </a:spcAft>
                      </a:pPr>
                      <a:r>
                        <a:rPr lang="th-TH" sz="150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4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,</a:t>
                      </a:r>
                      <a:r>
                        <a:rPr lang="th-TH" sz="150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788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,</a:t>
                      </a:r>
                      <a:r>
                        <a:rPr lang="th-TH" sz="150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235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,</a:t>
                      </a:r>
                      <a:r>
                        <a:rPr lang="th-TH" sz="150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042.88</a:t>
                      </a:r>
                      <a:endParaRPr lang="en-US" sz="1500" dirty="0">
                        <a:solidFill>
                          <a:srgbClr val="002060"/>
                        </a:solidFill>
                        <a:effectLst/>
                        <a:latin typeface="Chulabhorn Likit Text" panose="020B0604020202020204" charset="-34"/>
                        <a:ea typeface="Calibri" panose="020F0502020204030204" pitchFamily="34" charset="0"/>
                        <a:cs typeface="Chulabhorn Likit Text" panose="020B060402020202020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105456"/>
                  </a:ext>
                </a:extLst>
              </a:tr>
            </a:tbl>
          </a:graphicData>
        </a:graphic>
      </p:graphicFrame>
      <p:sp>
        <p:nvSpPr>
          <p:cNvPr id="5" name="สี่เหลี่ยมผืนผ้ามุมมน 18"/>
          <p:cNvSpPr/>
          <p:nvPr/>
        </p:nvSpPr>
        <p:spPr>
          <a:xfrm>
            <a:off x="6240779" y="4996190"/>
            <a:ext cx="3073144" cy="365178"/>
          </a:xfrm>
          <a:prstGeom prst="round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10 สิงหาคม 2565</a:t>
            </a:r>
          </a:p>
        </p:txBody>
      </p:sp>
      <p:sp>
        <p:nvSpPr>
          <p:cNvPr id="7" name="Pentagon 6"/>
          <p:cNvSpPr/>
          <p:nvPr/>
        </p:nvSpPr>
        <p:spPr>
          <a:xfrm>
            <a:off x="0" y="955603"/>
            <a:ext cx="3415229" cy="556782"/>
          </a:xfrm>
          <a:prstGeom prst="homePlate">
            <a:avLst/>
          </a:prstGeom>
          <a:solidFill>
            <a:srgbClr val="FFFFB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2.1 ปล่อยกู้ให้กับสมาชิก</a:t>
            </a:r>
          </a:p>
        </p:txBody>
      </p:sp>
    </p:spTree>
    <p:extLst>
      <p:ext uri="{BB962C8B-B14F-4D97-AF65-F5344CB8AC3E}">
        <p14:creationId xmlns:p14="http://schemas.microsoft.com/office/powerpoint/2010/main" val="3606954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168092" y="1330377"/>
            <a:ext cx="3898457" cy="521770"/>
            <a:chOff x="93335" y="732358"/>
            <a:chExt cx="3707409" cy="521770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7" name="กลุ่ม 6"/>
            <p:cNvGrpSpPr/>
            <p:nvPr/>
          </p:nvGrpSpPr>
          <p:grpSpPr>
            <a:xfrm>
              <a:off x="93335" y="732358"/>
              <a:ext cx="3707409" cy="521770"/>
              <a:chOff x="215660" y="1172957"/>
              <a:chExt cx="4767359" cy="469594"/>
            </a:xfrm>
          </p:grpSpPr>
          <p:sp>
            <p:nvSpPr>
              <p:cNvPr id="8" name="สี่เหลี่ยมผืนผ้ามุมมน 10"/>
              <p:cNvSpPr/>
              <p:nvPr/>
            </p:nvSpPr>
            <p:spPr>
              <a:xfrm>
                <a:off x="503238" y="1177925"/>
                <a:ext cx="4479781" cy="461963"/>
              </a:xfrm>
              <a:prstGeom prst="roundRect">
                <a:avLst/>
              </a:prstGeom>
              <a:solidFill>
                <a:srgbClr val="FDF5F5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สี่เหลี่ยมผืนผ้ามุมมน 10"/>
              <p:cNvSpPr/>
              <p:nvPr/>
            </p:nvSpPr>
            <p:spPr>
              <a:xfrm>
                <a:off x="215660" y="1177926"/>
                <a:ext cx="4220681" cy="461963"/>
              </a:xfrm>
              <a:prstGeom prst="roundRect">
                <a:avLst/>
              </a:prstGeom>
              <a:solidFill>
                <a:srgbClr val="EB9999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สี่เหลี่ยมผืนผ้ามุมมน 10"/>
              <p:cNvSpPr/>
              <p:nvPr/>
            </p:nvSpPr>
            <p:spPr>
              <a:xfrm>
                <a:off x="215660" y="1172957"/>
                <a:ext cx="4124426" cy="469594"/>
              </a:xfrm>
              <a:prstGeom prst="roundRect">
                <a:avLst/>
              </a:prstGeom>
              <a:solidFill>
                <a:srgbClr val="F7DAD9">
                  <a:alpha val="89804"/>
                </a:srgb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1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 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ประธานแจ้งให้ประชุมทราบ</a:t>
                </a:r>
              </a:p>
            </p:txBody>
          </p:sp>
        </p:grpSp>
        <p:sp>
          <p:nvSpPr>
            <p:cNvPr id="11" name="สี่เหลี่ยมผืนผ้า 10"/>
            <p:cNvSpPr/>
            <p:nvPr/>
          </p:nvSpPr>
          <p:spPr>
            <a:xfrm>
              <a:off x="3423644" y="833278"/>
              <a:ext cx="30519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</a:t>
              </a:r>
              <a:endPara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12" name="สี่เหลี่ยมผืนผ้ามุมมน 8"/>
          <p:cNvSpPr/>
          <p:nvPr/>
        </p:nvSpPr>
        <p:spPr>
          <a:xfrm>
            <a:off x="4088519" y="2180519"/>
            <a:ext cx="5744194" cy="640071"/>
          </a:xfrm>
          <a:prstGeom prst="roundRect">
            <a:avLst>
              <a:gd name="adj" fmla="val 7784"/>
            </a:avLst>
          </a:prstGeom>
          <a:noFill/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thaiDist">
              <a:lnSpc>
                <a:spcPct val="150000"/>
              </a:lnSpc>
              <a:spcAft>
                <a:spcPts val="1000"/>
              </a:spcAft>
            </a:pPr>
            <a:endParaRPr lang="th-TH" sz="1200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algn="thaiDist">
              <a:lnSpc>
                <a:spcPct val="150000"/>
              </a:lnSpc>
              <a:spcAft>
                <a:spcPts val="1000"/>
              </a:spcAft>
            </a:pP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รับรองรายงานการประชุมคณะกรรมการบริหารกองทุนพัฒนาบทบาทสตรี                      ครั้งที่ 7/2565 เมื่อวันพุธที่ 27 กรกฎาคม 2565</a:t>
            </a:r>
            <a:endParaRPr lang="en-US" sz="1400" dirty="0">
              <a:solidFill>
                <a:srgbClr val="002060"/>
              </a:solidFill>
              <a:latin typeface="Chulabhorn Likit Text" panose="00000500000000000000" pitchFamily="50" charset="-34"/>
              <a:ea typeface="Calibri"/>
              <a:cs typeface="Chulabhorn Likit Text" panose="00000500000000000000" pitchFamily="50" charset="-34"/>
            </a:endParaRPr>
          </a:p>
          <a:p>
            <a:pPr defTabSz="299858">
              <a:spcAft>
                <a:spcPts val="333"/>
              </a:spcAft>
              <a:defRPr/>
            </a:pPr>
            <a:endParaRPr lang="th-TH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2" name="กลุ่ม 31"/>
          <p:cNvGrpSpPr/>
          <p:nvPr/>
        </p:nvGrpSpPr>
        <p:grpSpPr>
          <a:xfrm>
            <a:off x="168092" y="2198189"/>
            <a:ext cx="3859228" cy="534184"/>
            <a:chOff x="11007" y="1616845"/>
            <a:chExt cx="3768905" cy="480765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13" name="กลุ่ม 12"/>
            <p:cNvGrpSpPr/>
            <p:nvPr/>
          </p:nvGrpSpPr>
          <p:grpSpPr>
            <a:xfrm>
              <a:off x="11007" y="1616845"/>
              <a:ext cx="3768905" cy="480765"/>
              <a:chOff x="122178" y="1159124"/>
              <a:chExt cx="4962585" cy="480765"/>
            </a:xfrm>
          </p:grpSpPr>
          <p:sp>
            <p:nvSpPr>
              <p:cNvPr id="14" name="สี่เหลี่ยมผืนผ้ามุมมน 10"/>
              <p:cNvSpPr/>
              <p:nvPr/>
            </p:nvSpPr>
            <p:spPr>
              <a:xfrm>
                <a:off x="503238" y="1177925"/>
                <a:ext cx="4581525" cy="461963"/>
              </a:xfrm>
              <a:prstGeom prst="roundRect">
                <a:avLst/>
              </a:prstGeom>
              <a:solidFill>
                <a:srgbClr val="FFF5D9"/>
              </a:solidFill>
              <a:ln>
                <a:solidFill>
                  <a:srgbClr val="FFF5D9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r>
                  <a:rPr lang="th-TH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สร้างสรรค์ชุมชนให้พึ่งตนเองได้</a:t>
                </a: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สี่เหลี่ยมผืนผ้ามุมมน 10"/>
              <p:cNvSpPr/>
              <p:nvPr/>
            </p:nvSpPr>
            <p:spPr>
              <a:xfrm>
                <a:off x="350838" y="1177925"/>
                <a:ext cx="4167187" cy="461963"/>
              </a:xfrm>
              <a:prstGeom prst="roundRect">
                <a:avLst/>
              </a:prstGeom>
              <a:solidFill>
                <a:srgbClr val="FFDF85"/>
              </a:solidFill>
              <a:ln>
                <a:solidFill>
                  <a:srgbClr val="FFDF85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สี่เหลี่ยมผืนผ้ามุมมน 10"/>
              <p:cNvSpPr/>
              <p:nvPr/>
            </p:nvSpPr>
            <p:spPr>
              <a:xfrm>
                <a:off x="122178" y="1159124"/>
                <a:ext cx="4278406" cy="480765"/>
              </a:xfrm>
              <a:prstGeom prst="roundRect">
                <a:avLst/>
              </a:prstGeom>
              <a:solidFill>
                <a:srgbClr val="FFEFC1"/>
              </a:solidFill>
              <a:ln>
                <a:solidFill>
                  <a:srgbClr val="FFEFC1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2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รับรองรายงานการประชุม</a:t>
                </a:r>
              </a:p>
            </p:txBody>
          </p:sp>
        </p:grpSp>
        <p:sp>
          <p:nvSpPr>
            <p:cNvPr id="17" name="สี่เหลี่ยมผืนผ้า 16"/>
            <p:cNvSpPr/>
            <p:nvPr/>
          </p:nvSpPr>
          <p:spPr>
            <a:xfrm>
              <a:off x="3400678" y="1713488"/>
              <a:ext cx="324368" cy="360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</a:t>
              </a:r>
              <a:endPara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22" name="สี่เหลี่ยมผืนผ้า 21"/>
          <p:cNvSpPr/>
          <p:nvPr/>
        </p:nvSpPr>
        <p:spPr>
          <a:xfrm>
            <a:off x="4104199" y="3169221"/>
            <a:ext cx="5939275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400" dirty="0">
                <a:solidFill>
                  <a:srgbClr val="001E5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3.1 การติดตามมติที่ประชุม</a:t>
            </a: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ครั้งที่ 7/2565 เมื่อวันพุธที่ 27 กรกฎาคม 2565 </a:t>
            </a:r>
            <a:b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3.2 รายงานการบริหารจัดการหนี้ของกองทุนพัฒนาบทบาทสตรี</a:t>
            </a:r>
            <a:endParaRPr lang="en-GB" sz="14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24" name="กลุ่ม 23"/>
          <p:cNvGrpSpPr/>
          <p:nvPr/>
        </p:nvGrpSpPr>
        <p:grpSpPr>
          <a:xfrm>
            <a:off x="180300" y="3148243"/>
            <a:ext cx="3846182" cy="513293"/>
            <a:chOff x="107504" y="2499742"/>
            <a:chExt cx="3672408" cy="4619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18" name="กลุ่ม 17"/>
            <p:cNvGrpSpPr/>
            <p:nvPr/>
          </p:nvGrpSpPr>
          <p:grpSpPr>
            <a:xfrm>
              <a:off x="107504" y="2499742"/>
              <a:ext cx="3672408" cy="461963"/>
              <a:chOff x="249238" y="1177925"/>
              <a:chExt cx="4835525" cy="461963"/>
            </a:xfrm>
          </p:grpSpPr>
          <p:sp>
            <p:nvSpPr>
              <p:cNvPr id="19" name="สี่เหลี่ยมผืนผ้ามุมมน 10"/>
              <p:cNvSpPr/>
              <p:nvPr/>
            </p:nvSpPr>
            <p:spPr>
              <a:xfrm>
                <a:off x="503238" y="1177925"/>
                <a:ext cx="4581525" cy="461963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r>
                  <a:rPr lang="th-TH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สร้างสรรค์ชุมชนให้พึ่งตนเองได้</a:t>
                </a: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สี่เหลี่ยมผืนผ้ามุมมน 10"/>
              <p:cNvSpPr/>
              <p:nvPr/>
            </p:nvSpPr>
            <p:spPr>
              <a:xfrm>
                <a:off x="350838" y="1177925"/>
                <a:ext cx="4167187" cy="461963"/>
              </a:xfrm>
              <a:prstGeom prst="roundRect">
                <a:avLst/>
              </a:prstGeom>
              <a:solidFill>
                <a:srgbClr val="A8D072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r>
                  <a:rPr lang="th-TH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สร้างสรรค์ชุมชนให้พึ่งตนเองได้</a:t>
                </a: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สี่เหลี่ยมผืนผ้ามุมมน 10"/>
              <p:cNvSpPr/>
              <p:nvPr/>
            </p:nvSpPr>
            <p:spPr>
              <a:xfrm>
                <a:off x="249238" y="1177925"/>
                <a:ext cx="4167187" cy="461963"/>
              </a:xfrm>
              <a:prstGeom prst="roundRect">
                <a:avLst/>
              </a:prstGeom>
              <a:solidFill>
                <a:srgbClr val="DCECC6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3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สืบเนื่องจากการประชุม</a:t>
                </a:r>
              </a:p>
            </p:txBody>
          </p:sp>
        </p:grpSp>
        <p:sp>
          <p:nvSpPr>
            <p:cNvPr id="23" name="สี่เหลี่ยมผืนผ้า 22"/>
            <p:cNvSpPr/>
            <p:nvPr/>
          </p:nvSpPr>
          <p:spPr>
            <a:xfrm>
              <a:off x="3401268" y="2581106"/>
              <a:ext cx="332197" cy="360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</a:t>
              </a:r>
              <a:endPara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31" name="สี่เหลี่ยมผืนผ้า 30"/>
          <p:cNvSpPr/>
          <p:nvPr/>
        </p:nvSpPr>
        <p:spPr>
          <a:xfrm>
            <a:off x="4093539" y="3973247"/>
            <a:ext cx="5949935" cy="1255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>
              <a:lnSpc>
                <a:spcPct val="130000"/>
              </a:lnSpc>
            </a:pP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รายงานผลการเบิกจ่ายตามแผนการดำเนินงานและแผนการใช้จ่ายงบประมาณกองทุนพัฒนาบทบาทสตรี ประจำปีงบประมาณ พ.ศ. 2565</a:t>
            </a:r>
          </a:p>
          <a:p>
            <a:pPr algn="thaiDist">
              <a:lnSpc>
                <a:spcPct val="140000"/>
              </a:lnSpc>
              <a:spcAft>
                <a:spcPts val="300"/>
              </a:spcAft>
            </a:pP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รายงานผลการดำเนินงานการประเมินผลการดำเนินงานทุนหมุนเวียน ประจำปีบัญชี 2565 กองทุนพัฒนาบทบาทสตรี กรมการพัฒนาชุมชน</a:t>
            </a:r>
          </a:p>
        </p:txBody>
      </p:sp>
      <p:grpSp>
        <p:nvGrpSpPr>
          <p:cNvPr id="35" name="กลุ่ม 34"/>
          <p:cNvGrpSpPr/>
          <p:nvPr/>
        </p:nvGrpSpPr>
        <p:grpSpPr>
          <a:xfrm>
            <a:off x="180300" y="4016502"/>
            <a:ext cx="3782589" cy="523183"/>
            <a:chOff x="204478" y="2499742"/>
            <a:chExt cx="3551339" cy="4708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36" name="กลุ่ม 17"/>
            <p:cNvGrpSpPr/>
            <p:nvPr/>
          </p:nvGrpSpPr>
          <p:grpSpPr>
            <a:xfrm>
              <a:off x="204478" y="2499742"/>
              <a:ext cx="3551339" cy="470863"/>
              <a:chOff x="376926" y="1177925"/>
              <a:chExt cx="4676112" cy="470863"/>
            </a:xfrm>
          </p:grpSpPr>
          <p:sp>
            <p:nvSpPr>
              <p:cNvPr id="38" name="สี่เหลี่ยมผืนผ้ามุมมน 10"/>
              <p:cNvSpPr/>
              <p:nvPr/>
            </p:nvSpPr>
            <p:spPr>
              <a:xfrm>
                <a:off x="503239" y="1177925"/>
                <a:ext cx="4549799" cy="461963"/>
              </a:xfrm>
              <a:prstGeom prst="roundRect">
                <a:avLst/>
              </a:prstGeom>
              <a:solidFill>
                <a:srgbClr val="E7E5D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" name="สี่เหลี่ยมผืนผ้ามุมมน 10"/>
              <p:cNvSpPr/>
              <p:nvPr/>
            </p:nvSpPr>
            <p:spPr>
              <a:xfrm>
                <a:off x="376926" y="1186825"/>
                <a:ext cx="4172666" cy="461963"/>
              </a:xfrm>
              <a:prstGeom prst="roundRect">
                <a:avLst/>
              </a:prstGeom>
              <a:solidFill>
                <a:srgbClr val="ABA387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" name="สี่เหลี่ยมผืนผ้ามุมมน 10"/>
              <p:cNvSpPr/>
              <p:nvPr/>
            </p:nvSpPr>
            <p:spPr>
              <a:xfrm>
                <a:off x="376927" y="1183968"/>
                <a:ext cx="4082923" cy="458580"/>
              </a:xfrm>
              <a:prstGeom prst="roundRect">
                <a:avLst/>
              </a:prstGeom>
              <a:solidFill>
                <a:srgbClr val="D6D2C4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4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เพื่อทราบ</a:t>
                </a:r>
              </a:p>
            </p:txBody>
          </p:sp>
        </p:grpSp>
        <p:sp>
          <p:nvSpPr>
            <p:cNvPr id="37" name="สี่เหลี่ยมผืนผ้า 36"/>
            <p:cNvSpPr/>
            <p:nvPr/>
          </p:nvSpPr>
          <p:spPr>
            <a:xfrm>
              <a:off x="3393719" y="2587857"/>
              <a:ext cx="328211" cy="360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17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178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179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180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190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191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181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182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83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87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88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89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84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185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86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176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177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35454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7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72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3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4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5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8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9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70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71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2188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65" name="TextBox 64"/>
          <p:cNvSpPr txBox="1"/>
          <p:nvPr/>
        </p:nvSpPr>
        <p:spPr>
          <a:xfrm>
            <a:off x="12417" y="751132"/>
            <a:ext cx="7202708" cy="369332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ระเบียบวาระการประชุมคณะกรรมการบริหารกองทุนพัฒนาบทบาทสตรี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th-TH" sz="3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3.2 รายงานการบริหารจัดการหนี้ของกองทุนพัฒนาบทบาทสตรี</a:t>
            </a:r>
          </a:p>
          <a:p>
            <a:pPr algn="ctr"/>
            <a:endParaRPr lang="th-TH" dirty="0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645594"/>
              </p:ext>
            </p:extLst>
          </p:nvPr>
        </p:nvGraphicFramePr>
        <p:xfrm>
          <a:off x="190500" y="2212623"/>
          <a:ext cx="9842499" cy="2036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300">
                  <a:extLst>
                    <a:ext uri="{9D8B030D-6E8A-4147-A177-3AD203B41FA5}">
                      <a16:colId xmlns:a16="http://schemas.microsoft.com/office/drawing/2014/main" val="404567474"/>
                    </a:ext>
                  </a:extLst>
                </a:gridCol>
                <a:gridCol w="1841316">
                  <a:extLst>
                    <a:ext uri="{9D8B030D-6E8A-4147-A177-3AD203B41FA5}">
                      <a16:colId xmlns:a16="http://schemas.microsoft.com/office/drawing/2014/main" val="574072618"/>
                    </a:ext>
                  </a:extLst>
                </a:gridCol>
                <a:gridCol w="1778460">
                  <a:extLst>
                    <a:ext uri="{9D8B030D-6E8A-4147-A177-3AD203B41FA5}">
                      <a16:colId xmlns:a16="http://schemas.microsoft.com/office/drawing/2014/main" val="2161352374"/>
                    </a:ext>
                  </a:extLst>
                </a:gridCol>
                <a:gridCol w="1612624">
                  <a:extLst>
                    <a:ext uri="{9D8B030D-6E8A-4147-A177-3AD203B41FA5}">
                      <a16:colId xmlns:a16="http://schemas.microsoft.com/office/drawing/2014/main" val="1210249613"/>
                    </a:ext>
                  </a:extLst>
                </a:gridCol>
                <a:gridCol w="1776344">
                  <a:extLst>
                    <a:ext uri="{9D8B030D-6E8A-4147-A177-3AD203B41FA5}">
                      <a16:colId xmlns:a16="http://schemas.microsoft.com/office/drawing/2014/main" val="2131337468"/>
                    </a:ext>
                  </a:extLst>
                </a:gridCol>
                <a:gridCol w="1449455">
                  <a:extLst>
                    <a:ext uri="{9D8B030D-6E8A-4147-A177-3AD203B41FA5}">
                      <a16:colId xmlns:a16="http://schemas.microsoft.com/office/drawing/2014/main" val="3856309482"/>
                    </a:ext>
                  </a:extLst>
                </a:gridCol>
              </a:tblGrid>
              <a:tr h="778632"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วัน/เดือน/ปี</a:t>
                      </a:r>
                      <a:endParaRPr lang="en-US" sz="1600" b="1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F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kern="120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ยอดลูกหนี้คงเหลือ</a:t>
                      </a:r>
                      <a:endParaRPr lang="en-US" sz="1600" b="1" kern="120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F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kern="120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หนี้ยังไม่ถึงกำหนดชำระ</a:t>
                      </a:r>
                      <a:endParaRPr lang="en-US" sz="1600" b="1" kern="120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F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kern="120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หนี้ดำเนินคดี</a:t>
                      </a:r>
                      <a:endParaRPr lang="en-US" sz="1600" b="1" kern="120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F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kern="120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หนี้เกินกำหนดชำระ</a:t>
                      </a:r>
                      <a:endParaRPr lang="en-US" sz="1600" b="1" kern="120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F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600" b="1" dirty="0">
                          <a:solidFill>
                            <a:srgbClr val="001E5C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ร้อยละของหนี้เกินกำหนดชำระ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F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485398"/>
                  </a:ext>
                </a:extLst>
              </a:tr>
              <a:tr h="525668"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18</a:t>
                      </a:r>
                      <a:r>
                        <a:rPr lang="th-TH" sz="15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ก.ค. 65</a:t>
                      </a:r>
                      <a:endParaRPr lang="en-US" sz="15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D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4,879,688,924.24</a:t>
                      </a:r>
                      <a:endParaRPr lang="th-TH" sz="1500" b="0" strike="noStrike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D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3,862,995,065.19 </a:t>
                      </a:r>
                      <a:endParaRPr lang="th-TH" sz="1500" b="0" strike="noStrike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D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91,323,462.74 </a:t>
                      </a:r>
                      <a:endParaRPr lang="th-TH" sz="1500" b="0" strike="noStrike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D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925,370,396.31 </a:t>
                      </a:r>
                      <a:endParaRPr lang="th-TH" sz="1500" b="0" strike="noStrike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D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18.96</a:t>
                      </a:r>
                      <a:r>
                        <a:rPr lang="th-TH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endParaRPr lang="th-TH" sz="1500" b="0" strike="noStrike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D1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118427"/>
                  </a:ext>
                </a:extLst>
              </a:tr>
              <a:tr h="553441"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10</a:t>
                      </a:r>
                      <a:r>
                        <a:rPr lang="th-TH" sz="15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 ส.ค. 65</a:t>
                      </a:r>
                      <a:endParaRPr lang="en-US" sz="1500" b="0" dirty="0">
                        <a:solidFill>
                          <a:srgbClr val="002060"/>
                        </a:solidFill>
                        <a:effectLst/>
                        <a:latin typeface="Chulabhorn Likit Text" panose="020B0604020202020204" charset="-34"/>
                        <a:ea typeface="Calibri" panose="020F0502020204030204" pitchFamily="34" charset="0"/>
                        <a:cs typeface="Chulabhorn Likit Text" panose="020B060402020202020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+mn-ea"/>
                          <a:cs typeface="Chulabhorn Likit Text" panose="020B0604020202020204" charset="-34"/>
                        </a:rPr>
                        <a:t>4</a:t>
                      </a:r>
                      <a:r>
                        <a:rPr lang="en-US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+mn-ea"/>
                          <a:cs typeface="Chulabhorn Likit Text" panose="020B0604020202020204" charset="-34"/>
                        </a:rPr>
                        <a:t>,</a:t>
                      </a:r>
                      <a:r>
                        <a:rPr lang="th-TH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+mn-ea"/>
                          <a:cs typeface="Chulabhorn Likit Text" panose="020B0604020202020204" charset="-34"/>
                        </a:rPr>
                        <a:t>788</a:t>
                      </a:r>
                      <a:r>
                        <a:rPr lang="en-US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+mn-ea"/>
                          <a:cs typeface="Chulabhorn Likit Text" panose="020B0604020202020204" charset="-34"/>
                        </a:rPr>
                        <a:t>,</a:t>
                      </a:r>
                      <a:r>
                        <a:rPr lang="th-TH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+mn-ea"/>
                          <a:cs typeface="Chulabhorn Likit Text" panose="020B0604020202020204" charset="-34"/>
                        </a:rPr>
                        <a:t>235</a:t>
                      </a:r>
                      <a:r>
                        <a:rPr lang="en-US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+mn-ea"/>
                          <a:cs typeface="Chulabhorn Likit Text" panose="020B0604020202020204" charset="-34"/>
                        </a:rPr>
                        <a:t>,</a:t>
                      </a:r>
                      <a:r>
                        <a:rPr lang="th-TH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+mn-ea"/>
                          <a:cs typeface="Chulabhorn Likit Text" panose="020B0604020202020204" charset="-34"/>
                        </a:rPr>
                        <a:t>042.88 </a:t>
                      </a:r>
                      <a:endParaRPr lang="th-TH" sz="1500" b="0" strike="noStrike" dirty="0">
                        <a:solidFill>
                          <a:srgbClr val="002060"/>
                        </a:solidFill>
                        <a:latin typeface="Chulabhorn Likit Text" panose="020B0604020202020204" charset="-34"/>
                        <a:cs typeface="Chulabhorn Likit Text" panose="020B060402020202020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+mn-ea"/>
                          <a:cs typeface="Chulabhorn Likit Text" panose="020B0604020202020204" charset="-34"/>
                        </a:rPr>
                        <a:t>3</a:t>
                      </a:r>
                      <a:r>
                        <a:rPr lang="en-US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+mn-ea"/>
                          <a:cs typeface="Chulabhorn Likit Text" panose="020B0604020202020204" charset="-34"/>
                        </a:rPr>
                        <a:t>,</a:t>
                      </a:r>
                      <a:r>
                        <a:rPr lang="th-TH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+mn-ea"/>
                          <a:cs typeface="Chulabhorn Likit Text" panose="020B0604020202020204" charset="-34"/>
                        </a:rPr>
                        <a:t>727</a:t>
                      </a:r>
                      <a:r>
                        <a:rPr lang="en-US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+mn-ea"/>
                          <a:cs typeface="Chulabhorn Likit Text" panose="020B0604020202020204" charset="-34"/>
                        </a:rPr>
                        <a:t>,</a:t>
                      </a:r>
                      <a:r>
                        <a:rPr lang="th-TH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+mn-ea"/>
                          <a:cs typeface="Chulabhorn Likit Text" panose="020B0604020202020204" charset="-34"/>
                        </a:rPr>
                        <a:t>312</a:t>
                      </a:r>
                      <a:r>
                        <a:rPr lang="en-US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+mn-ea"/>
                          <a:cs typeface="Chulabhorn Likit Text" panose="020B0604020202020204" charset="-34"/>
                        </a:rPr>
                        <a:t>,</a:t>
                      </a:r>
                      <a:r>
                        <a:rPr lang="th-TH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+mn-ea"/>
                          <a:cs typeface="Chulabhorn Likit Text" panose="020B0604020202020204" charset="-34"/>
                        </a:rPr>
                        <a:t>358.78</a:t>
                      </a:r>
                      <a:endParaRPr lang="th-TH" sz="1500" b="0" strike="noStrike" dirty="0">
                        <a:solidFill>
                          <a:srgbClr val="002060"/>
                        </a:solidFill>
                        <a:latin typeface="Chulabhorn Likit Text" panose="020B0604020202020204" charset="-34"/>
                        <a:cs typeface="Chulabhorn Likit Text" panose="020B060402020202020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+mn-ea"/>
                          <a:cs typeface="Chulabhorn Likit Text" panose="020B0604020202020204" charset="-34"/>
                        </a:rPr>
                        <a:t>92</a:t>
                      </a:r>
                      <a:r>
                        <a:rPr lang="en-US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+mn-ea"/>
                          <a:cs typeface="Chulabhorn Likit Text" panose="020B0604020202020204" charset="-34"/>
                        </a:rPr>
                        <a:t>,</a:t>
                      </a:r>
                      <a:r>
                        <a:rPr lang="th-TH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+mn-ea"/>
                          <a:cs typeface="Chulabhorn Likit Text" panose="020B0604020202020204" charset="-34"/>
                        </a:rPr>
                        <a:t>109</a:t>
                      </a:r>
                      <a:r>
                        <a:rPr lang="en-US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+mn-ea"/>
                          <a:cs typeface="Chulabhorn Likit Text" panose="020B0604020202020204" charset="-34"/>
                        </a:rPr>
                        <a:t>,</a:t>
                      </a:r>
                      <a:r>
                        <a:rPr lang="th-TH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+mn-ea"/>
                          <a:cs typeface="Chulabhorn Likit Text" panose="020B0604020202020204" charset="-34"/>
                        </a:rPr>
                        <a:t>241.17</a:t>
                      </a:r>
                      <a:endParaRPr lang="th-TH" sz="1500" b="0" strike="noStrike" dirty="0">
                        <a:solidFill>
                          <a:srgbClr val="002060"/>
                        </a:solidFill>
                        <a:latin typeface="Chulabhorn Likit Text" panose="020B0604020202020204" charset="-34"/>
                        <a:cs typeface="Chulabhorn Likit Text" panose="020B060402020202020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+mn-ea"/>
                          <a:cs typeface="Chulabhorn Likit Text" panose="020B0604020202020204" charset="-34"/>
                        </a:rPr>
                        <a:t>968</a:t>
                      </a:r>
                      <a:r>
                        <a:rPr lang="en-US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+mn-ea"/>
                          <a:cs typeface="Chulabhorn Likit Text" panose="020B0604020202020204" charset="-34"/>
                        </a:rPr>
                        <a:t>,</a:t>
                      </a:r>
                      <a:r>
                        <a:rPr lang="th-TH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+mn-ea"/>
                          <a:cs typeface="Chulabhorn Likit Text" panose="020B0604020202020204" charset="-34"/>
                        </a:rPr>
                        <a:t>813</a:t>
                      </a:r>
                      <a:r>
                        <a:rPr lang="en-US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+mn-ea"/>
                          <a:cs typeface="Chulabhorn Likit Text" panose="020B0604020202020204" charset="-34"/>
                        </a:rPr>
                        <a:t>,</a:t>
                      </a:r>
                      <a:r>
                        <a:rPr lang="th-TH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+mn-ea"/>
                          <a:cs typeface="Chulabhorn Likit Text" panose="020B0604020202020204" charset="-34"/>
                        </a:rPr>
                        <a:t>442.93 </a:t>
                      </a:r>
                      <a:endParaRPr lang="th-TH" sz="1500" b="0" strike="noStrike" dirty="0">
                        <a:solidFill>
                          <a:srgbClr val="002060"/>
                        </a:solidFill>
                        <a:latin typeface="Chulabhorn Likit Text" panose="020B0604020202020204" charset="-34"/>
                        <a:cs typeface="Chulabhorn Likit Text" panose="020B060402020202020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+mn-ea"/>
                          <a:cs typeface="Chulabhorn Likit Text" panose="020B0604020202020204" charset="-34"/>
                        </a:rPr>
                        <a:t>20.23 </a:t>
                      </a:r>
                      <a:endParaRPr lang="th-TH" sz="1500" b="0" strike="noStrike" dirty="0">
                        <a:solidFill>
                          <a:srgbClr val="002060"/>
                        </a:solidFill>
                        <a:latin typeface="Chulabhorn Likit Text" panose="020B0604020202020204" charset="-34"/>
                        <a:cs typeface="Chulabhorn Likit Text" panose="020B060402020202020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105456"/>
                  </a:ext>
                </a:extLst>
              </a:tr>
            </a:tbl>
          </a:graphicData>
        </a:graphic>
      </p:graphicFrame>
      <p:sp>
        <p:nvSpPr>
          <p:cNvPr id="7" name="Pentagon 6"/>
          <p:cNvSpPr/>
          <p:nvPr/>
        </p:nvSpPr>
        <p:spPr>
          <a:xfrm>
            <a:off x="0" y="1136531"/>
            <a:ext cx="5398265" cy="556782"/>
          </a:xfrm>
          <a:prstGeom prst="homePlate">
            <a:avLst/>
          </a:prstGeom>
          <a:solidFill>
            <a:srgbClr val="FFFFB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h-TH" sz="2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2.2 เปรียบเทียบร้อยละของหนี้เกินกำหนดชำระ</a:t>
            </a:r>
          </a:p>
        </p:txBody>
      </p:sp>
      <p:sp>
        <p:nvSpPr>
          <p:cNvPr id="9" name="สี่เหลี่ยมผืนผ้ามุมมน 18"/>
          <p:cNvSpPr/>
          <p:nvPr/>
        </p:nvSpPr>
        <p:spPr>
          <a:xfrm>
            <a:off x="6240779" y="4996190"/>
            <a:ext cx="3073144" cy="365178"/>
          </a:xfrm>
          <a:prstGeom prst="round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10 สิงหาคม 2565</a:t>
            </a:r>
          </a:p>
        </p:txBody>
      </p:sp>
    </p:spTree>
    <p:extLst>
      <p:ext uri="{BB962C8B-B14F-4D97-AF65-F5344CB8AC3E}">
        <p14:creationId xmlns:p14="http://schemas.microsoft.com/office/powerpoint/2010/main" val="1155801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ตัวเชื่อมต่อตรง 23"/>
          <p:cNvCxnSpPr/>
          <p:nvPr/>
        </p:nvCxnSpPr>
        <p:spPr>
          <a:xfrm flipH="1">
            <a:off x="4858129" y="3845041"/>
            <a:ext cx="1" cy="311386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ตรง 37"/>
          <p:cNvCxnSpPr>
            <a:cxnSpLocks/>
          </p:cNvCxnSpPr>
          <p:nvPr/>
        </p:nvCxnSpPr>
        <p:spPr>
          <a:xfrm>
            <a:off x="6062846" y="4145368"/>
            <a:ext cx="0" cy="319032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th-TH" sz="3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3.2 รายงานการบริหารจัดการหนี้ของกองทุนพัฒนาบทบาทสตรี</a:t>
            </a:r>
          </a:p>
          <a:p>
            <a:pPr algn="ctr"/>
            <a:endParaRPr lang="th-TH" dirty="0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7" name="กลุ่ม 26"/>
          <p:cNvGrpSpPr/>
          <p:nvPr/>
        </p:nvGrpSpPr>
        <p:grpSpPr>
          <a:xfrm>
            <a:off x="1167495" y="739460"/>
            <a:ext cx="6316728" cy="4929759"/>
            <a:chOff x="-1133995" y="1073938"/>
            <a:chExt cx="10699351" cy="4948802"/>
          </a:xfrm>
          <a:solidFill>
            <a:srgbClr val="92D050"/>
          </a:solidFill>
        </p:grpSpPr>
        <p:cxnSp>
          <p:nvCxnSpPr>
            <p:cNvPr id="38" name="ตัวเชื่อมต่อตรง 37"/>
            <p:cNvCxnSpPr>
              <a:cxnSpLocks/>
            </p:cNvCxnSpPr>
            <p:nvPr/>
          </p:nvCxnSpPr>
          <p:spPr>
            <a:xfrm>
              <a:off x="3220080" y="4493913"/>
              <a:ext cx="0" cy="320264"/>
            </a:xfrm>
            <a:prstGeom prst="line">
              <a:avLst/>
            </a:prstGeom>
            <a:grpFill/>
            <a:ln w="57150">
              <a:solidFill>
                <a:srgbClr val="00206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สี่เหลี่ยมผืนผ้ามุมมน 28"/>
            <p:cNvSpPr/>
            <p:nvPr/>
          </p:nvSpPr>
          <p:spPr>
            <a:xfrm>
              <a:off x="-1133995" y="2857325"/>
              <a:ext cx="3860643" cy="1348151"/>
            </a:xfrm>
            <a:prstGeom prst="roundRect">
              <a:avLst/>
            </a:prstGeom>
            <a:solidFill>
              <a:srgbClr val="F6F4D2">
                <a:alpha val="90000"/>
              </a:srgb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  <a:p>
              <a:pPr algn="ctr">
                <a:lnSpc>
                  <a:spcPct val="13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หนี้ยังไม่ถึงกำหนดชำระ</a:t>
              </a:r>
              <a:endPara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30000"/>
                </a:lnSpc>
              </a:pPr>
              <a:r>
                <a:rPr lang="th-TH" sz="1400" b="1" dirty="0">
                  <a:solidFill>
                    <a:srgbClr val="002060"/>
                  </a:solidFill>
                  <a:effectLst/>
                  <a:latin typeface="Chulabhorn Likit Text" panose="020B0604020202020204" charset="-34"/>
                  <a:ea typeface="Calibri" panose="020F0502020204030204" pitchFamily="34" charset="0"/>
                  <a:cs typeface="Chulabhorn Likit Text" panose="020B0604020202020204" charset="-34"/>
                </a:rPr>
                <a:t>3</a:t>
              </a:r>
              <a:r>
                <a:rPr lang="en-US" sz="1400" b="1" dirty="0">
                  <a:solidFill>
                    <a:srgbClr val="002060"/>
                  </a:solidFill>
                  <a:effectLst/>
                  <a:latin typeface="Chulabhorn Likit Text" panose="020B0604020202020204" charset="-34"/>
                  <a:ea typeface="Calibri" panose="020F0502020204030204" pitchFamily="34" charset="0"/>
                  <a:cs typeface="Chulabhorn Likit Text" panose="020B0604020202020204" charset="-34"/>
                </a:rPr>
                <a:t>,</a:t>
              </a:r>
              <a:r>
                <a:rPr lang="th-TH" sz="1400" b="1" dirty="0">
                  <a:solidFill>
                    <a:srgbClr val="002060"/>
                  </a:solidFill>
                  <a:effectLst/>
                  <a:latin typeface="Chulabhorn Likit Text" panose="020B0604020202020204" charset="-34"/>
                  <a:ea typeface="Calibri" panose="020F0502020204030204" pitchFamily="34" charset="0"/>
                  <a:cs typeface="Chulabhorn Likit Text" panose="020B0604020202020204" charset="-34"/>
                </a:rPr>
                <a:t>727</a:t>
              </a:r>
              <a:r>
                <a:rPr lang="en-US" sz="1400" b="1" dirty="0">
                  <a:solidFill>
                    <a:srgbClr val="002060"/>
                  </a:solidFill>
                  <a:effectLst/>
                  <a:latin typeface="Chulabhorn Likit Text" panose="020B0604020202020204" charset="-34"/>
                  <a:ea typeface="Calibri" panose="020F0502020204030204" pitchFamily="34" charset="0"/>
                  <a:cs typeface="Chulabhorn Likit Text" panose="020B0604020202020204" charset="-34"/>
                </a:rPr>
                <a:t>,</a:t>
              </a:r>
              <a:r>
                <a:rPr lang="th-TH" sz="1400" b="1" dirty="0">
                  <a:solidFill>
                    <a:srgbClr val="002060"/>
                  </a:solidFill>
                  <a:effectLst/>
                  <a:latin typeface="Chulabhorn Likit Text" panose="020B0604020202020204" charset="-34"/>
                  <a:ea typeface="Calibri" panose="020F0502020204030204" pitchFamily="34" charset="0"/>
                  <a:cs typeface="Chulabhorn Likit Text" panose="020B0604020202020204" charset="-34"/>
                </a:rPr>
                <a:t>312</a:t>
              </a:r>
              <a:r>
                <a:rPr lang="en-US" sz="1400" b="1" dirty="0">
                  <a:solidFill>
                    <a:srgbClr val="002060"/>
                  </a:solidFill>
                  <a:effectLst/>
                  <a:latin typeface="Chulabhorn Likit Text" panose="020B0604020202020204" charset="-34"/>
                  <a:ea typeface="Calibri" panose="020F0502020204030204" pitchFamily="34" charset="0"/>
                  <a:cs typeface="Chulabhorn Likit Text" panose="020B0604020202020204" charset="-34"/>
                </a:rPr>
                <a:t>,</a:t>
              </a:r>
              <a:r>
                <a:rPr lang="th-TH" sz="1400" b="1" dirty="0">
                  <a:solidFill>
                    <a:srgbClr val="002060"/>
                  </a:solidFill>
                  <a:effectLst/>
                  <a:latin typeface="Chulabhorn Likit Text" panose="020B0604020202020204" charset="-34"/>
                  <a:ea typeface="Calibri" panose="020F0502020204030204" pitchFamily="34" charset="0"/>
                  <a:cs typeface="Chulabhorn Likit Text" panose="020B0604020202020204" charset="-34"/>
                </a:rPr>
                <a:t>358.78</a:t>
              </a:r>
              <a:r>
                <a:rPr lang="th-TH" sz="1400" b="1" dirty="0">
                  <a:solidFill>
                    <a:srgbClr val="002060"/>
                  </a:solidFill>
                  <a:latin typeface="Chulabhorn Likit Text" panose="020B0604020202020204" charset="-34"/>
                  <a:cs typeface="Chulabhorn Likit Text" panose="020B0604020202020204" charset="-34"/>
                </a:rPr>
                <a:t> </a:t>
              </a: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บาท</a:t>
              </a:r>
              <a:endParaRPr lang="en-GB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3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(คิดเป็นร้อยละ 77.85</a:t>
              </a:r>
              <a:r>
                <a:rPr lang="th-TH" sz="1400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br>
                <a:rPr lang="th-TH" sz="1400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ของหนี้คงเหลือ)</a:t>
              </a:r>
              <a:endPara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50000"/>
                </a:lnSpc>
              </a:pPr>
              <a:endPara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0" name="สี่เหลี่ยมผืนผ้ามุมมน 29"/>
            <p:cNvSpPr/>
            <p:nvPr/>
          </p:nvSpPr>
          <p:spPr>
            <a:xfrm>
              <a:off x="3304397" y="2841197"/>
              <a:ext cx="3788807" cy="1349661"/>
            </a:xfrm>
            <a:prstGeom prst="roundRect">
              <a:avLst/>
            </a:prstGeom>
            <a:solidFill>
              <a:srgbClr val="FFCDCE">
                <a:alpha val="80000"/>
              </a:srgb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  <a:p>
              <a:pPr algn="ctr"/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หนี้เกินกำหนดชำระ</a:t>
              </a:r>
              <a:endPara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30000"/>
                </a:lnSpc>
              </a:pPr>
              <a:r>
                <a:rPr lang="th-TH" sz="1400" b="1" spc="-20" dirty="0">
                  <a:solidFill>
                    <a:srgbClr val="002060"/>
                  </a:solidFill>
                  <a:effectLst/>
                  <a:latin typeface="Chulabhorn Likit Text" panose="020B0604020202020204" charset="-34"/>
                  <a:ea typeface="Calibri" panose="020F0502020204030204" pitchFamily="34" charset="0"/>
                  <a:cs typeface="Chulabhorn Likit Text" panose="020B0604020202020204" charset="-34"/>
                </a:rPr>
                <a:t>968</a:t>
              </a:r>
              <a:r>
                <a:rPr lang="en-US" sz="1400" b="1" spc="-20" dirty="0">
                  <a:solidFill>
                    <a:srgbClr val="002060"/>
                  </a:solidFill>
                  <a:effectLst/>
                  <a:latin typeface="Chulabhorn Likit Text" panose="020B0604020202020204" charset="-34"/>
                  <a:ea typeface="Calibri" panose="020F0502020204030204" pitchFamily="34" charset="0"/>
                  <a:cs typeface="Chulabhorn Likit Text" panose="020B0604020202020204" charset="-34"/>
                </a:rPr>
                <a:t>,</a:t>
              </a:r>
              <a:r>
                <a:rPr lang="th-TH" sz="1400" b="1" spc="-20" dirty="0">
                  <a:solidFill>
                    <a:srgbClr val="002060"/>
                  </a:solidFill>
                  <a:effectLst/>
                  <a:latin typeface="Chulabhorn Likit Text" panose="020B0604020202020204" charset="-34"/>
                  <a:ea typeface="Calibri" panose="020F0502020204030204" pitchFamily="34" charset="0"/>
                  <a:cs typeface="Chulabhorn Likit Text" panose="020B0604020202020204" charset="-34"/>
                </a:rPr>
                <a:t>813</a:t>
              </a:r>
              <a:r>
                <a:rPr lang="en-US" sz="1400" b="1" spc="-20" dirty="0">
                  <a:solidFill>
                    <a:srgbClr val="002060"/>
                  </a:solidFill>
                  <a:effectLst/>
                  <a:latin typeface="Chulabhorn Likit Text" panose="020B0604020202020204" charset="-34"/>
                  <a:ea typeface="Calibri" panose="020F0502020204030204" pitchFamily="34" charset="0"/>
                  <a:cs typeface="Chulabhorn Likit Text" panose="020B0604020202020204" charset="-34"/>
                </a:rPr>
                <a:t>,</a:t>
              </a:r>
              <a:r>
                <a:rPr lang="th-TH" sz="1400" b="1" spc="-20" dirty="0">
                  <a:solidFill>
                    <a:srgbClr val="002060"/>
                  </a:solidFill>
                  <a:effectLst/>
                  <a:latin typeface="Chulabhorn Likit Text" panose="020B0604020202020204" charset="-34"/>
                  <a:ea typeface="Calibri" panose="020F0502020204030204" pitchFamily="34" charset="0"/>
                  <a:cs typeface="Chulabhorn Likit Text" panose="020B0604020202020204" charset="-34"/>
                </a:rPr>
                <a:t>442.93 </a:t>
              </a: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บาท</a:t>
              </a:r>
              <a:endParaRPr lang="en-GB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3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(คิดเป็นร้อยละ 20.23  ของหนี้คงเหลือ)</a:t>
              </a:r>
              <a:endPara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30000"/>
                </a:lnSpc>
              </a:pPr>
              <a:endPara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1" name="สี่เหลี่ยมผืนผ้ามุมมน 30"/>
            <p:cNvSpPr/>
            <p:nvPr/>
          </p:nvSpPr>
          <p:spPr>
            <a:xfrm>
              <a:off x="1353651" y="4795229"/>
              <a:ext cx="3745637" cy="1227511"/>
            </a:xfrm>
            <a:prstGeom prst="roundRect">
              <a:avLst/>
            </a:prstGeom>
            <a:solidFill>
              <a:srgbClr val="F2E5FF"/>
            </a:solidFill>
            <a:ln w="381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  <a:p>
              <a:pPr algn="ctr"/>
              <a:endParaRPr lang="th-TH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/>
              <a:endPara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20000"/>
                </a:lnSpc>
                <a:spcBef>
                  <a:spcPts val="400"/>
                </a:spcBef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หนี้กองทุนเดิม</a:t>
              </a:r>
            </a:p>
            <a:p>
              <a:pPr algn="ctr">
                <a:lnSpc>
                  <a:spcPct val="12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340,241,644.16</a:t>
              </a:r>
              <a:r>
                <a:rPr lang="th-TH" dirty="0"/>
                <a:t> </a:t>
              </a: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บาท</a:t>
              </a:r>
              <a:endParaRPr lang="en-GB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2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(คิดเป็นร้อยละ 7.11</a:t>
              </a:r>
            </a:p>
            <a:p>
              <a:pPr algn="ctr">
                <a:lnSpc>
                  <a:spcPct val="12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ของหนี้คงเหลือ)</a:t>
              </a:r>
              <a:endPara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50000"/>
                </a:lnSpc>
              </a:pPr>
              <a:endPara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/>
              <a:endPara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/>
              <a:endPara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2" name="สี่เหลี่ยมผืนผ้ามุมมน 31"/>
            <p:cNvSpPr/>
            <p:nvPr/>
          </p:nvSpPr>
          <p:spPr>
            <a:xfrm>
              <a:off x="5436897" y="4795231"/>
              <a:ext cx="3565066" cy="122750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  <a:p>
              <a:pPr algn="ctr">
                <a:lnSpc>
                  <a:spcPct val="12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หนี้กองทุนใหม่</a:t>
              </a:r>
            </a:p>
            <a:p>
              <a:pPr algn="ctr">
                <a:lnSpc>
                  <a:spcPct val="12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628,571,798.77</a:t>
              </a:r>
              <a:r>
                <a:rPr lang="th-TH" dirty="0"/>
                <a:t> </a:t>
              </a: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บาท</a:t>
              </a:r>
              <a:endParaRPr lang="en-GB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2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(คิดเป็นร้อยละ 13.13</a:t>
              </a:r>
            </a:p>
            <a:p>
              <a:pPr algn="ctr">
                <a:lnSpc>
                  <a:spcPct val="12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ของหนี้คงเหลือ)</a:t>
              </a:r>
              <a:endPara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/>
              <a:endPara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33" name="ตัวเชื่อมต่อตรง 32"/>
            <p:cNvCxnSpPr/>
            <p:nvPr/>
          </p:nvCxnSpPr>
          <p:spPr>
            <a:xfrm>
              <a:off x="586235" y="2426085"/>
              <a:ext cx="8979121" cy="0"/>
            </a:xfrm>
            <a:prstGeom prst="line">
              <a:avLst/>
            </a:prstGeom>
            <a:grpFill/>
            <a:ln w="57150">
              <a:solidFill>
                <a:srgbClr val="00206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/>
            <p:cNvCxnSpPr/>
            <p:nvPr/>
          </p:nvCxnSpPr>
          <p:spPr>
            <a:xfrm>
              <a:off x="633218" y="2440297"/>
              <a:ext cx="0" cy="418969"/>
            </a:xfrm>
            <a:prstGeom prst="line">
              <a:avLst/>
            </a:prstGeom>
            <a:grpFill/>
            <a:ln w="57150">
              <a:solidFill>
                <a:srgbClr val="00206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/>
            <p:cNvCxnSpPr/>
            <p:nvPr/>
          </p:nvCxnSpPr>
          <p:spPr>
            <a:xfrm>
              <a:off x="5124775" y="2415855"/>
              <a:ext cx="0" cy="418969"/>
            </a:xfrm>
            <a:prstGeom prst="line">
              <a:avLst/>
            </a:prstGeom>
            <a:grpFill/>
            <a:ln w="57150">
              <a:solidFill>
                <a:srgbClr val="00206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สี่เหลี่ยมผืนผ้ามุมมน 27"/>
            <p:cNvSpPr/>
            <p:nvPr/>
          </p:nvSpPr>
          <p:spPr>
            <a:xfrm>
              <a:off x="3394842" y="1073938"/>
              <a:ext cx="3797613" cy="109458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ยอดลูกหนี้คงเหลือ</a:t>
              </a:r>
              <a:endPara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50000"/>
                </a:lnSpc>
              </a:pPr>
              <a:r>
                <a:rPr lang="th-TH" sz="1400" b="1" dirty="0">
                  <a:solidFill>
                    <a:srgbClr val="002060"/>
                  </a:solidFill>
                  <a:effectLst/>
                  <a:latin typeface="Chulabhorn Likit Text" panose="020B0604020202020204" charset="-34"/>
                  <a:ea typeface="Calibri" panose="020F0502020204030204" pitchFamily="34" charset="0"/>
                  <a:cs typeface="Chulabhorn Likit Text" panose="020B0604020202020204" charset="-34"/>
                </a:rPr>
                <a:t>4</a:t>
              </a:r>
              <a:r>
                <a:rPr lang="en-US" sz="1400" b="1" dirty="0">
                  <a:solidFill>
                    <a:srgbClr val="002060"/>
                  </a:solidFill>
                  <a:effectLst/>
                  <a:latin typeface="Chulabhorn Likit Text" panose="020B0604020202020204" charset="-34"/>
                  <a:ea typeface="Calibri" panose="020F0502020204030204" pitchFamily="34" charset="0"/>
                  <a:cs typeface="Chulabhorn Likit Text" panose="020B0604020202020204" charset="-34"/>
                </a:rPr>
                <a:t>,</a:t>
              </a:r>
              <a:r>
                <a:rPr lang="th-TH" sz="1400" b="1" dirty="0">
                  <a:solidFill>
                    <a:srgbClr val="002060"/>
                  </a:solidFill>
                  <a:effectLst/>
                  <a:latin typeface="Chulabhorn Likit Text" panose="020B0604020202020204" charset="-34"/>
                  <a:ea typeface="Calibri" panose="020F0502020204030204" pitchFamily="34" charset="0"/>
                  <a:cs typeface="Chulabhorn Likit Text" panose="020B0604020202020204" charset="-34"/>
                </a:rPr>
                <a:t>788</a:t>
              </a:r>
              <a:r>
                <a:rPr lang="en-US" sz="1400" b="1" dirty="0">
                  <a:solidFill>
                    <a:srgbClr val="002060"/>
                  </a:solidFill>
                  <a:effectLst/>
                  <a:latin typeface="Chulabhorn Likit Text" panose="020B0604020202020204" charset="-34"/>
                  <a:ea typeface="Calibri" panose="020F0502020204030204" pitchFamily="34" charset="0"/>
                  <a:cs typeface="Chulabhorn Likit Text" panose="020B0604020202020204" charset="-34"/>
                </a:rPr>
                <a:t>,</a:t>
              </a:r>
              <a:r>
                <a:rPr lang="th-TH" sz="1400" b="1" dirty="0">
                  <a:solidFill>
                    <a:srgbClr val="002060"/>
                  </a:solidFill>
                  <a:effectLst/>
                  <a:latin typeface="Chulabhorn Likit Text" panose="020B0604020202020204" charset="-34"/>
                  <a:ea typeface="Calibri" panose="020F0502020204030204" pitchFamily="34" charset="0"/>
                  <a:cs typeface="Chulabhorn Likit Text" panose="020B0604020202020204" charset="-34"/>
                </a:rPr>
                <a:t>235</a:t>
              </a:r>
              <a:r>
                <a:rPr lang="en-US" sz="1400" b="1" dirty="0">
                  <a:solidFill>
                    <a:srgbClr val="002060"/>
                  </a:solidFill>
                  <a:effectLst/>
                  <a:latin typeface="Chulabhorn Likit Text" panose="020B0604020202020204" charset="-34"/>
                  <a:ea typeface="Calibri" panose="020F0502020204030204" pitchFamily="34" charset="0"/>
                  <a:cs typeface="Chulabhorn Likit Text" panose="020B0604020202020204" charset="-34"/>
                </a:rPr>
                <a:t>,</a:t>
              </a:r>
              <a:r>
                <a:rPr lang="th-TH" sz="1400" b="1" dirty="0">
                  <a:solidFill>
                    <a:srgbClr val="002060"/>
                  </a:solidFill>
                  <a:effectLst/>
                  <a:latin typeface="Chulabhorn Likit Text" panose="020B0604020202020204" charset="-34"/>
                  <a:ea typeface="Calibri" panose="020F0502020204030204" pitchFamily="34" charset="0"/>
                  <a:cs typeface="Chulabhorn Likit Text" panose="020B0604020202020204" charset="-34"/>
                </a:rPr>
                <a:t>042.88 </a:t>
              </a: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บาท</a:t>
              </a:r>
              <a:endParaRPr lang="en-GB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5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(ณ วันที่ 10 ส.ค. 65)</a:t>
              </a:r>
              <a:endPara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50000"/>
                </a:lnSpc>
              </a:pPr>
              <a:endPara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cxnSp>
          <p:nvCxnSpPr>
            <p:cNvPr id="37" name="ตัวเชื่อมต่อตรง 36"/>
            <p:cNvCxnSpPr>
              <a:cxnSpLocks/>
            </p:cNvCxnSpPr>
            <p:nvPr/>
          </p:nvCxnSpPr>
          <p:spPr>
            <a:xfrm>
              <a:off x="3184234" y="4518501"/>
              <a:ext cx="4008222" cy="0"/>
            </a:xfrm>
            <a:prstGeom prst="line">
              <a:avLst/>
            </a:prstGeom>
            <a:grpFill/>
            <a:ln w="57150">
              <a:solidFill>
                <a:srgbClr val="00206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ตัวเชื่อมต่อตรง 38"/>
          <p:cNvCxnSpPr/>
          <p:nvPr/>
        </p:nvCxnSpPr>
        <p:spPr>
          <a:xfrm flipH="1">
            <a:off x="4858130" y="1825209"/>
            <a:ext cx="1" cy="261195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สี่เหลี่ยมผืนผ้ามุมมน 18"/>
          <p:cNvSpPr/>
          <p:nvPr/>
        </p:nvSpPr>
        <p:spPr>
          <a:xfrm>
            <a:off x="6924725" y="824513"/>
            <a:ext cx="3073144" cy="365178"/>
          </a:xfrm>
          <a:prstGeom prst="round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</a:t>
            </a:r>
            <a:r>
              <a:rPr lang="th-TH" sz="150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วันที่ 10 สิงหาคม </a:t>
            </a: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2565</a:t>
            </a:r>
          </a:p>
        </p:txBody>
      </p:sp>
      <p:sp>
        <p:nvSpPr>
          <p:cNvPr id="36" name="สี่เหลี่ยมผืนผ้ามุมมน 29"/>
          <p:cNvSpPr/>
          <p:nvPr/>
        </p:nvSpPr>
        <p:spPr>
          <a:xfrm>
            <a:off x="6365798" y="2499919"/>
            <a:ext cx="2236852" cy="134446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ctr"/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หนี้ดำเนินคดี</a:t>
            </a:r>
            <a:endParaRPr lang="en-US" sz="14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30000"/>
              </a:lnSpc>
            </a:pPr>
            <a:r>
              <a:rPr lang="th-TH" sz="1400" b="1" dirty="0">
                <a:solidFill>
                  <a:srgbClr val="002060"/>
                </a:solidFill>
                <a:effectLst/>
                <a:latin typeface="Chulabhorn Likit Text" panose="020B0604020202020204" charset="-34"/>
                <a:ea typeface="Calibri" panose="020F0502020204030204" pitchFamily="34" charset="0"/>
                <a:cs typeface="Chulabhorn Likit Text" panose="020B0604020202020204" charset="-34"/>
              </a:rPr>
              <a:t>92</a:t>
            </a:r>
            <a:r>
              <a:rPr lang="en-US" sz="1400" b="1" dirty="0">
                <a:solidFill>
                  <a:srgbClr val="002060"/>
                </a:solidFill>
                <a:effectLst/>
                <a:latin typeface="Chulabhorn Likit Text" panose="020B0604020202020204" charset="-34"/>
                <a:ea typeface="Calibri" panose="020F0502020204030204" pitchFamily="34" charset="0"/>
                <a:cs typeface="Chulabhorn Likit Text" panose="020B0604020202020204" charset="-34"/>
              </a:rPr>
              <a:t>,</a:t>
            </a:r>
            <a:r>
              <a:rPr lang="th-TH" sz="1400" b="1" dirty="0">
                <a:solidFill>
                  <a:srgbClr val="002060"/>
                </a:solidFill>
                <a:effectLst/>
                <a:latin typeface="Chulabhorn Likit Text" panose="020B0604020202020204" charset="-34"/>
                <a:ea typeface="Calibri" panose="020F0502020204030204" pitchFamily="34" charset="0"/>
                <a:cs typeface="Chulabhorn Likit Text" panose="020B0604020202020204" charset="-34"/>
              </a:rPr>
              <a:t>109</a:t>
            </a:r>
            <a:r>
              <a:rPr lang="en-US" sz="1400" b="1" dirty="0">
                <a:solidFill>
                  <a:srgbClr val="002060"/>
                </a:solidFill>
                <a:effectLst/>
                <a:latin typeface="Chulabhorn Likit Text" panose="020B0604020202020204" charset="-34"/>
                <a:ea typeface="Calibri" panose="020F0502020204030204" pitchFamily="34" charset="0"/>
                <a:cs typeface="Chulabhorn Likit Text" panose="020B0604020202020204" charset="-34"/>
              </a:rPr>
              <a:t>,</a:t>
            </a:r>
            <a:r>
              <a:rPr lang="th-TH" sz="1400" b="1" dirty="0">
                <a:solidFill>
                  <a:srgbClr val="002060"/>
                </a:solidFill>
                <a:effectLst/>
                <a:latin typeface="Chulabhorn Likit Text" panose="020B0604020202020204" charset="-34"/>
                <a:ea typeface="Calibri" panose="020F0502020204030204" pitchFamily="34" charset="0"/>
                <a:cs typeface="Chulabhorn Likit Text" panose="020B0604020202020204" charset="-34"/>
              </a:rPr>
              <a:t>241.17 </a:t>
            </a: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บาท</a:t>
            </a:r>
            <a:endParaRPr lang="en-GB" sz="14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30000"/>
              </a:lnSpc>
            </a:pP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(คิดเป็นร้อยละ 1.92  </a:t>
            </a:r>
            <a:b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ของหนี้คงเหลือ)</a:t>
            </a:r>
            <a:endParaRPr lang="en-US" sz="14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50000"/>
              </a:lnSpc>
            </a:pPr>
            <a:endParaRPr lang="th-TH" sz="14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cxnSp>
        <p:nvCxnSpPr>
          <p:cNvPr id="40" name="ตัวเชื่อมต่อตรง 33"/>
          <p:cNvCxnSpPr/>
          <p:nvPr/>
        </p:nvCxnSpPr>
        <p:spPr>
          <a:xfrm>
            <a:off x="7462048" y="2073704"/>
            <a:ext cx="0" cy="417357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91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CEE58450-27B8-41A0-874F-DAED310BD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587787"/>
              </p:ext>
            </p:extLst>
          </p:nvPr>
        </p:nvGraphicFramePr>
        <p:xfrm>
          <a:off x="58833" y="2159750"/>
          <a:ext cx="10024968" cy="2129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5167">
                  <a:extLst>
                    <a:ext uri="{9D8B030D-6E8A-4147-A177-3AD203B41FA5}">
                      <a16:colId xmlns:a16="http://schemas.microsoft.com/office/drawing/2014/main" val="1655606250"/>
                    </a:ext>
                  </a:extLst>
                </a:gridCol>
                <a:gridCol w="1048568">
                  <a:extLst>
                    <a:ext uri="{9D8B030D-6E8A-4147-A177-3AD203B41FA5}">
                      <a16:colId xmlns:a16="http://schemas.microsoft.com/office/drawing/2014/main" val="3924223850"/>
                    </a:ext>
                  </a:extLst>
                </a:gridCol>
                <a:gridCol w="1490482">
                  <a:extLst>
                    <a:ext uri="{9D8B030D-6E8A-4147-A177-3AD203B41FA5}">
                      <a16:colId xmlns:a16="http://schemas.microsoft.com/office/drawing/2014/main" val="1506995247"/>
                    </a:ext>
                  </a:extLst>
                </a:gridCol>
                <a:gridCol w="1545279">
                  <a:extLst>
                    <a:ext uri="{9D8B030D-6E8A-4147-A177-3AD203B41FA5}">
                      <a16:colId xmlns:a16="http://schemas.microsoft.com/office/drawing/2014/main" val="888816230"/>
                    </a:ext>
                  </a:extLst>
                </a:gridCol>
                <a:gridCol w="1490482">
                  <a:extLst>
                    <a:ext uri="{9D8B030D-6E8A-4147-A177-3AD203B41FA5}">
                      <a16:colId xmlns:a16="http://schemas.microsoft.com/office/drawing/2014/main" val="3879877980"/>
                    </a:ext>
                  </a:extLst>
                </a:gridCol>
                <a:gridCol w="1490482">
                  <a:extLst>
                    <a:ext uri="{9D8B030D-6E8A-4147-A177-3AD203B41FA5}">
                      <a16:colId xmlns:a16="http://schemas.microsoft.com/office/drawing/2014/main" val="101214101"/>
                    </a:ext>
                  </a:extLst>
                </a:gridCol>
                <a:gridCol w="1494508">
                  <a:extLst>
                    <a:ext uri="{9D8B030D-6E8A-4147-A177-3AD203B41FA5}">
                      <a16:colId xmlns:a16="http://schemas.microsoft.com/office/drawing/2014/main" val="23176135"/>
                    </a:ext>
                  </a:extLst>
                </a:gridCol>
              </a:tblGrid>
              <a:tr h="1136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ลูกหนี้กองทุนเดิม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(ณ 17 พ.ค. 2559)</a:t>
                      </a:r>
                      <a:endParaRPr lang="en-US" sz="1400" b="1" spc="-5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จำนวน/บาท</a:t>
                      </a: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วัน/เดือน/ปี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จำนวน/บาท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จำนวน/บาท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หนี้ยังไม่ถึงกำหนดชำระ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จำนวน/บาท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หนี้ดำเนินคดี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จำนวน/บาท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หนี้เกินกำหนดชำระ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จำนวน/บาท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439690"/>
                  </a:ext>
                </a:extLst>
              </a:tr>
              <a:tr h="496465"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  <a:r>
                        <a:rPr lang="th-TH" sz="135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3,331,586,349.59 </a:t>
                      </a:r>
                      <a:endParaRPr lang="en-US" sz="135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50" b="1" spc="-4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18 ก.ค. 65</a:t>
                      </a:r>
                      <a:endParaRPr lang="en-US" sz="13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50" b="1" spc="-6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2,346,015,753.19</a:t>
                      </a:r>
                      <a:endParaRPr lang="en-US" sz="13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50" b="1" spc="-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985,570,596.40</a:t>
                      </a:r>
                      <a:endParaRPr lang="en-US" sz="13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50" b="1" spc="-2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578,367,239.37</a:t>
                      </a:r>
                      <a:endParaRPr lang="en-US" sz="13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50" b="1" spc="-4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81,277,723.09</a:t>
                      </a:r>
                      <a:endParaRPr lang="en-US" sz="13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50" b="1" spc="-2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325,925,633.94</a:t>
                      </a:r>
                      <a:endParaRPr lang="en-US" sz="13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31194"/>
                  </a:ext>
                </a:extLst>
              </a:tr>
              <a:tr h="49646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350" b="1" spc="-4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10 ส.ค. 65</a:t>
                      </a:r>
                      <a:endParaRPr lang="en-US" sz="1350" b="1" dirty="0">
                        <a:solidFill>
                          <a:srgbClr val="002060"/>
                        </a:solidFill>
                        <a:effectLst/>
                        <a:latin typeface="Chulabhorn Likit Text" panose="020B0604020202020204" charset="-34"/>
                        <a:ea typeface="Calibri" panose="020F0502020204030204" pitchFamily="34" charset="0"/>
                        <a:cs typeface="Chulabhorn Likit Text" panose="020B060402020202020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350" b="1" spc="-6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2,353,172,119.19</a:t>
                      </a:r>
                      <a:endParaRPr lang="en-US" sz="1350" b="1" dirty="0">
                        <a:solidFill>
                          <a:srgbClr val="002060"/>
                        </a:solidFill>
                        <a:effectLst/>
                        <a:latin typeface="Chulabhorn Likit Text" panose="020B0604020202020204" charset="-34"/>
                        <a:ea typeface="Calibri" panose="020F0502020204030204" pitchFamily="34" charset="0"/>
                        <a:cs typeface="Chulabhorn Likit Text" panose="020B060402020202020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350" b="1" spc="-3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978</a:t>
                      </a:r>
                      <a:r>
                        <a:rPr lang="en-US" sz="1350" b="1" spc="-3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,</a:t>
                      </a:r>
                      <a:r>
                        <a:rPr lang="th-TH" sz="1350" b="1" spc="-3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414</a:t>
                      </a:r>
                      <a:r>
                        <a:rPr lang="en-US" sz="1350" b="1" spc="-3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,</a:t>
                      </a:r>
                      <a:r>
                        <a:rPr lang="th-TH" sz="1350" b="1" spc="-3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230.10</a:t>
                      </a:r>
                      <a:endParaRPr lang="en-US" sz="1350" b="1" dirty="0">
                        <a:solidFill>
                          <a:srgbClr val="002060"/>
                        </a:solidFill>
                        <a:effectLst/>
                        <a:latin typeface="Chulabhorn Likit Text" panose="020B0604020202020204" charset="-34"/>
                        <a:ea typeface="Calibri" panose="020F0502020204030204" pitchFamily="34" charset="0"/>
                        <a:cs typeface="Chulabhorn Likit Text" panose="020B060402020202020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350" b="1" spc="-2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556</a:t>
                      </a:r>
                      <a:r>
                        <a:rPr lang="en-US" sz="1350" b="1" spc="-2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,</a:t>
                      </a:r>
                      <a:r>
                        <a:rPr lang="th-TH" sz="1350" b="1" spc="-2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749</a:t>
                      </a:r>
                      <a:r>
                        <a:rPr lang="en-US" sz="1350" b="1" spc="-2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,</a:t>
                      </a:r>
                      <a:r>
                        <a:rPr lang="th-TH" sz="1350" b="1" spc="-2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991.70</a:t>
                      </a:r>
                      <a:endParaRPr lang="en-US" sz="1350" b="1" dirty="0">
                        <a:solidFill>
                          <a:srgbClr val="002060"/>
                        </a:solidFill>
                        <a:effectLst/>
                        <a:latin typeface="Chulabhorn Likit Text" panose="020B0604020202020204" charset="-34"/>
                        <a:ea typeface="Calibri" panose="020F0502020204030204" pitchFamily="34" charset="0"/>
                        <a:cs typeface="Chulabhorn Likit Text" panose="020B060402020202020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350" b="1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81</a:t>
                      </a:r>
                      <a:r>
                        <a:rPr lang="en-US" sz="1350" b="1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,</a:t>
                      </a:r>
                      <a:r>
                        <a:rPr lang="th-TH" sz="1350" b="1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422</a:t>
                      </a:r>
                      <a:r>
                        <a:rPr lang="en-US" sz="1350" b="1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,</a:t>
                      </a:r>
                      <a:r>
                        <a:rPr lang="th-TH" sz="1350" b="1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594.24</a:t>
                      </a:r>
                      <a:endParaRPr lang="en-US" sz="1350" b="1" dirty="0">
                        <a:solidFill>
                          <a:srgbClr val="002060"/>
                        </a:solidFill>
                        <a:effectLst/>
                        <a:latin typeface="Chulabhorn Likit Text" panose="020B0604020202020204" charset="-34"/>
                        <a:ea typeface="Calibri" panose="020F0502020204030204" pitchFamily="34" charset="0"/>
                        <a:cs typeface="Chulabhorn Likit Text" panose="020B060402020202020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350" b="1" spc="-2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340</a:t>
                      </a:r>
                      <a:r>
                        <a:rPr lang="en-US" sz="1350" b="1" spc="-2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,</a:t>
                      </a:r>
                      <a:r>
                        <a:rPr lang="th-TH" sz="1350" b="1" spc="-2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241</a:t>
                      </a:r>
                      <a:r>
                        <a:rPr lang="en-US" sz="1350" b="1" spc="-2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,</a:t>
                      </a:r>
                      <a:r>
                        <a:rPr lang="th-TH" sz="1350" b="1" spc="-2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644.16</a:t>
                      </a:r>
                      <a:endParaRPr lang="en-US" sz="1350" b="1" dirty="0">
                        <a:solidFill>
                          <a:srgbClr val="002060"/>
                        </a:solidFill>
                        <a:effectLst/>
                        <a:latin typeface="Chulabhorn Likit Text" panose="020B0604020202020204" charset="-34"/>
                        <a:ea typeface="Calibri" panose="020F0502020204030204" pitchFamily="34" charset="0"/>
                        <a:cs typeface="Chulabhorn Likit Text" panose="020B060402020202020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069373"/>
                  </a:ext>
                </a:extLst>
              </a:tr>
            </a:tbl>
          </a:graphicData>
        </a:graphic>
      </p:graphicFrame>
      <p:sp>
        <p:nvSpPr>
          <p:cNvPr id="6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th-TH" sz="3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3.2 รายงานการบริหารจัดการหนี้ของกองทุนพัฒนาบทบาทสตรี</a:t>
            </a:r>
          </a:p>
          <a:p>
            <a:pPr algn="ctr"/>
            <a:endParaRPr lang="th-TH" dirty="0"/>
          </a:p>
        </p:txBody>
      </p:sp>
      <p:sp>
        <p:nvSpPr>
          <p:cNvPr id="7" name="สี่เหลี่ยมผืนผ้า 25"/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Pentagon 1"/>
          <p:cNvSpPr/>
          <p:nvPr/>
        </p:nvSpPr>
        <p:spPr>
          <a:xfrm>
            <a:off x="-1" y="896880"/>
            <a:ext cx="4911969" cy="556782"/>
          </a:xfrm>
          <a:prstGeom prst="homePlate">
            <a:avLst/>
          </a:prstGeom>
          <a:solidFill>
            <a:srgbClr val="FFFFB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2.3 การบริหารจัดการหนี้กองทุนเดิม</a:t>
            </a:r>
            <a:endParaRPr lang="en-US" sz="20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04631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ตาราง 9">
            <a:extLst>
              <a:ext uri="{FF2B5EF4-FFF2-40B4-BE49-F238E27FC236}">
                <a16:creationId xmlns:a16="http://schemas.microsoft.com/office/drawing/2014/main" id="{17A8DD83-FB33-4115-808B-0CA8EEF15C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561843"/>
              </p:ext>
            </p:extLst>
          </p:nvPr>
        </p:nvGraphicFramePr>
        <p:xfrm>
          <a:off x="193674" y="1111226"/>
          <a:ext cx="9772652" cy="39804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43101">
                  <a:extLst>
                    <a:ext uri="{9D8B030D-6E8A-4147-A177-3AD203B41FA5}">
                      <a16:colId xmlns:a16="http://schemas.microsoft.com/office/drawing/2014/main" val="105685509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71026866"/>
                    </a:ext>
                  </a:extLst>
                </a:gridCol>
                <a:gridCol w="6305551">
                  <a:extLst>
                    <a:ext uri="{9D8B030D-6E8A-4147-A177-3AD203B41FA5}">
                      <a16:colId xmlns:a16="http://schemas.microsoft.com/office/drawing/2014/main" val="250798456"/>
                    </a:ext>
                  </a:extLst>
                </a:gridCol>
              </a:tblGrid>
              <a:tr h="6264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60170" algn="l"/>
                        </a:tabLst>
                      </a:pPr>
                      <a:r>
                        <a:rPr lang="th-TH" sz="1500" b="1" spc="-7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ร้อยละของ</a:t>
                      </a:r>
                      <a:r>
                        <a:rPr lang="th-TH" sz="1500" b="1" spc="-7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                             </a:t>
                      </a:r>
                      <a:r>
                        <a:rPr lang="th-TH" sz="1500" b="1" spc="-7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หนี้เกินกำหนดชำระ</a:t>
                      </a:r>
                      <a:endParaRPr lang="en-US" sz="15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C5C5C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60170" algn="l"/>
                        </a:tabLst>
                      </a:pPr>
                      <a:r>
                        <a:rPr lang="th-TH" sz="1500" b="1" spc="-7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 (จังหวัด)</a:t>
                      </a:r>
                      <a:endParaRPr lang="en-US" sz="15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C5C5C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60170" algn="l"/>
                        </a:tabLst>
                      </a:pPr>
                      <a:r>
                        <a:rPr lang="th-TH" sz="1500" b="1" spc="-7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รายละเอียด</a:t>
                      </a:r>
                      <a:endParaRPr lang="en-US" sz="15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C5C5C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702199"/>
                  </a:ext>
                </a:extLst>
              </a:tr>
              <a:tr h="3538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spc="-7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ต่ำกว่า 5</a:t>
                      </a:r>
                      <a:endParaRPr lang="en-US" sz="10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9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- จังหวัด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20B0604020202020204" charset="-34"/>
                        <a:ea typeface="Calibri" panose="020F0502020204030204" pitchFamily="34" charset="0"/>
                        <a:cs typeface="Chulabhorn Likit Text" panose="020B0604020202020204" charset="-34"/>
                      </a:endParaRPr>
                    </a:p>
                  </a:txBody>
                  <a:tcPr marL="68580" marR="68580" marT="0" marB="0" anchor="ctr">
                    <a:solidFill>
                      <a:srgbClr val="F9F3F3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spc="-1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-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20B0604020202020204" charset="-34"/>
                        <a:ea typeface="Calibri" panose="020F0502020204030204" pitchFamily="34" charset="0"/>
                        <a:cs typeface="Chulabhorn Likit Text" panose="020B0604020202020204" charset="-34"/>
                      </a:endParaRPr>
                    </a:p>
                  </a:txBody>
                  <a:tcPr marL="68580" marR="68580" marT="0" marB="0">
                    <a:solidFill>
                      <a:srgbClr val="F9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882160"/>
                  </a:ext>
                </a:extLst>
              </a:tr>
              <a:tr h="587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spc="-7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5.01  - 10</a:t>
                      </a:r>
                      <a:endParaRPr lang="en-US" sz="10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7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 </a:t>
                      </a: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12 จังหวัด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20B0604020202020204" charset="-34"/>
                        <a:ea typeface="Calibri" panose="020F0502020204030204" pitchFamily="34" charset="0"/>
                        <a:cs typeface="Chulabhorn Likit Text" panose="020B0604020202020204" charset="-34"/>
                      </a:endParaRPr>
                    </a:p>
                  </a:txBody>
                  <a:tcPr marL="68580" marR="68580" marT="0" marB="0" anchor="ctr">
                    <a:solidFill>
                      <a:srgbClr val="F7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สุโขทัย หนองคาย แพร่ อ่างทอง พิจิตร </a:t>
                      </a:r>
                      <a:r>
                        <a:rPr lang="th-TH" sz="1400" b="1" dirty="0" smtClean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เชียงราย เพชรบุรี</a:t>
                      </a:r>
                      <a:r>
                        <a:rPr lang="th-TH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 </a:t>
                      </a:r>
                      <a:r>
                        <a:rPr lang="th-TH" sz="14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+เชียงใหม่</a:t>
                      </a:r>
                      <a:r>
                        <a:rPr lang="th-TH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 </a:t>
                      </a: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หนองบัวลำภู กาญจนบุรี มหาสารคาม ราชบุรี 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20B0604020202020204" charset="-34"/>
                        <a:ea typeface="Calibri" panose="020F0502020204030204" pitchFamily="34" charset="0"/>
                        <a:cs typeface="Chulabhorn Likit Text" panose="020B0604020202020204" charset="-34"/>
                      </a:endParaRPr>
                    </a:p>
                  </a:txBody>
                  <a:tcPr marL="68580" marR="68580" marT="0" marB="0" anchor="ctr">
                    <a:solidFill>
                      <a:srgbClr val="F7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69"/>
                  </a:ext>
                </a:extLst>
              </a:tr>
              <a:tr h="6212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spc="-7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10.01 - 15</a:t>
                      </a:r>
                      <a:endParaRPr lang="en-US" sz="10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9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 </a:t>
                      </a: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19 จังหวัด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20B0604020202020204" charset="-34"/>
                        <a:ea typeface="Calibri" panose="020F0502020204030204" pitchFamily="34" charset="0"/>
                        <a:cs typeface="Chulabhorn Likit Text" panose="020B0604020202020204" charset="-34"/>
                      </a:endParaRPr>
                    </a:p>
                  </a:txBody>
                  <a:tcPr marL="68580" marR="68580" marT="0" marB="0" anchor="ctr">
                    <a:solidFill>
                      <a:srgbClr val="F9F3F3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u="sng" kern="0" spc="-40" baseline="0" dirty="0">
                          <a:solidFill>
                            <a:srgbClr val="FF000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-ตรัง</a:t>
                      </a:r>
                      <a:r>
                        <a:rPr lang="th-TH" sz="1400" kern="0" spc="-40" baseline="0" dirty="0"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 </a:t>
                      </a:r>
                      <a:r>
                        <a:rPr lang="th-TH" sz="1400" b="1" u="sng" kern="0" spc="-40" baseline="0" dirty="0" smtClean="0">
                          <a:solidFill>
                            <a:srgbClr val="FF000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-ตาก </a:t>
                      </a:r>
                      <a:r>
                        <a:rPr lang="th-TH" sz="1400" kern="0" spc="-40" baseline="0" dirty="0" smtClean="0"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 </a:t>
                      </a:r>
                      <a:r>
                        <a:rPr lang="th-TH" sz="1400" b="1" u="sng" kern="0" spc="-40" baseline="0" dirty="0">
                          <a:solidFill>
                            <a:srgbClr val="FF000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-ประจวบคีรีขันธ์</a:t>
                      </a:r>
                      <a:r>
                        <a:rPr lang="th-TH" sz="1400" u="sng" kern="0" spc="-40" baseline="0" dirty="0"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 </a:t>
                      </a:r>
                      <a:r>
                        <a:rPr lang="th-TH" sz="1400" b="1" kern="0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อุทัยธานี พิษณุโลก </a:t>
                      </a:r>
                      <a:r>
                        <a:rPr lang="th-TH" sz="1400" b="1" u="sng" kern="0" spc="-40" baseline="0" dirty="0">
                          <a:solidFill>
                            <a:srgbClr val="FF000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-ชัยภูมิ</a:t>
                      </a:r>
                      <a:r>
                        <a:rPr lang="th-TH" sz="1400" kern="0" spc="-40" baseline="0" dirty="0"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 </a:t>
                      </a:r>
                      <a:r>
                        <a:rPr lang="th-TH" sz="1400" b="1" kern="0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น่าน สระแก้ว พะเยา บุรีรัมย์ </a:t>
                      </a: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สมุทรสาคร แม่ฮ่องสอน อุตรดิตถ์ ลพบุรี ปัตตานี พัทลุง สิงห์บุรี กาฬสินธุ์ จันทบุรี 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20B0604020202020204" charset="-34"/>
                        <a:ea typeface="Calibri" panose="020F0502020204030204" pitchFamily="34" charset="0"/>
                        <a:cs typeface="Chulabhorn Likit Text" panose="020B0604020202020204" charset="-34"/>
                      </a:endParaRPr>
                    </a:p>
                  </a:txBody>
                  <a:tcPr marL="68580" marR="68580" marT="0" marB="0" anchor="ctr">
                    <a:solidFill>
                      <a:srgbClr val="F9F3F3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812204"/>
                  </a:ext>
                </a:extLst>
              </a:tr>
              <a:tr h="59788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spc="-7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15.01 - 20</a:t>
                      </a:r>
                      <a:endParaRPr lang="en-US" sz="10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7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12 จังหวัด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20B0604020202020204" charset="-34"/>
                        <a:ea typeface="Calibri" panose="020F0502020204030204" pitchFamily="34" charset="0"/>
                        <a:cs typeface="Chulabhorn Likit Text" panose="020B0604020202020204" charset="-34"/>
                      </a:endParaRPr>
                    </a:p>
                  </a:txBody>
                  <a:tcPr marL="68580" marR="68580" marT="0" marB="0" anchor="ctr">
                    <a:solidFill>
                      <a:srgbClr val="F7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u="sng" spc="-20" dirty="0">
                          <a:solidFill>
                            <a:srgbClr val="FF000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-พระนครศรีอยุธยา</a:t>
                      </a:r>
                      <a:r>
                        <a:rPr lang="th-TH" sz="1400" spc="-20" dirty="0">
                          <a:solidFill>
                            <a:srgbClr val="FF000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 </a:t>
                      </a:r>
                      <a:r>
                        <a:rPr lang="th-TH" sz="1400" b="1" spc="-2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สระบุรี สุรินทร์ ชลบุรี </a:t>
                      </a:r>
                      <a:r>
                        <a:rPr lang="th-TH" sz="1400" b="1" u="sng" spc="-20" dirty="0">
                          <a:solidFill>
                            <a:srgbClr val="FF000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-ลำพูน</a:t>
                      </a:r>
                      <a:r>
                        <a:rPr lang="th-TH" sz="1400" spc="-20" dirty="0"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 </a:t>
                      </a:r>
                      <a:r>
                        <a:rPr lang="th-TH" sz="1400" b="1" spc="-2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สกลนคร บึงกาฬ นครพนม มุกดาหาร </a:t>
                      </a:r>
                      <a:r>
                        <a:rPr lang="th-TH" sz="1400" b="1" u="sng" spc="-2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+ศรีสะเกษ</a:t>
                      </a:r>
                      <a:r>
                        <a:rPr lang="th-TH" sz="1400" b="1" spc="-2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 </a:t>
                      </a:r>
                      <a:r>
                        <a:rPr lang="th-TH" sz="1400" b="1" spc="-2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กำแพงเพชร ระยอง 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20B0604020202020204" charset="-34"/>
                        <a:ea typeface="Calibri" panose="020F0502020204030204" pitchFamily="34" charset="0"/>
                        <a:cs typeface="Chulabhorn Likit Text" panose="020B0604020202020204" charset="-34"/>
                      </a:endParaRPr>
                    </a:p>
                  </a:txBody>
                  <a:tcPr marL="68580" marR="68580" marT="0" marB="0" anchor="ctr">
                    <a:solidFill>
                      <a:srgbClr val="F7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013481"/>
                  </a:ext>
                </a:extLst>
              </a:tr>
              <a:tr h="11931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spc="-7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มากกว่า 20</a:t>
                      </a:r>
                      <a:endParaRPr lang="en-US" sz="10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3959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34 จังหวัด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20B0604020202020204" charset="-34"/>
                        <a:ea typeface="Calibri" panose="020F0502020204030204" pitchFamily="34" charset="0"/>
                        <a:cs typeface="Chulabhorn Likit Text" panose="020B0604020202020204" charset="-34"/>
                      </a:endParaRPr>
                    </a:p>
                  </a:txBody>
                  <a:tcPr marL="68580" marR="68580" marT="0" marB="0" anchor="ctr">
                    <a:solidFill>
                      <a:srgbClr val="F3959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u="sng" spc="-30" dirty="0">
                          <a:solidFill>
                            <a:srgbClr val="FF000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-ยโสธร</a:t>
                      </a:r>
                      <a:r>
                        <a:rPr lang="th-TH" sz="1400" b="1" spc="-30" dirty="0">
                          <a:solidFill>
                            <a:srgbClr val="FF000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 </a:t>
                      </a:r>
                      <a:r>
                        <a:rPr lang="th-TH" sz="1400" b="1" u="sng" spc="-30" dirty="0">
                          <a:solidFill>
                            <a:srgbClr val="FF000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-สมุทรสงคราม</a:t>
                      </a:r>
                      <a:r>
                        <a:rPr lang="th-TH" sz="1400" b="1" spc="-30" dirty="0">
                          <a:solidFill>
                            <a:srgbClr val="FF000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 </a:t>
                      </a:r>
                      <a:r>
                        <a:rPr lang="th-TH" sz="1400" b="1" u="sng" spc="-30" dirty="0">
                          <a:solidFill>
                            <a:srgbClr val="FF000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-เลย</a:t>
                      </a:r>
                      <a:r>
                        <a:rPr lang="th-TH" sz="1400" b="1" spc="-30" dirty="0">
                          <a:solidFill>
                            <a:srgbClr val="FF000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 </a:t>
                      </a:r>
                      <a:r>
                        <a:rPr lang="th-TH" sz="1400" b="1" u="sng" spc="-30" dirty="0">
                          <a:solidFill>
                            <a:srgbClr val="FF000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-สุพรรณบุรี</a:t>
                      </a:r>
                      <a:r>
                        <a:rPr lang="th-TH" sz="1400" b="1" u="none" spc="-30" dirty="0">
                          <a:solidFill>
                            <a:srgbClr val="FF000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 </a:t>
                      </a:r>
                      <a:r>
                        <a:rPr lang="th-TH" sz="1400" b="1" u="sng" spc="-30" dirty="0">
                          <a:solidFill>
                            <a:srgbClr val="FF000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- นครศรีธรรมราช</a:t>
                      </a:r>
                      <a:r>
                        <a:rPr lang="th-TH" sz="1400" u="sng" spc="-30" dirty="0"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 </a:t>
                      </a:r>
                      <a:r>
                        <a:rPr lang="th-TH" sz="1400" b="1" spc="-3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เพชรบูรณ์</a:t>
                      </a:r>
                      <a:r>
                        <a:rPr lang="th-TH" sz="1400" b="1" spc="-3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 </a:t>
                      </a:r>
                      <a:r>
                        <a:rPr lang="th-TH" sz="1400" b="1" spc="-3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สมุทรปราการ </a:t>
                      </a:r>
                      <a:r>
                        <a:rPr lang="th-TH" sz="1400" b="1" spc="-3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ขอนแก่น</a:t>
                      </a:r>
                      <a:r>
                        <a:rPr lang="th-TH" sz="1400" b="1" spc="-2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 อำนาจเจริญ ลำปาง ระนอง </a:t>
                      </a: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นนทบุรี </a:t>
                      </a:r>
                      <a:r>
                        <a:rPr lang="th-TH" sz="1400" b="1" spc="-2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ตราด ปราจีนบุรี ชัยนาท นครราชสีมา </a:t>
                      </a:r>
                      <a:r>
                        <a:rPr lang="th-TH" sz="1400" b="1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นราธิวาส ร้อยเอ็ด สงขลา สตูล นครปฐม ชุมพร กระบี่ </a:t>
                      </a:r>
                      <a:r>
                        <a:rPr lang="th-TH" sz="1400" b="1" spc="-4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นครนายก ฉะเชิงเทรา </a:t>
                      </a:r>
                      <a:r>
                        <a:rPr lang="th-TH" sz="1400" b="1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ปทุมธานี </a:t>
                      </a:r>
                      <a:r>
                        <a:rPr lang="th-TH" sz="1400" b="1" spc="-3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อุดรธานี พังงา นครสวรรค์ สุราษฎร์ธานี อุบลราชธานี</a:t>
                      </a: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 ภูเก็ต ยะลา กรุงเทพมหานคร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20B0604020202020204" charset="-34"/>
                        <a:ea typeface="Calibri" panose="020F0502020204030204" pitchFamily="34" charset="0"/>
                        <a:cs typeface="Chulabhorn Likit Text" panose="020B0604020202020204" charset="-34"/>
                      </a:endParaRPr>
                    </a:p>
                  </a:txBody>
                  <a:tcPr marL="68580" marR="68580" marT="0" marB="0" anchor="ctr">
                    <a:solidFill>
                      <a:srgbClr val="F39597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512884"/>
                  </a:ext>
                </a:extLst>
              </a:tr>
            </a:tbl>
          </a:graphicData>
        </a:graphic>
      </p:graphicFrame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A138C25B-BD69-4C30-B718-F0A9FF798F8C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th-TH" sz="3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3.2 รายงานการบริหารจัดการหนี้ของกองทุนพัฒนาบทบาทสตรี</a:t>
            </a:r>
          </a:p>
          <a:p>
            <a:pPr algn="ctr"/>
            <a:endParaRPr lang="th-TH" dirty="0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B0B291C7-5011-458A-AA35-34C07320266C}"/>
              </a:ext>
            </a:extLst>
          </p:cNvPr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: รูปห้าเหลี่ยม 5">
            <a:extLst>
              <a:ext uri="{FF2B5EF4-FFF2-40B4-BE49-F238E27FC236}">
                <a16:creationId xmlns:a16="http://schemas.microsoft.com/office/drawing/2014/main" id="{B75B3600-362F-4DA1-AB6A-04C26C1DD035}"/>
              </a:ext>
            </a:extLst>
          </p:cNvPr>
          <p:cNvSpPr/>
          <p:nvPr/>
        </p:nvSpPr>
        <p:spPr>
          <a:xfrm>
            <a:off x="0" y="658403"/>
            <a:ext cx="7796463" cy="388033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5ECC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h-TH" sz="1600" b="1" spc="-7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2.4 ผลการบริหารจัดการหนี้ของจังหวัดแยกตามช่วงร้อยละของหนี้เกินกำหนดชำระจัดได้ ดังนี้ </a:t>
            </a:r>
            <a:endParaRPr lang="th-TH" sz="16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7640053" y="701091"/>
            <a:ext cx="2640264" cy="38426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50" spc="-6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</a:t>
            </a:r>
            <a:r>
              <a:rPr lang="th-TH" sz="1350" spc="-6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10 สิงหาคม </a:t>
            </a:r>
            <a:r>
              <a:rPr lang="th-TH" sz="1350" spc="-6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2565</a:t>
            </a:r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193674" y="5091654"/>
            <a:ext cx="9369631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3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หมายเหตุ </a:t>
            </a:r>
            <a:r>
              <a:rPr lang="en-US" sz="13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:</a:t>
            </a:r>
            <a:r>
              <a:rPr lang="th-TH" sz="13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</a:t>
            </a:r>
            <a:r>
              <a:rPr lang="th-TH" sz="135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35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+         </a:t>
            </a:r>
            <a:r>
              <a:rPr lang="th-TH" sz="13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หมายถึง จังหวัดที่มีการเปลี่ยนแปลงตามช่วงร้อยละของหนี้เกินกำหนดชำระดีขึ้นจากเดือนที่แล้ว   </a:t>
            </a:r>
            <a:endParaRPr lang="en-US" sz="135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30000"/>
              </a:lnSpc>
            </a:pPr>
            <a:r>
              <a:rPr lang="th-TH" sz="13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     </a:t>
            </a:r>
            <a:r>
              <a:rPr lang="th-TH" sz="135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         </a:t>
            </a:r>
            <a:r>
              <a:rPr lang="th-TH" sz="13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หมายถึง จังหวัดที่มีการเปลี่ยนแปลงตามช่วงร้อยละของหนี้เกินกำหนดชำระลดลงจากเดือนที่แล้ว   </a:t>
            </a:r>
            <a:endParaRPr lang="en-US" sz="135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70273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180187"/>
              </p:ext>
            </p:extLst>
          </p:nvPr>
        </p:nvGraphicFramePr>
        <p:xfrm>
          <a:off x="0" y="606204"/>
          <a:ext cx="10153535" cy="510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033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817059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255922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311008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255923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266939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1123721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145754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428176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2752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 </a:t>
                      </a:r>
                      <a:r>
                        <a:rPr lang="th-TH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 </a:t>
                      </a: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</a:t>
                      </a:r>
                      <a:r>
                        <a:rPr lang="th-TH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.ค. </a:t>
                      </a: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585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ร้อยละของหนี้เกิน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สุโขทัย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254,881,415.00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196,966,690.66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57,914,724.34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54,847,915.17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0.00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3,066,809.17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5.30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หนองคาย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248,253,040.00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165,424,207.45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82,828,832.55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77,853,285.56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0.00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4,975,546.99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6.01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แพร่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169,829,500.00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131,080,931.88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38,748,568.12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35,933,426.92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0.00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2,815,141.20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7.27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อ่างทอง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169,847,655.00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119,165,574.75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50,682,080.25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42,393,358.05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4,549,813.61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3,738,908.59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7.38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พิจิตร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171,656,575.00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112,729,515.01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58,927,059.99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53,635,880.46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864,721.51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4,426,458.02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7.51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6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เชียงราย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280,392,803.00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208,501,558.86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71,891,244.14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65,876,569.91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393,980.20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5,620,694.03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7.82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7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เพชรบุรี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116,802,670.00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68,357,342.92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48,445,327.08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43,952,576.78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192,871.88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4,299,878.42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8.88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8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เชียงใหม่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281,204,710.00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211,927,903.56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69,276,806.44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62,460,303.00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613,985.10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6,202,518.34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8.95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9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หนองบัวลำภู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171,747,383.00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105,920,147.79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65,827,235.21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59,099,951.23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744,284.00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5,982,999.98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9.09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10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กาญจนบุรี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265,690,519.00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209,217,706.96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56,472,812.04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50,321,910.48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986,339.32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5,164,562.24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cs typeface="Chulabhorn Likit Text" panose="020B0604020202020204" charset="-34"/>
                        </a:rPr>
                        <a:t>9.15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2.5 ผลการจัดอันดับการบริหารหนี้ของจังหวัด 10 อันดับแรก</a:t>
            </a:r>
          </a:p>
          <a:p>
            <a:pPr algn="ctr"/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3735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2.5 ผลการจัดอันดับการบริหารหนี้ของจังหวัด 10 อันดับสุดท้าย</a:t>
            </a:r>
          </a:p>
          <a:p>
            <a:pPr algn="ctr">
              <a:lnSpc>
                <a:spcPct val="130000"/>
              </a:lnSpc>
            </a:pPr>
            <a:endParaRPr lang="th-TH" sz="22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5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485667"/>
              </p:ext>
            </p:extLst>
          </p:nvPr>
        </p:nvGraphicFramePr>
        <p:xfrm>
          <a:off x="0" y="606204"/>
          <a:ext cx="10153535" cy="510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033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103739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222872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26694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222872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67788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1112704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145754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428176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2752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 </a:t>
                      </a:r>
                      <a:r>
                        <a:rPr lang="th-TH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 </a:t>
                      </a: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</a:t>
                      </a:r>
                      <a:r>
                        <a:rPr lang="th-TH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.ค. </a:t>
                      </a: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585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ร้อยละของหนี้เกิน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ฉะเชิงเทรา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228,420,235.00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170,431,321.79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57,988,913.21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40,618,707.32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200,000.00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17,170,205.89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ปทุมธานี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142,032,383.00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100,765,257.99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41,267,125.01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28,976,390.67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12,290,734.34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อุดรธานี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278,987,880.00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187,930,515.35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91,057,364.65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62,720,597.84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176,489.00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28,160,277.81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พังงา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132,961,494.00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62,426,999.93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70,534,494.07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47,584,760.58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22,949,733.49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นครสวรรค์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282,254,698.00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201,695,091.95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80,559,606.05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51,927,568.71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2,302,514.00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26,329,523.34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สุราษฎร์ธานี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220,241,979.00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129,250,679.33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90,991,299.67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56,681,172.99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1,702,438.61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32,607,688.07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อุบลราชธานี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303,621,520.00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217,393,689.28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86,227,830.72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53,432,268.66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616,109.44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32,179,452.62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ภูเก็ต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102,371,122.00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64,645,509.08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37,725,612.92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23,435,134.55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14,290,478.37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ยะลา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134,019,990.00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69,382,324.87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64,637,665.13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30,547,385.05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1,076,685.68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33,013,594.40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กรุงเทพมหานคร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209,324,590.94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119,163,018.86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90,161,572.08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42,783,841.31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47,377,730.77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52.55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989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9258B24C-3FF6-4B95-B3FD-69B3AC5D7D7A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2.6 ผลการจัดลำดับการบริหารจัดการหนี้ได้มาก 10 ลำดับแรก</a:t>
            </a:r>
          </a:p>
          <a:p>
            <a:pPr algn="ctr"/>
            <a:endParaRPr lang="th-TH" dirty="0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6EEF648B-3937-40B3-96DB-234EFA13C7B3}"/>
              </a:ext>
            </a:extLst>
          </p:cNvPr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: รูปห้าเหลี่ยม 5">
            <a:extLst>
              <a:ext uri="{FF2B5EF4-FFF2-40B4-BE49-F238E27FC236}">
                <a16:creationId xmlns:a16="http://schemas.microsoft.com/office/drawing/2014/main" id="{056C0E2E-A684-4693-9697-F35727A4BDD1}"/>
              </a:ext>
            </a:extLst>
          </p:cNvPr>
          <p:cNvSpPr/>
          <p:nvPr/>
        </p:nvSpPr>
        <p:spPr>
          <a:xfrm>
            <a:off x="0" y="699884"/>
            <a:ext cx="10160000" cy="503225"/>
          </a:xfrm>
          <a:prstGeom prst="homePlate">
            <a:avLst/>
          </a:prstGeom>
          <a:solidFill>
            <a:srgbClr val="C5DAD1">
              <a:alpha val="80000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spc="-5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เปรียบเทียบข้อมูล ณ วันที่ 1 ตุลาคม 2564 กับ ณ วันที่ </a:t>
            </a:r>
            <a:r>
              <a:rPr lang="th-TH" sz="2000" b="1" spc="-50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10 สิงหาคม </a:t>
            </a:r>
            <a:r>
              <a:rPr lang="th-TH" sz="2000" b="1" spc="-5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2565</a:t>
            </a:r>
            <a:endParaRPr lang="en-US" sz="20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011024"/>
              </p:ext>
            </p:extLst>
          </p:nvPr>
        </p:nvGraphicFramePr>
        <p:xfrm>
          <a:off x="216401" y="1285772"/>
          <a:ext cx="9687762" cy="43426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23571">
                  <a:extLst>
                    <a:ext uri="{9D8B030D-6E8A-4147-A177-3AD203B41FA5}">
                      <a16:colId xmlns:a16="http://schemas.microsoft.com/office/drawing/2014/main" val="1821971364"/>
                    </a:ext>
                  </a:extLst>
                </a:gridCol>
                <a:gridCol w="1229508">
                  <a:extLst>
                    <a:ext uri="{9D8B030D-6E8A-4147-A177-3AD203B41FA5}">
                      <a16:colId xmlns:a16="http://schemas.microsoft.com/office/drawing/2014/main" val="318158714"/>
                    </a:ext>
                  </a:extLst>
                </a:gridCol>
                <a:gridCol w="1654220">
                  <a:extLst>
                    <a:ext uri="{9D8B030D-6E8A-4147-A177-3AD203B41FA5}">
                      <a16:colId xmlns:a16="http://schemas.microsoft.com/office/drawing/2014/main" val="3095124757"/>
                    </a:ext>
                  </a:extLst>
                </a:gridCol>
                <a:gridCol w="1839817">
                  <a:extLst>
                    <a:ext uri="{9D8B030D-6E8A-4147-A177-3AD203B41FA5}">
                      <a16:colId xmlns:a16="http://schemas.microsoft.com/office/drawing/2014/main" val="3466248292"/>
                    </a:ext>
                  </a:extLst>
                </a:gridCol>
                <a:gridCol w="1498294">
                  <a:extLst>
                    <a:ext uri="{9D8B030D-6E8A-4147-A177-3AD203B41FA5}">
                      <a16:colId xmlns:a16="http://schemas.microsoft.com/office/drawing/2014/main" val="1060180566"/>
                    </a:ext>
                  </a:extLst>
                </a:gridCol>
                <a:gridCol w="1972019">
                  <a:extLst>
                    <a:ext uri="{9D8B030D-6E8A-4147-A177-3AD203B41FA5}">
                      <a16:colId xmlns:a16="http://schemas.microsoft.com/office/drawing/2014/main" val="1749671082"/>
                    </a:ext>
                  </a:extLst>
                </a:gridCol>
                <a:gridCol w="870333">
                  <a:extLst>
                    <a:ext uri="{9D8B030D-6E8A-4147-A177-3AD203B41FA5}">
                      <a16:colId xmlns:a16="http://schemas.microsoft.com/office/drawing/2014/main" val="458406283"/>
                    </a:ext>
                  </a:extLst>
                </a:gridCol>
              </a:tblGrid>
              <a:tr h="92891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หนี้เกินกำหนดชำระ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ณ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 ต.ค. 64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ร้อยละของหนี้เกินกำหนดชำระของลูกหนี้คงเหลือ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(ข้อมูล ณ 1 ต.ค. 2564)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หนี้เกินกำหนดชำระ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ณ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 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</a:t>
                      </a:r>
                      <a:r>
                        <a:rPr lang="th-TH" sz="1200" b="1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.ค. 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65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ร้อยละของหนี้เกินกำหนดชำระของลูกหนี้คงเหลือ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(ข้อมูล ณ </a:t>
                      </a:r>
                      <a:r>
                        <a:rPr lang="th-TH" sz="1200" b="1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 ส.ค.</a:t>
                      </a:r>
                      <a:r>
                        <a:rPr lang="th-TH" sz="1200" b="1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2565)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ผลต่าง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03062"/>
                  </a:ext>
                </a:extLst>
              </a:tr>
              <a:tr h="341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1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20B0604020202020204" charset="-34"/>
                        <a:ea typeface="Calibri" panose="020F0502020204030204" pitchFamily="34" charset="0"/>
                        <a:cs typeface="Chulabhorn Likit Text" panose="020B0604020202020204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สุโขทัย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20B0604020202020204" charset="-34"/>
                        <a:ea typeface="Calibri" panose="020F0502020204030204" pitchFamily="34" charset="0"/>
                        <a:cs typeface="Chulabhorn Likit Text" panose="020B0604020202020204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   2,466,030.99 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4.09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3,066,809.17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5.30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1.21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742259"/>
                  </a:ext>
                </a:extLst>
              </a:tr>
              <a:tr h="341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2</a:t>
                      </a:r>
                      <a:endParaRPr lang="en-US" sz="1200" b="1">
                        <a:solidFill>
                          <a:srgbClr val="002060"/>
                        </a:solidFill>
                        <a:effectLst/>
                        <a:latin typeface="Chulabhorn Likit Text" panose="020B0604020202020204" charset="-34"/>
                        <a:ea typeface="Calibri" panose="020F0502020204030204" pitchFamily="34" charset="0"/>
                        <a:cs typeface="Chulabhorn Likit Text" panose="020B0604020202020204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ประจวบคีรีขันธ์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20B0604020202020204" charset="-34"/>
                        <a:ea typeface="Calibri" panose="020F0502020204030204" pitchFamily="34" charset="0"/>
                        <a:cs typeface="Chulabhorn Likit Text" panose="020B060402020202020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   6,532,900.86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14.88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8,185,703.90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18.13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3.25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857982"/>
                  </a:ext>
                </a:extLst>
              </a:tr>
              <a:tr h="341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3</a:t>
                      </a:r>
                      <a:endParaRPr lang="en-US" sz="1200" b="1">
                        <a:solidFill>
                          <a:srgbClr val="002060"/>
                        </a:solidFill>
                        <a:effectLst/>
                        <a:latin typeface="Chulabhorn Likit Text" panose="020B0604020202020204" charset="-34"/>
                        <a:ea typeface="Calibri" panose="020F0502020204030204" pitchFamily="34" charset="0"/>
                        <a:cs typeface="Chulabhorn Likit Text" panose="020B0604020202020204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เชียงใหม่</a:t>
                      </a:r>
                      <a:endParaRPr lang="en-US" sz="1200" b="1">
                        <a:solidFill>
                          <a:srgbClr val="002060"/>
                        </a:solidFill>
                        <a:effectLst/>
                        <a:latin typeface="Chulabhorn Likit Text" panose="020B0604020202020204" charset="-34"/>
                        <a:ea typeface="Calibri" panose="020F0502020204030204" pitchFamily="34" charset="0"/>
                        <a:cs typeface="Chulabhorn Likit Text" panose="020B0604020202020204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   4,262,968.80 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5.47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6,816,503.44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9.84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4.37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252392"/>
                  </a:ext>
                </a:extLst>
              </a:tr>
              <a:tr h="341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4</a:t>
                      </a:r>
                      <a:endParaRPr lang="en-US" sz="1200" b="1">
                        <a:solidFill>
                          <a:srgbClr val="002060"/>
                        </a:solidFill>
                        <a:effectLst/>
                        <a:latin typeface="Chulabhorn Likit Text" panose="020B0604020202020204" charset="-34"/>
                        <a:ea typeface="Calibri" panose="020F0502020204030204" pitchFamily="34" charset="0"/>
                        <a:cs typeface="Chulabhorn Likit Text" panose="020B0604020202020204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แพร่</a:t>
                      </a:r>
                      <a:endParaRPr lang="en-US" sz="1200" b="1">
                        <a:solidFill>
                          <a:srgbClr val="002060"/>
                        </a:solidFill>
                        <a:effectLst/>
                        <a:latin typeface="Chulabhorn Likit Text" panose="020B0604020202020204" charset="-34"/>
                        <a:ea typeface="Calibri" panose="020F0502020204030204" pitchFamily="34" charset="0"/>
                        <a:cs typeface="Chulabhorn Likit Text" panose="020B060402020202020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      981,773.03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2.37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2,815,141.20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7.27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4.90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772815"/>
                  </a:ext>
                </a:extLst>
              </a:tr>
              <a:tr h="341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5</a:t>
                      </a:r>
                      <a:endParaRPr lang="en-US" sz="1200" b="1">
                        <a:solidFill>
                          <a:srgbClr val="002060"/>
                        </a:solidFill>
                        <a:effectLst/>
                        <a:latin typeface="Chulabhorn Likit Text" panose="020B0604020202020204" charset="-34"/>
                        <a:ea typeface="Calibri" panose="020F0502020204030204" pitchFamily="34" charset="0"/>
                        <a:cs typeface="Chulabhorn Likit Text" panose="020B0604020202020204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อ่างทอง</a:t>
                      </a:r>
                      <a:endParaRPr lang="en-US" sz="1200" b="1">
                        <a:solidFill>
                          <a:srgbClr val="002060"/>
                        </a:solidFill>
                        <a:effectLst/>
                        <a:latin typeface="Chulabhorn Likit Text" panose="020B0604020202020204" charset="-34"/>
                        <a:ea typeface="Calibri" panose="020F0502020204030204" pitchFamily="34" charset="0"/>
                        <a:cs typeface="Chulabhorn Likit Text" panose="020B0604020202020204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   6,070,869.77 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11.31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8,288,722.20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16.35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5.04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261444"/>
                  </a:ext>
                </a:extLst>
              </a:tr>
              <a:tr h="341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6</a:t>
                      </a:r>
                      <a:endParaRPr lang="en-US" sz="1200" b="1">
                        <a:solidFill>
                          <a:srgbClr val="002060"/>
                        </a:solidFill>
                        <a:effectLst/>
                        <a:latin typeface="Chulabhorn Likit Text" panose="020B0604020202020204" charset="-34"/>
                        <a:ea typeface="Calibri" panose="020F0502020204030204" pitchFamily="34" charset="0"/>
                        <a:cs typeface="Chulabhorn Likit Text" panose="020B0604020202020204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พะเยา</a:t>
                      </a:r>
                      <a:endParaRPr lang="en-US" sz="1200" b="1">
                        <a:solidFill>
                          <a:srgbClr val="002060"/>
                        </a:solidFill>
                        <a:effectLst/>
                        <a:latin typeface="Chulabhorn Likit Text" panose="020B0604020202020204" charset="-34"/>
                        <a:ea typeface="Calibri" panose="020F0502020204030204" pitchFamily="34" charset="0"/>
                        <a:cs typeface="Chulabhorn Likit Text" panose="020B060402020202020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   4,552,756.40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11.60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5,143,247.18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16.76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5.16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10123"/>
                  </a:ext>
                </a:extLst>
              </a:tr>
              <a:tr h="341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7</a:t>
                      </a:r>
                      <a:endParaRPr lang="en-US" sz="1200" b="1">
                        <a:solidFill>
                          <a:srgbClr val="002060"/>
                        </a:solidFill>
                        <a:effectLst/>
                        <a:latin typeface="Chulabhorn Likit Text" panose="020B0604020202020204" charset="-34"/>
                        <a:ea typeface="Calibri" panose="020F0502020204030204" pitchFamily="34" charset="0"/>
                        <a:cs typeface="Chulabhorn Likit Text" panose="020B0604020202020204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หนองบัวลำภู</a:t>
                      </a:r>
                      <a:endParaRPr lang="en-US" sz="1200" b="1">
                        <a:solidFill>
                          <a:srgbClr val="002060"/>
                        </a:solidFill>
                        <a:effectLst/>
                        <a:latin typeface="Chulabhorn Likit Text" panose="020B0604020202020204" charset="-34"/>
                        <a:ea typeface="Calibri" panose="020F0502020204030204" pitchFamily="34" charset="0"/>
                        <a:cs typeface="Chulabhorn Likit Text" panose="020B0604020202020204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   3,268,193.35 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4.85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6,727,283.98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10.22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5.37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86067"/>
                  </a:ext>
                </a:extLst>
              </a:tr>
              <a:tr h="341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8</a:t>
                      </a:r>
                      <a:endParaRPr lang="en-US" sz="1200" b="1">
                        <a:solidFill>
                          <a:srgbClr val="002060"/>
                        </a:solidFill>
                        <a:effectLst/>
                        <a:latin typeface="Chulabhorn Likit Text" panose="020B0604020202020204" charset="-34"/>
                        <a:ea typeface="Calibri" panose="020F0502020204030204" pitchFamily="34" charset="0"/>
                        <a:cs typeface="Chulabhorn Likit Text" panose="020B0604020202020204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สมุทรปราการ</a:t>
                      </a:r>
                      <a:endParaRPr lang="en-US" sz="1200" b="1">
                        <a:solidFill>
                          <a:srgbClr val="002060"/>
                        </a:solidFill>
                        <a:effectLst/>
                        <a:latin typeface="Chulabhorn Likit Text" panose="020B0604020202020204" charset="-34"/>
                        <a:ea typeface="Calibri" panose="020F0502020204030204" pitchFamily="34" charset="0"/>
                        <a:cs typeface="Chulabhorn Likit Text" panose="020B060402020202020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  31,308,910.84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37.23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33,186,647.20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42.66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5.43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638571"/>
                  </a:ext>
                </a:extLst>
              </a:tr>
              <a:tr h="341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9</a:t>
                      </a:r>
                      <a:endParaRPr lang="en-US" sz="1200" b="1">
                        <a:solidFill>
                          <a:srgbClr val="002060"/>
                        </a:solidFill>
                        <a:effectLst/>
                        <a:latin typeface="Chulabhorn Likit Text" panose="020B0604020202020204" charset="-34"/>
                        <a:ea typeface="Calibri" panose="020F0502020204030204" pitchFamily="34" charset="0"/>
                        <a:cs typeface="Chulabhorn Likit Text" panose="020B0604020202020204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อุทัยธานี</a:t>
                      </a:r>
                      <a:endParaRPr lang="en-US" sz="1200" b="1">
                        <a:solidFill>
                          <a:srgbClr val="002060"/>
                        </a:solidFill>
                        <a:effectLst/>
                        <a:latin typeface="Chulabhorn Likit Text" panose="020B0604020202020204" charset="-34"/>
                        <a:ea typeface="Calibri" panose="020F0502020204030204" pitchFamily="34" charset="0"/>
                        <a:cs typeface="Chulabhorn Likit Text" panose="020B0604020202020204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   2,849,023.93 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5.45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5,483,120.10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10.89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5.44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798381"/>
                  </a:ext>
                </a:extLst>
              </a:tr>
              <a:tr h="341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10</a:t>
                      </a:r>
                      <a:endParaRPr lang="en-US" sz="1200" b="1">
                        <a:solidFill>
                          <a:srgbClr val="002060"/>
                        </a:solidFill>
                        <a:effectLst/>
                        <a:latin typeface="Chulabhorn Likit Text" panose="020B0604020202020204" charset="-34"/>
                        <a:ea typeface="Calibri" panose="020F0502020204030204" pitchFamily="34" charset="0"/>
                        <a:cs typeface="Chulabhorn Likit Text" panose="020B0604020202020204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หนองคาย</a:t>
                      </a:r>
                      <a:endParaRPr lang="en-US" sz="1200" b="1">
                        <a:solidFill>
                          <a:srgbClr val="002060"/>
                        </a:solidFill>
                        <a:effectLst/>
                        <a:latin typeface="Chulabhorn Likit Text" panose="020B0604020202020204" charset="-34"/>
                        <a:ea typeface="Calibri" panose="020F0502020204030204" pitchFamily="34" charset="0"/>
                        <a:cs typeface="Chulabhorn Likit Text" panose="020B060402020202020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      272,363.85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0.33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4,975,546.99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6.01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20B0604020202020204" charset="-34"/>
                          <a:ea typeface="Calibri" panose="020F0502020204030204" pitchFamily="34" charset="0"/>
                          <a:cs typeface="Chulabhorn Likit Text" panose="020B0604020202020204" charset="-34"/>
                        </a:rPr>
                        <a:t>5.68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793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100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9258B24C-3FF6-4B95-B3FD-69B3AC5D7D7A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2.7 การบริหารจัดการหนี้จังหวัดยะลา</a:t>
            </a:r>
          </a:p>
          <a:p>
            <a:pPr algn="ctr"/>
            <a:endParaRPr lang="th-TH" dirty="0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6EEF648B-3937-40B3-96DB-234EFA13C7B3}"/>
              </a:ext>
            </a:extLst>
          </p:cNvPr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362637" y="1042233"/>
            <a:ext cx="9434724" cy="37548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160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การบริหารจัดการหนี้จังหวัดยะลา เปรียบเทียบผลการบริหารจัดการ</a:t>
            </a:r>
            <a:r>
              <a:rPr lang="th-TH" sz="160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หนี้ เดือนกรกฎาคม กับ เดือน</a:t>
            </a:r>
            <a:r>
              <a:rPr lang="th-TH" sz="160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สิงหาคม 2565 </a:t>
            </a:r>
            <a:endParaRPr lang="en-US" sz="1600" dirty="0">
              <a:solidFill>
                <a:schemeClr val="bg1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59" name="Rectangle 1">
            <a:extLst>
              <a:ext uri="{FF2B5EF4-FFF2-40B4-BE49-F238E27FC236}">
                <a16:creationId xmlns:a16="http://schemas.microsoft.com/office/drawing/2014/main" id="{1C4FFF9D-F112-F9F7-BB9D-2A4EE051091C}"/>
              </a:ext>
            </a:extLst>
          </p:cNvPr>
          <p:cNvSpPr/>
          <p:nvPr/>
        </p:nvSpPr>
        <p:spPr>
          <a:xfrm>
            <a:off x="133426" y="4131087"/>
            <a:ext cx="9893147" cy="11964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thaiDist">
              <a:lnSpc>
                <a:spcPct val="130000"/>
              </a:lnSpc>
              <a:spcAft>
                <a:spcPts val="0"/>
              </a:spcAft>
            </a:pP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18 กรกฎาคม 2565 จังหวัดยะลามีหนี้เกินกำหนดชำระ จำนวน 31</a:t>
            </a:r>
            <a:r>
              <a:rPr lang="en-US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,</a:t>
            </a: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135</a:t>
            </a:r>
            <a:r>
              <a:rPr lang="en-US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,</a:t>
            </a: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959.35 บาท คิดเป็นร้อยละ 48.04 ของลูกหนี้คงเหลือ ข้อมูล ณ วันที่ 10 สิงหาคม 2565 มีหนี้เกินกำหนดชำระ จำนวน 33</a:t>
            </a:r>
            <a:r>
              <a:rPr lang="en-US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,</a:t>
            </a: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013</a:t>
            </a:r>
            <a:r>
              <a:rPr lang="en-US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,</a:t>
            </a: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584.40 บาท คิดเป็นร้อยละ 51.07 ของลูกหนี้คงเหลือ ซึ่งหนี้เกินกำหนดชำระเพิ่มขึ้นจำนวน 1</a:t>
            </a:r>
            <a:r>
              <a:rPr lang="en-US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,</a:t>
            </a: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878</a:t>
            </a:r>
            <a:r>
              <a:rPr lang="en-US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,</a:t>
            </a: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635.05 บาท คิดเป็นร้อยละ 3.03 ของลูกหนี้คงเหลือ จากการติดตามพบว่าจำนวนหนี้เกินกำหนดชำระที่เพิ่มขึ้นเป็นลูกหนี้ที่อยู่ระหว่างรวบรวมเอกสารเพื่อดำเนินคดี</a:t>
            </a:r>
            <a:endParaRPr lang="en-US" sz="1050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6815"/>
              </p:ext>
            </p:extLst>
          </p:nvPr>
        </p:nvGraphicFramePr>
        <p:xfrm>
          <a:off x="362637" y="1694096"/>
          <a:ext cx="9434724" cy="1972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2427">
                  <a:extLst>
                    <a:ext uri="{9D8B030D-6E8A-4147-A177-3AD203B41FA5}">
                      <a16:colId xmlns:a16="http://schemas.microsoft.com/office/drawing/2014/main" val="2880045739"/>
                    </a:ext>
                  </a:extLst>
                </a:gridCol>
                <a:gridCol w="2467419">
                  <a:extLst>
                    <a:ext uri="{9D8B030D-6E8A-4147-A177-3AD203B41FA5}">
                      <a16:colId xmlns:a16="http://schemas.microsoft.com/office/drawing/2014/main" val="658561793"/>
                    </a:ext>
                  </a:extLst>
                </a:gridCol>
                <a:gridCol w="2058363">
                  <a:extLst>
                    <a:ext uri="{9D8B030D-6E8A-4147-A177-3AD203B41FA5}">
                      <a16:colId xmlns:a16="http://schemas.microsoft.com/office/drawing/2014/main" val="4037601400"/>
                    </a:ext>
                  </a:extLst>
                </a:gridCol>
                <a:gridCol w="2099238">
                  <a:extLst>
                    <a:ext uri="{9D8B030D-6E8A-4147-A177-3AD203B41FA5}">
                      <a16:colId xmlns:a16="http://schemas.microsoft.com/office/drawing/2014/main" val="3256749235"/>
                    </a:ext>
                  </a:extLst>
                </a:gridCol>
                <a:gridCol w="687277">
                  <a:extLst>
                    <a:ext uri="{9D8B030D-6E8A-4147-A177-3AD203B41FA5}">
                      <a16:colId xmlns:a16="http://schemas.microsoft.com/office/drawing/2014/main" val="2531644851"/>
                    </a:ext>
                  </a:extLst>
                </a:gridCol>
              </a:tblGrid>
              <a:tr h="1644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หนี้เกินกำหนดชำระ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spc="-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(ข้อมูล ณ 18 ก.ค. 2565)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DCC2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ร้อยละของหนี้</a:t>
                      </a:r>
                      <a:r>
                        <a:rPr lang="th-TH" sz="1400" spc="-4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เกินกำหนดชำระ</a:t>
                      </a: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ของลูกหนี้คงเหลือ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(ข้อมูล ณ 18 </a:t>
                      </a:r>
                      <a:r>
                        <a:rPr lang="th-TH" sz="14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ก.ค. </a:t>
                      </a: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2565)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DCC2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spc="-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หนี้เกินกำหนดชำระ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r>
                        <a:rPr lang="th-TH" sz="1400" spc="-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(ข้อมูล ณ 10 ส.ค. 2565)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DCC2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ร้อยละของ</a:t>
                      </a:r>
                      <a:r>
                        <a:rPr lang="th-TH" sz="1400" spc="-6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หนี้เกินกำหนดชำระ</a:t>
                      </a: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ของลูกหนี้คงเหลือ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(ข้อมูล ณ 10 </a:t>
                      </a:r>
                      <a:r>
                        <a:rPr lang="th-TH" sz="14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ส.ค. 2565)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DCC2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r>
                        <a:rPr lang="th-TH" sz="1400" kern="0" spc="-5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ผลต่าง</a:t>
                      </a:r>
                      <a:r>
                        <a:rPr lang="th-TH" sz="14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เพิ่มขึ้น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DCC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674685"/>
                  </a:ext>
                </a:extLst>
              </a:tr>
              <a:tr h="328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31,134,959.35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8.04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33,013,594.40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51.07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3.03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414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862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488344"/>
            <a:ext cx="10160000" cy="128355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4.1 รายงานผลการเบิกจ่ายเงินตามแผนการดำเนินงาน                                              และแผนการใช้จ่ายงบประมาณ กองทุนพัฒนาบทบาทสตรี                                                              ประจำปีงบประมาณ พ.ศ. 2565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8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39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40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50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1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1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2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3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7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8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9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4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5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6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6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7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5" name="TextBox 34"/>
          <p:cNvSpPr txBox="1"/>
          <p:nvPr/>
        </p:nvSpPr>
        <p:spPr>
          <a:xfrm>
            <a:off x="1014997" y="-11422"/>
            <a:ext cx="3365499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 เรื่อง เพื่อทราบ</a:t>
            </a:r>
          </a:p>
        </p:txBody>
      </p:sp>
    </p:spTree>
    <p:extLst>
      <p:ext uri="{BB962C8B-B14F-4D97-AF65-F5344CB8AC3E}">
        <p14:creationId xmlns:p14="http://schemas.microsoft.com/office/powerpoint/2010/main" val="3992740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แผนผังลำดับงาน: ตัวเชื่อมต่อ 68"/>
          <p:cNvSpPr/>
          <p:nvPr/>
        </p:nvSpPr>
        <p:spPr>
          <a:xfrm>
            <a:off x="8692483" y="3971243"/>
            <a:ext cx="1303136" cy="1226138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/>
          </a:p>
        </p:txBody>
      </p:sp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40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ผลการเบิกจ่ายงบประมาณตามแผนการใช้จ่ายงบประมาณ ประจำปี พ.ศ. 2565</a:t>
            </a:r>
          </a:p>
          <a:p>
            <a:pPr algn="ctr"/>
            <a:endParaRPr lang="th-TH" sz="2800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b="1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63" name="กลุ่ม 162"/>
          <p:cNvGrpSpPr/>
          <p:nvPr/>
        </p:nvGrpSpPr>
        <p:grpSpPr>
          <a:xfrm>
            <a:off x="2224314" y="892572"/>
            <a:ext cx="5737395" cy="1113436"/>
            <a:chOff x="2490006" y="1783778"/>
            <a:chExt cx="8681348" cy="1576315"/>
          </a:xfrm>
        </p:grpSpPr>
        <p:sp>
          <p:nvSpPr>
            <p:cNvPr id="167" name="แผนผังลําดับงาน: กระบวนการ 166"/>
            <p:cNvSpPr/>
            <p:nvPr/>
          </p:nvSpPr>
          <p:spPr>
            <a:xfrm>
              <a:off x="2490006" y="2746464"/>
              <a:ext cx="1931436" cy="613629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b="1" spc="-20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301</a:t>
              </a:r>
              <a:r>
                <a:rPr lang="en-US" sz="1100" b="1" spc="-20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,495,500.00</a:t>
              </a:r>
              <a:endParaRPr lang="th-TH" sz="1100" b="1" spc="-2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69" name="แผนผังลําดับงาน: กระบวนการ 168"/>
            <p:cNvSpPr/>
            <p:nvPr/>
          </p:nvSpPr>
          <p:spPr>
            <a:xfrm>
              <a:off x="7488601" y="2723538"/>
              <a:ext cx="1973016" cy="613629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106,583,478.34</a:t>
              </a:r>
              <a:endPara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70" name="แผนผังลําดับงาน: กระบวนการ 169"/>
            <p:cNvSpPr/>
            <p:nvPr/>
          </p:nvSpPr>
          <p:spPr>
            <a:xfrm>
              <a:off x="4942482" y="2738590"/>
              <a:ext cx="1890584" cy="613629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194,912,021.66</a:t>
              </a:r>
              <a:endPara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71" name="เท่ากับ 170"/>
            <p:cNvSpPr/>
            <p:nvPr/>
          </p:nvSpPr>
          <p:spPr>
            <a:xfrm>
              <a:off x="6844359" y="2793891"/>
              <a:ext cx="538952" cy="351222"/>
            </a:xfrm>
            <a:prstGeom prst="mathEqual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 b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73" name="กล่องข้อความ 172"/>
            <p:cNvSpPr txBox="1"/>
            <p:nvPr/>
          </p:nvSpPr>
          <p:spPr>
            <a:xfrm>
              <a:off x="9817469" y="1783778"/>
              <a:ext cx="1353885" cy="129737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คิดเป็นร้อยละ</a:t>
              </a:r>
            </a:p>
            <a:p>
              <a:pPr algn="ctr">
                <a:lnSpc>
                  <a:spcPct val="13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64.65</a:t>
              </a:r>
            </a:p>
          </p:txBody>
        </p:sp>
      </p:grpSp>
      <p:grpSp>
        <p:nvGrpSpPr>
          <p:cNvPr id="150" name="กลุ่ม 149"/>
          <p:cNvGrpSpPr/>
          <p:nvPr/>
        </p:nvGrpSpPr>
        <p:grpSpPr>
          <a:xfrm>
            <a:off x="2251993" y="2527362"/>
            <a:ext cx="5746200" cy="1101270"/>
            <a:chOff x="2402511" y="1801001"/>
            <a:chExt cx="8694670" cy="1559092"/>
          </a:xfrm>
        </p:grpSpPr>
        <p:sp>
          <p:nvSpPr>
            <p:cNvPr id="154" name="แผนผังลําดับงาน: กระบวนการ 153"/>
            <p:cNvSpPr/>
            <p:nvPr/>
          </p:nvSpPr>
          <p:spPr>
            <a:xfrm>
              <a:off x="2402511" y="2746464"/>
              <a:ext cx="2018930" cy="613629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143</a:t>
              </a:r>
              <a:r>
                <a:rPr lang="en-US" sz="11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,000,000.00</a:t>
              </a:r>
              <a:endPara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5" name="ลบ 154"/>
            <p:cNvSpPr/>
            <p:nvPr/>
          </p:nvSpPr>
          <p:spPr>
            <a:xfrm>
              <a:off x="4422470" y="2897976"/>
              <a:ext cx="521042" cy="247136"/>
            </a:xfrm>
            <a:prstGeom prst="mathMinus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 b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56" name="แผนผังลําดับงาน: กระบวนการ 155"/>
            <p:cNvSpPr/>
            <p:nvPr/>
          </p:nvSpPr>
          <p:spPr>
            <a:xfrm>
              <a:off x="7441655" y="2723861"/>
              <a:ext cx="1890585" cy="613629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15,709,289.00</a:t>
              </a:r>
              <a:endPara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7" name="แผนผังลําดับงาน: กระบวนการ 156"/>
            <p:cNvSpPr/>
            <p:nvPr/>
          </p:nvSpPr>
          <p:spPr>
            <a:xfrm>
              <a:off x="4942480" y="2738590"/>
              <a:ext cx="1890584" cy="613629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spc="-30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127,290,711.00</a:t>
              </a:r>
              <a:endParaRPr lang="th-TH" sz="1100" b="1" spc="-3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8" name="เท่ากับ 157"/>
            <p:cNvSpPr/>
            <p:nvPr/>
          </p:nvSpPr>
          <p:spPr>
            <a:xfrm>
              <a:off x="6844359" y="2793891"/>
              <a:ext cx="538952" cy="351222"/>
            </a:xfrm>
            <a:prstGeom prst="mathEqual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 b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0" name="กล่องข้อความ 159"/>
            <p:cNvSpPr txBox="1"/>
            <p:nvPr/>
          </p:nvSpPr>
          <p:spPr>
            <a:xfrm>
              <a:off x="9562839" y="1801001"/>
              <a:ext cx="1534342" cy="132025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คิดเป็น</a:t>
              </a:r>
            </a:p>
            <a:p>
              <a:pPr algn="ctr">
                <a:lnSpc>
                  <a:spcPct val="13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ร้อยละ </a:t>
              </a:r>
            </a:p>
            <a:p>
              <a:pPr algn="ctr">
                <a:lnSpc>
                  <a:spcPct val="13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89.01</a:t>
              </a:r>
            </a:p>
          </p:txBody>
        </p:sp>
      </p:grpSp>
      <p:grpSp>
        <p:nvGrpSpPr>
          <p:cNvPr id="137" name="กลุ่ม 136"/>
          <p:cNvGrpSpPr/>
          <p:nvPr/>
        </p:nvGrpSpPr>
        <p:grpSpPr>
          <a:xfrm>
            <a:off x="2184920" y="4180825"/>
            <a:ext cx="5869510" cy="1073406"/>
            <a:chOff x="2300981" y="1705953"/>
            <a:chExt cx="8881245" cy="1519642"/>
          </a:xfrm>
        </p:grpSpPr>
        <p:sp>
          <p:nvSpPr>
            <p:cNvPr id="141" name="แผนผังลําดับงาน: กระบวนการ 140"/>
            <p:cNvSpPr/>
            <p:nvPr/>
          </p:nvSpPr>
          <p:spPr>
            <a:xfrm>
              <a:off x="2300981" y="2611967"/>
              <a:ext cx="2112701" cy="613628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600,000,000.00</a:t>
              </a:r>
            </a:p>
          </p:txBody>
        </p:sp>
        <p:sp>
          <p:nvSpPr>
            <p:cNvPr id="143" name="แผนผังลําดับงาน: กระบวนการ 142"/>
            <p:cNvSpPr/>
            <p:nvPr/>
          </p:nvSpPr>
          <p:spPr>
            <a:xfrm>
              <a:off x="7538608" y="2589039"/>
              <a:ext cx="1890541" cy="613628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46,656,975.00</a:t>
              </a:r>
              <a:endPara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44" name="แผนผังลําดับงาน: กระบวนการ 143"/>
            <p:cNvSpPr/>
            <p:nvPr/>
          </p:nvSpPr>
          <p:spPr>
            <a:xfrm>
              <a:off x="4942437" y="2604091"/>
              <a:ext cx="2053341" cy="613628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553,343,025.00</a:t>
              </a:r>
              <a:endPara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46" name="วงรี 145"/>
            <p:cNvSpPr/>
            <p:nvPr/>
          </p:nvSpPr>
          <p:spPr>
            <a:xfrm>
              <a:off x="9668770" y="1716665"/>
              <a:ext cx="1373209" cy="1428446"/>
            </a:xfrm>
            <a:prstGeom prst="ellipse">
              <a:avLst/>
            </a:prstGeom>
            <a:noFill/>
            <a:ln w="57150"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 b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7" name="กล่องข้อความ 146"/>
            <p:cNvSpPr txBox="1"/>
            <p:nvPr/>
          </p:nvSpPr>
          <p:spPr>
            <a:xfrm>
              <a:off x="9719051" y="1705953"/>
              <a:ext cx="1463175" cy="1297373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คิดเป็น ร้อยละ</a:t>
              </a:r>
            </a:p>
            <a:p>
              <a:pPr algn="ctr">
                <a:lnSpc>
                  <a:spcPct val="13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92.22</a:t>
              </a:r>
            </a:p>
          </p:txBody>
        </p:sp>
      </p:grpSp>
      <p:sp>
        <p:nvSpPr>
          <p:cNvPr id="179" name="แผนผังลําดับงาน: กระบวนการ 178"/>
          <p:cNvSpPr/>
          <p:nvPr/>
        </p:nvSpPr>
        <p:spPr>
          <a:xfrm>
            <a:off x="8782130" y="1679072"/>
            <a:ext cx="1357893" cy="636439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1</a:t>
            </a:r>
            <a:r>
              <a:rPr lang="en-US" sz="11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,044,495,500.00</a:t>
            </a:r>
            <a:endParaRPr lang="th-TH" sz="11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 Light" panose="00000400000000000000" pitchFamily="2" charset="-34"/>
              <a:cs typeface="Chulabhorn Likit Text Light" panose="00000400000000000000" pitchFamily="2" charset="-34"/>
            </a:endParaRPr>
          </a:p>
        </p:txBody>
      </p:sp>
      <p:sp>
        <p:nvSpPr>
          <p:cNvPr id="180" name="แผนผังลําดับงาน: กระบวนการ 179"/>
          <p:cNvSpPr/>
          <p:nvPr/>
        </p:nvSpPr>
        <p:spPr>
          <a:xfrm>
            <a:off x="8782130" y="2337629"/>
            <a:ext cx="1357894" cy="649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875,545,757.66</a:t>
            </a:r>
            <a:endParaRPr lang="th-TH" sz="11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 Light" panose="00000400000000000000" pitchFamily="2" charset="-34"/>
              <a:cs typeface="Chulabhorn Likit Text Light" panose="00000400000000000000" pitchFamily="2" charset="-34"/>
            </a:endParaRPr>
          </a:p>
        </p:txBody>
      </p:sp>
      <p:sp>
        <p:nvSpPr>
          <p:cNvPr id="181" name="แผนผังลําดับงาน: กระบวนการ 180"/>
          <p:cNvSpPr/>
          <p:nvPr/>
        </p:nvSpPr>
        <p:spPr>
          <a:xfrm>
            <a:off x="8782130" y="3005302"/>
            <a:ext cx="1363211" cy="649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11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168,949,742.34</a:t>
            </a:r>
          </a:p>
        </p:txBody>
      </p:sp>
      <p:sp>
        <p:nvSpPr>
          <p:cNvPr id="183" name="เท่ากับ 182"/>
          <p:cNvSpPr/>
          <p:nvPr/>
        </p:nvSpPr>
        <p:spPr>
          <a:xfrm>
            <a:off x="5287657" y="4921025"/>
            <a:ext cx="356187" cy="248087"/>
          </a:xfrm>
          <a:prstGeom prst="mathEqual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b="1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0" name="สี่เหลี่ยมผืนผ้ามุมมน 189"/>
          <p:cNvSpPr/>
          <p:nvPr/>
        </p:nvSpPr>
        <p:spPr>
          <a:xfrm>
            <a:off x="7493001" y="5330666"/>
            <a:ext cx="2482162" cy="322397"/>
          </a:xfrm>
          <a:prstGeom prst="roundRect">
            <a:avLst/>
          </a:prstGeom>
          <a:solidFill>
            <a:schemeClr val="accent3">
              <a:lumMod val="40000"/>
              <a:lumOff val="60000"/>
              <a:alpha val="7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15 สิงหาคม 2565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A829AEA-E2B0-4557-8557-E39BAF22FD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949" y="718891"/>
            <a:ext cx="331745" cy="3317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4" name="รูปภาพ 63">
            <a:extLst>
              <a:ext uri="{FF2B5EF4-FFF2-40B4-BE49-F238E27FC236}">
                <a16:creationId xmlns:a16="http://schemas.microsoft.com/office/drawing/2014/main" id="{03346F66-E84C-406B-8B6C-CD2F9F71D9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061" y="2315511"/>
            <a:ext cx="331745" cy="3317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5" name="รูปภาพ 64">
            <a:extLst>
              <a:ext uri="{FF2B5EF4-FFF2-40B4-BE49-F238E27FC236}">
                <a16:creationId xmlns:a16="http://schemas.microsoft.com/office/drawing/2014/main" id="{78C4336A-083D-4329-BCBB-B664692344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949" y="4123671"/>
            <a:ext cx="331745" cy="3317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AE6750E1-3E75-42B1-9BAF-7B5F5CABEAF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235" y="3749621"/>
            <a:ext cx="960768" cy="558684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cxnSp>
        <p:nvCxnSpPr>
          <p:cNvPr id="66" name="ตัวเชื่อมต่อตรง 65"/>
          <p:cNvCxnSpPr/>
          <p:nvPr/>
        </p:nvCxnSpPr>
        <p:spPr>
          <a:xfrm>
            <a:off x="1" y="2217429"/>
            <a:ext cx="7880311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7" name="ตัวเชื่อมต่อตรง 66"/>
          <p:cNvCxnSpPr/>
          <p:nvPr/>
        </p:nvCxnSpPr>
        <p:spPr>
          <a:xfrm>
            <a:off x="1" y="3868168"/>
            <a:ext cx="7880311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9" name="แผนผังลำดับงาน: ตัวเชื่อมต่อ 68"/>
          <p:cNvSpPr/>
          <p:nvPr/>
        </p:nvSpPr>
        <p:spPr>
          <a:xfrm>
            <a:off x="8766279" y="4026076"/>
            <a:ext cx="1152128" cy="1107890"/>
          </a:xfrm>
          <a:prstGeom prst="flowChartConnector">
            <a:avLst/>
          </a:prstGeom>
          <a:solidFill>
            <a:srgbClr val="C00000">
              <a:alpha val="9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/>
          </a:p>
        </p:txBody>
      </p:sp>
      <p:sp>
        <p:nvSpPr>
          <p:cNvPr id="70" name="สี่เหลี่ยมผืนผ้า 69"/>
          <p:cNvSpPr/>
          <p:nvPr/>
        </p:nvSpPr>
        <p:spPr>
          <a:xfrm>
            <a:off x="8751741" y="4144506"/>
            <a:ext cx="1187624" cy="916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คิดเป็น</a:t>
            </a:r>
          </a:p>
          <a:p>
            <a:pPr algn="ctr">
              <a:lnSpc>
                <a:spcPct val="130000"/>
              </a:lnSpc>
            </a:pPr>
            <a:r>
              <a:rPr lang="th-TH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ร้อยละ</a:t>
            </a:r>
          </a:p>
          <a:p>
            <a:pPr algn="ctr">
              <a:lnSpc>
                <a:spcPct val="130000"/>
              </a:lnSpc>
            </a:pPr>
            <a:r>
              <a:rPr lang="th-TH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83.82</a:t>
            </a:r>
          </a:p>
        </p:txBody>
      </p:sp>
      <p:sp>
        <p:nvSpPr>
          <p:cNvPr id="2" name="ลูกศร: รูปห้าเหลี่ยม 1">
            <a:extLst>
              <a:ext uri="{FF2B5EF4-FFF2-40B4-BE49-F238E27FC236}">
                <a16:creationId xmlns:a16="http://schemas.microsoft.com/office/drawing/2014/main" id="{797C9ABC-67F2-45A0-99B2-F6371B6ED1F8}"/>
              </a:ext>
            </a:extLst>
          </p:cNvPr>
          <p:cNvSpPr/>
          <p:nvPr/>
        </p:nvSpPr>
        <p:spPr>
          <a:xfrm>
            <a:off x="19975" y="1159008"/>
            <a:ext cx="2110642" cy="567164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ln w="0"/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งบบริหารจัดการกองทุน</a:t>
            </a:r>
          </a:p>
        </p:txBody>
      </p:sp>
      <p:sp>
        <p:nvSpPr>
          <p:cNvPr id="60" name="ลูกศร: รูปห้าเหลี่ยม 59">
            <a:extLst>
              <a:ext uri="{FF2B5EF4-FFF2-40B4-BE49-F238E27FC236}">
                <a16:creationId xmlns:a16="http://schemas.microsoft.com/office/drawing/2014/main" id="{402FC966-7C33-452F-A1FC-3CDC07DC875B}"/>
              </a:ext>
            </a:extLst>
          </p:cNvPr>
          <p:cNvSpPr/>
          <p:nvPr/>
        </p:nvSpPr>
        <p:spPr>
          <a:xfrm>
            <a:off x="32399" y="2777774"/>
            <a:ext cx="2098218" cy="567164"/>
          </a:xfrm>
          <a:prstGeom prst="homePlate">
            <a:avLst/>
          </a:prstGeom>
          <a:solidFill>
            <a:srgbClr val="FFFFE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ln w="0"/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เงินอุดหนุน</a:t>
            </a:r>
          </a:p>
        </p:txBody>
      </p:sp>
      <p:sp>
        <p:nvSpPr>
          <p:cNvPr id="61" name="ลูกศร: รูปห้าเหลี่ยม 60">
            <a:extLst>
              <a:ext uri="{FF2B5EF4-FFF2-40B4-BE49-F238E27FC236}">
                <a16:creationId xmlns:a16="http://schemas.microsoft.com/office/drawing/2014/main" id="{F5A23B8C-CE1D-474F-BED6-7F539F8C0A58}"/>
              </a:ext>
            </a:extLst>
          </p:cNvPr>
          <p:cNvSpPr/>
          <p:nvPr/>
        </p:nvSpPr>
        <p:spPr>
          <a:xfrm>
            <a:off x="41207" y="4580021"/>
            <a:ext cx="1970617" cy="567164"/>
          </a:xfrm>
          <a:prstGeom prst="homePlate">
            <a:avLst/>
          </a:prstGeom>
          <a:solidFill>
            <a:srgbClr val="F1ABA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ln w="0"/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เงินหมุนเวียน</a:t>
            </a:r>
          </a:p>
        </p:txBody>
      </p:sp>
      <p:sp>
        <p:nvSpPr>
          <p:cNvPr id="13" name="คำบรรยายภาพ: วงรี 12">
            <a:extLst>
              <a:ext uri="{FF2B5EF4-FFF2-40B4-BE49-F238E27FC236}">
                <a16:creationId xmlns:a16="http://schemas.microsoft.com/office/drawing/2014/main" id="{C30B8B93-1D37-4173-973D-070EBA8CE819}"/>
              </a:ext>
            </a:extLst>
          </p:cNvPr>
          <p:cNvSpPr/>
          <p:nvPr/>
        </p:nvSpPr>
        <p:spPr>
          <a:xfrm>
            <a:off x="3961554" y="830746"/>
            <a:ext cx="1174030" cy="554624"/>
          </a:xfrm>
          <a:prstGeom prst="wedgeEllipseCallout">
            <a:avLst/>
          </a:prstGeom>
          <a:solidFill>
            <a:srgbClr val="FFFFE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spc="-1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เบิกจ่าย</a:t>
            </a:r>
          </a:p>
        </p:txBody>
      </p:sp>
      <p:sp>
        <p:nvSpPr>
          <p:cNvPr id="75" name="คำบรรยายภาพ: วงรี 74">
            <a:extLst>
              <a:ext uri="{FF2B5EF4-FFF2-40B4-BE49-F238E27FC236}">
                <a16:creationId xmlns:a16="http://schemas.microsoft.com/office/drawing/2014/main" id="{E98F3297-48D2-414F-9952-E3758316CD8A}"/>
              </a:ext>
            </a:extLst>
          </p:cNvPr>
          <p:cNvSpPr/>
          <p:nvPr/>
        </p:nvSpPr>
        <p:spPr>
          <a:xfrm>
            <a:off x="2400856" y="833216"/>
            <a:ext cx="1174030" cy="554624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ln w="0"/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จัดสรร</a:t>
            </a:r>
          </a:p>
        </p:txBody>
      </p:sp>
      <p:sp>
        <p:nvSpPr>
          <p:cNvPr id="76" name="คำบรรยายภาพ: วงรี 75">
            <a:extLst>
              <a:ext uri="{FF2B5EF4-FFF2-40B4-BE49-F238E27FC236}">
                <a16:creationId xmlns:a16="http://schemas.microsoft.com/office/drawing/2014/main" id="{DAC356F8-AF59-4EE9-BAF0-716F4F407749}"/>
              </a:ext>
            </a:extLst>
          </p:cNvPr>
          <p:cNvSpPr/>
          <p:nvPr/>
        </p:nvSpPr>
        <p:spPr>
          <a:xfrm>
            <a:off x="2340021" y="4067169"/>
            <a:ext cx="1174030" cy="554624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ln w="0"/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จัดสรร</a:t>
            </a:r>
          </a:p>
        </p:txBody>
      </p:sp>
      <p:sp>
        <p:nvSpPr>
          <p:cNvPr id="77" name="คำบรรยายภาพ: วงรี 76">
            <a:extLst>
              <a:ext uri="{FF2B5EF4-FFF2-40B4-BE49-F238E27FC236}">
                <a16:creationId xmlns:a16="http://schemas.microsoft.com/office/drawing/2014/main" id="{1AA5B1F7-4901-45E4-868E-036B0C132952}"/>
              </a:ext>
            </a:extLst>
          </p:cNvPr>
          <p:cNvSpPr/>
          <p:nvPr/>
        </p:nvSpPr>
        <p:spPr>
          <a:xfrm>
            <a:off x="3971949" y="4067169"/>
            <a:ext cx="1174030" cy="554624"/>
          </a:xfrm>
          <a:prstGeom prst="wedgeEllipseCallout">
            <a:avLst/>
          </a:prstGeom>
          <a:solidFill>
            <a:srgbClr val="FFFFE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spc="-1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เบิกจ่าย</a:t>
            </a:r>
          </a:p>
        </p:txBody>
      </p:sp>
      <p:sp>
        <p:nvSpPr>
          <p:cNvPr id="86" name="Shape 861">
            <a:extLst>
              <a:ext uri="{FF2B5EF4-FFF2-40B4-BE49-F238E27FC236}">
                <a16:creationId xmlns:a16="http://schemas.microsoft.com/office/drawing/2014/main" id="{1E8FD52D-C350-4ADC-8AC0-B7841EE2C341}"/>
              </a:ext>
            </a:extLst>
          </p:cNvPr>
          <p:cNvSpPr>
            <a:spLocks/>
          </p:cNvSpPr>
          <p:nvPr/>
        </p:nvSpPr>
        <p:spPr>
          <a:xfrm>
            <a:off x="8742651" y="813921"/>
            <a:ext cx="1397373" cy="832371"/>
          </a:xfrm>
          <a:custGeom>
            <a:avLst/>
            <a:gdLst/>
            <a:ahLst/>
            <a:cxnLst/>
            <a:rect l="0" t="0" r="0" b="0"/>
            <a:pathLst>
              <a:path w="4000110" h="1869756" extrusionOk="0">
                <a:moveTo>
                  <a:pt x="1890652" y="0"/>
                </a:moveTo>
                <a:cubicBezTo>
                  <a:pt x="2217929" y="0"/>
                  <a:pt x="2506477" y="188157"/>
                  <a:pt x="2676865" y="474341"/>
                </a:cubicBezTo>
                <a:lnTo>
                  <a:pt x="2694436" y="507161"/>
                </a:lnTo>
                <a:lnTo>
                  <a:pt x="2744447" y="502199"/>
                </a:lnTo>
                <a:cubicBezTo>
                  <a:pt x="2979073" y="502199"/>
                  <a:pt x="3185933" y="619185"/>
                  <a:pt x="3308084" y="797118"/>
                </a:cubicBezTo>
                <a:lnTo>
                  <a:pt x="3327030" y="831469"/>
                </a:lnTo>
                <a:lnTo>
                  <a:pt x="3424169" y="821831"/>
                </a:lnTo>
                <a:cubicBezTo>
                  <a:pt x="3742252" y="821831"/>
                  <a:pt x="4000110" y="1075591"/>
                  <a:pt x="4000110" y="1388618"/>
                </a:cubicBezTo>
                <a:cubicBezTo>
                  <a:pt x="4000110" y="1545132"/>
                  <a:pt x="3935646" y="1686828"/>
                  <a:pt x="3831421" y="1789397"/>
                </a:cubicBezTo>
                <a:lnTo>
                  <a:pt x="3792643" y="1820882"/>
                </a:lnTo>
                <a:lnTo>
                  <a:pt x="3794605" y="1840036"/>
                </a:lnTo>
                <a:lnTo>
                  <a:pt x="3791561" y="1869756"/>
                </a:lnTo>
                <a:lnTo>
                  <a:pt x="134460" y="1869756"/>
                </a:lnTo>
                <a:lnTo>
                  <a:pt x="110337" y="1830681"/>
                </a:lnTo>
                <a:cubicBezTo>
                  <a:pt x="39970" y="1703206"/>
                  <a:pt x="0" y="1557123"/>
                  <a:pt x="0" y="1401852"/>
                </a:cubicBezTo>
                <a:cubicBezTo>
                  <a:pt x="0" y="904987"/>
                  <a:pt x="409294" y="502199"/>
                  <a:pt x="914184" y="502199"/>
                </a:cubicBezTo>
                <a:cubicBezTo>
                  <a:pt x="945740" y="502199"/>
                  <a:pt x="976922" y="503772"/>
                  <a:pt x="1007654" y="506844"/>
                </a:cubicBezTo>
                <a:lnTo>
                  <a:pt x="1081130" y="517880"/>
                </a:lnTo>
                <a:lnTo>
                  <a:pt x="1104440" y="474341"/>
                </a:lnTo>
                <a:cubicBezTo>
                  <a:pt x="1274827" y="188157"/>
                  <a:pt x="1563375" y="0"/>
                  <a:pt x="1890652" y="0"/>
                </a:cubicBezTo>
                <a:close/>
              </a:path>
            </a:pathLst>
          </a:custGeom>
          <a:solidFill>
            <a:srgbClr val="FF9966">
              <a:alpha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h-TH" dirty="0">
              <a:solidFill>
                <a:srgbClr val="002060"/>
              </a:solidFill>
              <a:latin typeface="Chulabhorn Likit Text" panose="00000500000000000000" pitchFamily="50" charset="-34"/>
              <a:ea typeface="Calibri"/>
              <a:cs typeface="Chulabhorn Likit Text" panose="00000500000000000000" pitchFamily="50" charset="-34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h-TH" sz="1800" dirty="0">
              <a:solidFill>
                <a:srgbClr val="002060"/>
              </a:solidFill>
              <a:uFillTx/>
              <a:latin typeface="Chulabhorn Likit Text" panose="00000500000000000000" pitchFamily="50" charset="-34"/>
              <a:ea typeface="Calibri"/>
              <a:cs typeface="Chulabhorn Likit Text" panose="00000500000000000000" pitchFamily="50" charset="-34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h-TH" dirty="0">
              <a:solidFill>
                <a:srgbClr val="002060"/>
              </a:solidFill>
              <a:latin typeface="Chulabhorn Likit Text" panose="00000500000000000000" pitchFamily="50" charset="-34"/>
              <a:ea typeface="Calibri"/>
              <a:cs typeface="Chulabhorn Likit Text" panose="00000500000000000000" pitchFamily="50" charset="-34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h-TH" sz="1800" dirty="0">
              <a:solidFill>
                <a:srgbClr val="002060"/>
              </a:solidFill>
              <a:uFillTx/>
              <a:latin typeface="Chulabhorn Likit Text" panose="00000500000000000000" pitchFamily="50" charset="-34"/>
              <a:ea typeface="Calibri"/>
              <a:cs typeface="Chulabhorn Likit Text" panose="00000500000000000000" pitchFamily="50" charset="-34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/>
                <a:cs typeface="Chulabhorn Likit Text" panose="00000500000000000000" pitchFamily="50" charset="-34"/>
                <a:sym typeface="Calibri"/>
              </a:rPr>
              <a:t>                     ภาพรวม</a:t>
            </a:r>
            <a:endParaRPr sz="2000" b="1" dirty="0">
              <a:solidFill>
                <a:srgbClr val="002060"/>
              </a:solidFill>
              <a:uFillTx/>
              <a:latin typeface="Chulabhorn Likit Text" panose="00000500000000000000" pitchFamily="50" charset="-34"/>
              <a:ea typeface="Calibri"/>
              <a:cs typeface="Chulabhorn Likit Text" panose="00000500000000000000" pitchFamily="50" charset="-34"/>
              <a:sym typeface="Calibri"/>
            </a:endParaRPr>
          </a:p>
        </p:txBody>
      </p:sp>
      <p:sp>
        <p:nvSpPr>
          <p:cNvPr id="94" name="Rounded Rectangle 32">
            <a:extLst>
              <a:ext uri="{FF2B5EF4-FFF2-40B4-BE49-F238E27FC236}">
                <a16:creationId xmlns:a16="http://schemas.microsoft.com/office/drawing/2014/main" id="{250F3B67-3EEF-442C-95CB-A5FD9F721AF6}"/>
              </a:ext>
            </a:extLst>
          </p:cNvPr>
          <p:cNvSpPr/>
          <p:nvPr/>
        </p:nvSpPr>
        <p:spPr>
          <a:xfrm>
            <a:off x="8004682" y="1679072"/>
            <a:ext cx="744459" cy="65855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จัดสรร</a:t>
            </a:r>
          </a:p>
        </p:txBody>
      </p:sp>
      <p:sp>
        <p:nvSpPr>
          <p:cNvPr id="95" name="Rounded Rectangle 32">
            <a:extLst>
              <a:ext uri="{FF2B5EF4-FFF2-40B4-BE49-F238E27FC236}">
                <a16:creationId xmlns:a16="http://schemas.microsoft.com/office/drawing/2014/main" id="{43F58A7D-08BD-460E-AEFB-5A813951BE54}"/>
              </a:ext>
            </a:extLst>
          </p:cNvPr>
          <p:cNvSpPr/>
          <p:nvPr/>
        </p:nvSpPr>
        <p:spPr>
          <a:xfrm>
            <a:off x="8004683" y="2342871"/>
            <a:ext cx="737969" cy="658557"/>
          </a:xfrm>
          <a:prstGeom prst="roundRect">
            <a:avLst/>
          </a:prstGeom>
          <a:solidFill>
            <a:srgbClr val="FFFFD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spc="-7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เบิกจ่าย</a:t>
            </a:r>
          </a:p>
        </p:txBody>
      </p:sp>
      <p:sp>
        <p:nvSpPr>
          <p:cNvPr id="96" name="Rounded Rectangle 32">
            <a:extLst>
              <a:ext uri="{FF2B5EF4-FFF2-40B4-BE49-F238E27FC236}">
                <a16:creationId xmlns:a16="http://schemas.microsoft.com/office/drawing/2014/main" id="{E24CB249-E957-4483-A679-84395F3DAE8E}"/>
              </a:ext>
            </a:extLst>
          </p:cNvPr>
          <p:cNvSpPr/>
          <p:nvPr/>
        </p:nvSpPr>
        <p:spPr>
          <a:xfrm>
            <a:off x="7998193" y="3003793"/>
            <a:ext cx="744459" cy="658557"/>
          </a:xfrm>
          <a:prstGeom prst="roundRect">
            <a:avLst/>
          </a:prstGeom>
          <a:solidFill>
            <a:srgbClr val="E7B7B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spc="-8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คงเหลือ</a:t>
            </a:r>
          </a:p>
        </p:txBody>
      </p:sp>
      <p:sp>
        <p:nvSpPr>
          <p:cNvPr id="97" name="คำบรรยายภาพ: วงรี 96">
            <a:extLst>
              <a:ext uri="{FF2B5EF4-FFF2-40B4-BE49-F238E27FC236}">
                <a16:creationId xmlns:a16="http://schemas.microsoft.com/office/drawing/2014/main" id="{0EE2B286-FCCF-4ABB-B065-1F903C7DADEA}"/>
              </a:ext>
            </a:extLst>
          </p:cNvPr>
          <p:cNvSpPr/>
          <p:nvPr/>
        </p:nvSpPr>
        <p:spPr>
          <a:xfrm>
            <a:off x="3878955" y="2459051"/>
            <a:ext cx="1174030" cy="554624"/>
          </a:xfrm>
          <a:prstGeom prst="wedgeEllipseCallout">
            <a:avLst/>
          </a:prstGeom>
          <a:solidFill>
            <a:srgbClr val="FFFFE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spc="-1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เบิกจ่าย</a:t>
            </a:r>
          </a:p>
        </p:txBody>
      </p:sp>
      <p:sp>
        <p:nvSpPr>
          <p:cNvPr id="99" name="คำบรรยายภาพ: วงรี 98">
            <a:extLst>
              <a:ext uri="{FF2B5EF4-FFF2-40B4-BE49-F238E27FC236}">
                <a16:creationId xmlns:a16="http://schemas.microsoft.com/office/drawing/2014/main" id="{7AFA30A6-47A1-440A-A359-8003280AB845}"/>
              </a:ext>
            </a:extLst>
          </p:cNvPr>
          <p:cNvSpPr/>
          <p:nvPr/>
        </p:nvSpPr>
        <p:spPr>
          <a:xfrm>
            <a:off x="2318257" y="2461521"/>
            <a:ext cx="1174030" cy="554624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ln w="0"/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จัดสรร</a:t>
            </a:r>
          </a:p>
        </p:txBody>
      </p:sp>
      <p:sp>
        <p:nvSpPr>
          <p:cNvPr id="23" name="คำบรรยายภาพ: สี่เหลี่ยมมุมมน 22">
            <a:extLst>
              <a:ext uri="{FF2B5EF4-FFF2-40B4-BE49-F238E27FC236}">
                <a16:creationId xmlns:a16="http://schemas.microsoft.com/office/drawing/2014/main" id="{56DEB560-74E9-485B-9BBD-20E2BA1EBAD1}"/>
              </a:ext>
            </a:extLst>
          </p:cNvPr>
          <p:cNvSpPr/>
          <p:nvPr/>
        </p:nvSpPr>
        <p:spPr>
          <a:xfrm>
            <a:off x="5742770" y="2522916"/>
            <a:ext cx="936594" cy="451961"/>
          </a:xfrm>
          <a:prstGeom prst="wedgeRoundRectCallout">
            <a:avLst/>
          </a:prstGeom>
          <a:solidFill>
            <a:srgbClr val="ECC6C6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คงเหลือ</a:t>
            </a:r>
          </a:p>
        </p:txBody>
      </p:sp>
      <p:sp>
        <p:nvSpPr>
          <p:cNvPr id="101" name="คำบรรยายภาพ: สี่เหลี่ยมมุมมน 100">
            <a:extLst>
              <a:ext uri="{FF2B5EF4-FFF2-40B4-BE49-F238E27FC236}">
                <a16:creationId xmlns:a16="http://schemas.microsoft.com/office/drawing/2014/main" id="{5A3E0220-7E68-4303-8F6E-1C6F1D67CD78}"/>
              </a:ext>
            </a:extLst>
          </p:cNvPr>
          <p:cNvSpPr/>
          <p:nvPr/>
        </p:nvSpPr>
        <p:spPr>
          <a:xfrm>
            <a:off x="5668525" y="914365"/>
            <a:ext cx="936594" cy="451961"/>
          </a:xfrm>
          <a:prstGeom prst="wedgeRoundRectCallout">
            <a:avLst/>
          </a:prstGeom>
          <a:solidFill>
            <a:srgbClr val="ECC6C6"/>
          </a:solidFill>
          <a:ln>
            <a:solidFill>
              <a:srgbClr val="E1ECCF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คงเหลือ</a:t>
            </a:r>
          </a:p>
        </p:txBody>
      </p:sp>
      <p:sp>
        <p:nvSpPr>
          <p:cNvPr id="102" name="คำบรรยายภาพ: สี่เหลี่ยมมุมมน 101">
            <a:extLst>
              <a:ext uri="{FF2B5EF4-FFF2-40B4-BE49-F238E27FC236}">
                <a16:creationId xmlns:a16="http://schemas.microsoft.com/office/drawing/2014/main" id="{12E01017-6B12-4436-A659-9BA5CA808EB5}"/>
              </a:ext>
            </a:extLst>
          </p:cNvPr>
          <p:cNvSpPr/>
          <p:nvPr/>
        </p:nvSpPr>
        <p:spPr>
          <a:xfrm>
            <a:off x="5741319" y="4123343"/>
            <a:ext cx="936594" cy="451961"/>
          </a:xfrm>
          <a:prstGeom prst="wedgeRoundRectCallout">
            <a:avLst/>
          </a:prstGeom>
          <a:solidFill>
            <a:srgbClr val="ECC6C6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คงเหลือ</a:t>
            </a:r>
          </a:p>
        </p:txBody>
      </p:sp>
      <p:sp>
        <p:nvSpPr>
          <p:cNvPr id="55" name="ลบ 154"/>
          <p:cNvSpPr/>
          <p:nvPr/>
        </p:nvSpPr>
        <p:spPr>
          <a:xfrm>
            <a:off x="3572857" y="4963490"/>
            <a:ext cx="344350" cy="174565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b="1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7" name="ลบ 167"/>
          <p:cNvSpPr/>
          <p:nvPr/>
        </p:nvSpPr>
        <p:spPr>
          <a:xfrm>
            <a:off x="3501455" y="1679590"/>
            <a:ext cx="344350" cy="174565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b="1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59623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110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113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114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115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125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126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116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117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18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22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23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24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19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120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21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111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112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35454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49" name="กลุ่ม 34"/>
          <p:cNvGrpSpPr/>
          <p:nvPr/>
        </p:nvGrpSpPr>
        <p:grpSpPr>
          <a:xfrm>
            <a:off x="175177" y="713931"/>
            <a:ext cx="3782589" cy="523183"/>
            <a:chOff x="204478" y="2499742"/>
            <a:chExt cx="3551339" cy="4708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56" name="กลุ่ม 17"/>
            <p:cNvGrpSpPr/>
            <p:nvPr/>
          </p:nvGrpSpPr>
          <p:grpSpPr>
            <a:xfrm>
              <a:off x="204478" y="2499742"/>
              <a:ext cx="3551339" cy="470863"/>
              <a:chOff x="376926" y="1177925"/>
              <a:chExt cx="4676112" cy="470863"/>
            </a:xfrm>
          </p:grpSpPr>
          <p:sp>
            <p:nvSpPr>
              <p:cNvPr id="58" name="สี่เหลี่ยมผืนผ้ามุมมน 10"/>
              <p:cNvSpPr/>
              <p:nvPr/>
            </p:nvSpPr>
            <p:spPr>
              <a:xfrm>
                <a:off x="503239" y="1177925"/>
                <a:ext cx="4549799" cy="461963"/>
              </a:xfrm>
              <a:prstGeom prst="roundRect">
                <a:avLst/>
              </a:prstGeom>
              <a:solidFill>
                <a:srgbClr val="E7E5D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" name="สี่เหลี่ยมผืนผ้ามุมมน 10"/>
              <p:cNvSpPr/>
              <p:nvPr/>
            </p:nvSpPr>
            <p:spPr>
              <a:xfrm>
                <a:off x="376926" y="1186825"/>
                <a:ext cx="4172666" cy="461963"/>
              </a:xfrm>
              <a:prstGeom prst="roundRect">
                <a:avLst/>
              </a:prstGeom>
              <a:solidFill>
                <a:srgbClr val="ABA387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" name="สี่เหลี่ยมผืนผ้ามุมมน 10"/>
              <p:cNvSpPr/>
              <p:nvPr/>
            </p:nvSpPr>
            <p:spPr>
              <a:xfrm>
                <a:off x="376927" y="1181109"/>
                <a:ext cx="4082923" cy="464821"/>
              </a:xfrm>
              <a:prstGeom prst="roundRect">
                <a:avLst/>
              </a:prstGeom>
              <a:solidFill>
                <a:srgbClr val="D6D2C4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4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เพื่อทราบ</a:t>
                </a:r>
              </a:p>
            </p:txBody>
          </p:sp>
        </p:grpSp>
        <p:sp>
          <p:nvSpPr>
            <p:cNvPr id="57" name="สี่เหลี่ยมผืนผ้า 36"/>
            <p:cNvSpPr/>
            <p:nvPr/>
          </p:nvSpPr>
          <p:spPr>
            <a:xfrm>
              <a:off x="3393719" y="2587857"/>
              <a:ext cx="328211" cy="360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61" name="สี่เหลี่ยมผืนผ้า 21"/>
          <p:cNvSpPr/>
          <p:nvPr/>
        </p:nvSpPr>
        <p:spPr>
          <a:xfrm>
            <a:off x="4048359" y="637244"/>
            <a:ext cx="5939275" cy="348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40000"/>
              </a:lnSpc>
              <a:spcAft>
                <a:spcPts val="300"/>
              </a:spcAft>
            </a:pPr>
            <a:r>
              <a:rPr lang="th-TH" sz="1400" spc="-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รายงานผลการดำเนินงานตามตัวชี้วัดที่ 5.1 บทบาทคณะกรรมการบริหารเงินทุน</a:t>
            </a: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หมุนเวียน เรื่อง สรุปผลการดำเนินงานกองทุนพัฒนาบทบาทสตรี ประจำปี 2565 สิ้นไตรมาส 3 (เมษายน - มิถุนายน 2565</a:t>
            </a:r>
            <a:r>
              <a:rPr lang="th-TH" sz="140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</a:t>
            </a:r>
          </a:p>
          <a:p>
            <a:pPr algn="thaiDist">
              <a:lnSpc>
                <a:spcPct val="140000"/>
              </a:lnSpc>
              <a:spcAft>
                <a:spcPts val="300"/>
              </a:spcAft>
            </a:pPr>
            <a:r>
              <a:rPr lang="th-TH" sz="140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4.4 </a:t>
            </a:r>
            <a:r>
              <a:rPr lang="th-TH" sz="1400" spc="-4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กรอบหลักเกณฑ์การประเมินผลการดำเนินงานทุนหมุนเวียน ประจำปีบัญชี 2566 </a:t>
            </a: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5.1 บทบาทคณะกรรมการบริหารทุนหมุนเวียน ข้อ 2 การจัดประชุม</a:t>
            </a:r>
            <a:r>
              <a:rPr lang="th-TH" sz="1400" spc="-2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คณะกรรมการบริหารทุนหมุนเวียนและประสิทธิภาพการประชุมของคณะกรรมการ</a:t>
            </a:r>
            <a:r>
              <a:rPr lang="th-TH" sz="1400" spc="-2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ฯ</a:t>
            </a:r>
            <a:endParaRPr lang="th-TH" sz="14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40000"/>
              </a:lnSpc>
            </a:pPr>
            <a:r>
              <a:rPr lang="th-TH" sz="140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4.5 </a:t>
            </a: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รายงานผลตามประกาศคณะกรรมการบริหารกองทุนพัฒนาบทบาทสตรี เรื่อง </a:t>
            </a:r>
            <a:r>
              <a:rPr lang="th-TH" sz="1400" spc="-2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หลักเกณฑ์ วิธีการ และเงื่อนไขเกี่ยวกับการลดอัตราดอกเบี้ยเงินกู้และอัตราดอกเบี้ย</a:t>
            </a: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ผิดนัดกองทุนพัฒนาบทบาทสตรี พ.ศ. 2563 (ฉบับที่ 4)</a:t>
            </a:r>
          </a:p>
          <a:p>
            <a:pPr algn="thaiDist">
              <a:lnSpc>
                <a:spcPct val="140000"/>
              </a:lnSpc>
            </a:pPr>
            <a:r>
              <a:rPr lang="th-TH" sz="1400" spc="-8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4.6 ประกาศ</a:t>
            </a:r>
            <a:r>
              <a:rPr lang="th-TH" sz="1400" spc="-8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คณะกรรมการบริหารกองทุนพัฒนาบทบาทสตรี เรื่อง มาตรการยกเลิกสัญญา</a:t>
            </a:r>
            <a:r>
              <a:rPr lang="th-TH" sz="1400" spc="-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ค้ำประกันเงินกู้รายบุคคล และการปลดหนี้รายบุคคลของกองทุนพัฒนาบทบาทสตรี </a:t>
            </a:r>
            <a:endParaRPr lang="en-US" sz="1400" spc="-5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52" name="กลุ่ม 49"/>
          <p:cNvGrpSpPr/>
          <p:nvPr/>
        </p:nvGrpSpPr>
        <p:grpSpPr>
          <a:xfrm>
            <a:off x="154922" y="4189211"/>
            <a:ext cx="3766751" cy="518930"/>
            <a:chOff x="193090" y="1622498"/>
            <a:chExt cx="3538676" cy="467037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53" name="กลุ่ม 50"/>
            <p:cNvGrpSpPr/>
            <p:nvPr/>
          </p:nvGrpSpPr>
          <p:grpSpPr>
            <a:xfrm>
              <a:off x="193090" y="1622498"/>
              <a:ext cx="3538676" cy="467037"/>
              <a:chOff x="361930" y="1164777"/>
              <a:chExt cx="4659438" cy="467037"/>
            </a:xfrm>
          </p:grpSpPr>
          <p:sp>
            <p:nvSpPr>
              <p:cNvPr id="55" name="สี่เหลี่ยมผืนผ้ามุมมน 10"/>
              <p:cNvSpPr/>
              <p:nvPr/>
            </p:nvSpPr>
            <p:spPr>
              <a:xfrm>
                <a:off x="361930" y="1184278"/>
                <a:ext cx="4659438" cy="437756"/>
              </a:xfrm>
              <a:prstGeom prst="roundRect">
                <a:avLst/>
              </a:prstGeom>
              <a:solidFill>
                <a:srgbClr val="E7E5D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2" name="สี่เหลี่ยมผืนผ้ามุมมน 10"/>
              <p:cNvSpPr/>
              <p:nvPr/>
            </p:nvSpPr>
            <p:spPr>
              <a:xfrm>
                <a:off x="361930" y="1169851"/>
                <a:ext cx="4142851" cy="461963"/>
              </a:xfrm>
              <a:prstGeom prst="roundRect">
                <a:avLst/>
              </a:prstGeom>
              <a:solidFill>
                <a:srgbClr val="96877A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defTabSz="761945">
                  <a:defRPr/>
                </a:pPr>
                <a:endParaRPr lang="th-TH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สี่เหลี่ยมผืนผ้ามุมมน 10"/>
              <p:cNvSpPr/>
              <p:nvPr/>
            </p:nvSpPr>
            <p:spPr>
              <a:xfrm>
                <a:off x="361930" y="1164777"/>
                <a:ext cx="4046288" cy="464179"/>
              </a:xfrm>
              <a:prstGeom prst="roundRect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5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เพื่อพิจารณา</a:t>
                </a:r>
              </a:p>
            </p:txBody>
          </p:sp>
        </p:grpSp>
        <p:sp>
          <p:nvSpPr>
            <p:cNvPr id="54" name="สี่เหลี่ยมผืนผ้า 51"/>
            <p:cNvSpPr/>
            <p:nvPr/>
          </p:nvSpPr>
          <p:spPr>
            <a:xfrm>
              <a:off x="3372540" y="1711085"/>
              <a:ext cx="330102" cy="3600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</a:t>
              </a:r>
              <a:endPara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048359" y="4133100"/>
            <a:ext cx="5939275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30000"/>
              </a:lnSpc>
              <a:spcAft>
                <a:spcPts val="300"/>
              </a:spcAft>
            </a:pPr>
            <a:r>
              <a:rPr lang="th-TH" sz="1400" spc="-90" dirty="0" smtClean="0">
                <a:solidFill>
                  <a:srgbClr val="002060"/>
                </a:solidFill>
                <a:latin typeface="Chulabhorn Likit Text" panose="00000500000000000000" charset="-34"/>
                <a:cs typeface="Chulabhorn Likit Text" panose="00000500000000000000" charset="-34"/>
              </a:rPr>
              <a:t>5.1 การ</a:t>
            </a:r>
            <a:r>
              <a:rPr lang="th-TH" sz="1400" spc="-90" dirty="0">
                <a:solidFill>
                  <a:srgbClr val="002060"/>
                </a:solidFill>
                <a:latin typeface="Chulabhorn Likit Text" panose="00000500000000000000" charset="-34"/>
                <a:cs typeface="Chulabhorn Likit Text" panose="00000500000000000000" charset="-34"/>
              </a:rPr>
              <a:t>พิจารณาการลดอัตราดอกเบี้ยเงินกู้และอัตราดอกเบี้ยผิดนัดกองทุน</a:t>
            </a:r>
            <a:r>
              <a:rPr lang="th-TH" sz="1400" spc="-90" dirty="0" smtClean="0">
                <a:solidFill>
                  <a:srgbClr val="002060"/>
                </a:solidFill>
                <a:latin typeface="Chulabhorn Likit Text" panose="00000500000000000000" charset="-34"/>
                <a:cs typeface="Chulabhorn Likit Text" panose="00000500000000000000" charset="-34"/>
              </a:rPr>
              <a:t>พัฒนา</a:t>
            </a:r>
            <a:br>
              <a:rPr lang="th-TH" sz="1400" spc="-90" dirty="0" smtClean="0">
                <a:solidFill>
                  <a:srgbClr val="002060"/>
                </a:solidFill>
                <a:latin typeface="Chulabhorn Likit Text" panose="00000500000000000000" charset="-34"/>
                <a:cs typeface="Chulabhorn Likit Text" panose="00000500000000000000" charset="-34"/>
              </a:rPr>
            </a:br>
            <a:r>
              <a:rPr lang="th-TH" sz="1400" spc="-90" dirty="0" smtClean="0">
                <a:solidFill>
                  <a:srgbClr val="002060"/>
                </a:solidFill>
                <a:latin typeface="Chulabhorn Likit Text" panose="00000500000000000000" charset="-34"/>
                <a:cs typeface="Chulabhorn Likit Text" panose="00000500000000000000" charset="-34"/>
              </a:rPr>
              <a:t>บทบาท</a:t>
            </a:r>
            <a:r>
              <a:rPr lang="th-TH" sz="1400" spc="-90" dirty="0">
                <a:solidFill>
                  <a:srgbClr val="002060"/>
                </a:solidFill>
                <a:latin typeface="Chulabhorn Likit Text" panose="00000500000000000000" charset="-34"/>
                <a:cs typeface="Chulabhorn Likit Text" panose="00000500000000000000" charset="-34"/>
              </a:rPr>
              <a:t>สตรี </a:t>
            </a:r>
            <a:r>
              <a:rPr lang="th-TH" sz="1400" spc="-40" dirty="0">
                <a:solidFill>
                  <a:srgbClr val="002060"/>
                </a:solidFill>
                <a:latin typeface="Chulabhorn Likit Text" panose="00000500000000000000" charset="-34"/>
                <a:cs typeface="Chulabhorn Likit Text" panose="00000500000000000000" charset="-34"/>
              </a:rPr>
              <a:t>ครั้งที่ 14 ตามประกาศคณะกรรมการบริหารกองทุนพัฒนาบทบาทสตรี </a:t>
            </a:r>
            <a:r>
              <a:rPr lang="th-TH" sz="1400" dirty="0" smtClean="0">
                <a:solidFill>
                  <a:srgbClr val="002060"/>
                </a:solidFill>
                <a:latin typeface="Chulabhorn Likit Text" panose="00000500000000000000" charset="-34"/>
                <a:cs typeface="Chulabhorn Likit Text" panose="00000500000000000000" charset="-34"/>
              </a:rPr>
              <a:t>เรื่อง </a:t>
            </a:r>
            <a:r>
              <a:rPr lang="th-TH" sz="1400" dirty="0">
                <a:solidFill>
                  <a:srgbClr val="002060"/>
                </a:solidFill>
                <a:latin typeface="Chulabhorn Likit Text" panose="00000500000000000000" charset="-34"/>
                <a:cs typeface="Chulabhorn Likit Text" panose="00000500000000000000" charset="-34"/>
              </a:rPr>
              <a:t>หลักเกณฑ์ วิธีการ และเงื่อนไขเกี่ยวกับการลดอัตราดอกเบี้ย</a:t>
            </a:r>
            <a:r>
              <a:rPr lang="th-TH" sz="1400" dirty="0" smtClean="0">
                <a:solidFill>
                  <a:srgbClr val="002060"/>
                </a:solidFill>
                <a:latin typeface="Chulabhorn Likit Text" panose="00000500000000000000" charset="-34"/>
                <a:cs typeface="Chulabhorn Likit Text" panose="00000500000000000000" charset="-34"/>
              </a:rPr>
              <a:t>เงินกู้ และ</a:t>
            </a:r>
            <a:r>
              <a:rPr lang="th-TH" sz="1400" dirty="0">
                <a:solidFill>
                  <a:srgbClr val="002060"/>
                </a:solidFill>
                <a:latin typeface="Chulabhorn Likit Text" panose="00000500000000000000" charset="-34"/>
                <a:cs typeface="Chulabhorn Likit Text" panose="00000500000000000000" charset="-34"/>
              </a:rPr>
              <a:t>อัตราดอกเบี้ยผิดนัดกองทุนพัฒนาบทบาทสตรี พ.ศ. 2563 (ฉบับที่ 4)</a:t>
            </a:r>
          </a:p>
        </p:txBody>
      </p:sp>
    </p:spTree>
    <p:extLst>
      <p:ext uri="{BB962C8B-B14F-4D97-AF65-F5344CB8AC3E}">
        <p14:creationId xmlns:p14="http://schemas.microsoft.com/office/powerpoint/2010/main" val="159242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40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ผลการเบิกจ่ายงบประมาณตามแผนการใช้จ่ายงบประมาณ ประจำปี พ.ศ. 2565</a:t>
            </a:r>
          </a:p>
          <a:p>
            <a:pPr algn="ctr"/>
            <a:endParaRPr lang="th-TH" sz="2800" dirty="0"/>
          </a:p>
        </p:txBody>
      </p:sp>
      <p:sp>
        <p:nvSpPr>
          <p:cNvPr id="29" name="สี่เหลี่ยมผืนผ้า 8"/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b="1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C033A3AF-3669-47AD-8B14-FB02F94714FB}"/>
              </a:ext>
            </a:extLst>
          </p:cNvPr>
          <p:cNvGrpSpPr/>
          <p:nvPr/>
        </p:nvGrpSpPr>
        <p:grpSpPr>
          <a:xfrm>
            <a:off x="2" y="5280547"/>
            <a:ext cx="10151541" cy="490753"/>
            <a:chOff x="0" y="4752491"/>
            <a:chExt cx="9136387" cy="441678"/>
          </a:xfrm>
        </p:grpSpPr>
        <p:grpSp>
          <p:nvGrpSpPr>
            <p:cNvPr id="10" name="กลุ่ม 9">
              <a:extLst>
                <a:ext uri="{FF2B5EF4-FFF2-40B4-BE49-F238E27FC236}">
                  <a16:creationId xmlns:a16="http://schemas.microsoft.com/office/drawing/2014/main" id="{662FD9F2-88D5-4FCE-BC35-400BCC541367}"/>
                </a:ext>
              </a:extLst>
            </p:cNvPr>
            <p:cNvGrpSpPr/>
            <p:nvPr/>
          </p:nvGrpSpPr>
          <p:grpSpPr>
            <a:xfrm>
              <a:off x="0" y="4752491"/>
              <a:ext cx="9136387" cy="441678"/>
              <a:chOff x="0" y="4627922"/>
              <a:chExt cx="9136387" cy="585694"/>
            </a:xfrm>
          </p:grpSpPr>
          <p:pic>
            <p:nvPicPr>
              <p:cNvPr id="12" name="Picture 20">
                <a:extLst>
                  <a:ext uri="{FF2B5EF4-FFF2-40B4-BE49-F238E27FC236}">
                    <a16:creationId xmlns:a16="http://schemas.microsoft.com/office/drawing/2014/main" id="{B2FF3489-DC47-4A4F-B0D6-CD01584F66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495590" y="4692423"/>
                <a:ext cx="1217329" cy="521193"/>
              </a:xfrm>
              <a:prstGeom prst="rect">
                <a:avLst/>
              </a:prstGeom>
            </p:spPr>
          </p:pic>
          <p:pic>
            <p:nvPicPr>
              <p:cNvPr id="13" name="Picture 21">
                <a:extLst>
                  <a:ext uri="{FF2B5EF4-FFF2-40B4-BE49-F238E27FC236}">
                    <a16:creationId xmlns:a16="http://schemas.microsoft.com/office/drawing/2014/main" id="{F35BC03E-0CFB-4EF2-92B1-9540B31E4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5207" y="4798459"/>
                <a:ext cx="864127" cy="296250"/>
              </a:xfrm>
              <a:prstGeom prst="rect">
                <a:avLst/>
              </a:prstGeom>
            </p:spPr>
          </p:pic>
          <p:grpSp>
            <p:nvGrpSpPr>
              <p:cNvPr id="14" name="กลุ่ม 1">
                <a:extLst>
                  <a:ext uri="{FF2B5EF4-FFF2-40B4-BE49-F238E27FC236}">
                    <a16:creationId xmlns:a16="http://schemas.microsoft.com/office/drawing/2014/main" id="{4A1B0FC9-9ADD-472B-BFC8-9495F3EED426}"/>
                  </a:ext>
                </a:extLst>
              </p:cNvPr>
              <p:cNvGrpSpPr/>
              <p:nvPr/>
            </p:nvGrpSpPr>
            <p:grpSpPr>
              <a:xfrm>
                <a:off x="7276485" y="4795993"/>
                <a:ext cx="522574" cy="295287"/>
                <a:chOff x="8545578" y="6260023"/>
                <a:chExt cx="1654218" cy="620377"/>
              </a:xfrm>
            </p:grpSpPr>
            <p:pic>
              <p:nvPicPr>
                <p:cNvPr id="24" name="Picture 35">
                  <a:extLst>
                    <a:ext uri="{FF2B5EF4-FFF2-40B4-BE49-F238E27FC236}">
                      <a16:creationId xmlns:a16="http://schemas.microsoft.com/office/drawing/2014/main" id="{981BCD01-FCFD-4650-BF4F-0397D6755F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5578" y="6260023"/>
                  <a:ext cx="1048502" cy="620377"/>
                </a:xfrm>
                <a:prstGeom prst="rect">
                  <a:avLst/>
                </a:prstGeom>
              </p:spPr>
            </p:pic>
            <p:pic>
              <p:nvPicPr>
                <p:cNvPr id="25" name="Picture 36">
                  <a:extLst>
                    <a:ext uri="{FF2B5EF4-FFF2-40B4-BE49-F238E27FC236}">
                      <a16:creationId xmlns:a16="http://schemas.microsoft.com/office/drawing/2014/main" id="{1AA9604F-29D1-4DA3-B0B6-7F0B8E9D2B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3779" y="6271358"/>
                  <a:ext cx="566017" cy="566018"/>
                </a:xfrm>
                <a:prstGeom prst="rect">
                  <a:avLst/>
                </a:prstGeom>
              </p:spPr>
            </p:pic>
          </p:grpSp>
          <p:pic>
            <p:nvPicPr>
              <p:cNvPr id="15" name="Picture 24">
                <a:extLst>
                  <a:ext uri="{FF2B5EF4-FFF2-40B4-BE49-F238E27FC236}">
                    <a16:creationId xmlns:a16="http://schemas.microsoft.com/office/drawing/2014/main" id="{1A95025A-6C56-4FE4-8BC9-AA2FFB86AD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3728" y="4627922"/>
                <a:ext cx="331226" cy="532337"/>
              </a:xfrm>
              <a:prstGeom prst="rect">
                <a:avLst/>
              </a:prstGeom>
            </p:spPr>
          </p:pic>
          <p:pic>
            <p:nvPicPr>
              <p:cNvPr id="16" name="Picture 25">
                <a:extLst>
                  <a:ext uri="{FF2B5EF4-FFF2-40B4-BE49-F238E27FC236}">
                    <a16:creationId xmlns:a16="http://schemas.microsoft.com/office/drawing/2014/main" id="{3E966B46-3B21-44AD-8509-D57FF9A795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659766" y="4693074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7" name="กลุ่ม 7">
                <a:extLst>
                  <a:ext uri="{FF2B5EF4-FFF2-40B4-BE49-F238E27FC236}">
                    <a16:creationId xmlns:a16="http://schemas.microsoft.com/office/drawing/2014/main" id="{F2DA8D4B-0823-4539-B7C6-530A4CEC20DB}"/>
                  </a:ext>
                </a:extLst>
              </p:cNvPr>
              <p:cNvGrpSpPr/>
              <p:nvPr/>
            </p:nvGrpSpPr>
            <p:grpSpPr>
              <a:xfrm>
                <a:off x="0" y="4651321"/>
                <a:ext cx="4488393" cy="520252"/>
                <a:chOff x="-16306" y="6441924"/>
                <a:chExt cx="6215903" cy="428468"/>
              </a:xfrm>
            </p:grpSpPr>
            <p:sp>
              <p:nvSpPr>
                <p:cNvPr id="21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3FD4EF6D-27A4-4E79-90F2-2C98262DB1FF}"/>
                    </a:ext>
                  </a:extLst>
                </p:cNvPr>
                <p:cNvSpPr/>
                <p:nvPr/>
              </p:nvSpPr>
              <p:spPr>
                <a:xfrm>
                  <a:off x="-16306" y="6517325"/>
                  <a:ext cx="595714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2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10FF2638-98F5-444F-BD8D-B004BEC8A0D7}"/>
                    </a:ext>
                  </a:extLst>
                </p:cNvPr>
                <p:cNvSpPr/>
                <p:nvPr/>
              </p:nvSpPr>
              <p:spPr>
                <a:xfrm>
                  <a:off x="-12113" y="6441924"/>
                  <a:ext cx="6047640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23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B8113AE3-4BC6-49F5-844C-73B87301C156}"/>
                    </a:ext>
                  </a:extLst>
                </p:cNvPr>
                <p:cNvSpPr/>
                <p:nvPr/>
              </p:nvSpPr>
              <p:spPr>
                <a:xfrm>
                  <a:off x="5674715" y="6443702"/>
                  <a:ext cx="524882" cy="426690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8" name="กลุ่ม 4">
                <a:extLst>
                  <a:ext uri="{FF2B5EF4-FFF2-40B4-BE49-F238E27FC236}">
                    <a16:creationId xmlns:a16="http://schemas.microsoft.com/office/drawing/2014/main" id="{E64A1734-0AA1-4E2A-B9C5-4E99E04CDAAA}"/>
                  </a:ext>
                </a:extLst>
              </p:cNvPr>
              <p:cNvGrpSpPr/>
              <p:nvPr/>
            </p:nvGrpSpPr>
            <p:grpSpPr>
              <a:xfrm>
                <a:off x="8062498" y="4638393"/>
                <a:ext cx="1073889" cy="500781"/>
                <a:chOff x="10426806" y="6430401"/>
                <a:chExt cx="1765194" cy="427599"/>
              </a:xfrm>
            </p:grpSpPr>
            <p:sp>
              <p:nvSpPr>
                <p:cNvPr id="19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08FACBA0-7212-416C-A6EB-42E0AF4C9501}"/>
                    </a:ext>
                  </a:extLst>
                </p:cNvPr>
                <p:cNvSpPr/>
                <p:nvPr/>
              </p:nvSpPr>
              <p:spPr>
                <a:xfrm>
                  <a:off x="10426806" y="6430401"/>
                  <a:ext cx="1760999" cy="426691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0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7D32963-4D05-4F7A-98D1-22B1B5A2574F}"/>
                    </a:ext>
                  </a:extLst>
                </p:cNvPr>
                <p:cNvSpPr/>
                <p:nvPr/>
              </p:nvSpPr>
              <p:spPr>
                <a:xfrm>
                  <a:off x="10431001" y="6517325"/>
                  <a:ext cx="1760999" cy="340675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sp>
          <p:nvSpPr>
            <p:cNvPr id="11" name="รูปแบบอิสระ: รูปร่าง 49">
              <a:extLst>
                <a:ext uri="{FF2B5EF4-FFF2-40B4-BE49-F238E27FC236}">
                  <a16:creationId xmlns:a16="http://schemas.microsoft.com/office/drawing/2014/main" id="{6E8D1EF6-33D4-4053-AD34-3827DEBBC377}"/>
                </a:ext>
              </a:extLst>
            </p:cNvPr>
            <p:cNvSpPr/>
            <p:nvPr/>
          </p:nvSpPr>
          <p:spPr>
            <a:xfrm rot="351101">
              <a:off x="7967827" y="4753458"/>
              <a:ext cx="379008" cy="390700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aphicFrame>
        <p:nvGraphicFramePr>
          <p:cNvPr id="34" name="แผนภูมิ 6">
            <a:extLst>
              <a:ext uri="{FF2B5EF4-FFF2-40B4-BE49-F238E27FC236}">
                <a16:creationId xmlns:a16="http://schemas.microsoft.com/office/drawing/2014/main" id="{4D507F14-92E4-42C7-BD6A-1457974F03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356650"/>
              </p:ext>
            </p:extLst>
          </p:nvPr>
        </p:nvGraphicFramePr>
        <p:xfrm>
          <a:off x="637458" y="629920"/>
          <a:ext cx="8577663" cy="4631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2572230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40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ผลการเบิกจ่ายงบประมาณตามแผนการใช้จ่ายงบประมาณ ประจำปี พ.ศ. 2565</a:t>
            </a:r>
          </a:p>
          <a:p>
            <a:pPr algn="ctr"/>
            <a:endParaRPr lang="th-TH" sz="2800" dirty="0"/>
          </a:p>
        </p:txBody>
      </p:sp>
      <p:sp>
        <p:nvSpPr>
          <p:cNvPr id="38" name="สี่เหลี่ยมผืนผ้า 8"/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b="1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462073" y="2447396"/>
            <a:ext cx="1079500" cy="317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endParaRPr lang="th-TH" altLang="th-TH" sz="2333">
              <a:latin typeface="Arial" pitchFamily="34" charset="0"/>
              <a:cs typeface="Angsana New" pitchFamily="18" charset="-34"/>
            </a:endParaRPr>
          </a:p>
        </p:txBody>
      </p:sp>
      <p:graphicFrame>
        <p:nvGraphicFramePr>
          <p:cNvPr id="34" name="Chart 23"/>
          <p:cNvGraphicFramePr/>
          <p:nvPr>
            <p:extLst>
              <p:ext uri="{D42A27DB-BD31-4B8C-83A1-F6EECF244321}">
                <p14:modId xmlns:p14="http://schemas.microsoft.com/office/powerpoint/2010/main" val="469794203"/>
              </p:ext>
            </p:extLst>
          </p:nvPr>
        </p:nvGraphicFramePr>
        <p:xfrm>
          <a:off x="1" y="617222"/>
          <a:ext cx="10159999" cy="5097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64372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C033A3AF-3669-47AD-8B14-FB02F94714FB}"/>
              </a:ext>
            </a:extLst>
          </p:cNvPr>
          <p:cNvGrpSpPr/>
          <p:nvPr/>
        </p:nvGrpSpPr>
        <p:grpSpPr>
          <a:xfrm>
            <a:off x="2" y="5280547"/>
            <a:ext cx="10151541" cy="490753"/>
            <a:chOff x="0" y="4752491"/>
            <a:chExt cx="9136387" cy="441678"/>
          </a:xfrm>
        </p:grpSpPr>
        <p:grpSp>
          <p:nvGrpSpPr>
            <p:cNvPr id="10" name="กลุ่ม 9">
              <a:extLst>
                <a:ext uri="{FF2B5EF4-FFF2-40B4-BE49-F238E27FC236}">
                  <a16:creationId xmlns:a16="http://schemas.microsoft.com/office/drawing/2014/main" id="{662FD9F2-88D5-4FCE-BC35-400BCC541367}"/>
                </a:ext>
              </a:extLst>
            </p:cNvPr>
            <p:cNvGrpSpPr/>
            <p:nvPr/>
          </p:nvGrpSpPr>
          <p:grpSpPr>
            <a:xfrm>
              <a:off x="0" y="4752491"/>
              <a:ext cx="9136387" cy="441678"/>
              <a:chOff x="0" y="4627922"/>
              <a:chExt cx="9136387" cy="585694"/>
            </a:xfrm>
          </p:grpSpPr>
          <p:pic>
            <p:nvPicPr>
              <p:cNvPr id="12" name="Picture 20">
                <a:extLst>
                  <a:ext uri="{FF2B5EF4-FFF2-40B4-BE49-F238E27FC236}">
                    <a16:creationId xmlns:a16="http://schemas.microsoft.com/office/drawing/2014/main" id="{B2FF3489-DC47-4A4F-B0D6-CD01584F66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495590" y="4692423"/>
                <a:ext cx="1217329" cy="521193"/>
              </a:xfrm>
              <a:prstGeom prst="rect">
                <a:avLst/>
              </a:prstGeom>
            </p:spPr>
          </p:pic>
          <p:pic>
            <p:nvPicPr>
              <p:cNvPr id="13" name="Picture 21">
                <a:extLst>
                  <a:ext uri="{FF2B5EF4-FFF2-40B4-BE49-F238E27FC236}">
                    <a16:creationId xmlns:a16="http://schemas.microsoft.com/office/drawing/2014/main" id="{F35BC03E-0CFB-4EF2-92B1-9540B31E4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5207" y="4798459"/>
                <a:ext cx="864127" cy="296250"/>
              </a:xfrm>
              <a:prstGeom prst="rect">
                <a:avLst/>
              </a:prstGeom>
            </p:spPr>
          </p:pic>
          <p:grpSp>
            <p:nvGrpSpPr>
              <p:cNvPr id="14" name="กลุ่ม 1">
                <a:extLst>
                  <a:ext uri="{FF2B5EF4-FFF2-40B4-BE49-F238E27FC236}">
                    <a16:creationId xmlns:a16="http://schemas.microsoft.com/office/drawing/2014/main" id="{4A1B0FC9-9ADD-472B-BFC8-9495F3EED426}"/>
                  </a:ext>
                </a:extLst>
              </p:cNvPr>
              <p:cNvGrpSpPr/>
              <p:nvPr/>
            </p:nvGrpSpPr>
            <p:grpSpPr>
              <a:xfrm>
                <a:off x="7276485" y="4795993"/>
                <a:ext cx="522574" cy="295287"/>
                <a:chOff x="8545578" y="6260023"/>
                <a:chExt cx="1654218" cy="620377"/>
              </a:xfrm>
            </p:grpSpPr>
            <p:pic>
              <p:nvPicPr>
                <p:cNvPr id="24" name="Picture 35">
                  <a:extLst>
                    <a:ext uri="{FF2B5EF4-FFF2-40B4-BE49-F238E27FC236}">
                      <a16:creationId xmlns:a16="http://schemas.microsoft.com/office/drawing/2014/main" id="{981BCD01-FCFD-4650-BF4F-0397D6755F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5578" y="6260023"/>
                  <a:ext cx="1048502" cy="620377"/>
                </a:xfrm>
                <a:prstGeom prst="rect">
                  <a:avLst/>
                </a:prstGeom>
              </p:spPr>
            </p:pic>
            <p:pic>
              <p:nvPicPr>
                <p:cNvPr id="25" name="Picture 36">
                  <a:extLst>
                    <a:ext uri="{FF2B5EF4-FFF2-40B4-BE49-F238E27FC236}">
                      <a16:creationId xmlns:a16="http://schemas.microsoft.com/office/drawing/2014/main" id="{1AA9604F-29D1-4DA3-B0B6-7F0B8E9D2B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3779" y="6271358"/>
                  <a:ext cx="566017" cy="566018"/>
                </a:xfrm>
                <a:prstGeom prst="rect">
                  <a:avLst/>
                </a:prstGeom>
              </p:spPr>
            </p:pic>
          </p:grpSp>
          <p:pic>
            <p:nvPicPr>
              <p:cNvPr id="15" name="Picture 24">
                <a:extLst>
                  <a:ext uri="{FF2B5EF4-FFF2-40B4-BE49-F238E27FC236}">
                    <a16:creationId xmlns:a16="http://schemas.microsoft.com/office/drawing/2014/main" id="{1A95025A-6C56-4FE4-8BC9-AA2FFB86AD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3728" y="4627922"/>
                <a:ext cx="331226" cy="532337"/>
              </a:xfrm>
              <a:prstGeom prst="rect">
                <a:avLst/>
              </a:prstGeom>
            </p:spPr>
          </p:pic>
          <p:pic>
            <p:nvPicPr>
              <p:cNvPr id="16" name="Picture 25">
                <a:extLst>
                  <a:ext uri="{FF2B5EF4-FFF2-40B4-BE49-F238E27FC236}">
                    <a16:creationId xmlns:a16="http://schemas.microsoft.com/office/drawing/2014/main" id="{3E966B46-3B21-44AD-8509-D57FF9A795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659766" y="4693074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7" name="กลุ่ม 7">
                <a:extLst>
                  <a:ext uri="{FF2B5EF4-FFF2-40B4-BE49-F238E27FC236}">
                    <a16:creationId xmlns:a16="http://schemas.microsoft.com/office/drawing/2014/main" id="{F2DA8D4B-0823-4539-B7C6-530A4CEC20DB}"/>
                  </a:ext>
                </a:extLst>
              </p:cNvPr>
              <p:cNvGrpSpPr/>
              <p:nvPr/>
            </p:nvGrpSpPr>
            <p:grpSpPr>
              <a:xfrm>
                <a:off x="0" y="4651321"/>
                <a:ext cx="4488393" cy="520252"/>
                <a:chOff x="-16306" y="6441924"/>
                <a:chExt cx="6215903" cy="428468"/>
              </a:xfrm>
            </p:grpSpPr>
            <p:sp>
              <p:nvSpPr>
                <p:cNvPr id="21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3FD4EF6D-27A4-4E79-90F2-2C98262DB1FF}"/>
                    </a:ext>
                  </a:extLst>
                </p:cNvPr>
                <p:cNvSpPr/>
                <p:nvPr/>
              </p:nvSpPr>
              <p:spPr>
                <a:xfrm>
                  <a:off x="-16306" y="6517325"/>
                  <a:ext cx="595714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2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10FF2638-98F5-444F-BD8D-B004BEC8A0D7}"/>
                    </a:ext>
                  </a:extLst>
                </p:cNvPr>
                <p:cNvSpPr/>
                <p:nvPr/>
              </p:nvSpPr>
              <p:spPr>
                <a:xfrm>
                  <a:off x="-12113" y="6441924"/>
                  <a:ext cx="6047640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23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B8113AE3-4BC6-49F5-844C-73B87301C156}"/>
                    </a:ext>
                  </a:extLst>
                </p:cNvPr>
                <p:cNvSpPr/>
                <p:nvPr/>
              </p:nvSpPr>
              <p:spPr>
                <a:xfrm>
                  <a:off x="5674715" y="6443702"/>
                  <a:ext cx="524882" cy="426690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8" name="กลุ่ม 4">
                <a:extLst>
                  <a:ext uri="{FF2B5EF4-FFF2-40B4-BE49-F238E27FC236}">
                    <a16:creationId xmlns:a16="http://schemas.microsoft.com/office/drawing/2014/main" id="{E64A1734-0AA1-4E2A-B9C5-4E99E04CDAAA}"/>
                  </a:ext>
                </a:extLst>
              </p:cNvPr>
              <p:cNvGrpSpPr/>
              <p:nvPr/>
            </p:nvGrpSpPr>
            <p:grpSpPr>
              <a:xfrm>
                <a:off x="8062498" y="4638393"/>
                <a:ext cx="1073889" cy="500781"/>
                <a:chOff x="10426806" y="6430401"/>
                <a:chExt cx="1765194" cy="427599"/>
              </a:xfrm>
            </p:grpSpPr>
            <p:sp>
              <p:nvSpPr>
                <p:cNvPr id="19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08FACBA0-7212-416C-A6EB-42E0AF4C9501}"/>
                    </a:ext>
                  </a:extLst>
                </p:cNvPr>
                <p:cNvSpPr/>
                <p:nvPr/>
              </p:nvSpPr>
              <p:spPr>
                <a:xfrm>
                  <a:off x="10426806" y="6430401"/>
                  <a:ext cx="1760999" cy="426691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0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7D32963-4D05-4F7A-98D1-22B1B5A2574F}"/>
                    </a:ext>
                  </a:extLst>
                </p:cNvPr>
                <p:cNvSpPr/>
                <p:nvPr/>
              </p:nvSpPr>
              <p:spPr>
                <a:xfrm>
                  <a:off x="10431001" y="6517325"/>
                  <a:ext cx="1760999" cy="340675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sp>
          <p:nvSpPr>
            <p:cNvPr id="11" name="รูปแบบอิสระ: รูปร่าง 49">
              <a:extLst>
                <a:ext uri="{FF2B5EF4-FFF2-40B4-BE49-F238E27FC236}">
                  <a16:creationId xmlns:a16="http://schemas.microsoft.com/office/drawing/2014/main" id="{6E8D1EF6-33D4-4053-AD34-3827DEBBC377}"/>
                </a:ext>
              </a:extLst>
            </p:cNvPr>
            <p:cNvSpPr/>
            <p:nvPr/>
          </p:nvSpPr>
          <p:spPr>
            <a:xfrm rot="351101">
              <a:off x="7967827" y="4753458"/>
              <a:ext cx="379008" cy="390700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id="{7D06518B-9B45-4201-A300-3BEEF5DCD03B}"/>
              </a:ext>
            </a:extLst>
          </p:cNvPr>
          <p:cNvGrpSpPr/>
          <p:nvPr/>
        </p:nvGrpSpPr>
        <p:grpSpPr>
          <a:xfrm>
            <a:off x="-23582" y="-406181"/>
            <a:ext cx="10254168" cy="1385058"/>
            <a:chOff x="-21224" y="-365563"/>
            <a:chExt cx="9228751" cy="1246552"/>
          </a:xfrm>
        </p:grpSpPr>
        <p:sp>
          <p:nvSpPr>
            <p:cNvPr id="27" name="รูปแบบอิสระ: รูปร่าง 62">
              <a:extLst>
                <a:ext uri="{FF2B5EF4-FFF2-40B4-BE49-F238E27FC236}">
                  <a16:creationId xmlns:a16="http://schemas.microsoft.com/office/drawing/2014/main" id="{763F6E50-E3DE-4F2F-B389-800C6A2058F9}"/>
                </a:ext>
              </a:extLst>
            </p:cNvPr>
            <p:cNvSpPr/>
            <p:nvPr/>
          </p:nvSpPr>
          <p:spPr>
            <a:xfrm rot="10800000">
              <a:off x="-21224" y="349041"/>
              <a:ext cx="7820283" cy="100071"/>
            </a:xfrm>
            <a:custGeom>
              <a:avLst/>
              <a:gdLst>
                <a:gd name="connsiteX0" fmla="*/ 437779 w 1373020"/>
                <a:gd name="connsiteY0" fmla="*/ 0 h 426691"/>
                <a:gd name="connsiteX1" fmla="*/ 1373020 w 1373020"/>
                <a:gd name="connsiteY1" fmla="*/ 0 h 426691"/>
                <a:gd name="connsiteX2" fmla="*/ 1373020 w 1373020"/>
                <a:gd name="connsiteY2" fmla="*/ 426691 h 426691"/>
                <a:gd name="connsiteX3" fmla="*/ 0 w 1373020"/>
                <a:gd name="connsiteY3" fmla="*/ 426691 h 426691"/>
                <a:gd name="connsiteX4" fmla="*/ 323208 w 1373020"/>
                <a:gd name="connsiteY4" fmla="*/ 111669 h 426691"/>
                <a:gd name="connsiteX5" fmla="*/ 437779 w 1373020"/>
                <a:gd name="connsiteY5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3020" h="426691">
                  <a:moveTo>
                    <a:pt x="437779" y="0"/>
                  </a:moveTo>
                  <a:lnTo>
                    <a:pt x="1373020" y="0"/>
                  </a:lnTo>
                  <a:lnTo>
                    <a:pt x="1373020" y="426691"/>
                  </a:lnTo>
                  <a:lnTo>
                    <a:pt x="0" y="426691"/>
                  </a:lnTo>
                  <a:lnTo>
                    <a:pt x="323208" y="111669"/>
                  </a:lnTo>
                  <a:lnTo>
                    <a:pt x="437779" y="0"/>
                  </a:lnTo>
                  <a:close/>
                </a:path>
              </a:pathLst>
            </a:cu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28" name="รูปแบบอิสระ: รูปร่าง 62">
              <a:extLst>
                <a:ext uri="{FF2B5EF4-FFF2-40B4-BE49-F238E27FC236}">
                  <a16:creationId xmlns:a16="http://schemas.microsoft.com/office/drawing/2014/main" id="{6170159F-B4D3-4017-9CD6-524599548825}"/>
                </a:ext>
              </a:extLst>
            </p:cNvPr>
            <p:cNvSpPr/>
            <p:nvPr/>
          </p:nvSpPr>
          <p:spPr>
            <a:xfrm flipV="1">
              <a:off x="5266749" y="-20538"/>
              <a:ext cx="3893491" cy="487172"/>
            </a:xfrm>
            <a:custGeom>
              <a:avLst/>
              <a:gdLst>
                <a:gd name="connsiteX0" fmla="*/ 437779 w 1373020"/>
                <a:gd name="connsiteY0" fmla="*/ 0 h 426691"/>
                <a:gd name="connsiteX1" fmla="*/ 1373020 w 1373020"/>
                <a:gd name="connsiteY1" fmla="*/ 0 h 426691"/>
                <a:gd name="connsiteX2" fmla="*/ 1373020 w 1373020"/>
                <a:gd name="connsiteY2" fmla="*/ 426691 h 426691"/>
                <a:gd name="connsiteX3" fmla="*/ 0 w 1373020"/>
                <a:gd name="connsiteY3" fmla="*/ 426691 h 426691"/>
                <a:gd name="connsiteX4" fmla="*/ 323208 w 1373020"/>
                <a:gd name="connsiteY4" fmla="*/ 111669 h 426691"/>
                <a:gd name="connsiteX5" fmla="*/ 437779 w 1373020"/>
                <a:gd name="connsiteY5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3020" h="426691">
                  <a:moveTo>
                    <a:pt x="437779" y="0"/>
                  </a:moveTo>
                  <a:lnTo>
                    <a:pt x="1373020" y="0"/>
                  </a:lnTo>
                  <a:lnTo>
                    <a:pt x="1373020" y="426691"/>
                  </a:lnTo>
                  <a:lnTo>
                    <a:pt x="0" y="426691"/>
                  </a:lnTo>
                  <a:lnTo>
                    <a:pt x="323208" y="111669"/>
                  </a:lnTo>
                  <a:lnTo>
                    <a:pt x="437779" y="0"/>
                  </a:lnTo>
                  <a:close/>
                </a:path>
              </a:pathLst>
            </a:cu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29" name="สี่เหลี่ยมผืนผ้า 11">
              <a:extLst>
                <a:ext uri="{FF2B5EF4-FFF2-40B4-BE49-F238E27FC236}">
                  <a16:creationId xmlns:a16="http://schemas.microsoft.com/office/drawing/2014/main" id="{F9F4841F-3BBC-4457-AA88-3D070EC45B06}"/>
                </a:ext>
              </a:extLst>
            </p:cNvPr>
            <p:cNvSpPr/>
            <p:nvPr/>
          </p:nvSpPr>
          <p:spPr>
            <a:xfrm>
              <a:off x="0" y="-30553"/>
              <a:ext cx="9160241" cy="40481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th-TH" sz="16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จังหวัดที่มีผลการเบิกจ่ายภาพรวม 10 อันดับแรก  </a:t>
              </a:r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(ข้อมูล ณ </a:t>
              </a:r>
              <a:r>
                <a:rPr lang="th-TH" sz="1200" b="1" dirty="0" smtClean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15 สิงหาคม </a:t>
              </a:r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2565) </a:t>
              </a:r>
            </a:p>
          </p:txBody>
        </p:sp>
        <p:sp>
          <p:nvSpPr>
            <p:cNvPr id="30" name="วงรี 13">
              <a:extLst>
                <a:ext uri="{FF2B5EF4-FFF2-40B4-BE49-F238E27FC236}">
                  <a16:creationId xmlns:a16="http://schemas.microsoft.com/office/drawing/2014/main" id="{26798FC3-BA23-4F57-9494-6FF28D367843}"/>
                </a:ext>
              </a:extLst>
            </p:cNvPr>
            <p:cNvSpPr/>
            <p:nvPr/>
          </p:nvSpPr>
          <p:spPr>
            <a:xfrm>
              <a:off x="5364490" y="-365563"/>
              <a:ext cx="1840389" cy="1246552"/>
            </a:xfrm>
            <a:prstGeom prst="ellipse">
              <a:avLst/>
            </a:prstGeom>
            <a:solidFill>
              <a:srgbClr val="FBF7F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dirty="0"/>
            </a:p>
          </p:txBody>
        </p:sp>
        <p:pic>
          <p:nvPicPr>
            <p:cNvPr id="31" name="รูปภาพ 65">
              <a:extLst>
                <a:ext uri="{FF2B5EF4-FFF2-40B4-BE49-F238E27FC236}">
                  <a16:creationId xmlns:a16="http://schemas.microsoft.com/office/drawing/2014/main" id="{FF1C8559-7F07-4282-B711-DDC3A7946E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168" b="30186"/>
            <a:stretch/>
          </p:blipFill>
          <p:spPr>
            <a:xfrm>
              <a:off x="5911596" y="-52058"/>
              <a:ext cx="760236" cy="501554"/>
            </a:xfrm>
            <a:custGeom>
              <a:avLst/>
              <a:gdLst>
                <a:gd name="connsiteX0" fmla="*/ 0 w 1500565"/>
                <a:gd name="connsiteY0" fmla="*/ 0 h 990006"/>
                <a:gd name="connsiteX1" fmla="*/ 1500565 w 1500565"/>
                <a:gd name="connsiteY1" fmla="*/ 0 h 990006"/>
                <a:gd name="connsiteX2" fmla="*/ 1500565 w 1500565"/>
                <a:gd name="connsiteY2" fmla="*/ 699241 h 990006"/>
                <a:gd name="connsiteX3" fmla="*/ 1454656 w 1500565"/>
                <a:gd name="connsiteY3" fmla="*/ 699241 h 990006"/>
                <a:gd name="connsiteX4" fmla="*/ 1454656 w 1500565"/>
                <a:gd name="connsiteY4" fmla="*/ 958222 h 990006"/>
                <a:gd name="connsiteX5" fmla="*/ 1500565 w 1500565"/>
                <a:gd name="connsiteY5" fmla="*/ 958222 h 990006"/>
                <a:gd name="connsiteX6" fmla="*/ 1500565 w 1500565"/>
                <a:gd name="connsiteY6" fmla="*/ 990006 h 990006"/>
                <a:gd name="connsiteX7" fmla="*/ 0 w 1500565"/>
                <a:gd name="connsiteY7" fmla="*/ 990006 h 99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0565" h="990006">
                  <a:moveTo>
                    <a:pt x="0" y="0"/>
                  </a:moveTo>
                  <a:lnTo>
                    <a:pt x="1500565" y="0"/>
                  </a:lnTo>
                  <a:lnTo>
                    <a:pt x="1500565" y="699241"/>
                  </a:lnTo>
                  <a:lnTo>
                    <a:pt x="1454656" y="699241"/>
                  </a:lnTo>
                  <a:lnTo>
                    <a:pt x="1454656" y="958222"/>
                  </a:lnTo>
                  <a:lnTo>
                    <a:pt x="1500565" y="958222"/>
                  </a:lnTo>
                  <a:lnTo>
                    <a:pt x="1500565" y="990006"/>
                  </a:lnTo>
                  <a:lnTo>
                    <a:pt x="0" y="990006"/>
                  </a:lnTo>
                  <a:close/>
                </a:path>
              </a:pathLst>
            </a:custGeom>
          </p:spPr>
        </p:pic>
        <p:sp>
          <p:nvSpPr>
            <p:cNvPr id="32" name="กล่องข้อความ 8">
              <a:extLst>
                <a:ext uri="{FF2B5EF4-FFF2-40B4-BE49-F238E27FC236}">
                  <a16:creationId xmlns:a16="http://schemas.microsoft.com/office/drawing/2014/main" id="{CCCB03A2-6F02-4324-BCC9-DD8938DB9EAA}"/>
                </a:ext>
              </a:extLst>
            </p:cNvPr>
            <p:cNvSpPr txBox="1"/>
            <p:nvPr/>
          </p:nvSpPr>
          <p:spPr>
            <a:xfrm>
              <a:off x="6876256" y="-72716"/>
              <a:ext cx="2331271" cy="52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7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60 </a:t>
              </a:r>
              <a:r>
                <a:rPr lang="th-TH" sz="157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ปี กรมการพัฒนาชุมชน</a:t>
              </a:r>
            </a:p>
            <a:p>
              <a:r>
                <a:rPr lang="th-TH" sz="157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สร้างสรรค์ชุมชน สร้างคน สร้างชาติ</a:t>
              </a:r>
              <a:endParaRPr lang="en-US" sz="157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</p:grp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976143"/>
              </p:ext>
            </p:extLst>
          </p:nvPr>
        </p:nvGraphicFramePr>
        <p:xfrm>
          <a:off x="101356" y="553321"/>
          <a:ext cx="9975333" cy="4735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8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6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6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05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041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จัดสรร (บาท)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เบิกจ่าย (บาท)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สุรินทร์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22,010,980.00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21,697,736.12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98.58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26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อุทัยธานี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12,529,160.00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12,328,832.00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98.40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712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อุตรดิตถ์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13,226,365.00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13,007,748.00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98.35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บึงกาฬ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13,165,160.00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12,781,473.29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97.09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พิษณุโลก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14,189,618.00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13,753,537.50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96.93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สุโขทัย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13,964,590.00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13,489,114.00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96.60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นครพนม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15,636,340.00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15,014,100.30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96.02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ประจวบคีรีขันธ์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12,876,260.00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12,351,868.47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95.93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ตรัง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12,342,804.00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11,833,755.00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95.88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อ่างทอง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9,634,410.00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9,228,488.43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95.79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1467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C033A3AF-3669-47AD-8B14-FB02F94714FB}"/>
              </a:ext>
            </a:extLst>
          </p:cNvPr>
          <p:cNvGrpSpPr/>
          <p:nvPr/>
        </p:nvGrpSpPr>
        <p:grpSpPr>
          <a:xfrm>
            <a:off x="2" y="5280547"/>
            <a:ext cx="10151541" cy="490753"/>
            <a:chOff x="0" y="4752491"/>
            <a:chExt cx="9136387" cy="441678"/>
          </a:xfrm>
        </p:grpSpPr>
        <p:grpSp>
          <p:nvGrpSpPr>
            <p:cNvPr id="10" name="กลุ่ม 9">
              <a:extLst>
                <a:ext uri="{FF2B5EF4-FFF2-40B4-BE49-F238E27FC236}">
                  <a16:creationId xmlns:a16="http://schemas.microsoft.com/office/drawing/2014/main" id="{662FD9F2-88D5-4FCE-BC35-400BCC541367}"/>
                </a:ext>
              </a:extLst>
            </p:cNvPr>
            <p:cNvGrpSpPr/>
            <p:nvPr/>
          </p:nvGrpSpPr>
          <p:grpSpPr>
            <a:xfrm>
              <a:off x="0" y="4752491"/>
              <a:ext cx="9136387" cy="441678"/>
              <a:chOff x="0" y="4627922"/>
              <a:chExt cx="9136387" cy="585694"/>
            </a:xfrm>
          </p:grpSpPr>
          <p:pic>
            <p:nvPicPr>
              <p:cNvPr id="12" name="Picture 20">
                <a:extLst>
                  <a:ext uri="{FF2B5EF4-FFF2-40B4-BE49-F238E27FC236}">
                    <a16:creationId xmlns:a16="http://schemas.microsoft.com/office/drawing/2014/main" id="{B2FF3489-DC47-4A4F-B0D6-CD01584F66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495590" y="4692423"/>
                <a:ext cx="1217329" cy="521193"/>
              </a:xfrm>
              <a:prstGeom prst="rect">
                <a:avLst/>
              </a:prstGeom>
            </p:spPr>
          </p:pic>
          <p:pic>
            <p:nvPicPr>
              <p:cNvPr id="13" name="Picture 21">
                <a:extLst>
                  <a:ext uri="{FF2B5EF4-FFF2-40B4-BE49-F238E27FC236}">
                    <a16:creationId xmlns:a16="http://schemas.microsoft.com/office/drawing/2014/main" id="{F35BC03E-0CFB-4EF2-92B1-9540B31E4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5207" y="4798459"/>
                <a:ext cx="864127" cy="296250"/>
              </a:xfrm>
              <a:prstGeom prst="rect">
                <a:avLst/>
              </a:prstGeom>
            </p:spPr>
          </p:pic>
          <p:grpSp>
            <p:nvGrpSpPr>
              <p:cNvPr id="14" name="กลุ่ม 1">
                <a:extLst>
                  <a:ext uri="{FF2B5EF4-FFF2-40B4-BE49-F238E27FC236}">
                    <a16:creationId xmlns:a16="http://schemas.microsoft.com/office/drawing/2014/main" id="{4A1B0FC9-9ADD-472B-BFC8-9495F3EED426}"/>
                  </a:ext>
                </a:extLst>
              </p:cNvPr>
              <p:cNvGrpSpPr/>
              <p:nvPr/>
            </p:nvGrpSpPr>
            <p:grpSpPr>
              <a:xfrm>
                <a:off x="7276485" y="4795993"/>
                <a:ext cx="522574" cy="295287"/>
                <a:chOff x="8545578" y="6260023"/>
                <a:chExt cx="1654218" cy="620377"/>
              </a:xfrm>
            </p:grpSpPr>
            <p:pic>
              <p:nvPicPr>
                <p:cNvPr id="24" name="Picture 35">
                  <a:extLst>
                    <a:ext uri="{FF2B5EF4-FFF2-40B4-BE49-F238E27FC236}">
                      <a16:creationId xmlns:a16="http://schemas.microsoft.com/office/drawing/2014/main" id="{981BCD01-FCFD-4650-BF4F-0397D6755F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5578" y="6260023"/>
                  <a:ext cx="1048502" cy="620377"/>
                </a:xfrm>
                <a:prstGeom prst="rect">
                  <a:avLst/>
                </a:prstGeom>
              </p:spPr>
            </p:pic>
            <p:pic>
              <p:nvPicPr>
                <p:cNvPr id="25" name="Picture 36">
                  <a:extLst>
                    <a:ext uri="{FF2B5EF4-FFF2-40B4-BE49-F238E27FC236}">
                      <a16:creationId xmlns:a16="http://schemas.microsoft.com/office/drawing/2014/main" id="{1AA9604F-29D1-4DA3-B0B6-7F0B8E9D2B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3779" y="6271358"/>
                  <a:ext cx="566017" cy="566018"/>
                </a:xfrm>
                <a:prstGeom prst="rect">
                  <a:avLst/>
                </a:prstGeom>
              </p:spPr>
            </p:pic>
          </p:grpSp>
          <p:pic>
            <p:nvPicPr>
              <p:cNvPr id="15" name="Picture 24">
                <a:extLst>
                  <a:ext uri="{FF2B5EF4-FFF2-40B4-BE49-F238E27FC236}">
                    <a16:creationId xmlns:a16="http://schemas.microsoft.com/office/drawing/2014/main" id="{1A95025A-6C56-4FE4-8BC9-AA2FFB86AD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3728" y="4627922"/>
                <a:ext cx="331226" cy="532337"/>
              </a:xfrm>
              <a:prstGeom prst="rect">
                <a:avLst/>
              </a:prstGeom>
            </p:spPr>
          </p:pic>
          <p:pic>
            <p:nvPicPr>
              <p:cNvPr id="16" name="Picture 25">
                <a:extLst>
                  <a:ext uri="{FF2B5EF4-FFF2-40B4-BE49-F238E27FC236}">
                    <a16:creationId xmlns:a16="http://schemas.microsoft.com/office/drawing/2014/main" id="{3E966B46-3B21-44AD-8509-D57FF9A795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659766" y="4693074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7" name="กลุ่ม 7">
                <a:extLst>
                  <a:ext uri="{FF2B5EF4-FFF2-40B4-BE49-F238E27FC236}">
                    <a16:creationId xmlns:a16="http://schemas.microsoft.com/office/drawing/2014/main" id="{F2DA8D4B-0823-4539-B7C6-530A4CEC20DB}"/>
                  </a:ext>
                </a:extLst>
              </p:cNvPr>
              <p:cNvGrpSpPr/>
              <p:nvPr/>
            </p:nvGrpSpPr>
            <p:grpSpPr>
              <a:xfrm>
                <a:off x="0" y="4651321"/>
                <a:ext cx="4488393" cy="520252"/>
                <a:chOff x="-16306" y="6441924"/>
                <a:chExt cx="6215903" cy="428468"/>
              </a:xfrm>
            </p:grpSpPr>
            <p:sp>
              <p:nvSpPr>
                <p:cNvPr id="21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3FD4EF6D-27A4-4E79-90F2-2C98262DB1FF}"/>
                    </a:ext>
                  </a:extLst>
                </p:cNvPr>
                <p:cNvSpPr/>
                <p:nvPr/>
              </p:nvSpPr>
              <p:spPr>
                <a:xfrm>
                  <a:off x="-16306" y="6517325"/>
                  <a:ext cx="595714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2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10FF2638-98F5-444F-BD8D-B004BEC8A0D7}"/>
                    </a:ext>
                  </a:extLst>
                </p:cNvPr>
                <p:cNvSpPr/>
                <p:nvPr/>
              </p:nvSpPr>
              <p:spPr>
                <a:xfrm>
                  <a:off x="-12113" y="6441924"/>
                  <a:ext cx="6047640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23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B8113AE3-4BC6-49F5-844C-73B87301C156}"/>
                    </a:ext>
                  </a:extLst>
                </p:cNvPr>
                <p:cNvSpPr/>
                <p:nvPr/>
              </p:nvSpPr>
              <p:spPr>
                <a:xfrm>
                  <a:off x="5674715" y="6443702"/>
                  <a:ext cx="524882" cy="426690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8" name="กลุ่ม 4">
                <a:extLst>
                  <a:ext uri="{FF2B5EF4-FFF2-40B4-BE49-F238E27FC236}">
                    <a16:creationId xmlns:a16="http://schemas.microsoft.com/office/drawing/2014/main" id="{E64A1734-0AA1-4E2A-B9C5-4E99E04CDAAA}"/>
                  </a:ext>
                </a:extLst>
              </p:cNvPr>
              <p:cNvGrpSpPr/>
              <p:nvPr/>
            </p:nvGrpSpPr>
            <p:grpSpPr>
              <a:xfrm>
                <a:off x="8062498" y="4638393"/>
                <a:ext cx="1073889" cy="500781"/>
                <a:chOff x="10426806" y="6430401"/>
                <a:chExt cx="1765194" cy="427599"/>
              </a:xfrm>
            </p:grpSpPr>
            <p:sp>
              <p:nvSpPr>
                <p:cNvPr id="19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08FACBA0-7212-416C-A6EB-42E0AF4C9501}"/>
                    </a:ext>
                  </a:extLst>
                </p:cNvPr>
                <p:cNvSpPr/>
                <p:nvPr/>
              </p:nvSpPr>
              <p:spPr>
                <a:xfrm>
                  <a:off x="10426806" y="6430401"/>
                  <a:ext cx="1760999" cy="426691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0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7D32963-4D05-4F7A-98D1-22B1B5A2574F}"/>
                    </a:ext>
                  </a:extLst>
                </p:cNvPr>
                <p:cNvSpPr/>
                <p:nvPr/>
              </p:nvSpPr>
              <p:spPr>
                <a:xfrm>
                  <a:off x="10431001" y="6517325"/>
                  <a:ext cx="1760999" cy="340675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sp>
          <p:nvSpPr>
            <p:cNvPr id="11" name="รูปแบบอิสระ: รูปร่าง 49">
              <a:extLst>
                <a:ext uri="{FF2B5EF4-FFF2-40B4-BE49-F238E27FC236}">
                  <a16:creationId xmlns:a16="http://schemas.microsoft.com/office/drawing/2014/main" id="{6E8D1EF6-33D4-4053-AD34-3827DEBBC377}"/>
                </a:ext>
              </a:extLst>
            </p:cNvPr>
            <p:cNvSpPr/>
            <p:nvPr/>
          </p:nvSpPr>
          <p:spPr>
            <a:xfrm rot="351101">
              <a:off x="7967827" y="4753458"/>
              <a:ext cx="379008" cy="390700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id="{7D06518B-9B45-4201-A300-3BEEF5DCD03B}"/>
              </a:ext>
            </a:extLst>
          </p:cNvPr>
          <p:cNvGrpSpPr/>
          <p:nvPr/>
        </p:nvGrpSpPr>
        <p:grpSpPr>
          <a:xfrm>
            <a:off x="-23582" y="-406181"/>
            <a:ext cx="10254168" cy="1385058"/>
            <a:chOff x="-21224" y="-365563"/>
            <a:chExt cx="9228751" cy="1246552"/>
          </a:xfrm>
        </p:grpSpPr>
        <p:sp>
          <p:nvSpPr>
            <p:cNvPr id="27" name="รูปแบบอิสระ: รูปร่าง 62">
              <a:extLst>
                <a:ext uri="{FF2B5EF4-FFF2-40B4-BE49-F238E27FC236}">
                  <a16:creationId xmlns:a16="http://schemas.microsoft.com/office/drawing/2014/main" id="{763F6E50-E3DE-4F2F-B389-800C6A2058F9}"/>
                </a:ext>
              </a:extLst>
            </p:cNvPr>
            <p:cNvSpPr/>
            <p:nvPr/>
          </p:nvSpPr>
          <p:spPr>
            <a:xfrm rot="10800000">
              <a:off x="-21224" y="343326"/>
              <a:ext cx="7820283" cy="100071"/>
            </a:xfrm>
            <a:custGeom>
              <a:avLst/>
              <a:gdLst>
                <a:gd name="connsiteX0" fmla="*/ 437779 w 1373020"/>
                <a:gd name="connsiteY0" fmla="*/ 0 h 426691"/>
                <a:gd name="connsiteX1" fmla="*/ 1373020 w 1373020"/>
                <a:gd name="connsiteY1" fmla="*/ 0 h 426691"/>
                <a:gd name="connsiteX2" fmla="*/ 1373020 w 1373020"/>
                <a:gd name="connsiteY2" fmla="*/ 426691 h 426691"/>
                <a:gd name="connsiteX3" fmla="*/ 0 w 1373020"/>
                <a:gd name="connsiteY3" fmla="*/ 426691 h 426691"/>
                <a:gd name="connsiteX4" fmla="*/ 323208 w 1373020"/>
                <a:gd name="connsiteY4" fmla="*/ 111669 h 426691"/>
                <a:gd name="connsiteX5" fmla="*/ 437779 w 1373020"/>
                <a:gd name="connsiteY5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3020" h="426691">
                  <a:moveTo>
                    <a:pt x="437779" y="0"/>
                  </a:moveTo>
                  <a:lnTo>
                    <a:pt x="1373020" y="0"/>
                  </a:lnTo>
                  <a:lnTo>
                    <a:pt x="1373020" y="426691"/>
                  </a:lnTo>
                  <a:lnTo>
                    <a:pt x="0" y="426691"/>
                  </a:lnTo>
                  <a:lnTo>
                    <a:pt x="323208" y="111669"/>
                  </a:lnTo>
                  <a:lnTo>
                    <a:pt x="437779" y="0"/>
                  </a:lnTo>
                  <a:close/>
                </a:path>
              </a:pathLst>
            </a:cu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28" name="รูปแบบอิสระ: รูปร่าง 62">
              <a:extLst>
                <a:ext uri="{FF2B5EF4-FFF2-40B4-BE49-F238E27FC236}">
                  <a16:creationId xmlns:a16="http://schemas.microsoft.com/office/drawing/2014/main" id="{6170159F-B4D3-4017-9CD6-524599548825}"/>
                </a:ext>
              </a:extLst>
            </p:cNvPr>
            <p:cNvSpPr/>
            <p:nvPr/>
          </p:nvSpPr>
          <p:spPr>
            <a:xfrm flipV="1">
              <a:off x="5266749" y="-20538"/>
              <a:ext cx="3893491" cy="487172"/>
            </a:xfrm>
            <a:custGeom>
              <a:avLst/>
              <a:gdLst>
                <a:gd name="connsiteX0" fmla="*/ 437779 w 1373020"/>
                <a:gd name="connsiteY0" fmla="*/ 0 h 426691"/>
                <a:gd name="connsiteX1" fmla="*/ 1373020 w 1373020"/>
                <a:gd name="connsiteY1" fmla="*/ 0 h 426691"/>
                <a:gd name="connsiteX2" fmla="*/ 1373020 w 1373020"/>
                <a:gd name="connsiteY2" fmla="*/ 426691 h 426691"/>
                <a:gd name="connsiteX3" fmla="*/ 0 w 1373020"/>
                <a:gd name="connsiteY3" fmla="*/ 426691 h 426691"/>
                <a:gd name="connsiteX4" fmla="*/ 323208 w 1373020"/>
                <a:gd name="connsiteY4" fmla="*/ 111669 h 426691"/>
                <a:gd name="connsiteX5" fmla="*/ 437779 w 1373020"/>
                <a:gd name="connsiteY5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3020" h="426691">
                  <a:moveTo>
                    <a:pt x="437779" y="0"/>
                  </a:moveTo>
                  <a:lnTo>
                    <a:pt x="1373020" y="0"/>
                  </a:lnTo>
                  <a:lnTo>
                    <a:pt x="1373020" y="426691"/>
                  </a:lnTo>
                  <a:lnTo>
                    <a:pt x="0" y="426691"/>
                  </a:lnTo>
                  <a:lnTo>
                    <a:pt x="323208" y="111669"/>
                  </a:lnTo>
                  <a:lnTo>
                    <a:pt x="437779" y="0"/>
                  </a:lnTo>
                  <a:close/>
                </a:path>
              </a:pathLst>
            </a:cu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29" name="สี่เหลี่ยมผืนผ้า 11">
              <a:extLst>
                <a:ext uri="{FF2B5EF4-FFF2-40B4-BE49-F238E27FC236}">
                  <a16:creationId xmlns:a16="http://schemas.microsoft.com/office/drawing/2014/main" id="{F9F4841F-3BBC-4457-AA88-3D070EC45B06}"/>
                </a:ext>
              </a:extLst>
            </p:cNvPr>
            <p:cNvSpPr/>
            <p:nvPr/>
          </p:nvSpPr>
          <p:spPr>
            <a:xfrm>
              <a:off x="0" y="-23695"/>
              <a:ext cx="9160240" cy="385348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th-TH" sz="16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จังหวัดที่มีผลการเบิกจ่ายภาพรวม 10 อันดับสุดท้าย </a:t>
              </a:r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(ข้อมูล ณ </a:t>
              </a:r>
              <a:r>
                <a:rPr lang="th-TH" sz="1200" b="1" dirty="0" smtClean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15 สิงหาคม </a:t>
              </a:r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2565)</a:t>
              </a:r>
            </a:p>
          </p:txBody>
        </p:sp>
        <p:sp>
          <p:nvSpPr>
            <p:cNvPr id="30" name="วงรี 13">
              <a:extLst>
                <a:ext uri="{FF2B5EF4-FFF2-40B4-BE49-F238E27FC236}">
                  <a16:creationId xmlns:a16="http://schemas.microsoft.com/office/drawing/2014/main" id="{26798FC3-BA23-4F57-9494-6FF28D367843}"/>
                </a:ext>
              </a:extLst>
            </p:cNvPr>
            <p:cNvSpPr/>
            <p:nvPr/>
          </p:nvSpPr>
          <p:spPr>
            <a:xfrm>
              <a:off x="5364490" y="-365563"/>
              <a:ext cx="1840389" cy="1246552"/>
            </a:xfrm>
            <a:prstGeom prst="ellipse">
              <a:avLst/>
            </a:prstGeom>
            <a:solidFill>
              <a:srgbClr val="FBF7F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dirty="0"/>
            </a:p>
          </p:txBody>
        </p:sp>
        <p:pic>
          <p:nvPicPr>
            <p:cNvPr id="31" name="รูปภาพ 65">
              <a:extLst>
                <a:ext uri="{FF2B5EF4-FFF2-40B4-BE49-F238E27FC236}">
                  <a16:creationId xmlns:a16="http://schemas.microsoft.com/office/drawing/2014/main" id="{FF1C8559-7F07-4282-B711-DDC3A7946E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168" b="30186"/>
            <a:stretch/>
          </p:blipFill>
          <p:spPr>
            <a:xfrm>
              <a:off x="5911596" y="-52058"/>
              <a:ext cx="760236" cy="501554"/>
            </a:xfrm>
            <a:custGeom>
              <a:avLst/>
              <a:gdLst>
                <a:gd name="connsiteX0" fmla="*/ 0 w 1500565"/>
                <a:gd name="connsiteY0" fmla="*/ 0 h 990006"/>
                <a:gd name="connsiteX1" fmla="*/ 1500565 w 1500565"/>
                <a:gd name="connsiteY1" fmla="*/ 0 h 990006"/>
                <a:gd name="connsiteX2" fmla="*/ 1500565 w 1500565"/>
                <a:gd name="connsiteY2" fmla="*/ 699241 h 990006"/>
                <a:gd name="connsiteX3" fmla="*/ 1454656 w 1500565"/>
                <a:gd name="connsiteY3" fmla="*/ 699241 h 990006"/>
                <a:gd name="connsiteX4" fmla="*/ 1454656 w 1500565"/>
                <a:gd name="connsiteY4" fmla="*/ 958222 h 990006"/>
                <a:gd name="connsiteX5" fmla="*/ 1500565 w 1500565"/>
                <a:gd name="connsiteY5" fmla="*/ 958222 h 990006"/>
                <a:gd name="connsiteX6" fmla="*/ 1500565 w 1500565"/>
                <a:gd name="connsiteY6" fmla="*/ 990006 h 990006"/>
                <a:gd name="connsiteX7" fmla="*/ 0 w 1500565"/>
                <a:gd name="connsiteY7" fmla="*/ 990006 h 99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0565" h="990006">
                  <a:moveTo>
                    <a:pt x="0" y="0"/>
                  </a:moveTo>
                  <a:lnTo>
                    <a:pt x="1500565" y="0"/>
                  </a:lnTo>
                  <a:lnTo>
                    <a:pt x="1500565" y="699241"/>
                  </a:lnTo>
                  <a:lnTo>
                    <a:pt x="1454656" y="699241"/>
                  </a:lnTo>
                  <a:lnTo>
                    <a:pt x="1454656" y="958222"/>
                  </a:lnTo>
                  <a:lnTo>
                    <a:pt x="1500565" y="958222"/>
                  </a:lnTo>
                  <a:lnTo>
                    <a:pt x="1500565" y="990006"/>
                  </a:lnTo>
                  <a:lnTo>
                    <a:pt x="0" y="990006"/>
                  </a:lnTo>
                  <a:close/>
                </a:path>
              </a:pathLst>
            </a:custGeom>
          </p:spPr>
        </p:pic>
        <p:sp>
          <p:nvSpPr>
            <p:cNvPr id="32" name="กล่องข้อความ 8">
              <a:extLst>
                <a:ext uri="{FF2B5EF4-FFF2-40B4-BE49-F238E27FC236}">
                  <a16:creationId xmlns:a16="http://schemas.microsoft.com/office/drawing/2014/main" id="{CCCB03A2-6F02-4324-BCC9-DD8938DB9EAA}"/>
                </a:ext>
              </a:extLst>
            </p:cNvPr>
            <p:cNvSpPr txBox="1"/>
            <p:nvPr/>
          </p:nvSpPr>
          <p:spPr>
            <a:xfrm>
              <a:off x="6876256" y="-78830"/>
              <a:ext cx="2331271" cy="52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83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60 </a:t>
              </a:r>
              <a:r>
                <a:rPr lang="th-TH" sz="1583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ปี กรมการพัฒนาชุมชน</a:t>
              </a:r>
            </a:p>
            <a:p>
              <a:r>
                <a:rPr lang="th-TH" sz="1583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สร้างสรรค์ชุมชน สร้างคน สร้างชาติ</a:t>
              </a:r>
              <a:endParaRPr lang="en-US" sz="158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</p:grp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807225"/>
              </p:ext>
            </p:extLst>
          </p:nvPr>
        </p:nvGraphicFramePr>
        <p:xfrm>
          <a:off x="110622" y="595194"/>
          <a:ext cx="9956800" cy="4637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4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2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7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00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1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3381">
                <a:tc>
                  <a:txBody>
                    <a:bodyPr/>
                    <a:lstStyle/>
                    <a:p>
                      <a:pPr algn="ctr"/>
                      <a:r>
                        <a:rPr lang="th-TH" sz="15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จัดสรร (บาท)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เบิกจ่าย (บาท)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7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67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สมุทรปราการ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3,419,026.00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2,784,951.11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81.45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2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68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ปัตตานี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12,593,954.00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10,203,406.43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81.02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5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69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อุดรธานี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13,869,173.00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10,943,036.00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78.90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7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หนองบัวลำภู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10,343,175.00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7,810,855.00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75.52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7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71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ศรีสะเกษ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18,965,654.00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14,138,482.00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74.55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7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72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นนทบุรี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12,920,432.00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9,581,275.66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74.16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7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73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ปทุมธานี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9,936,083.00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7,338,227.11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73.85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7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74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สุราษฎร์ธานี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13,309,723.00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9,489,753.37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71.30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47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75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ลำปาง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13,354,850.00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9,192,317.03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68.83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47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76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ลำพูน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9,443,905.00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6,309,317.00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66.81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33920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488344"/>
            <a:ext cx="10160000" cy="128355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4.</a:t>
            </a:r>
            <a:r>
              <a:rPr lang="en-GB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 </a:t>
            </a: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charset="-34"/>
                <a:cs typeface="Chulabhorn Likit Text" panose="00000500000000000000" charset="-34"/>
              </a:rPr>
              <a:t>รายงานผลการดำเนินงานการประเมินผลการดำเนินงานทุนหมุนเวียน </a:t>
            </a:r>
            <a:b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charset="-34"/>
                <a:cs typeface="Chulabhorn Likit Text" panose="00000500000000000000" charset="-34"/>
              </a:rPr>
            </a:b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charset="-34"/>
                <a:cs typeface="Chulabhorn Likit Text" panose="00000500000000000000" charset="-34"/>
              </a:rPr>
              <a:t>ประจำปีบัญชี 2565 กองทุนพัฒนาบทบาทสตรี กรมการพัฒนาชุมชน</a:t>
            </a:r>
            <a:endParaRPr lang="en-US" sz="19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charset="-34"/>
              <a:cs typeface="Chulabhorn Likit Text" panose="00000500000000000000" charset="-34"/>
            </a:endParaRPr>
          </a:p>
          <a:p>
            <a:pPr algn="ctr">
              <a:lnSpc>
                <a:spcPct val="130000"/>
              </a:lnSpc>
            </a:pPr>
            <a:endParaRPr lang="th-TH" sz="19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7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38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39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49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0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0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1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5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4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</p:spTree>
    <p:extLst>
      <p:ext uri="{BB962C8B-B14F-4D97-AF65-F5344CB8AC3E}">
        <p14:creationId xmlns:p14="http://schemas.microsoft.com/office/powerpoint/2010/main" val="39162964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0" y="558578"/>
          <a:ext cx="10142520" cy="5108796"/>
        </p:xfrm>
        <a:graphic>
          <a:graphicData uri="http://schemas.openxmlformats.org/drawingml/2006/table">
            <a:tbl>
              <a:tblPr firstRow="1" bandRow="1"/>
              <a:tblGrid>
                <a:gridCol w="5255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524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tc h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227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60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 การเงิน</a:t>
                      </a:r>
                    </a:p>
                    <a:p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14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1.1 ร้อยละของการชำระคืนเงินกู้ยืม</a:t>
                      </a:r>
                    </a:p>
                    <a:p>
                      <a:endParaRPr lang="th-TH" sz="8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146268"/>
              </p:ext>
            </p:extLst>
          </p:nvPr>
        </p:nvGraphicFramePr>
        <p:xfrm>
          <a:off x="2" y="1565909"/>
          <a:ext cx="5254495" cy="411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899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50899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50899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50899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050899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70169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70169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70169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68.50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</a:t>
                      </a: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71.50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70169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 smtClean="0">
                          <a:solidFill>
                            <a:srgbClr val="FF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45.85</a:t>
                      </a:r>
                      <a:endParaRPr lang="th-TH" sz="1100" b="1" dirty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315008"/>
                  </a:ext>
                </a:extLst>
              </a:tr>
              <a:tr h="3020791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200" b="1" i="0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1</a:t>
                      </a:r>
                      <a:r>
                        <a:rPr lang="th-TH" sz="1200" b="0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</a:t>
                      </a: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i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</a:t>
                      </a:r>
                      <a:r>
                        <a:rPr lang="th-TH" sz="1100" b="0" i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มีหนี้ครบกำหนดชำระตามสัญญาในปีบัญชี</a:t>
                      </a:r>
                      <a:r>
                        <a:rPr lang="th-TH" sz="1100" b="0" i="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2565 (1 ต.ค. 2564 </a:t>
                      </a:r>
                      <a:r>
                        <a:rPr lang="th-TH" sz="1050" b="0" i="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  <a:r>
                        <a:rPr lang="th-TH" sz="105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 สิงหาคม 2565)                   จำนวน 1,866,406,163.87 บาท รับชำระคืนเงินกู้ยืม จำนวน 855,236,556.17</a:t>
                      </a:r>
                      <a:r>
                        <a:rPr lang="th-TH" sz="105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05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บาท                           คิดเป็นร้อยละ 45.85</a:t>
                      </a:r>
                      <a:endParaRPr lang="en-US" sz="105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indent="0" algn="thaiDist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th-TH" sz="1100" b="0" i="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050" b="0" i="0" u="none" strike="noStrike" kern="1200" cap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- </a:t>
                      </a:r>
                      <a:r>
                        <a:rPr lang="th-TH" sz="105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</a:t>
                      </a:r>
                      <a:r>
                        <a:rPr lang="th-TH" sz="105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ดำเนินการแนวทางในการบริหารจัดการหนี้ โดยลดอัตราดอกเบี้ยเงินกู้และ</a:t>
                      </a:r>
                      <a:r>
                        <a:rPr lang="th-TH" sz="105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อัตรา    ดอกเบี้ยเงินกู้และอัตราดอกเบี้ยผิดนัด </a:t>
                      </a:r>
                      <a:r>
                        <a:rPr lang="th-TH" sz="105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ตามประกาศ</a:t>
                      </a:r>
                      <a:r>
                        <a:rPr lang="th-TH" sz="105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คณะกรรมการกองทุนพัฒนาบทบาทสตรี                 </a:t>
                      </a:r>
                      <a:endParaRPr lang="th-TH" sz="1050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indent="0" algn="thaiDist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th-TH" sz="1050" kern="1200" spc="-5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ติดตามสนับสนุน แก้ไขปัญหา แนวทางในการบริหารจัดการหนี้กองทุนพัฒนาบทบทสตรี                              จังหวัดสงขลา, ยะลา ระหว่างวันที่ 6 - 9 กรกฎาคม 2565</a:t>
                      </a:r>
                    </a:p>
                    <a:p>
                      <a:pPr marL="0" indent="0" algn="thaiDist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th-TH" sz="1050" kern="1200" spc="-5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</a:t>
                      </a:r>
                      <a:r>
                        <a:rPr lang="th-TH" sz="1050" kern="1200" spc="-5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มีการติดตามและรายงานผลการบริหารจัดการหนี้ ทั้ง 76 จังหวัด และกรุงเทพมหานคร </a:t>
                      </a:r>
                      <a:br>
                        <a:rPr lang="th-TH" sz="1050" kern="1200" spc="-5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05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ผ่านระบบวิดิทัศน์ทางไกล (</a:t>
                      </a:r>
                      <a:r>
                        <a:rPr lang="en-US" sz="105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Video</a:t>
                      </a:r>
                      <a:r>
                        <a:rPr lang="th-TH" sz="105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05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Conference</a:t>
                      </a:r>
                      <a:r>
                        <a:rPr lang="th-TH" sz="105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) เป็นประจำทุก</a:t>
                      </a:r>
                      <a:r>
                        <a:rPr lang="th-TH" sz="105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เดือน</a:t>
                      </a:r>
                    </a:p>
                    <a:p>
                      <a:pPr marL="0" indent="0" algn="thaiDist">
                        <a:lnSpc>
                          <a:spcPct val="150000"/>
                        </a:lnSpc>
                        <a:buFontTx/>
                        <a:buNone/>
                      </a:pPr>
                      <a:endParaRPr lang="th-TH" sz="1050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30" name="Chart 29"/>
          <p:cNvGraphicFramePr/>
          <p:nvPr>
            <p:extLst>
              <p:ext uri="{D42A27DB-BD31-4B8C-83A1-F6EECF244321}">
                <p14:modId xmlns:p14="http://schemas.microsoft.com/office/powerpoint/2010/main" val="2841990425"/>
              </p:ext>
            </p:extLst>
          </p:nvPr>
        </p:nvGraphicFramePr>
        <p:xfrm>
          <a:off x="5254497" y="1004711"/>
          <a:ext cx="4888023" cy="4662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38400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0" y="695929"/>
          <a:ext cx="10142520" cy="5019070"/>
        </p:xfrm>
        <a:graphic>
          <a:graphicData uri="http://schemas.openxmlformats.org/drawingml/2006/table">
            <a:tbl>
              <a:tblPr firstRow="1" bandRow="1"/>
              <a:tblGrid>
                <a:gridCol w="5255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033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tc h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003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60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 การเงิน</a:t>
                      </a:r>
                    </a:p>
                    <a:p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1.2 อัตราหนี้ค้างชำระ (</a:t>
                      </a:r>
                      <a:r>
                        <a:rPr lang="en-US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Non-performing Loan : NPL)  </a:t>
                      </a:r>
                      <a:endParaRPr lang="th-TH" sz="1200" b="1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872477"/>
              </p:ext>
            </p:extLst>
          </p:nvPr>
        </p:nvGraphicFramePr>
        <p:xfrm>
          <a:off x="2" y="1850832"/>
          <a:ext cx="5254495" cy="3864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899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50899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50899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50899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050899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79761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64219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6421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64219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 smtClean="0">
                          <a:solidFill>
                            <a:srgbClr val="FF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19.41</a:t>
                      </a:r>
                      <a:endParaRPr lang="th-TH" sz="1100" b="1" dirty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100" b="1" dirty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100" b="1" dirty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315008"/>
                  </a:ext>
                </a:extLst>
              </a:tr>
              <a:tr h="2791748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400" b="1" i="0" u="sng" dirty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400" b="1" i="0" u="none" baseline="0" dirty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400" b="1" i="0" u="none" baseline="0" dirty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400" b="1" i="0" dirty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</a:t>
                      </a:r>
                      <a:r>
                        <a:rPr lang="en-US" sz="1400" b="1" i="0" dirty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th-TH" sz="1400" b="0" i="0" dirty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</a:t>
                      </a:r>
                    </a:p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05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</a:t>
                      </a:r>
                      <a:r>
                        <a:rPr lang="th-TH" sz="105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จำนวนเงินที่ได้รับอนุมัติตามสัญญากู้ยืมในปีบัญชี 2556 - 2565 ณ วันที่ 1 สิงหาคม 2565 จำนวน 16,368,639,323.69 บาท รับชำระคืน จำนวน 11,546,556,887.16 บาท</a:t>
                      </a:r>
                      <a:endParaRPr lang="en-US" sz="105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คงเหลือ จำนวน 4,822,082,436.53 บาท เป็นหนี้เกินกำหนดชำระ จำนวน 936,194,477.38 บาท </a:t>
                      </a:r>
                      <a:r>
                        <a:rPr lang="th-TH" sz="105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คิดเป็นร้อยละ 19.41 ของลูกหนี้คงเหลือ </a:t>
                      </a:r>
                      <a:endParaRPr lang="en-US" sz="105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</a:t>
                      </a:r>
                      <a:r>
                        <a:rPr lang="th-TH" sz="11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ดำเนินการแนวทางในการบริหารจัดการหนี้,</a:t>
                      </a:r>
                      <a:r>
                        <a:rPr lang="th-TH" sz="11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ช่วยเหลือบรรเทาความเดือน</a:t>
                      </a:r>
                      <a:r>
                        <a:rPr lang="th-TH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ร้อน                      ให้กับ</a:t>
                      </a:r>
                      <a:r>
                        <a:rPr lang="th-TH" sz="1100" kern="1200" spc="5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ลูกหนี้ </a:t>
                      </a:r>
                      <a:r>
                        <a:rPr lang="th-TH" sz="1100" kern="1200" spc="5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โดยลดอัตราดอกเบี้ยเงินกู้และอัตราดอกเบี้ยผิดนัด ตาม</a:t>
                      </a:r>
                      <a:r>
                        <a:rPr lang="th-TH" sz="1100" kern="1200" spc="5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ประกาศ</a:t>
                      </a:r>
                      <a:br>
                        <a:rPr lang="th-TH" sz="1100" kern="1200" spc="5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100" kern="1200" spc="5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คณะกรรมการ</a:t>
                      </a:r>
                      <a:r>
                        <a:rPr lang="th-TH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บริหารกองทุนพัฒนาบทบาทสตรี       </a:t>
                      </a:r>
                      <a:endParaRPr lang="th-TH" sz="11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indent="0" algn="thaiDist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th-TH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</a:t>
                      </a:r>
                      <a:r>
                        <a:rPr lang="th-TH" sz="11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ติดตามหนี้ค้างชำระ กรณีหนี้ที่จะขาดอายุความ เพื่อเร่งรัดติดตามและป้องกัน </a:t>
                      </a:r>
                      <a:r>
                        <a:rPr lang="th-TH" sz="11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     </a:t>
                      </a:r>
                      <a:r>
                        <a:rPr lang="th-TH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มิ</a:t>
                      </a:r>
                      <a:r>
                        <a:rPr lang="th-TH" sz="11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ให้หนี้ขาดอายุความ มิให้เกิดหนี้เสียและหนี้สูญ  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980765876"/>
              </p:ext>
            </p:extLst>
          </p:nvPr>
        </p:nvGraphicFramePr>
        <p:xfrm>
          <a:off x="5307574" y="1134207"/>
          <a:ext cx="4781869" cy="4580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979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027561"/>
              </p:ext>
            </p:extLst>
          </p:nvPr>
        </p:nvGraphicFramePr>
        <p:xfrm>
          <a:off x="8740" y="606203"/>
          <a:ext cx="10142520" cy="4985352"/>
        </p:xfrm>
        <a:graphic>
          <a:graphicData uri="http://schemas.openxmlformats.org/drawingml/2006/table">
            <a:tbl>
              <a:tblPr firstRow="1" bandRow="1"/>
              <a:tblGrid>
                <a:gridCol w="5255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315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tc h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003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 การสนองประโยชน์ต่อผู้มีส่วนได้ส่วนเสีย 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ตัวชี้วัดที่ 2.1 การดำเนินงานตาม</a:t>
                      </a:r>
                      <a:r>
                        <a:rPr lang="th-TH" sz="11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แผนพัฒนาฐานข้อมูล</a:t>
                      </a: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สารสนเทศ      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</a:t>
                      </a:r>
                      <a:r>
                        <a:rPr lang="th-TH" sz="105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เพื่อการประเมินผลลัพธ์และผลกระทบของทุนหมุนเวียน (ตัวชี้วัดร่วม)</a:t>
                      </a:r>
                      <a:endParaRPr lang="th-TH" sz="105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039525"/>
              </p:ext>
            </p:extLst>
          </p:nvPr>
        </p:nvGraphicFramePr>
        <p:xfrm>
          <a:off x="-7955" y="1816912"/>
          <a:ext cx="5241195" cy="3800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239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48239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48239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48239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048239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75022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59742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1375845">
                <a:tc>
                  <a:txBody>
                    <a:bodyPr/>
                    <a:lstStyle/>
                    <a:p>
                      <a:pPr algn="ctr"/>
                      <a:endParaRPr lang="th-TH" sz="8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ทุนหมุนเวียนดำเนินงานตามแผน  พัฒนาระบบฐานข้อมูลฯ ประจำปี              บัญชี 2565</a:t>
                      </a:r>
                      <a:endParaRPr lang="en-US" sz="8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แล้วเสร็จ</a:t>
                      </a:r>
                      <a:endParaRPr lang="en-US" sz="8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 </a:t>
                      </a:r>
                      <a:r>
                        <a:rPr lang="en-US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80</a:t>
                      </a:r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ของแผนงาน/โครงการ/กิจกรรมทั้งหมด</a:t>
                      </a:r>
                      <a:endParaRPr lang="th-TH" sz="8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80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ทุนหมุนเวียนดำเนินงานตามแผน  พัฒนาระบบฐานข้อมูลฯ ประจำปี               บัญชี 2565</a:t>
                      </a:r>
                      <a:endParaRPr lang="en-US" sz="8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80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แล้วเสร็จ</a:t>
                      </a:r>
                      <a:endParaRPr lang="en-US" sz="8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80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ร้อยละ </a:t>
                      </a:r>
                      <a:r>
                        <a:rPr lang="en-US" sz="80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90</a:t>
                      </a:r>
                      <a:r>
                        <a:rPr lang="th-TH" sz="80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ของแผนงาน/โครงการ/กิจกรรมทั้งหมด</a:t>
                      </a:r>
                      <a:endParaRPr lang="en-US" sz="8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ทุนหมุนเวียนดำเนินงานตามแผน                 พัฒนาระบบฐานข้อมูลฯ ประจำปี                 บัญชี 2565</a:t>
                      </a:r>
                      <a:endParaRPr lang="en-US" sz="8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แล้วเสร็จ</a:t>
                      </a:r>
                      <a:endParaRPr lang="en-US" sz="8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 </a:t>
                      </a:r>
                      <a:r>
                        <a:rPr lang="en-US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100</a:t>
                      </a:r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ของแผนงาน/โครงการ/กิจกรรม</a:t>
                      </a:r>
                      <a:endParaRPr lang="th-TH" sz="8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ผ่านค่าเกณฑ์วัดระดับ 4                                    ทุนหมุนเวียนดำเนินงานบรรลุตามเป้าหมายของแผนพัฒนาระบบฐานข้อมูลฯ ประจำปี                                  บัญชี 2565                              ได้ร้อยละ 100 </a:t>
                      </a:r>
                      <a:endParaRPr lang="en-US" sz="800" b="0" i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1864034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100" b="1" i="0" u="sng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100" b="1" i="0" u="none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100" b="1" i="0" u="none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1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</a:t>
                      </a:r>
                      <a:r>
                        <a:rPr lang="en-US" sz="11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4</a:t>
                      </a:r>
                      <a:r>
                        <a:rPr lang="th-TH" sz="1100" b="0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9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ได้นำข้อมูลผลการสัมภาษณ์จากผู้ใช้งานกลุ่มกฎหมายมาออกแบบและพัฒนาระบบรายงาน ได้แก่                        </a:t>
                      </a:r>
                      <a:r>
                        <a:rPr lang="th-TH" sz="9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รายงานมาตรการลดอัตราดอกเบี้ยเงินกู้และอัตราดอกเบี้ยผิดนัด ประกอบด้วย ชื่อจังหวัด</a:t>
                      </a:r>
                      <a:r>
                        <a:rPr lang="th-TH" sz="9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, จำนวนโครงการ, จำนวนเงินต้น จำนวนดอกเบี้ย, จำนวนเบี้ยปรับ, จำนวนดอกเบี้ยผิดนัด, จำนวนงวดที่ปรับโครงสร้างหนี้ เป็นต้นซึ่งรายงานดังกล่าว</a:t>
                      </a:r>
                      <a:r>
                        <a:rPr lang="th-TH" sz="9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สามารถนำไปช่วยในการสนับสนุนในการทำงาน และเพื่อให้สอดคล้องกับแผนพัฒนาระบบ</a:t>
                      </a:r>
                      <a:r>
                        <a:rPr lang="th-TH" sz="900" spc="-2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ฐานข้อมูลสารสนเทศเพื่อการประเมินผลลัพธ์ และผลกระทบของทุนหมุนเวียน ประจำปีบัญชี </a:t>
                      </a:r>
                      <a:r>
                        <a:rPr lang="en-US" sz="900" spc="-2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2565</a:t>
                      </a:r>
                      <a:r>
                        <a:rPr lang="th-TH" sz="900" spc="-2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 มีรายละเอียด</a:t>
                      </a:r>
                      <a:r>
                        <a:rPr lang="th-TH" sz="9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ของแผนงาน/โครงการ/กิจกรรมหลักที่ต้องดำเนินการให้บรรลุตามเป้าหมาย</a:t>
                      </a:r>
                      <a:endParaRPr lang="th-TH" sz="900" b="0" i="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indent="0" algn="thaiDist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th-TH" sz="900" b="1" i="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9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ที่คาดว่าจะดำเนินการต่อไป</a:t>
                      </a:r>
                      <a:r>
                        <a:rPr lang="th-TH" sz="9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th-TH" sz="9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ดำเนินการทดสอบ, ประเมินผลการใช้งานของระบบ </a:t>
                      </a:r>
                      <a:endParaRPr lang="en-US" sz="9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732293052"/>
              </p:ext>
            </p:extLst>
          </p:nvPr>
        </p:nvGraphicFramePr>
        <p:xfrm>
          <a:off x="5233240" y="1002323"/>
          <a:ext cx="4772581" cy="4589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900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8740" y="606203"/>
          <a:ext cx="10142520" cy="5108797"/>
        </p:xfrm>
        <a:graphic>
          <a:graphicData uri="http://schemas.openxmlformats.org/drawingml/2006/table">
            <a:tbl>
              <a:tblPr firstRow="1" bandRow="1"/>
              <a:tblGrid>
                <a:gridCol w="5255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7065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tc h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173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5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 การสนองประโยชน์ต่อผู้มีส่วนได้ส่วนเสีย 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</a:t>
                      </a:r>
                      <a:r>
                        <a:rPr lang="th-TH" sz="14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2.</a:t>
                      </a:r>
                      <a:r>
                        <a:rPr lang="en-US" sz="14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4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ความพึงพอใจของผู้มีส่วนได้ส่วนเสีย</a:t>
                      </a:r>
                      <a:endParaRPr lang="th-TH" sz="1400" b="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8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8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455308"/>
              </p:ext>
            </p:extLst>
          </p:nvPr>
        </p:nvGraphicFramePr>
        <p:xfrm>
          <a:off x="-5908" y="1689404"/>
          <a:ext cx="5241195" cy="4065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239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48239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48239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48239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048239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420811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397432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358354">
                <a:tc>
                  <a:txBody>
                    <a:bodyPr/>
                    <a:lstStyle/>
                    <a:p>
                      <a:pPr algn="ctr"/>
                      <a:r>
                        <a:rPr lang="th-TH" sz="11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85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i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95</a:t>
                      </a:r>
                      <a:endParaRPr lang="en-US" sz="1100" b="0" i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888879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200" b="1" i="0" u="sng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</a:t>
                      </a:r>
                      <a:r>
                        <a:rPr lang="en-US" sz="1200" b="1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N/A</a:t>
                      </a:r>
                      <a:r>
                        <a:rPr lang="th-TH" sz="1200" b="0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1200" b="0" i="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2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จังหวัดและกรุงเทพมหานคร ดำเนินการจัดเก็บแบบสอบถามความ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พึง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พอใจ                       ของสมาชิกฯ ต่อการ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ดำเนินงานกองทุนพัฒนาบทบาทสตรี</a:t>
                      </a:r>
                      <a:r>
                        <a:rPr lang="th-TH" sz="12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แบ่งเป็น  1</a:t>
                      </a:r>
                      <a:r>
                        <a:rPr lang="th-TH" sz="12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เงิน</a:t>
                      </a:r>
                      <a:r>
                        <a:rPr lang="th-TH" sz="12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อุดหนุน 2.</a:t>
                      </a:r>
                      <a:r>
                        <a:rPr lang="th-TH" sz="12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เงินทุน</a:t>
                      </a:r>
                      <a:r>
                        <a:rPr lang="th-TH" sz="12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หมุนเวียน ตาม</a:t>
                      </a:r>
                      <a:r>
                        <a:rPr lang="th-TH" sz="12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จำนวน</a:t>
                      </a:r>
                      <a:r>
                        <a:rPr lang="th-TH" sz="12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กลุ่มเป้าหมายที่</a:t>
                      </a:r>
                      <a:r>
                        <a:rPr lang="th-TH" sz="12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กำหนด และให้ส่ง</a:t>
                      </a:r>
                      <a:r>
                        <a:rPr lang="th-TH" sz="12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ให้กรมการ</a:t>
                      </a:r>
                      <a:r>
                        <a:rPr lang="th-TH" sz="12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พัฒนา</a:t>
                      </a:r>
                      <a:r>
                        <a:rPr lang="th-TH" sz="12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ชุมชนแล้ว จำนวน 51 จังหวัด คงเหลืออีกจำนวน 26 จังหวัด</a:t>
                      </a:r>
                    </a:p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200" b="1" u="sng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ผลงานที่คาดว่าจะดำเนินการต่อไป</a:t>
                      </a:r>
                    </a:p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จะดำเนินการวิเคราะห์ข้อมูล, ประมวลผลข้อมูล และสรุปผลความพึงพอใจจากแบบสอบถามของสมาชิกฯ ต่อการดำเนินงานกองทุนพัฒนาบทบาทสตรี </a:t>
                      </a:r>
                      <a:br>
                        <a:rPr lang="th-TH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และจัดทำเป็นรายงานต่อไป</a:t>
                      </a:r>
                      <a:endParaRPr lang="th-TH" sz="1200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568609170"/>
              </p:ext>
            </p:extLst>
          </p:nvPr>
        </p:nvGraphicFramePr>
        <p:xfrm>
          <a:off x="5453349" y="1145754"/>
          <a:ext cx="4706650" cy="4569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076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8740" y="606203"/>
          <a:ext cx="10143305" cy="5108797"/>
        </p:xfrm>
        <a:graphic>
          <a:graphicData uri="http://schemas.openxmlformats.org/drawingml/2006/table">
            <a:tbl>
              <a:tblPr firstRow="1" bandRow="1"/>
              <a:tblGrid>
                <a:gridCol w="525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7065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tc h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173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 การสนองประโยชน์ต่อผู้มีส่วนได้ส่วนเสีย </a:t>
                      </a:r>
                      <a:r>
                        <a:rPr lang="th-TH" sz="12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2.3 </a:t>
                      </a:r>
                      <a:r>
                        <a:rPr lang="th-TH" sz="1200" b="0" i="0" u="none" strike="noStrike" kern="1200" cap="non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ระดับผลสำเร็จของการพัฒนาคุณภาพชีวิตของผู้เข้าร่วม                     </a:t>
                      </a: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i="0" u="none" strike="noStrike" kern="1200" cap="non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                                  โครงการที่ได้รับการสนับสนุนจากกองทุนฯ</a:t>
                      </a:r>
                      <a:endParaRPr lang="en-US" sz="12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endParaRPr lang="th-TH" sz="8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413164"/>
              </p:ext>
            </p:extLst>
          </p:nvPr>
        </p:nvGraphicFramePr>
        <p:xfrm>
          <a:off x="-5908" y="1674170"/>
          <a:ext cx="5271972" cy="4040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712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994721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52398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232341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366827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64606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1658331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75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ติดตามและประเมิน ผลลัพธ์ของผู้เข้าร่วมโครงการที่ได้รับ               การสนับสนุนจากกองทุนฯ สำหรับ               การดำเนินโครงการ                 ที่ผ่านมา</a:t>
                      </a:r>
                      <a:endParaRPr lang="th-TH" sz="75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75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ติดตามและประเมิน ผลลัพธ์ของผู้เข้าร่วมโครงการ ได้แก่                                     มีรายได้เพิ่มขึ้นผลงาน/ผลิตภัณฑ์ได้รับการยอมรับ ได้รับ การคุ้มครองและพิทักษ์สิทธิสตรี การมีสวัสดิภาพ หรือสวัสดิการที่ดีขึ้นของการพัฒนา อย่างน้อย                1 ใน 4 ข้อ</a:t>
                      </a:r>
                      <a:endParaRPr lang="th-TH" sz="75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75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คุณภาพชีวิตของผู้เข้าร่วมโครงการ</a:t>
                      </a:r>
                      <a:r>
                        <a:rPr lang="th-TH" sz="750" b="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แสดงผลลัพธ์</a:t>
                      </a:r>
                      <a:r>
                        <a:rPr lang="th-TH" sz="75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                 </a:t>
                      </a:r>
                      <a:br>
                        <a:rPr lang="th-TH" sz="75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75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ถึงครอบครัวสมาชิกกองทุนฯ มีจำนวนโครงการ ที่มีการดำเนินการเมื่อปี 2563 แสดงคุณภาพชีวิตที่ดีและผ่านเกณฑ์                  การประเมินที่กำหนด อย่างน้อย 2 ใน 4 ข้อ                          </a:t>
                      </a:r>
                      <a:r>
                        <a:rPr lang="th-TH" sz="750" b="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ได้ร้อยละ 80</a:t>
                      </a:r>
                      <a:r>
                        <a:rPr lang="th-TH" sz="75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ของโครงการทั้งหมด</a:t>
                      </a:r>
                      <a:endParaRPr lang="en-US" sz="75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75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คุณภาพชีวิตของผู้เข้าร่วมโครงการแสดงผลลัพธ์ถึงครอบครัวสมาชิกกองทุนฯ มีจำนวนโครงการที่มีการดำเนินการเมื่อปี 2563 แสดงคุณภาพชีวิตที่ดีและผ่านเกณฑ์                  การประเมินที่กำหนด อย่างน้อย 2 ใน 4 ข้อ                              ได้ร้อยละ 90 ของโครงการทั้งหมด</a:t>
                      </a:r>
                      <a:endParaRPr lang="th-TH" sz="75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75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คุณภาพชีวิตของผู้เข้าร่วมโครงการแสดงผลลัพธ์      ถึงครอบครัว</a:t>
                      </a:r>
                      <a:r>
                        <a:rPr lang="th-TH" sz="75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สมาชิก                              กอง</a:t>
                      </a:r>
                      <a:r>
                        <a:rPr lang="th-TH" sz="75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ทุนฯ มีจำนวนโครงการที่มีการ</a:t>
                      </a:r>
                      <a:r>
                        <a:rPr lang="th-TH" sz="75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                           เมื่อ</a:t>
                      </a:r>
                      <a:r>
                        <a:rPr lang="th-TH" sz="75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ปี 2563 แสดงคุณภาพชีวิตที่ดีและผ่าน</a:t>
                      </a:r>
                      <a:r>
                        <a:rPr lang="th-TH" sz="75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เกณฑ์                            การ</a:t>
                      </a:r>
                      <a:r>
                        <a:rPr lang="th-TH" sz="75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ประเมินที่กำหนด </a:t>
                      </a:r>
                      <a:r>
                        <a:rPr lang="th-TH" sz="75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        อย่าง</a:t>
                      </a:r>
                      <a:r>
                        <a:rPr lang="th-TH" sz="75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น้อย </a:t>
                      </a:r>
                      <a:r>
                        <a:rPr lang="th-TH" sz="75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 ใน </a:t>
                      </a:r>
                      <a:r>
                        <a:rPr lang="th-TH" sz="75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 </a:t>
                      </a:r>
                      <a:r>
                        <a:rPr lang="th-TH" sz="75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ข้อ                            </a:t>
                      </a:r>
                      <a:r>
                        <a:rPr lang="th-TH" sz="75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ได้ร้อยละ 100 ของโครงการทั้งหมด</a:t>
                      </a:r>
                      <a:endParaRPr lang="en-US" sz="75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1751066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000" b="1" i="0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0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0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000" b="1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1</a:t>
                      </a:r>
                      <a:endParaRPr lang="en-US" sz="1000" b="0" i="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0" i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0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กำหนดติดตามและประเมินผลลัพธ์ของผู้เข้าร่วมโครงการที่ได้รับการสนับสนุนจากกองทุน                      ที่ดำเนินการในปีบัญชี</a:t>
                      </a:r>
                      <a:r>
                        <a:rPr lang="th-TH" sz="1000" b="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2563 โดยครอบคลุมทั้ง 76 จังหวัด ทั้งสิ้น 11,098 โครงการ </a:t>
                      </a:r>
                      <a:r>
                        <a:rPr lang="th-TH" sz="10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                      คิดเป็น ร้อย</a:t>
                      </a:r>
                      <a:r>
                        <a:rPr lang="th-TH" sz="1000" b="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ละ 10 ของโครงการทั้งหมดในจังหวัดนั้นๆ จำนวนทั้งสิ้น 1,110 โครงการ</a:t>
                      </a:r>
                      <a:r>
                        <a:rPr lang="th-TH" sz="10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ฯ </a:t>
                      </a:r>
                    </a:p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10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-</a:t>
                      </a:r>
                      <a:r>
                        <a:rPr lang="th-TH" sz="1000" b="0" i="0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000" b="0" i="0" u="none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จังหวัดได้จัดส่งแบบถามของการพัฒนคุณภาพชีวิตของผู้เข้าร่วมโครงการประเภทเงินอุดหนุน</a:t>
                      </a:r>
                      <a:r>
                        <a:rPr lang="en-US" sz="1000" b="0" i="0" u="none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                             </a:t>
                      </a:r>
                      <a:r>
                        <a:rPr lang="th-TH" sz="1000" b="0" i="0" u="none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ส่งให้กรมการพัฒนาชุมชนแล้ว จำนวน 58 จังหวัด คงเหลืออีกจำนวน 18 จังหวัด </a:t>
                      </a:r>
                      <a:endParaRPr lang="th-TH" sz="1000" b="0" i="0" u="none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900" b="1" i="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9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ที่คาดว่าจะดำเนินการต่อไป</a:t>
                      </a:r>
                      <a:r>
                        <a:rPr lang="th-TH" sz="9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9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00000"/>
                        </a:lnSpc>
                      </a:pPr>
                      <a:r>
                        <a:rPr lang="th-TH" sz="900" b="0" i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9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</a:t>
                      </a:r>
                      <a:r>
                        <a:rPr lang="th-TH" sz="9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ดำเนินการวิเคราะห์ข้อมูล, ประมวลผลข้อมูล เพื่อสรุปผลลัพธ์ของผู้เข้าร่วมโครงการ</a:t>
                      </a:r>
                      <a:r>
                        <a:rPr lang="th-TH" sz="9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และจัดทำรายงานต่อไป</a:t>
                      </a:r>
                      <a:endParaRPr lang="en-US" sz="9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983895382"/>
              </p:ext>
            </p:extLst>
          </p:nvPr>
        </p:nvGraphicFramePr>
        <p:xfrm>
          <a:off x="5552501" y="1068636"/>
          <a:ext cx="4599543" cy="4646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763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110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113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114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115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125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126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116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117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18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22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23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24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19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120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21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111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112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35454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37" name="กลุ่ม 49"/>
          <p:cNvGrpSpPr/>
          <p:nvPr/>
        </p:nvGrpSpPr>
        <p:grpSpPr>
          <a:xfrm>
            <a:off x="246100" y="1016520"/>
            <a:ext cx="3766751" cy="518930"/>
            <a:chOff x="193090" y="1622498"/>
            <a:chExt cx="3538676" cy="467037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38" name="กลุ่ม 50"/>
            <p:cNvGrpSpPr/>
            <p:nvPr/>
          </p:nvGrpSpPr>
          <p:grpSpPr>
            <a:xfrm>
              <a:off x="193090" y="1622498"/>
              <a:ext cx="3538676" cy="467037"/>
              <a:chOff x="361930" y="1164777"/>
              <a:chExt cx="4659438" cy="467037"/>
            </a:xfrm>
          </p:grpSpPr>
          <p:sp>
            <p:nvSpPr>
              <p:cNvPr id="40" name="สี่เหลี่ยมผืนผ้ามุมมน 10"/>
              <p:cNvSpPr/>
              <p:nvPr/>
            </p:nvSpPr>
            <p:spPr>
              <a:xfrm>
                <a:off x="361930" y="1184278"/>
                <a:ext cx="4659438" cy="437756"/>
              </a:xfrm>
              <a:prstGeom prst="roundRect">
                <a:avLst/>
              </a:prstGeom>
              <a:solidFill>
                <a:srgbClr val="E7E5D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" name="สี่เหลี่ยมผืนผ้ามุมมน 10"/>
              <p:cNvSpPr/>
              <p:nvPr/>
            </p:nvSpPr>
            <p:spPr>
              <a:xfrm>
                <a:off x="361930" y="1169851"/>
                <a:ext cx="4142851" cy="461963"/>
              </a:xfrm>
              <a:prstGeom prst="roundRect">
                <a:avLst/>
              </a:prstGeom>
              <a:solidFill>
                <a:srgbClr val="96877A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defTabSz="761945">
                  <a:defRPr/>
                </a:pPr>
                <a:endParaRPr lang="th-TH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สี่เหลี่ยมผืนผ้ามุมมน 10"/>
              <p:cNvSpPr/>
              <p:nvPr/>
            </p:nvSpPr>
            <p:spPr>
              <a:xfrm>
                <a:off x="361930" y="1164777"/>
                <a:ext cx="4046288" cy="464179"/>
              </a:xfrm>
              <a:prstGeom prst="roundRect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5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เพื่อพิจารณา</a:t>
                </a:r>
              </a:p>
            </p:txBody>
          </p:sp>
        </p:grpSp>
        <p:sp>
          <p:nvSpPr>
            <p:cNvPr id="39" name="สี่เหลี่ยมผืนผ้า 51"/>
            <p:cNvSpPr/>
            <p:nvPr/>
          </p:nvSpPr>
          <p:spPr>
            <a:xfrm>
              <a:off x="3372540" y="1711085"/>
              <a:ext cx="330102" cy="3600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</a:t>
              </a:r>
              <a:endPara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43" name="สี่เหลี่ยมผืนผ้า 1"/>
          <p:cNvSpPr/>
          <p:nvPr/>
        </p:nvSpPr>
        <p:spPr>
          <a:xfrm>
            <a:off x="4147406" y="1000192"/>
            <a:ext cx="5931406" cy="22806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thaiDist">
              <a:lnSpc>
                <a:spcPct val="140000"/>
              </a:lnSpc>
              <a:spcAft>
                <a:spcPts val="300"/>
              </a:spcAft>
            </a:pPr>
            <a:r>
              <a:rPr lang="th-TH" sz="1400" spc="-4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5.2 ขอ</a:t>
            </a:r>
            <a:r>
              <a:rPr lang="th-TH" sz="1400" spc="-4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ใช้งบประมาณเหลือจ่ายจากแผนการดำเนินงานและแผนการใช้จ่าย</a:t>
            </a:r>
            <a:r>
              <a:rPr lang="th-TH" sz="1400" spc="-4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งบประมาณ</a:t>
            </a:r>
            <a:r>
              <a:rPr lang="th-TH" sz="140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</a:t>
            </a: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พัฒนาบทบาทสตรี ประจำปีงบประมาณ พ.ศ. 2565 </a:t>
            </a:r>
            <a:r>
              <a:rPr lang="th-TH" sz="140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</a:t>
            </a: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งบลงทุน)</a:t>
            </a:r>
            <a:endParaRPr lang="th-TH" sz="1400" spc="-70" dirty="0" smtClean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  <a:p>
            <a:pPr algn="thaiDist">
              <a:lnSpc>
                <a:spcPct val="140000"/>
              </a:lnSpc>
              <a:spcAft>
                <a:spcPts val="300"/>
              </a:spcAft>
            </a:pPr>
            <a:r>
              <a:rPr lang="th-TH" sz="1400" spc="-70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5.3 </a:t>
            </a:r>
            <a:r>
              <a:rPr lang="th-TH" sz="1400" spc="-7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ร่างแผนปฏิบัติการดิจิทัล (ระยะยาว) พ.ศ. 2566 - 2568 กองทุนพัฒนาบทบาทสตรี </a:t>
            </a: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และร่างแผนปฏิบัติการดิจิทัลประจำปีบัญชี 2566 กองทุนพัฒนาบทบาทสตรี </a:t>
            </a:r>
            <a:endParaRPr lang="en-US" sz="14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40000"/>
              </a:lnSpc>
              <a:spcAft>
                <a:spcPts val="300"/>
              </a:spcAft>
            </a:pPr>
            <a:r>
              <a:rPr lang="th-TH" sz="1400" spc="-60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5.4 </a:t>
            </a: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ร่างแผนยุทธศาสตร์การบริหารทรัพยากรบุคคล กองทุนพัฒนาบทบาทสตรี (ระยะ 5 ปี) ปีงบประมาณ พ.ศ. 2566 - 2570 และร่างแผนปฏิบัติการบริหารทรัพยากรบุคคล กองทุนพัฒนาบทบาทสตรี ปีงบประมาณ พ.ศ. 2566</a:t>
            </a:r>
          </a:p>
        </p:txBody>
      </p:sp>
      <p:grpSp>
        <p:nvGrpSpPr>
          <p:cNvPr id="44" name="กลุ่ม 42"/>
          <p:cNvGrpSpPr/>
          <p:nvPr/>
        </p:nvGrpSpPr>
        <p:grpSpPr>
          <a:xfrm>
            <a:off x="159158" y="4159720"/>
            <a:ext cx="3777055" cy="524073"/>
            <a:chOff x="161648" y="1636233"/>
            <a:chExt cx="3548277" cy="4716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45" name="กลุ่ม 43"/>
            <p:cNvGrpSpPr/>
            <p:nvPr/>
          </p:nvGrpSpPr>
          <p:grpSpPr>
            <a:xfrm>
              <a:off x="161648" y="1636233"/>
              <a:ext cx="3548277" cy="471663"/>
              <a:chOff x="320530" y="1178512"/>
              <a:chExt cx="4672078" cy="471663"/>
            </a:xfrm>
          </p:grpSpPr>
          <p:sp>
            <p:nvSpPr>
              <p:cNvPr id="47" name="สี่เหลี่ยมผืนผ้ามุมมน 10"/>
              <p:cNvSpPr/>
              <p:nvPr/>
            </p:nvSpPr>
            <p:spPr>
              <a:xfrm>
                <a:off x="468984" y="1183256"/>
                <a:ext cx="4523624" cy="46196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" name="สี่เหลี่ยมผืนผ้ามุมมน 10"/>
              <p:cNvSpPr/>
              <p:nvPr/>
            </p:nvSpPr>
            <p:spPr>
              <a:xfrm>
                <a:off x="350838" y="1188212"/>
                <a:ext cx="4130433" cy="461963"/>
              </a:xfrm>
              <a:prstGeom prst="roundRect">
                <a:avLst/>
              </a:prstGeom>
              <a:solidFill>
                <a:srgbClr val="B0753A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0" name="สี่เหลี่ยมผืนผ้ามุมมน 10"/>
              <p:cNvSpPr/>
              <p:nvPr/>
            </p:nvSpPr>
            <p:spPr>
              <a:xfrm>
                <a:off x="320530" y="1178512"/>
                <a:ext cx="4037948" cy="466067"/>
              </a:xfrm>
              <a:prstGeom prst="roundRect">
                <a:avLst/>
              </a:prstGeom>
              <a:solidFill>
                <a:srgbClr val="D5AB81">
                  <a:alpha val="6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6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เรื่องอื่น ๆ</a:t>
                </a:r>
              </a:p>
            </p:txBody>
          </p:sp>
        </p:grpSp>
        <p:sp>
          <p:nvSpPr>
            <p:cNvPr id="46" name="สี่เหลี่ยมผืนผ้า 44"/>
            <p:cNvSpPr/>
            <p:nvPr/>
          </p:nvSpPr>
          <p:spPr>
            <a:xfrm>
              <a:off x="3367755" y="1721372"/>
              <a:ext cx="335328" cy="360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</a:t>
              </a:r>
              <a:endPara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942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8740" y="503493"/>
          <a:ext cx="10142520" cy="5206738"/>
        </p:xfrm>
        <a:graphic>
          <a:graphicData uri="http://schemas.openxmlformats.org/drawingml/2006/table">
            <a:tbl>
              <a:tblPr firstRow="1" bandRow="1"/>
              <a:tblGrid>
                <a:gridCol w="5255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524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tc h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521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600"/>
                        </a:spcAft>
                      </a:pPr>
                      <a:r>
                        <a:rPr lang="th-TH" sz="105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05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3 การปฏิบัติการ</a:t>
                      </a:r>
                      <a:endParaRPr lang="th-TH" sz="105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05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ตัวชี้วัดที่ 3.1 ระดับความสำเร็จในการติดตามและประเมินผล                          </a:t>
                      </a: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05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การดำเนินงานตามวัตถุประสงค์ของกองทุนฯ</a:t>
                      </a:r>
                      <a:endParaRPr lang="th-TH" sz="1050" b="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8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014198"/>
              </p:ext>
            </p:extLst>
          </p:nvPr>
        </p:nvGraphicFramePr>
        <p:xfrm>
          <a:off x="11017" y="1500054"/>
          <a:ext cx="5235285" cy="4220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057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47057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47057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47057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047057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63754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49101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1770085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มีการติดตาม     ประเมินผลลัพธ์                 จากการสนับสนุนเงินกองทุนฯ ตามวัตถุประสงค์ของกองทุนฯ และ                                           มีผลลัพธ์ ที่ได้จากการสนับสนุนเงิน                    จากกองทุนฯ ตามวัตถุประสงค์ของกองทุนฯ เป็นไปตามเป้าหมายร้อยละ 60</a:t>
                      </a:r>
                      <a:endParaRPr lang="th-TH" sz="8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มีการติดตาม     ประเมินผลลัพธ์                 จากการสนับสนุนเงินกองทุนฯ ตามวัตถุประสงค์ของกองทุนฯ และ                                           มีผลลัพธ์ ที่ได้จากการสนับสนุนเงิน                    จากกองทุนฯ ตามวัตถุประสงค์ของกองทุนฯ เป็นไปตามเป้าหมายร้อยละ 70</a:t>
                      </a:r>
                      <a:endParaRPr lang="th-TH" sz="8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1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มีการติดตาม     ประเมินผลลัพธ์                 จากการสนับสนุนเงินกองทุนฯ ตามวัตถุประสงค์ของกองทุนฯ และ                                           มีผลลัพธ์ ที่ได้จากการสนับสนุนเงิน                    จากกองทุนฯ ตามวัตถุประสงค์ของกองทุนฯ เป็นไปตามเป้าหมายร้อยละ 80</a:t>
                      </a:r>
                      <a:endParaRPr lang="th-TH" sz="8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มีการติดตาม     ประเมินผลลัพธ์                 จากการสนับสนุนเงินกองทุนฯ ตามวัตถุประสงค์ของกองทุนฯ และ                                           มีผลลัพธ์ ที่ได้จากการสนับสนุนเงิน                    จากกองทุนฯ ตามวัตถุประสงค์ของกองทุนฯ เป็นไปตามเป้าหมายร้อยละ 90</a:t>
                      </a:r>
                      <a:endParaRPr lang="th-TH" sz="8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มีการติดตาม     ประเมินผลลัพธ์                 จากการสนับสนุนเงินกองทุนฯ ตามวัตถุประสงค์ของกองทุนฯ และ                                           มีผลลัพธ์ ที่ได้จากการสนับสนุนเงิน                    จากกองทุนฯ ตามวัตถุประสงค์ของกองทุนฯ เป็นไปตาม</a:t>
                      </a:r>
                      <a:r>
                        <a:rPr lang="th-TH" sz="800" kern="1200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เป้าหมายร้อยละ 100</a:t>
                      </a:r>
                      <a:endParaRPr lang="th-TH" sz="800" b="0" spc="-1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1846281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000" b="1" i="0" u="sng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000" b="1" i="0" u="none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000" b="1" i="0" u="none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0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</a:t>
                      </a:r>
                      <a:r>
                        <a:rPr lang="en-US" sz="10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4</a:t>
                      </a:r>
                      <a:r>
                        <a:rPr lang="th-TH" sz="1000" b="0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</a:t>
                      </a:r>
                    </a:p>
                    <a:p>
                      <a:pPr marL="171450" indent="-171450"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th-TH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จัดทำแบบประเมินผลลัพธ์ฯ แบ่งเป็น</a:t>
                      </a:r>
                      <a:r>
                        <a:rPr lang="th-TH" sz="10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1.</a:t>
                      </a:r>
                      <a:r>
                        <a:rPr lang="th-TH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เชิงปริมาณ โดยใช้แบบสอบถามกลุ่มเป้าหมาย</a:t>
                      </a:r>
                    </a:p>
                    <a:p>
                      <a:pPr marL="0" indent="0"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ได้แก่ กลุ่มอาชีพสมาชิกกองทุนฯ </a:t>
                      </a:r>
                      <a:r>
                        <a:rPr lang="th-TH" sz="10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ที่ได้รับการสนับสนนุนเงินทุนหมุนเวียน ในปีบัญชี 2564                                           จำนวน 11,684 โครงการ 2.</a:t>
                      </a:r>
                      <a:r>
                        <a:rPr lang="th-TH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เชิงคุณภาพ โดยการสัมภาษณ์และสนทนากลุ่ม (แบบมีโครงสร้าง)                                  </a:t>
                      </a:r>
                      <a:r>
                        <a:rPr lang="th-TH" sz="10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ในพื้นที่ 4 ภาค รวม 12 จังหวัด และดำเนินการป</a:t>
                      </a:r>
                      <a:r>
                        <a:rPr lang="th-TH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ระชุมติดตามและประเมินผลฯ (เชิงคุณภาพ)                             ในรูปแบบออนไลน์ (ระบบ </a:t>
                      </a:r>
                      <a:r>
                        <a:rPr lang="en-US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Zoom</a:t>
                      </a:r>
                      <a:r>
                        <a:rPr lang="th-TH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Cloud</a:t>
                      </a:r>
                      <a:r>
                        <a:rPr lang="th-TH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Meeting</a:t>
                      </a:r>
                      <a:r>
                        <a:rPr lang="th-TH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) ระหว่างวันที่ 24, 27, 30 พฤษภาคม 2565 และวันที่ 15, 16, 30 มิถุนายน 2565 จำนวน 12 จังหวัด</a:t>
                      </a:r>
                      <a:endParaRPr lang="en-US" sz="10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indent="0"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</a:t>
                      </a:r>
                      <a:r>
                        <a:rPr lang="th-TH" sz="10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สกส. ดำเนินการติดตามและประเมินผลข้อมูลเรียบร้อยแล้ว พบว่า มีผลลัพธ์ที่ได้จากการสนับสนุนเงินจากกองทุนฯ ตามวัตถุประสงค์ของกองทุนฯ จำนวน 11,314 โครงการ คิดเป็นร้อยละ 96.83             </a:t>
                      </a:r>
                      <a:r>
                        <a:rPr lang="th-TH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indent="0" algn="thaiDist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th-TH" sz="1000" u="sng" kern="1200" spc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ผลการดำเนินงานที่คาดว่าจะดำเนินงานต่อไป        </a:t>
                      </a: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จะดำเนินการจัดทำรายงานความสำเร็จในการติดตามและประเมินผลลัพธ์ฯ</a:t>
                      </a:r>
                      <a:r>
                        <a:rPr lang="th-TH" sz="10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ต่อไป</a:t>
                      </a:r>
                      <a:r>
                        <a:rPr lang="th-TH" sz="10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      </a:t>
                      </a:r>
                      <a:endParaRPr lang="en-US" sz="10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323185334"/>
              </p:ext>
            </p:extLst>
          </p:nvPr>
        </p:nvGraphicFramePr>
        <p:xfrm>
          <a:off x="5461303" y="947450"/>
          <a:ext cx="4689957" cy="4781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076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8740" y="606203"/>
          <a:ext cx="10143305" cy="5118969"/>
        </p:xfrm>
        <a:graphic>
          <a:graphicData uri="http://schemas.openxmlformats.org/drawingml/2006/table">
            <a:tbl>
              <a:tblPr firstRow="1" bandRow="1"/>
              <a:tblGrid>
                <a:gridCol w="525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424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tc h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154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3 การปฏิบัติการ</a:t>
                      </a:r>
                      <a:endParaRPr lang="th-TH" sz="11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5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3.2 </a:t>
                      </a:r>
                      <a:r>
                        <a:rPr lang="th-TH" sz="950" b="0" i="0" u="none" strike="noStrike" kern="1200" cap="non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ระดับผลสำเร็จในการดำเนินการตามแผนงานเพื่อสนับสนุนโครงการส่งเสริมอาชีพ</a:t>
                      </a:r>
                      <a:endParaRPr lang="en-US" sz="95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endParaRPr lang="th-TH" sz="8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193575"/>
              </p:ext>
            </p:extLst>
          </p:nvPr>
        </p:nvGraphicFramePr>
        <p:xfrm>
          <a:off x="8739" y="1571347"/>
          <a:ext cx="5251982" cy="4143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847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13551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68636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35586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107362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343303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324231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1206324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ดำเนินงาน                      ตามแผนงาน                       เพื่อสนับสนุนโครงการส่งเสริมอาชีพ ได้ร้อยละ 80</a:t>
                      </a:r>
                      <a:endParaRPr lang="th-TH" sz="10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</a:t>
                      </a:r>
                      <a:endParaRPr lang="en-US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ตามแผนงาน</a:t>
                      </a:r>
                      <a:endParaRPr lang="en-US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เพื่อสนับสนุนโครงการส่งเสริมอาชีพ ได้ร้อยละ 85</a:t>
                      </a:r>
                      <a:endParaRPr lang="en-US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0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</a:t>
                      </a:r>
                      <a:endParaRPr lang="en-US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ตามแผนงาน</a:t>
                      </a:r>
                      <a:endParaRPr lang="en-US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เพื่อสนับสนุนโครงการ</a:t>
                      </a:r>
                    </a:p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ส่งเสริมอาชีพ </a:t>
                      </a:r>
                    </a:p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ได้ร้อยละ 90</a:t>
                      </a:r>
                      <a:endParaRPr lang="en-US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0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</a:t>
                      </a:r>
                      <a:endParaRPr lang="en-US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ตามแผนงาน</a:t>
                      </a:r>
                      <a:endParaRPr lang="en-US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เพื่อสนับสนุนโครงการ</a:t>
                      </a:r>
                    </a:p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ส่งเสริมอาชีพ ได้ร้อยละ 95</a:t>
                      </a:r>
                      <a:endParaRPr lang="en-US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0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</a:t>
                      </a:r>
                      <a:endParaRPr lang="en-US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ตามแผนงาน</a:t>
                      </a:r>
                      <a:endParaRPr lang="en-US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เพื่อสนับสนุนโครงการ</a:t>
                      </a:r>
                    </a:p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ส่งเสริมอาชีพ</a:t>
                      </a:r>
                    </a:p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ได้ร้อยละ 100</a:t>
                      </a:r>
                      <a:endParaRPr lang="en-US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269794">
                <a:tc gridSpan="5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th-TH" sz="12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5</a:t>
                      </a:r>
                      <a:r>
                        <a:rPr lang="th-TH" sz="12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12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ได้รับจัดสรรเงินอุดหนุน</a:t>
                      </a:r>
                      <a:r>
                        <a:rPr lang="th-TH" sz="11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จำนวน 143,000,000 บาท </a:t>
                      </a: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มีเป้าหมายดำเนินการตามแผนงานเพื่อสนับสนุนโครงการส่งเสริมอาชีพ ร้อยละ 20 </a:t>
                      </a:r>
                      <a:br>
                        <a:rPr lang="th-TH" sz="11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1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ของการจัดสรร เงินอุดหนุน เป็นเงิน จำนวน 28,600,000 บาท </a:t>
                      </a: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</a:t>
                      </a:r>
                      <a:r>
                        <a:rPr lang="th-TH" sz="11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ได้รวบรวมข้อมูลการเบิกจ่ายเงินอุดหนุนตามแผนการดำเนินงานและแผนการ</a:t>
                      </a:r>
                      <a:br>
                        <a:rPr lang="th-TH" sz="11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1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ใช้จ่ายงบประมาณ ประจำปีบัญชี 2565 และได้ดำเนินวิเคราะห์ข้อมูล ซึ่งเป็นโครงการส่งเสริมอาชีพแก่สมาชิกกองทุนฯ </a:t>
                      </a:r>
                      <a:r>
                        <a:rPr lang="th-TH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เป็น</a:t>
                      </a:r>
                      <a:r>
                        <a:rPr lang="th-TH" sz="11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เงิน </a:t>
                      </a: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51,364,495.00</a:t>
                      </a:r>
                      <a:r>
                        <a:rPr lang="th-TH" sz="15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บาท คิดเป็นร้อยละ 179.60</a:t>
                      </a:r>
                      <a:endParaRPr lang="th-TH" sz="1100" kern="12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ผลงานที่คาดว่าจะดำเนินการต่อไป</a:t>
                      </a:r>
                      <a:r>
                        <a:rPr lang="th-TH" sz="12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12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1100" b="0" i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1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จะดำเนินการตามแผนงานเพื่อสนับนุนโครงการส่งเสริมอาชีพ ประจำ</a:t>
                      </a:r>
                      <a:r>
                        <a:rPr lang="th-TH" sz="11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เดือนกันยายน</a:t>
                      </a:r>
                      <a:r>
                        <a:rPr lang="th-TH" sz="11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2565 ต่อไป และจัดเก็บเอกสารหลักฐานที่เกี่ยวข้อง</a:t>
                      </a:r>
                      <a:endParaRPr lang="en-US" sz="1100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024418559"/>
              </p:ext>
            </p:extLst>
          </p:nvPr>
        </p:nvGraphicFramePr>
        <p:xfrm>
          <a:off x="5260721" y="1219200"/>
          <a:ext cx="4786380" cy="4495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408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6695" y="606203"/>
          <a:ext cx="10143305" cy="5108797"/>
        </p:xfrm>
        <a:graphic>
          <a:graphicData uri="http://schemas.openxmlformats.org/drawingml/2006/table">
            <a:tbl>
              <a:tblPr firstRow="1" bandRow="1"/>
              <a:tblGrid>
                <a:gridCol w="525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257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tc h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15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3 การปฏิบัติการ</a:t>
                      </a:r>
                      <a:endParaRPr lang="th-TH" sz="11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5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3.3 </a:t>
                      </a:r>
                      <a:r>
                        <a:rPr lang="th-TH" sz="950" b="0" i="0" u="none" strike="noStrike" kern="1200" cap="non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ระดับความสำเร็จของการดำเนินงานเพื่อปรับปรุงกระบวนการในการปฏิบัติงาน                  </a:t>
                      </a: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50" b="0" i="0" u="none" strike="noStrike" kern="1200" cap="non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                                  เพื่อให้งบการเงินของกองทุนฯ</a:t>
                      </a:r>
                      <a:r>
                        <a:rPr lang="th-TH" sz="950" b="0" i="0" u="none" strike="noStrike" kern="1200" cap="none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 ได้รับการรับรอง</a:t>
                      </a:r>
                      <a:endParaRPr lang="en-US" sz="95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endParaRPr lang="th-TH" sz="8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154527"/>
              </p:ext>
            </p:extLst>
          </p:nvPr>
        </p:nvGraphicFramePr>
        <p:xfrm>
          <a:off x="16695" y="1560056"/>
          <a:ext cx="5251982" cy="416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5355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895043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68636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35586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107362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34877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31491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1446845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7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จัดทำแผน                                การดำเนินงาน   </a:t>
                      </a:r>
                      <a:br>
                        <a:rPr lang="th-TH" sz="7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7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กำหนดให้ มีนโยบายและแนวทางปฏิบัติสำหรับ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7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การดำเนินงานที่รัดกุมและเป็นไป ในแนวทางเดียวกัน ครอบคลุมประเด็นปัญหาตามข้อสังเกตของ</a:t>
                      </a:r>
                      <a:r>
                        <a:rPr lang="th-TH" sz="7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สตง. </a:t>
                      </a:r>
                      <a:r>
                        <a:rPr lang="th-TH" sz="7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และมีระบบสารสนเทศ           ที่รองรับ กระบวนการดำเนินงานผ่านความเห็นชอบจากคณะกรรมการกองทุน</a:t>
                      </a:r>
                      <a:endParaRPr lang="th-TH" sz="7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7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ดำเนินงานตามแผน              การดำเนินงานเพื่อปรับปรุงกระบวนการในการปฏิบัติงานเพื่อให้                งบการเงินของกองทุนฯ ได้รับตรวจสอบจากสำนักงาน การตรวจเงินแผ่นดิน สตง.                    ได้ร้อยละ 80</a:t>
                      </a:r>
                      <a:endParaRPr lang="th-TH" sz="7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7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ดำเนินงานตามแผน              การดำเนินงานเพื่อปรับปรุงกระบวนการในการปฏิบัติงานเพื่อให้                งบการเงิน ของกองทุนฯ ได้รับตรวจสอบจาก สตง.                    ได้ร้อยละ 90</a:t>
                      </a:r>
                      <a:endParaRPr lang="en-US" sz="7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7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ดำเนินงานตามแผน              การ ดำเนินงาน             เพื่อปรับปรุงกระบวนการ ในการปฏิบัติงานเพื่อให้                งบการเงินของกองทุนฯ ได้รับตรวจสอบ                 จาก สตง. ได้ร้อยละ 100</a:t>
                      </a:r>
                      <a:endParaRPr lang="th-TH" sz="7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7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ดำเนินงานตามแผน              การดำเนินงาน             เพื่อปรับปรุงกระบวนการ             ในการปฏิบัติงานเพื่อให้                งบการเงิน ของกองทุนฯ ได้รับตรวจสอบ จาก สตง.                    ได้ร้อยละ 100 และ                   มีระบบสารสนเทศรองรับทั้งกระบวนการดำเนินงาน</a:t>
                      </a:r>
                      <a:endParaRPr lang="en-US" sz="7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132978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900" b="1" i="0" u="sng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900" b="1" i="0" u="non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900" b="1" i="0" u="non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9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</a:t>
                      </a:r>
                      <a:r>
                        <a:rPr lang="th-TH" sz="9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900" b="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endParaRPr lang="th-TH" sz="9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171450" indent="-171450" algn="thaiDist">
                        <a:lnSpc>
                          <a:spcPct val="100000"/>
                        </a:lnSpc>
                        <a:spcBef>
                          <a:spcPts val="0"/>
                        </a:spcBef>
                        <a:buFontTx/>
                        <a:buChar char="-"/>
                      </a:pPr>
                      <a:r>
                        <a:rPr lang="th-TH" sz="85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คณะกรรมการฯ</a:t>
                      </a:r>
                      <a:r>
                        <a:rPr lang="th-TH" sz="85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ให้ความเห็นชอบ</a:t>
                      </a:r>
                      <a:r>
                        <a:rPr lang="th-TH" sz="85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แผนการดำเนินงานเพื่อปรับปรุงกระบวนการปฏิบัติงาน เพื่อให้งบ</a:t>
                      </a:r>
                      <a:r>
                        <a:rPr lang="th-TH" sz="85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การเงิน                         ของ</a:t>
                      </a:r>
                      <a:r>
                        <a:rPr lang="th-TH" sz="85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กองทุนฯ ได้รับการรับรอง ในเดือนเมษายน 2565 </a:t>
                      </a:r>
                      <a:r>
                        <a:rPr lang="th-TH" sz="85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ซึ่งแผนการ</a:t>
                      </a:r>
                      <a:r>
                        <a:rPr lang="th-TH" sz="85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ดำเนินงานตัวชี้วัดฯ ทั้งหมด 9 </a:t>
                      </a:r>
                      <a:r>
                        <a:rPr lang="th-TH" sz="85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กิจกรรม</a:t>
                      </a:r>
                    </a:p>
                    <a:p>
                      <a:pPr algn="thaiDi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85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85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ได้ดำเนินงานตามแผนการดำเนินงานจำนวน 8 กิจกรรม ได้แก่</a:t>
                      </a:r>
                    </a:p>
                    <a:p>
                      <a:pPr algn="thaiDi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85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1) การตั้งค่าเผื่อหนี้สงสัยจะสูญและการตัดจำหน่ายหนี้สูญ</a:t>
                      </a:r>
                      <a:endParaRPr lang="en-US" sz="85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85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2) ฝึกอบรมสร้างความรู้ความเข้าใจเกี่ยวกับกระบวนการในการปฏิบัติงานเพื่อให้งบการเงินของกองทุนฯ             </a:t>
                      </a:r>
                    </a:p>
                    <a:p>
                      <a:pPr algn="thaiDi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85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ได้รับการรับรอง ให้กับเจ้าหน้าที่ผู้เกี่ยวข้อง</a:t>
                      </a:r>
                      <a:endParaRPr lang="en-US" sz="85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85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3) การติดตามตรวจสอบเกี่ยวกับด้านการเงินและบัญชี และลูกหนี้เงินให้กู้ยืมของ อกส.จ. /อกส.กทม.</a:t>
                      </a:r>
                      <a:endParaRPr lang="en-US" sz="85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85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85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85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4) การกำกับ ติดตามผลการปฏิบัติงานประจำเดือน และรายไตรมาส  ได้ร้อยละ 36</a:t>
                      </a:r>
                    </a:p>
                    <a:p>
                      <a:pPr algn="thaiDi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85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5) ฝึกอบรมให้ความรู้ความเข้าใจเกี่ยวกับกระบวนการในการปฏิบัติงานให้งบการเงินของกองทุนฯ ได้รับการรับรอง</a:t>
                      </a:r>
                    </a:p>
                    <a:p>
                      <a:pPr algn="thaiDi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85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6) การติดตามตรวจสอบเกี่ยวกับด้านการเงินและบัญชี และลูกหนี้ของ อกส.จ./อกส.กทม.</a:t>
                      </a:r>
                    </a:p>
                    <a:p>
                      <a:pPr algn="thaiDi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85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7) การกำกับ ติดตามผลการปฏิบัติประจำเดือน และรายไตรมาส</a:t>
                      </a:r>
                    </a:p>
                    <a:p>
                      <a:pPr marL="0" indent="0" algn="thaiDist">
                        <a:lnSpc>
                          <a:spcPct val="100000"/>
                        </a:lnSpc>
                        <a:spcBef>
                          <a:spcPts val="0"/>
                        </a:spcBef>
                        <a:buFontTx/>
                        <a:buNone/>
                      </a:pPr>
                      <a:endParaRPr lang="th-TH" sz="450" u="non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u="sng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000" u="sng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ที่คาดว่าจะดำเนินงานต่อไป</a:t>
                      </a:r>
                    </a:p>
                    <a:p>
                      <a:pPr marL="171450" marR="0" indent="-17145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900" u="none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จะดำเนินการตามแผนการดำเนินงานเพื่อปรับกระบวนการในการปฏิบัติงาน</a:t>
                      </a:r>
                      <a:r>
                        <a:rPr lang="th-TH" sz="900" u="non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เพื่อให้                              งบการเงินของ</a:t>
                      </a:r>
                      <a:r>
                        <a:rPr lang="th-TH" sz="900" u="none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กองทุนฯ </a:t>
                      </a:r>
                      <a:r>
                        <a:rPr lang="th-TH" sz="900" u="non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ได้รับการรับรองในกิจกรรมที่เหลืออยู่ตาม</a:t>
                      </a:r>
                      <a:r>
                        <a:rPr lang="th-TH" sz="900" u="none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เป้าหมายระดับ 5 คะแนน</a:t>
                      </a:r>
                      <a:endParaRPr lang="en-US" sz="900" u="non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655057184"/>
              </p:ext>
            </p:extLst>
          </p:nvPr>
        </p:nvGraphicFramePr>
        <p:xfrm>
          <a:off x="5470045" y="1207300"/>
          <a:ext cx="4706650" cy="4569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423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6695" y="606203"/>
          <a:ext cx="10143305" cy="5108797"/>
        </p:xfrm>
        <a:graphic>
          <a:graphicData uri="http://schemas.openxmlformats.org/drawingml/2006/table">
            <a:tbl>
              <a:tblPr firstRow="1" bandRow="1"/>
              <a:tblGrid>
                <a:gridCol w="525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257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tc h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15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3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 การปฏิบัติการ</a:t>
                      </a:r>
                      <a:endParaRPr lang="th-TH" sz="12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50"/>
                        </a:spcAft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ตัวชี้วัดที่ 4.1 การบริหารความเสี่ยงและการควบคุมภายใน</a:t>
                      </a:r>
                      <a:endParaRPr lang="th-TH" sz="12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endParaRPr lang="th-TH" sz="8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963624"/>
              </p:ext>
            </p:extLst>
          </p:nvPr>
        </p:nvGraphicFramePr>
        <p:xfrm>
          <a:off x="16695" y="1560059"/>
          <a:ext cx="5251982" cy="4190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847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13551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68636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35586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107362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67390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52535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52535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7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1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726398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เกณฑ์การประเมิน ดังนี้ </a:t>
                      </a:r>
                      <a:r>
                        <a:rPr lang="th-TH" sz="10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1. สภาพแวดล้อมการควบคุมภายใน </a:t>
                      </a:r>
                      <a:r>
                        <a:rPr lang="th-TH" sz="1000" b="0" spc="-2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2. การกำหนดวัตถุประสงค์การบริหาร                                          ความเสี่ยง </a:t>
                      </a:r>
                      <a:r>
                        <a:rPr lang="th-TH" sz="10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3. การระบุความเสี่ยงระดับองค์กร </a:t>
                      </a:r>
                      <a:r>
                        <a:rPr lang="th-TH" sz="10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 กิจกรรมการควบคุมภายใน 5. </a:t>
                      </a:r>
                      <a:r>
                        <a:rPr lang="th-TH" sz="10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สารสนเทศ</a:t>
                      </a:r>
                      <a:r>
                        <a:rPr lang="en-US" sz="10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en-US" sz="10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</a:br>
                      <a:r>
                        <a:rPr lang="th-TH" sz="10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และการสื่อสาร 6. การติดตามผลและการประเมินผล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0" i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i="0" dirty="0"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656085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000" b="1" i="0" u="sng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000" b="1" i="0" u="none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000" b="1" i="0" u="none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0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4</a:t>
                      </a:r>
                      <a:r>
                        <a:rPr lang="th-TH" sz="1000" b="0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indent="0" algn="thaiDi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000" b="0" i="0" spc="-3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- สกส. ได้ดำเนินการตามเกณฑ์ประเมินผลจากประเด็นหลักที่สำคัญ</a:t>
                      </a:r>
                      <a:r>
                        <a:rPr lang="th-TH" sz="1000" b="0" i="0" spc="-3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ดังนี้ </a:t>
                      </a:r>
                      <a:r>
                        <a:rPr lang="th-TH" sz="10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 มีการระบุ                             ช่องทางรับข้อร้องเรียน 2. มีการจัดทำ/ทบทวนคู่มือการบริหารความเสี่ยง 3. มีการระบุปัจจัยเสี่ยง      4. มีการสอบทานรายงานทางการเงินและที่ไม่ใช่ทางการเงิน 5.การใช้สารสนเทศเพื่อสนับสนุน                 การติดตามการดำเนินกิจกรรมตามแผนความเสี่ยง 6. สกส. จะดำเนินการประเมินผลการควบคุมในช่วงสิ้นปีบัญชี 2565   </a:t>
                      </a:r>
                      <a:endParaRPr lang="th-TH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ผลงานที่คาดว่าจะดำเนินการต่อไป</a:t>
                      </a:r>
                    </a:p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100" b="0" i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</a:t>
                      </a:r>
                      <a:r>
                        <a:rPr lang="th-TH" sz="1100" b="0" i="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สกส. </a:t>
                      </a:r>
                      <a:r>
                        <a:rPr lang="th-TH" sz="1100" b="0" i="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จะดำเนินการติดตามและประเมินผลการควบคุมภายใน การส่งรายงาน การสอบทานการประเมินผลการควบคุมภายในของผู้ตรวจสอบภายในต่อไปภายในวันที่ 1 ตุลาคม 2565</a:t>
                      </a:r>
                      <a:endParaRPr lang="en-US" sz="1100" b="0" i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82682275"/>
              </p:ext>
            </p:extLst>
          </p:nvPr>
        </p:nvGraphicFramePr>
        <p:xfrm>
          <a:off x="5268677" y="1276438"/>
          <a:ext cx="4550078" cy="4261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324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6695" y="606203"/>
          <a:ext cx="10143305" cy="5108797"/>
        </p:xfrm>
        <a:graphic>
          <a:graphicData uri="http://schemas.openxmlformats.org/drawingml/2006/table">
            <a:tbl>
              <a:tblPr firstRow="1" bandRow="1"/>
              <a:tblGrid>
                <a:gridCol w="525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257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tc h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15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3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 การบริหารจัดการทุนหมุนเวียน</a:t>
                      </a:r>
                      <a:endParaRPr lang="th-TH" sz="11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50"/>
                        </a:spcAft>
                      </a:pP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4.2 การตรวจสอบภายใน</a:t>
                      </a:r>
                      <a:endParaRPr lang="th-TH" sz="11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894702"/>
              </p:ext>
            </p:extLst>
          </p:nvPr>
        </p:nvGraphicFramePr>
        <p:xfrm>
          <a:off x="16695" y="1398065"/>
          <a:ext cx="5251982" cy="4294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847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13551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68636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35586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107362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78887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53082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67969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867178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เกณฑ์การประเมิน ดังนี้  </a:t>
                      </a:r>
                      <a:r>
                        <a:rPr lang="th-TH" sz="11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1. การปฏิบัติงานตรวจสอบ  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                      2. การประชุมปิดตรวจ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                      3. การปฏิบัติงานตามข้อเสนอแนะ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                      4. การรายงานผลการบริหารความเสี่ยงเพื่อการวางแผนตรวจสอบ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0" i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i="0" dirty="0"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594593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200" b="1" i="0" u="sng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4</a:t>
                      </a:r>
                      <a:r>
                        <a:rPr lang="th-TH" sz="1200" b="0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</a:t>
                      </a:r>
                      <a:r>
                        <a:rPr lang="th-TH" sz="12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ได้ดำเนินการตามหลักเกณฑ์การประเมินผลจากประเด็นที่สำคัญ ดังนี้                            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การปฏิบัติงานตรวจสอบ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ภายใน 2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การประชุมปิดการ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ตรวจสอบ 3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การ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ปฏิบัติ                   งานตามข้อเสนอแนะ 4. สกส. อยู่ระหว่างการ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รายงานผลการ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บริหารความเสี่ยง                     เพื่อการวางแผน</a:t>
                      </a:r>
                      <a:r>
                        <a:rPr lang="th-TH" sz="12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ตรวจสอบ</a:t>
                      </a:r>
                      <a:endParaRPr lang="th-TH" sz="1200" kern="1200" spc="-3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ผลงานที่คาดว่าจะดำเนินการต่อไป</a:t>
                      </a:r>
                    </a:p>
                    <a:p>
                      <a:pPr algn="thaiDist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th-TH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</a:t>
                      </a:r>
                      <a:r>
                        <a:rPr lang="th-TH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</a:t>
                      </a:r>
                      <a:r>
                        <a:rPr lang="th-TH" sz="12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จะดำเนินการรายงานผลการบริหารความเสี่ยงประจำปีให้แก่ผู้ตรวจสอบภายในกรมการพัฒนาชุมชนทราบ ภายในวันที่ 1 ตุลาคม 2565</a:t>
                      </a:r>
                      <a:endParaRPr lang="th-TH" sz="1200" b="1" i="0" u="sng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476521482"/>
              </p:ext>
            </p:extLst>
          </p:nvPr>
        </p:nvGraphicFramePr>
        <p:xfrm>
          <a:off x="5505061" y="1283677"/>
          <a:ext cx="4646984" cy="4376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12663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6695" y="606203"/>
          <a:ext cx="10143305" cy="5108797"/>
        </p:xfrm>
        <a:graphic>
          <a:graphicData uri="http://schemas.openxmlformats.org/drawingml/2006/table">
            <a:tbl>
              <a:tblPr firstRow="1" bandRow="1"/>
              <a:tblGrid>
                <a:gridCol w="525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257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tc h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15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3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 การบริหารจัดการทุนหมุนเวียน</a:t>
                      </a:r>
                      <a:endParaRPr lang="th-TH" sz="11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4.3 การบริหารจัดการสารสนเทศและดิจิทัล</a:t>
                      </a:r>
                      <a:endParaRPr lang="th-TH" sz="11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endParaRPr lang="th-TH" sz="11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cap="none" dirty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1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1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212688"/>
              </p:ext>
            </p:extLst>
          </p:nvPr>
        </p:nvGraphicFramePr>
        <p:xfrm>
          <a:off x="16695" y="1398065"/>
          <a:ext cx="5251982" cy="4218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847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13551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68636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35586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107362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71277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56206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56206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1180211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เกณฑ์การประเมิน ดังนี้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1. แผนปฏิบัติการดิจิทัล (ระยะยาว) และแผนปฏิบัติการดิจิทัลประจำปีบัญชี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2. การบริหารจัดการสารสนเทศและดิจิทัล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2.1 การบริหารจัดการสารสนเทศที่สนับสนุนการตัดสินใจของผู้บริหาร (</a:t>
                      </a:r>
                      <a:r>
                        <a:rPr lang="en-US" sz="8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EIS/MIS)</a:t>
                      </a:r>
                      <a:endParaRPr lang="th-TH" sz="800" b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2.2 ระบบสารสนเทศสนับสนุนผู้ใช้บริการภายในทุนหมุนเวียน</a:t>
                      </a:r>
                    </a:p>
                    <a:p>
                      <a:pPr marL="0" marR="0" indent="0" algn="thaiDist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2.3 ระบบสารสนเทศสนับสนุนผู้ใช้บริการภายนอกทุนหมุนเวียนและตอบสนองนโยบาย  </a:t>
                      </a:r>
                    </a:p>
                    <a:p>
                      <a:pPr marL="0" marR="0" indent="0" algn="thaiDist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      ดิจิทัล รวมทั้งนโยบายต่าง ๆ ที่สำคัญของภาครัฐ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0" i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i="0" dirty="0"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218679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950" b="1" i="0" u="sng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950" b="1" i="0" u="none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950" b="1" i="0" u="none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95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</a:t>
                      </a:r>
                      <a:r>
                        <a:rPr lang="th-TH" sz="95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4</a:t>
                      </a:r>
                      <a:endParaRPr lang="en-US" sz="950" b="1" i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indent="0" algn="thaiDi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850" b="0" i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- สกส.</a:t>
                      </a:r>
                      <a:r>
                        <a:rPr lang="th-TH" sz="850" b="0" i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ดำเนินการตามหลักเกณฑ์การประเมินผลจากประเด็นที่สำคัญ ดังนี้ 1. จัดทำ/ทบทวนแผนปฏิบัติการดิจิทัล (ระยะยาว) และแผนปฏิบัติการดิจิทัล ประจำปีบัญชี 2566 2. การบริหารจัดการสารสนเทศและดิจิทัล </a:t>
                      </a:r>
                    </a:p>
                    <a:p>
                      <a:pPr marL="0" indent="0" algn="thaiDi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850" b="0" i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- คณะกรรมการฯ ให้ความเห็นชอบแผนปฏิบัติการดิจิทัล (ระยะยาว) และแผนปฏิบัติการดิจิทัล ประจำปีในการประชุม ครั้งที่ 7/2565 เมื่อวันที่ 27 ก.ค. 2565 โดยที่ประชุมรวมกันพิจารณาและมีข้อเสนอแนะ/ข้อสังเกตแผนปฏิบัติการดิจิทัล (ระยะยาว) และแผนปฏิบัติการ ประจำปี ควรพิจารณาจากงานหลักของกองทุน เช่น ระบบการเงิน ระบบลูกหนี้ ระบบการบริการ โดยให้นำดิจิทัลมาช่วยในการทำงานของระบบดังกล่าว ซึ่ง สกส. ได้ดำเนินการทบทวนแผน</a:t>
                      </a:r>
                      <a:br>
                        <a:rPr lang="th-TH" sz="850" b="0" i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</a:br>
                      <a:r>
                        <a:rPr lang="th-TH" sz="850" b="0" i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ตามข้อเสนอแนะ และนำเสนอคณะกรรมการในเดือนสิงหาคม 2565 นี้</a:t>
                      </a:r>
                      <a:endParaRPr lang="th-TH" sz="850" b="0" i="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800" b="1" i="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8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ที่คาดว่าจะดำเนินการต่อไป</a:t>
                      </a:r>
                      <a:r>
                        <a:rPr lang="th-TH" sz="8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8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/>
                      <a:r>
                        <a:rPr lang="th-TH" sz="8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8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</a:t>
                      </a:r>
                      <a:r>
                        <a:rPr lang="th-TH" sz="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</a:t>
                      </a:r>
                      <a:r>
                        <a:rPr lang="th-TH" sz="80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สรุปผลการประเมินความพึงพอใจของผู้ใช้งานเว็บไซต์กองทุนฯ และเว็บไซต์คลังข้อมูลกลุ่มอาชีพของสมาชิกกองทุนฯ เพื่อประเมินผลลัพธ์ตามกลุ่มเป้าหมาย โดยแสดงว่าผลการดำเนินการในระบบดีกว่าหรือเป็นไปตามเป้าหมายอย่างต่อเนื่อง</a:t>
                      </a:r>
                      <a:endParaRPr lang="en-US" sz="800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523290024"/>
              </p:ext>
            </p:extLst>
          </p:nvPr>
        </p:nvGraphicFramePr>
        <p:xfrm>
          <a:off x="5495731" y="1398064"/>
          <a:ext cx="4342332" cy="4302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03718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203850"/>
              </p:ext>
            </p:extLst>
          </p:nvPr>
        </p:nvGraphicFramePr>
        <p:xfrm>
          <a:off x="16695" y="606203"/>
          <a:ext cx="10143305" cy="5112788"/>
        </p:xfrm>
        <a:graphic>
          <a:graphicData uri="http://schemas.openxmlformats.org/drawingml/2006/table">
            <a:tbl>
              <a:tblPr firstRow="1" bandRow="1"/>
              <a:tblGrid>
                <a:gridCol w="525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248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tc h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15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10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5 การปฏิบัติงานของคณะกรรมการ ผู้บริหารทุนหมุนเวียน พนักงาน และลูกจ้าง</a:t>
                      </a:r>
                      <a:endParaRPr lang="th-TH" sz="11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50"/>
                        </a:spcAft>
                      </a:pP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5.1 บทบาทคณะกรรมการบริหารทุนหมุนเวียน</a:t>
                      </a:r>
                      <a:endParaRPr lang="th-TH" sz="11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endParaRPr lang="th-TH" sz="11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cap="none" dirty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1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1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23462"/>
              </p:ext>
            </p:extLst>
          </p:nvPr>
        </p:nvGraphicFramePr>
        <p:xfrm>
          <a:off x="16695" y="1381484"/>
          <a:ext cx="5251982" cy="4369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847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13551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68636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35586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107362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71334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56260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56260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100" b="1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1060463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เกณฑ์การประเมิน ดังนี้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1. จัดให้มีหรือทบทวนแผนปฏิบัติการระยะยาว (3-5 ปี) และแผนปฏิบัติการ ประจำปีบัญชี 2565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2. การติดตามระบบการบริหารจัดการที่สำคัญ และผลการปฏิบัติงานตามภารกิจของทุนหมุนเวียน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3. การจัดให้มีระบบประเมินผลผู้บริหารทุนหมุนเวียน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4. การเปิดเผยข้อมูลข่าวสารแก่ผู้มีส่วนได้ส่วนเสีย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5. ผลสำเร็จจากการกำกับดูแลทุนหมุนเวียนของคณะกรรมการบริหารทุนหมุนเวียน 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0" i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i="0" dirty="0"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489200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100" b="1" i="0" u="sng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100" b="1" i="0" u="none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100" b="1" i="0" u="none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1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</a:t>
                      </a:r>
                      <a:r>
                        <a:rPr lang="th-TH" sz="11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4</a:t>
                      </a:r>
                      <a:endParaRPr lang="th-TH" sz="1100" b="0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indent="0" algn="thaiDi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000" b="0" i="0" u="none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- สกส. ดำเนินการตามหลักเกณฑ์การประเมินผลจากประเด็นที่สำคัญ ดังนี้ 1. จัดทำ/ทบทวนแผนปฏิบัติการระยะยาว (3-5 ปี) และแผนปฏิบัติการ ประจำปี 2566 2. การติดตามระบบบริหารจัดการที่สำคัญ 3.มีระบบประเมินผลผู้บริหารทุนหมุนเวียน 4. มีการเปิดเผยข้อมูข่าวสาร                       แก่ผู้มีส่วนได้ส่วนเสีย 5.ผลสำเร็จจากการกำกับดูทุนหมุนเวียของคณะกรรมการ</a:t>
                      </a:r>
                    </a:p>
                    <a:p>
                      <a:pPr marL="0" indent="0" algn="thaiDi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000" b="0" i="0" u="none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- สกส. นำเสนอคณะกรรมการเพื่อทราบรายงานการติดตามระบบการบริหารจัดการที่สำคัญ</a:t>
                      </a:r>
                      <a:br>
                        <a:rPr lang="th-TH" sz="1000" b="0" i="0" u="none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</a:br>
                      <a:r>
                        <a:rPr lang="th-TH" sz="1000" b="0" i="0" u="none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ของไตรมาสที่ 3/2565 ในเดือนสิงหาคม 2565 นี้</a:t>
                      </a:r>
                      <a:endParaRPr lang="th-TH" sz="1000" b="0" i="0" u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9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ผลงานที่คาดว่าจะดำเนินการต่อไป</a:t>
                      </a:r>
                      <a:r>
                        <a:rPr lang="th-TH" sz="9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</a:p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9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- สกส. </a:t>
                      </a:r>
                      <a:r>
                        <a:rPr lang="th-TH" sz="9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จะดำเนินการจัดส่ง</a:t>
                      </a:r>
                      <a:r>
                        <a:rPr lang="th-TH" sz="9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แผนปฏิบัติการระยะ</a:t>
                      </a:r>
                      <a:r>
                        <a:rPr lang="th-TH" sz="900" b="0" i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900" b="0" i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(3-5 </a:t>
                      </a:r>
                      <a:r>
                        <a:rPr lang="th-TH" sz="900" b="0" i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ปี </a:t>
                      </a:r>
                      <a:r>
                        <a:rPr lang="th-TH" sz="900" b="0" i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) และแผนปฏิบัติการประจำปี 2566 ให้กับกรมบัญชีกลาง                      ในเดือนสิงหาคม 2565 นี้</a:t>
                      </a:r>
                      <a:endParaRPr lang="en-US" sz="9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3980003"/>
              </p:ext>
            </p:extLst>
          </p:nvPr>
        </p:nvGraphicFramePr>
        <p:xfrm>
          <a:off x="5626359" y="1292469"/>
          <a:ext cx="4353704" cy="4367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75268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767063"/>
              </p:ext>
            </p:extLst>
          </p:nvPr>
        </p:nvGraphicFramePr>
        <p:xfrm>
          <a:off x="16695" y="606203"/>
          <a:ext cx="10143305" cy="5108797"/>
        </p:xfrm>
        <a:graphic>
          <a:graphicData uri="http://schemas.openxmlformats.org/drawingml/2006/table">
            <a:tbl>
              <a:tblPr firstRow="1" bandRow="1"/>
              <a:tblGrid>
                <a:gridCol w="525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257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tc h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15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100"/>
                        </a:spcAft>
                      </a:pPr>
                      <a:r>
                        <a:rPr lang="th-TH" sz="1100" b="1" spc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100" b="1" spc="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5 การปฏิบัติงานของคณะกรรมการ ผู้บริหารทุนหมุนเวียน พนักงาน และลูกจ้าง</a:t>
                      </a:r>
                      <a:endParaRPr lang="th-TH" sz="1100" spc="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50"/>
                        </a:spcAft>
                      </a:pPr>
                      <a:r>
                        <a:rPr lang="th-TH" sz="1100" b="1" spc="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5.2 การ</a:t>
                      </a:r>
                      <a:r>
                        <a:rPr lang="th-TH" sz="1100" b="1" spc="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บริหารทรัพยากรบุคคล</a:t>
                      </a:r>
                      <a:endParaRPr lang="th-TH" sz="1100" spc="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endParaRPr lang="th-TH" sz="11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1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1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515581"/>
              </p:ext>
            </p:extLst>
          </p:nvPr>
        </p:nvGraphicFramePr>
        <p:xfrm>
          <a:off x="16695" y="1386615"/>
          <a:ext cx="5251982" cy="4291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847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13551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68636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35586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107362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81817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66160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>
                    <a:solidFill>
                      <a:srgbClr val="EBA5A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55452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F6E6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7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831750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รายละเอียดเกณฑ์การประเมิน ดังนี้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1. </a:t>
                      </a:r>
                      <a:r>
                        <a:rPr lang="th-TH" sz="10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การจัดให้มีปัจจัยพื้นฐาน</a:t>
                      </a:r>
                      <a:endParaRPr lang="th-TH" sz="1000" b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2. การจัดทำและดำเนินงานตามแผนการบริหารทรัพยากรบุคคล (ระยะยาว) และแผนปฏิบัติการ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ด้านการบริหารทรัพยากรบุคคล ประจำปีบัญชี 2565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0" i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i="0" dirty="0"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611886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200" b="1" i="0" u="sng" dirty="0">
                          <a:solidFill>
                            <a:schemeClr val="accent5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>
                          <a:solidFill>
                            <a:schemeClr val="accent5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>
                          <a:solidFill>
                            <a:schemeClr val="accent5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>
                          <a:solidFill>
                            <a:schemeClr val="accent5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</a:t>
                      </a:r>
                      <a:r>
                        <a:rPr lang="th-TH" sz="1200" b="1" i="0" dirty="0" smtClean="0">
                          <a:solidFill>
                            <a:schemeClr val="accent5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th-TH" sz="1200" b="0" i="0" dirty="0" smtClean="0">
                          <a:solidFill>
                            <a:schemeClr val="accent5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endParaRPr lang="th-TH" sz="1200" b="0" i="0" dirty="0">
                        <a:solidFill>
                          <a:schemeClr val="accent5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มีการดำเนินการตามหลักเกณฑ์การประเมินผลจากประเด็นที่สำคัญ</a:t>
                      </a:r>
                      <a:r>
                        <a:rPr lang="th-TH" sz="10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ดังนี้ 1.การให้จัด                         ให้มีปัจจัยพื้นฐาน 2.จัดทำและดำนินการตามแผนบริหารทรัพยากรบุคค (ระยะยาว) </a:t>
                      </a:r>
                      <a:br>
                        <a:rPr lang="th-TH" sz="10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0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และแผนปฏิบัติการด้านการบริหารทรัพยากรบุคคล ประจำปี 2565</a:t>
                      </a:r>
                    </a:p>
                    <a:p>
                      <a:pPr marL="0" indent="0" algn="thaiDist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th-TH" sz="10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มีการจัดทำ/ทบทวนแผนการบริหารทรัพยากรบุคคล (ระยะยาว) และแผนปฏิบัติการ </a:t>
                      </a:r>
                    </a:p>
                    <a:p>
                      <a:pPr marL="0" indent="0" algn="thaiDist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th-TH" sz="10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ประจำปีบัญชี 2565 เมื่อ</a:t>
                      </a:r>
                      <a:r>
                        <a:rPr lang="th-TH" sz="10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1 - 4 มิถุนายน 2565 ณ โรงแรม ทีเค พาเลซ แอนด์ คอนเวนชั่น </a:t>
                      </a:r>
                      <a:br>
                        <a:rPr lang="th-TH" sz="10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0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เขตหลักสี่ ถนนแจ้งวัฒนะ เขตหลักสี่ กรุงเทพฯ</a:t>
                      </a:r>
                      <a:endParaRPr lang="en-US" sz="1000" b="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indent="0" algn="thaiDist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th-TH" sz="10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เสนอคณะกรรมการ เพื่อขอความเห็นชอบแผนการบริหารทรัพยากรบุคคล(ระยะยาว) </a:t>
                      </a:r>
                      <a:br>
                        <a:rPr lang="th-TH" sz="10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0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และแผนปฏิบัติการฯ ประจำปีบัญชี ในเดือนสิงหาคม 2565 นี้</a:t>
                      </a:r>
                      <a:endParaRPr lang="en-US" sz="1000" b="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u="sng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ผลงานที่คาดว่าจะดำเนินการต่อไป</a:t>
                      </a: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u="non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</a:t>
                      </a:r>
                      <a:r>
                        <a:rPr lang="th-TH" sz="1000" u="non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สกส. จะดำเนินการสื่อสารให้ผู้บริหารและหน่วยงานภายในที่เกี่ยวข้องทราบถึงแผนบริหารทรัพยากรบุคคล (ระยะยาว) และแผนปฏิบัติการฯ ประจำปีบัญชี 2566 ต่อไป</a:t>
                      </a:r>
                      <a:endParaRPr lang="th-TH" sz="1000" u="non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421557602"/>
              </p:ext>
            </p:extLst>
          </p:nvPr>
        </p:nvGraphicFramePr>
        <p:xfrm>
          <a:off x="5533053" y="1389185"/>
          <a:ext cx="4447009" cy="4270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66644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733836"/>
              </p:ext>
            </p:extLst>
          </p:nvPr>
        </p:nvGraphicFramePr>
        <p:xfrm>
          <a:off x="16695" y="606203"/>
          <a:ext cx="10143305" cy="5108797"/>
        </p:xfrm>
        <a:graphic>
          <a:graphicData uri="http://schemas.openxmlformats.org/drawingml/2006/table">
            <a:tbl>
              <a:tblPr firstRow="1" bandRow="1"/>
              <a:tblGrid>
                <a:gridCol w="525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257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tc h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15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76197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6 การดำเนินงานตามนโยบายรัฐ/กระทรวงการคลัง</a:t>
                      </a:r>
                      <a:endParaRPr lang="th-TH" sz="11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50"/>
                        </a:spcAft>
                      </a:pPr>
                      <a:r>
                        <a:rPr lang="en-US" sz="11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</a:t>
                      </a:r>
                      <a:r>
                        <a:rPr lang="th-TH" sz="10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6.1 การใช้จ่ายเงินตามแผนการใช้จ่ายที่ได้รับอนุมัติ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50"/>
                        </a:spcAft>
                      </a:pPr>
                      <a:r>
                        <a:rPr lang="th-TH" sz="10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</a:t>
                      </a:r>
                      <a:r>
                        <a:rPr lang="th-TH" sz="10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(</a:t>
                      </a:r>
                      <a:r>
                        <a:rPr lang="th-TH" sz="10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1) ร้อยละการใช้จ่ายงบลงทุนเทียบกับแผนการใช้จ่ายงบลงทุน                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50"/>
                        </a:spcAft>
                      </a:pPr>
                      <a:r>
                        <a:rPr lang="th-TH" sz="10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     </a:t>
                      </a:r>
                      <a:r>
                        <a:rPr lang="th-TH" sz="10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ประจำปี</a:t>
                      </a:r>
                      <a:r>
                        <a:rPr lang="th-TH" sz="10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บัญชี 2565 </a:t>
                      </a: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1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1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1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6695" y="1793386"/>
          <a:ext cx="5251982" cy="3929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847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13551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68636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35586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107362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54746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40593"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D6D2C4">
                        <a:alpha val="9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405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0" i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9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900" b="0" i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900" b="0" i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81023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                   น้อยกว่า                    มติ ครม. ร้อยละ 12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(88%)</a:t>
                      </a:r>
                      <a:endParaRPr lang="en-US" sz="8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                   น้อยกว่า                    มติ ครม. ร้อยละ 9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(91%)</a:t>
                      </a:r>
                      <a:endParaRPr lang="en-US" sz="8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                   น้อยกว่า                    มติ ครม. ร้อยละ 6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(94%)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                   น้อยกว่า                    มติ ครม. ร้อยละ 3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(97%)</a:t>
                      </a:r>
                      <a:endParaRPr lang="en-US" sz="8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                   ตามมติ ครม.                    ร้อยละ 100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(100%)</a:t>
                      </a:r>
                      <a:endParaRPr lang="en-US" sz="8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360990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2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5</a:t>
                      </a:r>
                      <a:r>
                        <a:rPr lang="th-TH" sz="12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</a:p>
                    <a:p>
                      <a:pPr marL="171450" indent="-171450" algn="l">
                        <a:lnSpc>
                          <a:spcPct val="120000"/>
                        </a:lnSpc>
                        <a:buFontTx/>
                        <a:buChar char="-"/>
                      </a:pP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งบประมาณจัดสรร </a:t>
                      </a: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3,912,300</a:t>
                      </a: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บาท </a:t>
                      </a:r>
                    </a:p>
                    <a:p>
                      <a:pPr marL="171450" indent="-171450" algn="l">
                        <a:lnSpc>
                          <a:spcPct val="120000"/>
                        </a:lnSpc>
                        <a:buFontTx/>
                        <a:buChar char="-"/>
                      </a:pP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เบิกจ่ายได้ 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3,875,116</a:t>
                      </a:r>
                      <a:r>
                        <a:rPr lang="th-TH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บาท คิดเป็นร้อยละ 99.05</a:t>
                      </a:r>
                    </a:p>
                    <a:p>
                      <a:pPr marL="171450" indent="-171450" algn="l">
                        <a:lnSpc>
                          <a:spcPct val="120000"/>
                        </a:lnSpc>
                        <a:buFontTx/>
                        <a:buChar char="-"/>
                      </a:pP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คงเหลือ 37,181 บาท </a:t>
                      </a: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th-TH" sz="1200" b="1" u="sng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ผลงานที่คาดว่าจะดำเนินงานต่อไป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th-TH" sz="1200" b="0" u="none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- ใช้จ่ายได้ตามมติ ครม. ร้อยละ 100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th-TH" sz="1200" b="1" u="sng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867879182"/>
              </p:ext>
            </p:extLst>
          </p:nvPr>
        </p:nvGraphicFramePr>
        <p:xfrm>
          <a:off x="5533053" y="1095022"/>
          <a:ext cx="4447009" cy="4564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07478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105993"/>
              </p:ext>
            </p:extLst>
          </p:nvPr>
        </p:nvGraphicFramePr>
        <p:xfrm>
          <a:off x="16695" y="606203"/>
          <a:ext cx="10143305" cy="5108797"/>
        </p:xfrm>
        <a:graphic>
          <a:graphicData uri="http://schemas.openxmlformats.org/drawingml/2006/table">
            <a:tbl>
              <a:tblPr firstRow="1" bandRow="1"/>
              <a:tblGrid>
                <a:gridCol w="525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257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tc h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15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6 การดำเนินงานตามนโยบายรัฐ/กระทรวงการคลัง</a:t>
                      </a:r>
                      <a:endParaRPr lang="th-TH" sz="12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en-US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11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</a:t>
                      </a: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 6.1 การใช้จ่ายเงินตามแผนการใช้จ่ายที่ได้รับอนุมัติ</a:t>
                      </a: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</a:t>
                      </a:r>
                      <a:r>
                        <a:rPr lang="th-TH" sz="11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(</a:t>
                      </a: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2) ร้อยละการใช้จ่ายภาพรวมเทียบกับแผนการใช้จ่ายภาพรวม</a:t>
                      </a: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     </a:t>
                      </a:r>
                      <a:r>
                        <a:rPr lang="th-TH" sz="11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ประจำปี</a:t>
                      </a: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บัญชี 2565 </a:t>
                      </a:r>
                    </a:p>
                    <a:p>
                      <a:pPr>
                        <a:spcAft>
                          <a:spcPts val="50"/>
                        </a:spcAft>
                      </a:pPr>
                      <a:endParaRPr lang="th-TH" sz="11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cap="none" dirty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1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1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474054"/>
              </p:ext>
            </p:extLst>
          </p:nvPr>
        </p:nvGraphicFramePr>
        <p:xfrm>
          <a:off x="16695" y="1813277"/>
          <a:ext cx="5251982" cy="3948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847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13551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68636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35586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107362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53235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39166"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5691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anchor="ctr">
                    <a:solidFill>
                      <a:srgbClr val="F6E6E9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0" i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000" b="0" i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1000" b="0" i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80542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                   น้อยกว่า                    มติ ครม. ร้อยละ 12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(88%)</a:t>
                      </a:r>
                      <a:endParaRPr lang="en-US" sz="8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F6E6E9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                   น้อยกว่า                    มติ ครม. ร้อยละ 9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(91%)</a:t>
                      </a:r>
                      <a:endParaRPr lang="en-US" sz="8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                   น้อยกว่า                    มติ ครม. ร้อยละ 6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(94%)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                   น้อยกว่า                    มติ ครม. ร้อยละ 3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(97%)</a:t>
                      </a:r>
                      <a:endParaRPr lang="en-US" sz="8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                   ตามมติ ครม.                    ร้อยละ 100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(100%)</a:t>
                      </a:r>
                      <a:endParaRPr lang="en-US" sz="8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346985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200" b="1" i="0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1</a:t>
                      </a:r>
                      <a:endParaRPr lang="th-TH" sz="1200" b="0" i="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- งบประมาณจัดสรร</a:t>
                      </a: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1,044,495,500</a:t>
                      </a: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บาท </a:t>
                      </a:r>
                    </a:p>
                    <a:p>
                      <a:pPr marL="0" indent="0" algn="l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- ผลการ</a:t>
                      </a:r>
                      <a:r>
                        <a:rPr lang="th-TH" sz="12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เบิกจ่าย 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875,545,757.66</a:t>
                      </a:r>
                      <a:r>
                        <a:rPr lang="th-TH" sz="15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บาท </a:t>
                      </a: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คิดเป็นร้อยละ </a:t>
                      </a:r>
                      <a:r>
                        <a:rPr lang="th-TH" sz="12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83.82 </a:t>
                      </a:r>
                      <a:endParaRPr lang="en-US" sz="1200" b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indent="0" algn="l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คงเหลือ </a:t>
                      </a: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168,949,742.34 </a:t>
                      </a:r>
                      <a:r>
                        <a:rPr lang="th-TH" sz="12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บาท</a:t>
                      </a:r>
                      <a:endParaRPr lang="th-TH" sz="1200" b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indent="0" algn="l">
                        <a:lnSpc>
                          <a:spcPct val="120000"/>
                        </a:lnSpc>
                        <a:buFontTx/>
                        <a:buNone/>
                      </a:pPr>
                      <a:endParaRPr lang="th-TH" sz="1200" b="1" u="sng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indent="0" algn="l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th-TH" sz="1200" b="1" u="sng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ผลงานที่คาดว่าจะดำเนินการต่อไป</a:t>
                      </a:r>
                    </a:p>
                    <a:p>
                      <a:pPr marL="0" indent="0" algn="l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- เร่งรัดการใช้จ่ายได้ตามมติ ครม. </a:t>
                      </a:r>
                      <a:r>
                        <a:rPr lang="th-TH" sz="12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ให้ได้อย่างน้อย ร้อย</a:t>
                      </a: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ละ </a:t>
                      </a:r>
                      <a:r>
                        <a:rPr lang="th-TH" sz="12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94 </a:t>
                      </a: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ภายในไตรมาสที่ </a:t>
                      </a:r>
                      <a:r>
                        <a:rPr lang="th-TH" sz="12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4</a:t>
                      </a:r>
                      <a:endParaRPr lang="th-TH" sz="1200" b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800996471"/>
              </p:ext>
            </p:extLst>
          </p:nvPr>
        </p:nvGraphicFramePr>
        <p:xfrm>
          <a:off x="5504829" y="1259771"/>
          <a:ext cx="4419018" cy="4455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7109269" y="4131287"/>
            <a:ext cx="672663" cy="304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14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71.08</a:t>
            </a:r>
            <a:endParaRPr lang="th-TH" sz="12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42114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89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92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93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94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104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105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95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9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97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01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2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3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98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99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0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90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9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35454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1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6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7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8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49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2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43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44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5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454047" y="0"/>
            <a:ext cx="5232400" cy="47320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1 เรื่อง ประธานแจ้งให้ที่ประชุมทราบ</a:t>
            </a:r>
          </a:p>
        </p:txBody>
      </p:sp>
      <p:sp>
        <p:nvSpPr>
          <p:cNvPr id="4" name="Rectangle 3"/>
          <p:cNvSpPr/>
          <p:nvPr/>
        </p:nvSpPr>
        <p:spPr>
          <a:xfrm>
            <a:off x="1690787" y="2498600"/>
            <a:ext cx="6764313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1.1........................................................................</a:t>
            </a:r>
            <a:endParaRPr lang="en-US" sz="20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174349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26628"/>
              </p:ext>
            </p:extLst>
          </p:nvPr>
        </p:nvGraphicFramePr>
        <p:xfrm>
          <a:off x="16695" y="606203"/>
          <a:ext cx="10143305" cy="5108797"/>
        </p:xfrm>
        <a:graphic>
          <a:graphicData uri="http://schemas.openxmlformats.org/drawingml/2006/table">
            <a:tbl>
              <a:tblPr firstRow="1" bandRow="1"/>
              <a:tblGrid>
                <a:gridCol w="525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257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tc h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15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100"/>
                        </a:spcAft>
                      </a:pPr>
                      <a:r>
                        <a:rPr lang="th-TH" sz="1100" b="1" spc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100" b="1" spc="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100" b="1" spc="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  <a:r>
                        <a:rPr lang="th-TH" sz="1100" b="1" spc="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การดำเนินงานตามนโยบายรัฐ/กระทรวงการคลัง</a:t>
                      </a:r>
                      <a:endParaRPr lang="th-TH" sz="1100" spc="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50"/>
                        </a:spcAft>
                      </a:pPr>
                      <a:r>
                        <a:rPr lang="th-TH" sz="1100" b="1" spc="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ตัวชี้วัดที่ 6.2 กา</a:t>
                      </a:r>
                      <a:r>
                        <a:rPr lang="th-TH" sz="1100" b="1" spc="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รดำเนินงานตามแผนพัฒนาระบบจ่ายเงิน</a:t>
                      </a:r>
                      <a:r>
                        <a:rPr lang="th-TH" sz="1100" b="1" spc="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และการรับ</a:t>
                      </a:r>
                      <a:r>
                        <a:rPr lang="th-TH" sz="1100" b="1" spc="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</a:t>
                      </a:r>
                      <a:br>
                        <a:rPr lang="th-TH" sz="1100" b="1" spc="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spc="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 ของ</a:t>
                      </a:r>
                      <a:r>
                        <a:rPr lang="th-TH" sz="1100" b="1" spc="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ทุนหมุนเวียนผ่าน</a:t>
                      </a:r>
                      <a:r>
                        <a:rPr lang="th-TH" sz="1100" b="1" spc="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ระบบอิเล็กทรอนิกส์</a:t>
                      </a:r>
                      <a:endParaRPr lang="th-TH" sz="1100" spc="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endParaRPr lang="th-TH" sz="11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cap="none" dirty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1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1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054822"/>
              </p:ext>
            </p:extLst>
          </p:nvPr>
        </p:nvGraphicFramePr>
        <p:xfrm>
          <a:off x="-7955" y="1577895"/>
          <a:ext cx="5285034" cy="4201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3309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19930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75361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42103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114331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64809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50097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1283221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ทุนหมุนเวียนดำเนินการจ่ายเงิน และ                           รับเงินผ่านระบบอิเล็กทรอนิกส์                         ไม่ครบถ้วน                ทุกกิจกรรม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h-TH" sz="7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7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h-TH" sz="7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ทุนหมุนเวียนสามารถดำเนินการจ่ายเงินและรับเงินผ่านระบบอิเล็กทรอนิกส์ได้ร้อยละ 100 ของกิจกรรมทั้งหมด</a:t>
                      </a:r>
                      <a:endParaRPr lang="en-US" sz="900" b="0" i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en-US" sz="7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338978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h-TH" sz="1200" b="1" i="0" u="sng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2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5</a:t>
                      </a:r>
                      <a:r>
                        <a:rPr lang="th-TH" sz="12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  <a:endParaRPr lang="en-US" sz="12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ในปีบัญชี 256</a:t>
                      </a: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สำนักงานกองทุนพัฒนาบทบาทสตรี สามารถดำเนินการต่อเนื่องในด้านการจ่ายเงินและการรับเงินผ่านระบบ </a:t>
                      </a: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KTB 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Corporate Online 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ได้ครบถ้วนในกิจกรรมด้านการรับ - การจ่ายเงิน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2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ผลงานที่คาดว่าจะดำเนินการต่อไป</a:t>
                      </a:r>
                      <a:r>
                        <a:rPr lang="th-TH" sz="12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12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จัดเก็บเอกสารหลักฐานในการจ่ายเงินและรับเงินของกองทุนพัฒนาบทบาทสตรีผ่านระบบอิเล็กทรอนิกส์ของ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เดือนสิงหาคม</a:t>
                      </a:r>
                      <a:r>
                        <a:rPr lang="th-TH" sz="12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2565  </a:t>
                      </a:r>
                      <a:endParaRPr lang="th-TH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400306049"/>
              </p:ext>
            </p:extLst>
          </p:nvPr>
        </p:nvGraphicFramePr>
        <p:xfrm>
          <a:off x="5526792" y="1013692"/>
          <a:ext cx="4383494" cy="4701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96658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238461"/>
            <a:ext cx="10160000" cy="161375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4.3 รายงานผลการดำเนินงานตามตัวชี้วัดที่ 5.1 บทบาทคณะกรรมการบริหารเงินทุนหมุนเวียน เรื่อง สรุปผลการดำเนินงานกองทุนพัฒนาบทบาทสตรี ประจำปี 2565 </a:t>
            </a:r>
            <a:b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สิ้นไตรมาส 3 (เมษายน - มิถุนายน 2565)</a:t>
            </a:r>
            <a:endParaRPr lang="en-US" sz="19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30000"/>
              </a:lnSpc>
            </a:pPr>
            <a:endParaRPr lang="en-GB" sz="20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7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38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39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49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0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0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1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5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4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</p:spTree>
    <p:extLst>
      <p:ext uri="{BB962C8B-B14F-4D97-AF65-F5344CB8AC3E}">
        <p14:creationId xmlns:p14="http://schemas.microsoft.com/office/powerpoint/2010/main" val="4226281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ไดอารี่ของโจ: เป้าหมายในปี ๒๕๕๖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020" y="3550727"/>
            <a:ext cx="1790362" cy="111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รูปภาพ 2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013" y="1025387"/>
            <a:ext cx="1357041" cy="1426870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376" y="5050097"/>
            <a:ext cx="543953" cy="556378"/>
          </a:xfrm>
          <a:prstGeom prst="rect">
            <a:avLst/>
          </a:prstGeom>
        </p:spPr>
      </p:pic>
      <p:grpSp>
        <p:nvGrpSpPr>
          <p:cNvPr id="32" name="กลุ่ม 31"/>
          <p:cNvGrpSpPr/>
          <p:nvPr/>
        </p:nvGrpSpPr>
        <p:grpSpPr>
          <a:xfrm>
            <a:off x="8663189" y="5002130"/>
            <a:ext cx="628748" cy="631439"/>
            <a:chOff x="7596611" y="918126"/>
            <a:chExt cx="1393244" cy="1537672"/>
          </a:xfrm>
        </p:grpSpPr>
        <p:sp>
          <p:nvSpPr>
            <p:cNvPr id="30" name="วงรี 29"/>
            <p:cNvSpPr/>
            <p:nvPr/>
          </p:nvSpPr>
          <p:spPr>
            <a:xfrm>
              <a:off x="7596611" y="918126"/>
              <a:ext cx="1393244" cy="1537672"/>
            </a:xfrm>
            <a:prstGeom prst="ellipse">
              <a:avLst/>
            </a:prstGeom>
            <a:solidFill>
              <a:srgbClr val="F8C1DA"/>
            </a:solidFill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500"/>
            </a:p>
          </p:txBody>
        </p:sp>
        <p:pic>
          <p:nvPicPr>
            <p:cNvPr id="29" name="รูปภาพ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3567" y="1025274"/>
              <a:ext cx="1039332" cy="1139562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17" name="รูปภาพ 1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237" y="2766534"/>
            <a:ext cx="887287" cy="1254440"/>
          </a:xfrm>
          <a:prstGeom prst="rect">
            <a:avLst/>
          </a:prstGeom>
        </p:spPr>
      </p:pic>
      <p:sp>
        <p:nvSpPr>
          <p:cNvPr id="18" name="สี่เหลี่ยมผืนผ้ามุมมน 17"/>
          <p:cNvSpPr/>
          <p:nvPr/>
        </p:nvSpPr>
        <p:spPr>
          <a:xfrm>
            <a:off x="4659071" y="1407490"/>
            <a:ext cx="1821793" cy="455448"/>
          </a:xfrm>
          <a:prstGeom prst="roundRect">
            <a:avLst/>
          </a:prstGeom>
          <a:solidFill>
            <a:srgbClr val="F8C1DA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ด้านการเงิน</a:t>
            </a:r>
          </a:p>
        </p:txBody>
      </p:sp>
      <p:sp>
        <p:nvSpPr>
          <p:cNvPr id="20" name="กล่องข้อความ 19"/>
          <p:cNvSpPr txBox="1"/>
          <p:nvPr/>
        </p:nvSpPr>
        <p:spPr>
          <a:xfrm>
            <a:off x="4576592" y="1975160"/>
            <a:ext cx="4120036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1.1 การเบิกจ่ายงบประมาณประจำปีงบประมาณ พ.ศ. 2565</a:t>
            </a:r>
          </a:p>
          <a:p>
            <a:pPr>
              <a:lnSpc>
                <a:spcPct val="130000"/>
              </a:lnSpc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งบประมาณ จำนวน 1</a:t>
            </a:r>
            <a:r>
              <a:rPr lang="en-US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,044,495,500</a:t>
            </a: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</a:t>
            </a:r>
            <a:r>
              <a:rPr lang="en-US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00</a:t>
            </a: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บาท </a:t>
            </a:r>
            <a:b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ผลเบิกจ่ายงบประมาณ จำนวน </a:t>
            </a:r>
            <a:r>
              <a:rPr lang="en-US" sz="12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774,081,</a:t>
            </a:r>
            <a:r>
              <a:rPr lang="th-TH" sz="12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992.74 บาท  </a:t>
            </a: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คิดเป็นร้อยละ </a:t>
            </a:r>
            <a:r>
              <a:rPr lang="th-TH" sz="12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74.</a:t>
            </a:r>
            <a:r>
              <a:rPr lang="en-US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11</a:t>
            </a:r>
            <a:endParaRPr lang="th-TH" sz="12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8" name="สี่เหลี่ยมผืนผ้ามุมมน 27"/>
          <p:cNvSpPr/>
          <p:nvPr/>
        </p:nvSpPr>
        <p:spPr>
          <a:xfrm>
            <a:off x="333176" y="2938306"/>
            <a:ext cx="2596933" cy="455448"/>
          </a:xfrm>
          <a:prstGeom prst="roundRect">
            <a:avLst/>
          </a:prstGeom>
          <a:solidFill>
            <a:srgbClr val="F8C1DA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ด้านที่ไม่ใช่การเงิน</a:t>
            </a:r>
          </a:p>
        </p:txBody>
      </p:sp>
      <p:cxnSp>
        <p:nvCxnSpPr>
          <p:cNvPr id="5" name="ตัวเชื่อมต่อหักมุม 4"/>
          <p:cNvCxnSpPr/>
          <p:nvPr/>
        </p:nvCxnSpPr>
        <p:spPr>
          <a:xfrm>
            <a:off x="544594" y="2600618"/>
            <a:ext cx="7940616" cy="503077"/>
          </a:xfrm>
          <a:prstGeom prst="bentConnector3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กล่องข้อความ 30"/>
          <p:cNvSpPr txBox="1"/>
          <p:nvPr/>
        </p:nvSpPr>
        <p:spPr>
          <a:xfrm>
            <a:off x="265702" y="3550727"/>
            <a:ext cx="4249200" cy="141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2.1 สมาชิก </a:t>
            </a:r>
          </a:p>
          <a:p>
            <a:pPr>
              <a:lnSpc>
                <a:spcPct val="130000"/>
              </a:lnSpc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ประเภทองค์กร ปี 2565 เพิ่มขึ้น </a:t>
            </a:r>
            <a:r>
              <a:rPr lang="en-US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1,308</a:t>
            </a: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2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องค์กร  </a:t>
            </a: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2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</a:t>
            </a:r>
          </a:p>
          <a:p>
            <a:pPr>
              <a:lnSpc>
                <a:spcPct val="130000"/>
              </a:lnSpc>
            </a:pPr>
            <a:r>
              <a:rPr lang="th-TH" sz="12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รวม</a:t>
            </a: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ไตรมาส 1 - </a:t>
            </a:r>
            <a:r>
              <a:rPr lang="th-TH" sz="12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 </a:t>
            </a: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เป็นจำนวนทั้งสิ้น </a:t>
            </a:r>
            <a:r>
              <a:rPr lang="en-US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3,801</a:t>
            </a: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2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องค์กร</a:t>
            </a:r>
            <a:endParaRPr lang="th-TH" sz="12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30000"/>
              </a:lnSpc>
            </a:pPr>
            <a:r>
              <a:rPr lang="th-TH" sz="1200" b="1" spc="-4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ประเภทบุคคลธรรมดา เป้าหมายปี 2565 </a:t>
            </a:r>
            <a:r>
              <a:rPr lang="th-TH" sz="1200" b="1" spc="-4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จำนวน </a:t>
            </a:r>
            <a:r>
              <a:rPr lang="en-US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1,129,346</a:t>
            </a:r>
            <a:r>
              <a:rPr lang="th-TH" dirty="0" smtClean="0"/>
              <a:t> </a:t>
            </a:r>
            <a:r>
              <a:rPr lang="th-TH" sz="1200" b="1" spc="-4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คน </a:t>
            </a:r>
            <a:br>
              <a:rPr lang="th-TH" sz="1200" b="1" spc="-4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ใน</a:t>
            </a: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ไตรมาส </a:t>
            </a:r>
            <a:r>
              <a:rPr lang="th-TH" sz="12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 </a:t>
            </a: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เพิ่มขึ้นจำนวน </a:t>
            </a:r>
            <a:r>
              <a:rPr lang="en-US" sz="12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203,</a:t>
            </a:r>
            <a:r>
              <a:rPr lang="th-TH" sz="12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370 คน คิด</a:t>
            </a: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เป็นร้อยละ 50.66</a:t>
            </a:r>
            <a:endParaRPr lang="th-TH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3" name="กล่องข้อความ 32"/>
          <p:cNvSpPr txBox="1"/>
          <p:nvPr/>
        </p:nvSpPr>
        <p:spPr>
          <a:xfrm>
            <a:off x="4576592" y="3575036"/>
            <a:ext cx="3875423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2.2 การประชาสัมพันธ์</a:t>
            </a:r>
          </a:p>
          <a:p>
            <a:pPr>
              <a:lnSpc>
                <a:spcPct val="150000"/>
              </a:lnSpc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- เว็ปไซต์กองทุนพัฒนาบทบาทสตรี จำนวน </a:t>
            </a:r>
            <a:r>
              <a:rPr lang="th-TH" sz="12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39 </a:t>
            </a: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เรื่อง</a:t>
            </a:r>
          </a:p>
          <a:p>
            <a:pPr>
              <a:lnSpc>
                <a:spcPct val="150000"/>
              </a:lnSpc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- </a:t>
            </a:r>
            <a:r>
              <a:rPr lang="en-US" sz="1200" b="1" dirty="0" err="1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facebook</a:t>
            </a:r>
            <a:r>
              <a:rPr lang="en-US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จำนวน </a:t>
            </a:r>
            <a:r>
              <a:rPr lang="th-TH" sz="12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932 </a:t>
            </a: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ครั้ง</a:t>
            </a:r>
          </a:p>
          <a:p>
            <a:pPr>
              <a:lnSpc>
                <a:spcPct val="150000"/>
              </a:lnSpc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- จุลสารกองทุนพัฒนาบทบาทสตรี จำนวน </a:t>
            </a:r>
            <a:r>
              <a:rPr lang="th-TH" sz="12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 </a:t>
            </a: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ฉบับ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-36281" y="-222288"/>
            <a:ext cx="10205749" cy="1607012"/>
            <a:chOff x="-36281" y="-222288"/>
            <a:chExt cx="10205749" cy="1607012"/>
          </a:xfrm>
        </p:grpSpPr>
        <p:grpSp>
          <p:nvGrpSpPr>
            <p:cNvPr id="19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36281" y="-17123"/>
              <a:ext cx="10205749" cy="870909"/>
              <a:chOff x="-41176" y="-180236"/>
              <a:chExt cx="9185176" cy="783820"/>
            </a:xfrm>
          </p:grpSpPr>
          <p:sp>
            <p:nvSpPr>
              <p:cNvPr id="25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27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39988" y="85700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4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35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41176" y="-180236"/>
                <a:ext cx="9173747" cy="70628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21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79865" y="-222288"/>
              <a:ext cx="4372181" cy="1607012"/>
              <a:chOff x="5480255" y="-436890"/>
              <a:chExt cx="3934964" cy="1446311"/>
            </a:xfrm>
          </p:grpSpPr>
          <p:sp>
            <p:nvSpPr>
              <p:cNvPr id="22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71342" y="-159480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23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80255" y="-436890"/>
                <a:ext cx="1720549" cy="144631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24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891417" y="-117146"/>
                <a:ext cx="943202" cy="6222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7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19756" y="-67659"/>
            <a:ext cx="10160000" cy="101969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th-TH" sz="13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</a:t>
            </a:r>
            <a: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รายงานผลการดำเนินงานตามตัวชี้วัดที่ 5.1 บทบาทคณะกรรมการบริหาร</a:t>
            </a:r>
            <a:r>
              <a:rPr lang="th-TH" sz="13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เงิน</a:t>
            </a:r>
            <a:br>
              <a:rPr lang="th-TH" sz="13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ทุน</a:t>
            </a:r>
            <a: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หมุนเวียน </a:t>
            </a:r>
            <a:r>
              <a:rPr lang="th-TH" sz="13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เรื่อง </a:t>
            </a:r>
            <a: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สรุปผลการดำเนินงานกองทุนพัฒนาบทบาทสตรี ประจำปี 2565 </a:t>
            </a:r>
            <a:b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สิ้นไตรมาส 3 (เมษายน - มิถุนายน 2565)</a:t>
            </a:r>
            <a:endParaRPr lang="en-US" sz="13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30000"/>
              </a:lnSpc>
            </a:pPr>
            <a:endParaRPr lang="en-GB" sz="13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5506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กล่องข้อความ 24"/>
          <p:cNvSpPr txBox="1"/>
          <p:nvPr/>
        </p:nvSpPr>
        <p:spPr>
          <a:xfrm>
            <a:off x="5262238" y="1711048"/>
            <a:ext cx="4460972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30000"/>
              </a:lnSpc>
            </a:pP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โครงการประชุมเชิงปฏิบัติการพัฒนาศักยภาพบุคลากรให้มีประสิทธิภาพ</a:t>
            </a:r>
            <a:b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ในการบริหารงานกองทุนพัฒนาบทบาทสตรี ประจำปีงบประมาณ </a:t>
            </a: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100" b="1" spc="-3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พ.ศ. 2565 ระหว่างวันที่ 28 – 30 มิถุนายน 2565 ณ โรงแรมทีเค พาเลซ </a:t>
            </a:r>
            <a:r>
              <a:rPr lang="en-GB" sz="1100" b="1" spc="-3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&amp; </a:t>
            </a: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คอนเวนชั่น โดยมีวัตถุประสงค์เพื่อ</a:t>
            </a: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ทบทวนแผนยุทธศาสตร์การบริหารทรัพยากรบุคคล กองทุนพัฒนาบทบาทสตรี กรมการพัฒนาชุมชน ประจำปีงบประมาณ พ.ศ. 25</a:t>
            </a:r>
            <a:r>
              <a:rPr lang="en-US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66 </a:t>
            </a: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</a:t>
            </a:r>
            <a:r>
              <a:rPr lang="en-US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2570</a:t>
            </a: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และจัดทำแผนปฏิบัติการบริหารทรัพยากรบุคคลกองทุนพัฒนาบทบาทสตรี กรมการพัฒนาชุมชน ประจำปีงบประมาณ พ.ศ. 25</a:t>
            </a:r>
            <a:r>
              <a:rPr lang="en-US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66</a:t>
            </a:r>
            <a:endParaRPr lang="th-TH" sz="3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8" name="สี่เหลี่ยมผืนผ้ามุมมน 27"/>
          <p:cNvSpPr/>
          <p:nvPr/>
        </p:nvSpPr>
        <p:spPr>
          <a:xfrm>
            <a:off x="877070" y="1079362"/>
            <a:ext cx="2816297" cy="388293"/>
          </a:xfrm>
          <a:prstGeom prst="roundRect">
            <a:avLst/>
          </a:prstGeom>
          <a:solidFill>
            <a:srgbClr val="F8C1DA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 ด้านระบบบริหารความเสี่ยง</a:t>
            </a:r>
          </a:p>
        </p:txBody>
      </p:sp>
      <p:sp>
        <p:nvSpPr>
          <p:cNvPr id="31" name="กล่องข้อความ 30"/>
          <p:cNvSpPr txBox="1"/>
          <p:nvPr/>
        </p:nvSpPr>
        <p:spPr>
          <a:xfrm>
            <a:off x="165042" y="4208471"/>
            <a:ext cx="4609707" cy="1152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</a:t>
            </a: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การพัฒนาระบบรายงานลูกหนี้ของจังหวัด/กรุงเทพมหานคร</a:t>
            </a:r>
          </a:p>
          <a:p>
            <a:pPr>
              <a:lnSpc>
                <a:spcPct val="130000"/>
              </a:lnSpc>
            </a:pP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รายงานสารสนเทศสรุปข้อมูลการชำระคืนผ่าน </a:t>
            </a:r>
            <a:r>
              <a:rPr lang="en-US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BILL </a:t>
            </a:r>
            <a:r>
              <a:rPr lang="en-US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PAYMENT</a:t>
            </a:r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ระหว่างเดือนเมษายน - มิถุนายน 2565 จำนวน 3 ธนาคาร ได้แก่ ธนาคารออมสิน,</a:t>
            </a:r>
            <a:b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ธนาคารเพื่อการเกษตรและสหกรณ์การเกษตร</a:t>
            </a:r>
            <a:r>
              <a:rPr lang="th-TH" sz="10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และธนาคารกรุงไทย</a:t>
            </a:r>
            <a:b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จำนวน </a:t>
            </a: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321</a:t>
            </a:r>
            <a:r>
              <a:rPr lang="en-US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,513,680</a:t>
            </a: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</a:t>
            </a:r>
            <a:r>
              <a:rPr lang="en-US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43</a:t>
            </a: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05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บาท</a:t>
            </a:r>
            <a:endParaRPr lang="th-TH" sz="105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7" name="สี่เหลี่ยมผืนผ้ามุมมน 26"/>
          <p:cNvSpPr/>
          <p:nvPr/>
        </p:nvSpPr>
        <p:spPr>
          <a:xfrm>
            <a:off x="5262238" y="1076572"/>
            <a:ext cx="3225872" cy="455448"/>
          </a:xfrm>
          <a:prstGeom prst="roundRect">
            <a:avLst/>
          </a:prstGeom>
          <a:solidFill>
            <a:srgbClr val="F8C1DA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 ด้านระบบบริหารทรัพยากรบุคคล</a:t>
            </a:r>
          </a:p>
        </p:txBody>
      </p:sp>
      <p:cxnSp>
        <p:nvCxnSpPr>
          <p:cNvPr id="13" name="ตัวเชื่อมต่อตรง 12"/>
          <p:cNvCxnSpPr/>
          <p:nvPr/>
        </p:nvCxnSpPr>
        <p:spPr>
          <a:xfrm>
            <a:off x="5109936" y="1304296"/>
            <a:ext cx="0" cy="428948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Surinhospita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030" y="4716418"/>
            <a:ext cx="1935805" cy="94256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สี่เหลี่ยมผืนผ้ามุมมน 17"/>
          <p:cNvSpPr/>
          <p:nvPr/>
        </p:nvSpPr>
        <p:spPr>
          <a:xfrm>
            <a:off x="261893" y="3796143"/>
            <a:ext cx="2545142" cy="358584"/>
          </a:xfrm>
          <a:prstGeom prst="roundRect">
            <a:avLst/>
          </a:prstGeom>
          <a:solidFill>
            <a:srgbClr val="F8C1DA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 ด้านระบบสารสนเทศ</a:t>
            </a:r>
          </a:p>
        </p:txBody>
      </p:sp>
      <p:cxnSp>
        <p:nvCxnSpPr>
          <p:cNvPr id="15" name="ตัวเชื่อมต่อตรง 14"/>
          <p:cNvCxnSpPr/>
          <p:nvPr/>
        </p:nvCxnSpPr>
        <p:spPr>
          <a:xfrm>
            <a:off x="409863" y="3610488"/>
            <a:ext cx="470007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การบริหารความเสี่ยงเบื้องต้น – องค์กรแห่งการเรียนรู้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5" y="915788"/>
            <a:ext cx="678600" cy="66815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สี่เหลี่ยมผืนผ้ามุมมน 20"/>
          <p:cNvSpPr/>
          <p:nvPr/>
        </p:nvSpPr>
        <p:spPr>
          <a:xfrm>
            <a:off x="5191124" y="3688929"/>
            <a:ext cx="4823209" cy="964385"/>
          </a:xfrm>
          <a:prstGeom prst="roundRect">
            <a:avLst/>
          </a:prstGeom>
          <a:solidFill>
            <a:srgbClr val="F8C1DA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ภาพรวมการประเมินผลการดำเนินงานทุน</a:t>
            </a:r>
            <a:r>
              <a:rPr lang="th-TH" sz="14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หมุนเวียน</a:t>
            </a:r>
            <a:br>
              <a:rPr lang="th-TH" sz="14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ประจำปี</a:t>
            </a: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บัญชี 2565 ไตรมาส </a:t>
            </a:r>
            <a:r>
              <a:rPr lang="th-TH" sz="14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  (เมษายน - มิถุนายน 2565)</a:t>
            </a:r>
            <a:endParaRPr lang="th-TH" sz="14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จำนวน 6 ด้าน </a:t>
            </a:r>
            <a:r>
              <a:rPr lang="th-TH" sz="14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15 </a:t>
            </a: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 มีค่าคะแนนเฉลี่ย </a:t>
            </a:r>
            <a:r>
              <a:rPr lang="th-TH" sz="12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2.2000</a:t>
            </a:r>
            <a:endParaRPr lang="th-TH" sz="105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pic>
        <p:nvPicPr>
          <p:cNvPr id="3088" name="Picture 16" descr="https://ex95233.files.wordpress.com/2016/08/efd-group-globalized.png?w=820"/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094" y="3742111"/>
            <a:ext cx="874334" cy="7533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-36281" y="-222288"/>
            <a:ext cx="10205749" cy="1607012"/>
            <a:chOff x="-36281" y="-222288"/>
            <a:chExt cx="10205749" cy="1607012"/>
          </a:xfrm>
        </p:grpSpPr>
        <p:grpSp>
          <p:nvGrpSpPr>
            <p:cNvPr id="17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36281" y="-17123"/>
              <a:ext cx="10205749" cy="870909"/>
              <a:chOff x="-41176" y="-180236"/>
              <a:chExt cx="9185176" cy="783820"/>
            </a:xfrm>
          </p:grpSpPr>
          <p:sp>
            <p:nvSpPr>
              <p:cNvPr id="29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0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39988" y="85700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2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33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41176" y="-180236"/>
                <a:ext cx="9173747" cy="70628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22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79865" y="-222288"/>
              <a:ext cx="4372181" cy="1607012"/>
              <a:chOff x="5480255" y="-436890"/>
              <a:chExt cx="3934964" cy="1446311"/>
            </a:xfrm>
          </p:grpSpPr>
          <p:sp>
            <p:nvSpPr>
              <p:cNvPr id="23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71342" y="-159480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24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80255" y="-436890"/>
                <a:ext cx="1720549" cy="144631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2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891417" y="-117146"/>
                <a:ext cx="943202" cy="6222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19756" y="-67659"/>
            <a:ext cx="10160000" cy="101969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th-TH" sz="13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</a:t>
            </a:r>
            <a: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รายงานผลการดำเนินงานตามตัวชี้วัดที่ 5.1 บทบาทคณะกรรมการ</a:t>
            </a:r>
            <a:r>
              <a:rPr lang="th-TH" sz="13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บริหาร</a:t>
            </a:r>
            <a:br>
              <a:rPr lang="th-TH" sz="13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เงินทุน</a:t>
            </a:r>
            <a: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หมุนเวียน </a:t>
            </a:r>
            <a:r>
              <a:rPr lang="th-TH" sz="13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เรื่อง </a:t>
            </a:r>
            <a: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สรุปผลการดำเนินงานกองทุนพัฒนาบทบาทสตรี ประจำปี 2565 </a:t>
            </a:r>
            <a:b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สิ้นไตรมาส 3 (เมษายน - มิถุนายน 2565)</a:t>
            </a:r>
            <a:endParaRPr lang="en-US" sz="13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30000"/>
              </a:lnSpc>
            </a:pPr>
            <a:endParaRPr lang="en-GB" sz="13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5" name="กล่องข้อความ 19"/>
          <p:cNvSpPr txBox="1"/>
          <p:nvPr/>
        </p:nvSpPr>
        <p:spPr>
          <a:xfrm>
            <a:off x="675506" y="1637838"/>
            <a:ext cx="43383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th-TH" sz="10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โครงการ</a:t>
            </a: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การประชุมเชิงปฏิบัติการการเพิ่มประสิทธิภาพการดำเนินงานกองทุนพัฒนาบทบาทสตรี ประจำปีงบประมาณ พ.ศ. 2565 ระหว่างวันที่ </a:t>
            </a:r>
            <a:r>
              <a:rPr lang="th-TH" sz="10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0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18 </a:t>
            </a: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- 20 พฤษภาคม 2565 </a:t>
            </a:r>
            <a:r>
              <a:rPr lang="th-TH" sz="10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ณ </a:t>
            </a: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โรงแรม ทีเค พาเลซ </a:t>
            </a:r>
            <a:r>
              <a:rPr lang="en-GB" sz="10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&amp;</a:t>
            </a:r>
            <a:r>
              <a:rPr lang="th-TH" sz="10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คอน</a:t>
            </a: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เวนชั่น เขตหลักสี่ กรุงเทพมหานคร โดยกลุ่มเป้าหมาย จำนวน 76 คน ได้แก่ </a:t>
            </a:r>
            <a:r>
              <a:rPr lang="th-TH" sz="10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ผู้อำนวยการ</a:t>
            </a:r>
            <a:br>
              <a:rPr lang="th-TH" sz="10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กลุ่ม</a:t>
            </a: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งานประสานและสนับสนุนการบริหารงานพัฒนาชุมชนจังหวัด จำนวน </a:t>
            </a:r>
            <a:r>
              <a:rPr lang="th-TH" sz="10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0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76 </a:t>
            </a: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คนเพื่อให้บุคลากรที่ปฏิบัติงานกองทุนพัฒนาบทบาทสตรี มีความรู้ </a:t>
            </a:r>
            <a:r>
              <a:rPr lang="th-TH" sz="10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0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</a:t>
            </a: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เข้าใจเกี่ยวกับนโยบายการดำเนินงานกองทุนฯ กฎหมาย ระเบียบ ข้อบังคับ หลักเกณฑ์ แนวทางในการบริหารจัดการหนี้ การบริหารความเสี่ยง </a:t>
            </a:r>
            <a:r>
              <a:rPr lang="th-TH" sz="10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0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แลกเปลี่ยนประสบการณ์การดำเนินงานกองทุนพัฒนาบทบาท</a:t>
            </a:r>
            <a:r>
              <a:rPr lang="th-TH" sz="10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</a:t>
            </a:r>
          </a:p>
        </p:txBody>
      </p:sp>
    </p:spTree>
    <p:extLst>
      <p:ext uri="{BB962C8B-B14F-4D97-AF65-F5344CB8AC3E}">
        <p14:creationId xmlns:p14="http://schemas.microsoft.com/office/powerpoint/2010/main" val="264781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-23582" y="2274829"/>
            <a:ext cx="10160000" cy="1603107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th-TH" b="1" spc="-7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ระเบียบวาระที่ </a:t>
            </a:r>
            <a:r>
              <a:rPr lang="th-TH" b="1" spc="-7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4.4 </a:t>
            </a:r>
            <a:r>
              <a:rPr lang="th-TH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กรอบหลักเกณฑ์การประเมินผลการดำเนินงานทุนหมุนเวียน ประจำปีบัญชี 2566 </a:t>
            </a:r>
            <a:br>
              <a:rPr lang="th-TH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	 ตัวชี้วัดที่ 5.1 บทบาทคณะกรรมการบริหารทุนหมุนเวียน ข้อ 2 การจัดประชุมคณะกรรมการบริหารทุนหมุนเวียนและประสิทธิภาพการประชุมของคณะกรรมการฯ</a:t>
            </a:r>
            <a:endParaRPr lang="en-US" b="1" spc="-3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9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40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41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51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2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2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3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4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8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9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0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5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6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7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8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4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9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1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2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5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6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7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8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</p:spTree>
    <p:extLst>
      <p:ext uri="{BB962C8B-B14F-4D97-AF65-F5344CB8AC3E}">
        <p14:creationId xmlns:p14="http://schemas.microsoft.com/office/powerpoint/2010/main" val="28612618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24066"/>
              </p:ext>
            </p:extLst>
          </p:nvPr>
        </p:nvGraphicFramePr>
        <p:xfrm>
          <a:off x="340659" y="1331929"/>
          <a:ext cx="9400243" cy="42269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1041">
                  <a:extLst>
                    <a:ext uri="{9D8B030D-6E8A-4147-A177-3AD203B41FA5}">
                      <a16:colId xmlns:a16="http://schemas.microsoft.com/office/drawing/2014/main" val="1976017998"/>
                    </a:ext>
                  </a:extLst>
                </a:gridCol>
                <a:gridCol w="765499">
                  <a:extLst>
                    <a:ext uri="{9D8B030D-6E8A-4147-A177-3AD203B41FA5}">
                      <a16:colId xmlns:a16="http://schemas.microsoft.com/office/drawing/2014/main" val="2134116123"/>
                    </a:ext>
                  </a:extLst>
                </a:gridCol>
                <a:gridCol w="1459682">
                  <a:extLst>
                    <a:ext uri="{9D8B030D-6E8A-4147-A177-3AD203B41FA5}">
                      <a16:colId xmlns:a16="http://schemas.microsoft.com/office/drawing/2014/main" val="649858583"/>
                    </a:ext>
                  </a:extLst>
                </a:gridCol>
                <a:gridCol w="1386392">
                  <a:extLst>
                    <a:ext uri="{9D8B030D-6E8A-4147-A177-3AD203B41FA5}">
                      <a16:colId xmlns:a16="http://schemas.microsoft.com/office/drawing/2014/main" val="3665392993"/>
                    </a:ext>
                  </a:extLst>
                </a:gridCol>
                <a:gridCol w="1360217">
                  <a:extLst>
                    <a:ext uri="{9D8B030D-6E8A-4147-A177-3AD203B41FA5}">
                      <a16:colId xmlns:a16="http://schemas.microsoft.com/office/drawing/2014/main" val="3349214987"/>
                    </a:ext>
                  </a:extLst>
                </a:gridCol>
                <a:gridCol w="1360217">
                  <a:extLst>
                    <a:ext uri="{9D8B030D-6E8A-4147-A177-3AD203B41FA5}">
                      <a16:colId xmlns:a16="http://schemas.microsoft.com/office/drawing/2014/main" val="4026049052"/>
                    </a:ext>
                  </a:extLst>
                </a:gridCol>
                <a:gridCol w="1237195">
                  <a:extLst>
                    <a:ext uri="{9D8B030D-6E8A-4147-A177-3AD203B41FA5}">
                      <a16:colId xmlns:a16="http://schemas.microsoft.com/office/drawing/2014/main" val="1172483843"/>
                    </a:ext>
                  </a:extLst>
                </a:gridCol>
              </a:tblGrid>
              <a:tr h="25483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ประเด็นย่อยที่ใช้พิจารณาย่อย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2033" marR="52033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น้ำหนัก</a:t>
                      </a:r>
                      <a:endParaRPr lang="en-US" sz="13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(%)</a:t>
                      </a:r>
                      <a:endParaRPr lang="en-US" sz="13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2033" marR="52033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ระดับคะแนน</a:t>
                      </a:r>
                      <a:endParaRPr lang="en-US" sz="13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2033" marR="52033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259819"/>
                  </a:ext>
                </a:extLst>
              </a:tr>
              <a:tr h="34395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3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2033" marR="52033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3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2033" marR="52033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13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2033" marR="52033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  <a:endParaRPr lang="en-US" sz="13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2033" marR="52033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13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2033" marR="52033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035767"/>
                  </a:ext>
                </a:extLst>
              </a:tr>
              <a:tr h="3610542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 การกำหนดปฏิทินการประชุมของคณะกรรมการบริหารทุนหมุนเวียน</a:t>
                      </a:r>
                      <a:endParaRPr lang="en-US" sz="13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2033" marR="52033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2033" marR="52033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ไม่มีการกำหนดปฏิทินการประชุมของคณะกรรมการบริหารทุนหมุนเวียนไว้อย่างชัดเจน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2033" marR="52033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กำหนดปฏิทินการประชุมของคณะกรรมการบริหารทุนหมุนเวียนล่วงหน้าเป็นรายไตรมาส/รายเดือน และแจ้งต่อคณะกรรมการฯ ให้รับทราบอย่างเป็นทางการ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ทุนหมุนเวียนปีงบประมาณ</a:t>
                      </a:r>
                      <a:r>
                        <a:rPr lang="th-TH" sz="13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ภายในเดือนตุลาคม 2565</a:t>
                      </a:r>
                      <a:endParaRPr lang="en-US" sz="13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2033" marR="52033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กำหนดปฏิทินการประชุมของคณะกรรมการบริหารทุนหมุนเวียนล่วงหน้าเป็นรายไตรมาส/รายเดือน และแจ้งต่อคณะกรรมการฯ ให้รับทราบอย่างเป็นทางการ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ทุนหมุนเวียนปีงบประมาณ</a:t>
                      </a:r>
                      <a:r>
                        <a:rPr lang="th-TH" sz="13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ภายในเดือนกันยายน 2565</a:t>
                      </a:r>
                      <a:endParaRPr lang="en-US" sz="13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2033" marR="52033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ดำเนินการประชุมคณะกรรมการตามปฏิทินการประชุม</a:t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ได้ร้อยละ 80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2033" marR="52033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ดำเนินการประชุมคณะกรรมการตามปฏิทินการประชุม</a:t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ได้ร้อยละ </a:t>
                      </a:r>
                      <a:r>
                        <a:rPr lang="th-TH" sz="13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2033" marR="52033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551252"/>
                  </a:ext>
                </a:extLst>
              </a:tr>
            </a:tbl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340659" y="184281"/>
            <a:ext cx="9400243" cy="8887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500"/>
              </a:spcAft>
              <a:tabLst>
                <a:tab pos="675190" algn="l"/>
                <a:tab pos="874148" algn="l"/>
                <a:tab pos="1029717" algn="l"/>
                <a:tab pos="1275241" algn="l"/>
              </a:tabLst>
            </a:pPr>
            <a:r>
              <a:rPr lang="th-TH" sz="15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การกำหนดปฏิทินการประชุมของคณะกรรมการบริหารทุนหมุนเวียนล่วงหน้าเป็นรายไตรมาสหรือรายเดือน</a:t>
            </a:r>
            <a:br>
              <a:rPr lang="th-TH" sz="15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5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และแจ้งแก่คณะกรรมการบริหารทุนหมุนเวียนรับทราบอย่างเป็นทางการ และการดำเนินการประชุมคณะกรรมการบริหารทุนหมุนเวียนตามปฏิทินการประชุม</a:t>
            </a:r>
            <a:endParaRPr lang="en-US" sz="1500" b="1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139950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412377" y="369977"/>
            <a:ext cx="9403977" cy="609398"/>
          </a:xfrm>
          <a:prstGeom prst="rect">
            <a:avLst/>
          </a:prstGeom>
          <a:solidFill>
            <a:srgbClr val="FEFFD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   สำนักงานกองทุนพัฒนาบทบาทสตรี ได้กำหนดปฏิทินการประชุมของคณะกรรมการบริหารกองทุนพัฒนาบทบาทสตรี </a:t>
            </a:r>
            <a:b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ในปีงบประมาณ 2566 จำนวน </a:t>
            </a:r>
            <a:r>
              <a:rPr lang="th-TH" sz="14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10 เดือน </a:t>
            </a: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รายละเอียด ดังนี้</a:t>
            </a:r>
            <a:endParaRPr lang="th-TH" sz="11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742416"/>
              </p:ext>
            </p:extLst>
          </p:nvPr>
        </p:nvGraphicFramePr>
        <p:xfrm>
          <a:off x="986971" y="1352820"/>
          <a:ext cx="7910286" cy="3549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4485">
                  <a:extLst>
                    <a:ext uri="{9D8B030D-6E8A-4147-A177-3AD203B41FA5}">
                      <a16:colId xmlns:a16="http://schemas.microsoft.com/office/drawing/2014/main" val="2555990946"/>
                    </a:ext>
                  </a:extLst>
                </a:gridCol>
                <a:gridCol w="3955801">
                  <a:extLst>
                    <a:ext uri="{9D8B030D-6E8A-4147-A177-3AD203B41FA5}">
                      <a16:colId xmlns:a16="http://schemas.microsoft.com/office/drawing/2014/main" val="211562051"/>
                    </a:ext>
                  </a:extLst>
                </a:gridCol>
              </a:tblGrid>
              <a:tr h="4740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th-TH" sz="16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เดือน</a:t>
                      </a:r>
                    </a:p>
                  </a:txBody>
                  <a:tcPr marL="57150" marR="57150" marT="0" marB="0" anchor="ctr">
                    <a:solidFill>
                      <a:srgbClr val="CFA2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th-TH" sz="16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วัน/เดือน/ปี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rgbClr val="CFA2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023892"/>
                  </a:ext>
                </a:extLst>
              </a:tr>
              <a:tr h="307551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เดือนพฤศจิกายน 2565</a:t>
                      </a:r>
                      <a:endParaRPr lang="en-US" sz="1400" b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E2BC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สัปดาห์สุดท้ายของเดือน</a:t>
                      </a:r>
                      <a:endParaRPr lang="en-US" sz="1400" b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E2BC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984241"/>
                  </a:ext>
                </a:extLst>
              </a:tr>
              <a:tr h="307551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เดือนธันวาคม 2565</a:t>
                      </a:r>
                      <a:endParaRPr lang="en-US" sz="1400" b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1E9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สัปดาห์สุดท้ายของเดือน</a:t>
                      </a:r>
                      <a:endParaRPr lang="en-US" sz="1400" b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1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408510"/>
                  </a:ext>
                </a:extLst>
              </a:tr>
              <a:tr h="307551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เดือนมกราคม 2566</a:t>
                      </a:r>
                      <a:endParaRPr lang="en-US" sz="1400" b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E2BC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สัปดาห์สุดท้ายของเดือน</a:t>
                      </a:r>
                      <a:endParaRPr lang="en-US" sz="1400" b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E2BC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788138"/>
                  </a:ext>
                </a:extLst>
              </a:tr>
              <a:tr h="307551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เดือนกุมภาพันธ์ 2566</a:t>
                      </a:r>
                      <a:endParaRPr lang="en-US" sz="1400" b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1E9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สัปดาห์สุดท้ายของเดือน</a:t>
                      </a:r>
                      <a:endParaRPr lang="en-US" sz="1400" b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1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178276"/>
                  </a:ext>
                </a:extLst>
              </a:tr>
              <a:tr h="307551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เดือนมีนาคม 2566</a:t>
                      </a:r>
                      <a:endParaRPr lang="en-US" sz="1400" b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E2BC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สัปดาห์สุดท้ายของเดือน</a:t>
                      </a:r>
                      <a:endParaRPr lang="en-US" sz="1400" b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E2BC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788602"/>
                  </a:ext>
                </a:extLst>
              </a:tr>
              <a:tr h="307551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เดือนพฤษภาคม 2566</a:t>
                      </a:r>
                      <a:endParaRPr lang="en-US" sz="1400" b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E2BC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สัปดาห์สุดท้ายของเดือน</a:t>
                      </a:r>
                      <a:endParaRPr lang="en-US" sz="1400" b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E2BC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831614"/>
                  </a:ext>
                </a:extLst>
              </a:tr>
              <a:tr h="307551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เดือนมิถุนายน 2566</a:t>
                      </a:r>
                      <a:endParaRPr lang="en-US" sz="1400" b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1E9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สัปดาห์สุดท้ายของเดือน</a:t>
                      </a:r>
                      <a:endParaRPr lang="en-US" sz="1400" b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1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727243"/>
                  </a:ext>
                </a:extLst>
              </a:tr>
              <a:tr h="307551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เดือนกรกฎาคม 2566</a:t>
                      </a:r>
                      <a:endParaRPr lang="en-US" sz="1400" b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E2BC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สัปดาห์สุดท้ายของเดือน</a:t>
                      </a:r>
                      <a:endParaRPr lang="en-US" sz="1400" b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E2BC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421284"/>
                  </a:ext>
                </a:extLst>
              </a:tr>
              <a:tr h="307551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เดือนสิงหาคม 2566</a:t>
                      </a:r>
                      <a:endParaRPr lang="en-US" sz="1400" b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1E9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สัปดาห์สุดท้ายของเดือน</a:t>
                      </a:r>
                      <a:endParaRPr lang="en-US" sz="1400" b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1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825296"/>
                  </a:ext>
                </a:extLst>
              </a:tr>
              <a:tr h="307551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เดือนกันยายน 2566</a:t>
                      </a:r>
                      <a:endParaRPr lang="en-US" sz="1400" b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DEBE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สัปดาห์สุดท้ายของเดือน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DEB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32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24223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ัวแทนเนื้อหา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7951699"/>
              </p:ext>
            </p:extLst>
          </p:nvPr>
        </p:nvGraphicFramePr>
        <p:xfrm>
          <a:off x="282390" y="1039870"/>
          <a:ext cx="9565339" cy="13728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6405">
                  <a:extLst>
                    <a:ext uri="{9D8B030D-6E8A-4147-A177-3AD203B41FA5}">
                      <a16:colId xmlns:a16="http://schemas.microsoft.com/office/drawing/2014/main" val="640238769"/>
                    </a:ext>
                  </a:extLst>
                </a:gridCol>
                <a:gridCol w="672029">
                  <a:extLst>
                    <a:ext uri="{9D8B030D-6E8A-4147-A177-3AD203B41FA5}">
                      <a16:colId xmlns:a16="http://schemas.microsoft.com/office/drawing/2014/main" val="2160322274"/>
                    </a:ext>
                  </a:extLst>
                </a:gridCol>
                <a:gridCol w="1259027">
                  <a:extLst>
                    <a:ext uri="{9D8B030D-6E8A-4147-A177-3AD203B41FA5}">
                      <a16:colId xmlns:a16="http://schemas.microsoft.com/office/drawing/2014/main" val="1326652888"/>
                    </a:ext>
                  </a:extLst>
                </a:gridCol>
                <a:gridCol w="1410741">
                  <a:extLst>
                    <a:ext uri="{9D8B030D-6E8A-4147-A177-3AD203B41FA5}">
                      <a16:colId xmlns:a16="http://schemas.microsoft.com/office/drawing/2014/main" val="3255342481"/>
                    </a:ext>
                  </a:extLst>
                </a:gridCol>
                <a:gridCol w="1384106">
                  <a:extLst>
                    <a:ext uri="{9D8B030D-6E8A-4147-A177-3AD203B41FA5}">
                      <a16:colId xmlns:a16="http://schemas.microsoft.com/office/drawing/2014/main" val="1146614111"/>
                    </a:ext>
                  </a:extLst>
                </a:gridCol>
                <a:gridCol w="1384106">
                  <a:extLst>
                    <a:ext uri="{9D8B030D-6E8A-4147-A177-3AD203B41FA5}">
                      <a16:colId xmlns:a16="http://schemas.microsoft.com/office/drawing/2014/main" val="3152171306"/>
                    </a:ext>
                  </a:extLst>
                </a:gridCol>
                <a:gridCol w="1258925">
                  <a:extLst>
                    <a:ext uri="{9D8B030D-6E8A-4147-A177-3AD203B41FA5}">
                      <a16:colId xmlns:a16="http://schemas.microsoft.com/office/drawing/2014/main" val="517644235"/>
                    </a:ext>
                  </a:extLst>
                </a:gridCol>
              </a:tblGrid>
              <a:tr h="24690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ประเด็นย่อยที่ใช้พิจารณาย่อย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6416" marR="46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A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น้ำหนัก</a:t>
                      </a:r>
                      <a:endParaRPr lang="en-US" sz="13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(%)</a:t>
                      </a:r>
                      <a:endParaRPr lang="en-US" sz="13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6416" marR="46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AD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ระดับคะแนน</a:t>
                      </a:r>
                      <a:endParaRPr lang="en-US" sz="13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6416" marR="46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50006"/>
                  </a:ext>
                </a:extLst>
              </a:tr>
              <a:tr h="34059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3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6416" marR="46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3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6416" marR="46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13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6416" marR="46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  <a:endParaRPr lang="en-US" sz="13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6416" marR="46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13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6416" marR="46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654931"/>
                  </a:ext>
                </a:extLst>
              </a:tr>
              <a:tr h="7853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b="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 การเข้าร่วมประชุมของคณะกรรมการ</a:t>
                      </a:r>
                      <a:r>
                        <a:rPr lang="th-TH" sz="1300" b="0" spc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บริหารทุนหมุนเวียน</a:t>
                      </a:r>
                      <a:endParaRPr lang="en-US" sz="1300" b="0" spc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6416" marR="46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spc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1300" spc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6416" marR="46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60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6416" marR="46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70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6416" marR="46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80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6416" marR="46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90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6416" marR="46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10260" algn="l"/>
                          <a:tab pos="1049020" algn="l"/>
                          <a:tab pos="1235710" algn="l"/>
                          <a:tab pos="1530350" algn="l"/>
                        </a:tabLs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100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6416" marR="464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46851"/>
                  </a:ext>
                </a:extLst>
              </a:tr>
            </a:tbl>
          </a:graphicData>
        </a:graphic>
      </p:graphicFrame>
      <p:sp>
        <p:nvSpPr>
          <p:cNvPr id="7" name="สี่เหลี่ยมผืนผ้า 6"/>
          <p:cNvSpPr/>
          <p:nvPr/>
        </p:nvSpPr>
        <p:spPr>
          <a:xfrm>
            <a:off x="282387" y="189582"/>
            <a:ext cx="9565342" cy="695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th-TH" sz="1667" b="1" spc="-3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2. การเข้าร่วมประชุมของคณะกรรมการบริหารทุนหมุนเวียน โดยเกณฑ์การเข้าร่วมประชุมของคณะกรรมการ</a:t>
            </a:r>
            <a:r>
              <a:rPr lang="th-TH" sz="1667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บริหารทุนหมุนเวียน ต้องไม่น้อยกว่าร้อยละ 80 ของจำนวนกรรมการที่ดำรงตำแหน่งอยู่ในขณะนั้น </a:t>
            </a:r>
            <a:endParaRPr lang="th-TH" sz="1667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2399" y="3015366"/>
            <a:ext cx="9825317" cy="1372683"/>
          </a:xfrm>
          <a:prstGeom prst="round1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thaiDist">
              <a:lnSpc>
                <a:spcPct val="130000"/>
              </a:lnSpc>
            </a:pPr>
            <a:r>
              <a:rPr lang="th-TH" sz="16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โดย</a:t>
            </a:r>
            <a:r>
              <a:rPr lang="th-TH" sz="16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เงื่อนไขในการได้คะแนน 5 คะแนน ประกอบด้วย</a:t>
            </a:r>
          </a:p>
          <a:p>
            <a:pPr algn="thaiDist">
              <a:lnSpc>
                <a:spcPct val="130000"/>
              </a:lnSpc>
            </a:pPr>
            <a:r>
              <a:rPr lang="th-TH" sz="1600" spc="-3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	</a:t>
            </a:r>
            <a:r>
              <a:rPr lang="th-TH" sz="1600" b="1" spc="-30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ใน</a:t>
            </a:r>
            <a:r>
              <a:rPr lang="th-TH" sz="1600" b="1" spc="-3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การประชุมคณะกรรมการบริหารกองทุนพัฒนาบทบาทสตรีต้องมีคณะกรรมการฯ เข้าร่วมประชุมไม่น้อยกว่า</a:t>
            </a:r>
            <a:r>
              <a:rPr lang="th-TH" sz="16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ร้อยละ 80 ของจำนวนกรรมการที่ดำรงตำแหน่งอยู่ในขณะนั้น โดยจะต้องมีคณะกรรมการฯ เข้าร่วมการประชุมอย่างน้อย 7 คน/ครั้ง </a:t>
            </a:r>
          </a:p>
        </p:txBody>
      </p:sp>
    </p:spTree>
    <p:extLst>
      <p:ext uri="{BB962C8B-B14F-4D97-AF65-F5344CB8AC3E}">
        <p14:creationId xmlns:p14="http://schemas.microsoft.com/office/powerpoint/2010/main" val="36655159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238461"/>
            <a:ext cx="10160000" cy="161375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</a:t>
            </a:r>
            <a:r>
              <a:rPr lang="th-TH" sz="19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4.5 </a:t>
            </a: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รายงานผลตามประกาศคณะกรรมการบริหารกองทุนพัฒนาบทบาทสตรี </a:t>
            </a:r>
            <a:b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เรื่อง หลักเกณฑ์ วิธีการ และเงื่อนไขเกี่ยวกับการลดอัตราดอกเบี้ยเงินกู้และอัตราดอกเบี้ย</a:t>
            </a:r>
            <a:b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ผิดนัดกองทุนพัฒนาบทบาทสตรี พ.ศ. 2563 (ฉบับที่ 4)                               </a:t>
            </a:r>
            <a:endParaRPr lang="en-US" sz="19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30000"/>
              </a:lnSpc>
            </a:pPr>
            <a:endParaRPr lang="en-GB" sz="20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7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38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39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49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0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0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1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5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4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</p:spTree>
    <p:extLst>
      <p:ext uri="{BB962C8B-B14F-4D97-AF65-F5344CB8AC3E}">
        <p14:creationId xmlns:p14="http://schemas.microsoft.com/office/powerpoint/2010/main" val="18492940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7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38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39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49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0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0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1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5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aphicFrame>
        <p:nvGraphicFramePr>
          <p:cNvPr id="31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572279"/>
              </p:ext>
            </p:extLst>
          </p:nvPr>
        </p:nvGraphicFramePr>
        <p:xfrm>
          <a:off x="285044" y="1754641"/>
          <a:ext cx="9958493" cy="2333377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1200785">
                  <a:extLst>
                    <a:ext uri="{9D8B030D-6E8A-4147-A177-3AD203B41FA5}">
                      <a16:colId xmlns:a16="http://schemas.microsoft.com/office/drawing/2014/main" val="675763228"/>
                    </a:ext>
                  </a:extLst>
                </a:gridCol>
                <a:gridCol w="1453407">
                  <a:extLst>
                    <a:ext uri="{9D8B030D-6E8A-4147-A177-3AD203B41FA5}">
                      <a16:colId xmlns:a16="http://schemas.microsoft.com/office/drawing/2014/main" val="4133390910"/>
                    </a:ext>
                  </a:extLst>
                </a:gridCol>
                <a:gridCol w="1540363">
                  <a:extLst>
                    <a:ext uri="{9D8B030D-6E8A-4147-A177-3AD203B41FA5}">
                      <a16:colId xmlns:a16="http://schemas.microsoft.com/office/drawing/2014/main" val="524894574"/>
                    </a:ext>
                  </a:extLst>
                </a:gridCol>
                <a:gridCol w="1374981">
                  <a:extLst>
                    <a:ext uri="{9D8B030D-6E8A-4147-A177-3AD203B41FA5}">
                      <a16:colId xmlns:a16="http://schemas.microsoft.com/office/drawing/2014/main" val="1446939428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262646057"/>
                    </a:ext>
                  </a:extLst>
                </a:gridCol>
                <a:gridCol w="1393371">
                  <a:extLst>
                    <a:ext uri="{9D8B030D-6E8A-4147-A177-3AD203B41FA5}">
                      <a16:colId xmlns:a16="http://schemas.microsoft.com/office/drawing/2014/main" val="1655999410"/>
                    </a:ext>
                  </a:extLst>
                </a:gridCol>
                <a:gridCol w="1936043">
                  <a:extLst>
                    <a:ext uri="{9D8B030D-6E8A-4147-A177-3AD203B41FA5}">
                      <a16:colId xmlns:a16="http://schemas.microsoft.com/office/drawing/2014/main" val="321837448"/>
                    </a:ext>
                  </a:extLst>
                </a:gridCol>
              </a:tblGrid>
              <a:tr h="53370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4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5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โครงการ</a:t>
                      </a:r>
                      <a:br>
                        <a:rPr lang="th-TH" sz="145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45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ที่ได้รับอนุมัติ</a:t>
                      </a:r>
                      <a:endParaRPr lang="en-US" sz="14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4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50" b="1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จำนวนเงิน</a:t>
                      </a:r>
                      <a:br>
                        <a:rPr lang="th-TH" sz="1450" b="1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450" b="1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ที่อนุมัติ</a:t>
                      </a:r>
                      <a:endParaRPr lang="en-US" sz="1450" b="1" spc="-4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5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รายละเอียดโครงการ</a:t>
                      </a:r>
                      <a:endParaRPr lang="en-US" sz="14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4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50" b="1" spc="-8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โครงการ</a:t>
                      </a:r>
                      <a:br>
                        <a:rPr lang="th-TH" sz="1450" b="1" spc="-8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450" b="1" spc="-8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ที่ผิดนัดชำระหนี้</a:t>
                      </a:r>
                      <a:r>
                        <a:rPr lang="th-TH" sz="1450" b="1" spc="-25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หลังได้รับอนุมัติ</a:t>
                      </a:r>
                      <a:endParaRPr lang="en-US" sz="14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50" b="1" spc="-25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จำนวนเงินรายงวด</a:t>
                      </a:r>
                      <a:endParaRPr lang="en-US" sz="14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5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ที่ได้รับชำระแล้ว</a:t>
                      </a:r>
                      <a:endParaRPr lang="en-US" sz="14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745148"/>
                  </a:ext>
                </a:extLst>
              </a:tr>
              <a:tr h="94311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5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ปรับโครงสร้างหนี้</a:t>
                      </a:r>
                      <a:endParaRPr lang="en-US" sz="14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5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ยกเลิก</a:t>
                      </a:r>
                      <a:br>
                        <a:rPr lang="th-TH" sz="145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45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เข้าร่วมมาตรการ</a:t>
                      </a:r>
                      <a:endParaRPr lang="en-US" sz="14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5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ปิดโครงการ</a:t>
                      </a:r>
                      <a:endParaRPr lang="en-US" sz="14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946513"/>
                  </a:ext>
                </a:extLst>
              </a:tr>
              <a:tr h="428279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2,932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271</a:t>
                      </a: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4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285</a:t>
                      </a: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4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383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4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609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th-TH" sz="1400" spc="-25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46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24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4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093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,516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882007"/>
                  </a:ext>
                </a:extLst>
              </a:tr>
              <a:tr h="428279">
                <a:tc gridSpan="2"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จำนวนเงิน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233,258,537.00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</a:t>
                      </a: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,033,893.05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434</a:t>
                      </a: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4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327.98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111</a:t>
                      </a: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4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976</a:t>
                      </a: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4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773.39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22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246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398.31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169773"/>
                  </a:ext>
                </a:extLst>
              </a:tr>
            </a:tbl>
          </a:graphicData>
        </a:graphic>
      </p:graphicFrame>
      <p:sp>
        <p:nvSpPr>
          <p:cNvPr id="51" name="สี่เหลี่ยมผืนผ้ามุมมน 189"/>
          <p:cNvSpPr/>
          <p:nvPr/>
        </p:nvSpPr>
        <p:spPr>
          <a:xfrm>
            <a:off x="7445022" y="4802458"/>
            <a:ext cx="2482162" cy="322397"/>
          </a:xfrm>
          <a:prstGeom prst="roundRect">
            <a:avLst/>
          </a:prstGeom>
          <a:solidFill>
            <a:schemeClr val="accent3">
              <a:lumMod val="40000"/>
              <a:lumOff val="60000"/>
              <a:alpha val="7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</a:t>
            </a:r>
            <a:r>
              <a:rPr lang="th-TH" sz="140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8 สิงหาคม </a:t>
            </a: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2565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-36281" y="-222288"/>
            <a:ext cx="10205749" cy="1607012"/>
            <a:chOff x="-36281" y="-222288"/>
            <a:chExt cx="10205749" cy="1607012"/>
          </a:xfrm>
        </p:grpSpPr>
        <p:grpSp>
          <p:nvGrpSpPr>
            <p:cNvPr id="5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36281" y="-17123"/>
              <a:ext cx="10205749" cy="870909"/>
              <a:chOff x="-41176" y="-180236"/>
              <a:chExt cx="9185176" cy="783820"/>
            </a:xfrm>
          </p:grpSpPr>
          <p:sp>
            <p:nvSpPr>
              <p:cNvPr id="5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39988" y="85700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41176" y="-180236"/>
                <a:ext cx="9173747" cy="70628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5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79865" y="-222288"/>
              <a:ext cx="4372181" cy="1607012"/>
              <a:chOff x="5480255" y="-436890"/>
              <a:chExt cx="3934964" cy="1446311"/>
            </a:xfrm>
          </p:grpSpPr>
          <p:sp>
            <p:nvSpPr>
              <p:cNvPr id="5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71342" y="-159480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5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80255" y="-436890"/>
                <a:ext cx="1720549" cy="144631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5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891417" y="-117146"/>
                <a:ext cx="943202" cy="6222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2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99153" y="-44068"/>
            <a:ext cx="5680712" cy="76763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th-TH" sz="13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4.5 </a:t>
            </a:r>
            <a: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รายงานผลตามประกาศคณะกรรมการบริหารกองทุนพัฒนาบทบาทสตรี </a:t>
            </a:r>
            <a:b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เรื่อง หลักเกณฑ์ วิธีการ และเงื่อนไขเกี่ยวกับการลดอัตราดอกเบี้ยเงินกู้</a:t>
            </a:r>
            <a:b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และอัตราดอกเบี้ยผิดนัดกองทุนพัฒนาบทบาทสตรี พ.ศ. 2563 (ฉบับที่ 4)                               </a:t>
            </a:r>
            <a:endParaRPr lang="en-US" sz="13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30000"/>
              </a:lnSpc>
            </a:pPr>
            <a:endParaRPr lang="en-GB" sz="14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33651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5EBF8325-010C-4714-8148-33F2B0757EC1}"/>
              </a:ext>
            </a:extLst>
          </p:cNvPr>
          <p:cNvSpPr/>
          <p:nvPr/>
        </p:nvSpPr>
        <p:spPr>
          <a:xfrm>
            <a:off x="970104" y="1988781"/>
            <a:ext cx="8023860" cy="1948793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500"/>
              </a:spcAft>
            </a:pPr>
            <a:r>
              <a: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สำนักงานกองทุนพัฒนาบทบาทสตรี (สกส.) </a:t>
            </a:r>
          </a:p>
          <a:p>
            <a:pPr algn="ctr">
              <a:spcAft>
                <a:spcPts val="500"/>
              </a:spcAft>
            </a:pPr>
            <a:r>
              <a: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ได้</a:t>
            </a:r>
            <a:r>
              <a:rPr lang="th-TH" sz="200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จัดทำรายงาน</a:t>
            </a:r>
            <a:r>
              <a: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</a:t>
            </a:r>
            <a:r>
              <a:rPr lang="th-TH" sz="2000" spc="-4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ประชุม</a:t>
            </a:r>
            <a:r>
              <a:rPr lang="th-TH" sz="2000" spc="-9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คณะกรรมการบริหารกองทุนฯ </a:t>
            </a:r>
          </a:p>
          <a:p>
            <a:pPr algn="ctr">
              <a:spcAft>
                <a:spcPts val="500"/>
              </a:spcAft>
            </a:pPr>
            <a:r>
              <a:rPr lang="th-TH" sz="2000" spc="-9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ครั้งที่ 7/2565 เมื่อวันพุธที่ 27 กรกฎาคม 2565 </a:t>
            </a:r>
          </a:p>
          <a:p>
            <a:pPr algn="ctr">
              <a:spcAft>
                <a:spcPts val="500"/>
              </a:spcAft>
            </a:pPr>
            <a:r>
              <a:rPr lang="th-TH" sz="2000" spc="-4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และจัดส่งให้</a:t>
            </a:r>
            <a:r>
              <a: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คณะกรรมการบริหารกองทุนฯ ทุกท่านทราบล่วงหน้าเรียบร้อยแล้ว </a:t>
            </a:r>
          </a:p>
          <a:p>
            <a:pPr algn="ctr">
              <a:spcAft>
                <a:spcPts val="500"/>
              </a:spcAft>
            </a:pPr>
            <a:r>
              <a: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ปรากฏว่าไม่มีคณะกรรมการฯ แก้ไขหรือให้ข้อมูลเพิ่มเติม</a:t>
            </a:r>
          </a:p>
        </p:txBody>
      </p:sp>
      <p:sp>
        <p:nvSpPr>
          <p:cNvPr id="3" name="Rectangle 2"/>
          <p:cNvSpPr/>
          <p:nvPr/>
        </p:nvSpPr>
        <p:spPr>
          <a:xfrm>
            <a:off x="811530" y="1668780"/>
            <a:ext cx="8298180" cy="256032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2" y="3756463"/>
            <a:ext cx="1002224" cy="1002224"/>
          </a:xfrm>
          <a:prstGeom prst="rect">
            <a:avLst/>
          </a:prstGeom>
        </p:spPr>
      </p:pic>
      <p:grpSp>
        <p:nvGrpSpPr>
          <p:cNvPr id="91" name="Group 90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92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95" name="Picture 2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96" name="Picture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97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107" name="Picture 35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108" name="Picture 36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98" name="Picture 2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99" name="Picture 25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00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04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5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6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01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102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3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93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94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35454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4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6" name="TextBox 35"/>
          <p:cNvSpPr txBox="1"/>
          <p:nvPr/>
        </p:nvSpPr>
        <p:spPr>
          <a:xfrm>
            <a:off x="422829" y="21997"/>
            <a:ext cx="6488935" cy="48474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7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2 เรื่อง รับรองรายงานการประชุม ครั้งที่ 7/2565</a:t>
            </a:r>
          </a:p>
        </p:txBody>
      </p:sp>
    </p:spTree>
    <p:extLst>
      <p:ext uri="{BB962C8B-B14F-4D97-AF65-F5344CB8AC3E}">
        <p14:creationId xmlns:p14="http://schemas.microsoft.com/office/powerpoint/2010/main" val="24448484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488344"/>
            <a:ext cx="10160000" cy="161375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</a:t>
            </a:r>
            <a:r>
              <a:rPr lang="th-TH" sz="2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4.6 </a:t>
            </a:r>
            <a:r>
              <a:rPr lang="th-TH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ประกาศคณะกรรมการบริหารกองทุนพัฒนาบทบาทสตรี </a:t>
            </a:r>
            <a:br>
              <a:rPr lang="th-TH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เรื่อง มาตรการยกเลิกสัญญาค้ำประกันเงินกู้รายบุคคล </a:t>
            </a:r>
            <a:br>
              <a:rPr lang="th-TH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และการปลดหนี้รายบุคคลของกองทุนพัฒนาบทบาทสตรี </a:t>
            </a:r>
            <a:endParaRPr lang="en-US" sz="20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30000"/>
              </a:lnSpc>
            </a:pPr>
            <a:endParaRPr lang="en-US" sz="1900" b="1" spc="-7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7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38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39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49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0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0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1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5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4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</p:spTree>
    <p:extLst>
      <p:ext uri="{BB962C8B-B14F-4D97-AF65-F5344CB8AC3E}">
        <p14:creationId xmlns:p14="http://schemas.microsoft.com/office/powerpoint/2010/main" val="39853595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137555" y="1302013"/>
            <a:ext cx="3182959" cy="893378"/>
          </a:xfrm>
          <a:prstGeom prst="roundRect">
            <a:avLst/>
          </a:prstGeom>
          <a:solidFill>
            <a:srgbClr val="D4E5C9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500"/>
              </a:spcAft>
            </a:pPr>
            <a:r>
              <a:rPr lang="th-TH" sz="12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การยกเลิกสัญญาค้ำประกันเงินกู้รายบุคคล</a:t>
            </a:r>
          </a:p>
          <a:p>
            <a:pPr algn="ctr">
              <a:spcAft>
                <a:spcPts val="500"/>
              </a:spcAft>
            </a:pPr>
            <a:r>
              <a:rPr lang="th-TH" sz="12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ของกองทุนพัฒนาบทบาทสตรี</a:t>
            </a:r>
          </a:p>
        </p:txBody>
      </p:sp>
      <p:sp>
        <p:nvSpPr>
          <p:cNvPr id="3" name="ลูกศรขวา 2"/>
          <p:cNvSpPr/>
          <p:nvPr/>
        </p:nvSpPr>
        <p:spPr>
          <a:xfrm>
            <a:off x="3438171" y="1302013"/>
            <a:ext cx="394138" cy="306552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9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3932618" y="1309598"/>
            <a:ext cx="3474022" cy="3665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500"/>
              </a:spcAft>
            </a:pPr>
            <a: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ให้ใช้บังคับกับผู้ค้ำประกันในสัญญากู้ยืมเงิน</a:t>
            </a:r>
          </a:p>
        </p:txBody>
      </p:sp>
      <p:sp>
        <p:nvSpPr>
          <p:cNvPr id="10" name="ลูกศรขวา 9"/>
          <p:cNvSpPr/>
          <p:nvPr/>
        </p:nvSpPr>
        <p:spPr>
          <a:xfrm>
            <a:off x="3438171" y="1888839"/>
            <a:ext cx="394138" cy="306552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11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3932618" y="1888839"/>
            <a:ext cx="4882198" cy="3714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500"/>
              </a:spcAft>
            </a:pPr>
            <a: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ต้องได้รับความยินยอมจากผู้กู้ และผู้ค้ำประกันทุกคนในสัญญา</a:t>
            </a:r>
          </a:p>
        </p:txBody>
      </p:sp>
      <p:sp>
        <p:nvSpPr>
          <p:cNvPr id="13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220761" y="2553762"/>
            <a:ext cx="3016546" cy="893378"/>
          </a:xfrm>
          <a:prstGeom prst="roundRect">
            <a:avLst/>
          </a:prstGeom>
          <a:solidFill>
            <a:srgbClr val="EDD5FB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500"/>
              </a:spcAft>
            </a:pPr>
            <a: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การปลดหนี้รายบุคคล</a:t>
            </a:r>
          </a:p>
          <a:p>
            <a:pPr algn="ctr">
              <a:spcAft>
                <a:spcPts val="500"/>
              </a:spcAft>
            </a:pPr>
            <a: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ของกองทุนพัฒนาบทบาทสตรี</a:t>
            </a:r>
          </a:p>
        </p:txBody>
      </p:sp>
      <p:sp>
        <p:nvSpPr>
          <p:cNvPr id="14" name="ลูกศรขวา 13"/>
          <p:cNvSpPr/>
          <p:nvPr/>
        </p:nvSpPr>
        <p:spPr>
          <a:xfrm>
            <a:off x="3438171" y="2592669"/>
            <a:ext cx="394138" cy="306552"/>
          </a:xfrm>
          <a:prstGeom prst="rightArrow">
            <a:avLst/>
          </a:prstGeom>
          <a:solidFill>
            <a:srgbClr val="A66BD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15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3932618" y="2427854"/>
            <a:ext cx="5920829" cy="620097"/>
          </a:xfrm>
          <a:prstGeom prst="roundRect">
            <a:avLst/>
          </a:prstGeom>
          <a:solidFill>
            <a:srgbClr val="DDDDFF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500"/>
              </a:spcAft>
            </a:pPr>
            <a: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ให้ใช้บังคับกับลูกหนี้กองทุนพัฒนาบทบาทสตรี ซึ่งทำสัญญากู้ยืมเงินในลักษณะลูกหนี้ร่วม</a:t>
            </a:r>
          </a:p>
        </p:txBody>
      </p:sp>
      <p:sp>
        <p:nvSpPr>
          <p:cNvPr id="16" name="ลูกศรขวา 15"/>
          <p:cNvSpPr/>
          <p:nvPr/>
        </p:nvSpPr>
        <p:spPr>
          <a:xfrm>
            <a:off x="3438171" y="3103622"/>
            <a:ext cx="394138" cy="306552"/>
          </a:xfrm>
          <a:prstGeom prst="rightArrow">
            <a:avLst/>
          </a:prstGeom>
          <a:solidFill>
            <a:srgbClr val="A66BD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17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3943244" y="3115970"/>
            <a:ext cx="3748342" cy="402896"/>
          </a:xfrm>
          <a:prstGeom prst="roundRect">
            <a:avLst/>
          </a:prstGeom>
          <a:solidFill>
            <a:srgbClr val="DDDDFF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500"/>
              </a:spcAft>
            </a:pPr>
            <a: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ต้องได้รับความยินยอมจากลูกหนี้ในสัญญาทุกคน</a:t>
            </a:r>
          </a:p>
        </p:txBody>
      </p:sp>
      <p:sp>
        <p:nvSpPr>
          <p:cNvPr id="18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137555" y="3716861"/>
            <a:ext cx="4600606" cy="1305032"/>
          </a:xfrm>
          <a:prstGeom prst="roundRect">
            <a:avLst/>
          </a:prstGeom>
          <a:solidFill>
            <a:srgbClr val="F9D3D3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lnSpc>
                <a:spcPct val="130000"/>
              </a:lnSpc>
              <a:spcAft>
                <a:spcPts val="500"/>
              </a:spcAft>
            </a:pPr>
            <a: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ผู้ค้ำประกันสำหรับสัญญากู้ยืมเงินกองทุนพัฒนาบทบาทสตรี ที่มิได้ขอยกเลิกสัญญาค้ำประกันเงินกู้รายบุคคล และผู้กู้ร่วมตามสัญญากู้ยืมเงินกองทุนพัฒนาบทบาทสตรีในลักษณะลูกหนี้ร่วม ที่มิได้ขอปลดหนี้รายบุคคล</a:t>
            </a:r>
          </a:p>
        </p:txBody>
      </p:sp>
      <p:sp>
        <p:nvSpPr>
          <p:cNvPr id="19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5360474" y="3716861"/>
            <a:ext cx="4610417" cy="1305032"/>
          </a:xfrm>
          <a:prstGeom prst="roundRect">
            <a:avLst/>
          </a:prstGeom>
          <a:solidFill>
            <a:srgbClr val="FDE7E8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lnSpc>
                <a:spcPct val="130000"/>
              </a:lnSpc>
              <a:spcAft>
                <a:spcPts val="500"/>
              </a:spcAft>
            </a:pPr>
            <a: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ผู้ค้ำประกันสำหรับสัญญากู้ยืมเงินกองทุนพัฒนาบทบาทสตรี ที่มิได้ขอยกเลิกสัญญาค้ำประกันเงินกู้รายบุคคล และผู้กู้ร่วมตามสัญญากู้ยืมเงินกองทุนพัฒนาบทบาทสตรีในลักษณะลูกหนี้ร่วม ที่มิได้ขอปลดหนี้รายบุคคล</a:t>
            </a:r>
          </a:p>
        </p:txBody>
      </p:sp>
      <p:sp>
        <p:nvSpPr>
          <p:cNvPr id="20" name="ลูกศรขวา 19"/>
          <p:cNvSpPr/>
          <p:nvPr/>
        </p:nvSpPr>
        <p:spPr>
          <a:xfrm>
            <a:off x="4824945" y="4141652"/>
            <a:ext cx="470778" cy="364247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grpSp>
        <p:nvGrpSpPr>
          <p:cNvPr id="21" name="Group 20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22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25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26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27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37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38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28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29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30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34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35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36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1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32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33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23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24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-36281" y="-299407"/>
            <a:ext cx="10205749" cy="1667266"/>
            <a:chOff x="-36281" y="-296621"/>
            <a:chExt cx="10205749" cy="1607012"/>
          </a:xfrm>
        </p:grpSpPr>
        <p:grpSp>
          <p:nvGrpSpPr>
            <p:cNvPr id="40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36281" y="-17122"/>
              <a:ext cx="10205749" cy="764718"/>
              <a:chOff x="-41176" y="-180235"/>
              <a:chExt cx="9185176" cy="688249"/>
            </a:xfrm>
          </p:grpSpPr>
          <p:sp>
            <p:nvSpPr>
              <p:cNvPr id="45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6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39988" y="-9870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7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48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41176" y="-180235"/>
                <a:ext cx="9173747" cy="606826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1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79865" y="-296621"/>
              <a:ext cx="4372181" cy="1607012"/>
              <a:chOff x="5480255" y="-503789"/>
              <a:chExt cx="3934964" cy="1446311"/>
            </a:xfrm>
          </p:grpSpPr>
          <p:sp>
            <p:nvSpPr>
              <p:cNvPr id="42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71342" y="-159480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43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80255" y="-503789"/>
                <a:ext cx="1720549" cy="144631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4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891417" y="-184045"/>
                <a:ext cx="943202" cy="6222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49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23582" y="12309"/>
            <a:ext cx="6411817" cy="59334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th-TH" sz="13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4.6 </a:t>
            </a:r>
            <a: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ประกาศคณะกรรมการบริหารกองทุนพัฒนาบทบาทสตรี เรื่อง มาตรการยกเลิกสัญญาค้ำประกันเงินกู้รายบุคคล และการปลดหนี้รายบุคคลของกองทุนพัฒนาบทบาทสตรี </a:t>
            </a:r>
            <a:endParaRPr lang="en-US" sz="13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30000"/>
              </a:lnSpc>
            </a:pPr>
            <a:endParaRPr lang="en-US" sz="1300" b="1" spc="-70" dirty="0">
              <a:solidFill>
                <a:schemeClr val="bg1"/>
              </a:solidFill>
              <a:effectLst/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411433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Elbow Connector 34"/>
          <p:cNvCxnSpPr/>
          <p:nvPr/>
        </p:nvCxnSpPr>
        <p:spPr>
          <a:xfrm>
            <a:off x="3308360" y="2083892"/>
            <a:ext cx="499321" cy="311109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6" name="Elbow Connector 95"/>
          <p:cNvCxnSpPr/>
          <p:nvPr/>
        </p:nvCxnSpPr>
        <p:spPr>
          <a:xfrm>
            <a:off x="3316129" y="1755719"/>
            <a:ext cx="479907" cy="21729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7" name="Elbow Connector 96"/>
          <p:cNvCxnSpPr/>
          <p:nvPr/>
        </p:nvCxnSpPr>
        <p:spPr>
          <a:xfrm flipV="1">
            <a:off x="3343858" y="1267799"/>
            <a:ext cx="405088" cy="25881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86415" y="1495103"/>
            <a:ext cx="2461905" cy="2227923"/>
          </a:xfrm>
          <a:prstGeom prst="roundRect">
            <a:avLst/>
          </a:prstGeom>
          <a:solidFill>
            <a:srgbClr val="BEC2D4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Aft>
                <a:spcPts val="500"/>
              </a:spcAft>
            </a:pPr>
            <a:r>
              <a:rPr lang="th-TH" sz="1250" b="1" spc="-58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ลูกหนี้กองทุนพัฒนาบทบาสตรี</a:t>
            </a:r>
            <a:r>
              <a:rPr lang="th-TH" sz="12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2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ที่ประสงค์จะขอยกเลิกสัญญา</a:t>
            </a:r>
            <a:br>
              <a:rPr lang="th-TH" sz="12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ค้ำประกันเงินกู้รายบุคคล</a:t>
            </a:r>
            <a:br>
              <a:rPr lang="th-TH" sz="12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ของกองทุนพัฒนาบทบาทสตรี </a:t>
            </a:r>
            <a:br>
              <a:rPr lang="th-TH" sz="12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หรือขอปลดหนี้รายบุคคล</a:t>
            </a:r>
            <a:br>
              <a:rPr lang="th-TH" sz="12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ของกองทุนพัฒนาบทบาทสตรี </a:t>
            </a:r>
          </a:p>
        </p:txBody>
      </p:sp>
      <p:sp>
        <p:nvSpPr>
          <p:cNvPr id="19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3776675" y="916097"/>
            <a:ext cx="6183840" cy="579006"/>
          </a:xfrm>
          <a:prstGeom prst="roundRect">
            <a:avLst/>
          </a:prstGeom>
          <a:solidFill>
            <a:srgbClr val="EEDAD1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Aft>
                <a:spcPts val="500"/>
              </a:spcAft>
            </a:pP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ยื่นคำขอ ณ สำนักงานพัฒนาชุมชนอำเภอในพื้นที่ที่ลูกหนี้ทำสัญญา พร้อมหลักฐานการชำระเงินตามจำนวนที่ขอปลดหนี้หรือที่ขอยกเลิกสัญญาค้ำประกัน</a:t>
            </a:r>
          </a:p>
        </p:txBody>
      </p:sp>
      <p:sp>
        <p:nvSpPr>
          <p:cNvPr id="20" name="ลูกศรขวา 19"/>
          <p:cNvSpPr/>
          <p:nvPr/>
        </p:nvSpPr>
        <p:spPr>
          <a:xfrm>
            <a:off x="4566737" y="4559915"/>
            <a:ext cx="351438" cy="29698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22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3776674" y="1524146"/>
            <a:ext cx="6117098" cy="578813"/>
          </a:xfrm>
          <a:prstGeom prst="roundRect">
            <a:avLst/>
          </a:prstGeom>
          <a:solidFill>
            <a:srgbClr val="EEDAD1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Aft>
                <a:spcPts val="500"/>
              </a:spcAft>
            </a:pP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ื่อให้คณะอนุกรรมการกลั่นกรองและติดตามการดำเนินงานกองทุนพัฒนาบทบาทสตรีอำเภอพิจารณาให้ความเห็นชอบ</a:t>
            </a:r>
          </a:p>
        </p:txBody>
      </p:sp>
      <p:sp>
        <p:nvSpPr>
          <p:cNvPr id="23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3807681" y="2147295"/>
            <a:ext cx="6152834" cy="471966"/>
          </a:xfrm>
          <a:prstGeom prst="roundRect">
            <a:avLst/>
          </a:prstGeom>
          <a:solidFill>
            <a:srgbClr val="EEDAD1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500"/>
              </a:spcAft>
            </a:pP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แล้วส่งเรื่องให้คณะอนุกรรมการบริหารกองทุนพัฒนาบทบาทสตรีระดับจังหวัดพิจารณาอนุมัติ </a:t>
            </a:r>
          </a:p>
        </p:txBody>
      </p:sp>
      <p:sp>
        <p:nvSpPr>
          <p:cNvPr id="26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3943086" y="2754756"/>
            <a:ext cx="6038972" cy="471966"/>
          </a:xfrm>
          <a:prstGeom prst="roundRect">
            <a:avLst/>
          </a:prstGeom>
          <a:solidFill>
            <a:srgbClr val="FFE6EB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Aft>
                <a:spcPts val="500"/>
              </a:spcAft>
            </a:pPr>
            <a:r>
              <a:rPr lang="th-TH" sz="1167" b="1" spc="-58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ยื่นคำขอ ณ สำนักงานเลขานุการคณะอนุกรรมการบริหารกองทุนพัฒนาบทบาทสตรีกรุงเทพมหานคร</a:t>
            </a:r>
          </a:p>
        </p:txBody>
      </p:sp>
      <p:sp>
        <p:nvSpPr>
          <p:cNvPr id="27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3943087" y="3271453"/>
            <a:ext cx="6038972" cy="428173"/>
          </a:xfrm>
          <a:prstGeom prst="roundRect">
            <a:avLst/>
          </a:prstGeom>
          <a:solidFill>
            <a:srgbClr val="FFE6EB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Aft>
                <a:spcPts val="500"/>
              </a:spcAft>
            </a:pPr>
            <a:r>
              <a:rPr lang="th-TH" sz="1167" b="1" spc="-4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เพื่อให้คณะทำงานขับเคลื่อนกองทุนพัฒนาบทบาทสตรีกรุงเทพมหานครพิจารณาให้ความเห็นชอบ</a:t>
            </a:r>
          </a:p>
        </p:txBody>
      </p:sp>
      <p:sp>
        <p:nvSpPr>
          <p:cNvPr id="28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3992055" y="3721575"/>
            <a:ext cx="6017429" cy="420753"/>
          </a:xfrm>
          <a:prstGeom prst="roundRect">
            <a:avLst/>
          </a:prstGeom>
          <a:solidFill>
            <a:srgbClr val="FFE6EB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Aft>
                <a:spcPts val="500"/>
              </a:spcAft>
            </a:pPr>
            <a:r>
              <a:rPr lang="th-TH" sz="1167" b="1" spc="-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แล้วส่งเรื่องให้คณะอนุกรรมการบริหารกองทุนพัฒนาบทบาทสตรีกรุงเทพมหานครพิจารณาอนุมัติ</a:t>
            </a:r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2547241" y="1813552"/>
            <a:ext cx="228607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ตัวเชื่อมต่อตรง 28"/>
          <p:cNvCxnSpPr/>
          <p:nvPr/>
        </p:nvCxnSpPr>
        <p:spPr>
          <a:xfrm>
            <a:off x="2536224" y="3391884"/>
            <a:ext cx="228607" cy="0"/>
          </a:xfrm>
          <a:prstGeom prst="line">
            <a:avLst/>
          </a:prstGeom>
          <a:ln w="76200">
            <a:solidFill>
              <a:srgbClr val="FF97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134902" y="4257911"/>
            <a:ext cx="4281851" cy="90099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Aft>
                <a:spcPts val="500"/>
              </a:spcAft>
            </a:pP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อนุกรรมการบริหารกองทุนพัฒนาบทบาทสตรีระดับจังหวัด/คณะอนุกรรมการบริหารกองทุนพัฒนาบทบาทสตรีกรุงเทพมหานคร พิจารณาอนุมัติแล้ว</a:t>
            </a:r>
          </a:p>
        </p:txBody>
      </p:sp>
      <p:sp>
        <p:nvSpPr>
          <p:cNvPr id="46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4967339" y="4499622"/>
            <a:ext cx="5014719" cy="3703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500"/>
              </a:spcAft>
            </a:pP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รายงานผลการพิจารณาและผลการดำเนินงานให้กรมการพัฒนาชุมชนทราบ</a:t>
            </a:r>
          </a:p>
        </p:txBody>
      </p:sp>
      <p:sp>
        <p:nvSpPr>
          <p:cNvPr id="25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2650527" y="3096035"/>
            <a:ext cx="734925" cy="688971"/>
          </a:xfrm>
          <a:prstGeom prst="roundRect">
            <a:avLst/>
          </a:prstGeom>
          <a:solidFill>
            <a:srgbClr val="D4B5B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500"/>
              </a:spcAft>
            </a:pP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กทม.</a:t>
            </a:r>
          </a:p>
        </p:txBody>
      </p:sp>
      <p:sp>
        <p:nvSpPr>
          <p:cNvPr id="24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2637545" y="1448111"/>
            <a:ext cx="700701" cy="725171"/>
          </a:xfrm>
          <a:prstGeom prst="roundRect">
            <a:avLst/>
          </a:prstGeom>
          <a:solidFill>
            <a:srgbClr val="F8B89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500"/>
              </a:spcAft>
            </a:pP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จังหวัด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68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71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72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73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83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84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74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75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76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80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1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2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77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78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79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69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70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-36281" y="-299407"/>
            <a:ext cx="10205749" cy="1667266"/>
            <a:chOff x="-36281" y="-296621"/>
            <a:chExt cx="10205749" cy="1607012"/>
          </a:xfrm>
        </p:grpSpPr>
        <p:grpSp>
          <p:nvGrpSpPr>
            <p:cNvPr id="86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36281" y="-17122"/>
              <a:ext cx="10205749" cy="764718"/>
              <a:chOff x="-41176" y="-180235"/>
              <a:chExt cx="9185176" cy="688249"/>
            </a:xfrm>
          </p:grpSpPr>
          <p:sp>
            <p:nvSpPr>
              <p:cNvPr id="91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92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39988" y="-9870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93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94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41176" y="-180235"/>
                <a:ext cx="9173747" cy="606826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87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79865" y="-296621"/>
              <a:ext cx="4372181" cy="1607012"/>
              <a:chOff x="5480255" y="-503789"/>
              <a:chExt cx="3934964" cy="1446311"/>
            </a:xfrm>
          </p:grpSpPr>
          <p:sp>
            <p:nvSpPr>
              <p:cNvPr id="88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71342" y="-159480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89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80255" y="-503789"/>
                <a:ext cx="1720549" cy="144631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90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891417" y="-184045"/>
                <a:ext cx="943202" cy="6222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95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23582" y="12309"/>
            <a:ext cx="6411817" cy="59334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th-TH" sz="13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4.6 </a:t>
            </a:r>
            <a: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ประกาศคณะกรรมการบริหารกองทุนพัฒนาบทบาทสตรี เรื่อง มาตรการยกเลิกสัญญาค้ำประกันเงินกู้รายบุคคล และการปลดหนี้รายบุคคลของกองทุนพัฒนาบทบาทสตรี </a:t>
            </a:r>
            <a:endParaRPr lang="en-US" sz="13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30000"/>
              </a:lnSpc>
            </a:pPr>
            <a:endParaRPr lang="en-US" sz="1300" b="1" spc="-70" dirty="0">
              <a:solidFill>
                <a:schemeClr val="bg1"/>
              </a:solidFill>
              <a:effectLst/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85204" y="1266143"/>
            <a:ext cx="278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>
                <a:solidFill>
                  <a:schemeClr val="accent5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</a:t>
            </a:r>
            <a:endParaRPr lang="th-TH" sz="1600" dirty="0">
              <a:solidFill>
                <a:schemeClr val="accent5">
                  <a:lumMod val="50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511851" y="1712321"/>
            <a:ext cx="278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accent5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517883" y="2123909"/>
            <a:ext cx="278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accent5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</a:t>
            </a:r>
          </a:p>
        </p:txBody>
      </p:sp>
      <p:cxnSp>
        <p:nvCxnSpPr>
          <p:cNvPr id="53" name="Elbow Connector 52"/>
          <p:cNvCxnSpPr>
            <a:endCxn id="26" idx="1"/>
          </p:cNvCxnSpPr>
          <p:nvPr/>
        </p:nvCxnSpPr>
        <p:spPr>
          <a:xfrm flipV="1">
            <a:off x="3385452" y="2990739"/>
            <a:ext cx="557634" cy="235983"/>
          </a:xfrm>
          <a:prstGeom prst="bentConnector3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0" name="Elbow Connector 99"/>
          <p:cNvCxnSpPr>
            <a:stCxn id="25" idx="3"/>
          </p:cNvCxnSpPr>
          <p:nvPr/>
        </p:nvCxnSpPr>
        <p:spPr>
          <a:xfrm>
            <a:off x="3385452" y="3440521"/>
            <a:ext cx="557634" cy="101076"/>
          </a:xfrm>
          <a:prstGeom prst="bentConnector3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1" name="Elbow Connector 100"/>
          <p:cNvCxnSpPr/>
          <p:nvPr/>
        </p:nvCxnSpPr>
        <p:spPr>
          <a:xfrm>
            <a:off x="3380240" y="3671547"/>
            <a:ext cx="601884" cy="292042"/>
          </a:xfrm>
          <a:prstGeom prst="bentConnector3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3389686" y="2929616"/>
            <a:ext cx="278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>
                <a:solidFill>
                  <a:srgbClr val="FF0066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</a:t>
            </a:r>
            <a:endParaRPr lang="th-TH" sz="1600" dirty="0">
              <a:solidFill>
                <a:srgbClr val="FF0066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637387" y="3258834"/>
            <a:ext cx="278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FF0066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679614" y="3692289"/>
            <a:ext cx="278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>
                <a:solidFill>
                  <a:srgbClr val="FF0066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</a:t>
            </a:r>
            <a:endParaRPr lang="th-TH" sz="1600" dirty="0">
              <a:solidFill>
                <a:srgbClr val="FF0066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2546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247900"/>
            <a:ext cx="10243830" cy="1607043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5.1 การพิจารณาการลดอัตราดอกเบี้ยเงินกู้และอัตราดอกเบี้ยผิดนัด</a:t>
            </a:r>
            <a:b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 ครั้งที่ 14 ตามประกาศคณะกรรมการบริหารกองทุนพัฒนาบทบาทสตรี</a:t>
            </a:r>
            <a:b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เรื่อง หลักเกณฑ์ วิธีการ และเงื่อนไขเกี่ยวกับการลดอัตราดอกเบี้ยเงินกู้</a:t>
            </a:r>
            <a:b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และอัตราดอกเบี้ยผิดนัดกองทุนพัฒนาบทบาทสตรี พ.ศ. 2563 (ฉบับที่ 4)</a:t>
            </a:r>
            <a:endParaRPr lang="en-GB" sz="19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8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39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40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50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1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1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2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3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7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8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9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4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5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6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6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7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3" name="TextBox 32"/>
          <p:cNvSpPr txBox="1"/>
          <p:nvPr/>
        </p:nvSpPr>
        <p:spPr>
          <a:xfrm>
            <a:off x="1075652" y="44209"/>
            <a:ext cx="3617682" cy="43165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5 เรื่อง เพื่อพิจารณา</a:t>
            </a:r>
          </a:p>
        </p:txBody>
      </p:sp>
    </p:spTree>
    <p:extLst>
      <p:ext uri="{BB962C8B-B14F-4D97-AF65-F5344CB8AC3E}">
        <p14:creationId xmlns:p14="http://schemas.microsoft.com/office/powerpoint/2010/main" val="340852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197632"/>
              </p:ext>
            </p:extLst>
          </p:nvPr>
        </p:nvGraphicFramePr>
        <p:xfrm>
          <a:off x="412041" y="1348368"/>
          <a:ext cx="9310255" cy="4071931"/>
        </p:xfrm>
        <a:graphic>
          <a:graphicData uri="http://schemas.openxmlformats.org/drawingml/2006/table">
            <a:tbl>
              <a:tblPr/>
              <a:tblGrid>
                <a:gridCol w="1309987">
                  <a:extLst>
                    <a:ext uri="{9D8B030D-6E8A-4147-A177-3AD203B41FA5}">
                      <a16:colId xmlns:a16="http://schemas.microsoft.com/office/drawing/2014/main" val="2931970911"/>
                    </a:ext>
                  </a:extLst>
                </a:gridCol>
                <a:gridCol w="3282406">
                  <a:extLst>
                    <a:ext uri="{9D8B030D-6E8A-4147-A177-3AD203B41FA5}">
                      <a16:colId xmlns:a16="http://schemas.microsoft.com/office/drawing/2014/main" val="3748145483"/>
                    </a:ext>
                  </a:extLst>
                </a:gridCol>
                <a:gridCol w="1774003">
                  <a:extLst>
                    <a:ext uri="{9D8B030D-6E8A-4147-A177-3AD203B41FA5}">
                      <a16:colId xmlns:a16="http://schemas.microsoft.com/office/drawing/2014/main" val="832397965"/>
                    </a:ext>
                  </a:extLst>
                </a:gridCol>
                <a:gridCol w="2943859">
                  <a:extLst>
                    <a:ext uri="{9D8B030D-6E8A-4147-A177-3AD203B41FA5}">
                      <a16:colId xmlns:a16="http://schemas.microsoft.com/office/drawing/2014/main" val="312886636"/>
                    </a:ext>
                  </a:extLst>
                </a:gridCol>
              </a:tblGrid>
              <a:tr h="296935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 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713654"/>
                  </a:ext>
                </a:extLst>
              </a:tr>
              <a:tr h="296935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(โครงการ)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057680"/>
                  </a:ext>
                </a:extLst>
              </a:tr>
              <a:tr h="348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ตาก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58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006.00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084294"/>
                  </a:ext>
                </a:extLst>
              </a:tr>
              <a:tr h="348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กาญจนบุรี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100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475.96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872910"/>
                  </a:ext>
                </a:extLst>
              </a:tr>
              <a:tr h="348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ชลบุรี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116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791.66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687137"/>
                  </a:ext>
                </a:extLst>
              </a:tr>
              <a:tr h="348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สระแก้ว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975" algn="l"/>
                        </a:tabLs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424,956.14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997185"/>
                  </a:ext>
                </a:extLst>
              </a:tr>
              <a:tr h="348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ตรัง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662,617.00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493167"/>
                  </a:ext>
                </a:extLst>
              </a:tr>
              <a:tr h="348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สตูล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215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057.15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672927"/>
                  </a:ext>
                </a:extLst>
              </a:tr>
              <a:tr h="348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อุตรดิตถ์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273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283.00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462039"/>
                  </a:ext>
                </a:extLst>
              </a:tr>
              <a:tr h="348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นครนายก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392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653.52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974392"/>
                  </a:ext>
                </a:extLst>
              </a:tr>
              <a:tr h="320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ยะลา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169,302.09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914286"/>
                  </a:ext>
                </a:extLst>
              </a:tr>
              <a:tr h="331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หนองบัวลำภู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151,487.41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768456"/>
                  </a:ext>
                </a:extLst>
              </a:tr>
            </a:tbl>
          </a:graphicData>
        </a:graphic>
      </p:graphicFrame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4732" y="0"/>
            <a:ext cx="10160000" cy="9752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endParaRPr lang="th-TH" dirty="0"/>
          </a:p>
        </p:txBody>
      </p:sp>
      <p:sp>
        <p:nvSpPr>
          <p:cNvPr id="8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6285" y="53007"/>
            <a:ext cx="10121771" cy="90690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lnSpc>
                <a:spcPct val="150000"/>
              </a:lnSpc>
            </a:pPr>
            <a:r>
              <a:rPr lang="th-TH" sz="1400" b="1" spc="-7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5.1 การพิจารณาการลดอัตราดอกเบี้ยเงินกู้และอัตราดอกเบี้ยผิดนัดกองทุนพัฒนาบทบาทสตรี ครั้งที่ 14 ตามประกาศคณะกรรมการ</a:t>
            </a:r>
            <a:r>
              <a:rPr lang="th-TH" sz="1400" b="1" spc="-4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บริหารกองทุน</a:t>
            </a:r>
            <a:r>
              <a:rPr lang="th-TH" sz="1400" b="1" spc="-6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พัฒนาบทบาทสตรี เรื่อง หลักเกณฑ์ วิธีการ และเงื่อนไขเกี่ยวกับการลดอัตราดอกเบี้ยเงินกู้และอัตราดอกเบี้ยผิดนัดกองทุน</a:t>
            </a:r>
            <a:br>
              <a:rPr lang="th-TH" sz="1400" b="1" spc="-6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spc="-6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พัฒนาบทบาทสตรี พ.ศ. 2563 (ฉบับที่ 4)</a:t>
            </a:r>
            <a:endParaRPr lang="en-GB" sz="1400" b="1" spc="-60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-12831" y="975258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365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016308"/>
              </p:ext>
            </p:extLst>
          </p:nvPr>
        </p:nvGraphicFramePr>
        <p:xfrm>
          <a:off x="412041" y="1381420"/>
          <a:ext cx="9310255" cy="3339154"/>
        </p:xfrm>
        <a:graphic>
          <a:graphicData uri="http://schemas.openxmlformats.org/drawingml/2006/table">
            <a:tbl>
              <a:tblPr/>
              <a:tblGrid>
                <a:gridCol w="1309987">
                  <a:extLst>
                    <a:ext uri="{9D8B030D-6E8A-4147-A177-3AD203B41FA5}">
                      <a16:colId xmlns:a16="http://schemas.microsoft.com/office/drawing/2014/main" val="2931970911"/>
                    </a:ext>
                  </a:extLst>
                </a:gridCol>
                <a:gridCol w="3282406">
                  <a:extLst>
                    <a:ext uri="{9D8B030D-6E8A-4147-A177-3AD203B41FA5}">
                      <a16:colId xmlns:a16="http://schemas.microsoft.com/office/drawing/2014/main" val="3748145483"/>
                    </a:ext>
                  </a:extLst>
                </a:gridCol>
                <a:gridCol w="1774003">
                  <a:extLst>
                    <a:ext uri="{9D8B030D-6E8A-4147-A177-3AD203B41FA5}">
                      <a16:colId xmlns:a16="http://schemas.microsoft.com/office/drawing/2014/main" val="832397965"/>
                    </a:ext>
                  </a:extLst>
                </a:gridCol>
                <a:gridCol w="2943859">
                  <a:extLst>
                    <a:ext uri="{9D8B030D-6E8A-4147-A177-3AD203B41FA5}">
                      <a16:colId xmlns:a16="http://schemas.microsoft.com/office/drawing/2014/main" val="312886636"/>
                    </a:ext>
                  </a:extLst>
                </a:gridCol>
              </a:tblGrid>
              <a:tr h="39563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 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713654"/>
                  </a:ext>
                </a:extLst>
              </a:tr>
              <a:tr h="39563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(โครงการ)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057680"/>
                  </a:ext>
                </a:extLst>
              </a:tr>
              <a:tr h="368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สุรินทร์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391,628.36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084294"/>
                  </a:ext>
                </a:extLst>
              </a:tr>
              <a:tr h="368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บุรีรัมย์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857,439.64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872910"/>
                  </a:ext>
                </a:extLst>
              </a:tr>
              <a:tr h="368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13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พระนครศรีอยุธยา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718,584.99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687137"/>
                  </a:ext>
                </a:extLst>
              </a:tr>
              <a:tr h="368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14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ยโสธร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496,075.00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997185"/>
                  </a:ext>
                </a:extLst>
              </a:tr>
              <a:tr h="368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นครปฐม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200,344.54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493167"/>
                  </a:ext>
                </a:extLst>
              </a:tr>
              <a:tr h="368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ร้อยเอ็ด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117,355.24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672927"/>
                  </a:ext>
                </a:extLst>
              </a:tr>
              <a:tr h="296874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รวมทั้งสิ้น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8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57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</a:t>
                      </a: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346</a:t>
                      </a: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057.70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8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325079"/>
                  </a:ext>
                </a:extLst>
              </a:tr>
            </a:tbl>
          </a:graphicData>
        </a:graphic>
      </p:graphicFrame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4732" y="0"/>
            <a:ext cx="10160000" cy="9752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endParaRPr lang="th-TH" dirty="0"/>
          </a:p>
        </p:txBody>
      </p:sp>
      <p:sp>
        <p:nvSpPr>
          <p:cNvPr id="8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6285" y="53007"/>
            <a:ext cx="10121771" cy="90690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lnSpc>
                <a:spcPct val="150000"/>
              </a:lnSpc>
            </a:pPr>
            <a:r>
              <a:rPr lang="th-TH" sz="1400" b="1" spc="-7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5.1 การพิจารณาการลดอัตราดอกเบี้ยเงินกู้และอัตราดอกเบี้ยผิดนัดกองทุนพัฒนาบทบาทสตรี ครั้งที่ 14 ตามประกาศคณะกรรมการ</a:t>
            </a:r>
            <a:r>
              <a:rPr lang="th-TH" sz="1400" b="1" spc="-4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บริหารกองทุน</a:t>
            </a:r>
            <a:r>
              <a:rPr lang="th-TH" sz="1400" b="1" spc="-6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พัฒนาบทบาทสตรี เรื่อง หลักเกณฑ์ วิธีการ และเงื่อนไขเกี่ยวกับการลดอัตราดอกเบี้ยเงินกู้และอัตราดอกเบี้ยผิดนัดกองทุน</a:t>
            </a:r>
            <a:br>
              <a:rPr lang="th-TH" sz="1400" b="1" spc="-6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spc="-6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พัฒนาบทบาทสตรี พ.ศ. 2563 (ฉบับที่ 4)</a:t>
            </a:r>
            <a:endParaRPr lang="en-GB" sz="1400" b="1" spc="-60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-12831" y="975258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015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328793"/>
            <a:ext cx="10160000" cy="143897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40000"/>
              </a:lnSpc>
            </a:pPr>
            <a:r>
              <a:rPr lang="th-TH" sz="2000" b="1" spc="-5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5.2 </a:t>
            </a:r>
            <a:r>
              <a:rPr lang="th-TH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ขอใช้งบประมาณเหลือจ่ายจากแผนการดำเนินงาน</a:t>
            </a:r>
            <a:br>
              <a:rPr lang="th-TH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และแผนการใช้จ่ายงบประมาณ กองทุนพัฒนาบทบาทสตรี </a:t>
            </a:r>
            <a:br>
              <a:rPr lang="th-TH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ประจำปีงบประมาณ พ.ศ. 2565 (งบลงทุน)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7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38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39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49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0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0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1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5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4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</p:spTree>
    <p:extLst>
      <p:ext uri="{BB962C8B-B14F-4D97-AF65-F5344CB8AC3E}">
        <p14:creationId xmlns:p14="http://schemas.microsoft.com/office/powerpoint/2010/main" val="285665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136826"/>
              </p:ext>
            </p:extLst>
          </p:nvPr>
        </p:nvGraphicFramePr>
        <p:xfrm>
          <a:off x="132911" y="2294704"/>
          <a:ext cx="4846713" cy="272356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22782">
                  <a:extLst>
                    <a:ext uri="{9D8B030D-6E8A-4147-A177-3AD203B41FA5}">
                      <a16:colId xmlns:a16="http://schemas.microsoft.com/office/drawing/2014/main" val="3313432482"/>
                    </a:ext>
                  </a:extLst>
                </a:gridCol>
                <a:gridCol w="1118631">
                  <a:extLst>
                    <a:ext uri="{9D8B030D-6E8A-4147-A177-3AD203B41FA5}">
                      <a16:colId xmlns:a16="http://schemas.microsoft.com/office/drawing/2014/main" val="3658834362"/>
                    </a:ext>
                  </a:extLst>
                </a:gridCol>
                <a:gridCol w="2205300">
                  <a:extLst>
                    <a:ext uri="{9D8B030D-6E8A-4147-A177-3AD203B41FA5}">
                      <a16:colId xmlns:a16="http://schemas.microsoft.com/office/drawing/2014/main" val="3992882812"/>
                    </a:ext>
                  </a:extLst>
                </a:gridCol>
              </a:tblGrid>
              <a:tr h="313749"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รายละเอียด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EAE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EAE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หมายเหตุ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EAE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500565"/>
                  </a:ext>
                </a:extLst>
              </a:tr>
              <a:tr h="468956">
                <a:tc>
                  <a:txBody>
                    <a:bodyPr/>
                    <a:lstStyle/>
                    <a:p>
                      <a:pPr algn="l"/>
                      <a:r>
                        <a:rPr lang="th-TH" sz="10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 วงเงินให้กู้/เงินอุดหนุน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000" b="1" spc="-3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743,000,000</a:t>
                      </a:r>
                      <a:endParaRPr lang="th-TH" sz="1000" b="1" spc="-3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10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- วงเงินให้กู้/เงินอุดหนุน ให้ถัวจ่ายระหว่างรายการได้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7579"/>
                  </a:ext>
                </a:extLst>
              </a:tr>
              <a:tr h="298426">
                <a:tc>
                  <a:txBody>
                    <a:bodyPr/>
                    <a:lstStyle/>
                    <a:p>
                      <a:pPr algn="l"/>
                      <a:r>
                        <a:rPr lang="th-TH" sz="10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 งบบุคลากร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0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69,560,760</a:t>
                      </a:r>
                      <a:endParaRPr lang="th-TH" sz="10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10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57412"/>
                  </a:ext>
                </a:extLst>
              </a:tr>
              <a:tr h="468956">
                <a:tc>
                  <a:txBody>
                    <a:bodyPr/>
                    <a:lstStyle/>
                    <a:p>
                      <a:pPr algn="l"/>
                      <a:r>
                        <a:rPr lang="th-TH" sz="10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 งบดำเนินงาน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0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228,022,440</a:t>
                      </a:r>
                      <a:endParaRPr lang="th-TH" sz="10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- งบดำเนินงานให้ถัวจ่ายระหว่างรายการได้ ยกเว้น ค่าใช้จ่ายอื่น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708984"/>
                  </a:ext>
                </a:extLst>
              </a:tr>
              <a:tr h="1173480">
                <a:tc>
                  <a:txBody>
                    <a:bodyPr/>
                    <a:lstStyle/>
                    <a:p>
                      <a:pPr algn="l"/>
                      <a:r>
                        <a:rPr lang="th-TH" sz="10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4. งบลงทุน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0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3,912,300</a:t>
                      </a:r>
                      <a:endParaRPr lang="th-TH" sz="10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10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- </a:t>
                      </a:r>
                      <a:r>
                        <a:rPr lang="th-TH" sz="1000" b="1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ค่าครุภัณฑ์ที่มีราคาต่อหน่วยต่ำกว่า          1 ล้านบาท</a:t>
                      </a:r>
                      <a:r>
                        <a:rPr lang="th-TH" sz="10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000" b="1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ให้</a:t>
                      </a:r>
                      <a:r>
                        <a:rPr lang="th-TH" sz="10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คณะกรรมการบริหาร</a:t>
                      </a:r>
                      <a:r>
                        <a:rPr lang="th-TH" sz="1000" b="1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กองทุนพัฒนา</a:t>
                      </a:r>
                      <a:r>
                        <a:rPr lang="th-TH" sz="10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บทบาทสตรีมี</a:t>
                      </a:r>
                      <a:r>
                        <a:rPr lang="th-TH" sz="1000" b="1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อำนาจเปลี่ยนแปลง</a:t>
                      </a:r>
                      <a:r>
                        <a:rPr lang="th-TH" sz="10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รายการและถัวจ่ายกัน     ได้ภายในวงเงินรวม </a:t>
                      </a:r>
                      <a:r>
                        <a:rPr lang="th-TH" sz="1000" b="1" kern="1200" spc="2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โดยไม่</a:t>
                      </a:r>
                      <a:r>
                        <a:rPr lang="th-TH" sz="1000" b="1" kern="1200" spc="2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ต้อง</a:t>
                      </a:r>
                      <a:br>
                        <a:rPr lang="th-TH" sz="1000" b="1" kern="1200" spc="2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000" b="1" kern="1200" spc="2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</a:t>
                      </a:r>
                      <a:r>
                        <a:rPr lang="th-TH" sz="1000" b="1" kern="1200" spc="2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ตกลงกับกระทรวงการคลัง</a:t>
                      </a:r>
                      <a:endParaRPr lang="en-US" sz="1000" b="1" kern="1200" spc="2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731249"/>
                  </a:ext>
                </a:extLst>
              </a:tr>
            </a:tbl>
          </a:graphicData>
        </a:graphic>
      </p:graphicFrame>
      <p:sp>
        <p:nvSpPr>
          <p:cNvPr id="3" name="แผนผังลำดับงาน: ตัวเชื่อมไปหน้าอื่น 2"/>
          <p:cNvSpPr/>
          <p:nvPr/>
        </p:nvSpPr>
        <p:spPr>
          <a:xfrm>
            <a:off x="62397" y="1165877"/>
            <a:ext cx="5038414" cy="992472"/>
          </a:xfrm>
          <a:prstGeom prst="flowChartOffpageConnector">
            <a:avLst/>
          </a:prstGeom>
          <a:solidFill>
            <a:schemeClr val="accent3">
              <a:lumMod val="40000"/>
              <a:lumOff val="60000"/>
              <a:alpha val="49804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spcBef>
                <a:spcPts val="50"/>
              </a:spcBef>
            </a:pPr>
            <a:r>
              <a:rPr lang="th-TH" sz="1200" b="1" spc="-3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กระทรวงการคลังพิจารณาอนุมัติแผนการดำเนินงานกองทุนพัฒนาบทบาทสตรี </a:t>
            </a:r>
          </a:p>
          <a:p>
            <a:pPr algn="ctr">
              <a:lnSpc>
                <a:spcPct val="130000"/>
              </a:lnSpc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ประจำปีงบประมาณ พ.ศ. 2565 </a:t>
            </a:r>
          </a:p>
          <a:p>
            <a:pPr algn="ctr">
              <a:lnSpc>
                <a:spcPct val="130000"/>
              </a:lnSpc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จำนวน  1,044,495,500  บาท</a:t>
            </a:r>
          </a:p>
        </p:txBody>
      </p:sp>
      <p:graphicFrame>
        <p:nvGraphicFramePr>
          <p:cNvPr id="10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307937"/>
              </p:ext>
            </p:extLst>
          </p:nvPr>
        </p:nvGraphicFramePr>
        <p:xfrm>
          <a:off x="5221995" y="2460466"/>
          <a:ext cx="4858630" cy="317275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156345">
                  <a:extLst>
                    <a:ext uri="{9D8B030D-6E8A-4147-A177-3AD203B41FA5}">
                      <a16:colId xmlns:a16="http://schemas.microsoft.com/office/drawing/2014/main" val="1015407252"/>
                    </a:ext>
                  </a:extLst>
                </a:gridCol>
                <a:gridCol w="957267">
                  <a:extLst>
                    <a:ext uri="{9D8B030D-6E8A-4147-A177-3AD203B41FA5}">
                      <a16:colId xmlns:a16="http://schemas.microsoft.com/office/drawing/2014/main" val="1349169376"/>
                    </a:ext>
                  </a:extLst>
                </a:gridCol>
                <a:gridCol w="949022">
                  <a:extLst>
                    <a:ext uri="{9D8B030D-6E8A-4147-A177-3AD203B41FA5}">
                      <a16:colId xmlns:a16="http://schemas.microsoft.com/office/drawing/2014/main" val="1141757736"/>
                    </a:ext>
                  </a:extLst>
                </a:gridCol>
                <a:gridCol w="795996">
                  <a:extLst>
                    <a:ext uri="{9D8B030D-6E8A-4147-A177-3AD203B41FA5}">
                      <a16:colId xmlns:a16="http://schemas.microsoft.com/office/drawing/2014/main" val="2835114662"/>
                    </a:ext>
                  </a:extLst>
                </a:gridCol>
              </a:tblGrid>
              <a:tr h="35165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th-TH" sz="1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รายการ</a:t>
                      </a:r>
                      <a:endParaRPr lang="th-TH" sz="1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4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th-TH" sz="1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</a:t>
                      </a:r>
                      <a:endParaRPr lang="th-TH" sz="1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4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th-TH" sz="1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จำนวนเงินที่เบิก</a:t>
                      </a:r>
                      <a:endParaRPr lang="th-TH" sz="1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4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th-TH" sz="1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</a:t>
                      </a:r>
                      <a:endParaRPr lang="th-TH" sz="1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4980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126506"/>
                  </a:ext>
                </a:extLst>
              </a:tr>
              <a:tr h="786958">
                <a:tc>
                  <a:txBody>
                    <a:bodyPr/>
                    <a:lstStyle/>
                    <a:p>
                      <a:pPr algn="thaiDist" fontAlgn="t">
                        <a:lnSpc>
                          <a:spcPct val="130000"/>
                        </a:lnSpc>
                      </a:pPr>
                      <a:r>
                        <a:rPr lang="th-TH" sz="9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 </a:t>
                      </a:r>
                      <a:r>
                        <a:rPr lang="th-TH" sz="900" b="1" u="none" strike="noStrike" spc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เครื่องคอมพิวเตอร์สำหรับงานประมวลผลแบบที่ 1 พร้อมชุดโปรแกรมระบบปฏิบัติงาน และชุดโปรแกรมจัดการ</a:t>
                      </a:r>
                      <a:r>
                        <a:rPr lang="th-TH" sz="900" b="1" u="none" strike="noStrike" spc="-1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สำนักงานที่มีลิขสิทธิ์ถูกต้องตามกฎหมาย</a:t>
                      </a:r>
                      <a:endParaRPr lang="th-TH" sz="900" b="1" i="0" u="none" strike="noStrike" spc="-1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20000"/>
                        </a:lnSpc>
                      </a:pPr>
                      <a:r>
                        <a:rPr lang="th-TH" sz="9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2,835,000.00</a:t>
                      </a:r>
                      <a:endParaRPr lang="th-TH" sz="9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20000"/>
                        </a:lnSpc>
                      </a:pPr>
                      <a:r>
                        <a:rPr lang="th-TH" sz="900" b="1" u="none" strike="noStrike" spc="-3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2,822,629.00</a:t>
                      </a:r>
                      <a:endParaRPr lang="th-TH" sz="900" b="1" i="0" u="none" strike="noStrike" spc="-3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20000"/>
                        </a:lnSpc>
                      </a:pPr>
                      <a:r>
                        <a:rPr lang="th-TH" sz="9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12,371.00</a:t>
                      </a:r>
                      <a:endParaRPr lang="th-TH" sz="9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475867"/>
                  </a:ext>
                </a:extLst>
              </a:tr>
              <a:tr h="570326">
                <a:tc>
                  <a:txBody>
                    <a:bodyPr/>
                    <a:lstStyle/>
                    <a:p>
                      <a:pPr algn="l" fontAlgn="t">
                        <a:lnSpc>
                          <a:spcPct val="130000"/>
                        </a:lnSpc>
                      </a:pPr>
                      <a:r>
                        <a:rPr lang="th-TH" sz="9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 </a:t>
                      </a:r>
                      <a:r>
                        <a:rPr lang="th-TH" sz="9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เครื่องพิมพ์</a:t>
                      </a:r>
                      <a:r>
                        <a:rPr lang="th-TH" sz="9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GB" sz="9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Multifunction </a:t>
                      </a:r>
                      <a:r>
                        <a:rPr lang="th-TH" sz="9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9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900" b="1" u="none" strike="noStrike" spc="-2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แบบฉีดหมึก พร้อมติดตั้งถังหมึกพิมพ์ </a:t>
                      </a:r>
                      <a:r>
                        <a:rPr lang="en-GB" sz="900" b="1" u="none" strike="noStrike" spc="-2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en-GB" sz="900" b="1" u="none" strike="noStrike" spc="-2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en-GB" sz="9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(Ink Tank Printer)</a:t>
                      </a:r>
                      <a:endParaRPr lang="th-TH" sz="9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20000"/>
                        </a:lnSpc>
                      </a:pPr>
                      <a:r>
                        <a:rPr lang="th-TH" sz="9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562,500.00</a:t>
                      </a:r>
                      <a:endParaRPr lang="th-TH" sz="9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20000"/>
                        </a:lnSpc>
                      </a:pPr>
                      <a:r>
                        <a:rPr lang="th-TH" sz="9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554,990.00</a:t>
                      </a:r>
                      <a:endParaRPr lang="th-TH" sz="9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20000"/>
                        </a:lnSpc>
                      </a:pPr>
                      <a:r>
                        <a:rPr lang="th-TH" sz="9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7,510.00</a:t>
                      </a:r>
                      <a:endParaRPr lang="th-TH" sz="9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291476"/>
                  </a:ext>
                </a:extLst>
              </a:tr>
              <a:tr h="245104">
                <a:tc>
                  <a:txBody>
                    <a:bodyPr/>
                    <a:lstStyle/>
                    <a:p>
                      <a:pPr algn="l" fontAlgn="t">
                        <a:lnSpc>
                          <a:spcPct val="130000"/>
                        </a:lnSpc>
                      </a:pPr>
                      <a:r>
                        <a:rPr lang="th-TH" sz="9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 </a:t>
                      </a:r>
                      <a:r>
                        <a:rPr lang="th-TH" sz="9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ตู้เหล็กเก็บเอกสาร</a:t>
                      </a:r>
                      <a:endParaRPr lang="th-TH" sz="9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20000"/>
                        </a:lnSpc>
                      </a:pPr>
                      <a:r>
                        <a:rPr lang="th-TH" sz="9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82,600.00</a:t>
                      </a:r>
                      <a:endParaRPr lang="th-TH" sz="9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20000"/>
                        </a:lnSpc>
                      </a:pPr>
                      <a:r>
                        <a:rPr lang="th-TH" sz="9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69,700.00</a:t>
                      </a:r>
                      <a:endParaRPr lang="th-TH" sz="9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20000"/>
                        </a:lnSpc>
                      </a:pPr>
                      <a:r>
                        <a:rPr lang="th-TH" sz="9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12,900.00</a:t>
                      </a:r>
                      <a:endParaRPr lang="th-TH" sz="9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225293"/>
                  </a:ext>
                </a:extLst>
              </a:tr>
              <a:tr h="237895">
                <a:tc>
                  <a:txBody>
                    <a:bodyPr/>
                    <a:lstStyle/>
                    <a:p>
                      <a:pPr algn="l" fontAlgn="t">
                        <a:lnSpc>
                          <a:spcPct val="130000"/>
                        </a:lnSpc>
                      </a:pPr>
                      <a:r>
                        <a:rPr lang="th-TH" sz="9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4.</a:t>
                      </a:r>
                      <a:r>
                        <a:rPr lang="th-TH" sz="900" b="1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9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ตู้เหล็ก 4 ลิ้นชัก </a:t>
                      </a:r>
                      <a:endParaRPr lang="th-TH" sz="9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20000"/>
                        </a:lnSpc>
                      </a:pPr>
                      <a:r>
                        <a:rPr lang="th-TH" sz="9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55,200.00</a:t>
                      </a:r>
                      <a:endParaRPr lang="th-TH" sz="9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20000"/>
                        </a:lnSpc>
                      </a:pPr>
                      <a:r>
                        <a:rPr lang="th-TH" sz="9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54,600.00</a:t>
                      </a:r>
                      <a:endParaRPr lang="th-TH" sz="9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20000"/>
                        </a:lnSpc>
                      </a:pPr>
                      <a:r>
                        <a:rPr lang="th-TH" sz="9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600.00</a:t>
                      </a:r>
                      <a:endParaRPr lang="th-TH" sz="9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5558"/>
                  </a:ext>
                </a:extLst>
              </a:tr>
              <a:tr h="237895">
                <a:tc>
                  <a:txBody>
                    <a:bodyPr/>
                    <a:lstStyle/>
                    <a:p>
                      <a:pPr algn="l" fontAlgn="t">
                        <a:lnSpc>
                          <a:spcPct val="130000"/>
                        </a:lnSpc>
                      </a:pPr>
                      <a:r>
                        <a:rPr lang="th-TH" sz="9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 ตู้เก็บเอกสารบานเลื่อนกระจก</a:t>
                      </a:r>
                      <a:endParaRPr lang="th-TH" sz="9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20000"/>
                        </a:lnSpc>
                      </a:pPr>
                      <a:r>
                        <a:rPr lang="th-TH" sz="9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22,000.00</a:t>
                      </a:r>
                      <a:endParaRPr lang="th-TH" sz="9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20000"/>
                        </a:lnSpc>
                      </a:pPr>
                      <a:r>
                        <a:rPr lang="th-TH" sz="9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22,000.00</a:t>
                      </a:r>
                      <a:endParaRPr lang="th-TH" sz="9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20000"/>
                        </a:lnSpc>
                      </a:pPr>
                      <a:r>
                        <a:rPr lang="th-TH" sz="9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  <a:endParaRPr lang="th-TH" sz="9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798173"/>
                  </a:ext>
                </a:extLst>
              </a:tr>
              <a:tr h="237895">
                <a:tc>
                  <a:txBody>
                    <a:bodyPr/>
                    <a:lstStyle/>
                    <a:p>
                      <a:pPr algn="l" fontAlgn="t">
                        <a:lnSpc>
                          <a:spcPct val="130000"/>
                        </a:lnSpc>
                      </a:pPr>
                      <a:r>
                        <a:rPr lang="th-TH" sz="9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</a:t>
                      </a:r>
                      <a:r>
                        <a:rPr lang="th-TH" sz="9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โต๊ะคอมพิวเตอร์ 2 ลิ้นชัก </a:t>
                      </a:r>
                    </a:p>
                  </a:txBody>
                  <a:tcPr marL="7938" marR="7938" marT="79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20000"/>
                        </a:lnSpc>
                      </a:pPr>
                      <a:r>
                        <a:rPr lang="th-TH" sz="9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92,400.00</a:t>
                      </a:r>
                    </a:p>
                  </a:txBody>
                  <a:tcPr marL="7938" marR="7938" marT="79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20000"/>
                        </a:lnSpc>
                      </a:pPr>
                      <a:r>
                        <a:rPr lang="th-TH" sz="9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91,690.00</a:t>
                      </a:r>
                      <a:endParaRPr lang="th-TH" sz="9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20000"/>
                        </a:lnSpc>
                      </a:pPr>
                      <a:r>
                        <a:rPr lang="th-TH" sz="9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710.00</a:t>
                      </a:r>
                      <a:endParaRPr lang="th-TH" sz="9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564534"/>
                  </a:ext>
                </a:extLst>
              </a:tr>
              <a:tr h="237895">
                <a:tc>
                  <a:txBody>
                    <a:bodyPr/>
                    <a:lstStyle/>
                    <a:p>
                      <a:pPr algn="l" fontAlgn="t">
                        <a:lnSpc>
                          <a:spcPct val="130000"/>
                        </a:lnSpc>
                      </a:pPr>
                      <a:r>
                        <a:rPr lang="th-TH" sz="9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 เก้าอี้สำนักงาน</a:t>
                      </a:r>
                    </a:p>
                  </a:txBody>
                  <a:tcPr marL="7938" marR="7938" marT="79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20000"/>
                        </a:lnSpc>
                      </a:pPr>
                      <a:r>
                        <a:rPr lang="th-TH" sz="9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80,600.00</a:t>
                      </a:r>
                    </a:p>
                  </a:txBody>
                  <a:tcPr marL="7938" marR="7938" marT="79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20000"/>
                        </a:lnSpc>
                      </a:pPr>
                      <a:r>
                        <a:rPr lang="th-TH" sz="9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79,750.00</a:t>
                      </a:r>
                      <a:endParaRPr lang="th-TH" sz="9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20000"/>
                        </a:lnSpc>
                      </a:pPr>
                      <a:r>
                        <a:rPr lang="th-TH" sz="9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850.00</a:t>
                      </a:r>
                      <a:endParaRPr lang="th-TH" sz="9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574649"/>
                  </a:ext>
                </a:extLst>
              </a:tr>
              <a:tr h="26713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รวมเป็นเงิน</a:t>
                      </a:r>
                      <a:endParaRPr lang="th-TH" sz="1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20000"/>
                        </a:lnSpc>
                      </a:pPr>
                      <a:r>
                        <a:rPr lang="th-TH" sz="9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3,730,300.00</a:t>
                      </a:r>
                      <a:endParaRPr lang="th-TH" sz="9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20000"/>
                        </a:lnSpc>
                      </a:pPr>
                      <a:r>
                        <a:rPr lang="th-TH" sz="900" b="1" u="none" strike="noStrike" spc="-2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3,695,359.00</a:t>
                      </a:r>
                      <a:endParaRPr lang="th-TH" sz="900" b="1" i="0" u="none" strike="noStrike" spc="-2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20000"/>
                        </a:lnSpc>
                      </a:pPr>
                      <a:r>
                        <a:rPr lang="th-TH" sz="900" b="1" u="none" strike="noStrike" spc="-2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34,941.00</a:t>
                      </a:r>
                      <a:endParaRPr lang="th-TH" sz="900" b="1" i="0" u="none" strike="noStrike" spc="-2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673113"/>
                  </a:ext>
                </a:extLst>
              </a:tr>
            </a:tbl>
          </a:graphicData>
        </a:graphic>
      </p:graphicFrame>
      <p:sp>
        <p:nvSpPr>
          <p:cNvPr id="4" name="สี่เหลี่ยมผืนผ้า 3"/>
          <p:cNvSpPr/>
          <p:nvPr/>
        </p:nvSpPr>
        <p:spPr>
          <a:xfrm>
            <a:off x="22741" y="5290982"/>
            <a:ext cx="34083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(หนังสือ ที่ กค 0406.5/14948 ลว. 1 ต.ค. 2564)</a:t>
            </a:r>
          </a:p>
        </p:txBody>
      </p:sp>
      <p:graphicFrame>
        <p:nvGraphicFramePr>
          <p:cNvPr id="13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74620"/>
              </p:ext>
            </p:extLst>
          </p:nvPr>
        </p:nvGraphicFramePr>
        <p:xfrm>
          <a:off x="5444535" y="1448920"/>
          <a:ext cx="4636089" cy="83727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080410">
                  <a:extLst>
                    <a:ext uri="{9D8B030D-6E8A-4147-A177-3AD203B41FA5}">
                      <a16:colId xmlns:a16="http://schemas.microsoft.com/office/drawing/2014/main" val="1015407252"/>
                    </a:ext>
                  </a:extLst>
                </a:gridCol>
                <a:gridCol w="892628">
                  <a:extLst>
                    <a:ext uri="{9D8B030D-6E8A-4147-A177-3AD203B41FA5}">
                      <a16:colId xmlns:a16="http://schemas.microsoft.com/office/drawing/2014/main" val="1349169376"/>
                    </a:ext>
                  </a:extLst>
                </a:gridCol>
                <a:gridCol w="925286">
                  <a:extLst>
                    <a:ext uri="{9D8B030D-6E8A-4147-A177-3AD203B41FA5}">
                      <a16:colId xmlns:a16="http://schemas.microsoft.com/office/drawing/2014/main" val="1141757736"/>
                    </a:ext>
                  </a:extLst>
                </a:gridCol>
                <a:gridCol w="737765">
                  <a:extLst>
                    <a:ext uri="{9D8B030D-6E8A-4147-A177-3AD203B41FA5}">
                      <a16:colId xmlns:a16="http://schemas.microsoft.com/office/drawing/2014/main" val="2835114662"/>
                    </a:ext>
                  </a:extLst>
                </a:gridCol>
              </a:tblGrid>
              <a:tr h="27720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th-TH" sz="1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รายการ</a:t>
                      </a:r>
                      <a:endParaRPr lang="th-TH" sz="1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th-TH" sz="1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</a:t>
                      </a:r>
                      <a:endParaRPr lang="th-TH" sz="1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th-TH" sz="1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จำนวนเงินที่เบิก</a:t>
                      </a:r>
                      <a:endParaRPr lang="th-TH" sz="1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th-TH" sz="1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</a:t>
                      </a:r>
                      <a:endParaRPr lang="th-TH" sz="1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980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126506"/>
                  </a:ext>
                </a:extLst>
              </a:tr>
              <a:tr h="265947">
                <a:tc>
                  <a:txBody>
                    <a:bodyPr/>
                    <a:lstStyle/>
                    <a:p>
                      <a:pPr algn="thaiDist" fontAlgn="t">
                        <a:lnSpc>
                          <a:spcPct val="130000"/>
                        </a:lnSpc>
                      </a:pPr>
                      <a:r>
                        <a:rPr lang="th-TH" sz="9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 </a:t>
                      </a:r>
                      <a:r>
                        <a:rPr lang="th-TH" sz="9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เก้าอี้สำนักงาน</a:t>
                      </a:r>
                      <a:r>
                        <a:rPr lang="th-TH" sz="9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70 ตัว</a:t>
                      </a:r>
                      <a:endParaRPr lang="th-TH" sz="900" b="1" i="0" u="none" strike="noStrike" spc="-1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20000"/>
                        </a:lnSpc>
                      </a:pPr>
                      <a:r>
                        <a:rPr lang="th-TH" sz="9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182,000.00</a:t>
                      </a:r>
                      <a:endParaRPr lang="th-TH" sz="9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20000"/>
                        </a:lnSpc>
                      </a:pPr>
                      <a:r>
                        <a:rPr lang="th-TH" sz="900" b="1" u="none" strike="noStrike" spc="-3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179,760.00</a:t>
                      </a:r>
                      <a:endParaRPr lang="th-TH" sz="900" b="1" i="0" u="none" strike="noStrike" spc="-3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20000"/>
                        </a:lnSpc>
                      </a:pPr>
                      <a:r>
                        <a:rPr lang="th-TH" sz="9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2,240.00</a:t>
                      </a:r>
                      <a:endParaRPr lang="th-TH" sz="9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475867"/>
                  </a:ext>
                </a:extLst>
              </a:tr>
              <a:tr h="29412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รวมเป็นเงิน</a:t>
                      </a:r>
                      <a:endParaRPr lang="th-TH" sz="1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20000"/>
                        </a:lnSpc>
                      </a:pPr>
                      <a:r>
                        <a:rPr lang="th-TH" sz="9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182,000.00</a:t>
                      </a:r>
                      <a:endParaRPr lang="th-TH" sz="9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20000"/>
                        </a:lnSpc>
                      </a:pPr>
                      <a:r>
                        <a:rPr lang="th-TH" sz="900" b="1" u="none" strike="noStrike" spc="-3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179,760.00</a:t>
                      </a:r>
                      <a:endParaRPr lang="th-TH" sz="900" b="1" i="0" u="none" strike="noStrike" spc="-3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20000"/>
                        </a:lnSpc>
                      </a:pPr>
                      <a:r>
                        <a:rPr lang="th-TH" sz="9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2,240.00</a:t>
                      </a:r>
                      <a:endParaRPr lang="th-TH" sz="9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67311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201167" y="1286307"/>
            <a:ext cx="959758" cy="334707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ส่วนกลาง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01167" y="2333530"/>
            <a:ext cx="959758" cy="314510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จังหวัด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-36281" y="-299407"/>
            <a:ext cx="10205749" cy="1667266"/>
            <a:chOff x="-36281" y="-296621"/>
            <a:chExt cx="10205749" cy="1607012"/>
          </a:xfrm>
        </p:grpSpPr>
        <p:grpSp>
          <p:nvGrpSpPr>
            <p:cNvPr id="3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36281" y="-17122"/>
              <a:ext cx="10205749" cy="764718"/>
              <a:chOff x="-41176" y="-180235"/>
              <a:chExt cx="9185176" cy="688249"/>
            </a:xfrm>
          </p:grpSpPr>
          <p:sp>
            <p:nvSpPr>
              <p:cNvPr id="3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39988" y="-9870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4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41176" y="-180235"/>
                <a:ext cx="9173747" cy="606826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3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79865" y="-296621"/>
              <a:ext cx="4372181" cy="1607012"/>
              <a:chOff x="5480255" y="-503789"/>
              <a:chExt cx="3934964" cy="1446311"/>
            </a:xfrm>
          </p:grpSpPr>
          <p:sp>
            <p:nvSpPr>
              <p:cNvPr id="3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71342" y="-159480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3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80255" y="-503789"/>
                <a:ext cx="1720549" cy="144631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3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891417" y="-184045"/>
                <a:ext cx="943202" cy="6222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42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98163" y="26840"/>
            <a:ext cx="6004193" cy="62699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40000"/>
              </a:lnSpc>
            </a:pPr>
            <a:r>
              <a:rPr lang="th-TH" sz="1300" b="1" spc="-3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5.2 ขอใช้งบประมาณเหลือจ่ายจากแผนการดำเนินงาน และแผนการใช้จ่ายงบประมาณ </a:t>
            </a:r>
            <a: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 ประจำปีงบประมาณ พ.ศ. 2565 (งบลงทุน)</a:t>
            </a: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5451725" y="860003"/>
            <a:ext cx="4564944" cy="412028"/>
          </a:xfrm>
          <a:prstGeom prst="roundRect">
            <a:avLst/>
          </a:prstGeom>
          <a:solidFill>
            <a:srgbClr val="EFD3D7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 anchor="ctr">
            <a:spAutoFit/>
          </a:bodyPr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รายละเอียดการเบิกงบลงทุน ปีงบประมาณ 2565 </a:t>
            </a:r>
          </a:p>
        </p:txBody>
      </p:sp>
    </p:spTree>
    <p:extLst>
      <p:ext uri="{BB962C8B-B14F-4D97-AF65-F5344CB8AC3E}">
        <p14:creationId xmlns:p14="http://schemas.microsoft.com/office/powerpoint/2010/main" val="243610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18231"/>
              </p:ext>
            </p:extLst>
          </p:nvPr>
        </p:nvGraphicFramePr>
        <p:xfrm>
          <a:off x="282567" y="2127239"/>
          <a:ext cx="9704825" cy="246501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526168">
                  <a:extLst>
                    <a:ext uri="{9D8B030D-6E8A-4147-A177-3AD203B41FA5}">
                      <a16:colId xmlns:a16="http://schemas.microsoft.com/office/drawing/2014/main" val="1128039946"/>
                    </a:ext>
                  </a:extLst>
                </a:gridCol>
                <a:gridCol w="3133267">
                  <a:extLst>
                    <a:ext uri="{9D8B030D-6E8A-4147-A177-3AD203B41FA5}">
                      <a16:colId xmlns:a16="http://schemas.microsoft.com/office/drawing/2014/main" val="2654693310"/>
                    </a:ext>
                  </a:extLst>
                </a:gridCol>
                <a:gridCol w="1011729">
                  <a:extLst>
                    <a:ext uri="{9D8B030D-6E8A-4147-A177-3AD203B41FA5}">
                      <a16:colId xmlns:a16="http://schemas.microsoft.com/office/drawing/2014/main" val="1199442899"/>
                    </a:ext>
                  </a:extLst>
                </a:gridCol>
                <a:gridCol w="955837">
                  <a:extLst>
                    <a:ext uri="{9D8B030D-6E8A-4147-A177-3AD203B41FA5}">
                      <a16:colId xmlns:a16="http://schemas.microsoft.com/office/drawing/2014/main" val="3407048617"/>
                    </a:ext>
                  </a:extLst>
                </a:gridCol>
                <a:gridCol w="1089418">
                  <a:extLst>
                    <a:ext uri="{9D8B030D-6E8A-4147-A177-3AD203B41FA5}">
                      <a16:colId xmlns:a16="http://schemas.microsoft.com/office/drawing/2014/main" val="1069658119"/>
                    </a:ext>
                  </a:extLst>
                </a:gridCol>
                <a:gridCol w="2988406">
                  <a:extLst>
                    <a:ext uri="{9D8B030D-6E8A-4147-A177-3AD203B41FA5}">
                      <a16:colId xmlns:a16="http://schemas.microsoft.com/office/drawing/2014/main" val="1611722638"/>
                    </a:ext>
                  </a:extLst>
                </a:gridCol>
              </a:tblGrid>
              <a:tr h="381517"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  <a:endParaRPr lang="th-TH" sz="11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รายการครุภัณฑ์</a:t>
                      </a:r>
                      <a:endParaRPr lang="th-TH" sz="11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</a:t>
                      </a:r>
                      <a:endParaRPr lang="th-TH" sz="11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ราคา/หน่วย</a:t>
                      </a:r>
                      <a:endParaRPr lang="th-TH" sz="11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รวมเป็นเงิน</a:t>
                      </a:r>
                      <a:endParaRPr lang="th-TH" sz="11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1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สรุปคำชี้แจง (เหตุผล)</a:t>
                      </a:r>
                      <a:endParaRPr lang="th-TH" sz="11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348542"/>
                  </a:ext>
                </a:extLst>
              </a:tr>
              <a:tr h="1545451">
                <a:tc>
                  <a:txBody>
                    <a:bodyPr/>
                    <a:lstStyle/>
                    <a:p>
                      <a:pPr algn="ctr" fontAlgn="t"/>
                      <a:r>
                        <a:rPr lang="th-TH" sz="12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th-TH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thaiDist" fontAlgn="t">
                        <a:lnSpc>
                          <a:spcPct val="120000"/>
                        </a:lnSpc>
                      </a:pPr>
                      <a:r>
                        <a:rPr lang="th-TH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ตู้เอกสาร</a:t>
                      </a:r>
                      <a:r>
                        <a:rPr lang="th-TH" sz="12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 ลิ้นชัก ขนาด กว้าง 45.5</a:t>
                      </a:r>
                      <a:r>
                        <a:rPr lang="en-GB" sz="12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x</a:t>
                      </a:r>
                      <a:r>
                        <a:rPr lang="th-TH" sz="12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ลึก 62 </a:t>
                      </a:r>
                      <a:r>
                        <a:rPr lang="en-GB" sz="12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en-GB" sz="12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en-GB" sz="12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x</a:t>
                      </a:r>
                      <a:r>
                        <a:rPr lang="th-TH" sz="12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 133.1 ซม.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 ตู้ </a:t>
                      </a:r>
                      <a:endParaRPr lang="th-TH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2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6,196.00 </a:t>
                      </a:r>
                      <a:endParaRPr lang="th-TH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2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  <a:r>
                        <a:rPr lang="th-TH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37,176</a:t>
                      </a:r>
                      <a:r>
                        <a:rPr lang="th-TH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.00</a:t>
                      </a:r>
                      <a:endParaRPr lang="th-TH" sz="1200" b="1" u="none" strike="noStrike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thaiDist" fontAlgn="t">
                        <a:lnSpc>
                          <a:spcPct val="130000"/>
                        </a:lnSpc>
                      </a:pPr>
                      <a:r>
                        <a:rPr lang="th-TH" sz="12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- </a:t>
                      </a:r>
                      <a:r>
                        <a:rPr lang="th-TH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เพื่อจัดระเบียบเอกสารของสมาชิกลูกหนี้กองทุนพัฒนาบทบาทสตรีกรุงเทพมหานคร</a:t>
                      </a:r>
                      <a:r>
                        <a:rPr lang="th-TH" sz="12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br>
                        <a:rPr lang="th-TH" sz="12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u="none" strike="noStrike" spc="-5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ที่อยู่ในแฟ้มแขวนให้เรียบร้อย โดยปัจจุบัน</a:t>
                      </a:r>
                      <a:r>
                        <a:rPr lang="th-TH" sz="1200" b="1" u="none" strike="noStrike" spc="-5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ถูกเก็บไว้ในกล่องกระดาษเก็บเอกสาร ยากต่อ</a:t>
                      </a:r>
                      <a:br>
                        <a:rPr lang="th-TH" sz="1200" b="1" u="none" strike="noStrike" spc="-5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u="none" strike="noStrike" spc="-5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การค้นหา</a:t>
                      </a:r>
                      <a:r>
                        <a:rPr lang="th-TH" sz="1200" b="1" u="none" strike="noStrike" spc="-4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และตรวจสอบโครงการทำให้กล่องชำรุด </a:t>
                      </a:r>
                      <a:endParaRPr lang="th-TH" sz="1200" b="1" u="none" strike="noStrike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4327780"/>
                  </a:ext>
                </a:extLst>
              </a:tr>
              <a:tr h="538047">
                <a:tc>
                  <a:txBody>
                    <a:bodyPr/>
                    <a:lstStyle/>
                    <a:p>
                      <a:pPr algn="ctr" fontAlgn="t"/>
                      <a:r>
                        <a:rPr lang="th-TH" sz="12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th-TH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20000"/>
                        </a:lnSpc>
                      </a:pPr>
                      <a:r>
                        <a:rPr lang="th-TH" sz="12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รวมงบประมาณ </a:t>
                      </a:r>
                      <a:br>
                        <a:rPr lang="th-TH" sz="12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(สามหมื่นเจ็ดพันหนึ่งร้อยเจ็ดสิบหกบาทถ้วน)</a:t>
                      </a:r>
                      <a:endParaRPr lang="th-TH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</a:pPr>
                      <a:r>
                        <a:rPr lang="th-TH" sz="12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algn="l" fontAlgn="t">
                        <a:lnSpc>
                          <a:spcPct val="120000"/>
                        </a:lnSpc>
                      </a:pPr>
                      <a:r>
                        <a:rPr lang="th-TH" sz="12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th-TH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2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th-TH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2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  <a:r>
                        <a:rPr lang="th-TH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37,176.00</a:t>
                      </a:r>
                      <a:endParaRPr lang="th-TH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2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th-TH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36062"/>
                  </a:ext>
                </a:extLst>
              </a:tr>
            </a:tbl>
          </a:graphicData>
        </a:graphic>
      </p:graphicFrame>
      <p:sp>
        <p:nvSpPr>
          <p:cNvPr id="3" name="สี่เหลี่ยมผืนผ้า 2"/>
          <p:cNvSpPr/>
          <p:nvPr/>
        </p:nvSpPr>
        <p:spPr>
          <a:xfrm>
            <a:off x="282566" y="1323364"/>
            <a:ext cx="9704826" cy="652486"/>
          </a:xfrm>
          <a:prstGeom prst="rect">
            <a:avLst/>
          </a:prstGeom>
          <a:solidFill>
            <a:srgbClr val="DDD6E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  <a:sym typeface="Wingdings 3" panose="05040102010807070707" pitchFamily="18" charset="2"/>
              </a:rPr>
              <a:t></a:t>
            </a: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โดยขอใช้งบประมาณเหลือจ่ายจากแผนการดำเนินงานและแผนการใช้จ่ายงบประมาณกองทุนพัฒนาบทบาทสตรี </a:t>
            </a:r>
          </a:p>
          <a:p>
            <a:pPr>
              <a:lnSpc>
                <a:spcPct val="130000"/>
              </a:lnSpc>
            </a:pP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ประจำปีงบประมาณ พ.ศ. 2565 (งบลงทุน)</a:t>
            </a: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98163" y="4646267"/>
            <a:ext cx="7082396" cy="61247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</a:t>
            </a: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* คงเหลืองบประมาณงบลงทุน </a:t>
            </a: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(ครุภัณฑ์ ส่วนกลาง/อกส.จ.) </a:t>
            </a:r>
            <a:r>
              <a:rPr lang="en-US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en-US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=</a:t>
            </a: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(34,941.00 + 2,240.00) - 37,176.00</a:t>
            </a:r>
          </a:p>
          <a:p>
            <a:pPr>
              <a:lnSpc>
                <a:spcPct val="130000"/>
              </a:lnSpc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			</a:t>
            </a:r>
            <a:r>
              <a:rPr lang="en-US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     </a:t>
            </a:r>
            <a:r>
              <a:rPr lang="en-US" sz="12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               =  </a:t>
            </a: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 บาท</a:t>
            </a:r>
            <a:r>
              <a:rPr lang="en-US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</a:t>
            </a:r>
            <a:endParaRPr lang="th-TH" sz="12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6281" y="-299407"/>
            <a:ext cx="10205749" cy="1667266"/>
            <a:chOff x="-36281" y="-296621"/>
            <a:chExt cx="10205749" cy="1607012"/>
          </a:xfrm>
        </p:grpSpPr>
        <p:grpSp>
          <p:nvGrpSpPr>
            <p:cNvPr id="10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36281" y="-17122"/>
              <a:ext cx="10205749" cy="764718"/>
              <a:chOff x="-41176" y="-180235"/>
              <a:chExt cx="9185176" cy="688249"/>
            </a:xfrm>
          </p:grpSpPr>
          <p:sp>
            <p:nvSpPr>
              <p:cNvPr id="15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6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39988" y="-9870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7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9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41176" y="-180235"/>
                <a:ext cx="9173747" cy="606826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11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79865" y="-296621"/>
              <a:ext cx="4372181" cy="1607012"/>
              <a:chOff x="5480255" y="-503789"/>
              <a:chExt cx="3934964" cy="1446311"/>
            </a:xfrm>
          </p:grpSpPr>
          <p:sp>
            <p:nvSpPr>
              <p:cNvPr id="12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71342" y="-159480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13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80255" y="-503789"/>
                <a:ext cx="1720549" cy="144631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4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891417" y="-184045"/>
                <a:ext cx="943202" cy="6222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20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98163" y="26840"/>
            <a:ext cx="6004193" cy="62699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40000"/>
              </a:lnSpc>
            </a:pPr>
            <a:r>
              <a:rPr lang="th-TH" sz="1300" b="1" spc="-3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5.2 ขอใช้งบประมาณเหลือจ่ายจากแผนการดำเนินงาน และแผนการใช้จ่ายงบประมาณ </a:t>
            </a:r>
            <a: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 ประจำปีงบประมาณ พ.ศ. 2565 (งบลงทุน)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22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25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26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27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37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38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28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29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30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34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35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36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1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32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33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23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24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18" name="กล่องข้อความ 17"/>
          <p:cNvSpPr txBox="1"/>
          <p:nvPr/>
        </p:nvSpPr>
        <p:spPr>
          <a:xfrm>
            <a:off x="188474" y="852376"/>
            <a:ext cx="9798918" cy="400110"/>
          </a:xfrm>
          <a:prstGeom prst="rect">
            <a:avLst/>
          </a:prstGeom>
          <a:solidFill>
            <a:srgbClr val="E6BEAE">
              <a:alpha val="64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algn="ctr">
              <a:spcBef>
                <a:spcPts val="500"/>
              </a:spcBef>
            </a:pPr>
            <a:r>
              <a:rPr lang="th-TH" sz="2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รายละเอียดครุภัณฑ์ ปีงบประมาณ พ.ศ. </a:t>
            </a:r>
            <a:r>
              <a:rPr lang="th-TH" sz="20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2565 </a:t>
            </a:r>
            <a:r>
              <a:rPr lang="th-TH" sz="2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(เพิ่มเติม)</a:t>
            </a:r>
          </a:p>
        </p:txBody>
      </p:sp>
    </p:spTree>
    <p:extLst>
      <p:ext uri="{BB962C8B-B14F-4D97-AF65-F5344CB8AC3E}">
        <p14:creationId xmlns:p14="http://schemas.microsoft.com/office/powerpoint/2010/main" val="399008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-23582" y="2451100"/>
            <a:ext cx="10160000" cy="120650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th-TH" sz="1900" b="1" spc="-7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ระเบียบวาระที่ </a:t>
            </a:r>
            <a:r>
              <a:rPr lang="th-TH" sz="1900" b="1" spc="-7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5.3 </a:t>
            </a:r>
            <a:r>
              <a:rPr lang="th-TH" sz="1900" b="1" spc="-7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ร่างแผนปฏิบัติการดิจิทัล (ระยะยาว) พ.ศ. 2566 - 2568 กองทุนพัฒนาบทบาทสตรี </a:t>
            </a: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	         และร่างแผนปฏิบัติการดิจิทัลประจำปีบัญชี 2566 กองทุนพัฒนาบทบาทสตรี </a:t>
            </a:r>
            <a:endParaRPr lang="en-US" sz="1900" b="1" spc="-3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9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40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41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51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2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2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3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4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8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9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0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5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6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7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8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4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9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1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2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5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6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7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8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</p:spTree>
    <p:extLst>
      <p:ext uri="{BB962C8B-B14F-4D97-AF65-F5344CB8AC3E}">
        <p14:creationId xmlns:p14="http://schemas.microsoft.com/office/powerpoint/2010/main" val="370649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561593" y="2347908"/>
            <a:ext cx="9022702" cy="110871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th-TH" sz="2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3.1 การติดตามมติที่ประชุมครั้งที่ 7/2565</a:t>
            </a:r>
          </a:p>
          <a:p>
            <a:pPr algn="ctr">
              <a:spcAft>
                <a:spcPts val="600"/>
              </a:spcAft>
            </a:pPr>
            <a:r>
              <a:rPr lang="th-TH" sz="2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วันพุธที่ 27 กรกฎาคม 2565</a:t>
            </a:r>
          </a:p>
        </p:txBody>
      </p:sp>
      <p:grpSp>
        <p:nvGrpSpPr>
          <p:cNvPr id="124" name="Group 123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12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128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129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130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140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141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131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132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33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37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38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39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34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135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36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126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127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35454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7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52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3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4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5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8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49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50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51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</p:spTree>
    <p:extLst>
      <p:ext uri="{BB962C8B-B14F-4D97-AF65-F5344CB8AC3E}">
        <p14:creationId xmlns:p14="http://schemas.microsoft.com/office/powerpoint/2010/main" val="10153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สี่เหลี่ยมผืนผ้า 50">
            <a:extLst>
              <a:ext uri="{FF2B5EF4-FFF2-40B4-BE49-F238E27FC236}">
                <a16:creationId xmlns:a16="http://schemas.microsoft.com/office/drawing/2014/main" id="{55F0A177-469B-42A4-97B9-F03A0DA2EBBD}"/>
              </a:ext>
            </a:extLst>
          </p:cNvPr>
          <p:cNvSpPr/>
          <p:nvPr/>
        </p:nvSpPr>
        <p:spPr>
          <a:xfrm>
            <a:off x="3350906" y="560262"/>
            <a:ext cx="6613709" cy="253916"/>
          </a:xfrm>
          <a:prstGeom prst="rect">
            <a:avLst/>
          </a:prstGeom>
          <a:solidFill>
            <a:srgbClr val="FFEDE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100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ประเทศไทยมีความมั่นคง มั่งคั่ง ยั่งยืน เป็นประเทศพัฒนาแล้ว ด้วยการพัฒนาตามหลักปรัชญาของเศรษฐกิจพอเพียง</a:t>
            </a:r>
            <a:endParaRPr lang="en-US" sz="1000" dirty="0">
              <a:solidFill>
                <a:srgbClr val="002060"/>
              </a:solidFill>
              <a:effectLst/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697782" y="31218"/>
            <a:ext cx="8768980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th-TH" sz="13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ความสอดคล้องแผนพัฒนาดิจิทัลเพื่อเศรษฐกิจและสังคมกับแผนปฏิบัติการดิจิทัล (ระยะยาว) พ.ศ.</a:t>
            </a:r>
            <a:r>
              <a:rPr lang="en-US" sz="13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r>
              <a:rPr lang="th-TH" sz="13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en-US" sz="13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</a:t>
            </a:r>
            <a:r>
              <a:rPr lang="th-TH" sz="13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en-US" sz="13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2568 </a:t>
            </a:r>
            <a:r>
              <a:rPr lang="th-TH" sz="13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3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</a:t>
            </a:r>
          </a:p>
        </p:txBody>
      </p:sp>
      <p:pic>
        <p:nvPicPr>
          <p:cNvPr id="6" name="Picture 2" descr="โลโก้กรมการพัฒนาชุมชน (Version2560) - สำนักงานพัฒนาชุมชนจังหวัดหนองคาย |  โลโก้, ดอกไม้ผ้า, วันเกิด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2" y="23337"/>
            <a:ext cx="434688" cy="45597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กล่องข้อความ 49">
            <a:extLst>
              <a:ext uri="{FF2B5EF4-FFF2-40B4-BE49-F238E27FC236}">
                <a16:creationId xmlns:a16="http://schemas.microsoft.com/office/drawing/2014/main" id="{A520949D-B2D2-428B-B18B-0A33FF2EDB72}"/>
              </a:ext>
            </a:extLst>
          </p:cNvPr>
          <p:cNvSpPr txBox="1"/>
          <p:nvPr/>
        </p:nvSpPr>
        <p:spPr>
          <a:xfrm>
            <a:off x="81765" y="594179"/>
            <a:ext cx="1991664" cy="4985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</a:t>
            </a: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กรอบยุทธศาสตร์ชาติ 20 ปี </a:t>
            </a:r>
            <a:b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(พ.ศ. 2561-2580)</a:t>
            </a:r>
          </a:p>
        </p:txBody>
      </p:sp>
      <p:sp>
        <p:nvSpPr>
          <p:cNvPr id="13" name="กล่องข้อความ 7">
            <a:extLst>
              <a:ext uri="{FF2B5EF4-FFF2-40B4-BE49-F238E27FC236}">
                <a16:creationId xmlns:a16="http://schemas.microsoft.com/office/drawing/2014/main" id="{3E30EEE7-EE75-460D-A774-2CAA2E52565F}"/>
              </a:ext>
            </a:extLst>
          </p:cNvPr>
          <p:cNvSpPr txBox="1"/>
          <p:nvPr/>
        </p:nvSpPr>
        <p:spPr>
          <a:xfrm>
            <a:off x="2175789" y="921170"/>
            <a:ext cx="1098566" cy="253916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ยุทธศาสตร์</a:t>
            </a:r>
          </a:p>
        </p:txBody>
      </p:sp>
      <p:sp>
        <p:nvSpPr>
          <p:cNvPr id="14" name="สี่เหลี่ยมผืนผ้า 50">
            <a:extLst>
              <a:ext uri="{FF2B5EF4-FFF2-40B4-BE49-F238E27FC236}">
                <a16:creationId xmlns:a16="http://schemas.microsoft.com/office/drawing/2014/main" id="{91F535D3-0740-4941-9FB3-B93B29576047}"/>
              </a:ext>
            </a:extLst>
          </p:cNvPr>
          <p:cNvSpPr/>
          <p:nvPr/>
        </p:nvSpPr>
        <p:spPr>
          <a:xfrm>
            <a:off x="3338868" y="857986"/>
            <a:ext cx="6777877" cy="5566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D8E2D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8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</a:t>
            </a:r>
            <a:r>
              <a:rPr lang="th-TH" sz="8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 ยุทธศาสตร์ด้านความมั่นคง</a:t>
            </a:r>
            <a:r>
              <a:rPr lang="en-US" sz="8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                                            4</a:t>
            </a:r>
            <a:r>
              <a:rPr lang="th-TH" sz="8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 ยุทธศาสตร์ด้านการสร้างโอกาสและความเสมอภาคทางสังคม</a:t>
            </a:r>
            <a:endParaRPr lang="en-US" sz="85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en-US" sz="8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</a:t>
            </a:r>
            <a:r>
              <a:rPr lang="th-TH" sz="8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 ยุทธศาสตร์ด้านการสร้างความสามารถในการแข่งขัน</a:t>
            </a:r>
            <a:r>
              <a:rPr lang="en-US" sz="8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       5</a:t>
            </a:r>
            <a:r>
              <a:rPr lang="th-TH" sz="8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 ยุทธศาสตร์ด้านการสร้างการเติบโตบนคุณภาพชีวิตที่เป็นมิตรต่อสิ่งแวดล้อม</a:t>
            </a:r>
            <a:endParaRPr lang="en-US" sz="85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en-US" sz="8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</a:t>
            </a:r>
            <a:r>
              <a:rPr lang="th-TH" sz="8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 ยุทธศาสตร์ด้านการพัฒนาและเสริมสร้างศักยภาพทรัพยากรมนุษย์</a:t>
            </a:r>
            <a:r>
              <a:rPr lang="en-US" sz="8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6</a:t>
            </a:r>
            <a:r>
              <a:rPr lang="th-TH" sz="8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 ยุทธศาสตร์ด้านการปรับสมดุลและพัฒนาระบบการบริหารจัดการภาครัฐ</a:t>
            </a:r>
            <a:endParaRPr lang="en-US" sz="85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5" name="กล่องข้อความ 7">
            <a:extLst>
              <a:ext uri="{FF2B5EF4-FFF2-40B4-BE49-F238E27FC236}">
                <a16:creationId xmlns:a16="http://schemas.microsoft.com/office/drawing/2014/main" id="{2B376F90-E1C2-42A5-95AE-F0566FAF4E25}"/>
              </a:ext>
            </a:extLst>
          </p:cNvPr>
          <p:cNvSpPr txBox="1"/>
          <p:nvPr/>
        </p:nvSpPr>
        <p:spPr>
          <a:xfrm>
            <a:off x="2179569" y="583162"/>
            <a:ext cx="1098565" cy="261610"/>
          </a:xfrm>
          <a:prstGeom prst="homePlate">
            <a:avLst/>
          </a:prstGeom>
          <a:solidFill>
            <a:srgbClr val="FBD3C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วิสัยทัศน์</a:t>
            </a:r>
          </a:p>
        </p:txBody>
      </p:sp>
      <p:sp>
        <p:nvSpPr>
          <p:cNvPr id="25" name="กล่องข้อความ 49">
            <a:extLst>
              <a:ext uri="{FF2B5EF4-FFF2-40B4-BE49-F238E27FC236}">
                <a16:creationId xmlns:a16="http://schemas.microsoft.com/office/drawing/2014/main" id="{BAC85F31-DDB2-4F08-BF1B-E2010923A490}"/>
              </a:ext>
            </a:extLst>
          </p:cNvPr>
          <p:cNvSpPr txBox="1"/>
          <p:nvPr/>
        </p:nvSpPr>
        <p:spPr>
          <a:xfrm>
            <a:off x="85065" y="1578827"/>
            <a:ext cx="1991664" cy="7017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2. </a:t>
            </a: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แผนพัฒนาดิจิทัล</a:t>
            </a:r>
            <a:b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</a:b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เพื่อเศรษฐกิจและสังคม</a:t>
            </a:r>
            <a:r>
              <a:rPr lang="en-US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/>
            </a:r>
            <a:br>
              <a:rPr lang="en-US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</a:br>
            <a:r>
              <a:rPr lang="th-TH" sz="1100" b="1" spc="-4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ระยะ 20 ปี </a:t>
            </a:r>
            <a:r>
              <a:rPr lang="th-TH" sz="1100" b="1" spc="-4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(พ.ศ. 2561 - 2580)</a:t>
            </a:r>
          </a:p>
        </p:txBody>
      </p:sp>
      <p:sp>
        <p:nvSpPr>
          <p:cNvPr id="29" name="สี่เหลี่ยมผืนผ้า 50">
            <a:extLst>
              <a:ext uri="{FF2B5EF4-FFF2-40B4-BE49-F238E27FC236}">
                <a16:creationId xmlns:a16="http://schemas.microsoft.com/office/drawing/2014/main" id="{939B9D65-850E-4780-B3DE-78CE868D8CC9}"/>
              </a:ext>
            </a:extLst>
          </p:cNvPr>
          <p:cNvSpPr/>
          <p:nvPr/>
        </p:nvSpPr>
        <p:spPr>
          <a:xfrm>
            <a:off x="3315803" y="1775906"/>
            <a:ext cx="6777877" cy="6832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th-TH" sz="8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ยุทธศาสตร์ที่</a:t>
            </a:r>
            <a:r>
              <a:rPr lang="en-US" sz="8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1</a:t>
            </a:r>
            <a:r>
              <a:rPr lang="th-TH" sz="8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</a:t>
            </a:r>
            <a:r>
              <a:rPr lang="th-TH" sz="8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พัฒนาโครงสร้างพื้นฐานดิจิทัลประสิทธิภาพสูง</a:t>
            </a:r>
            <a:r>
              <a:rPr lang="th-TH" sz="80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ให้ครอบคลุม</a:t>
            </a:r>
            <a:r>
              <a:rPr lang="th-TH" sz="8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ทั่วประเทศ</a:t>
            </a:r>
            <a:r>
              <a:rPr lang="th-TH" sz="8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 ยุทธศาสตร์ที่</a:t>
            </a:r>
            <a:r>
              <a:rPr lang="en-US" sz="8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4 </a:t>
            </a:r>
            <a:r>
              <a:rPr lang="th-TH" sz="8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ปรับเปลี่ยนภาครัฐสู่การเป็นรัฐบาลดิจิทัล</a:t>
            </a:r>
            <a:endParaRPr lang="en-US" sz="8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th-TH" sz="800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ยุทธศาสตร์ที่</a:t>
            </a:r>
            <a:r>
              <a:rPr lang="en-US" sz="800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2 </a:t>
            </a:r>
            <a:r>
              <a:rPr lang="th-TH" sz="80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ขับเคลื่อนเศรษฐกิจด้วยเทคโนโลยีดิจิทัล</a:t>
            </a:r>
            <a:r>
              <a:rPr lang="th-TH" sz="800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</a:t>
            </a:r>
            <a:r>
              <a:rPr lang="en-US" sz="800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 </a:t>
            </a:r>
            <a:r>
              <a:rPr lang="th-TH" sz="800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              </a:t>
            </a:r>
            <a:r>
              <a:rPr lang="en-US" sz="800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</a:t>
            </a:r>
            <a:r>
              <a:rPr lang="th-TH" sz="800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</a:t>
            </a:r>
            <a:r>
              <a:rPr lang="en-US" sz="800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               </a:t>
            </a:r>
            <a:r>
              <a:rPr lang="th-TH" sz="800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     ยุทธศาสตร์</a:t>
            </a:r>
            <a:r>
              <a:rPr lang="th-TH" sz="8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ที่</a:t>
            </a:r>
            <a:r>
              <a:rPr lang="en-US" sz="8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5 </a:t>
            </a:r>
            <a:r>
              <a:rPr lang="th-TH" sz="8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พัฒนากำลังคนให้พร้อมเข้าสู่ยุค</a:t>
            </a:r>
            <a:r>
              <a:rPr lang="th-TH" sz="80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</a:t>
            </a:r>
            <a:r>
              <a:rPr lang="th-TH" sz="8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8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8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                                                                                                                                           </a:t>
            </a:r>
            <a:r>
              <a:rPr lang="th-TH" sz="80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และสังคม</a:t>
            </a:r>
            <a:r>
              <a:rPr lang="th-TH" sz="8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ดิจิทัล </a:t>
            </a:r>
            <a:endParaRPr lang="en-US" sz="800" dirty="0">
              <a:solidFill>
                <a:srgbClr val="002060"/>
              </a:solidFill>
              <a:latin typeface="Chulabhorn Likit Text" panose="00000500000000000000" pitchFamily="50" charset="-34"/>
              <a:ea typeface="Malgun Gothic" panose="020B0503020000020004" pitchFamily="34" charset="-127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th-TH" sz="8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ยุทธศาสตร์ที่</a:t>
            </a:r>
            <a:r>
              <a:rPr lang="en-US" sz="8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3</a:t>
            </a:r>
            <a:r>
              <a:rPr lang="th-TH" sz="8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</a:t>
            </a:r>
            <a:r>
              <a:rPr lang="th-TH" sz="8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สร้างสังคมคุณภาพที่ทั่วถึงเท่าเทียมด้วยเทคโนโลยีดิจิทัล</a:t>
            </a:r>
            <a:r>
              <a:rPr lang="th-TH" sz="8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  </a:t>
            </a:r>
            <a:r>
              <a:rPr lang="en-US" sz="8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</a:t>
            </a:r>
            <a:r>
              <a:rPr lang="th-TH" sz="8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 </a:t>
            </a:r>
            <a:r>
              <a:rPr lang="en-US" sz="8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           </a:t>
            </a:r>
            <a:r>
              <a:rPr lang="th-TH" sz="800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ยุทธศาสตร์</a:t>
            </a:r>
            <a:r>
              <a:rPr lang="th-TH" sz="8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ที่</a:t>
            </a:r>
            <a:r>
              <a:rPr lang="en-US" sz="8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6 </a:t>
            </a:r>
            <a:r>
              <a:rPr lang="th-TH" sz="8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สร้างความเชื่อมั่นในการใช้เทคโนโลยีดิจิทัล</a:t>
            </a:r>
            <a:r>
              <a:rPr lang="th-TH" sz="8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 </a:t>
            </a:r>
          </a:p>
        </p:txBody>
      </p:sp>
      <p:sp>
        <p:nvSpPr>
          <p:cNvPr id="32" name="กล่องข้อความ 7">
            <a:extLst>
              <a:ext uri="{FF2B5EF4-FFF2-40B4-BE49-F238E27FC236}">
                <a16:creationId xmlns:a16="http://schemas.microsoft.com/office/drawing/2014/main" id="{A90F6C55-808F-4C1C-AB27-69FCE3306AE1}"/>
              </a:ext>
            </a:extLst>
          </p:cNvPr>
          <p:cNvSpPr txBox="1"/>
          <p:nvPr/>
        </p:nvSpPr>
        <p:spPr>
          <a:xfrm>
            <a:off x="2181839" y="1593341"/>
            <a:ext cx="1098565" cy="261610"/>
          </a:xfrm>
          <a:prstGeom prst="homePlate">
            <a:avLst/>
          </a:prstGeom>
          <a:solidFill>
            <a:srgbClr val="FBD3C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วิสัยทัศน์</a:t>
            </a:r>
          </a:p>
        </p:txBody>
      </p:sp>
      <p:sp>
        <p:nvSpPr>
          <p:cNvPr id="33" name="สี่เหลี่ยมผืนผ้า 50">
            <a:extLst>
              <a:ext uri="{FF2B5EF4-FFF2-40B4-BE49-F238E27FC236}">
                <a16:creationId xmlns:a16="http://schemas.microsoft.com/office/drawing/2014/main" id="{71AD89EC-50C3-463C-B541-36EC78C30D6F}"/>
              </a:ext>
            </a:extLst>
          </p:cNvPr>
          <p:cNvSpPr/>
          <p:nvPr/>
        </p:nvSpPr>
        <p:spPr>
          <a:xfrm>
            <a:off x="3338335" y="1469678"/>
            <a:ext cx="2662966" cy="261610"/>
          </a:xfrm>
          <a:prstGeom prst="rect">
            <a:avLst/>
          </a:prstGeom>
          <a:solidFill>
            <a:srgbClr val="FFEDE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11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ปฏิรูปประเทศไทยสู่ ดิจิทัลไทยแลนด์</a:t>
            </a:r>
            <a:endParaRPr lang="en-US" sz="1100" dirty="0">
              <a:solidFill>
                <a:srgbClr val="002060"/>
              </a:solidFill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</p:txBody>
      </p:sp>
      <p:sp>
        <p:nvSpPr>
          <p:cNvPr id="35" name="กล่องข้อความ 49">
            <a:extLst>
              <a:ext uri="{FF2B5EF4-FFF2-40B4-BE49-F238E27FC236}">
                <a16:creationId xmlns:a16="http://schemas.microsoft.com/office/drawing/2014/main" id="{C2CD545B-9FCF-42C0-9F4D-0E01ECE62207}"/>
              </a:ext>
            </a:extLst>
          </p:cNvPr>
          <p:cNvSpPr txBox="1"/>
          <p:nvPr/>
        </p:nvSpPr>
        <p:spPr>
          <a:xfrm>
            <a:off x="98712" y="2562728"/>
            <a:ext cx="2017806" cy="7017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3. </a:t>
            </a: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แผนพัฒนาดิจิทัล </a:t>
            </a:r>
          </a:p>
          <a:p>
            <a:pPr>
              <a:lnSpc>
                <a:spcPct val="120000"/>
              </a:lnSpc>
            </a:pP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กรมการพัฒนาชุมชน </a:t>
            </a:r>
            <a:b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</a:b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(</a:t>
            </a: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พ.ศ.</a:t>
            </a:r>
            <a:r>
              <a:rPr lang="en-US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2564 </a:t>
            </a:r>
            <a:r>
              <a:rPr lang="en-US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- 2566)</a:t>
            </a:r>
            <a:endParaRPr lang="th-TH" sz="11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6" name="กล่องข้อความ 7">
            <a:extLst>
              <a:ext uri="{FF2B5EF4-FFF2-40B4-BE49-F238E27FC236}">
                <a16:creationId xmlns:a16="http://schemas.microsoft.com/office/drawing/2014/main" id="{364822F8-8209-4775-93AC-D3BCD41870CE}"/>
              </a:ext>
            </a:extLst>
          </p:cNvPr>
          <p:cNvSpPr txBox="1"/>
          <p:nvPr/>
        </p:nvSpPr>
        <p:spPr>
          <a:xfrm>
            <a:off x="2206455" y="2915894"/>
            <a:ext cx="1098566" cy="430887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ประเด็น</a:t>
            </a:r>
            <a:b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การพัฒนา</a:t>
            </a:r>
          </a:p>
        </p:txBody>
      </p:sp>
      <p:sp>
        <p:nvSpPr>
          <p:cNvPr id="37" name="สี่เหลี่ยมผืนผ้า 50">
            <a:extLst>
              <a:ext uri="{FF2B5EF4-FFF2-40B4-BE49-F238E27FC236}">
                <a16:creationId xmlns:a16="http://schemas.microsoft.com/office/drawing/2014/main" id="{E583D983-63B1-4FA1-BB61-27AECA44FAA5}"/>
              </a:ext>
            </a:extLst>
          </p:cNvPr>
          <p:cNvSpPr/>
          <p:nvPr/>
        </p:nvSpPr>
        <p:spPr>
          <a:xfrm>
            <a:off x="3315803" y="3855180"/>
            <a:ext cx="6777877" cy="5840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th-TH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ประเด็นการพัฒนาที่</a:t>
            </a:r>
            <a:r>
              <a:rPr lang="en-US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1</a:t>
            </a:r>
            <a:r>
              <a:rPr lang="th-TH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การเสริมสร้างอาชีพและรายได้แก่สตรี</a:t>
            </a:r>
            <a:r>
              <a:rPr lang="en-US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     </a:t>
            </a:r>
            <a:r>
              <a:rPr lang="th-TH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/>
            </a:r>
            <a:br>
              <a:rPr lang="th-TH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</a:br>
            <a:r>
              <a:rPr lang="th-TH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ประเด็นการพัฒนาที่</a:t>
            </a:r>
            <a:r>
              <a:rPr lang="en-US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</a:t>
            </a:r>
            <a:r>
              <a:rPr lang="th-TH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2 การเสริมสร้างความเข้มแข็งสตรี องค์กรสตรีและการพัฒนาคุณภาพชีวิต</a:t>
            </a:r>
            <a:r>
              <a:rPr lang="en-US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                  </a:t>
            </a:r>
            <a:br>
              <a:rPr lang="en-US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</a:br>
            <a:r>
              <a:rPr lang="th-TH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ประเด็นการพัฒนาที่ 3 การเสริมสร้างขีดความสามารถองค์กรในการบริหารกองทุนฯตามหลักธรรมาภิบาล                             </a:t>
            </a:r>
            <a:endParaRPr lang="th-TH" sz="900" spc="-100" dirty="0">
              <a:solidFill>
                <a:srgbClr val="002060"/>
              </a:solidFill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</p:txBody>
      </p:sp>
      <p:sp>
        <p:nvSpPr>
          <p:cNvPr id="38" name="กล่องข้อความ 7">
            <a:extLst>
              <a:ext uri="{FF2B5EF4-FFF2-40B4-BE49-F238E27FC236}">
                <a16:creationId xmlns:a16="http://schemas.microsoft.com/office/drawing/2014/main" id="{61168DBF-5C80-48E9-944A-E69CB7F2BE6D}"/>
              </a:ext>
            </a:extLst>
          </p:cNvPr>
          <p:cNvSpPr txBox="1"/>
          <p:nvPr/>
        </p:nvSpPr>
        <p:spPr>
          <a:xfrm>
            <a:off x="2195489" y="2597018"/>
            <a:ext cx="1098565" cy="261610"/>
          </a:xfrm>
          <a:prstGeom prst="homePlate">
            <a:avLst/>
          </a:prstGeom>
          <a:solidFill>
            <a:srgbClr val="FBD3C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วิสัยทัศน์</a:t>
            </a:r>
          </a:p>
        </p:txBody>
      </p:sp>
      <p:sp>
        <p:nvSpPr>
          <p:cNvPr id="39" name="สี่เหลี่ยมผืนผ้า 50">
            <a:extLst>
              <a:ext uri="{FF2B5EF4-FFF2-40B4-BE49-F238E27FC236}">
                <a16:creationId xmlns:a16="http://schemas.microsoft.com/office/drawing/2014/main" id="{3EB82F5B-60B3-4B7D-BBB7-205D28CCFB70}"/>
              </a:ext>
            </a:extLst>
          </p:cNvPr>
          <p:cNvSpPr/>
          <p:nvPr/>
        </p:nvSpPr>
        <p:spPr>
          <a:xfrm>
            <a:off x="3338335" y="2494343"/>
            <a:ext cx="5646767" cy="253916"/>
          </a:xfrm>
          <a:prstGeom prst="rect">
            <a:avLst/>
          </a:prstGeom>
          <a:solidFill>
            <a:srgbClr val="FFEDE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10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เป็นองค์กรที่มีมาตรฐานในระดับสากล ด้านการบริหารจัดการข้อมูลสารสนเทศ ด้วยเทคโนโลยีดิจิทัล</a:t>
            </a:r>
            <a:endParaRPr lang="en-US" sz="1000" dirty="0">
              <a:solidFill>
                <a:srgbClr val="002060"/>
              </a:solidFill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</p:txBody>
      </p:sp>
      <p:sp>
        <p:nvSpPr>
          <p:cNvPr id="41" name="กล่องข้อความ 49">
            <a:extLst>
              <a:ext uri="{FF2B5EF4-FFF2-40B4-BE49-F238E27FC236}">
                <a16:creationId xmlns:a16="http://schemas.microsoft.com/office/drawing/2014/main" id="{5756C1CF-5BD2-473F-BDEC-EC5821A2DF54}"/>
              </a:ext>
            </a:extLst>
          </p:cNvPr>
          <p:cNvSpPr txBox="1"/>
          <p:nvPr/>
        </p:nvSpPr>
        <p:spPr>
          <a:xfrm>
            <a:off x="98712" y="4488252"/>
            <a:ext cx="2045102" cy="7017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</a:t>
            </a: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 แผนปฏิบัติดิจิทัล (ระยะยาว) </a:t>
            </a: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พ.ศ. 2566 </a:t>
            </a: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- 2568 </a:t>
            </a:r>
            <a:b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</a:t>
            </a:r>
          </a:p>
        </p:txBody>
      </p:sp>
      <p:sp>
        <p:nvSpPr>
          <p:cNvPr id="42" name="กล่องข้อความ 7">
            <a:extLst>
              <a:ext uri="{FF2B5EF4-FFF2-40B4-BE49-F238E27FC236}">
                <a16:creationId xmlns:a16="http://schemas.microsoft.com/office/drawing/2014/main" id="{A0078CD9-7D5C-4627-9F14-710963AD1898}"/>
              </a:ext>
            </a:extLst>
          </p:cNvPr>
          <p:cNvSpPr txBox="1"/>
          <p:nvPr/>
        </p:nvSpPr>
        <p:spPr>
          <a:xfrm>
            <a:off x="2206455" y="4852848"/>
            <a:ext cx="1098566" cy="430887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ประเด็น</a:t>
            </a:r>
            <a:b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การพัฒนา</a:t>
            </a:r>
          </a:p>
        </p:txBody>
      </p:sp>
      <p:sp>
        <p:nvSpPr>
          <p:cNvPr id="43" name="สี่เหลี่ยมผืนผ้า 50">
            <a:extLst>
              <a:ext uri="{FF2B5EF4-FFF2-40B4-BE49-F238E27FC236}">
                <a16:creationId xmlns:a16="http://schemas.microsoft.com/office/drawing/2014/main" id="{DD2EF391-F3F8-4D35-A614-5CE98BC10447}"/>
              </a:ext>
            </a:extLst>
          </p:cNvPr>
          <p:cNvSpPr/>
          <p:nvPr/>
        </p:nvSpPr>
        <p:spPr>
          <a:xfrm>
            <a:off x="3338868" y="4762462"/>
            <a:ext cx="6777877" cy="9164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th-TH" sz="9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ประเด็นการพัฒนาที่ 1 การเพิ่มประสิทธิภาพการบริการประชาชนและสร้างการรับรู้เพื่อความยั่งยืนด้วยเทคโนโลยีดิจิทัล </a:t>
            </a:r>
          </a:p>
          <a:p>
            <a:pPr>
              <a:lnSpc>
                <a:spcPct val="120000"/>
              </a:lnSpc>
            </a:pPr>
            <a:r>
              <a:rPr lang="th-TH" sz="9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ประเด็นการพัฒนาที่ 2 การใช้เทคโนโลยีดิจิทัลเพื่อสนับสนุนการพัฒนาเครือข่ายสตรีและพัฒนาศักยภาพสตรี</a:t>
            </a:r>
          </a:p>
          <a:p>
            <a:pPr>
              <a:lnSpc>
                <a:spcPct val="120000"/>
              </a:lnSpc>
            </a:pPr>
            <a:r>
              <a:rPr lang="th-TH" sz="9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ประเด็นการพัฒนาที่ 3 ก้าวสู่การเป็นองค์กรแห่งการเรียนรู้ด้วยเทคโนโลยีดิจิตัล </a:t>
            </a:r>
          </a:p>
          <a:p>
            <a:pPr>
              <a:lnSpc>
                <a:spcPct val="120000"/>
              </a:lnSpc>
            </a:pPr>
            <a:r>
              <a:rPr lang="th-TH" sz="9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ประเด็นการพัฒนาที่ 4 การบริหารจัดการข้อมูลสารสนเทศและเทคโนโลยีดิจิทัลตามหลักธรรมาภิบาล </a:t>
            </a:r>
          </a:p>
          <a:p>
            <a:pPr>
              <a:lnSpc>
                <a:spcPct val="120000"/>
              </a:lnSpc>
            </a:pPr>
            <a:r>
              <a:rPr lang="th-TH" sz="9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ประเด็นการพัฒนาที่ </a:t>
            </a:r>
            <a:r>
              <a:rPr lang="en-US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5 </a:t>
            </a:r>
            <a:r>
              <a:rPr lang="th-TH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พัฒนาศักยภาพบุคลากรในการใช้เทคโนโลยีดิจิทัล</a:t>
            </a:r>
            <a:endParaRPr lang="en-US" sz="900" dirty="0">
              <a:solidFill>
                <a:srgbClr val="002060"/>
              </a:solidFill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</p:txBody>
      </p:sp>
      <p:sp>
        <p:nvSpPr>
          <p:cNvPr id="44" name="กล่องข้อความ 7">
            <a:extLst>
              <a:ext uri="{FF2B5EF4-FFF2-40B4-BE49-F238E27FC236}">
                <a16:creationId xmlns:a16="http://schemas.microsoft.com/office/drawing/2014/main" id="{45A7812B-C90F-4F08-A9BE-85B0FBB88649}"/>
              </a:ext>
            </a:extLst>
          </p:cNvPr>
          <p:cNvSpPr txBox="1"/>
          <p:nvPr/>
        </p:nvSpPr>
        <p:spPr>
          <a:xfrm>
            <a:off x="2195489" y="4522542"/>
            <a:ext cx="1098565" cy="261610"/>
          </a:xfrm>
          <a:prstGeom prst="homePlate">
            <a:avLst/>
          </a:prstGeom>
          <a:solidFill>
            <a:srgbClr val="FCD5CE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วิสัยทัศน์</a:t>
            </a:r>
          </a:p>
        </p:txBody>
      </p:sp>
      <p:sp>
        <p:nvSpPr>
          <p:cNvPr id="45" name="สี่เหลี่ยมผืนผ้า 50">
            <a:extLst>
              <a:ext uri="{FF2B5EF4-FFF2-40B4-BE49-F238E27FC236}">
                <a16:creationId xmlns:a16="http://schemas.microsoft.com/office/drawing/2014/main" id="{8A31990C-DBBB-47BF-B1BD-B681D209784C}"/>
              </a:ext>
            </a:extLst>
          </p:cNvPr>
          <p:cNvSpPr/>
          <p:nvPr/>
        </p:nvSpPr>
        <p:spPr>
          <a:xfrm>
            <a:off x="3345729" y="4479867"/>
            <a:ext cx="5381283" cy="261610"/>
          </a:xfrm>
          <a:prstGeom prst="rect">
            <a:avLst/>
          </a:prstGeom>
          <a:solidFill>
            <a:srgbClr val="FFEDE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105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เป็นองค์กรที่ใช้เทคโนโลยีดิจิทัล ด้านการบริหารจัดการสารสนเทศกองทุนที่เข้มแข็ง ยั่งยืน</a:t>
            </a:r>
            <a:endParaRPr lang="en-US" sz="1050" dirty="0">
              <a:solidFill>
                <a:srgbClr val="002060"/>
              </a:solidFill>
              <a:effectLst/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</p:txBody>
      </p:sp>
      <p:sp>
        <p:nvSpPr>
          <p:cNvPr id="28" name="กล่องข้อความ 7">
            <a:extLst>
              <a:ext uri="{FF2B5EF4-FFF2-40B4-BE49-F238E27FC236}">
                <a16:creationId xmlns:a16="http://schemas.microsoft.com/office/drawing/2014/main" id="{F69B9D7B-CF47-4E23-B53F-531D2612C899}"/>
              </a:ext>
            </a:extLst>
          </p:cNvPr>
          <p:cNvSpPr txBox="1"/>
          <p:nvPr/>
        </p:nvSpPr>
        <p:spPr>
          <a:xfrm>
            <a:off x="2187706" y="1948298"/>
            <a:ext cx="1107620" cy="26161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ยุทธศาสตร์</a:t>
            </a:r>
          </a:p>
        </p:txBody>
      </p:sp>
      <p:sp>
        <p:nvSpPr>
          <p:cNvPr id="26" name="กล่องข้อความ 49">
            <a:extLst>
              <a:ext uri="{FF2B5EF4-FFF2-40B4-BE49-F238E27FC236}">
                <a16:creationId xmlns:a16="http://schemas.microsoft.com/office/drawing/2014/main" id="{C2CD545B-9FCF-42C0-9F4D-0E01ECE62207}"/>
              </a:ext>
            </a:extLst>
          </p:cNvPr>
          <p:cNvSpPr txBox="1"/>
          <p:nvPr/>
        </p:nvSpPr>
        <p:spPr>
          <a:xfrm>
            <a:off x="98712" y="3636304"/>
            <a:ext cx="2017806" cy="7017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4. </a:t>
            </a: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แผนปฏิบัติการระยาว 5 ปี </a:t>
            </a:r>
            <a:b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</a:b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</a:t>
            </a: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พ.ศ. 2566 </a:t>
            </a: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- 2570)</a:t>
            </a:r>
          </a:p>
          <a:p>
            <a:pPr>
              <a:lnSpc>
                <a:spcPct val="120000"/>
              </a:lnSpc>
            </a:pP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กองทุนพัฒนาบทบาทสตรี</a:t>
            </a:r>
          </a:p>
        </p:txBody>
      </p:sp>
      <p:sp>
        <p:nvSpPr>
          <p:cNvPr id="27" name="กล่องข้อความ 7">
            <a:extLst>
              <a:ext uri="{FF2B5EF4-FFF2-40B4-BE49-F238E27FC236}">
                <a16:creationId xmlns:a16="http://schemas.microsoft.com/office/drawing/2014/main" id="{364822F8-8209-4775-93AC-D3BCD41870CE}"/>
              </a:ext>
            </a:extLst>
          </p:cNvPr>
          <p:cNvSpPr txBox="1"/>
          <p:nvPr/>
        </p:nvSpPr>
        <p:spPr>
          <a:xfrm>
            <a:off x="2175789" y="3956076"/>
            <a:ext cx="1098566" cy="430887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ประเด็น</a:t>
            </a:r>
            <a:b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การพัฒนา</a:t>
            </a:r>
          </a:p>
        </p:txBody>
      </p:sp>
      <p:sp>
        <p:nvSpPr>
          <p:cNvPr id="30" name="กล่องข้อความ 7">
            <a:extLst>
              <a:ext uri="{FF2B5EF4-FFF2-40B4-BE49-F238E27FC236}">
                <a16:creationId xmlns:a16="http://schemas.microsoft.com/office/drawing/2014/main" id="{61168DBF-5C80-48E9-944A-E69CB7F2BE6D}"/>
              </a:ext>
            </a:extLst>
          </p:cNvPr>
          <p:cNvSpPr txBox="1"/>
          <p:nvPr/>
        </p:nvSpPr>
        <p:spPr>
          <a:xfrm>
            <a:off x="2164823" y="3637200"/>
            <a:ext cx="1098565" cy="261610"/>
          </a:xfrm>
          <a:prstGeom prst="homePlate">
            <a:avLst/>
          </a:prstGeom>
          <a:solidFill>
            <a:srgbClr val="FCD5CE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วิสัยทัศน์</a:t>
            </a:r>
          </a:p>
        </p:txBody>
      </p:sp>
      <p:sp>
        <p:nvSpPr>
          <p:cNvPr id="31" name="สี่เหลี่ยมผืนผ้า 50">
            <a:extLst>
              <a:ext uri="{FF2B5EF4-FFF2-40B4-BE49-F238E27FC236}">
                <a16:creationId xmlns:a16="http://schemas.microsoft.com/office/drawing/2014/main" id="{E583D983-63B1-4FA1-BB61-27AECA44FAA5}"/>
              </a:ext>
            </a:extLst>
          </p:cNvPr>
          <p:cNvSpPr/>
          <p:nvPr/>
        </p:nvSpPr>
        <p:spPr>
          <a:xfrm>
            <a:off x="3338335" y="2784171"/>
            <a:ext cx="6755345" cy="750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th-TH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ประเด็นการพัฒนาที่</a:t>
            </a:r>
            <a:r>
              <a:rPr lang="en-US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1 </a:t>
            </a:r>
            <a:r>
              <a:rPr lang="th-TH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การบูรณาการเชื่อมโยงข้อมูลและการดำเนินงานภายใน (</a:t>
            </a:r>
            <a:r>
              <a:rPr lang="en-US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CDD Data Integration)</a:t>
            </a:r>
            <a:r>
              <a:rPr lang="th-TH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</a:t>
            </a:r>
            <a:endParaRPr lang="en-US" sz="900" dirty="0">
              <a:solidFill>
                <a:srgbClr val="002060"/>
              </a:solidFill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th-TH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ประเด็นการพัฒนาที่</a:t>
            </a:r>
            <a:r>
              <a:rPr lang="en-US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2 </a:t>
            </a:r>
            <a:r>
              <a:rPr lang="th-TH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การนำเทคโนโลยีดิจิทัลมาสนับสนุนการปฏิบัติงาน (</a:t>
            </a:r>
            <a:r>
              <a:rPr lang="en-US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Smart Operations)</a:t>
            </a:r>
          </a:p>
          <a:p>
            <a:pPr>
              <a:lnSpc>
                <a:spcPct val="120000"/>
              </a:lnSpc>
            </a:pPr>
            <a:r>
              <a:rPr lang="th-TH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ประเด็นการพัฒนาที่</a:t>
            </a:r>
            <a:r>
              <a:rPr lang="en-US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3 </a:t>
            </a:r>
            <a:r>
              <a:rPr lang="th-TH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การยกระดับบริการเพื่อตอบสนองความต้องการของประชาชน ลูกค้า และภาคี (</a:t>
            </a:r>
            <a:r>
              <a:rPr lang="en-US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Citizen-centric Services)</a:t>
            </a:r>
          </a:p>
          <a:p>
            <a:pPr>
              <a:lnSpc>
                <a:spcPct val="120000"/>
              </a:lnSpc>
            </a:pPr>
            <a:r>
              <a:rPr lang="th-TH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ประเด็นการพัฒนาที่ </a:t>
            </a:r>
            <a:r>
              <a:rPr lang="en-US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4 </a:t>
            </a:r>
            <a:r>
              <a:rPr lang="th-TH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การขับเคลื่อนองค์กรและบุคลากรสู่องค์กรดิจิทัล </a:t>
            </a:r>
            <a:r>
              <a:rPr lang="en-US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(Driven Transformation)</a:t>
            </a:r>
            <a:endParaRPr lang="th-TH" sz="900" dirty="0">
              <a:solidFill>
                <a:srgbClr val="002060"/>
              </a:solidFill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</p:txBody>
      </p:sp>
      <p:sp>
        <p:nvSpPr>
          <p:cNvPr id="34" name="สี่เหลี่ยมผืนผ้า 50">
            <a:extLst>
              <a:ext uri="{FF2B5EF4-FFF2-40B4-BE49-F238E27FC236}">
                <a16:creationId xmlns:a16="http://schemas.microsoft.com/office/drawing/2014/main" id="{3EB82F5B-60B3-4B7D-BBB7-205D28CCFB70}"/>
              </a:ext>
            </a:extLst>
          </p:cNvPr>
          <p:cNvSpPr/>
          <p:nvPr/>
        </p:nvSpPr>
        <p:spPr>
          <a:xfrm>
            <a:off x="3341077" y="3565918"/>
            <a:ext cx="6125685" cy="253916"/>
          </a:xfrm>
          <a:prstGeom prst="rect">
            <a:avLst/>
          </a:prstGeom>
          <a:solidFill>
            <a:srgbClr val="FFEDE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10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เป็นแหล่งทุนที่สำคัญของสตรีในการพัฒนาคุณภาพชีวิตและเศรษฐกิจในชุมชนให้มีความเข้มแข็งอย่างยั่งยืน</a:t>
            </a:r>
          </a:p>
        </p:txBody>
      </p:sp>
      <p:pic>
        <p:nvPicPr>
          <p:cNvPr id="5" name="Picture 1" descr="จำนวนสมาชิกกองทุนพัฒนาบทบาทสตรี (ข้อมูล ณ 15 กุมภาพันธ์ 2562) -  สำนักงานพัฒนาชุมชนจังหวัดอำนาจเจริญ"/>
          <p:cNvPicPr/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021" y="39254"/>
            <a:ext cx="461152" cy="4619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886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698500" y="107049"/>
            <a:ext cx="8763000" cy="350152"/>
          </a:xfrm>
          <a:solidFill>
            <a:srgbClr val="C8EAE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1600" b="1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การวิเคราะห์จุดแข็ง จุดอ่อน โอกาส และอุปสรรค ในงานเทคโนโลยีสารสนเทศ (</a:t>
            </a:r>
            <a:r>
              <a:rPr lang="en-US" sz="1600" b="1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SWOT Analysis</a:t>
            </a:r>
            <a:r>
              <a:rPr lang="th-TH" sz="1600" b="1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)</a:t>
            </a:r>
            <a:endParaRPr lang="th-TH" sz="20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6" name="ตัวแทนเนื้อหา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5921381"/>
              </p:ext>
            </p:extLst>
          </p:nvPr>
        </p:nvGraphicFramePr>
        <p:xfrm>
          <a:off x="377371" y="528081"/>
          <a:ext cx="9550400" cy="50308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36004">
                  <a:extLst>
                    <a:ext uri="{9D8B030D-6E8A-4147-A177-3AD203B41FA5}">
                      <a16:colId xmlns:a16="http://schemas.microsoft.com/office/drawing/2014/main" val="931748735"/>
                    </a:ext>
                  </a:extLst>
                </a:gridCol>
                <a:gridCol w="5114396">
                  <a:extLst>
                    <a:ext uri="{9D8B030D-6E8A-4147-A177-3AD203B41FA5}">
                      <a16:colId xmlns:a16="http://schemas.microsoft.com/office/drawing/2014/main" val="2205201894"/>
                    </a:ext>
                  </a:extLst>
                </a:gridCol>
              </a:tblGrid>
              <a:tr h="3155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6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จุดแข็ง </a:t>
                      </a:r>
                      <a:r>
                        <a:rPr lang="th-TH" sz="16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en-US" sz="16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Strategies</a:t>
                      </a:r>
                      <a:r>
                        <a:rPr lang="th-TH" sz="16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)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0128" marR="40128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8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6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จุดอ่อน </a:t>
                      </a:r>
                      <a:r>
                        <a:rPr lang="th-TH" sz="16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en-US" sz="16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Weakness</a:t>
                      </a:r>
                      <a:r>
                        <a:rPr lang="th-TH" sz="16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)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0128" marR="40128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741336"/>
                  </a:ext>
                </a:extLst>
              </a:tr>
              <a:tr h="4715367">
                <a:tc>
                  <a:txBody>
                    <a:bodyPr/>
                    <a:lstStyle/>
                    <a:p>
                      <a:pPr marL="0" indent="0" algn="thaiDist">
                        <a:lnSpc>
                          <a:spcPct val="120000"/>
                        </a:lnSpc>
                        <a:buNone/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indent="0" algn="thaiDist">
                        <a:lnSpc>
                          <a:spcPct val="120000"/>
                        </a:lnSpc>
                        <a:buNone/>
                      </a:pP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 บุคลากรด้านเทคโนโลยีดิจิทัล มีศักยภาพสูง มีสมรรถนะในการพัฒนาตนเองสามารถทำงานร่วมกันเป็นทีมได้เป็นอย่างดี และสามารถทำงานภายใต้สภาวะกดดันได้เป็นอย่างดี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en-US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องค์กรมีการจัดกลุ่มงานเพื่อรองรับภารกิจด้านการบริหารงานกองทุนส่วนต่าง ๆ อย่างชัดเจน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en-US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มีงบประมาณสนับสนุนในการพัฒนาระบบเทคโนโลยีดิจิทัลที่เพียงพอ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 มีฐานข้อมูลเพื่อการบริหารกองทุนที่เป็นระบบและมีประสิทธิภาพ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40128" marR="40128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F1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</a:pPr>
                      <a:endParaRPr lang="th-TH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 บุคลากรที่มีไม่เพียงพอต่อภารกิจงานที่เพิ่มสูงขึ้นเนื่องจากการ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ขยายตัว</a:t>
                      </a:r>
                      <a:b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สมาชิกเพิ่มมากขึ้นทำให้การติดตามตรวจสอบความสมบูรณ์ของ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ข้อมูล</a:t>
                      </a:r>
                      <a:b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ทั่ว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ประเทศเกิดความล่าช้าและมีการปรับเปลี่ยนบ่อย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 บุคลากรระดับจังหวัด ขาดความเชี่ยวชาญการใช้เทคโนโลยีดิจิทัลที่สนับสนุน</a:t>
                      </a:r>
                      <a:b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การปฏิบัติงาน ทำให้เกิดความ ล่าช้าในการปฏิบัติงาน และยังไม่สามารถใช้ประโยชน์จากเทคโนโลยีดิจิทัลที่มีได้เต็มประสิทธิภาพ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3. ขาดการประสานงานภายใน ทำให้การปรับปรุงระบบรายงานไม่ครอบคลุม</a:t>
                      </a:r>
                      <a:b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ในบางกลุ่มงาน และการบูรณาการข้อมูลร่วมกันระหว่างกลุ่มงานยังไม่ชัดเจน </a:t>
                      </a:r>
                      <a:b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ทำให้เกิดการทำงานที่ซ้ำซ้อนข้อมูลอ้างอิงไม่ตรงกัน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 โปรแกรมที่พัฒนาขึ้นใหม่ ยังต้องใช้เวลาในการศึกษาเรียนรู้ เพื่อให้มีการใช้งานได้อย่างคุ้มค่า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 ผู้มีทักษะการจัดการด้านฐานข้อมูลกองทุนมีจำกัด และขาดการถ่ายทอดความรู้อย่างต่อเนื่อง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6. เจ้าหน้าที่ผู้รับรวมข้อมูลระดับจังหวัดขาดความชัดเจนในแนวทางปฏิบัติ 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ทำ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ให้เกิดความล่าช้าในการจัดทำรายงานและการเก็บรวบรวมข้อมูลไม่ครบถ้วน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7. บุคลากรที่มีความเชี่ยวชาญเฉพาะทางด้านการเงินและการดำเนินงานกองทุน</a:t>
                      </a:r>
                      <a:b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ที่เป็นเจ้าหน้าที่ภาครัฐมีน้อย ทำให้ต้องพึ่งพาการจ้างที่ภาคเอกชน ซึ่งต้องใช้งบประมาณด้านบุคลากรเพิ่มสูงขึ้น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8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ทรัพยากรสนับสนุนงานเทคโนโลยีสารสนเทศ อุปกรณ์ไม่เพียงพอ ไม่ทันสมัย </a:t>
                      </a:r>
                      <a:r>
                        <a:rPr lang="en-US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en-US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ทำ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ให้ขาดประสิทธิภาพ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40128" marR="40128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733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1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690046"/>
              </p:ext>
            </p:extLst>
          </p:nvPr>
        </p:nvGraphicFramePr>
        <p:xfrm>
          <a:off x="293077" y="923352"/>
          <a:ext cx="9554308" cy="38050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50252">
                  <a:extLst>
                    <a:ext uri="{9D8B030D-6E8A-4147-A177-3AD203B41FA5}">
                      <a16:colId xmlns:a16="http://schemas.microsoft.com/office/drawing/2014/main" val="1359945713"/>
                    </a:ext>
                  </a:extLst>
                </a:gridCol>
                <a:gridCol w="5004056">
                  <a:extLst>
                    <a:ext uri="{9D8B030D-6E8A-4147-A177-3AD203B41FA5}">
                      <a16:colId xmlns:a16="http://schemas.microsoft.com/office/drawing/2014/main" val="789591505"/>
                    </a:ext>
                  </a:extLst>
                </a:gridCol>
              </a:tblGrid>
              <a:tr h="3261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6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โอกาส </a:t>
                      </a:r>
                      <a:r>
                        <a:rPr lang="th-TH" sz="16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en-US" sz="16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Opportunities</a:t>
                      </a:r>
                      <a:r>
                        <a:rPr lang="th-TH" sz="16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)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8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6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อุปสรรค </a:t>
                      </a:r>
                      <a:r>
                        <a:rPr lang="th-TH" sz="16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en-US" sz="16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Threats</a:t>
                      </a:r>
                      <a:r>
                        <a:rPr lang="th-TH" sz="16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)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769775"/>
                  </a:ext>
                </a:extLst>
              </a:tr>
              <a:tr h="347895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 ผู้บริหารมีนโยบายมุ่งเน้นการพัฒนาบุคลากรด้านเทคโนโลยีดิจิทัล </a:t>
                      </a:r>
                      <a:r>
                        <a:rPr lang="th-TH" sz="12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2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</a:t>
                      </a: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นำมาใช้ในองค์กรราชการอย่างเป็นรูปธรรม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en-US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200" b="0" kern="1200" spc="-2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กองทุนพัฒนาบทบาทสตรี อยู่ภายใต้การบริหาร</a:t>
                      </a:r>
                      <a:r>
                        <a:rPr lang="th-TH" sz="1200" b="0" kern="1200" spc="-2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ของกระทรวงมหาดไทย</a:t>
                      </a: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กรมการพัฒนา</a:t>
                      </a:r>
                      <a:r>
                        <a:rPr lang="th-TH" sz="12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ชุมชน</a:t>
                      </a:r>
                      <a:r>
                        <a:rPr lang="th-TH" sz="12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ซึ่ง</a:t>
                      </a: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มีผู้บริหารให้ความสำคัญในการพัฒนาระบบเทคโนโลยีดิจิทัล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3. เทคโนโลยีดิจิทัลมีการพัฒนาอย่างรวดเร็ว มีความหลากหลายมากขึ้น </a:t>
                      </a:r>
                      <a:b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มีประสิทธิภาพสูงและราคาถูกลง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 การได้รับความร่วมมือจากธนาคาร เพื่อสนับสนุนรูปแบบการรับชำระหนี้ที่รวดเร็วตรวจสอบได้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th-TH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 ภัยคุกคามต่อความมั่นคงปลอดภัยของเทคโนโลยีดิจิทัลจากไวรัสคอมพิวเตอร์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 ความไม่ชัดเจนในอำนาจการดำเนินงานที่เกิดจากกฎหมายที่เกี่ยวกับกองทุนหมุนเวียน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ผลกระทบจากการแพร่ระบาด</a:t>
                      </a:r>
                      <a:r>
                        <a:rPr lang="th-TH" sz="1200" i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โรคติดเชื้อ</a:t>
                      </a:r>
                      <a:r>
                        <a:rPr lang="th-TH" sz="1200" i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ไวรัสโค</a:t>
                      </a:r>
                      <a:r>
                        <a:rPr lang="th-TH" sz="1200" i="0" kern="1200" dirty="0" err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โร</a:t>
                      </a:r>
                      <a:r>
                        <a:rPr lang="th-TH" sz="1200" i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นา</a:t>
                      </a:r>
                      <a:r>
                        <a:rPr lang="en-US" sz="1200" i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2019 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COVID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</a:t>
                      </a: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19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)</a:t>
                      </a:r>
                      <a:b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ทำให้การสอนแนะงานด้านเทคโนโลยีดิจิทัลทำได้อย่างไม่เต็มประสิทธิภาพ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609883"/>
                  </a:ext>
                </a:extLst>
              </a:tr>
            </a:tbl>
          </a:graphicData>
        </a:graphic>
      </p:graphicFrame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688731" y="327386"/>
            <a:ext cx="8763000" cy="350152"/>
          </a:xfrm>
          <a:prstGeom prst="rect">
            <a:avLst/>
          </a:prstGeom>
          <a:solidFill>
            <a:srgbClr val="C8EAE9"/>
          </a:solidFill>
          <a:ln w="12700" cap="flat" cmpd="sng" algn="ctr">
            <a:noFill/>
            <a:prstDash val="solid"/>
            <a:miter lim="800000"/>
          </a:ln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761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67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6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การวิเคราะห์จุดแข็ง จุดอ่อน โอกาส และอุปสรรค ในงานเทคโนโลยีสารสนเทศ (</a:t>
            </a:r>
            <a:r>
              <a:rPr lang="en-US" sz="16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SWOT Analysis</a:t>
            </a:r>
            <a:r>
              <a:rPr lang="th-TH" sz="16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)</a:t>
            </a:r>
            <a:endParaRPr lang="th-TH" sz="20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5383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94148" y="607438"/>
            <a:ext cx="9055100" cy="4464953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th-TH" sz="3200" b="1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แผนปฏิบัติการดิจิทัล (ระย</a:t>
            </a:r>
            <a:r>
              <a:rPr lang="th-TH" sz="3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ะ</a:t>
            </a:r>
            <a:r>
              <a:rPr lang="th-TH" sz="3200" b="1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ยาว) </a:t>
            </a:r>
            <a:br>
              <a:rPr lang="th-TH" sz="3200" b="1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</a:br>
            <a:r>
              <a:rPr lang="th-TH" sz="3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พ.ศ. 2566 - 2568 </a:t>
            </a:r>
            <a:br>
              <a:rPr lang="th-TH" sz="3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3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</a:t>
            </a:r>
          </a:p>
        </p:txBody>
      </p:sp>
    </p:spTree>
    <p:extLst>
      <p:ext uri="{BB962C8B-B14F-4D97-AF65-F5344CB8AC3E}">
        <p14:creationId xmlns:p14="http://schemas.microsoft.com/office/powerpoint/2010/main" val="378545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694330" y="168896"/>
            <a:ext cx="7263216" cy="323165"/>
          </a:xfrm>
          <a:prstGeom prst="rect">
            <a:avLst/>
          </a:prstGeom>
          <a:solidFill>
            <a:srgbClr val="F9DBD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/>
            <a:r>
              <a:rPr lang="th-TH" sz="15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แผนปฏิบัติการดิจิทัล (ระยะยาว) </a:t>
            </a:r>
            <a:r>
              <a:rPr lang="th-TH" sz="15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พ.ศ. 2566 – 2568 กองทุนพัฒนาบทบาทสตรี</a:t>
            </a:r>
            <a:endParaRPr lang="th-TH" sz="15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pic>
        <p:nvPicPr>
          <p:cNvPr id="5" name="Picture 1" descr="จำนวนสมาชิกกองทุนพัฒนาบทบาทสตรี (ข้อมูล ณ 15 กุมภาพันธ์ 2562) -  สำนักงานพัฒนาชุมชนจังหวัดอำนาจเจริญ"/>
          <p:cNvPicPr/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647" y="0"/>
            <a:ext cx="556954" cy="55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โลโก้กรมการพัฒนาชุมชน (Version2560) - สำนักงานพัฒนาชุมชนจังหวัดหนองคาย |  โลโก้, ดอกไม้ผ้า, วันเกิด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17" y="71553"/>
            <a:ext cx="555812" cy="55045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กล่องข้อความ 7"/>
          <p:cNvSpPr txBox="1"/>
          <p:nvPr/>
        </p:nvSpPr>
        <p:spPr>
          <a:xfrm>
            <a:off x="104413" y="2078163"/>
            <a:ext cx="2533075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</a:t>
            </a: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 ประเด็นการพัฒนา</a:t>
            </a:r>
          </a:p>
        </p:txBody>
      </p:sp>
      <p:sp>
        <p:nvSpPr>
          <p:cNvPr id="68" name="สี่เหลี่ยมผืนผ้า 50">
            <a:extLst>
              <a:ext uri="{FF2B5EF4-FFF2-40B4-BE49-F238E27FC236}">
                <a16:creationId xmlns:a16="http://schemas.microsoft.com/office/drawing/2014/main" id="{49570A49-82EF-47B1-B905-CBD794AB6BBD}"/>
              </a:ext>
            </a:extLst>
          </p:cNvPr>
          <p:cNvSpPr/>
          <p:nvPr/>
        </p:nvSpPr>
        <p:spPr>
          <a:xfrm>
            <a:off x="2893882" y="2077465"/>
            <a:ext cx="7135478" cy="1200329"/>
          </a:xfrm>
          <a:prstGeom prst="rect">
            <a:avLst/>
          </a:prstGeom>
          <a:solidFill>
            <a:srgbClr val="C7E1E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1. </a:t>
            </a:r>
            <a:r>
              <a:rPr lang="th-TH" sz="12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การเพิ่มประสิทธิภาพการบริการประชาชนและสร้างการรับรู้เพื่อความยั่งยืนด้วยเทคโนโลยีดิจิทัล</a:t>
            </a:r>
            <a:endParaRPr lang="en-US" sz="1200" dirty="0">
              <a:solidFill>
                <a:srgbClr val="002060"/>
              </a:solidFill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2. </a:t>
            </a:r>
            <a:r>
              <a:rPr lang="th-TH" sz="1200" dirty="0">
                <a:solidFill>
                  <a:srgbClr val="002060"/>
                </a:solidFill>
                <a:latin typeface="Chulabhorn Likit Text" panose="00000500000000000000" pitchFamily="50" charset="-34"/>
                <a:ea typeface="Malgun Gothic" panose="020B0503020000020004" pitchFamily="34" charset="-127"/>
                <a:cs typeface="Chulabhorn Likit Text" panose="00000500000000000000" pitchFamily="50" charset="-34"/>
              </a:rPr>
              <a:t>การใช้เทคโนโลยีดิจิทัลเพื่อสนับสนุนการพัฒนาเครือข่ายสตรีและพัฒนาศักยภาพสตรี</a:t>
            </a:r>
            <a:r>
              <a:rPr lang="en-US" sz="1200" dirty="0">
                <a:solidFill>
                  <a:srgbClr val="002060"/>
                </a:solidFill>
                <a:latin typeface="Chulabhorn Likit Text" panose="00000500000000000000" pitchFamily="50" charset="-34"/>
                <a:ea typeface="Malgun Gothic" panose="020B0503020000020004" pitchFamily="34" charset="-127"/>
                <a:cs typeface="Chulabhorn Likit Text" panose="00000500000000000000" pitchFamily="50" charset="-34"/>
              </a:rPr>
              <a:t/>
            </a:r>
            <a:br>
              <a:rPr lang="en-US" sz="1200" dirty="0">
                <a:solidFill>
                  <a:srgbClr val="002060"/>
                </a:solidFill>
                <a:latin typeface="Chulabhorn Likit Text" panose="00000500000000000000" pitchFamily="50" charset="-34"/>
                <a:ea typeface="Malgun Gothic" panose="020B0503020000020004" pitchFamily="34" charset="-127"/>
                <a:cs typeface="Chulabhorn Likit Text" panose="00000500000000000000" pitchFamily="50" charset="-34"/>
              </a:rPr>
            </a:br>
            <a:r>
              <a:rPr lang="en-US" sz="1200" dirty="0">
                <a:solidFill>
                  <a:srgbClr val="002060"/>
                </a:solidFill>
                <a:latin typeface="Chulabhorn Likit Text" panose="00000500000000000000" pitchFamily="50" charset="-34"/>
                <a:ea typeface="Malgun Gothic" panose="020B0503020000020004" pitchFamily="34" charset="-127"/>
                <a:cs typeface="Chulabhorn Likit Text" panose="00000500000000000000" pitchFamily="50" charset="-34"/>
              </a:rPr>
              <a:t>3</a:t>
            </a:r>
            <a:r>
              <a:rPr lang="en-US" sz="12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. </a:t>
            </a:r>
            <a:r>
              <a:rPr lang="th-TH" sz="12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ก้าวสู่การเป็นองค์กรแห่งการเรียนรู้ด้วยเทคโนโลยีดิจิทัล</a:t>
            </a:r>
            <a:r>
              <a:rPr lang="en-US" sz="1200" dirty="0">
                <a:solidFill>
                  <a:srgbClr val="002060"/>
                </a:solidFill>
                <a:latin typeface="Chulabhorn Likit Text" panose="00000500000000000000" pitchFamily="50" charset="-34"/>
                <a:ea typeface="Malgun Gothic" panose="020B0503020000020004" pitchFamily="34" charset="-127"/>
                <a:cs typeface="Chulabhorn Likit Text" panose="00000500000000000000" pitchFamily="50" charset="-34"/>
              </a:rPr>
              <a:t/>
            </a:r>
            <a:br>
              <a:rPr lang="en-US" sz="1200" dirty="0">
                <a:solidFill>
                  <a:srgbClr val="002060"/>
                </a:solidFill>
                <a:latin typeface="Chulabhorn Likit Text" panose="00000500000000000000" pitchFamily="50" charset="-34"/>
                <a:ea typeface="Malgun Gothic" panose="020B0503020000020004" pitchFamily="34" charset="-127"/>
                <a:cs typeface="Chulabhorn Likit Text" panose="00000500000000000000" pitchFamily="50" charset="-34"/>
              </a:rPr>
            </a:br>
            <a:r>
              <a:rPr lang="en-US" sz="1200" dirty="0">
                <a:solidFill>
                  <a:srgbClr val="002060"/>
                </a:solidFill>
                <a:latin typeface="Chulabhorn Likit Text" panose="00000500000000000000" pitchFamily="50" charset="-34"/>
                <a:ea typeface="Malgun Gothic" panose="020B0503020000020004" pitchFamily="34" charset="-127"/>
                <a:cs typeface="Chulabhorn Likit Text" panose="00000500000000000000" pitchFamily="50" charset="-34"/>
              </a:rPr>
              <a:t>4. </a:t>
            </a:r>
            <a:r>
              <a:rPr lang="th-TH" sz="12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การบริหารจัดการข้อมูลสารสนเทศและเทคโนโลยีดิจิทัลตามหลักธรรมาภิบาล</a:t>
            </a:r>
          </a:p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5. </a:t>
            </a:r>
            <a:r>
              <a:rPr lang="th-TH" sz="12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พัฒนาศักยภาพบุคลากรในการใช้เทคโนโลยีดิจิทัล</a:t>
            </a:r>
            <a:endParaRPr lang="en-US" sz="1200" dirty="0">
              <a:solidFill>
                <a:srgbClr val="002060"/>
              </a:solidFill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</p:txBody>
      </p:sp>
      <p:sp>
        <p:nvSpPr>
          <p:cNvPr id="18" name="กล่องข้อความ 7">
            <a:extLst>
              <a:ext uri="{FF2B5EF4-FFF2-40B4-BE49-F238E27FC236}">
                <a16:creationId xmlns:a16="http://schemas.microsoft.com/office/drawing/2014/main" id="{6E5167F0-EDCE-4117-9B32-40536DD19769}"/>
              </a:ext>
            </a:extLst>
          </p:cNvPr>
          <p:cNvSpPr txBox="1"/>
          <p:nvPr/>
        </p:nvSpPr>
        <p:spPr>
          <a:xfrm>
            <a:off x="121797" y="1424556"/>
            <a:ext cx="2533075" cy="276999"/>
          </a:xfrm>
          <a:prstGeom prst="rect">
            <a:avLst/>
          </a:prstGeom>
          <a:solidFill>
            <a:srgbClr val="FAF0D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พันธกิจ</a:t>
            </a:r>
          </a:p>
        </p:txBody>
      </p:sp>
      <p:sp>
        <p:nvSpPr>
          <p:cNvPr id="25" name="สี่เหลี่ยมผืนผ้า 50">
            <a:extLst>
              <a:ext uri="{FF2B5EF4-FFF2-40B4-BE49-F238E27FC236}">
                <a16:creationId xmlns:a16="http://schemas.microsoft.com/office/drawing/2014/main" id="{198CD191-5C90-49D3-BC81-390005EAEF85}"/>
              </a:ext>
            </a:extLst>
          </p:cNvPr>
          <p:cNvSpPr/>
          <p:nvPr/>
        </p:nvSpPr>
        <p:spPr>
          <a:xfrm>
            <a:off x="2893882" y="1139714"/>
            <a:ext cx="7123603" cy="861774"/>
          </a:xfrm>
          <a:prstGeom prst="rect">
            <a:avLst/>
          </a:prstGeom>
          <a:solidFill>
            <a:srgbClr val="FBF4E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</a:t>
            </a:r>
            <a:r>
              <a:rPr lang="th-TH" sz="1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 บริหารจัดการเทคโนโลยีดิจิทัลให้สามารถตอบสนองต่อความต้องการ               </a:t>
            </a:r>
            <a:r>
              <a:rPr lang="en-US" sz="1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en-US" sz="100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3</a:t>
            </a:r>
            <a:r>
              <a:rPr lang="en-US" sz="1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 </a:t>
            </a:r>
            <a:r>
              <a:rPr lang="th-TH" sz="1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เสริมสร้างขีดความสามารถของ</a:t>
            </a:r>
            <a:r>
              <a:rPr lang="th-TH" sz="100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บุคลากร      </a:t>
            </a:r>
            <a:r>
              <a:rPr lang="th-TH" sz="1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ของกองทุนได้อย่างครบถ้วนตามแผนปฏิบัติการระยะยาว (พ.ศ.</a:t>
            </a:r>
            <a:r>
              <a:rPr lang="en-US" sz="1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2566-2568)</a:t>
            </a:r>
            <a:r>
              <a:rPr lang="th-TH" sz="1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</a:t>
            </a:r>
            <a:r>
              <a:rPr lang="th-TH" sz="100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ด้านเทคโนโลยี</a:t>
            </a:r>
            <a:r>
              <a:rPr lang="th-TH" sz="1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ดิจิทัลเพื่อการพัฒนากองทุน</a:t>
            </a:r>
            <a:br>
              <a:rPr lang="th-TH" sz="1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กองทุนพัฒนาบทบาทสตรี</a:t>
            </a:r>
            <a:r>
              <a:rPr lang="en-US" sz="1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                                                                 4. </a:t>
            </a:r>
            <a:r>
              <a:rPr lang="th-TH" sz="1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สนับสนุนการจัดการองค์ความรู้ด้วยสารสนเทศ</a:t>
            </a:r>
          </a:p>
          <a:p>
            <a:r>
              <a:rPr lang="en-US" sz="1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</a:t>
            </a:r>
            <a:r>
              <a:rPr lang="th-TH" sz="1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 พัฒนาเทคโนโลยีดิจิทัล เพื่อรองรับการบริการประชาชนและทุกภาคส่วน</a:t>
            </a:r>
            <a:br>
              <a:rPr lang="th-TH" sz="1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อย่างมีคุณภาพอย่างมีธรรมาภิบาล</a:t>
            </a:r>
            <a:endParaRPr lang="en-US" sz="9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8" name="กล่องข้อความ 7">
            <a:extLst>
              <a:ext uri="{FF2B5EF4-FFF2-40B4-BE49-F238E27FC236}">
                <a16:creationId xmlns:a16="http://schemas.microsoft.com/office/drawing/2014/main" id="{251EA1CB-0FE8-48D5-9BCC-76E748EF22CE}"/>
              </a:ext>
            </a:extLst>
          </p:cNvPr>
          <p:cNvSpPr txBox="1"/>
          <p:nvPr/>
        </p:nvSpPr>
        <p:spPr>
          <a:xfrm>
            <a:off x="121796" y="831342"/>
            <a:ext cx="2515287" cy="276999"/>
          </a:xfrm>
          <a:prstGeom prst="rect">
            <a:avLst/>
          </a:prstGeom>
          <a:solidFill>
            <a:srgbClr val="FFD9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วิสัยทัศน์</a:t>
            </a:r>
          </a:p>
        </p:txBody>
      </p:sp>
      <p:sp>
        <p:nvSpPr>
          <p:cNvPr id="29" name="สี่เหลี่ยมผืนผ้า 50">
            <a:extLst>
              <a:ext uri="{FF2B5EF4-FFF2-40B4-BE49-F238E27FC236}">
                <a16:creationId xmlns:a16="http://schemas.microsoft.com/office/drawing/2014/main" id="{B2A6CDE9-B0CE-4E52-9F1A-D1655BD35C73}"/>
              </a:ext>
            </a:extLst>
          </p:cNvPr>
          <p:cNvSpPr/>
          <p:nvPr/>
        </p:nvSpPr>
        <p:spPr>
          <a:xfrm>
            <a:off x="2893882" y="831342"/>
            <a:ext cx="7123603" cy="276999"/>
          </a:xfrm>
          <a:prstGeom prst="rect">
            <a:avLst/>
          </a:prstGeom>
          <a:solidFill>
            <a:srgbClr val="FFE6D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12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เป็นองค์กรที่ใช้เทคโนโลยีดิจิทัล ด้านการบริหารจัดการสารสนเทศกองทุนที่เข้มแข็ง ยั่งยืน</a:t>
            </a:r>
            <a:endParaRPr lang="en-US" sz="1200" dirty="0">
              <a:solidFill>
                <a:srgbClr val="002060"/>
              </a:solidFill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</p:txBody>
      </p:sp>
      <p:sp>
        <p:nvSpPr>
          <p:cNvPr id="31" name="ลูกศรขวา 52">
            <a:extLst>
              <a:ext uri="{FF2B5EF4-FFF2-40B4-BE49-F238E27FC236}">
                <a16:creationId xmlns:a16="http://schemas.microsoft.com/office/drawing/2014/main" id="{9BAED5A2-FA68-43CF-8D17-C9ED38EA7FE4}"/>
              </a:ext>
            </a:extLst>
          </p:cNvPr>
          <p:cNvSpPr/>
          <p:nvPr/>
        </p:nvSpPr>
        <p:spPr>
          <a:xfrm>
            <a:off x="2712114" y="855773"/>
            <a:ext cx="169893" cy="211614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graphicFrame>
        <p:nvGraphicFramePr>
          <p:cNvPr id="24" name="ตาราง 13">
            <a:extLst>
              <a:ext uri="{FF2B5EF4-FFF2-40B4-BE49-F238E27FC236}">
                <a16:creationId xmlns:a16="http://schemas.microsoft.com/office/drawing/2014/main" id="{9B781F05-27EF-48DE-938C-0F60F74FE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58216"/>
              </p:ext>
            </p:extLst>
          </p:nvPr>
        </p:nvGraphicFramePr>
        <p:xfrm>
          <a:off x="121797" y="3337488"/>
          <a:ext cx="9907564" cy="2303780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3822241">
                  <a:extLst>
                    <a:ext uri="{9D8B030D-6E8A-4147-A177-3AD203B41FA5}">
                      <a16:colId xmlns:a16="http://schemas.microsoft.com/office/drawing/2014/main" val="462691617"/>
                    </a:ext>
                  </a:extLst>
                </a:gridCol>
                <a:gridCol w="3131630">
                  <a:extLst>
                    <a:ext uri="{9D8B030D-6E8A-4147-A177-3AD203B41FA5}">
                      <a16:colId xmlns:a16="http://schemas.microsoft.com/office/drawing/2014/main" val="1357694137"/>
                    </a:ext>
                  </a:extLst>
                </a:gridCol>
                <a:gridCol w="2953693">
                  <a:extLst>
                    <a:ext uri="{9D8B030D-6E8A-4147-A177-3AD203B41FA5}">
                      <a16:colId xmlns:a16="http://schemas.microsoft.com/office/drawing/2014/main" val="944884700"/>
                    </a:ext>
                  </a:extLst>
                </a:gridCol>
              </a:tblGrid>
              <a:tr h="2717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ประเด็นการพัฒนา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เป้าประสงค์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แผนงาน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498618"/>
                  </a:ext>
                </a:extLst>
              </a:tr>
              <a:tr h="2032000">
                <a:tc>
                  <a:txBody>
                    <a:bodyPr/>
                    <a:lstStyle/>
                    <a:p>
                      <a:pPr marL="0" marR="0" lvl="0" indent="0" algn="thaiDist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r>
                        <a:rPr lang="en-US" sz="1200" b="0" spc="-4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en-US" sz="1200" b="0" spc="-4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200" b="0" spc="-4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200" b="0" spc="-4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การ</a:t>
                      </a:r>
                      <a:r>
                        <a:rPr lang="th-TH" sz="1200" b="0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เพิ่มประสิทธิภาพการบริการประชาชนและ</a:t>
                      </a:r>
                      <a:r>
                        <a:rPr lang="th-TH" sz="1200" b="0" spc="-4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สร้างการ</a:t>
                      </a:r>
                      <a:r>
                        <a:rPr lang="th-TH" sz="1200" b="0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รับรู้ 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เพื่อความยั่งยืนด้วยเทคโนโลยีดิจิทัล</a:t>
                      </a:r>
                      <a:endParaRPr lang="en-US" sz="12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D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เพื่อให้มีเทคโนโลยีดิจิทัล รองรับการดำเนินงานตามภารกิจและการสื่อสาร</a:t>
                      </a:r>
                      <a:r>
                        <a:rPr lang="th-TH" sz="1200" u="none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สร้างการรับรู้แก่สมาชิกกองทุนได้อย่างมีประสิทธิภาพ</a:t>
                      </a:r>
                      <a:endParaRPr lang="en-US" sz="1200" u="none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2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เพื่อให้มีเทคโนโลยีดิจิทัล สำหรับการเผยแพร่</a:t>
                      </a: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ข้อมูลบริการสมาชิกและบุคคลทั่วไป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DEB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200" kern="1200" spc="-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en-US" sz="1200" kern="1200" spc="-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200" kern="1200" spc="-3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kern="1200" spc="-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พัฒนาคุณภาพเทคโนโลยีดิจิทัล </a:t>
                      </a:r>
                      <a:r>
                        <a:rPr lang="th-TH" sz="1200" kern="1200" spc="-3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</a:t>
                      </a:r>
                      <a:r>
                        <a:rPr lang="th-TH" sz="1200" kern="1200" spc="-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พัฒนา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ข้อมูลองค์ความรู้ แหล่ง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ทุนแหล่ง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จำหน่ายทรัพยากรอื่น ปัจจัย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เอื้อใน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การประกอบอาชีพและบริการต่างๆ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200" kern="1200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en-US" sz="1200" kern="1200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200" kern="1200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พัฒนากระบวนการจัดเก็บและ</a:t>
                      </a:r>
                      <a:r>
                        <a:rPr lang="th-TH" sz="1200" kern="1200" spc="-4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นำเสนอข้อมูล</a:t>
                      </a:r>
                      <a:r>
                        <a:rPr lang="th-TH" sz="1200" kern="1200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เพื่อสื่อสารให้</a:t>
                      </a:r>
                      <a:r>
                        <a:rPr lang="th-TH" sz="1200" u="none" kern="1200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กลุ่มสตรี</a:t>
                      </a:r>
                      <a:r>
                        <a:rPr lang="th-TH" sz="1200" kern="1200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ให้มี</a:t>
                      </a:r>
                      <a:r>
                        <a:rPr lang="th-TH" sz="1200" kern="1200" spc="-4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ความรู้ความสามารถ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เพิ่มขึ้น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30000"/>
                        </a:lnSpc>
                      </a:pP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462617"/>
                  </a:ext>
                </a:extLst>
              </a:tr>
            </a:tbl>
          </a:graphicData>
        </a:graphic>
      </p:graphicFrame>
      <p:sp>
        <p:nvSpPr>
          <p:cNvPr id="15" name="ลูกศรขวา 52">
            <a:extLst>
              <a:ext uri="{FF2B5EF4-FFF2-40B4-BE49-F238E27FC236}">
                <a16:creationId xmlns:a16="http://schemas.microsoft.com/office/drawing/2014/main" id="{9BAED5A2-FA68-43CF-8D17-C9ED38EA7FE4}"/>
              </a:ext>
            </a:extLst>
          </p:cNvPr>
          <p:cNvSpPr/>
          <p:nvPr/>
        </p:nvSpPr>
        <p:spPr>
          <a:xfrm>
            <a:off x="2712114" y="1482307"/>
            <a:ext cx="169893" cy="211614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16" name="ลูกศรขวา 52">
            <a:extLst>
              <a:ext uri="{FF2B5EF4-FFF2-40B4-BE49-F238E27FC236}">
                <a16:creationId xmlns:a16="http://schemas.microsoft.com/office/drawing/2014/main" id="{9BAED5A2-FA68-43CF-8D17-C9ED38EA7FE4}"/>
              </a:ext>
            </a:extLst>
          </p:cNvPr>
          <p:cNvSpPr/>
          <p:nvPr/>
        </p:nvSpPr>
        <p:spPr>
          <a:xfrm>
            <a:off x="2712114" y="2124984"/>
            <a:ext cx="169893" cy="211614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</p:spTree>
    <p:extLst>
      <p:ext uri="{BB962C8B-B14F-4D97-AF65-F5344CB8AC3E}">
        <p14:creationId xmlns:p14="http://schemas.microsoft.com/office/powerpoint/2010/main" val="236272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716365" y="234030"/>
            <a:ext cx="7263216" cy="323165"/>
          </a:xfrm>
          <a:prstGeom prst="rect">
            <a:avLst/>
          </a:prstGeom>
          <a:solidFill>
            <a:srgbClr val="F9DBD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/>
            <a:r>
              <a:rPr lang="th-TH" sz="15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แผนปฏิบัติการดิจิทัล (ระยะยาว) </a:t>
            </a:r>
            <a:r>
              <a:rPr lang="th-TH" sz="15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พ.ศ. 2566 - 2568 กองทุนพัฒนาบทบาทสตรี</a:t>
            </a:r>
            <a:endParaRPr lang="th-TH" sz="15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pic>
        <p:nvPicPr>
          <p:cNvPr id="5" name="Picture 1" descr="จำนวนสมาชิกกองทุนพัฒนาบทบาทสตรี (ข้อมูล ณ 15 กุมภาพันธ์ 2562) -  สำนักงานพัฒนาชุมชนจังหวัดอำนาจเจริญ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581" y="0"/>
            <a:ext cx="556954" cy="55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โลโก้กรมการพัฒนาชุมชน (Version2560) - สำนักงานพัฒนาชุมชนจังหวัดหนองคาย |  โลโก้, ดอกไม้ผ้า, วันเกิด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16" y="87059"/>
            <a:ext cx="555812" cy="5830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" name="ตาราง 13">
            <a:extLst>
              <a:ext uri="{FF2B5EF4-FFF2-40B4-BE49-F238E27FC236}">
                <a16:creationId xmlns:a16="http://schemas.microsoft.com/office/drawing/2014/main" id="{9B781F05-27EF-48DE-938C-0F60F74FE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271745"/>
              </p:ext>
            </p:extLst>
          </p:nvPr>
        </p:nvGraphicFramePr>
        <p:xfrm>
          <a:off x="214306" y="1219148"/>
          <a:ext cx="9792725" cy="3943131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2897194">
                  <a:extLst>
                    <a:ext uri="{9D8B030D-6E8A-4147-A177-3AD203B41FA5}">
                      <a16:colId xmlns:a16="http://schemas.microsoft.com/office/drawing/2014/main" val="462691617"/>
                    </a:ext>
                  </a:extLst>
                </a:gridCol>
                <a:gridCol w="3771110">
                  <a:extLst>
                    <a:ext uri="{9D8B030D-6E8A-4147-A177-3AD203B41FA5}">
                      <a16:colId xmlns:a16="http://schemas.microsoft.com/office/drawing/2014/main" val="1357694137"/>
                    </a:ext>
                  </a:extLst>
                </a:gridCol>
                <a:gridCol w="3124421">
                  <a:extLst>
                    <a:ext uri="{9D8B030D-6E8A-4147-A177-3AD203B41FA5}">
                      <a16:colId xmlns:a16="http://schemas.microsoft.com/office/drawing/2014/main" val="944884700"/>
                    </a:ext>
                  </a:extLst>
                </a:gridCol>
              </a:tblGrid>
              <a:tr h="3568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ประเด็นการพัฒนา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เป้าประสงค์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แผนงาน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498618"/>
                  </a:ext>
                </a:extLst>
              </a:tr>
              <a:tr h="1017385">
                <a:tc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500"/>
                        </a:spcAft>
                        <a:tabLst>
                          <a:tab pos="4867275" algn="l"/>
                        </a:tabLs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1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Malgun Gothic" panose="020B0503020000020004" pitchFamily="34" charset="-127"/>
                          <a:cs typeface="Chulabhorn Likit Text" panose="00000500000000000000" pitchFamily="50" charset="-34"/>
                        </a:rPr>
                        <a:t>การใช้เทคโนโลยีดิจิทัลเพื่อสนับสนุนการพัฒนาเครือข่ายสตรีและพัฒนาศักยภาพสตรี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4E1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500"/>
                        </a:spcAft>
                      </a:pPr>
                      <a:r>
                        <a:rPr lang="th-TH" sz="11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1) เพื่อให้มีการจัดทำฐานข้อมูลเครือข่ายสตรีและข้อมูลการพัฒนาศักยภาพสตรี</a:t>
                      </a:r>
                      <a:endParaRPr lang="en-US" sz="11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500"/>
                        </a:spcAft>
                      </a:pPr>
                      <a:r>
                        <a:rPr lang="th-TH" sz="11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2) เพื่อให้มีเทคโนโลยีดิจิทัล สนับสนุนการพัฒนาศักยภาพสตรี</a:t>
                      </a:r>
                      <a:endParaRPr lang="en-US" sz="11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4E1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500"/>
                        </a:spcAft>
                        <a:tabLst>
                          <a:tab pos="4867275" algn="l"/>
                        </a:tabLst>
                      </a:pPr>
                      <a:r>
                        <a:rPr lang="th-TH" sz="1100" b="0" spc="-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en-US" sz="1100" b="0" spc="-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100" b="0" spc="-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 พัฒนาเว็บไซต์เครือข่ายสตรีและแหล่งรวบรวมข้อมูลการพัฒนาศักยภาพสตรี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500"/>
                        </a:spcAft>
                        <a:tabLst>
                          <a:tab pos="4867275" algn="l"/>
                        </a:tabLst>
                      </a:pPr>
                      <a:r>
                        <a:rPr lang="th-TH" sz="11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en-US" sz="11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1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พัฒนาสื่อนำเสนอการพัฒนาศักยภาพสตรีด้วยเทคโนโลยีดิจิทัล ในรูปแบบที่ทันสมัย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4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411636"/>
                  </a:ext>
                </a:extLst>
              </a:tr>
              <a:tr h="2568863">
                <a:tc>
                  <a:txBody>
                    <a:bodyPr/>
                    <a:lstStyle/>
                    <a:p>
                      <a:pPr marL="0" marR="0" indent="0" algn="l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ก้าวสู่การเป็นองค์กรแห่งการเรียนรู้ด้วยเทคโนโลยีดิจิทัล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D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th-TH" sz="11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1) เพื่อให้มีการแลกเปลี่ยนเรียนรู้ระหว่างบุคลากรภายในกองทุนพัฒนาบทบาทสตรี</a:t>
                      </a:r>
                      <a:endParaRPr lang="en-US" sz="11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1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2) เพื่อให้มีเทคโนโลยีดิจิทัล ใน</a:t>
                      </a:r>
                      <a:r>
                        <a:rPr lang="th-TH" sz="1100" kern="1200" dirty="0" err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การจัด</a:t>
                      </a:r>
                      <a:r>
                        <a:rPr lang="th-TH" sz="11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เก็บองค์ความรู้ขององค์กร และให้บริการความรู้ด้านการดำเนินงานและการเข้าถึงแหล่งทุนแก่ประชาชนทั่วไป</a:t>
                      </a:r>
                      <a:endParaRPr lang="en-US" sz="11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DEB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tabLst>
                          <a:tab pos="4867275" algn="l"/>
                        </a:tabLst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 ส่งเสริมให้มีเวทีในการแลกเปลี่ยนเรียนรู้ระหว่างบุคลากรภายในองค์กร ทั้งส่วนกลาง</a:t>
                      </a:r>
                      <a:r>
                        <a:rPr lang="th-TH" sz="11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และส่วนภูมิภาค หรือระหว่างบุคลากรกับผู้เชี่ยวชาญในแต่ละด้านผ่านการประชุมปกติและประชุมออนไลน์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tabLst>
                          <a:tab pos="4867275" algn="l"/>
                        </a:tabLst>
                      </a:pPr>
                      <a:r>
                        <a:rPr lang="th-TH" sz="1100" b="0" spc="-4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2) ส่งเสริมให้บุคลากรรวบรวม วิเคราะห์ </a:t>
                      </a:r>
                      <a:r>
                        <a:rPr lang="th-TH" sz="1100" b="0" spc="-4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และ</a:t>
                      </a:r>
                      <a:r>
                        <a:rPr lang="th-TH" sz="1100" b="0" spc="-4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จัดเก็บองค์ความรู้ด้านการดำเนิน</a:t>
                      </a: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งานกองทุนและที่เกี่ยวข้อง</a:t>
                      </a:r>
                      <a:r>
                        <a:rPr lang="th-TH" sz="1100" b="0" spc="-2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ในเทคโนโลยีดิจิทัล เพื่อแลกเปลี่ยนเรียนรู้ระหว่างกัน</a:t>
                      </a:r>
                      <a:endParaRPr lang="en-US" sz="1100" b="0" spc="-2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tabLst>
                          <a:tab pos="4867275" algn="l"/>
                        </a:tabLst>
                      </a:pPr>
                      <a:r>
                        <a:rPr lang="th-TH" sz="11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3) เพิ่มช่องทางในการเผยแพร่ประชาสัมพันธ์องค์ความรู้ในการบริหารกองทุน/การ</a:t>
                      </a:r>
                      <a:r>
                        <a:rPr lang="th-TH" sz="11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ดำเนินงานขับเคลื่อน</a:t>
                      </a:r>
                      <a:r>
                        <a:rPr lang="th-TH" sz="11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กองทุน 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949555"/>
                  </a:ext>
                </a:extLst>
              </a:tr>
            </a:tbl>
          </a:graphicData>
        </a:graphic>
      </p:graphicFrame>
      <p:sp>
        <p:nvSpPr>
          <p:cNvPr id="17" name="กล่องข้อความ 14">
            <a:extLst>
              <a:ext uri="{FF2B5EF4-FFF2-40B4-BE49-F238E27FC236}">
                <a16:creationId xmlns:a16="http://schemas.microsoft.com/office/drawing/2014/main" id="{1AB59EF1-9D55-483E-94A1-8FA1C5120B9F}"/>
              </a:ext>
            </a:extLst>
          </p:cNvPr>
          <p:cNvSpPr txBox="1"/>
          <p:nvPr/>
        </p:nvSpPr>
        <p:spPr>
          <a:xfrm>
            <a:off x="214306" y="782975"/>
            <a:ext cx="242990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 ประเด็นการพัฒนา</a:t>
            </a:r>
          </a:p>
        </p:txBody>
      </p:sp>
    </p:spTree>
    <p:extLst>
      <p:ext uri="{BB962C8B-B14F-4D97-AF65-F5344CB8AC3E}">
        <p14:creationId xmlns:p14="http://schemas.microsoft.com/office/powerpoint/2010/main" val="16075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694330" y="191642"/>
            <a:ext cx="7263216" cy="323165"/>
          </a:xfrm>
          <a:prstGeom prst="rect">
            <a:avLst/>
          </a:prstGeom>
          <a:solidFill>
            <a:srgbClr val="F9DBD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/>
            <a:r>
              <a:rPr lang="th-TH" sz="15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แผนปฏิบัติการดิจิทัล (ระยะยาว) </a:t>
            </a:r>
            <a:r>
              <a:rPr lang="th-TH" sz="15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พ.ศ. 2566 - 2568 กองทุนพัฒนาบทบาทสตรี</a:t>
            </a:r>
            <a:endParaRPr lang="th-TH" sz="15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pic>
        <p:nvPicPr>
          <p:cNvPr id="5" name="Picture 1" descr="จำนวนสมาชิกกองทุนพัฒนาบทบาทสตรี (ข้อมูล ณ 15 กุมภาพันธ์ 2562) -  สำนักงานพัฒนาชุมชนจังหวัดอำนาจเจริญ"/>
          <p:cNvPicPr/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546" y="96653"/>
            <a:ext cx="556954" cy="55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โลโก้กรมการพัฒนาชุมชน (Version2560) - สำนักงานพัฒนาชุมชนจังหวัดหนองคาย |  โลโก้, ดอกไม้ผ้า, วันเกิด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17" y="71553"/>
            <a:ext cx="555812" cy="5830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" name="ตาราง 13">
            <a:extLst>
              <a:ext uri="{FF2B5EF4-FFF2-40B4-BE49-F238E27FC236}">
                <a16:creationId xmlns:a16="http://schemas.microsoft.com/office/drawing/2014/main" id="{9B781F05-27EF-48DE-938C-0F60F74FE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595312"/>
              </p:ext>
            </p:extLst>
          </p:nvPr>
        </p:nvGraphicFramePr>
        <p:xfrm>
          <a:off x="214306" y="1219168"/>
          <a:ext cx="9722174" cy="4345781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3016194">
                  <a:extLst>
                    <a:ext uri="{9D8B030D-6E8A-4147-A177-3AD203B41FA5}">
                      <a16:colId xmlns:a16="http://schemas.microsoft.com/office/drawing/2014/main" val="462691617"/>
                    </a:ext>
                  </a:extLst>
                </a:gridCol>
                <a:gridCol w="3551754">
                  <a:extLst>
                    <a:ext uri="{9D8B030D-6E8A-4147-A177-3AD203B41FA5}">
                      <a16:colId xmlns:a16="http://schemas.microsoft.com/office/drawing/2014/main" val="1357694137"/>
                    </a:ext>
                  </a:extLst>
                </a:gridCol>
                <a:gridCol w="3154226">
                  <a:extLst>
                    <a:ext uri="{9D8B030D-6E8A-4147-A177-3AD203B41FA5}">
                      <a16:colId xmlns:a16="http://schemas.microsoft.com/office/drawing/2014/main" val="944884700"/>
                    </a:ext>
                  </a:extLst>
                </a:gridCol>
              </a:tblGrid>
              <a:tr h="262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ประเด็นการพัฒนา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เป้าประสงค์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แผนงาน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498618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marL="0" marR="0" indent="0" algn="l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r>
                        <a:rPr lang="th-TH" sz="1200" b="0" spc="-8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4. </a:t>
                      </a:r>
                      <a:r>
                        <a:rPr lang="th-TH" sz="1200" b="0" spc="-8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การบริหารจัดการข้อมูลสารสนเทศและเทคโนโลยีดิจิทัลตามหลักธรรมา</a:t>
                      </a:r>
                      <a:r>
                        <a:rPr lang="th-TH" sz="1200" b="0" spc="-80" baseline="0" dirty="0" err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ภิ</a:t>
                      </a:r>
                      <a:r>
                        <a:rPr lang="th-TH" sz="1200" b="0" spc="-8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บาล</a:t>
                      </a:r>
                      <a:endParaRPr lang="en-US" sz="1200" b="0" spc="-8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rgbClr val="FBF4E1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เพื่อให้องค์กรมีการใช้มาตรฐาน ในการบริหารจัดการความมั่งคงปลอดภัยของข้อมูล และความต่อเนื่องในการใช้งาน การเชื่อมโยงข้อมูลของเทคโนโลยีดิจิทัล 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พัฒนาและบริหารจัดการเทคโนโลยีดิจิทัลให้เพียงพอ ทันสมัย เหมาะสม สอดคล้องกับความ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ต้องการ</a:t>
                      </a:r>
                      <a:b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องค์กร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rgbClr val="FBF4E1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บริหารจัดการเทคโนโลยีดิจิทัลขององค์กรให้มีความพร้อมใช้งานตอบสนองความต้องการของภารกิจ และสามารถนำเทคโนโลยีดิจิทัล มาใช้งานได้อย่างคุ้มค่า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จัดให้มีการจัดทำแผนการบริหารความเสี่ยงด้านเทคโนโลยีดิจิทัล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จัดหาเทคโนโลยีดิจิทัลขององค์กรให้สามารถเชื่อมโยงข้อมูลได้ทั่วประเทศ 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114300" marR="114300" marT="0" marB="0">
                    <a:solidFill>
                      <a:srgbClr val="FBF4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292655"/>
                  </a:ext>
                </a:extLst>
              </a:tr>
              <a:tr h="2194560">
                <a:tc>
                  <a:txBody>
                    <a:bodyPr/>
                    <a:lstStyle/>
                    <a:p>
                      <a:pPr marL="0" marR="0" indent="0" algn="l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พัฒนาศักยภาพบุคลากรในการใช้เทคโนโลยีดิจิทัล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rgbClr val="F8ED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เพื่อให้มีการพัฒนาบุคลากรทางด้านเทคโนโลยีดิจิทัล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ส่งเสริมให้บุคลากรนำเทคโนโลยีดิจิทัล มาใช้ในการปฏิบัติงานได้อย่างมีประสิทธิภาพ ถูกต้อง รวดเร็ว 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ปลอดภัย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rgbClr val="F8ED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สร้างเครือข่ายด้านเทคโนโลยีดิจิทัล                           เพื่อเสริมสร้างศักยภาพกองทุนพัฒนาบทบาทสตรี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พัฒนาบุคลากรให้มีขีดความสามารถในการใช้เทคโนโลยีดิจิทัล เพื่อเพิ่มประสิทธิภาพในการปฏิบัติงานและสามารถนำมาประยุกต์ใช้งาน</a:t>
                      </a:r>
                      <a:b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อย่างเหมาะสม 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มีการกำหนดหลักเกณฑ์ แนวทางปฏิบัติ </a:t>
                      </a:r>
                      <a:b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และข้อเสนอแนะในการใช้งานเทคโนโลยีดิจิทัล เพื่อให้มีการใช้งานร่วมกันได้อย่างมีประสิทธิภาพ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rgbClr val="F8E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652084"/>
                  </a:ext>
                </a:extLst>
              </a:tr>
            </a:tbl>
          </a:graphicData>
        </a:graphic>
      </p:graphicFrame>
      <p:sp>
        <p:nvSpPr>
          <p:cNvPr id="8" name="กล่องข้อความ 14">
            <a:extLst>
              <a:ext uri="{FF2B5EF4-FFF2-40B4-BE49-F238E27FC236}">
                <a16:creationId xmlns:a16="http://schemas.microsoft.com/office/drawing/2014/main" id="{9D0D63B2-1C5D-480A-9CB1-9015899E6EE3}"/>
              </a:ext>
            </a:extLst>
          </p:cNvPr>
          <p:cNvSpPr txBox="1"/>
          <p:nvPr/>
        </p:nvSpPr>
        <p:spPr>
          <a:xfrm>
            <a:off x="214306" y="772314"/>
            <a:ext cx="242990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 ประเด็นการพัฒนา</a:t>
            </a:r>
          </a:p>
        </p:txBody>
      </p:sp>
    </p:spTree>
    <p:extLst>
      <p:ext uri="{BB962C8B-B14F-4D97-AF65-F5344CB8AC3E}">
        <p14:creationId xmlns:p14="http://schemas.microsoft.com/office/powerpoint/2010/main" val="150052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C681ED62-5A4E-4DFF-998B-B9010EE37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64497A7-D5A7-4AC8-9A56-3F97B40CA6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334" y="1481089"/>
            <a:ext cx="1803743" cy="515583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การเพิ่มประสิทธิภาพการบริการประชาชนและสร้างการรับรู้</a:t>
            </a:r>
            <a:b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เพื่อความยั่งยืนด้วยเทคโนโลยี</a:t>
            </a:r>
          </a:p>
          <a:p>
            <a:pPr>
              <a:lnSpc>
                <a:spcPct val="120000"/>
              </a:lnSpc>
            </a:pPr>
            <a:endParaRPr lang="th-TH" sz="9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C06D5D8-62C2-4AFF-958C-7B559F11BC16}"/>
              </a:ext>
            </a:extLst>
          </p:cNvPr>
          <p:cNvSpPr txBox="1">
            <a:spLocks/>
          </p:cNvSpPr>
          <p:nvPr/>
        </p:nvSpPr>
        <p:spPr>
          <a:xfrm>
            <a:off x="2151394" y="1481089"/>
            <a:ext cx="1803743" cy="5155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76200" tIns="38100" rIns="76200" bIns="381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การใช้เทคโนโลยีดิจิทัลเพื่อสนับสนุนการพัฒนาเครือข่ายสตรีและพัฒนาศักยภาพสตรี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C62977D-52CE-474E-ABF5-6117C42B27B6}"/>
              </a:ext>
            </a:extLst>
          </p:cNvPr>
          <p:cNvSpPr txBox="1">
            <a:spLocks/>
          </p:cNvSpPr>
          <p:nvPr/>
        </p:nvSpPr>
        <p:spPr>
          <a:xfrm>
            <a:off x="4178129" y="1481089"/>
            <a:ext cx="1803743" cy="5155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76200" tIns="38100" rIns="76200" bIns="3810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ก้าวสู่การเป็นองค์กรแห่งการเรียนรูด้วยเทคโนโลยีดิจิทัล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BA6DB0C-B8A0-4793-9EFE-4F2655B068CE}"/>
              </a:ext>
            </a:extLst>
          </p:cNvPr>
          <p:cNvSpPr txBox="1">
            <a:spLocks/>
          </p:cNvSpPr>
          <p:nvPr/>
        </p:nvSpPr>
        <p:spPr>
          <a:xfrm>
            <a:off x="6221924" y="1481089"/>
            <a:ext cx="1803743" cy="548617"/>
          </a:xfrm>
          <a:prstGeom prst="rect">
            <a:avLst/>
          </a:prstGeom>
          <a:solidFill>
            <a:srgbClr val="FFD9D9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76200" tIns="38100" rIns="76200" bIns="3810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การบริหารจัดการข้อมูลสารสนเทศและเทคโนโลยีดิจิทัลตาม</a:t>
            </a:r>
            <a:r>
              <a:rPr lang="th-TH" sz="9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หลัก</a:t>
            </a:r>
            <a:br>
              <a:rPr lang="th-TH" sz="9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9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ธรร</a:t>
            </a: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มาภิบาล</a:t>
            </a:r>
          </a:p>
          <a:p>
            <a:endParaRPr lang="th-TH" sz="9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79D1B61-E544-4711-80D2-880C3B1EA802}"/>
              </a:ext>
            </a:extLst>
          </p:cNvPr>
          <p:cNvSpPr txBox="1">
            <a:spLocks/>
          </p:cNvSpPr>
          <p:nvPr/>
        </p:nvSpPr>
        <p:spPr>
          <a:xfrm>
            <a:off x="8248659" y="1481088"/>
            <a:ext cx="1803743" cy="5486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76200" tIns="38100" rIns="76200" bIns="3810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พัฒนาศักยภาพบุคลากรในการใช้ระบบเทคโนโลยีดิจิทัล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648F8D7-2650-4E7A-A757-848DC86009A2}"/>
              </a:ext>
            </a:extLst>
          </p:cNvPr>
          <p:cNvSpPr txBox="1">
            <a:spLocks/>
          </p:cNvSpPr>
          <p:nvPr/>
        </p:nvSpPr>
        <p:spPr>
          <a:xfrm>
            <a:off x="104229" y="906935"/>
            <a:ext cx="1803743" cy="43898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76200" tIns="38100" rIns="76200" bIns="3810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ประเด็นการพัฒนาที่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D9B744F-A1F6-4892-8E21-7F5C2C71ACF0}"/>
              </a:ext>
            </a:extLst>
          </p:cNvPr>
          <p:cNvSpPr txBox="1">
            <a:spLocks/>
          </p:cNvSpPr>
          <p:nvPr/>
        </p:nvSpPr>
        <p:spPr>
          <a:xfrm>
            <a:off x="2113483" y="906935"/>
            <a:ext cx="1803743" cy="43898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76200" tIns="38100" rIns="76200" bIns="3810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ประเด็นการพัฒนาที่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A54ED2E-1B6B-43E2-8C79-B6C69D0F3123}"/>
              </a:ext>
            </a:extLst>
          </p:cNvPr>
          <p:cNvSpPr txBox="1">
            <a:spLocks/>
          </p:cNvSpPr>
          <p:nvPr/>
        </p:nvSpPr>
        <p:spPr>
          <a:xfrm>
            <a:off x="4178129" y="906935"/>
            <a:ext cx="1803743" cy="43898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76200" tIns="38100" rIns="76200" bIns="3810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ประเด็นการพัฒนาที่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F7048AF-A11D-46A1-8B66-3BC89757DF20}"/>
              </a:ext>
            </a:extLst>
          </p:cNvPr>
          <p:cNvSpPr txBox="1">
            <a:spLocks/>
          </p:cNvSpPr>
          <p:nvPr/>
        </p:nvSpPr>
        <p:spPr>
          <a:xfrm>
            <a:off x="6204863" y="906935"/>
            <a:ext cx="1803743" cy="43898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76200" tIns="38100" rIns="76200" bIns="3810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ประเด็นการพัฒนาที่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395030E-89E0-474F-97C2-53144219CAFC}"/>
              </a:ext>
            </a:extLst>
          </p:cNvPr>
          <p:cNvSpPr txBox="1">
            <a:spLocks/>
          </p:cNvSpPr>
          <p:nvPr/>
        </p:nvSpPr>
        <p:spPr>
          <a:xfrm>
            <a:off x="8231597" y="906935"/>
            <a:ext cx="1803743" cy="43898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76200" tIns="38100" rIns="76200" bIns="3810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ประเด็นการพัฒนาที่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35712715-719D-441A-A708-A2D7406D8B03}"/>
              </a:ext>
            </a:extLst>
          </p:cNvPr>
          <p:cNvSpPr txBox="1">
            <a:spLocks/>
          </p:cNvSpPr>
          <p:nvPr/>
        </p:nvSpPr>
        <p:spPr>
          <a:xfrm>
            <a:off x="102333" y="2086045"/>
            <a:ext cx="1803743" cy="380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76200" tIns="38100" rIns="76200" bIns="381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</a:t>
            </a: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โครงการพัฒนาระบบบริการประชาชนผ่านแอพพลิเคชั่น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F3ABCC1-677B-4E8F-A96C-68855F90BD15}"/>
              </a:ext>
            </a:extLst>
          </p:cNvPr>
          <p:cNvSpPr txBox="1">
            <a:spLocks/>
          </p:cNvSpPr>
          <p:nvPr/>
        </p:nvSpPr>
        <p:spPr>
          <a:xfrm>
            <a:off x="102333" y="2560873"/>
            <a:ext cx="1803743" cy="380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76200" tIns="38100" rIns="76200" bIns="381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</a:t>
            </a: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โครงการ</a:t>
            </a:r>
            <a:r>
              <a:rPr lang="en-US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TWDF Smart Fund</a:t>
            </a:r>
            <a:endParaRPr lang="th-TH" sz="9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60DD51C-AA6B-4A64-BF8C-3607140B3865}"/>
              </a:ext>
            </a:extLst>
          </p:cNvPr>
          <p:cNvSpPr txBox="1">
            <a:spLocks/>
          </p:cNvSpPr>
          <p:nvPr/>
        </p:nvSpPr>
        <p:spPr>
          <a:xfrm>
            <a:off x="102332" y="3040273"/>
            <a:ext cx="1803743" cy="380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76200" tIns="38100" rIns="76200" bIns="381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 </a:t>
            </a: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โครงการจัดทำระบบ</a:t>
            </a:r>
            <a:b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รับรองเงินเดือนออนไลน์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826119B-BE0A-4DF4-94E5-45A81AF0D8F6}"/>
              </a:ext>
            </a:extLst>
          </p:cNvPr>
          <p:cNvSpPr txBox="1">
            <a:spLocks/>
          </p:cNvSpPr>
          <p:nvPr/>
        </p:nvSpPr>
        <p:spPr>
          <a:xfrm>
            <a:off x="2151394" y="2086045"/>
            <a:ext cx="1803743" cy="380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76200" tIns="38100" rIns="76200" bIns="381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</a:t>
            </a: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โครงการเพิ่มประสิทธิภาพ</a:t>
            </a:r>
            <a:b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เว็บคลังข้อมูลกลุ่มอาชีพ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4214FF28-A4A8-4984-8DC4-738CB9605BCA}"/>
              </a:ext>
            </a:extLst>
          </p:cNvPr>
          <p:cNvSpPr txBox="1">
            <a:spLocks/>
          </p:cNvSpPr>
          <p:nvPr/>
        </p:nvSpPr>
        <p:spPr>
          <a:xfrm>
            <a:off x="2151394" y="2560873"/>
            <a:ext cx="1803743" cy="380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76200" tIns="38100" rIns="76200" bIns="381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</a:t>
            </a: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โครงการพัฒนาศักยภาพสตรี</a:t>
            </a:r>
            <a:b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ด้วยเทคโนโลยีดิจิทัล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42424CE-7960-4236-A7DF-D58A8368C13B}"/>
              </a:ext>
            </a:extLst>
          </p:cNvPr>
          <p:cNvSpPr txBox="1">
            <a:spLocks/>
          </p:cNvSpPr>
          <p:nvPr/>
        </p:nvSpPr>
        <p:spPr>
          <a:xfrm>
            <a:off x="2151394" y="3040272"/>
            <a:ext cx="1803743" cy="5891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76200" tIns="38100" rIns="76200" bIns="381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 </a:t>
            </a: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โครงการส่งเสริมช่องทางการตลาดผลิตภัณฑ์กลุ่มอาชีพสมาชิกกองทุนพัฒนาบทบาทสตรี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4D30CA34-7978-49BE-A502-D7042338DFDA}"/>
              </a:ext>
            </a:extLst>
          </p:cNvPr>
          <p:cNvSpPr txBox="1">
            <a:spLocks/>
          </p:cNvSpPr>
          <p:nvPr/>
        </p:nvSpPr>
        <p:spPr>
          <a:xfrm>
            <a:off x="4178129" y="2086045"/>
            <a:ext cx="1803743" cy="6467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76200" tIns="38100" rIns="76200" bIns="381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</a:t>
            </a: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โครงการพัฒนาระบบจัดการความรู้ด้วยเทคโนโลยีดิจิทัล</a:t>
            </a:r>
            <a:b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แก่บุคลากรภายในองค์กร</a:t>
            </a:r>
            <a:b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ผ่านช่องทางออนไลน์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7829954C-1330-4433-85E9-FA37586DE4A4}"/>
              </a:ext>
            </a:extLst>
          </p:cNvPr>
          <p:cNvSpPr txBox="1">
            <a:spLocks/>
          </p:cNvSpPr>
          <p:nvPr/>
        </p:nvSpPr>
        <p:spPr>
          <a:xfrm>
            <a:off x="4178129" y="2819293"/>
            <a:ext cx="1803743" cy="646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76200" tIns="38100" rIns="76200" bIns="381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</a:t>
            </a: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โครงการพัฒนาระบบจัดการความรู้ด้วยเทคโนโลยีดิจิทัล</a:t>
            </a:r>
            <a:b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แก่ประชาชนทั่วไป</a:t>
            </a:r>
            <a:b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ผ่านช่องทางออนไลน์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E4FAD37-3830-46F3-ADAF-05C5C37D6D34}"/>
              </a:ext>
            </a:extLst>
          </p:cNvPr>
          <p:cNvSpPr txBox="1">
            <a:spLocks/>
          </p:cNvSpPr>
          <p:nvPr/>
        </p:nvSpPr>
        <p:spPr>
          <a:xfrm>
            <a:off x="4178128" y="3550485"/>
            <a:ext cx="1803743" cy="5371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76200" tIns="38100" rIns="76200" bIns="3810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 </a:t>
            </a: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โครงการถอดบทเรียนความรู้</a:t>
            </a:r>
            <a:b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ของกลุ่มสมาชิกสตรี </a:t>
            </a:r>
            <a:b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</a:t>
            </a:r>
            <a:r>
              <a:rPr lang="en-US" sz="900" b="1" dirty="0" err="1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Lession</a:t>
            </a:r>
            <a:r>
              <a:rPr lang="en-US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Learned)</a:t>
            </a:r>
            <a:endParaRPr lang="th-TH" sz="9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9F1A8C44-60C0-492B-92B7-948C4CDDF181}"/>
              </a:ext>
            </a:extLst>
          </p:cNvPr>
          <p:cNvSpPr txBox="1">
            <a:spLocks/>
          </p:cNvSpPr>
          <p:nvPr/>
        </p:nvSpPr>
        <p:spPr>
          <a:xfrm>
            <a:off x="4178128" y="4198765"/>
            <a:ext cx="1803743" cy="5371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76200" tIns="38100" rIns="76200" bIns="3810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 </a:t>
            </a: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โครงการจัดทำหลักสูตร</a:t>
            </a:r>
            <a:b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สอนอาชีพออนไลน์</a:t>
            </a:r>
            <a:b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ผ่านแอพพลิเคชั่น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B8E20647-73AD-495D-BF3C-246C5C8DAC3E}"/>
              </a:ext>
            </a:extLst>
          </p:cNvPr>
          <p:cNvSpPr txBox="1">
            <a:spLocks/>
          </p:cNvSpPr>
          <p:nvPr/>
        </p:nvSpPr>
        <p:spPr>
          <a:xfrm>
            <a:off x="6221924" y="2091732"/>
            <a:ext cx="1803743" cy="480515"/>
          </a:xfrm>
          <a:prstGeom prst="rect">
            <a:avLst/>
          </a:prstGeom>
          <a:solidFill>
            <a:srgbClr val="FFDDDD"/>
          </a:solidFill>
          <a:ln>
            <a:solidFill>
              <a:srgbClr val="FFAFA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76200" tIns="38100" rIns="76200" bIns="381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</a:t>
            </a: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โครงการพัฒนาระบบบัญชีการเงิน และโปรแกรมทะเบียนลูกหนี้กองทุนพัฒนาบทบาทสตรี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14F85127-5352-49A1-875E-6D93A879C79B}"/>
              </a:ext>
            </a:extLst>
          </p:cNvPr>
          <p:cNvSpPr txBox="1">
            <a:spLocks/>
          </p:cNvSpPr>
          <p:nvPr/>
        </p:nvSpPr>
        <p:spPr>
          <a:xfrm>
            <a:off x="6221924" y="2623202"/>
            <a:ext cx="1803743" cy="380220"/>
          </a:xfrm>
          <a:prstGeom prst="rect">
            <a:avLst/>
          </a:prstGeom>
          <a:solidFill>
            <a:srgbClr val="FFDDDD"/>
          </a:solidFill>
          <a:ln>
            <a:solidFill>
              <a:srgbClr val="FFAFA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76200" tIns="38100" rIns="76200" bIns="381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9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</a:t>
            </a: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โครงการเพิ่มประสิทธิภาพโครงสร้างพื้นฐานระบบเครือข่าย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4EA4016B-5342-48D5-8D2E-2C1EFCBD9043}"/>
              </a:ext>
            </a:extLst>
          </p:cNvPr>
          <p:cNvSpPr txBox="1">
            <a:spLocks/>
          </p:cNvSpPr>
          <p:nvPr/>
        </p:nvSpPr>
        <p:spPr>
          <a:xfrm>
            <a:off x="6221923" y="3055280"/>
            <a:ext cx="1803743" cy="467926"/>
          </a:xfrm>
          <a:prstGeom prst="rect">
            <a:avLst/>
          </a:prstGeom>
          <a:solidFill>
            <a:srgbClr val="FFDDDD"/>
          </a:solidFill>
          <a:ln>
            <a:solidFill>
              <a:srgbClr val="FFAFA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76200" tIns="38100" rIns="76200" bIns="381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 </a:t>
            </a: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โครงการพัฒนาเว็บไซต์กองทุนพัฒนาบทบาทสตรีให้ตรงตาม พรบ.ข้อมูลส่วนบุคคล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D4B33022-0F09-41A4-BAF2-118BE674F534}"/>
              </a:ext>
            </a:extLst>
          </p:cNvPr>
          <p:cNvSpPr txBox="1">
            <a:spLocks/>
          </p:cNvSpPr>
          <p:nvPr/>
        </p:nvSpPr>
        <p:spPr>
          <a:xfrm>
            <a:off x="6221923" y="3577868"/>
            <a:ext cx="1803743" cy="623410"/>
          </a:xfrm>
          <a:prstGeom prst="rect">
            <a:avLst/>
          </a:prstGeom>
          <a:solidFill>
            <a:srgbClr val="FFDDDD"/>
          </a:solidFill>
          <a:ln>
            <a:solidFill>
              <a:srgbClr val="FFAFA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76200" tIns="38100" rIns="76200" bIns="381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 </a:t>
            </a: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โครงการเพิ่มประสิทธิภาพเทคโนโลยีดิจิทัลขององค์กรให้มีความพร้อมใช้งานตอบสนอง</a:t>
            </a:r>
            <a:b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ความต้องการของภารกิจ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740D36E4-73AE-4C10-8681-72B1F8CBBF64}"/>
              </a:ext>
            </a:extLst>
          </p:cNvPr>
          <p:cNvSpPr txBox="1">
            <a:spLocks/>
          </p:cNvSpPr>
          <p:nvPr/>
        </p:nvSpPr>
        <p:spPr>
          <a:xfrm>
            <a:off x="6221923" y="4251222"/>
            <a:ext cx="1803743" cy="613993"/>
          </a:xfrm>
          <a:prstGeom prst="rect">
            <a:avLst/>
          </a:prstGeom>
          <a:solidFill>
            <a:srgbClr val="FFDDDD"/>
          </a:solidFill>
          <a:ln>
            <a:solidFill>
              <a:srgbClr val="FFAFA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76200" tIns="38100" rIns="76200" bIns="381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 </a:t>
            </a: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โครงการเพิ่มประสิทธิภาพ</a:t>
            </a:r>
            <a:b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การบริหารจัดการความมั่นคงปลอดภัยสารสนเทศตามแนวทางมาตรฐานสากล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358D0D7B-5473-45F3-9047-9A3E6D555009}"/>
              </a:ext>
            </a:extLst>
          </p:cNvPr>
          <p:cNvSpPr txBox="1">
            <a:spLocks/>
          </p:cNvSpPr>
          <p:nvPr/>
        </p:nvSpPr>
        <p:spPr>
          <a:xfrm>
            <a:off x="8248657" y="2097418"/>
            <a:ext cx="1803743" cy="4805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76200" tIns="38100" rIns="76200" bIns="381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</a:t>
            </a: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โครงการเพิ่มประสิทธิภาพบุคลากรในการบริหารกองทุน</a:t>
            </a:r>
            <a:b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พัฒนาบทบาทสตรี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FD672D41-2661-41F2-BCE9-8AD8C69D1FCB}"/>
              </a:ext>
            </a:extLst>
          </p:cNvPr>
          <p:cNvSpPr txBox="1">
            <a:spLocks/>
          </p:cNvSpPr>
          <p:nvPr/>
        </p:nvSpPr>
        <p:spPr>
          <a:xfrm>
            <a:off x="8248657" y="2651759"/>
            <a:ext cx="1803743" cy="4793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76200" tIns="38100" rIns="76200" bIns="381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</a:t>
            </a: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โครงการเพิ่มประสิทธิภาพบุคลากรด้านเทคโนโลยี </a:t>
            </a:r>
            <a:b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</a:t>
            </a:r>
            <a:r>
              <a:rPr lang="en-US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Digital Literacy)</a:t>
            </a:r>
            <a:endParaRPr lang="th-TH" sz="9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64933563-B0F9-4C1E-A87C-A0736AFF70FF}"/>
              </a:ext>
            </a:extLst>
          </p:cNvPr>
          <p:cNvSpPr txBox="1">
            <a:spLocks/>
          </p:cNvSpPr>
          <p:nvPr/>
        </p:nvSpPr>
        <p:spPr>
          <a:xfrm>
            <a:off x="8248656" y="3230548"/>
            <a:ext cx="1803743" cy="485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76200" tIns="38100" rIns="76200" bIns="3810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 </a:t>
            </a: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โครงการจัดทำเครือข่าย</a:t>
            </a:r>
            <a:b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900" b="1" spc="-4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ด้านเทคโนโลยีดิจิทัลเพื่อเสริมสร้าง</a:t>
            </a:r>
            <a:r>
              <a:rPr lang="th-TH" sz="900" b="1" spc="-3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ศักยภาพกองทุนพัฒนาบทบาทสตรี</a:t>
            </a: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61BD5257-C6F4-42DF-89CA-99EA288D7C1E}"/>
              </a:ext>
            </a:extLst>
          </p:cNvPr>
          <p:cNvSpPr txBox="1">
            <a:spLocks/>
          </p:cNvSpPr>
          <p:nvPr/>
        </p:nvSpPr>
        <p:spPr>
          <a:xfrm>
            <a:off x="8248656" y="3800837"/>
            <a:ext cx="1803743" cy="4793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76200" tIns="38100" rIns="76200" bIns="3810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 </a:t>
            </a: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โครงการจัดทำคู่มือแนวทาง</a:t>
            </a:r>
            <a:b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การใช้เทคโนโลยีดิจิทัล สำหรับ</a:t>
            </a:r>
            <a:r>
              <a:rPr lang="th-TH" sz="900" b="1" spc="-3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บุคลากรกองทุนพัฒนาบทบาทสตรี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ED246E40-BEAE-4D90-BE36-4ECC5C668B69}"/>
              </a:ext>
            </a:extLst>
          </p:cNvPr>
          <p:cNvSpPr txBox="1">
            <a:spLocks/>
          </p:cNvSpPr>
          <p:nvPr/>
        </p:nvSpPr>
        <p:spPr>
          <a:xfrm>
            <a:off x="1564419" y="211596"/>
            <a:ext cx="6725427" cy="2368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76200" tIns="38100" rIns="76200" bIns="381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โครงการตามประเด็นการพัฒนาเทคโนโลยีและดิจิทัลกองทุนพัฒนาบทบาทสตรี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A994FD5A-C6FC-4D60-A9DC-035538FE92EB}"/>
              </a:ext>
            </a:extLst>
          </p:cNvPr>
          <p:cNvSpPr/>
          <p:nvPr/>
        </p:nvSpPr>
        <p:spPr>
          <a:xfrm>
            <a:off x="8046518" y="5074293"/>
            <a:ext cx="243328" cy="234527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1A6F7CB-7AFF-4A9C-A4D9-1ECCBDB82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31" y="4080481"/>
            <a:ext cx="4224859" cy="144456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64F284F-D6FE-4707-B146-2E8299F5AF3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781" y="4679630"/>
            <a:ext cx="1017368" cy="10173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B8EA066-BCA8-4320-860D-E30B2895012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043" y="4293432"/>
            <a:ext cx="693348" cy="693348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87E8DFE6-133B-4198-B13B-BB496AC244C9}"/>
              </a:ext>
            </a:extLst>
          </p:cNvPr>
          <p:cNvSpPr/>
          <p:nvPr/>
        </p:nvSpPr>
        <p:spPr>
          <a:xfrm>
            <a:off x="6134099" y="5564186"/>
            <a:ext cx="1974921" cy="95087"/>
          </a:xfrm>
          <a:prstGeom prst="rect">
            <a:avLst/>
          </a:prstGeom>
          <a:solidFill>
            <a:srgbClr val="FBF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EFAEAC5-E53A-47C6-805E-3DFB26A2530B}"/>
              </a:ext>
            </a:extLst>
          </p:cNvPr>
          <p:cNvSpPr/>
          <p:nvPr/>
        </p:nvSpPr>
        <p:spPr>
          <a:xfrm>
            <a:off x="8163066" y="5564186"/>
            <a:ext cx="1996934" cy="102041"/>
          </a:xfrm>
          <a:prstGeom prst="rect">
            <a:avLst/>
          </a:prstGeom>
          <a:solidFill>
            <a:srgbClr val="FBF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4" name="Picture 2" descr="โลโก้กรมการพัฒนาชุมชน (Version2560) - สำนักงานพัฒนาชุมชนจังหวัดหนองคาย |  โลโก้, ดอกไม้ผ้า, วันเกิด">
            <a:extLst>
              <a:ext uri="{FF2B5EF4-FFF2-40B4-BE49-F238E27FC236}">
                <a16:creationId xmlns:a16="http://schemas.microsoft.com/office/drawing/2014/main" id="{5AD29B22-1EDB-4BB3-B628-FD31F8350EFD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81" y="54159"/>
            <a:ext cx="517737" cy="455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1" descr="จำนวนสมาชิกกองทุนพัฒนาบทบาทสตรี (ข้อมูล ณ 15 กุมภาพันธ์ 2562) -  สำนักงานพัฒนาชุมชนจังหวัดอำนาจเจริญ">
            <a:extLst>
              <a:ext uri="{FF2B5EF4-FFF2-40B4-BE49-F238E27FC236}">
                <a16:creationId xmlns:a16="http://schemas.microsoft.com/office/drawing/2014/main" id="{8DD6D1E3-ED7A-4C22-96D7-8C08049147F1}"/>
              </a:ext>
            </a:extLst>
          </p:cNvPr>
          <p:cNvPicPr/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391" y="39254"/>
            <a:ext cx="448968" cy="470876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ubtitle 2">
            <a:extLst>
              <a:ext uri="{FF2B5EF4-FFF2-40B4-BE49-F238E27FC236}">
                <a16:creationId xmlns:a16="http://schemas.microsoft.com/office/drawing/2014/main" id="{3C6AD095-3024-424D-9182-CD6F3DAA1D4D}"/>
              </a:ext>
            </a:extLst>
          </p:cNvPr>
          <p:cNvSpPr txBox="1">
            <a:spLocks/>
          </p:cNvSpPr>
          <p:nvPr/>
        </p:nvSpPr>
        <p:spPr>
          <a:xfrm>
            <a:off x="6221923" y="4926791"/>
            <a:ext cx="1803743" cy="637396"/>
          </a:xfrm>
          <a:prstGeom prst="rect">
            <a:avLst/>
          </a:prstGeom>
          <a:solidFill>
            <a:srgbClr val="FFDDDD"/>
          </a:solidFill>
          <a:ln>
            <a:solidFill>
              <a:srgbClr val="FFAFA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76200" tIns="38100" rIns="76200" bIns="381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6. </a:t>
            </a: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โครงการจัดทำแผนบริหาร</a:t>
            </a:r>
            <a:b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ความเสี่ยงด้านเทคโนโลยีดิจิทัล </a:t>
            </a:r>
            <a:b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และปรับปรุงกระบวนการดำเนินงานด้วยระบบเทคโนโลยี</a:t>
            </a: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62AF0C23-2C41-46B6-A35C-6F404D8E141E}"/>
              </a:ext>
            </a:extLst>
          </p:cNvPr>
          <p:cNvSpPr txBox="1">
            <a:spLocks/>
          </p:cNvSpPr>
          <p:nvPr/>
        </p:nvSpPr>
        <p:spPr>
          <a:xfrm>
            <a:off x="8289846" y="4926790"/>
            <a:ext cx="1803743" cy="637396"/>
          </a:xfrm>
          <a:prstGeom prst="rect">
            <a:avLst/>
          </a:prstGeom>
          <a:solidFill>
            <a:srgbClr val="FFDDDD"/>
          </a:solidFill>
          <a:ln>
            <a:solidFill>
              <a:srgbClr val="FFAFA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76200" tIns="38100" rIns="76200" bIns="381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</a:t>
            </a:r>
            <a:r>
              <a:rPr lang="en-US" sz="9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</a:t>
            </a:r>
            <a:r>
              <a:rPr lang="th-TH" sz="9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โครงการ</a:t>
            </a: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พัฒนาระบบรายงานจากฐานข้อมูลลูกหนี้ ให้สามารถตอบสนองต่อความ</a:t>
            </a:r>
            <a:r>
              <a:rPr lang="th-TH" sz="9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ต้องการ</a:t>
            </a:r>
            <a:br>
              <a:rPr lang="th-TH" sz="9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9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ของ</a:t>
            </a: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ผู้ใช้งาน</a:t>
            </a:r>
          </a:p>
        </p:txBody>
      </p:sp>
    </p:spTree>
    <p:extLst>
      <p:ext uri="{BB962C8B-B14F-4D97-AF65-F5344CB8AC3E}">
        <p14:creationId xmlns:p14="http://schemas.microsoft.com/office/powerpoint/2010/main" val="359898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97071" y="1666519"/>
            <a:ext cx="9045388" cy="3169886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th-TH" sz="3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3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3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3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34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34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3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3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34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34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3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3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34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34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3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3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34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34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3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3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34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34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3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3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34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34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3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3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34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34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34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34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3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3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34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34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3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3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34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34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3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3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34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34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34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34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3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3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34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34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34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โครงการ</a:t>
            </a:r>
            <a:r>
              <a:rPr lang="th-TH" sz="3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พัฒนาระบบรายงานจากฐานข้อมูลลูกหนี้</a:t>
            </a:r>
            <a:br>
              <a:rPr lang="th-TH" sz="3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3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ให้สามารถตอบสนองต่อความต้องการของ</a:t>
            </a:r>
            <a:r>
              <a:rPr lang="th-TH" sz="34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ผู้ใช้งาน</a:t>
            </a:r>
            <a:r>
              <a:rPr lang="th-TH" sz="340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340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340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340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endParaRPr lang="th-TH" sz="34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0" y="700454"/>
            <a:ext cx="3332285" cy="439615"/>
          </a:xfrm>
          <a:prstGeom prst="homePlate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ตัวอย่างประเด็นการพัฒนาที่ </a:t>
            </a:r>
            <a:r>
              <a:rPr lang="th-TH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4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913579" y="136691"/>
            <a:ext cx="1515143" cy="1002104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 dirty="0"/>
          </a:p>
          <a:p>
            <a:pPr algn="ctr"/>
            <a:endParaRPr lang="en-US" sz="1500" dirty="0"/>
          </a:p>
          <a:p>
            <a:pPr algn="ctr"/>
            <a:r>
              <a:rPr lang="th-TH" sz="12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</a:t>
            </a:r>
            <a:r>
              <a:rPr lang="th-TH" sz="120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ลูกหนี้กองทุน</a:t>
            </a:r>
            <a:r>
              <a:rPr lang="th-TH" sz="12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พัฒนาบทบาทสตรี</a:t>
            </a:r>
            <a:endParaRPr lang="en-GB" sz="12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572" y="207705"/>
            <a:ext cx="363295" cy="3632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3670" y="1516515"/>
            <a:ext cx="9825318" cy="4016188"/>
          </a:xfrm>
          <a:prstGeom prst="rect">
            <a:avLst/>
          </a:prstGeom>
          <a:ln w="38100"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1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pic>
        <p:nvPicPr>
          <p:cNvPr id="1028" name="Picture 4" descr="Responsive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969" y="330652"/>
            <a:ext cx="747656" cy="74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6495021" y="540787"/>
            <a:ext cx="277906" cy="193910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10" name="Down Arrow 9"/>
          <p:cNvSpPr/>
          <p:nvPr/>
        </p:nvSpPr>
        <p:spPr>
          <a:xfrm>
            <a:off x="7528531" y="1189106"/>
            <a:ext cx="181648" cy="251012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99" name="Google Shape;1012;p36"/>
          <p:cNvSpPr/>
          <p:nvPr/>
        </p:nvSpPr>
        <p:spPr>
          <a:xfrm>
            <a:off x="1590945" y="3045753"/>
            <a:ext cx="18125" cy="18125"/>
          </a:xfrm>
          <a:custGeom>
            <a:avLst/>
            <a:gdLst/>
            <a:ahLst/>
            <a:cxnLst/>
            <a:rect l="l" t="t" r="r" b="b"/>
            <a:pathLst>
              <a:path w="870" h="870" extrusionOk="0">
                <a:moveTo>
                  <a:pt x="441" y="0"/>
                </a:moveTo>
                <a:lnTo>
                  <a:pt x="1" y="441"/>
                </a:lnTo>
                <a:lnTo>
                  <a:pt x="441" y="869"/>
                </a:lnTo>
                <a:lnTo>
                  <a:pt x="870" y="441"/>
                </a:lnTo>
                <a:lnTo>
                  <a:pt x="4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endParaRPr sz="1500"/>
          </a:p>
        </p:txBody>
      </p:sp>
      <p:sp>
        <p:nvSpPr>
          <p:cNvPr id="100" name="Google Shape;1013;p36"/>
          <p:cNvSpPr/>
          <p:nvPr/>
        </p:nvSpPr>
        <p:spPr>
          <a:xfrm>
            <a:off x="1482549" y="3154399"/>
            <a:ext cx="18125" cy="18125"/>
          </a:xfrm>
          <a:custGeom>
            <a:avLst/>
            <a:gdLst/>
            <a:ahLst/>
            <a:cxnLst/>
            <a:rect l="l" t="t" r="r" b="b"/>
            <a:pathLst>
              <a:path w="870" h="870" extrusionOk="0">
                <a:moveTo>
                  <a:pt x="429" y="0"/>
                </a:moveTo>
                <a:lnTo>
                  <a:pt x="1" y="429"/>
                </a:lnTo>
                <a:lnTo>
                  <a:pt x="429" y="869"/>
                </a:lnTo>
                <a:lnTo>
                  <a:pt x="870" y="429"/>
                </a:lnTo>
                <a:lnTo>
                  <a:pt x="42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endParaRPr sz="1500"/>
          </a:p>
        </p:txBody>
      </p:sp>
      <p:sp>
        <p:nvSpPr>
          <p:cNvPr id="101" name="Google Shape;1014;p36"/>
          <p:cNvSpPr/>
          <p:nvPr/>
        </p:nvSpPr>
        <p:spPr>
          <a:xfrm>
            <a:off x="1563904" y="3054920"/>
            <a:ext cx="18146" cy="18125"/>
          </a:xfrm>
          <a:custGeom>
            <a:avLst/>
            <a:gdLst/>
            <a:ahLst/>
            <a:cxnLst/>
            <a:rect l="l" t="t" r="r" b="b"/>
            <a:pathLst>
              <a:path w="871" h="870" extrusionOk="0">
                <a:moveTo>
                  <a:pt x="430" y="1"/>
                </a:moveTo>
                <a:lnTo>
                  <a:pt x="1" y="429"/>
                </a:lnTo>
                <a:lnTo>
                  <a:pt x="430" y="870"/>
                </a:lnTo>
                <a:lnTo>
                  <a:pt x="870" y="429"/>
                </a:lnTo>
                <a:lnTo>
                  <a:pt x="4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endParaRPr sz="1500"/>
          </a:p>
        </p:txBody>
      </p:sp>
      <p:sp>
        <p:nvSpPr>
          <p:cNvPr id="102" name="Google Shape;1015;p36"/>
          <p:cNvSpPr/>
          <p:nvPr/>
        </p:nvSpPr>
        <p:spPr>
          <a:xfrm>
            <a:off x="1582028" y="3073025"/>
            <a:ext cx="18125" cy="18146"/>
          </a:xfrm>
          <a:custGeom>
            <a:avLst/>
            <a:gdLst/>
            <a:ahLst/>
            <a:cxnLst/>
            <a:rect l="l" t="t" r="r" b="b"/>
            <a:pathLst>
              <a:path w="870" h="871" extrusionOk="0">
                <a:moveTo>
                  <a:pt x="429" y="1"/>
                </a:moveTo>
                <a:lnTo>
                  <a:pt x="0" y="430"/>
                </a:lnTo>
                <a:lnTo>
                  <a:pt x="429" y="870"/>
                </a:lnTo>
                <a:lnTo>
                  <a:pt x="869" y="430"/>
                </a:lnTo>
                <a:lnTo>
                  <a:pt x="42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endParaRPr sz="1500"/>
          </a:p>
        </p:txBody>
      </p:sp>
      <p:sp>
        <p:nvSpPr>
          <p:cNvPr id="103" name="Google Shape;1016;p36"/>
          <p:cNvSpPr/>
          <p:nvPr/>
        </p:nvSpPr>
        <p:spPr>
          <a:xfrm>
            <a:off x="1491487" y="3127358"/>
            <a:ext cx="18125" cy="17875"/>
          </a:xfrm>
          <a:custGeom>
            <a:avLst/>
            <a:gdLst/>
            <a:ahLst/>
            <a:cxnLst/>
            <a:rect l="l" t="t" r="r" b="b"/>
            <a:pathLst>
              <a:path w="870" h="858" extrusionOk="0">
                <a:moveTo>
                  <a:pt x="441" y="0"/>
                </a:moveTo>
                <a:lnTo>
                  <a:pt x="0" y="429"/>
                </a:lnTo>
                <a:lnTo>
                  <a:pt x="441" y="858"/>
                </a:lnTo>
                <a:lnTo>
                  <a:pt x="869" y="429"/>
                </a:lnTo>
                <a:lnTo>
                  <a:pt x="4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endParaRPr sz="1500"/>
          </a:p>
        </p:txBody>
      </p:sp>
      <p:sp>
        <p:nvSpPr>
          <p:cNvPr id="104" name="Google Shape;1017;p36"/>
          <p:cNvSpPr/>
          <p:nvPr/>
        </p:nvSpPr>
        <p:spPr>
          <a:xfrm>
            <a:off x="1509591" y="3145462"/>
            <a:ext cx="18125" cy="17875"/>
          </a:xfrm>
          <a:custGeom>
            <a:avLst/>
            <a:gdLst/>
            <a:ahLst/>
            <a:cxnLst/>
            <a:rect l="l" t="t" r="r" b="b"/>
            <a:pathLst>
              <a:path w="870" h="858" extrusionOk="0">
                <a:moveTo>
                  <a:pt x="441" y="1"/>
                </a:moveTo>
                <a:lnTo>
                  <a:pt x="0" y="429"/>
                </a:lnTo>
                <a:lnTo>
                  <a:pt x="441" y="858"/>
                </a:lnTo>
                <a:lnTo>
                  <a:pt x="870" y="429"/>
                </a:lnTo>
                <a:lnTo>
                  <a:pt x="44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endParaRPr sz="1500"/>
          </a:p>
        </p:txBody>
      </p:sp>
      <p:sp>
        <p:nvSpPr>
          <p:cNvPr id="105" name="Google Shape;1018;p36"/>
          <p:cNvSpPr/>
          <p:nvPr/>
        </p:nvSpPr>
        <p:spPr>
          <a:xfrm>
            <a:off x="1518779" y="3100066"/>
            <a:ext cx="35979" cy="36250"/>
          </a:xfrm>
          <a:custGeom>
            <a:avLst/>
            <a:gdLst/>
            <a:ahLst/>
            <a:cxnLst/>
            <a:rect l="l" t="t" r="r" b="b"/>
            <a:pathLst>
              <a:path w="1727" h="1740" extrusionOk="0">
                <a:moveTo>
                  <a:pt x="429" y="1"/>
                </a:moveTo>
                <a:lnTo>
                  <a:pt x="0" y="441"/>
                </a:lnTo>
                <a:lnTo>
                  <a:pt x="1298" y="1739"/>
                </a:lnTo>
                <a:lnTo>
                  <a:pt x="1726" y="1310"/>
                </a:lnTo>
                <a:lnTo>
                  <a:pt x="42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endParaRPr sz="1500"/>
          </a:p>
        </p:txBody>
      </p:sp>
      <p:sp>
        <p:nvSpPr>
          <p:cNvPr id="106" name="Google Shape;1019;p36"/>
          <p:cNvSpPr/>
          <p:nvPr/>
        </p:nvSpPr>
        <p:spPr>
          <a:xfrm>
            <a:off x="1536633" y="3081962"/>
            <a:ext cx="36229" cy="36229"/>
          </a:xfrm>
          <a:custGeom>
            <a:avLst/>
            <a:gdLst/>
            <a:ahLst/>
            <a:cxnLst/>
            <a:rect l="l" t="t" r="r" b="b"/>
            <a:pathLst>
              <a:path w="1739" h="1739" extrusionOk="0">
                <a:moveTo>
                  <a:pt x="441" y="1"/>
                </a:moveTo>
                <a:lnTo>
                  <a:pt x="0" y="441"/>
                </a:lnTo>
                <a:lnTo>
                  <a:pt x="1310" y="1739"/>
                </a:lnTo>
                <a:lnTo>
                  <a:pt x="1739" y="1310"/>
                </a:lnTo>
                <a:lnTo>
                  <a:pt x="44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endParaRPr sz="1500"/>
          </a:p>
        </p:txBody>
      </p:sp>
      <p:sp>
        <p:nvSpPr>
          <p:cNvPr id="107" name="Google Shape;1020;p36"/>
          <p:cNvSpPr/>
          <p:nvPr/>
        </p:nvSpPr>
        <p:spPr>
          <a:xfrm>
            <a:off x="1554737" y="3544066"/>
            <a:ext cx="12167" cy="12438"/>
          </a:xfrm>
          <a:custGeom>
            <a:avLst/>
            <a:gdLst/>
            <a:ahLst/>
            <a:cxnLst/>
            <a:rect l="l" t="t" r="r" b="b"/>
            <a:pathLst>
              <a:path w="584" h="597" extrusionOk="0">
                <a:moveTo>
                  <a:pt x="0" y="1"/>
                </a:moveTo>
                <a:lnTo>
                  <a:pt x="0" y="596"/>
                </a:lnTo>
                <a:lnTo>
                  <a:pt x="584" y="596"/>
                </a:lnTo>
                <a:lnTo>
                  <a:pt x="58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endParaRPr sz="1500"/>
          </a:p>
        </p:txBody>
      </p:sp>
      <p:sp>
        <p:nvSpPr>
          <p:cNvPr id="108" name="Google Shape;1021;p36"/>
          <p:cNvSpPr/>
          <p:nvPr/>
        </p:nvSpPr>
        <p:spPr>
          <a:xfrm>
            <a:off x="1542591" y="3605837"/>
            <a:ext cx="36729" cy="36729"/>
          </a:xfrm>
          <a:custGeom>
            <a:avLst/>
            <a:gdLst/>
            <a:ahLst/>
            <a:cxnLst/>
            <a:rect l="l" t="t" r="r" b="b"/>
            <a:pathLst>
              <a:path w="1763" h="1763" extrusionOk="0">
                <a:moveTo>
                  <a:pt x="583" y="1"/>
                </a:moveTo>
                <a:lnTo>
                  <a:pt x="583" y="596"/>
                </a:lnTo>
                <a:lnTo>
                  <a:pt x="0" y="596"/>
                </a:lnTo>
                <a:lnTo>
                  <a:pt x="0" y="1179"/>
                </a:lnTo>
                <a:lnTo>
                  <a:pt x="583" y="1179"/>
                </a:lnTo>
                <a:lnTo>
                  <a:pt x="583" y="1763"/>
                </a:lnTo>
                <a:lnTo>
                  <a:pt x="1167" y="1763"/>
                </a:lnTo>
                <a:lnTo>
                  <a:pt x="1167" y="1179"/>
                </a:lnTo>
                <a:lnTo>
                  <a:pt x="1762" y="1179"/>
                </a:lnTo>
                <a:lnTo>
                  <a:pt x="1762" y="596"/>
                </a:lnTo>
                <a:lnTo>
                  <a:pt x="1167" y="596"/>
                </a:lnTo>
                <a:lnTo>
                  <a:pt x="11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endParaRPr sz="1500"/>
          </a:p>
        </p:txBody>
      </p:sp>
      <p:sp>
        <p:nvSpPr>
          <p:cNvPr id="109" name="Google Shape;1022;p36"/>
          <p:cNvSpPr/>
          <p:nvPr/>
        </p:nvSpPr>
        <p:spPr>
          <a:xfrm>
            <a:off x="1260049" y="4075628"/>
            <a:ext cx="14917" cy="14917"/>
          </a:xfrm>
          <a:custGeom>
            <a:avLst/>
            <a:gdLst/>
            <a:ahLst/>
            <a:cxnLst/>
            <a:rect l="l" t="t" r="r" b="b"/>
            <a:pathLst>
              <a:path w="716" h="716" extrusionOk="0">
                <a:moveTo>
                  <a:pt x="1" y="1"/>
                </a:moveTo>
                <a:lnTo>
                  <a:pt x="1" y="715"/>
                </a:lnTo>
                <a:lnTo>
                  <a:pt x="715" y="715"/>
                </a:lnTo>
                <a:lnTo>
                  <a:pt x="7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endParaRPr sz="1500"/>
          </a:p>
        </p:txBody>
      </p:sp>
      <p:sp>
        <p:nvSpPr>
          <p:cNvPr id="142" name="Google Shape;1026;p36"/>
          <p:cNvSpPr/>
          <p:nvPr/>
        </p:nvSpPr>
        <p:spPr>
          <a:xfrm>
            <a:off x="1872213" y="1652740"/>
            <a:ext cx="1493143" cy="449065"/>
          </a:xfrm>
          <a:custGeom>
            <a:avLst/>
            <a:gdLst/>
            <a:ahLst/>
            <a:cxnLst/>
            <a:rect l="l" t="t" r="r" b="b"/>
            <a:pathLst>
              <a:path w="87298" h="26255" extrusionOk="0">
                <a:moveTo>
                  <a:pt x="14979" y="1"/>
                </a:moveTo>
                <a:cubicBezTo>
                  <a:pt x="6704" y="1"/>
                  <a:pt x="1" y="6716"/>
                  <a:pt x="1" y="14979"/>
                </a:cubicBezTo>
                <a:lnTo>
                  <a:pt x="1" y="26254"/>
                </a:lnTo>
                <a:lnTo>
                  <a:pt x="78356" y="26254"/>
                </a:lnTo>
                <a:lnTo>
                  <a:pt x="87297" y="13419"/>
                </a:lnTo>
                <a:lnTo>
                  <a:pt x="78356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76188" tIns="76188" rIns="228583" bIns="114292" anchor="ctr" anchorCtr="0">
            <a:noAutofit/>
          </a:bodyPr>
          <a:lstStyle/>
          <a:p>
            <a:pPr algn="ctr"/>
            <a:r>
              <a:rPr lang="th-TH" sz="1100" dirty="0">
                <a:solidFill>
                  <a:srgbClr val="002060"/>
                </a:solidFill>
                <a:latin typeface="Chulabhorn Likit Text" panose="00000500000000000000" pitchFamily="50" charset="-34"/>
                <a:ea typeface="Roboto"/>
                <a:cs typeface="Chulabhorn Likit Text" panose="00000500000000000000" pitchFamily="50" charset="-34"/>
                <a:sym typeface="Roboto"/>
              </a:rPr>
              <a:t>ข้อมูลสมาชิก</a:t>
            </a:r>
            <a:endParaRPr sz="1100" dirty="0">
              <a:solidFill>
                <a:srgbClr val="002060"/>
              </a:solidFill>
              <a:latin typeface="Chulabhorn Likit Text" panose="00000500000000000000" pitchFamily="50" charset="-34"/>
              <a:ea typeface="Roboto"/>
              <a:cs typeface="Chulabhorn Likit Text" panose="00000500000000000000" pitchFamily="50" charset="-34"/>
              <a:sym typeface="Roboto"/>
            </a:endParaRPr>
          </a:p>
        </p:txBody>
      </p:sp>
      <p:sp>
        <p:nvSpPr>
          <p:cNvPr id="143" name="Google Shape;1027;p36"/>
          <p:cNvSpPr/>
          <p:nvPr/>
        </p:nvSpPr>
        <p:spPr>
          <a:xfrm>
            <a:off x="1274966" y="1652740"/>
            <a:ext cx="2164150" cy="845946"/>
          </a:xfrm>
          <a:custGeom>
            <a:avLst/>
            <a:gdLst/>
            <a:ahLst/>
            <a:cxnLst/>
            <a:rect l="l" t="t" r="r" b="b"/>
            <a:pathLst>
              <a:path w="126529" h="49459" extrusionOk="0">
                <a:moveTo>
                  <a:pt x="112896" y="0"/>
                </a:moveTo>
                <a:lnTo>
                  <a:pt x="121992" y="13347"/>
                </a:lnTo>
                <a:lnTo>
                  <a:pt x="115634" y="22467"/>
                </a:lnTo>
                <a:lnTo>
                  <a:pt x="24396" y="22467"/>
                </a:lnTo>
                <a:lnTo>
                  <a:pt x="24396" y="22432"/>
                </a:lnTo>
                <a:lnTo>
                  <a:pt x="24373" y="22432"/>
                </a:lnTo>
                <a:lnTo>
                  <a:pt x="0" y="46804"/>
                </a:lnTo>
                <a:lnTo>
                  <a:pt x="2644" y="49459"/>
                </a:lnTo>
                <a:lnTo>
                  <a:pt x="25897" y="26194"/>
                </a:lnTo>
                <a:lnTo>
                  <a:pt x="117587" y="26194"/>
                </a:lnTo>
                <a:lnTo>
                  <a:pt x="126528" y="13383"/>
                </a:lnTo>
                <a:lnTo>
                  <a:pt x="117587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endParaRPr sz="1500"/>
          </a:p>
        </p:txBody>
      </p:sp>
      <p:grpSp>
        <p:nvGrpSpPr>
          <p:cNvPr id="13" name="Group 12"/>
          <p:cNvGrpSpPr/>
          <p:nvPr/>
        </p:nvGrpSpPr>
        <p:grpSpPr>
          <a:xfrm rot="19803951">
            <a:off x="334871" y="2151481"/>
            <a:ext cx="1817780" cy="1843089"/>
            <a:chOff x="90011" y="2337227"/>
            <a:chExt cx="2181336" cy="2211707"/>
          </a:xfrm>
        </p:grpSpPr>
        <p:sp>
          <p:nvSpPr>
            <p:cNvPr id="141" name="Google Shape;1035;p36"/>
            <p:cNvSpPr/>
            <p:nvPr/>
          </p:nvSpPr>
          <p:spPr>
            <a:xfrm rot="14888215">
              <a:off x="1007010" y="2172189"/>
              <a:ext cx="797450" cy="1127525"/>
            </a:xfrm>
            <a:custGeom>
              <a:avLst/>
              <a:gdLst/>
              <a:ahLst/>
              <a:cxnLst/>
              <a:rect l="l" t="t" r="r" b="b"/>
              <a:pathLst>
                <a:path w="31898" h="45101" extrusionOk="0">
                  <a:moveTo>
                    <a:pt x="0" y="0"/>
                  </a:moveTo>
                  <a:lnTo>
                    <a:pt x="0" y="45101"/>
                  </a:lnTo>
                  <a:cubicBezTo>
                    <a:pt x="12431" y="45041"/>
                    <a:pt x="23694" y="40017"/>
                    <a:pt x="31897" y="3189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  <p:sp>
          <p:nvSpPr>
            <p:cNvPr id="144" name="Google Shape;1035;p36"/>
            <p:cNvSpPr/>
            <p:nvPr/>
          </p:nvSpPr>
          <p:spPr>
            <a:xfrm rot="17610935">
              <a:off x="1308860" y="2597753"/>
              <a:ext cx="797450" cy="1127525"/>
            </a:xfrm>
            <a:custGeom>
              <a:avLst/>
              <a:gdLst/>
              <a:ahLst/>
              <a:cxnLst/>
              <a:rect l="l" t="t" r="r" b="b"/>
              <a:pathLst>
                <a:path w="31898" h="45101" extrusionOk="0">
                  <a:moveTo>
                    <a:pt x="0" y="0"/>
                  </a:moveTo>
                  <a:lnTo>
                    <a:pt x="0" y="45101"/>
                  </a:lnTo>
                  <a:cubicBezTo>
                    <a:pt x="12431" y="45041"/>
                    <a:pt x="23694" y="40017"/>
                    <a:pt x="31897" y="3189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  <p:sp>
          <p:nvSpPr>
            <p:cNvPr id="145" name="Google Shape;1035;p36"/>
            <p:cNvSpPr/>
            <p:nvPr/>
          </p:nvSpPr>
          <p:spPr>
            <a:xfrm rot="20310068">
              <a:off x="1215219" y="3123866"/>
              <a:ext cx="797450" cy="1127525"/>
            </a:xfrm>
            <a:custGeom>
              <a:avLst/>
              <a:gdLst/>
              <a:ahLst/>
              <a:cxnLst/>
              <a:rect l="l" t="t" r="r" b="b"/>
              <a:pathLst>
                <a:path w="31898" h="45101" extrusionOk="0">
                  <a:moveTo>
                    <a:pt x="0" y="0"/>
                  </a:moveTo>
                  <a:lnTo>
                    <a:pt x="0" y="45101"/>
                  </a:lnTo>
                  <a:cubicBezTo>
                    <a:pt x="12431" y="45041"/>
                    <a:pt x="23694" y="40017"/>
                    <a:pt x="31897" y="3189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  <p:sp>
          <p:nvSpPr>
            <p:cNvPr id="146" name="Google Shape;1035;p36"/>
            <p:cNvSpPr/>
            <p:nvPr/>
          </p:nvSpPr>
          <p:spPr>
            <a:xfrm rot="1404060">
              <a:off x="775789" y="3421409"/>
              <a:ext cx="797450" cy="1127525"/>
            </a:xfrm>
            <a:custGeom>
              <a:avLst/>
              <a:gdLst/>
              <a:ahLst/>
              <a:cxnLst/>
              <a:rect l="l" t="t" r="r" b="b"/>
              <a:pathLst>
                <a:path w="31898" h="45101" extrusionOk="0">
                  <a:moveTo>
                    <a:pt x="0" y="0"/>
                  </a:moveTo>
                  <a:lnTo>
                    <a:pt x="0" y="45101"/>
                  </a:lnTo>
                  <a:cubicBezTo>
                    <a:pt x="12431" y="45041"/>
                    <a:pt x="23694" y="40017"/>
                    <a:pt x="31897" y="3189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  <p:sp>
          <p:nvSpPr>
            <p:cNvPr id="147" name="Google Shape;1035;p36"/>
            <p:cNvSpPr/>
            <p:nvPr/>
          </p:nvSpPr>
          <p:spPr>
            <a:xfrm rot="4123910">
              <a:off x="255049" y="3318183"/>
              <a:ext cx="797450" cy="1127525"/>
            </a:xfrm>
            <a:custGeom>
              <a:avLst/>
              <a:gdLst/>
              <a:ahLst/>
              <a:cxnLst/>
              <a:rect l="l" t="t" r="r" b="b"/>
              <a:pathLst>
                <a:path w="31898" h="45101" extrusionOk="0">
                  <a:moveTo>
                    <a:pt x="0" y="0"/>
                  </a:moveTo>
                  <a:lnTo>
                    <a:pt x="0" y="45101"/>
                  </a:lnTo>
                  <a:cubicBezTo>
                    <a:pt x="12431" y="45041"/>
                    <a:pt x="23694" y="40017"/>
                    <a:pt x="31897" y="3189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</p:grpSp>
      <p:sp>
        <p:nvSpPr>
          <p:cNvPr id="154" name="Google Shape;1040;p36"/>
          <p:cNvSpPr/>
          <p:nvPr/>
        </p:nvSpPr>
        <p:spPr>
          <a:xfrm>
            <a:off x="2229806" y="2228182"/>
            <a:ext cx="1493520" cy="413499"/>
          </a:xfrm>
          <a:custGeom>
            <a:avLst/>
            <a:gdLst/>
            <a:ahLst/>
            <a:cxnLst/>
            <a:rect l="l" t="t" r="r" b="b"/>
            <a:pathLst>
              <a:path w="87298" h="26243" extrusionOk="0">
                <a:moveTo>
                  <a:pt x="14979" y="1"/>
                </a:moveTo>
                <a:cubicBezTo>
                  <a:pt x="6704" y="1"/>
                  <a:pt x="1" y="6704"/>
                  <a:pt x="1" y="14979"/>
                </a:cubicBezTo>
                <a:lnTo>
                  <a:pt x="1" y="26242"/>
                </a:lnTo>
                <a:lnTo>
                  <a:pt x="78356" y="26242"/>
                </a:lnTo>
                <a:lnTo>
                  <a:pt x="87297" y="13407"/>
                </a:lnTo>
                <a:lnTo>
                  <a:pt x="78356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76188" tIns="76188" rIns="228583" bIns="114292" anchor="ctr" anchorCtr="0">
            <a:noAutofit/>
          </a:bodyPr>
          <a:lstStyle/>
          <a:p>
            <a:pPr algn="ctr"/>
            <a:r>
              <a:rPr lang="th-TH" sz="1100" dirty="0">
                <a:solidFill>
                  <a:srgbClr val="002060"/>
                </a:solidFill>
                <a:latin typeface="Chulabhorn Likit Text" panose="00000500000000000000" pitchFamily="50" charset="-34"/>
                <a:ea typeface="Roboto"/>
                <a:cs typeface="Chulabhorn Likit Text" panose="00000500000000000000" pitchFamily="50" charset="-34"/>
                <a:sym typeface="Roboto"/>
              </a:rPr>
              <a:t>ข้อมูลลูกหนี้</a:t>
            </a:r>
            <a:endParaRPr sz="1100" dirty="0">
              <a:solidFill>
                <a:srgbClr val="002060"/>
              </a:solidFill>
              <a:latin typeface="Chulabhorn Likit Text" panose="00000500000000000000" pitchFamily="50" charset="-34"/>
              <a:ea typeface="Roboto"/>
              <a:cs typeface="Chulabhorn Likit Text" panose="00000500000000000000" pitchFamily="50" charset="-34"/>
              <a:sym typeface="Roboto"/>
            </a:endParaRPr>
          </a:p>
        </p:txBody>
      </p:sp>
      <p:sp>
        <p:nvSpPr>
          <p:cNvPr id="155" name="Google Shape;1041;p36"/>
          <p:cNvSpPr/>
          <p:nvPr/>
        </p:nvSpPr>
        <p:spPr>
          <a:xfrm>
            <a:off x="1784523" y="2222271"/>
            <a:ext cx="1938803" cy="486965"/>
          </a:xfrm>
          <a:custGeom>
            <a:avLst/>
            <a:gdLst/>
            <a:ahLst/>
            <a:cxnLst/>
            <a:rect l="l" t="t" r="r" b="b"/>
            <a:pathLst>
              <a:path w="123124" h="26243" extrusionOk="0">
                <a:moveTo>
                  <a:pt x="109491" y="1"/>
                </a:moveTo>
                <a:lnTo>
                  <a:pt x="118599" y="13360"/>
                </a:lnTo>
                <a:lnTo>
                  <a:pt x="112229" y="22504"/>
                </a:lnTo>
                <a:lnTo>
                  <a:pt x="1" y="22504"/>
                </a:lnTo>
                <a:lnTo>
                  <a:pt x="1" y="26242"/>
                </a:lnTo>
                <a:lnTo>
                  <a:pt x="114182" y="26242"/>
                </a:lnTo>
                <a:lnTo>
                  <a:pt x="123123" y="13407"/>
                </a:lnTo>
                <a:lnTo>
                  <a:pt x="114182" y="1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endParaRPr sz="1500"/>
          </a:p>
        </p:txBody>
      </p:sp>
      <p:sp>
        <p:nvSpPr>
          <p:cNvPr id="156" name="Google Shape;1040;p36"/>
          <p:cNvSpPr/>
          <p:nvPr/>
        </p:nvSpPr>
        <p:spPr>
          <a:xfrm>
            <a:off x="2476943" y="2824113"/>
            <a:ext cx="1493520" cy="449580"/>
          </a:xfrm>
          <a:custGeom>
            <a:avLst/>
            <a:gdLst/>
            <a:ahLst/>
            <a:cxnLst/>
            <a:rect l="l" t="t" r="r" b="b"/>
            <a:pathLst>
              <a:path w="87298" h="26243" extrusionOk="0">
                <a:moveTo>
                  <a:pt x="14979" y="1"/>
                </a:moveTo>
                <a:cubicBezTo>
                  <a:pt x="6704" y="1"/>
                  <a:pt x="1" y="6704"/>
                  <a:pt x="1" y="14979"/>
                </a:cubicBezTo>
                <a:lnTo>
                  <a:pt x="1" y="26242"/>
                </a:lnTo>
                <a:lnTo>
                  <a:pt x="78356" y="26242"/>
                </a:lnTo>
                <a:lnTo>
                  <a:pt x="87297" y="13407"/>
                </a:lnTo>
                <a:lnTo>
                  <a:pt x="78356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76188" tIns="76188" rIns="228583" bIns="114292" anchor="ctr" anchorCtr="0">
            <a:noAutofit/>
          </a:bodyPr>
          <a:lstStyle/>
          <a:p>
            <a:pPr algn="ctr"/>
            <a:r>
              <a:rPr lang="th-TH" sz="1100" dirty="0">
                <a:solidFill>
                  <a:srgbClr val="002060"/>
                </a:solidFill>
                <a:latin typeface="Chulabhorn Likit Text" panose="00000500000000000000" pitchFamily="50" charset="-34"/>
                <a:ea typeface="Roboto"/>
                <a:cs typeface="Chulabhorn Likit Text" panose="00000500000000000000" pitchFamily="50" charset="-34"/>
                <a:sym typeface="Roboto"/>
              </a:rPr>
              <a:t>ข้อมูลโครงการเงินอุดหนุน</a:t>
            </a:r>
            <a:endParaRPr sz="1100" dirty="0">
              <a:solidFill>
                <a:srgbClr val="002060"/>
              </a:solidFill>
              <a:latin typeface="Chulabhorn Likit Text" panose="00000500000000000000" pitchFamily="50" charset="-34"/>
              <a:ea typeface="Roboto"/>
              <a:cs typeface="Chulabhorn Likit Text" panose="00000500000000000000" pitchFamily="50" charset="-34"/>
              <a:sym typeface="Roboto"/>
            </a:endParaRPr>
          </a:p>
        </p:txBody>
      </p:sp>
      <p:sp>
        <p:nvSpPr>
          <p:cNvPr id="157" name="Google Shape;1041;p36"/>
          <p:cNvSpPr/>
          <p:nvPr/>
        </p:nvSpPr>
        <p:spPr>
          <a:xfrm>
            <a:off x="1908295" y="2822676"/>
            <a:ext cx="2062168" cy="518571"/>
          </a:xfrm>
          <a:custGeom>
            <a:avLst/>
            <a:gdLst/>
            <a:ahLst/>
            <a:cxnLst/>
            <a:rect l="l" t="t" r="r" b="b"/>
            <a:pathLst>
              <a:path w="123124" h="26243" extrusionOk="0">
                <a:moveTo>
                  <a:pt x="109491" y="1"/>
                </a:moveTo>
                <a:lnTo>
                  <a:pt x="118599" y="13360"/>
                </a:lnTo>
                <a:lnTo>
                  <a:pt x="112229" y="22504"/>
                </a:lnTo>
                <a:lnTo>
                  <a:pt x="1" y="22504"/>
                </a:lnTo>
                <a:lnTo>
                  <a:pt x="1" y="26242"/>
                </a:lnTo>
                <a:lnTo>
                  <a:pt x="114182" y="26242"/>
                </a:lnTo>
                <a:lnTo>
                  <a:pt x="123123" y="13407"/>
                </a:lnTo>
                <a:lnTo>
                  <a:pt x="114182" y="1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endParaRPr sz="1500"/>
          </a:p>
        </p:txBody>
      </p:sp>
      <p:sp>
        <p:nvSpPr>
          <p:cNvPr id="158" name="Google Shape;1040;p36"/>
          <p:cNvSpPr/>
          <p:nvPr/>
        </p:nvSpPr>
        <p:spPr>
          <a:xfrm>
            <a:off x="2119649" y="3413523"/>
            <a:ext cx="1493520" cy="449580"/>
          </a:xfrm>
          <a:custGeom>
            <a:avLst/>
            <a:gdLst/>
            <a:ahLst/>
            <a:cxnLst/>
            <a:rect l="l" t="t" r="r" b="b"/>
            <a:pathLst>
              <a:path w="87298" h="26243" extrusionOk="0">
                <a:moveTo>
                  <a:pt x="14979" y="1"/>
                </a:moveTo>
                <a:cubicBezTo>
                  <a:pt x="6704" y="1"/>
                  <a:pt x="1" y="6704"/>
                  <a:pt x="1" y="14979"/>
                </a:cubicBezTo>
                <a:lnTo>
                  <a:pt x="1" y="26242"/>
                </a:lnTo>
                <a:lnTo>
                  <a:pt x="78356" y="26242"/>
                </a:lnTo>
                <a:lnTo>
                  <a:pt x="87297" y="13407"/>
                </a:lnTo>
                <a:lnTo>
                  <a:pt x="78356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76188" tIns="76188" rIns="228583" bIns="114292" anchor="ctr" anchorCtr="0">
            <a:noAutofit/>
          </a:bodyPr>
          <a:lstStyle/>
          <a:p>
            <a:pPr algn="ctr"/>
            <a:r>
              <a:rPr lang="th-TH" sz="1100" dirty="0">
                <a:solidFill>
                  <a:srgbClr val="002060"/>
                </a:solidFill>
                <a:latin typeface="Chulabhorn Likit Text" panose="00000500000000000000" pitchFamily="50" charset="-34"/>
                <a:ea typeface="Roboto"/>
                <a:cs typeface="Chulabhorn Likit Text" panose="00000500000000000000" pitchFamily="50" charset="-34"/>
                <a:sym typeface="Roboto"/>
              </a:rPr>
              <a:t>ข้อมูลโครงการเงินหมุนเวียน</a:t>
            </a:r>
            <a:endParaRPr sz="1100" dirty="0">
              <a:solidFill>
                <a:srgbClr val="002060"/>
              </a:solidFill>
              <a:latin typeface="Chulabhorn Likit Text" panose="00000500000000000000" pitchFamily="50" charset="-34"/>
              <a:ea typeface="Roboto"/>
              <a:cs typeface="Chulabhorn Likit Text" panose="00000500000000000000" pitchFamily="50" charset="-34"/>
              <a:sym typeface="Roboto"/>
            </a:endParaRPr>
          </a:p>
        </p:txBody>
      </p:sp>
      <p:sp>
        <p:nvSpPr>
          <p:cNvPr id="159" name="Google Shape;1041;p36"/>
          <p:cNvSpPr/>
          <p:nvPr/>
        </p:nvSpPr>
        <p:spPr>
          <a:xfrm>
            <a:off x="1364513" y="3403061"/>
            <a:ext cx="2277138" cy="518571"/>
          </a:xfrm>
          <a:custGeom>
            <a:avLst/>
            <a:gdLst/>
            <a:ahLst/>
            <a:cxnLst/>
            <a:rect l="l" t="t" r="r" b="b"/>
            <a:pathLst>
              <a:path w="123124" h="26243" extrusionOk="0">
                <a:moveTo>
                  <a:pt x="109491" y="1"/>
                </a:moveTo>
                <a:lnTo>
                  <a:pt x="118599" y="13360"/>
                </a:lnTo>
                <a:lnTo>
                  <a:pt x="112229" y="22504"/>
                </a:lnTo>
                <a:lnTo>
                  <a:pt x="1" y="22504"/>
                </a:lnTo>
                <a:lnTo>
                  <a:pt x="1" y="26242"/>
                </a:lnTo>
                <a:lnTo>
                  <a:pt x="114182" y="26242"/>
                </a:lnTo>
                <a:lnTo>
                  <a:pt x="123123" y="13407"/>
                </a:lnTo>
                <a:lnTo>
                  <a:pt x="114182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endParaRPr sz="1500"/>
          </a:p>
        </p:txBody>
      </p:sp>
      <p:sp>
        <p:nvSpPr>
          <p:cNvPr id="160" name="Google Shape;1040;p36"/>
          <p:cNvSpPr/>
          <p:nvPr/>
        </p:nvSpPr>
        <p:spPr>
          <a:xfrm>
            <a:off x="1836300" y="4027351"/>
            <a:ext cx="1493520" cy="449580"/>
          </a:xfrm>
          <a:custGeom>
            <a:avLst/>
            <a:gdLst/>
            <a:ahLst/>
            <a:cxnLst/>
            <a:rect l="l" t="t" r="r" b="b"/>
            <a:pathLst>
              <a:path w="87298" h="26243" extrusionOk="0">
                <a:moveTo>
                  <a:pt x="14979" y="1"/>
                </a:moveTo>
                <a:cubicBezTo>
                  <a:pt x="6704" y="1"/>
                  <a:pt x="1" y="6704"/>
                  <a:pt x="1" y="14979"/>
                </a:cubicBezTo>
                <a:lnTo>
                  <a:pt x="1" y="26242"/>
                </a:lnTo>
                <a:lnTo>
                  <a:pt x="78356" y="26242"/>
                </a:lnTo>
                <a:lnTo>
                  <a:pt x="87297" y="13407"/>
                </a:lnTo>
                <a:lnTo>
                  <a:pt x="78356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76188" tIns="76188" rIns="228583" bIns="114292" anchor="ctr" anchorCtr="0">
            <a:noAutofit/>
          </a:bodyPr>
          <a:lstStyle/>
          <a:p>
            <a:pPr algn="ctr"/>
            <a:r>
              <a:rPr lang="th-TH" sz="1100" dirty="0">
                <a:solidFill>
                  <a:srgbClr val="002060"/>
                </a:solidFill>
                <a:latin typeface="Chulabhorn Likit Text" panose="00000500000000000000" pitchFamily="50" charset="-34"/>
                <a:ea typeface="Roboto"/>
                <a:cs typeface="Chulabhorn Likit Text" panose="00000500000000000000" pitchFamily="50" charset="-34"/>
                <a:sym typeface="Roboto"/>
              </a:rPr>
              <a:t>ข้อมูลเบิกจ่ายงบประมาณ</a:t>
            </a:r>
            <a:endParaRPr sz="1100" dirty="0">
              <a:solidFill>
                <a:srgbClr val="002060"/>
              </a:solidFill>
              <a:latin typeface="Chulabhorn Likit Text" panose="00000500000000000000" pitchFamily="50" charset="-34"/>
              <a:ea typeface="Roboto"/>
              <a:cs typeface="Chulabhorn Likit Text" panose="00000500000000000000" pitchFamily="50" charset="-34"/>
              <a:sym typeface="Roboto"/>
            </a:endParaRPr>
          </a:p>
        </p:txBody>
      </p:sp>
      <p:grpSp>
        <p:nvGrpSpPr>
          <p:cNvPr id="1031" name="Group 1030"/>
          <p:cNvGrpSpPr/>
          <p:nvPr/>
        </p:nvGrpSpPr>
        <p:grpSpPr>
          <a:xfrm>
            <a:off x="888469" y="3920379"/>
            <a:ext cx="2469833" cy="615081"/>
            <a:chOff x="1066162" y="4704454"/>
            <a:chExt cx="2963800" cy="738097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61" name="Google Shape;1041;p36"/>
            <p:cNvSpPr/>
            <p:nvPr/>
          </p:nvSpPr>
          <p:spPr>
            <a:xfrm>
              <a:off x="1297396" y="4820266"/>
              <a:ext cx="2732566" cy="622285"/>
            </a:xfrm>
            <a:custGeom>
              <a:avLst/>
              <a:gdLst/>
              <a:ahLst/>
              <a:cxnLst/>
              <a:rect l="l" t="t" r="r" b="b"/>
              <a:pathLst>
                <a:path w="123124" h="26243" extrusionOk="0">
                  <a:moveTo>
                    <a:pt x="109491" y="1"/>
                  </a:moveTo>
                  <a:lnTo>
                    <a:pt x="118599" y="13360"/>
                  </a:lnTo>
                  <a:lnTo>
                    <a:pt x="112229" y="22504"/>
                  </a:lnTo>
                  <a:lnTo>
                    <a:pt x="1" y="22504"/>
                  </a:lnTo>
                  <a:lnTo>
                    <a:pt x="1" y="26242"/>
                  </a:lnTo>
                  <a:lnTo>
                    <a:pt x="114182" y="26242"/>
                  </a:lnTo>
                  <a:lnTo>
                    <a:pt x="123123" y="13407"/>
                  </a:lnTo>
                  <a:lnTo>
                    <a:pt x="1141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  <p:cxnSp>
          <p:nvCxnSpPr>
            <p:cNvPr id="1029" name="Straight Connector 1028"/>
            <p:cNvCxnSpPr/>
            <p:nvPr/>
          </p:nvCxnSpPr>
          <p:spPr>
            <a:xfrm flipH="1" flipV="1">
              <a:off x="1066162" y="4704454"/>
              <a:ext cx="264454" cy="730851"/>
            </a:xfrm>
            <a:prstGeom prst="line">
              <a:avLst/>
            </a:prstGeom>
            <a:grpFill/>
            <a:ln w="762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66" name="Google Shape;1051;p36"/>
          <p:cNvSpPr/>
          <p:nvPr/>
        </p:nvSpPr>
        <p:spPr>
          <a:xfrm>
            <a:off x="255762" y="2439889"/>
            <a:ext cx="1109042" cy="1109042"/>
          </a:xfrm>
          <a:custGeom>
            <a:avLst/>
            <a:gdLst/>
            <a:ahLst/>
            <a:cxnLst/>
            <a:rect l="l" t="t" r="r" b="b"/>
            <a:pathLst>
              <a:path w="53234" h="53234" extrusionOk="0">
                <a:moveTo>
                  <a:pt x="26611" y="1"/>
                </a:moveTo>
                <a:cubicBezTo>
                  <a:pt x="11919" y="1"/>
                  <a:pt x="1" y="11919"/>
                  <a:pt x="1" y="26623"/>
                </a:cubicBezTo>
                <a:cubicBezTo>
                  <a:pt x="1" y="40756"/>
                  <a:pt x="11002" y="52317"/>
                  <a:pt x="24920" y="53186"/>
                </a:cubicBezTo>
                <a:cubicBezTo>
                  <a:pt x="25480" y="53222"/>
                  <a:pt x="26051" y="53234"/>
                  <a:pt x="26611" y="53234"/>
                </a:cubicBezTo>
                <a:cubicBezTo>
                  <a:pt x="41315" y="53234"/>
                  <a:pt x="53233" y="41315"/>
                  <a:pt x="53233" y="26623"/>
                </a:cubicBezTo>
                <a:cubicBezTo>
                  <a:pt x="53233" y="17098"/>
                  <a:pt x="48245" y="8740"/>
                  <a:pt x="40732" y="4037"/>
                </a:cubicBezTo>
                <a:cubicBezTo>
                  <a:pt x="36636" y="1477"/>
                  <a:pt x="31802" y="1"/>
                  <a:pt x="26611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pPr algn="ctr">
              <a:buSzPts val="1100"/>
            </a:pPr>
            <a:endParaRPr lang="th-TH" sz="1100" dirty="0">
              <a:solidFill>
                <a:srgbClr val="002060"/>
              </a:solidFill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  <a:p>
            <a:pPr algn="ctr">
              <a:buSzPts val="1100"/>
            </a:pPr>
            <a:endParaRPr lang="th-TH" sz="1100" dirty="0">
              <a:solidFill>
                <a:srgbClr val="002060"/>
              </a:solidFill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  <a:p>
            <a:pPr algn="ctr">
              <a:buSzPts val="1100"/>
            </a:pPr>
            <a:endParaRPr lang="th-TH" sz="1100" dirty="0">
              <a:solidFill>
                <a:srgbClr val="002060"/>
              </a:solidFill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  <a:p>
            <a:pPr algn="ctr">
              <a:buSzPts val="1100"/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ฐานข้อมูล</a:t>
            </a:r>
            <a:endParaRPr sz="1200" b="1" dirty="0">
              <a:solidFill>
                <a:srgbClr val="002060"/>
              </a:solidFill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</p:txBody>
      </p:sp>
      <p:pic>
        <p:nvPicPr>
          <p:cNvPr id="1032" name="Picture 6" descr="Database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44" y="2583735"/>
            <a:ext cx="533135" cy="53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ata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077" y="2734460"/>
            <a:ext cx="617975" cy="61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ounded Rectangle 1036"/>
          <p:cNvSpPr/>
          <p:nvPr/>
        </p:nvSpPr>
        <p:spPr>
          <a:xfrm>
            <a:off x="6027758" y="1669749"/>
            <a:ext cx="2160896" cy="847028"/>
          </a:xfrm>
          <a:prstGeom prst="roundRect">
            <a:avLst/>
          </a:prstGeom>
          <a:solidFill>
            <a:srgbClr val="FFDDDD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38115" indent="-238115">
              <a:buFont typeface="Arial" panose="020B0604020202020204" pitchFamily="34" charset="0"/>
              <a:buChar char="•"/>
            </a:pPr>
            <a:r>
              <a:rPr lang="th-TH" sz="11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สมัครสมาชิก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th-TH" sz="11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ตรวจสอบสถานะสมาชิก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6027757" y="2619829"/>
            <a:ext cx="2160896" cy="423618"/>
          </a:xfrm>
          <a:prstGeom prst="roundRect">
            <a:avLst/>
          </a:prstGeom>
          <a:solidFill>
            <a:srgbClr val="FFDDD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38115" indent="-238115">
              <a:buFont typeface="Arial" panose="020B0604020202020204" pitchFamily="34" charset="0"/>
              <a:buChar char="•"/>
            </a:pPr>
            <a:r>
              <a:rPr lang="th-TH" sz="11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ตรวจสอบสถานะลูกหนี้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6027757" y="3180503"/>
            <a:ext cx="2160896" cy="2096347"/>
          </a:xfrm>
          <a:prstGeom prst="roundRect">
            <a:avLst/>
          </a:prstGeom>
          <a:solidFill>
            <a:srgbClr val="FFDDD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238115" indent="-23811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h-TH" sz="11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รายงานจำนวนสมาชิกกองทุน</a:t>
            </a:r>
          </a:p>
          <a:p>
            <a:pPr marL="238115" indent="-23811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h-TH" sz="11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รายงานลูกหนี้สะสม</a:t>
            </a:r>
          </a:p>
          <a:p>
            <a:pPr marL="238115" indent="-23811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h-TH" sz="11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รายงานเบิกจ่ายงบประมาณภาพรวม</a:t>
            </a:r>
          </a:p>
          <a:p>
            <a:pPr marL="238115" indent="-23811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h-TH" sz="11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รายงานเบิกจ่ายเงินอุดหนุน</a:t>
            </a:r>
          </a:p>
          <a:p>
            <a:pPr marL="238115" indent="-23811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h-TH" sz="11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รายงานเบิกจ่ายหมุนเวียน</a:t>
            </a:r>
          </a:p>
          <a:p>
            <a:pPr marL="238115" indent="-23811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h-TH" sz="11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รายงานผู้เข้าร่วมมาตรการปรับโครงสร้างหนี้</a:t>
            </a:r>
            <a:br>
              <a:rPr lang="th-TH" sz="11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endParaRPr lang="th-TH" sz="11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038" name="TextBox 1037"/>
          <p:cNvSpPr txBox="1"/>
          <p:nvPr/>
        </p:nvSpPr>
        <p:spPr>
          <a:xfrm>
            <a:off x="4336599" y="3393041"/>
            <a:ext cx="1401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n w="22225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Data Analytic</a:t>
            </a:r>
            <a:endParaRPr lang="en-GB" sz="1400" b="1" dirty="0">
              <a:ln w="22225">
                <a:noFill/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endParaRPr lang="en-GB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039" name="Oval 1038"/>
          <p:cNvSpPr/>
          <p:nvPr/>
        </p:nvSpPr>
        <p:spPr>
          <a:xfrm>
            <a:off x="9312391" y="4369153"/>
            <a:ext cx="492814" cy="477672"/>
          </a:xfrm>
          <a:prstGeom prst="ellips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1041" name="TextBox 1040"/>
          <p:cNvSpPr txBox="1"/>
          <p:nvPr/>
        </p:nvSpPr>
        <p:spPr>
          <a:xfrm>
            <a:off x="9194539" y="4897285"/>
            <a:ext cx="7970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บุคคลทั่วไป</a:t>
            </a:r>
            <a:endParaRPr lang="en-GB" sz="10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042" name="Oval 1041"/>
          <p:cNvSpPr/>
          <p:nvPr/>
        </p:nvSpPr>
        <p:spPr>
          <a:xfrm>
            <a:off x="9226194" y="1769617"/>
            <a:ext cx="495300" cy="480060"/>
          </a:xfrm>
          <a:prstGeom prst="ellips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1044" name="TextBox 1043"/>
          <p:cNvSpPr txBox="1"/>
          <p:nvPr/>
        </p:nvSpPr>
        <p:spPr>
          <a:xfrm>
            <a:off x="9194539" y="2256717"/>
            <a:ext cx="6126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ผู้บริหาร</a:t>
            </a:r>
            <a:endParaRPr lang="en-GB" sz="10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045" name="Right Arrow 1044"/>
          <p:cNvSpPr/>
          <p:nvPr/>
        </p:nvSpPr>
        <p:spPr>
          <a:xfrm>
            <a:off x="4126224" y="2998451"/>
            <a:ext cx="346092" cy="218773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187" name="Right Arrow 186"/>
          <p:cNvSpPr/>
          <p:nvPr/>
        </p:nvSpPr>
        <p:spPr>
          <a:xfrm>
            <a:off x="5491415" y="3007484"/>
            <a:ext cx="346092" cy="218773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1047" name="Oval 1046"/>
          <p:cNvSpPr/>
          <p:nvPr/>
        </p:nvSpPr>
        <p:spPr>
          <a:xfrm>
            <a:off x="9293801" y="2618248"/>
            <a:ext cx="495300" cy="480060"/>
          </a:xfrm>
          <a:prstGeom prst="ellips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pic>
        <p:nvPicPr>
          <p:cNvPr id="1048" name="Picture 16" descr="Digital nomad 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110" y="2696507"/>
            <a:ext cx="329376" cy="32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" name="TextBox 189"/>
          <p:cNvSpPr txBox="1"/>
          <p:nvPr/>
        </p:nvSpPr>
        <p:spPr>
          <a:xfrm>
            <a:off x="8918216" y="3182085"/>
            <a:ext cx="12041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เจ้าหน้าที่ส่วนกลาง</a:t>
            </a:r>
            <a:endParaRPr lang="en-GB" sz="10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pic>
        <p:nvPicPr>
          <p:cNvPr id="1049" name="Picture 18" descr="Ce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258" y="1830475"/>
            <a:ext cx="374671" cy="37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Oval 1049"/>
          <p:cNvSpPr/>
          <p:nvPr/>
        </p:nvSpPr>
        <p:spPr>
          <a:xfrm>
            <a:off x="9291623" y="3489266"/>
            <a:ext cx="495300" cy="480060"/>
          </a:xfrm>
          <a:prstGeom prst="ellips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pic>
        <p:nvPicPr>
          <p:cNvPr id="1051" name="Picture 20" descr="Ce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410" y="3524609"/>
            <a:ext cx="362773" cy="36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TextBox 193"/>
          <p:cNvSpPr txBox="1"/>
          <p:nvPr/>
        </p:nvSpPr>
        <p:spPr>
          <a:xfrm>
            <a:off x="9012073" y="4033293"/>
            <a:ext cx="10567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เจ้าหน้าที่จังหวัด</a:t>
            </a:r>
            <a:endParaRPr lang="en-GB" sz="10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pic>
        <p:nvPicPr>
          <p:cNvPr id="1052" name="Picture 22" descr="Tea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925" y="4389950"/>
            <a:ext cx="430938" cy="43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" name="Right Arrow 199"/>
          <p:cNvSpPr/>
          <p:nvPr/>
        </p:nvSpPr>
        <p:spPr>
          <a:xfrm>
            <a:off x="8428722" y="3043447"/>
            <a:ext cx="346092" cy="218773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201" name="Right Arrow 200"/>
          <p:cNvSpPr/>
          <p:nvPr/>
        </p:nvSpPr>
        <p:spPr>
          <a:xfrm>
            <a:off x="5163785" y="565318"/>
            <a:ext cx="277906" cy="193910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pic>
        <p:nvPicPr>
          <p:cNvPr id="1054" name="Picture 24" descr="Selfi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44" y="391444"/>
            <a:ext cx="758823" cy="75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" name="Google Shape;190;p18"/>
          <p:cNvSpPr/>
          <p:nvPr/>
        </p:nvSpPr>
        <p:spPr>
          <a:xfrm rot="16200000">
            <a:off x="1800807" y="-1885997"/>
            <a:ext cx="637683" cy="4600799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1" vert="vert" wrap="square" lIns="76188" tIns="76188" rIns="76188" bIns="76188" anchor="ctr" anchorCtr="0">
            <a:noAutofit/>
          </a:bodyPr>
          <a:lstStyle/>
          <a:p>
            <a:pPr lvl="0" algn="ctr"/>
            <a:r>
              <a:rPr lang="th-TH" sz="15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โครงการพัฒนาระบบรายงานจากฐานข้อมูลลูกหนี้</a:t>
            </a:r>
            <a:endParaRPr sz="15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pic>
        <p:nvPicPr>
          <p:cNvPr id="1057" name="Picture 28" descr="Cursor 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870" y="496825"/>
            <a:ext cx="454558" cy="41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0" descr="Member 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85" y="2208587"/>
            <a:ext cx="325720" cy="32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6" descr="Liability 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651" y="2522866"/>
            <a:ext cx="389504" cy="38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Finance 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721" y="2996297"/>
            <a:ext cx="401533" cy="40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Support 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495" y="3442669"/>
            <a:ext cx="365028" cy="36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Budget "/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98" y="3547127"/>
            <a:ext cx="329162" cy="32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91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92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95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96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97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107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108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98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99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00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04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5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6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01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102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3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93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94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35454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4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322983"/>
              </p:ext>
            </p:extLst>
          </p:nvPr>
        </p:nvGraphicFramePr>
        <p:xfrm>
          <a:off x="174272" y="1295837"/>
          <a:ext cx="9797344" cy="33585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33900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5263444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692904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600" b="1" i="0" u="sng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3</a:t>
                      </a:r>
                      <a:r>
                        <a:rPr lang="en-US" sz="1600" b="1" i="0" u="sng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600" b="1" i="0" u="sng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เรื่องสืบเนื่องจากการประชุม</a:t>
                      </a:r>
                      <a:endParaRPr lang="en-US" sz="1600" b="1" i="0" u="sng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400" b="1" kern="1200" spc="-2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3.2 รายงานการบริหารจัดการหนี้ของกองทุนพัฒนาบทบาทสตรี</a:t>
                      </a:r>
                      <a:endParaRPr lang="en-US" sz="1400" b="1" kern="1200" spc="-2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648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2300835"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500" b="1" u="sng" kern="1200" spc="-7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ดังนี้</a:t>
                      </a:r>
                      <a:endParaRPr lang="en-US" sz="1500" b="1" kern="1200" spc="-7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40000"/>
                        </a:lnSpc>
                      </a:pPr>
                      <a: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5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จากการลงพื้นที่ติดตามจังหวัดยะลา ให้ฝ่ายเลขาฯ ติดตามการบริหารจัดการหนี้จังหวัดยะลาในเดือนต่อไป</a:t>
                      </a:r>
                      <a:b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มีแนวโน้มเป็นอย่างไร</a:t>
                      </a:r>
                      <a:endParaRPr lang="en-US" sz="1100" kern="1200" spc="-3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thaiDist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ได้ดำเนินการในระเบียบวาระที่ 3.2 รายงานการบริหารจัดการหนี้ของการประชุมครั้งที่ 8/2565 เรียบร้อยแล้ว</a:t>
                      </a:r>
                      <a:endParaRPr lang="en-US" sz="1400" b="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kern="1200" spc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</p:spTree>
    <p:extLst>
      <p:ext uri="{BB962C8B-B14F-4D97-AF65-F5344CB8AC3E}">
        <p14:creationId xmlns:p14="http://schemas.microsoft.com/office/powerpoint/2010/main" val="353260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0;p18"/>
          <p:cNvSpPr/>
          <p:nvPr/>
        </p:nvSpPr>
        <p:spPr>
          <a:xfrm rot="16200000">
            <a:off x="1989733" y="-1956719"/>
            <a:ext cx="637683" cy="4600799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1" vert="vert" wrap="square" lIns="76188" tIns="76188" rIns="76188" bIns="76188" anchor="ctr" anchorCtr="0">
            <a:noAutofit/>
          </a:bodyPr>
          <a:lstStyle/>
          <a:p>
            <a:pPr lvl="0" algn="ctr"/>
            <a:r>
              <a:rPr lang="th-TH" sz="1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ตัวอย่างการเข้าใช้งาน </a:t>
            </a:r>
            <a:r>
              <a:rPr lang="en-US" sz="1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: </a:t>
            </a:r>
            <a:r>
              <a:rPr lang="th-TH" sz="1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รายงานเบิกจ่ายเงินทุนหมุนเวียน</a:t>
            </a:r>
            <a:endParaRPr sz="14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pic>
        <p:nvPicPr>
          <p:cNvPr id="3" name="Picture 28" descr="Cursor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796" y="426103"/>
            <a:ext cx="454558" cy="41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oogle Shape;651;p22"/>
          <p:cNvGrpSpPr/>
          <p:nvPr/>
        </p:nvGrpSpPr>
        <p:grpSpPr>
          <a:xfrm>
            <a:off x="359771" y="840792"/>
            <a:ext cx="2061121" cy="4697925"/>
            <a:chOff x="446624" y="1217325"/>
            <a:chExt cx="1855009" cy="3357584"/>
          </a:xfrm>
        </p:grpSpPr>
        <p:sp>
          <p:nvSpPr>
            <p:cNvPr id="6" name="Google Shape;653;p22"/>
            <p:cNvSpPr txBox="1"/>
            <p:nvPr/>
          </p:nvSpPr>
          <p:spPr>
            <a:xfrm>
              <a:off x="446624" y="2347748"/>
              <a:ext cx="1855009" cy="7478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83" tIns="101583" rIns="101583" bIns="101583" anchor="ctr" anchorCtr="0">
              <a:noAutofit/>
            </a:bodyPr>
            <a:lstStyle/>
            <a:p>
              <a:pPr lvl="0" algn="ctr">
                <a:lnSpc>
                  <a:spcPct val="120000"/>
                </a:lnSpc>
                <a:buClr>
                  <a:srgbClr val="000000"/>
                </a:buClr>
              </a:pPr>
              <a:r>
                <a:rPr lang="th-TH" sz="1333" kern="0" dirty="0">
                  <a:solidFill>
                    <a:srgbClr val="002060"/>
                  </a:solidFill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เข้าไปที่ </a:t>
              </a:r>
              <a:r>
                <a:rPr lang="en-GB" sz="1333" kern="0" dirty="0">
                  <a:solidFill>
                    <a:srgbClr val="002060"/>
                  </a:solidFill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http://app7.cdd.go.th/twdfapp/main/login.php</a:t>
              </a:r>
              <a:br>
                <a:rPr lang="en-GB" sz="1333" kern="0" dirty="0">
                  <a:solidFill>
                    <a:srgbClr val="002060"/>
                  </a:solidFill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</a:br>
              <a:r>
                <a:rPr lang="en-GB" sz="1333" kern="0" dirty="0">
                  <a:solidFill>
                    <a:srgbClr val="002060"/>
                  </a:solidFill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=&gt; </a:t>
              </a:r>
              <a:r>
                <a:rPr lang="th-TH" sz="1333" kern="0" dirty="0">
                  <a:solidFill>
                    <a:srgbClr val="002060"/>
                  </a:solidFill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คลิก “กลับหน้าหลัก”</a:t>
              </a:r>
            </a:p>
            <a:p>
              <a:pPr algn="ctr" defTabSz="761970">
                <a:buClr>
                  <a:srgbClr val="000000"/>
                </a:buClr>
                <a:defRPr/>
              </a:pPr>
              <a:r>
                <a:rPr lang="th-TH" sz="1333" kern="0" dirty="0">
                  <a:solidFill>
                    <a:srgbClr val="002060"/>
                  </a:solidFill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.</a:t>
              </a:r>
              <a:endParaRPr sz="1333" kern="0" dirty="0">
                <a:solidFill>
                  <a:srgbClr val="002060"/>
                </a:solidFill>
                <a:latin typeface="Chulabhorn Likit Text" panose="00000500000000000000" pitchFamily="50" charset="-34"/>
                <a:ea typeface="Roboto"/>
                <a:cs typeface="Chulabhorn Likit Text" panose="00000500000000000000" pitchFamily="50" charset="-34"/>
                <a:sym typeface="Roboto"/>
              </a:endParaRPr>
            </a:p>
          </p:txBody>
        </p:sp>
        <p:sp>
          <p:nvSpPr>
            <p:cNvPr id="7" name="Google Shape;654;p22"/>
            <p:cNvSpPr/>
            <p:nvPr/>
          </p:nvSpPr>
          <p:spPr>
            <a:xfrm rot="10800000">
              <a:off x="1327917" y="1803769"/>
              <a:ext cx="123432" cy="436774"/>
            </a:xfrm>
            <a:custGeom>
              <a:avLst/>
              <a:gdLst/>
              <a:ahLst/>
              <a:cxnLst/>
              <a:rect l="l" t="t" r="r" b="b"/>
              <a:pathLst>
                <a:path w="5403" h="19119" extrusionOk="0">
                  <a:moveTo>
                    <a:pt x="2235" y="1"/>
                  </a:moveTo>
                  <a:cubicBezTo>
                    <a:pt x="2111" y="1"/>
                    <a:pt x="1991" y="81"/>
                    <a:pt x="1975" y="241"/>
                  </a:cubicBezTo>
                  <a:cubicBezTo>
                    <a:pt x="1751" y="273"/>
                    <a:pt x="1559" y="401"/>
                    <a:pt x="1495" y="593"/>
                  </a:cubicBezTo>
                  <a:cubicBezTo>
                    <a:pt x="1111" y="1681"/>
                    <a:pt x="663" y="2737"/>
                    <a:pt x="119" y="3729"/>
                  </a:cubicBezTo>
                  <a:cubicBezTo>
                    <a:pt x="0" y="3966"/>
                    <a:pt x="197" y="4220"/>
                    <a:pt x="398" y="4220"/>
                  </a:cubicBezTo>
                  <a:cubicBezTo>
                    <a:pt x="469" y="4220"/>
                    <a:pt x="540" y="4188"/>
                    <a:pt x="599" y="4113"/>
                  </a:cubicBezTo>
                  <a:cubicBezTo>
                    <a:pt x="1079" y="3505"/>
                    <a:pt x="1527" y="2833"/>
                    <a:pt x="1879" y="2129"/>
                  </a:cubicBezTo>
                  <a:lnTo>
                    <a:pt x="1879" y="2129"/>
                  </a:lnTo>
                  <a:cubicBezTo>
                    <a:pt x="1783" y="5234"/>
                    <a:pt x="1879" y="8370"/>
                    <a:pt x="1879" y="11475"/>
                  </a:cubicBezTo>
                  <a:cubicBezTo>
                    <a:pt x="1879" y="13747"/>
                    <a:pt x="1239" y="17076"/>
                    <a:pt x="2775" y="18996"/>
                  </a:cubicBezTo>
                  <a:cubicBezTo>
                    <a:pt x="2846" y="19082"/>
                    <a:pt x="2936" y="19119"/>
                    <a:pt x="3027" y="19119"/>
                  </a:cubicBezTo>
                  <a:cubicBezTo>
                    <a:pt x="3309" y="19119"/>
                    <a:pt x="3609" y="18774"/>
                    <a:pt x="3415" y="18484"/>
                  </a:cubicBezTo>
                  <a:cubicBezTo>
                    <a:pt x="2583" y="17172"/>
                    <a:pt x="2743" y="15636"/>
                    <a:pt x="2743" y="14163"/>
                  </a:cubicBezTo>
                  <a:lnTo>
                    <a:pt x="2711" y="9522"/>
                  </a:lnTo>
                  <a:cubicBezTo>
                    <a:pt x="2711" y="7186"/>
                    <a:pt x="2711" y="4850"/>
                    <a:pt x="2615" y="2481"/>
                  </a:cubicBezTo>
                  <a:lnTo>
                    <a:pt x="2615" y="2481"/>
                  </a:lnTo>
                  <a:cubicBezTo>
                    <a:pt x="3159" y="3153"/>
                    <a:pt x="3799" y="3729"/>
                    <a:pt x="4472" y="4241"/>
                  </a:cubicBezTo>
                  <a:cubicBezTo>
                    <a:pt x="4564" y="4317"/>
                    <a:pt x="4657" y="4349"/>
                    <a:pt x="4744" y="4349"/>
                  </a:cubicBezTo>
                  <a:cubicBezTo>
                    <a:pt x="5136" y="4349"/>
                    <a:pt x="5403" y="3692"/>
                    <a:pt x="4984" y="3377"/>
                  </a:cubicBezTo>
                  <a:cubicBezTo>
                    <a:pt x="3991" y="2641"/>
                    <a:pt x="3191" y="1713"/>
                    <a:pt x="2519" y="689"/>
                  </a:cubicBezTo>
                  <a:cubicBezTo>
                    <a:pt x="2519" y="529"/>
                    <a:pt x="2519" y="401"/>
                    <a:pt x="2519" y="241"/>
                  </a:cubicBezTo>
                  <a:cubicBezTo>
                    <a:pt x="2487" y="81"/>
                    <a:pt x="2359" y="1"/>
                    <a:pt x="22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01583" tIns="101583" rIns="101583" bIns="101583" anchor="ctr" anchorCtr="0">
              <a:noAutofit/>
            </a:bodyPr>
            <a:lstStyle/>
            <a:p>
              <a:pPr defTabSz="761970">
                <a:buClr>
                  <a:srgbClr val="000000"/>
                </a:buClr>
                <a:defRPr/>
              </a:pPr>
              <a:endParaRPr sz="155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655;p22"/>
            <p:cNvSpPr/>
            <p:nvPr/>
          </p:nvSpPr>
          <p:spPr>
            <a:xfrm>
              <a:off x="477633" y="1217325"/>
              <a:ext cx="1824000" cy="524700"/>
            </a:xfrm>
            <a:prstGeom prst="chevron">
              <a:avLst>
                <a:gd name="adj" fmla="val 360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1583" tIns="101583" rIns="101583" bIns="101583" anchor="ctr" anchorCtr="0">
              <a:noAutofit/>
            </a:bodyPr>
            <a:lstStyle/>
            <a:p>
              <a:pPr algn="ctr" defTabSz="761970">
                <a:buClr>
                  <a:srgbClr val="000000"/>
                </a:buClr>
                <a:defRPr/>
              </a:pPr>
              <a:r>
                <a:rPr lang="en" sz="2000" b="1" kern="0" dirty="0">
                  <a:solidFill>
                    <a:srgbClr val="002060"/>
                  </a:solidFill>
                  <a:latin typeface="Chulabhorn Likit Text" panose="00000500000000000000" pitchFamily="50" charset="-34"/>
                  <a:ea typeface="Fira Sans Extra Condensed SemiBold"/>
                  <a:cs typeface="Chulabhorn Likit Text" panose="00000500000000000000" pitchFamily="50" charset="-34"/>
                  <a:sym typeface="Fira Sans Extra Condensed SemiBold"/>
                </a:rPr>
                <a:t>1</a:t>
              </a:r>
              <a:endParaRPr sz="2000" b="1" kern="0" dirty="0">
                <a:solidFill>
                  <a:srgbClr val="002060"/>
                </a:solidFill>
                <a:latin typeface="Chulabhorn Likit Text" panose="00000500000000000000" pitchFamily="50" charset="-34"/>
                <a:ea typeface="Fira Sans Extra Condensed SemiBold"/>
                <a:cs typeface="Chulabhorn Likit Text" panose="00000500000000000000" pitchFamily="50" charset="-34"/>
                <a:sym typeface="Fira Sans Extra Condensed SemiBold"/>
              </a:endParaRPr>
            </a:p>
          </p:txBody>
        </p:sp>
        <p:grpSp>
          <p:nvGrpSpPr>
            <p:cNvPr id="10" name="Google Shape;657;p22"/>
            <p:cNvGrpSpPr/>
            <p:nvPr/>
          </p:nvGrpSpPr>
          <p:grpSpPr>
            <a:xfrm>
              <a:off x="1219523" y="4234741"/>
              <a:ext cx="340221" cy="340168"/>
              <a:chOff x="3270475" y="1427025"/>
              <a:chExt cx="483200" cy="483125"/>
            </a:xfrm>
          </p:grpSpPr>
          <p:sp>
            <p:nvSpPr>
              <p:cNvPr id="11" name="Google Shape;658;p22"/>
              <p:cNvSpPr/>
              <p:nvPr/>
            </p:nvSpPr>
            <p:spPr>
              <a:xfrm>
                <a:off x="3270475" y="1427025"/>
                <a:ext cx="483200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8" h="19325" extrusionOk="0">
                    <a:moveTo>
                      <a:pt x="9630" y="1133"/>
                    </a:moveTo>
                    <a:cubicBezTo>
                      <a:pt x="14352" y="1133"/>
                      <a:pt x="18196" y="4943"/>
                      <a:pt x="18196" y="9626"/>
                    </a:cubicBezTo>
                    <a:cubicBezTo>
                      <a:pt x="18196" y="14349"/>
                      <a:pt x="14352" y="18193"/>
                      <a:pt x="9630" y="18193"/>
                    </a:cubicBezTo>
                    <a:cubicBezTo>
                      <a:pt x="4946" y="18193"/>
                      <a:pt x="1136" y="14349"/>
                      <a:pt x="1136" y="9626"/>
                    </a:cubicBezTo>
                    <a:cubicBezTo>
                      <a:pt x="1136" y="4943"/>
                      <a:pt x="4946" y="1133"/>
                      <a:pt x="9630" y="1133"/>
                    </a:cubicBezTo>
                    <a:close/>
                    <a:moveTo>
                      <a:pt x="9641" y="0"/>
                    </a:moveTo>
                    <a:cubicBezTo>
                      <a:pt x="9637" y="0"/>
                      <a:pt x="9633" y="0"/>
                      <a:pt x="9630" y="0"/>
                    </a:cubicBezTo>
                    <a:cubicBezTo>
                      <a:pt x="4312" y="0"/>
                      <a:pt x="4" y="4309"/>
                      <a:pt x="4" y="9626"/>
                    </a:cubicBezTo>
                    <a:cubicBezTo>
                      <a:pt x="1" y="12187"/>
                      <a:pt x="1012" y="14648"/>
                      <a:pt x="2821" y="16465"/>
                    </a:cubicBezTo>
                    <a:cubicBezTo>
                      <a:pt x="4644" y="18310"/>
                      <a:pt x="7063" y="19325"/>
                      <a:pt x="9630" y="19325"/>
                    </a:cubicBezTo>
                    <a:cubicBezTo>
                      <a:pt x="10922" y="19325"/>
                      <a:pt x="12199" y="19065"/>
                      <a:pt x="13389" y="18555"/>
                    </a:cubicBezTo>
                    <a:cubicBezTo>
                      <a:pt x="15711" y="17558"/>
                      <a:pt x="17562" y="15708"/>
                      <a:pt x="18558" y="13386"/>
                    </a:cubicBezTo>
                    <a:cubicBezTo>
                      <a:pt x="19068" y="12196"/>
                      <a:pt x="19328" y="10919"/>
                      <a:pt x="19328" y="9626"/>
                    </a:cubicBezTo>
                    <a:cubicBezTo>
                      <a:pt x="19328" y="7060"/>
                      <a:pt x="18313" y="4641"/>
                      <a:pt x="16469" y="2818"/>
                    </a:cubicBezTo>
                    <a:cubicBezTo>
                      <a:pt x="14654" y="1012"/>
                      <a:pt x="12197" y="0"/>
                      <a:pt x="96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01583" tIns="101583" rIns="101583" bIns="101583" anchor="ctr" anchorCtr="0">
                <a:noAutofit/>
              </a:bodyPr>
              <a:lstStyle/>
              <a:p>
                <a:pPr defTabSz="761970">
                  <a:buClr>
                    <a:srgbClr val="000000"/>
                  </a:buClr>
                  <a:defRPr/>
                </a:pPr>
                <a:endParaRPr sz="1556" kern="0">
                  <a:solidFill>
                    <a:srgbClr val="435D74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659;p22"/>
              <p:cNvSpPr/>
              <p:nvPr/>
            </p:nvSpPr>
            <p:spPr>
              <a:xfrm>
                <a:off x="3497550" y="1596875"/>
                <a:ext cx="87650" cy="141525"/>
              </a:xfrm>
              <a:custGeom>
                <a:avLst/>
                <a:gdLst/>
                <a:ahLst/>
                <a:cxnLst/>
                <a:rect l="l" t="t" r="r" b="b"/>
                <a:pathLst>
                  <a:path w="3506" h="5661" extrusionOk="0">
                    <a:moveTo>
                      <a:pt x="2885" y="1"/>
                    </a:moveTo>
                    <a:cubicBezTo>
                      <a:pt x="2740" y="1"/>
                      <a:pt x="2595" y="56"/>
                      <a:pt x="2485" y="166"/>
                    </a:cubicBezTo>
                    <a:lnTo>
                      <a:pt x="220" y="2431"/>
                    </a:lnTo>
                    <a:cubicBezTo>
                      <a:pt x="0" y="2651"/>
                      <a:pt x="0" y="3011"/>
                      <a:pt x="220" y="3231"/>
                    </a:cubicBezTo>
                    <a:lnTo>
                      <a:pt x="2485" y="5496"/>
                    </a:lnTo>
                    <a:cubicBezTo>
                      <a:pt x="2595" y="5606"/>
                      <a:pt x="2740" y="5661"/>
                      <a:pt x="2885" y="5661"/>
                    </a:cubicBezTo>
                    <a:cubicBezTo>
                      <a:pt x="3030" y="5661"/>
                      <a:pt x="3175" y="5606"/>
                      <a:pt x="3285" y="5496"/>
                    </a:cubicBezTo>
                    <a:cubicBezTo>
                      <a:pt x="3506" y="5275"/>
                      <a:pt x="3506" y="4916"/>
                      <a:pt x="3285" y="4695"/>
                    </a:cubicBezTo>
                    <a:lnTo>
                      <a:pt x="1422" y="2832"/>
                    </a:lnTo>
                    <a:lnTo>
                      <a:pt x="3285" y="966"/>
                    </a:lnTo>
                    <a:cubicBezTo>
                      <a:pt x="3506" y="746"/>
                      <a:pt x="3506" y="387"/>
                      <a:pt x="3285" y="166"/>
                    </a:cubicBezTo>
                    <a:cubicBezTo>
                      <a:pt x="3175" y="56"/>
                      <a:pt x="3030" y="1"/>
                      <a:pt x="28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01583" tIns="101583" rIns="101583" bIns="101583" anchor="ctr" anchorCtr="0">
                <a:noAutofit/>
              </a:bodyPr>
              <a:lstStyle/>
              <a:p>
                <a:pPr defTabSz="761970">
                  <a:buClr>
                    <a:srgbClr val="000000"/>
                  </a:buClr>
                  <a:defRPr/>
                </a:pPr>
                <a:endParaRPr sz="1556" kern="0">
                  <a:solidFill>
                    <a:srgbClr val="435D74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660;p22"/>
              <p:cNvSpPr/>
              <p:nvPr/>
            </p:nvSpPr>
            <p:spPr>
              <a:xfrm>
                <a:off x="3327100" y="1483625"/>
                <a:ext cx="369975" cy="369925"/>
              </a:xfrm>
              <a:custGeom>
                <a:avLst/>
                <a:gdLst/>
                <a:ahLst/>
                <a:cxnLst/>
                <a:rect l="l" t="t" r="r" b="b"/>
                <a:pathLst>
                  <a:path w="14799" h="14797" extrusionOk="0">
                    <a:moveTo>
                      <a:pt x="7929" y="1157"/>
                    </a:moveTo>
                    <a:cubicBezTo>
                      <a:pt x="9206" y="1272"/>
                      <a:pt x="10420" y="1770"/>
                      <a:pt x="11411" y="2589"/>
                    </a:cubicBezTo>
                    <a:lnTo>
                      <a:pt x="11042" y="2957"/>
                    </a:lnTo>
                    <a:cubicBezTo>
                      <a:pt x="10828" y="3180"/>
                      <a:pt x="10831" y="3534"/>
                      <a:pt x="11048" y="3751"/>
                    </a:cubicBezTo>
                    <a:cubicBezTo>
                      <a:pt x="11158" y="3861"/>
                      <a:pt x="11303" y="3916"/>
                      <a:pt x="11448" y="3916"/>
                    </a:cubicBezTo>
                    <a:cubicBezTo>
                      <a:pt x="11590" y="3916"/>
                      <a:pt x="11732" y="3863"/>
                      <a:pt x="11842" y="3757"/>
                    </a:cubicBezTo>
                    <a:lnTo>
                      <a:pt x="12214" y="3389"/>
                    </a:lnTo>
                    <a:cubicBezTo>
                      <a:pt x="13026" y="4349"/>
                      <a:pt x="13524" y="5539"/>
                      <a:pt x="13639" y="6795"/>
                    </a:cubicBezTo>
                    <a:lnTo>
                      <a:pt x="13101" y="6795"/>
                    </a:lnTo>
                    <a:cubicBezTo>
                      <a:pt x="12787" y="6795"/>
                      <a:pt x="12534" y="7048"/>
                      <a:pt x="12534" y="7362"/>
                    </a:cubicBezTo>
                    <a:cubicBezTo>
                      <a:pt x="12534" y="7673"/>
                      <a:pt x="12787" y="7927"/>
                      <a:pt x="13101" y="7927"/>
                    </a:cubicBezTo>
                    <a:lnTo>
                      <a:pt x="13639" y="7927"/>
                    </a:lnTo>
                    <a:cubicBezTo>
                      <a:pt x="13515" y="9198"/>
                      <a:pt x="13005" y="10400"/>
                      <a:pt x="12178" y="11375"/>
                    </a:cubicBezTo>
                    <a:lnTo>
                      <a:pt x="11842" y="11040"/>
                    </a:lnTo>
                    <a:cubicBezTo>
                      <a:pt x="11732" y="10934"/>
                      <a:pt x="11590" y="10881"/>
                      <a:pt x="11448" y="10881"/>
                    </a:cubicBezTo>
                    <a:cubicBezTo>
                      <a:pt x="11303" y="10881"/>
                      <a:pt x="11158" y="10936"/>
                      <a:pt x="11048" y="11046"/>
                    </a:cubicBezTo>
                    <a:cubicBezTo>
                      <a:pt x="10831" y="11264"/>
                      <a:pt x="10828" y="11617"/>
                      <a:pt x="11042" y="11840"/>
                    </a:cubicBezTo>
                    <a:lnTo>
                      <a:pt x="11377" y="12175"/>
                    </a:lnTo>
                    <a:cubicBezTo>
                      <a:pt x="10402" y="13003"/>
                      <a:pt x="9200" y="13513"/>
                      <a:pt x="7929" y="13637"/>
                    </a:cubicBezTo>
                    <a:lnTo>
                      <a:pt x="7929" y="13099"/>
                    </a:lnTo>
                    <a:cubicBezTo>
                      <a:pt x="7929" y="12785"/>
                      <a:pt x="7676" y="12532"/>
                      <a:pt x="7365" y="12532"/>
                    </a:cubicBezTo>
                    <a:cubicBezTo>
                      <a:pt x="7051" y="12532"/>
                      <a:pt x="6797" y="12785"/>
                      <a:pt x="6797" y="13099"/>
                    </a:cubicBezTo>
                    <a:lnTo>
                      <a:pt x="6797" y="13637"/>
                    </a:lnTo>
                    <a:cubicBezTo>
                      <a:pt x="5541" y="13522"/>
                      <a:pt x="4351" y="13024"/>
                      <a:pt x="3391" y="12212"/>
                    </a:cubicBezTo>
                    <a:lnTo>
                      <a:pt x="3759" y="11840"/>
                    </a:lnTo>
                    <a:cubicBezTo>
                      <a:pt x="3974" y="11617"/>
                      <a:pt x="3971" y="11264"/>
                      <a:pt x="3753" y="11046"/>
                    </a:cubicBezTo>
                    <a:cubicBezTo>
                      <a:pt x="3643" y="10936"/>
                      <a:pt x="3499" y="10881"/>
                      <a:pt x="3354" y="10881"/>
                    </a:cubicBezTo>
                    <a:cubicBezTo>
                      <a:pt x="3212" y="10881"/>
                      <a:pt x="3070" y="10934"/>
                      <a:pt x="2959" y="11040"/>
                    </a:cubicBezTo>
                    <a:lnTo>
                      <a:pt x="2591" y="11408"/>
                    </a:lnTo>
                    <a:cubicBezTo>
                      <a:pt x="1773" y="10418"/>
                      <a:pt x="1274" y="9204"/>
                      <a:pt x="1160" y="7927"/>
                    </a:cubicBezTo>
                    <a:lnTo>
                      <a:pt x="1703" y="7927"/>
                    </a:lnTo>
                    <a:cubicBezTo>
                      <a:pt x="2014" y="7927"/>
                      <a:pt x="2268" y="7673"/>
                      <a:pt x="2268" y="7362"/>
                    </a:cubicBezTo>
                    <a:cubicBezTo>
                      <a:pt x="2268" y="7048"/>
                      <a:pt x="2014" y="6795"/>
                      <a:pt x="1703" y="6795"/>
                    </a:cubicBezTo>
                    <a:lnTo>
                      <a:pt x="1163" y="6795"/>
                    </a:lnTo>
                    <a:cubicBezTo>
                      <a:pt x="1274" y="5539"/>
                      <a:pt x="1770" y="4346"/>
                      <a:pt x="2579" y="3377"/>
                    </a:cubicBezTo>
                    <a:lnTo>
                      <a:pt x="2959" y="3757"/>
                    </a:lnTo>
                    <a:cubicBezTo>
                      <a:pt x="3070" y="3863"/>
                      <a:pt x="3212" y="3916"/>
                      <a:pt x="3354" y="3916"/>
                    </a:cubicBezTo>
                    <a:cubicBezTo>
                      <a:pt x="3499" y="3916"/>
                      <a:pt x="3643" y="3861"/>
                      <a:pt x="3753" y="3751"/>
                    </a:cubicBezTo>
                    <a:cubicBezTo>
                      <a:pt x="3971" y="3534"/>
                      <a:pt x="3974" y="3180"/>
                      <a:pt x="3759" y="2957"/>
                    </a:cubicBezTo>
                    <a:lnTo>
                      <a:pt x="3379" y="2577"/>
                    </a:lnTo>
                    <a:cubicBezTo>
                      <a:pt x="4348" y="1767"/>
                      <a:pt x="5541" y="1272"/>
                      <a:pt x="6797" y="1160"/>
                    </a:cubicBezTo>
                    <a:lnTo>
                      <a:pt x="6797" y="1701"/>
                    </a:lnTo>
                    <a:cubicBezTo>
                      <a:pt x="6797" y="2012"/>
                      <a:pt x="7051" y="2266"/>
                      <a:pt x="7365" y="2266"/>
                    </a:cubicBezTo>
                    <a:cubicBezTo>
                      <a:pt x="7676" y="2266"/>
                      <a:pt x="7929" y="2012"/>
                      <a:pt x="7929" y="1701"/>
                    </a:cubicBezTo>
                    <a:lnTo>
                      <a:pt x="7929" y="1157"/>
                    </a:lnTo>
                    <a:close/>
                    <a:moveTo>
                      <a:pt x="7376" y="1"/>
                    </a:moveTo>
                    <a:cubicBezTo>
                      <a:pt x="7372" y="1"/>
                      <a:pt x="7368" y="1"/>
                      <a:pt x="7365" y="1"/>
                    </a:cubicBezTo>
                    <a:cubicBezTo>
                      <a:pt x="5435" y="1"/>
                      <a:pt x="3581" y="759"/>
                      <a:pt x="2210" y="2115"/>
                    </a:cubicBezTo>
                    <a:cubicBezTo>
                      <a:pt x="2174" y="2142"/>
                      <a:pt x="2141" y="2172"/>
                      <a:pt x="2114" y="2208"/>
                    </a:cubicBezTo>
                    <a:cubicBezTo>
                      <a:pt x="761" y="3582"/>
                      <a:pt x="3" y="5433"/>
                      <a:pt x="3" y="7362"/>
                    </a:cubicBezTo>
                    <a:cubicBezTo>
                      <a:pt x="0" y="9322"/>
                      <a:pt x="776" y="11206"/>
                      <a:pt x="2159" y="12598"/>
                    </a:cubicBezTo>
                    <a:lnTo>
                      <a:pt x="2177" y="12616"/>
                    </a:lnTo>
                    <a:lnTo>
                      <a:pt x="2180" y="12619"/>
                    </a:lnTo>
                    <a:lnTo>
                      <a:pt x="2186" y="12625"/>
                    </a:lnTo>
                    <a:cubicBezTo>
                      <a:pt x="3578" y="14023"/>
                      <a:pt x="5414" y="14796"/>
                      <a:pt x="7365" y="14796"/>
                    </a:cubicBezTo>
                    <a:cubicBezTo>
                      <a:pt x="9327" y="14796"/>
                      <a:pt x="11187" y="14017"/>
                      <a:pt x="12603" y="12601"/>
                    </a:cubicBezTo>
                    <a:cubicBezTo>
                      <a:pt x="14019" y="11185"/>
                      <a:pt x="14798" y="9325"/>
                      <a:pt x="14798" y="7362"/>
                    </a:cubicBezTo>
                    <a:cubicBezTo>
                      <a:pt x="14798" y="5415"/>
                      <a:pt x="14028" y="3576"/>
                      <a:pt x="12627" y="2184"/>
                    </a:cubicBezTo>
                    <a:lnTo>
                      <a:pt x="12621" y="2178"/>
                    </a:lnTo>
                    <a:cubicBezTo>
                      <a:pt x="12621" y="2175"/>
                      <a:pt x="12618" y="2175"/>
                      <a:pt x="12618" y="2175"/>
                    </a:cubicBezTo>
                    <a:lnTo>
                      <a:pt x="12600" y="2157"/>
                    </a:lnTo>
                    <a:cubicBezTo>
                      <a:pt x="11211" y="777"/>
                      <a:pt x="9331" y="1"/>
                      <a:pt x="73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01583" tIns="101583" rIns="101583" bIns="101583" anchor="ctr" anchorCtr="0">
                <a:noAutofit/>
              </a:bodyPr>
              <a:lstStyle/>
              <a:p>
                <a:pPr defTabSz="761970">
                  <a:buClr>
                    <a:srgbClr val="000000"/>
                  </a:buClr>
                  <a:defRPr/>
                </a:pPr>
                <a:endParaRPr sz="1556" kern="0">
                  <a:solidFill>
                    <a:srgbClr val="435D74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72" y="3378527"/>
            <a:ext cx="2209992" cy="1712108"/>
          </a:xfrm>
          <a:prstGeom prst="rect">
            <a:avLst/>
          </a:prstGeom>
        </p:spPr>
      </p:pic>
      <p:grpSp>
        <p:nvGrpSpPr>
          <p:cNvPr id="16" name="Google Shape;661;p22"/>
          <p:cNvGrpSpPr/>
          <p:nvPr/>
        </p:nvGrpSpPr>
        <p:grpSpPr>
          <a:xfrm>
            <a:off x="3495327" y="869064"/>
            <a:ext cx="2026920" cy="4364073"/>
            <a:chOff x="2603297" y="1238937"/>
            <a:chExt cx="1824000" cy="3335972"/>
          </a:xfrm>
        </p:grpSpPr>
        <p:sp>
          <p:nvSpPr>
            <p:cNvPr id="18" name="Google Shape;663;p22"/>
            <p:cNvSpPr txBox="1"/>
            <p:nvPr/>
          </p:nvSpPr>
          <p:spPr>
            <a:xfrm>
              <a:off x="2692996" y="2302364"/>
              <a:ext cx="1734300" cy="8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83" tIns="101583" rIns="101583" bIns="101583" anchor="ctr" anchorCtr="0">
              <a:noAutofit/>
            </a:bodyPr>
            <a:lstStyle/>
            <a:p>
              <a:pPr lvl="0" algn="ctr">
                <a:lnSpc>
                  <a:spcPct val="130000"/>
                </a:lnSpc>
                <a:buClr>
                  <a:srgbClr val="000000"/>
                </a:buClr>
              </a:pPr>
              <a:r>
                <a:rPr lang="th-TH" sz="1333" kern="0" dirty="0">
                  <a:solidFill>
                    <a:srgbClr val="002060"/>
                  </a:solidFill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คลิก “สรุปรายงานข้อมูล” =&gt; </a:t>
              </a:r>
              <a:r>
                <a:rPr lang="th-TH" sz="1333" kern="0" dirty="0" smtClean="0">
                  <a:solidFill>
                    <a:srgbClr val="002060"/>
                  </a:solidFill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เลือก </a:t>
              </a:r>
              <a:r>
                <a:rPr lang="th-TH" sz="1333" kern="0" dirty="0">
                  <a:solidFill>
                    <a:srgbClr val="002060"/>
                  </a:solidFill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“รายงานเบิกจ่ายเงินทุนหมุนเวียน” </a:t>
              </a:r>
            </a:p>
          </p:txBody>
        </p:sp>
        <p:sp>
          <p:nvSpPr>
            <p:cNvPr id="19" name="Google Shape;664;p22"/>
            <p:cNvSpPr/>
            <p:nvPr/>
          </p:nvSpPr>
          <p:spPr>
            <a:xfrm rot="10800000">
              <a:off x="3456309" y="1849359"/>
              <a:ext cx="123432" cy="436774"/>
            </a:xfrm>
            <a:custGeom>
              <a:avLst/>
              <a:gdLst/>
              <a:ahLst/>
              <a:cxnLst/>
              <a:rect l="l" t="t" r="r" b="b"/>
              <a:pathLst>
                <a:path w="5403" h="19119" extrusionOk="0">
                  <a:moveTo>
                    <a:pt x="2235" y="1"/>
                  </a:moveTo>
                  <a:cubicBezTo>
                    <a:pt x="2111" y="1"/>
                    <a:pt x="1991" y="81"/>
                    <a:pt x="1975" y="241"/>
                  </a:cubicBezTo>
                  <a:cubicBezTo>
                    <a:pt x="1751" y="273"/>
                    <a:pt x="1559" y="401"/>
                    <a:pt x="1495" y="593"/>
                  </a:cubicBezTo>
                  <a:cubicBezTo>
                    <a:pt x="1111" y="1681"/>
                    <a:pt x="663" y="2737"/>
                    <a:pt x="119" y="3729"/>
                  </a:cubicBezTo>
                  <a:cubicBezTo>
                    <a:pt x="0" y="3966"/>
                    <a:pt x="197" y="4220"/>
                    <a:pt x="398" y="4220"/>
                  </a:cubicBezTo>
                  <a:cubicBezTo>
                    <a:pt x="469" y="4220"/>
                    <a:pt x="540" y="4188"/>
                    <a:pt x="599" y="4113"/>
                  </a:cubicBezTo>
                  <a:cubicBezTo>
                    <a:pt x="1079" y="3505"/>
                    <a:pt x="1527" y="2833"/>
                    <a:pt x="1879" y="2129"/>
                  </a:cubicBezTo>
                  <a:lnTo>
                    <a:pt x="1879" y="2129"/>
                  </a:lnTo>
                  <a:cubicBezTo>
                    <a:pt x="1783" y="5234"/>
                    <a:pt x="1879" y="8370"/>
                    <a:pt x="1879" y="11475"/>
                  </a:cubicBezTo>
                  <a:cubicBezTo>
                    <a:pt x="1879" y="13747"/>
                    <a:pt x="1239" y="17076"/>
                    <a:pt x="2775" y="18996"/>
                  </a:cubicBezTo>
                  <a:cubicBezTo>
                    <a:pt x="2846" y="19082"/>
                    <a:pt x="2936" y="19119"/>
                    <a:pt x="3027" y="19119"/>
                  </a:cubicBezTo>
                  <a:cubicBezTo>
                    <a:pt x="3309" y="19119"/>
                    <a:pt x="3609" y="18774"/>
                    <a:pt x="3415" y="18484"/>
                  </a:cubicBezTo>
                  <a:cubicBezTo>
                    <a:pt x="2583" y="17172"/>
                    <a:pt x="2743" y="15636"/>
                    <a:pt x="2743" y="14163"/>
                  </a:cubicBezTo>
                  <a:lnTo>
                    <a:pt x="2711" y="9522"/>
                  </a:lnTo>
                  <a:cubicBezTo>
                    <a:pt x="2711" y="7186"/>
                    <a:pt x="2711" y="4850"/>
                    <a:pt x="2615" y="2481"/>
                  </a:cubicBezTo>
                  <a:lnTo>
                    <a:pt x="2615" y="2481"/>
                  </a:lnTo>
                  <a:cubicBezTo>
                    <a:pt x="3159" y="3153"/>
                    <a:pt x="3799" y="3729"/>
                    <a:pt x="4472" y="4241"/>
                  </a:cubicBezTo>
                  <a:cubicBezTo>
                    <a:pt x="4564" y="4317"/>
                    <a:pt x="4657" y="4349"/>
                    <a:pt x="4744" y="4349"/>
                  </a:cubicBezTo>
                  <a:cubicBezTo>
                    <a:pt x="5136" y="4349"/>
                    <a:pt x="5403" y="3692"/>
                    <a:pt x="4984" y="3377"/>
                  </a:cubicBezTo>
                  <a:cubicBezTo>
                    <a:pt x="3991" y="2641"/>
                    <a:pt x="3191" y="1713"/>
                    <a:pt x="2519" y="689"/>
                  </a:cubicBezTo>
                  <a:cubicBezTo>
                    <a:pt x="2519" y="529"/>
                    <a:pt x="2519" y="401"/>
                    <a:pt x="2519" y="241"/>
                  </a:cubicBezTo>
                  <a:cubicBezTo>
                    <a:pt x="2487" y="81"/>
                    <a:pt x="2359" y="1"/>
                    <a:pt x="22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01583" tIns="101583" rIns="101583" bIns="101583" anchor="ctr" anchorCtr="0">
              <a:noAutofit/>
            </a:bodyPr>
            <a:lstStyle/>
            <a:p>
              <a:pPr defTabSz="761970">
                <a:buClr>
                  <a:srgbClr val="000000"/>
                </a:buClr>
                <a:defRPr/>
              </a:pPr>
              <a:endParaRPr sz="155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665;p22"/>
            <p:cNvSpPr/>
            <p:nvPr/>
          </p:nvSpPr>
          <p:spPr>
            <a:xfrm>
              <a:off x="2603297" y="1238937"/>
              <a:ext cx="1824000" cy="524700"/>
            </a:xfrm>
            <a:prstGeom prst="chevron">
              <a:avLst>
                <a:gd name="adj" fmla="val 360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1583" tIns="101583" rIns="101583" bIns="101583" anchor="ctr" anchorCtr="0">
              <a:noAutofit/>
            </a:bodyPr>
            <a:lstStyle/>
            <a:p>
              <a:pPr algn="ctr" defTabSz="761970">
                <a:buClr>
                  <a:srgbClr val="000000"/>
                </a:buClr>
                <a:defRPr/>
              </a:pPr>
              <a:r>
                <a:rPr lang="en" sz="2000" b="1" kern="0" dirty="0">
                  <a:solidFill>
                    <a:srgbClr val="002060"/>
                  </a:solidFill>
                  <a:latin typeface="Chulabhorn Likit Text" panose="00000500000000000000" pitchFamily="50" charset="-34"/>
                  <a:ea typeface="Fira Sans Extra Condensed SemiBold"/>
                  <a:cs typeface="Chulabhorn Likit Text" panose="00000500000000000000" pitchFamily="50" charset="-34"/>
                  <a:sym typeface="Fira Sans Extra Condensed SemiBold"/>
                </a:rPr>
                <a:t>2</a:t>
              </a:r>
              <a:endParaRPr sz="2000" b="1" kern="0" dirty="0">
                <a:solidFill>
                  <a:srgbClr val="002060"/>
                </a:solidFill>
                <a:latin typeface="Chulabhorn Likit Text" panose="00000500000000000000" pitchFamily="50" charset="-34"/>
                <a:ea typeface="Fira Sans Extra Condensed SemiBold"/>
                <a:cs typeface="Chulabhorn Likit Text" panose="00000500000000000000" pitchFamily="50" charset="-34"/>
                <a:sym typeface="Fira Sans Extra Condensed SemiBold"/>
              </a:endParaRPr>
            </a:p>
          </p:txBody>
        </p:sp>
        <p:grpSp>
          <p:nvGrpSpPr>
            <p:cNvPr id="22" name="Google Shape;667;p22"/>
            <p:cNvGrpSpPr/>
            <p:nvPr/>
          </p:nvGrpSpPr>
          <p:grpSpPr>
            <a:xfrm>
              <a:off x="3347941" y="4234741"/>
              <a:ext cx="340168" cy="340168"/>
              <a:chOff x="2676100" y="832575"/>
              <a:chExt cx="483125" cy="483125"/>
            </a:xfrm>
          </p:grpSpPr>
          <p:sp>
            <p:nvSpPr>
              <p:cNvPr id="23" name="Google Shape;668;p22"/>
              <p:cNvSpPr/>
              <p:nvPr/>
            </p:nvSpPr>
            <p:spPr>
              <a:xfrm>
                <a:off x="2676100" y="832575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10351" y="1132"/>
                    </a:moveTo>
                    <a:lnTo>
                      <a:pt x="10562" y="2008"/>
                    </a:lnTo>
                    <a:cubicBezTo>
                      <a:pt x="10614" y="2226"/>
                      <a:pt x="10789" y="2392"/>
                      <a:pt x="11009" y="2434"/>
                    </a:cubicBezTo>
                    <a:cubicBezTo>
                      <a:pt x="12021" y="2618"/>
                      <a:pt x="12981" y="3014"/>
                      <a:pt x="13826" y="3596"/>
                    </a:cubicBezTo>
                    <a:cubicBezTo>
                      <a:pt x="13922" y="3663"/>
                      <a:pt x="14033" y="3696"/>
                      <a:pt x="14146" y="3696"/>
                    </a:cubicBezTo>
                    <a:cubicBezTo>
                      <a:pt x="14247" y="3696"/>
                      <a:pt x="14349" y="3669"/>
                      <a:pt x="14439" y="3614"/>
                    </a:cubicBezTo>
                    <a:lnTo>
                      <a:pt x="15179" y="3171"/>
                    </a:lnTo>
                    <a:lnTo>
                      <a:pt x="16154" y="4146"/>
                    </a:lnTo>
                    <a:lnTo>
                      <a:pt x="15711" y="4889"/>
                    </a:lnTo>
                    <a:cubicBezTo>
                      <a:pt x="15596" y="5079"/>
                      <a:pt x="15602" y="5317"/>
                      <a:pt x="15729" y="5499"/>
                    </a:cubicBezTo>
                    <a:cubicBezTo>
                      <a:pt x="16311" y="6344"/>
                      <a:pt x="16707" y="7304"/>
                      <a:pt x="16891" y="8316"/>
                    </a:cubicBezTo>
                    <a:cubicBezTo>
                      <a:pt x="16933" y="8536"/>
                      <a:pt x="17100" y="8711"/>
                      <a:pt x="17317" y="8763"/>
                    </a:cubicBezTo>
                    <a:lnTo>
                      <a:pt x="18193" y="8974"/>
                    </a:lnTo>
                    <a:lnTo>
                      <a:pt x="18193" y="10351"/>
                    </a:lnTo>
                    <a:lnTo>
                      <a:pt x="17317" y="10562"/>
                    </a:lnTo>
                    <a:cubicBezTo>
                      <a:pt x="17100" y="10614"/>
                      <a:pt x="16933" y="10789"/>
                      <a:pt x="16894" y="11009"/>
                    </a:cubicBezTo>
                    <a:cubicBezTo>
                      <a:pt x="16710" y="12021"/>
                      <a:pt x="16311" y="12981"/>
                      <a:pt x="15729" y="13826"/>
                    </a:cubicBezTo>
                    <a:cubicBezTo>
                      <a:pt x="15605" y="14007"/>
                      <a:pt x="15596" y="14246"/>
                      <a:pt x="15711" y="14436"/>
                    </a:cubicBezTo>
                    <a:lnTo>
                      <a:pt x="16154" y="15179"/>
                    </a:lnTo>
                    <a:lnTo>
                      <a:pt x="15179" y="16154"/>
                    </a:lnTo>
                    <a:lnTo>
                      <a:pt x="14439" y="15710"/>
                    </a:lnTo>
                    <a:cubicBezTo>
                      <a:pt x="14349" y="15656"/>
                      <a:pt x="14247" y="15629"/>
                      <a:pt x="14146" y="15629"/>
                    </a:cubicBezTo>
                    <a:cubicBezTo>
                      <a:pt x="14033" y="15629"/>
                      <a:pt x="13922" y="15662"/>
                      <a:pt x="13826" y="15729"/>
                    </a:cubicBezTo>
                    <a:cubicBezTo>
                      <a:pt x="12981" y="16311"/>
                      <a:pt x="12021" y="16707"/>
                      <a:pt x="11009" y="16891"/>
                    </a:cubicBezTo>
                    <a:cubicBezTo>
                      <a:pt x="10789" y="16933"/>
                      <a:pt x="10614" y="17099"/>
                      <a:pt x="10562" y="17317"/>
                    </a:cubicBezTo>
                    <a:lnTo>
                      <a:pt x="10351" y="18192"/>
                    </a:lnTo>
                    <a:lnTo>
                      <a:pt x="8974" y="18192"/>
                    </a:lnTo>
                    <a:lnTo>
                      <a:pt x="8763" y="17317"/>
                    </a:lnTo>
                    <a:cubicBezTo>
                      <a:pt x="8712" y="17099"/>
                      <a:pt x="8536" y="16933"/>
                      <a:pt x="8316" y="16891"/>
                    </a:cubicBezTo>
                    <a:cubicBezTo>
                      <a:pt x="7304" y="16707"/>
                      <a:pt x="6344" y="16311"/>
                      <a:pt x="5499" y="15729"/>
                    </a:cubicBezTo>
                    <a:cubicBezTo>
                      <a:pt x="5404" y="15662"/>
                      <a:pt x="5293" y="15629"/>
                      <a:pt x="5181" y="15629"/>
                    </a:cubicBezTo>
                    <a:cubicBezTo>
                      <a:pt x="5081" y="15629"/>
                      <a:pt x="4979" y="15656"/>
                      <a:pt x="4889" y="15710"/>
                    </a:cubicBezTo>
                    <a:lnTo>
                      <a:pt x="4146" y="16154"/>
                    </a:lnTo>
                    <a:lnTo>
                      <a:pt x="3171" y="15179"/>
                    </a:lnTo>
                    <a:lnTo>
                      <a:pt x="3615" y="14436"/>
                    </a:lnTo>
                    <a:cubicBezTo>
                      <a:pt x="3729" y="14246"/>
                      <a:pt x="3723" y="14007"/>
                      <a:pt x="3597" y="13826"/>
                    </a:cubicBezTo>
                    <a:cubicBezTo>
                      <a:pt x="3014" y="12981"/>
                      <a:pt x="2618" y="12021"/>
                      <a:pt x="2434" y="11009"/>
                    </a:cubicBezTo>
                    <a:cubicBezTo>
                      <a:pt x="2392" y="10789"/>
                      <a:pt x="2226" y="10614"/>
                      <a:pt x="2011" y="10562"/>
                    </a:cubicBezTo>
                    <a:lnTo>
                      <a:pt x="1133" y="10351"/>
                    </a:lnTo>
                    <a:lnTo>
                      <a:pt x="1133" y="8974"/>
                    </a:lnTo>
                    <a:lnTo>
                      <a:pt x="2008" y="8763"/>
                    </a:lnTo>
                    <a:cubicBezTo>
                      <a:pt x="2226" y="8711"/>
                      <a:pt x="2392" y="8536"/>
                      <a:pt x="2431" y="8316"/>
                    </a:cubicBezTo>
                    <a:cubicBezTo>
                      <a:pt x="2615" y="7304"/>
                      <a:pt x="3014" y="6344"/>
                      <a:pt x="3597" y="5499"/>
                    </a:cubicBezTo>
                    <a:cubicBezTo>
                      <a:pt x="3720" y="5317"/>
                      <a:pt x="3729" y="5079"/>
                      <a:pt x="3615" y="4889"/>
                    </a:cubicBezTo>
                    <a:lnTo>
                      <a:pt x="3171" y="4146"/>
                    </a:lnTo>
                    <a:lnTo>
                      <a:pt x="4146" y="3171"/>
                    </a:lnTo>
                    <a:lnTo>
                      <a:pt x="4889" y="3614"/>
                    </a:lnTo>
                    <a:cubicBezTo>
                      <a:pt x="4979" y="3669"/>
                      <a:pt x="5081" y="3696"/>
                      <a:pt x="5181" y="3696"/>
                    </a:cubicBezTo>
                    <a:cubicBezTo>
                      <a:pt x="5293" y="3696"/>
                      <a:pt x="5404" y="3663"/>
                      <a:pt x="5499" y="3596"/>
                    </a:cubicBezTo>
                    <a:cubicBezTo>
                      <a:pt x="6344" y="3014"/>
                      <a:pt x="7304" y="2618"/>
                      <a:pt x="8316" y="2434"/>
                    </a:cubicBezTo>
                    <a:cubicBezTo>
                      <a:pt x="8536" y="2392"/>
                      <a:pt x="8712" y="2226"/>
                      <a:pt x="8763" y="2008"/>
                    </a:cubicBezTo>
                    <a:lnTo>
                      <a:pt x="8974" y="1132"/>
                    </a:lnTo>
                    <a:close/>
                    <a:moveTo>
                      <a:pt x="8530" y="0"/>
                    </a:moveTo>
                    <a:cubicBezTo>
                      <a:pt x="8268" y="0"/>
                      <a:pt x="8041" y="178"/>
                      <a:pt x="7981" y="432"/>
                    </a:cubicBezTo>
                    <a:lnTo>
                      <a:pt x="7748" y="1392"/>
                    </a:lnTo>
                    <a:cubicBezTo>
                      <a:pt x="6833" y="1604"/>
                      <a:pt x="5961" y="1963"/>
                      <a:pt x="5167" y="2461"/>
                    </a:cubicBezTo>
                    <a:lnTo>
                      <a:pt x="4348" y="1969"/>
                    </a:lnTo>
                    <a:cubicBezTo>
                      <a:pt x="4260" y="1915"/>
                      <a:pt x="4160" y="1889"/>
                      <a:pt x="4061" y="1889"/>
                    </a:cubicBezTo>
                    <a:cubicBezTo>
                      <a:pt x="3913" y="1889"/>
                      <a:pt x="3767" y="1946"/>
                      <a:pt x="3657" y="2056"/>
                    </a:cubicBezTo>
                    <a:lnTo>
                      <a:pt x="2057" y="3657"/>
                    </a:lnTo>
                    <a:cubicBezTo>
                      <a:pt x="1872" y="3841"/>
                      <a:pt x="1839" y="4125"/>
                      <a:pt x="1972" y="4348"/>
                    </a:cubicBezTo>
                    <a:lnTo>
                      <a:pt x="2461" y="5163"/>
                    </a:lnTo>
                    <a:cubicBezTo>
                      <a:pt x="1963" y="5958"/>
                      <a:pt x="1604" y="6830"/>
                      <a:pt x="1395" y="7745"/>
                    </a:cubicBezTo>
                    <a:lnTo>
                      <a:pt x="435" y="7978"/>
                    </a:lnTo>
                    <a:cubicBezTo>
                      <a:pt x="179" y="8041"/>
                      <a:pt x="0" y="8267"/>
                      <a:pt x="0" y="8530"/>
                    </a:cubicBezTo>
                    <a:lnTo>
                      <a:pt x="0" y="10795"/>
                    </a:lnTo>
                    <a:cubicBezTo>
                      <a:pt x="0" y="11057"/>
                      <a:pt x="179" y="11284"/>
                      <a:pt x="432" y="11344"/>
                    </a:cubicBezTo>
                    <a:lnTo>
                      <a:pt x="1392" y="11580"/>
                    </a:lnTo>
                    <a:cubicBezTo>
                      <a:pt x="1604" y="12492"/>
                      <a:pt x="1963" y="13364"/>
                      <a:pt x="2461" y="14158"/>
                    </a:cubicBezTo>
                    <a:lnTo>
                      <a:pt x="1969" y="14977"/>
                    </a:lnTo>
                    <a:cubicBezTo>
                      <a:pt x="1836" y="15200"/>
                      <a:pt x="1872" y="15484"/>
                      <a:pt x="2057" y="15668"/>
                    </a:cubicBezTo>
                    <a:lnTo>
                      <a:pt x="3657" y="17268"/>
                    </a:lnTo>
                    <a:cubicBezTo>
                      <a:pt x="3766" y="17378"/>
                      <a:pt x="3911" y="17435"/>
                      <a:pt x="4057" y="17435"/>
                    </a:cubicBezTo>
                    <a:cubicBezTo>
                      <a:pt x="4157" y="17435"/>
                      <a:pt x="4258" y="17408"/>
                      <a:pt x="4348" y="17353"/>
                    </a:cubicBezTo>
                    <a:lnTo>
                      <a:pt x="5164" y="16864"/>
                    </a:lnTo>
                    <a:cubicBezTo>
                      <a:pt x="5958" y="17362"/>
                      <a:pt x="6830" y="17721"/>
                      <a:pt x="7745" y="17930"/>
                    </a:cubicBezTo>
                    <a:lnTo>
                      <a:pt x="7978" y="18890"/>
                    </a:lnTo>
                    <a:cubicBezTo>
                      <a:pt x="8041" y="19147"/>
                      <a:pt x="8268" y="19325"/>
                      <a:pt x="8530" y="19325"/>
                    </a:cubicBezTo>
                    <a:lnTo>
                      <a:pt x="10795" y="19325"/>
                    </a:lnTo>
                    <a:cubicBezTo>
                      <a:pt x="11058" y="19325"/>
                      <a:pt x="11284" y="19147"/>
                      <a:pt x="11344" y="18893"/>
                    </a:cubicBezTo>
                    <a:lnTo>
                      <a:pt x="11577" y="17933"/>
                    </a:lnTo>
                    <a:cubicBezTo>
                      <a:pt x="12492" y="17721"/>
                      <a:pt x="13364" y="17362"/>
                      <a:pt x="14159" y="16864"/>
                    </a:cubicBezTo>
                    <a:lnTo>
                      <a:pt x="14977" y="17356"/>
                    </a:lnTo>
                    <a:cubicBezTo>
                      <a:pt x="15066" y="17410"/>
                      <a:pt x="15166" y="17436"/>
                      <a:pt x="15266" y="17436"/>
                    </a:cubicBezTo>
                    <a:cubicBezTo>
                      <a:pt x="15413" y="17436"/>
                      <a:pt x="15559" y="17379"/>
                      <a:pt x="15668" y="17271"/>
                    </a:cubicBezTo>
                    <a:lnTo>
                      <a:pt x="17269" y="15668"/>
                    </a:lnTo>
                    <a:cubicBezTo>
                      <a:pt x="17453" y="15484"/>
                      <a:pt x="17489" y="15200"/>
                      <a:pt x="17353" y="14977"/>
                    </a:cubicBezTo>
                    <a:lnTo>
                      <a:pt x="16864" y="14161"/>
                    </a:lnTo>
                    <a:cubicBezTo>
                      <a:pt x="17362" y="13367"/>
                      <a:pt x="17722" y="12495"/>
                      <a:pt x="17930" y="11580"/>
                    </a:cubicBezTo>
                    <a:lnTo>
                      <a:pt x="18890" y="11347"/>
                    </a:lnTo>
                    <a:cubicBezTo>
                      <a:pt x="19147" y="11284"/>
                      <a:pt x="19325" y="11057"/>
                      <a:pt x="19325" y="10795"/>
                    </a:cubicBezTo>
                    <a:lnTo>
                      <a:pt x="19325" y="8530"/>
                    </a:lnTo>
                    <a:cubicBezTo>
                      <a:pt x="19325" y="8267"/>
                      <a:pt x="19147" y="8041"/>
                      <a:pt x="18893" y="7981"/>
                    </a:cubicBezTo>
                    <a:lnTo>
                      <a:pt x="17933" y="7748"/>
                    </a:lnTo>
                    <a:cubicBezTo>
                      <a:pt x="17722" y="6833"/>
                      <a:pt x="17362" y="5961"/>
                      <a:pt x="16864" y="5166"/>
                    </a:cubicBezTo>
                    <a:lnTo>
                      <a:pt x="17356" y="4348"/>
                    </a:lnTo>
                    <a:cubicBezTo>
                      <a:pt x="17489" y="4128"/>
                      <a:pt x="17453" y="3841"/>
                      <a:pt x="17272" y="3657"/>
                    </a:cubicBezTo>
                    <a:lnTo>
                      <a:pt x="15668" y="2056"/>
                    </a:lnTo>
                    <a:cubicBezTo>
                      <a:pt x="15559" y="1947"/>
                      <a:pt x="15415" y="1890"/>
                      <a:pt x="15268" y="1890"/>
                    </a:cubicBezTo>
                    <a:cubicBezTo>
                      <a:pt x="15168" y="1890"/>
                      <a:pt x="15068" y="1917"/>
                      <a:pt x="14977" y="1972"/>
                    </a:cubicBezTo>
                    <a:lnTo>
                      <a:pt x="14162" y="2461"/>
                    </a:lnTo>
                    <a:cubicBezTo>
                      <a:pt x="13367" y="1963"/>
                      <a:pt x="12495" y="1604"/>
                      <a:pt x="11580" y="1395"/>
                    </a:cubicBezTo>
                    <a:lnTo>
                      <a:pt x="11347" y="435"/>
                    </a:lnTo>
                    <a:cubicBezTo>
                      <a:pt x="11284" y="178"/>
                      <a:pt x="11058" y="0"/>
                      <a:pt x="107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01583" tIns="101583" rIns="101583" bIns="101583" anchor="ctr" anchorCtr="0">
                <a:noAutofit/>
              </a:bodyPr>
              <a:lstStyle/>
              <a:p>
                <a:pPr defTabSz="761970">
                  <a:buClr>
                    <a:srgbClr val="000000"/>
                  </a:buClr>
                  <a:defRPr/>
                </a:pPr>
                <a:endParaRPr sz="1556" kern="0">
                  <a:solidFill>
                    <a:srgbClr val="435D74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669;p22"/>
              <p:cNvSpPr/>
              <p:nvPr/>
            </p:nvSpPr>
            <p:spPr>
              <a:xfrm>
                <a:off x="2762000" y="918475"/>
                <a:ext cx="311400" cy="311400"/>
              </a:xfrm>
              <a:custGeom>
                <a:avLst/>
                <a:gdLst/>
                <a:ahLst/>
                <a:cxnLst/>
                <a:rect l="l" t="t" r="r" b="b"/>
                <a:pathLst>
                  <a:path w="12456" h="12456" extrusionOk="0">
                    <a:moveTo>
                      <a:pt x="6227" y="1133"/>
                    </a:moveTo>
                    <a:cubicBezTo>
                      <a:pt x="9038" y="1133"/>
                      <a:pt x="11323" y="3418"/>
                      <a:pt x="11323" y="6226"/>
                    </a:cubicBezTo>
                    <a:cubicBezTo>
                      <a:pt x="11323" y="9038"/>
                      <a:pt x="9038" y="11323"/>
                      <a:pt x="6227" y="11323"/>
                    </a:cubicBezTo>
                    <a:cubicBezTo>
                      <a:pt x="3419" y="11323"/>
                      <a:pt x="1133" y="9038"/>
                      <a:pt x="1133" y="6226"/>
                    </a:cubicBezTo>
                    <a:cubicBezTo>
                      <a:pt x="1133" y="3418"/>
                      <a:pt x="3419" y="1133"/>
                      <a:pt x="6227" y="1133"/>
                    </a:cubicBezTo>
                    <a:close/>
                    <a:moveTo>
                      <a:pt x="6227" y="0"/>
                    </a:moveTo>
                    <a:cubicBezTo>
                      <a:pt x="2794" y="0"/>
                      <a:pt x="1" y="2793"/>
                      <a:pt x="1" y="6226"/>
                    </a:cubicBezTo>
                    <a:cubicBezTo>
                      <a:pt x="1" y="9663"/>
                      <a:pt x="2794" y="12456"/>
                      <a:pt x="6227" y="12456"/>
                    </a:cubicBezTo>
                    <a:cubicBezTo>
                      <a:pt x="9663" y="12456"/>
                      <a:pt x="12456" y="9663"/>
                      <a:pt x="12456" y="6226"/>
                    </a:cubicBezTo>
                    <a:cubicBezTo>
                      <a:pt x="12456" y="2793"/>
                      <a:pt x="9663" y="0"/>
                      <a:pt x="62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01583" tIns="101583" rIns="101583" bIns="101583" anchor="ctr" anchorCtr="0">
                <a:noAutofit/>
              </a:bodyPr>
              <a:lstStyle/>
              <a:p>
                <a:pPr defTabSz="761970">
                  <a:buClr>
                    <a:srgbClr val="000000"/>
                  </a:buClr>
                  <a:defRPr/>
                </a:pPr>
                <a:endParaRPr sz="1556" kern="0">
                  <a:solidFill>
                    <a:srgbClr val="435D74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670;p22"/>
              <p:cNvSpPr/>
              <p:nvPr/>
            </p:nvSpPr>
            <p:spPr>
              <a:xfrm>
                <a:off x="2810775" y="975075"/>
                <a:ext cx="206025" cy="198150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7926" extrusionOk="0">
                    <a:moveTo>
                      <a:pt x="4275" y="1132"/>
                    </a:moveTo>
                    <a:cubicBezTo>
                      <a:pt x="4640" y="1132"/>
                      <a:pt x="5009" y="1203"/>
                      <a:pt x="5360" y="1348"/>
                    </a:cubicBezTo>
                    <a:cubicBezTo>
                      <a:pt x="6416" y="1785"/>
                      <a:pt x="7108" y="2818"/>
                      <a:pt x="7108" y="3962"/>
                    </a:cubicBezTo>
                    <a:cubicBezTo>
                      <a:pt x="7105" y="5527"/>
                      <a:pt x="5840" y="6792"/>
                      <a:pt x="4276" y="6795"/>
                    </a:cubicBezTo>
                    <a:cubicBezTo>
                      <a:pt x="3131" y="6795"/>
                      <a:pt x="2099" y="6103"/>
                      <a:pt x="1661" y="5046"/>
                    </a:cubicBezTo>
                    <a:cubicBezTo>
                      <a:pt x="1223" y="3987"/>
                      <a:pt x="1465" y="2770"/>
                      <a:pt x="2274" y="1961"/>
                    </a:cubicBezTo>
                    <a:cubicBezTo>
                      <a:pt x="2815" y="1419"/>
                      <a:pt x="3538" y="1132"/>
                      <a:pt x="4275" y="1132"/>
                    </a:cubicBezTo>
                    <a:close/>
                    <a:moveTo>
                      <a:pt x="4276" y="1"/>
                    </a:moveTo>
                    <a:cubicBezTo>
                      <a:pt x="2672" y="1"/>
                      <a:pt x="1229" y="964"/>
                      <a:pt x="613" y="2447"/>
                    </a:cubicBezTo>
                    <a:cubicBezTo>
                      <a:pt x="0" y="3926"/>
                      <a:pt x="341" y="5632"/>
                      <a:pt x="1474" y="6764"/>
                    </a:cubicBezTo>
                    <a:cubicBezTo>
                      <a:pt x="2232" y="7523"/>
                      <a:pt x="3247" y="7926"/>
                      <a:pt x="4279" y="7926"/>
                    </a:cubicBezTo>
                    <a:cubicBezTo>
                      <a:pt x="4789" y="7926"/>
                      <a:pt x="5302" y="7828"/>
                      <a:pt x="5791" y="7625"/>
                    </a:cubicBezTo>
                    <a:cubicBezTo>
                      <a:pt x="7274" y="7009"/>
                      <a:pt x="8240" y="5566"/>
                      <a:pt x="8240" y="3962"/>
                    </a:cubicBezTo>
                    <a:cubicBezTo>
                      <a:pt x="8237" y="1773"/>
                      <a:pt x="6465" y="1"/>
                      <a:pt x="42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01583" tIns="101583" rIns="101583" bIns="101583" anchor="ctr" anchorCtr="0">
                <a:noAutofit/>
              </a:bodyPr>
              <a:lstStyle/>
              <a:p>
                <a:pPr defTabSz="761970">
                  <a:buClr>
                    <a:srgbClr val="000000"/>
                  </a:buClr>
                  <a:defRPr/>
                </a:pPr>
                <a:endParaRPr sz="1556" kern="0">
                  <a:solidFill>
                    <a:srgbClr val="435D74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6459" y="3358205"/>
            <a:ext cx="2174428" cy="1752752"/>
          </a:xfrm>
          <a:prstGeom prst="rect">
            <a:avLst/>
          </a:prstGeom>
        </p:spPr>
      </p:pic>
      <p:grpSp>
        <p:nvGrpSpPr>
          <p:cNvPr id="27" name="Google Shape;671;p22"/>
          <p:cNvGrpSpPr/>
          <p:nvPr/>
        </p:nvGrpSpPr>
        <p:grpSpPr>
          <a:xfrm>
            <a:off x="6977806" y="862578"/>
            <a:ext cx="2026667" cy="3730650"/>
            <a:chOff x="4734416" y="1217324"/>
            <a:chExt cx="1824000" cy="3357585"/>
          </a:xfrm>
        </p:grpSpPr>
        <p:sp>
          <p:nvSpPr>
            <p:cNvPr id="29" name="Google Shape;673;p22"/>
            <p:cNvSpPr txBox="1"/>
            <p:nvPr/>
          </p:nvSpPr>
          <p:spPr>
            <a:xfrm>
              <a:off x="4824116" y="2475207"/>
              <a:ext cx="1734300" cy="8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83" tIns="101583" rIns="101583" bIns="101583" anchor="ctr" anchorCtr="0">
              <a:noAutofit/>
            </a:bodyPr>
            <a:lstStyle/>
            <a:p>
              <a:pPr lvl="0" algn="ctr">
                <a:lnSpc>
                  <a:spcPct val="130000"/>
                </a:lnSpc>
                <a:buClr>
                  <a:srgbClr val="000000"/>
                </a:buClr>
              </a:pPr>
              <a:r>
                <a:rPr lang="th-TH" sz="1333" kern="0" dirty="0">
                  <a:solidFill>
                    <a:srgbClr val="002060"/>
                  </a:solidFill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จะปรากฏหน้ารายงานเบิกจ่ายเงินทุนหมุนเวียน เป็นรายจังหวัด ดังนี้</a:t>
              </a:r>
            </a:p>
          </p:txBody>
        </p:sp>
        <p:sp>
          <p:nvSpPr>
            <p:cNvPr id="30" name="Google Shape;674;p22"/>
            <p:cNvSpPr/>
            <p:nvPr/>
          </p:nvSpPr>
          <p:spPr>
            <a:xfrm rot="10800000">
              <a:off x="5584701" y="1961819"/>
              <a:ext cx="147846" cy="523166"/>
            </a:xfrm>
            <a:custGeom>
              <a:avLst/>
              <a:gdLst/>
              <a:ahLst/>
              <a:cxnLst/>
              <a:rect l="l" t="t" r="r" b="b"/>
              <a:pathLst>
                <a:path w="5403" h="19119" extrusionOk="0">
                  <a:moveTo>
                    <a:pt x="2235" y="1"/>
                  </a:moveTo>
                  <a:cubicBezTo>
                    <a:pt x="2111" y="1"/>
                    <a:pt x="1991" y="81"/>
                    <a:pt x="1975" y="241"/>
                  </a:cubicBezTo>
                  <a:cubicBezTo>
                    <a:pt x="1751" y="273"/>
                    <a:pt x="1559" y="401"/>
                    <a:pt x="1495" y="593"/>
                  </a:cubicBezTo>
                  <a:cubicBezTo>
                    <a:pt x="1111" y="1681"/>
                    <a:pt x="663" y="2737"/>
                    <a:pt x="119" y="3729"/>
                  </a:cubicBezTo>
                  <a:cubicBezTo>
                    <a:pt x="0" y="3966"/>
                    <a:pt x="197" y="4220"/>
                    <a:pt x="398" y="4220"/>
                  </a:cubicBezTo>
                  <a:cubicBezTo>
                    <a:pt x="469" y="4220"/>
                    <a:pt x="540" y="4188"/>
                    <a:pt x="599" y="4113"/>
                  </a:cubicBezTo>
                  <a:cubicBezTo>
                    <a:pt x="1079" y="3505"/>
                    <a:pt x="1527" y="2833"/>
                    <a:pt x="1879" y="2129"/>
                  </a:cubicBezTo>
                  <a:lnTo>
                    <a:pt x="1879" y="2129"/>
                  </a:lnTo>
                  <a:cubicBezTo>
                    <a:pt x="1783" y="5234"/>
                    <a:pt x="1879" y="8370"/>
                    <a:pt x="1879" y="11475"/>
                  </a:cubicBezTo>
                  <a:cubicBezTo>
                    <a:pt x="1879" y="13747"/>
                    <a:pt x="1239" y="17076"/>
                    <a:pt x="2775" y="18996"/>
                  </a:cubicBezTo>
                  <a:cubicBezTo>
                    <a:pt x="2846" y="19082"/>
                    <a:pt x="2936" y="19119"/>
                    <a:pt x="3027" y="19119"/>
                  </a:cubicBezTo>
                  <a:cubicBezTo>
                    <a:pt x="3309" y="19119"/>
                    <a:pt x="3609" y="18774"/>
                    <a:pt x="3415" y="18484"/>
                  </a:cubicBezTo>
                  <a:cubicBezTo>
                    <a:pt x="2583" y="17172"/>
                    <a:pt x="2743" y="15636"/>
                    <a:pt x="2743" y="14163"/>
                  </a:cubicBezTo>
                  <a:lnTo>
                    <a:pt x="2711" y="9522"/>
                  </a:lnTo>
                  <a:cubicBezTo>
                    <a:pt x="2711" y="7186"/>
                    <a:pt x="2711" y="4850"/>
                    <a:pt x="2615" y="2481"/>
                  </a:cubicBezTo>
                  <a:lnTo>
                    <a:pt x="2615" y="2481"/>
                  </a:lnTo>
                  <a:cubicBezTo>
                    <a:pt x="3159" y="3153"/>
                    <a:pt x="3799" y="3729"/>
                    <a:pt x="4472" y="4241"/>
                  </a:cubicBezTo>
                  <a:cubicBezTo>
                    <a:pt x="4564" y="4317"/>
                    <a:pt x="4657" y="4349"/>
                    <a:pt x="4744" y="4349"/>
                  </a:cubicBezTo>
                  <a:cubicBezTo>
                    <a:pt x="5136" y="4349"/>
                    <a:pt x="5403" y="3692"/>
                    <a:pt x="4984" y="3377"/>
                  </a:cubicBezTo>
                  <a:cubicBezTo>
                    <a:pt x="3991" y="2641"/>
                    <a:pt x="3191" y="1713"/>
                    <a:pt x="2519" y="689"/>
                  </a:cubicBezTo>
                  <a:cubicBezTo>
                    <a:pt x="2519" y="529"/>
                    <a:pt x="2519" y="401"/>
                    <a:pt x="2519" y="241"/>
                  </a:cubicBezTo>
                  <a:cubicBezTo>
                    <a:pt x="2487" y="81"/>
                    <a:pt x="2359" y="1"/>
                    <a:pt x="22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01583" tIns="101583" rIns="101583" bIns="101583" anchor="ctr" anchorCtr="0">
              <a:noAutofit/>
            </a:bodyPr>
            <a:lstStyle/>
            <a:p>
              <a:pPr defTabSz="761970">
                <a:buClr>
                  <a:srgbClr val="000000"/>
                </a:buClr>
                <a:defRPr/>
              </a:pPr>
              <a:endParaRPr sz="155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675;p22"/>
            <p:cNvSpPr/>
            <p:nvPr/>
          </p:nvSpPr>
          <p:spPr>
            <a:xfrm>
              <a:off x="4734416" y="1217324"/>
              <a:ext cx="1824000" cy="637709"/>
            </a:xfrm>
            <a:prstGeom prst="chevron">
              <a:avLst>
                <a:gd name="adj" fmla="val 36067"/>
              </a:avLst>
            </a:prstGeom>
            <a:solidFill>
              <a:srgbClr val="FFD9D9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1583" tIns="101583" rIns="101583" bIns="101583" anchor="ctr" anchorCtr="0">
              <a:noAutofit/>
            </a:bodyPr>
            <a:lstStyle/>
            <a:p>
              <a:pPr algn="ctr" defTabSz="761970">
                <a:buClr>
                  <a:srgbClr val="000000"/>
                </a:buClr>
                <a:defRPr/>
              </a:pPr>
              <a:r>
                <a:rPr lang="en" sz="2000" b="1" kern="0" dirty="0">
                  <a:solidFill>
                    <a:srgbClr val="002060"/>
                  </a:solidFill>
                  <a:latin typeface="Chulabhorn Likit Text" panose="00000500000000000000" pitchFamily="50" charset="-34"/>
                  <a:ea typeface="Fira Sans Extra Condensed SemiBold"/>
                  <a:cs typeface="Chulabhorn Likit Text" panose="00000500000000000000" pitchFamily="50" charset="-34"/>
                  <a:sym typeface="Fira Sans Extra Condensed SemiBold"/>
                </a:rPr>
                <a:t>3</a:t>
              </a:r>
              <a:endParaRPr sz="2000" b="1" kern="0" dirty="0">
                <a:solidFill>
                  <a:srgbClr val="002060"/>
                </a:solidFill>
                <a:latin typeface="Chulabhorn Likit Text" panose="00000500000000000000" pitchFamily="50" charset="-34"/>
                <a:ea typeface="Fira Sans Extra Condensed SemiBold"/>
                <a:cs typeface="Chulabhorn Likit Text" panose="00000500000000000000" pitchFamily="50" charset="-34"/>
                <a:sym typeface="Fira Sans Extra Condensed SemiBold"/>
              </a:endParaRPr>
            </a:p>
          </p:txBody>
        </p:sp>
        <p:sp>
          <p:nvSpPr>
            <p:cNvPr id="33" name="Google Shape;677;p22"/>
            <p:cNvSpPr/>
            <p:nvPr/>
          </p:nvSpPr>
          <p:spPr>
            <a:xfrm>
              <a:off x="5476297" y="4234741"/>
              <a:ext cx="340239" cy="340168"/>
            </a:xfrm>
            <a:custGeom>
              <a:avLst/>
              <a:gdLst/>
              <a:ahLst/>
              <a:cxnLst/>
              <a:rect l="l" t="t" r="r" b="b"/>
              <a:pathLst>
                <a:path w="19329" h="19325" extrusionOk="0">
                  <a:moveTo>
                    <a:pt x="9062" y="1229"/>
                  </a:moveTo>
                  <a:lnTo>
                    <a:pt x="9062" y="4539"/>
                  </a:lnTo>
                  <a:cubicBezTo>
                    <a:pt x="8470" y="4557"/>
                    <a:pt x="7885" y="4602"/>
                    <a:pt x="7311" y="4674"/>
                  </a:cubicBezTo>
                  <a:cubicBezTo>
                    <a:pt x="7223" y="4339"/>
                    <a:pt x="7036" y="4037"/>
                    <a:pt x="6773" y="3811"/>
                  </a:cubicBezTo>
                  <a:cubicBezTo>
                    <a:pt x="7392" y="2428"/>
                    <a:pt x="8211" y="1513"/>
                    <a:pt x="9062" y="1229"/>
                  </a:cubicBezTo>
                  <a:close/>
                  <a:moveTo>
                    <a:pt x="10194" y="1226"/>
                  </a:moveTo>
                  <a:cubicBezTo>
                    <a:pt x="11278" y="1586"/>
                    <a:pt x="12272" y="2944"/>
                    <a:pt x="12912" y="4835"/>
                  </a:cubicBezTo>
                  <a:cubicBezTo>
                    <a:pt x="12015" y="4662"/>
                    <a:pt x="11106" y="4566"/>
                    <a:pt x="10194" y="4539"/>
                  </a:cubicBezTo>
                  <a:lnTo>
                    <a:pt x="10194" y="1226"/>
                  </a:lnTo>
                  <a:close/>
                  <a:moveTo>
                    <a:pt x="5665" y="4530"/>
                  </a:moveTo>
                  <a:cubicBezTo>
                    <a:pt x="6170" y="4530"/>
                    <a:pt x="6423" y="5139"/>
                    <a:pt x="6067" y="5496"/>
                  </a:cubicBezTo>
                  <a:cubicBezTo>
                    <a:pt x="5950" y="5611"/>
                    <a:pt x="5808" y="5663"/>
                    <a:pt x="5669" y="5663"/>
                  </a:cubicBezTo>
                  <a:cubicBezTo>
                    <a:pt x="5378" y="5663"/>
                    <a:pt x="5101" y="5438"/>
                    <a:pt x="5101" y="5097"/>
                  </a:cubicBezTo>
                  <a:cubicBezTo>
                    <a:pt x="5101" y="4783"/>
                    <a:pt x="5351" y="4530"/>
                    <a:pt x="5665" y="4530"/>
                  </a:cubicBezTo>
                  <a:close/>
                  <a:moveTo>
                    <a:pt x="6743" y="1643"/>
                  </a:moveTo>
                  <a:cubicBezTo>
                    <a:pt x="6363" y="2129"/>
                    <a:pt x="6019" y="2718"/>
                    <a:pt x="5717" y="3397"/>
                  </a:cubicBezTo>
                  <a:lnTo>
                    <a:pt x="5665" y="3397"/>
                  </a:lnTo>
                  <a:cubicBezTo>
                    <a:pt x="4578" y="3397"/>
                    <a:pt x="3769" y="4406"/>
                    <a:pt x="4008" y="5469"/>
                  </a:cubicBezTo>
                  <a:cubicBezTo>
                    <a:pt x="3075" y="5822"/>
                    <a:pt x="2277" y="6266"/>
                    <a:pt x="1646" y="6773"/>
                  </a:cubicBezTo>
                  <a:cubicBezTo>
                    <a:pt x="2507" y="4394"/>
                    <a:pt x="4373" y="2516"/>
                    <a:pt x="6743" y="1643"/>
                  </a:cubicBezTo>
                  <a:close/>
                  <a:moveTo>
                    <a:pt x="12510" y="1631"/>
                  </a:moveTo>
                  <a:lnTo>
                    <a:pt x="12510" y="1631"/>
                  </a:lnTo>
                  <a:cubicBezTo>
                    <a:pt x="14926" y="2500"/>
                    <a:pt x="16828" y="4403"/>
                    <a:pt x="17698" y="6818"/>
                  </a:cubicBezTo>
                  <a:cubicBezTo>
                    <a:pt x="17269" y="6483"/>
                    <a:pt x="16810" y="6196"/>
                    <a:pt x="16327" y="5955"/>
                  </a:cubicBezTo>
                  <a:cubicBezTo>
                    <a:pt x="15645" y="5614"/>
                    <a:pt x="14932" y="5342"/>
                    <a:pt x="14195" y="5136"/>
                  </a:cubicBezTo>
                  <a:cubicBezTo>
                    <a:pt x="13933" y="4203"/>
                    <a:pt x="13585" y="3349"/>
                    <a:pt x="13169" y="2612"/>
                  </a:cubicBezTo>
                  <a:cubicBezTo>
                    <a:pt x="12975" y="2268"/>
                    <a:pt x="12755" y="1942"/>
                    <a:pt x="12510" y="1631"/>
                  </a:cubicBezTo>
                  <a:close/>
                  <a:moveTo>
                    <a:pt x="4636" y="6444"/>
                  </a:moveTo>
                  <a:cubicBezTo>
                    <a:pt x="4684" y="6483"/>
                    <a:pt x="4738" y="6519"/>
                    <a:pt x="4793" y="6553"/>
                  </a:cubicBezTo>
                  <a:cubicBezTo>
                    <a:pt x="4651" y="7407"/>
                    <a:pt x="4566" y="8268"/>
                    <a:pt x="4542" y="9134"/>
                  </a:cubicBezTo>
                  <a:lnTo>
                    <a:pt x="1230" y="9134"/>
                  </a:lnTo>
                  <a:cubicBezTo>
                    <a:pt x="1568" y="8083"/>
                    <a:pt x="2821" y="7081"/>
                    <a:pt x="4636" y="6444"/>
                  </a:cubicBezTo>
                  <a:close/>
                  <a:moveTo>
                    <a:pt x="9062" y="5674"/>
                  </a:moveTo>
                  <a:lnTo>
                    <a:pt x="9062" y="9134"/>
                  </a:lnTo>
                  <a:lnTo>
                    <a:pt x="5674" y="9134"/>
                  </a:lnTo>
                  <a:cubicBezTo>
                    <a:pt x="5698" y="8343"/>
                    <a:pt x="5774" y="7558"/>
                    <a:pt x="5904" y="6776"/>
                  </a:cubicBezTo>
                  <a:lnTo>
                    <a:pt x="5904" y="6779"/>
                  </a:lnTo>
                  <a:cubicBezTo>
                    <a:pt x="6462" y="6698"/>
                    <a:pt x="6949" y="6344"/>
                    <a:pt x="7196" y="5834"/>
                  </a:cubicBezTo>
                  <a:cubicBezTo>
                    <a:pt x="7815" y="5746"/>
                    <a:pt x="8437" y="5692"/>
                    <a:pt x="9062" y="5674"/>
                  </a:cubicBezTo>
                  <a:close/>
                  <a:moveTo>
                    <a:pt x="10194" y="5671"/>
                  </a:moveTo>
                  <a:cubicBezTo>
                    <a:pt x="11227" y="5701"/>
                    <a:pt x="12257" y="5834"/>
                    <a:pt x="13265" y="6063"/>
                  </a:cubicBezTo>
                  <a:cubicBezTo>
                    <a:pt x="13422" y="6743"/>
                    <a:pt x="13534" y="7431"/>
                    <a:pt x="13597" y="8126"/>
                  </a:cubicBezTo>
                  <a:cubicBezTo>
                    <a:pt x="13144" y="8310"/>
                    <a:pt x="12794" y="8675"/>
                    <a:pt x="12631" y="9134"/>
                  </a:cubicBezTo>
                  <a:lnTo>
                    <a:pt x="10194" y="9134"/>
                  </a:lnTo>
                  <a:lnTo>
                    <a:pt x="10194" y="5671"/>
                  </a:lnTo>
                  <a:close/>
                  <a:moveTo>
                    <a:pt x="14497" y="6417"/>
                  </a:moveTo>
                  <a:cubicBezTo>
                    <a:pt x="14950" y="6571"/>
                    <a:pt x="15391" y="6752"/>
                    <a:pt x="15817" y="6966"/>
                  </a:cubicBezTo>
                  <a:cubicBezTo>
                    <a:pt x="17037" y="7585"/>
                    <a:pt x="17837" y="8352"/>
                    <a:pt x="18099" y="9137"/>
                  </a:cubicBezTo>
                  <a:lnTo>
                    <a:pt x="15835" y="9134"/>
                  </a:lnTo>
                  <a:cubicBezTo>
                    <a:pt x="15654" y="8627"/>
                    <a:pt x="15243" y="8234"/>
                    <a:pt x="14730" y="8077"/>
                  </a:cubicBezTo>
                  <a:cubicBezTo>
                    <a:pt x="14678" y="7519"/>
                    <a:pt x="14603" y="6966"/>
                    <a:pt x="14497" y="6417"/>
                  </a:cubicBezTo>
                  <a:close/>
                  <a:moveTo>
                    <a:pt x="14241" y="9137"/>
                  </a:moveTo>
                  <a:cubicBezTo>
                    <a:pt x="14555" y="9137"/>
                    <a:pt x="14808" y="9391"/>
                    <a:pt x="14808" y="9702"/>
                  </a:cubicBezTo>
                  <a:cubicBezTo>
                    <a:pt x="14808" y="10016"/>
                    <a:pt x="14555" y="10270"/>
                    <a:pt x="14241" y="10270"/>
                  </a:cubicBezTo>
                  <a:lnTo>
                    <a:pt x="14241" y="10267"/>
                  </a:lnTo>
                  <a:lnTo>
                    <a:pt x="14204" y="10267"/>
                  </a:lnTo>
                  <a:cubicBezTo>
                    <a:pt x="13902" y="10251"/>
                    <a:pt x="13667" y="10004"/>
                    <a:pt x="13667" y="9702"/>
                  </a:cubicBezTo>
                  <a:cubicBezTo>
                    <a:pt x="13667" y="9403"/>
                    <a:pt x="13899" y="9155"/>
                    <a:pt x="14195" y="9137"/>
                  </a:cubicBezTo>
                  <a:close/>
                  <a:moveTo>
                    <a:pt x="18099" y="10270"/>
                  </a:moveTo>
                  <a:cubicBezTo>
                    <a:pt x="17861" y="10967"/>
                    <a:pt x="17194" y="11643"/>
                    <a:pt x="16161" y="12217"/>
                  </a:cubicBezTo>
                  <a:cubicBezTo>
                    <a:pt x="15632" y="12504"/>
                    <a:pt x="15080" y="12742"/>
                    <a:pt x="14506" y="12930"/>
                  </a:cubicBezTo>
                  <a:cubicBezTo>
                    <a:pt x="14606" y="12407"/>
                    <a:pt x="14678" y="11873"/>
                    <a:pt x="14730" y="11323"/>
                  </a:cubicBezTo>
                  <a:lnTo>
                    <a:pt x="14730" y="11326"/>
                  </a:lnTo>
                  <a:cubicBezTo>
                    <a:pt x="15243" y="11166"/>
                    <a:pt x="15654" y="10774"/>
                    <a:pt x="15835" y="10270"/>
                  </a:cubicBezTo>
                  <a:close/>
                  <a:moveTo>
                    <a:pt x="4542" y="10267"/>
                  </a:moveTo>
                  <a:cubicBezTo>
                    <a:pt x="4566" y="11163"/>
                    <a:pt x="4660" y="12060"/>
                    <a:pt x="4820" y="12945"/>
                  </a:cubicBezTo>
                  <a:cubicBezTo>
                    <a:pt x="2927" y="12320"/>
                    <a:pt x="1583" y="11351"/>
                    <a:pt x="1230" y="10267"/>
                  </a:cubicBezTo>
                  <a:close/>
                  <a:moveTo>
                    <a:pt x="9062" y="10267"/>
                  </a:moveTo>
                  <a:lnTo>
                    <a:pt x="9062" y="12628"/>
                  </a:lnTo>
                  <a:cubicBezTo>
                    <a:pt x="8603" y="12791"/>
                    <a:pt x="8238" y="13141"/>
                    <a:pt x="8054" y="13594"/>
                  </a:cubicBezTo>
                  <a:cubicBezTo>
                    <a:pt x="7377" y="13534"/>
                    <a:pt x="6707" y="13428"/>
                    <a:pt x="6046" y="13280"/>
                  </a:cubicBezTo>
                  <a:cubicBezTo>
                    <a:pt x="5828" y="12290"/>
                    <a:pt x="5702" y="11281"/>
                    <a:pt x="5674" y="10267"/>
                  </a:cubicBezTo>
                  <a:close/>
                  <a:moveTo>
                    <a:pt x="12631" y="10267"/>
                  </a:moveTo>
                  <a:cubicBezTo>
                    <a:pt x="12794" y="10725"/>
                    <a:pt x="13144" y="11091"/>
                    <a:pt x="13597" y="11275"/>
                  </a:cubicBezTo>
                  <a:cubicBezTo>
                    <a:pt x="13534" y="11945"/>
                    <a:pt x="13431" y="12613"/>
                    <a:pt x="13280" y="13268"/>
                  </a:cubicBezTo>
                  <a:cubicBezTo>
                    <a:pt x="12595" y="13422"/>
                    <a:pt x="11900" y="13531"/>
                    <a:pt x="11203" y="13594"/>
                  </a:cubicBezTo>
                  <a:cubicBezTo>
                    <a:pt x="11019" y="13141"/>
                    <a:pt x="10653" y="12791"/>
                    <a:pt x="10194" y="12628"/>
                  </a:cubicBezTo>
                  <a:lnTo>
                    <a:pt x="10194" y="10267"/>
                  </a:lnTo>
                  <a:close/>
                  <a:moveTo>
                    <a:pt x="9627" y="13678"/>
                  </a:moveTo>
                  <a:cubicBezTo>
                    <a:pt x="9923" y="13678"/>
                    <a:pt x="10170" y="13905"/>
                    <a:pt x="10191" y="14201"/>
                  </a:cubicBezTo>
                  <a:lnTo>
                    <a:pt x="10191" y="14231"/>
                  </a:lnTo>
                  <a:cubicBezTo>
                    <a:pt x="10191" y="14231"/>
                    <a:pt x="10191" y="14234"/>
                    <a:pt x="10191" y="14237"/>
                  </a:cubicBezTo>
                  <a:cubicBezTo>
                    <a:pt x="10188" y="14545"/>
                    <a:pt x="9938" y="14793"/>
                    <a:pt x="9630" y="14796"/>
                  </a:cubicBezTo>
                  <a:cubicBezTo>
                    <a:pt x="9319" y="14796"/>
                    <a:pt x="9065" y="14545"/>
                    <a:pt x="9062" y="14237"/>
                  </a:cubicBezTo>
                  <a:lnTo>
                    <a:pt x="9062" y="14231"/>
                  </a:lnTo>
                  <a:lnTo>
                    <a:pt x="9062" y="14201"/>
                  </a:lnTo>
                  <a:cubicBezTo>
                    <a:pt x="9083" y="13905"/>
                    <a:pt x="9331" y="13678"/>
                    <a:pt x="9627" y="13678"/>
                  </a:cubicBezTo>
                  <a:close/>
                  <a:moveTo>
                    <a:pt x="1640" y="12579"/>
                  </a:moveTo>
                  <a:lnTo>
                    <a:pt x="1640" y="12579"/>
                  </a:lnTo>
                  <a:cubicBezTo>
                    <a:pt x="1936" y="12812"/>
                    <a:pt x="2250" y="13020"/>
                    <a:pt x="2579" y="13204"/>
                  </a:cubicBezTo>
                  <a:cubicBezTo>
                    <a:pt x="3313" y="13615"/>
                    <a:pt x="4168" y="13953"/>
                    <a:pt x="5110" y="14213"/>
                  </a:cubicBezTo>
                  <a:cubicBezTo>
                    <a:pt x="5496" y="15620"/>
                    <a:pt x="6061" y="16813"/>
                    <a:pt x="6752" y="17691"/>
                  </a:cubicBezTo>
                  <a:cubicBezTo>
                    <a:pt x="4373" y="16828"/>
                    <a:pt x="2501" y="14956"/>
                    <a:pt x="1640" y="12579"/>
                  </a:cubicBezTo>
                  <a:close/>
                  <a:moveTo>
                    <a:pt x="17698" y="12555"/>
                  </a:moveTo>
                  <a:cubicBezTo>
                    <a:pt x="16837" y="14938"/>
                    <a:pt x="14932" y="16831"/>
                    <a:pt x="12535" y="17691"/>
                  </a:cubicBezTo>
                  <a:cubicBezTo>
                    <a:pt x="12770" y="17395"/>
                    <a:pt x="12981" y="17081"/>
                    <a:pt x="13169" y="16752"/>
                  </a:cubicBezTo>
                  <a:cubicBezTo>
                    <a:pt x="13594" y="16013"/>
                    <a:pt x="13945" y="15149"/>
                    <a:pt x="14213" y="14201"/>
                  </a:cubicBezTo>
                  <a:cubicBezTo>
                    <a:pt x="15140" y="13944"/>
                    <a:pt x="15986" y="13609"/>
                    <a:pt x="16713" y="13204"/>
                  </a:cubicBezTo>
                  <a:cubicBezTo>
                    <a:pt x="17058" y="13014"/>
                    <a:pt x="17387" y="12797"/>
                    <a:pt x="17698" y="12555"/>
                  </a:cubicBezTo>
                  <a:close/>
                  <a:moveTo>
                    <a:pt x="6381" y="14503"/>
                  </a:moveTo>
                  <a:cubicBezTo>
                    <a:pt x="6906" y="14602"/>
                    <a:pt x="7450" y="14678"/>
                    <a:pt x="8005" y="14726"/>
                  </a:cubicBezTo>
                  <a:cubicBezTo>
                    <a:pt x="8162" y="15240"/>
                    <a:pt x="8555" y="15650"/>
                    <a:pt x="9062" y="15831"/>
                  </a:cubicBezTo>
                  <a:lnTo>
                    <a:pt x="9062" y="18096"/>
                  </a:lnTo>
                  <a:cubicBezTo>
                    <a:pt x="8286" y="17833"/>
                    <a:pt x="7531" y="17048"/>
                    <a:pt x="6933" y="15853"/>
                  </a:cubicBezTo>
                  <a:cubicBezTo>
                    <a:pt x="6716" y="15415"/>
                    <a:pt x="6532" y="14965"/>
                    <a:pt x="6381" y="14503"/>
                  </a:cubicBezTo>
                  <a:close/>
                  <a:moveTo>
                    <a:pt x="12933" y="14497"/>
                  </a:moveTo>
                  <a:cubicBezTo>
                    <a:pt x="12740" y="15083"/>
                    <a:pt x="12486" y="15650"/>
                    <a:pt x="12184" y="16188"/>
                  </a:cubicBezTo>
                  <a:cubicBezTo>
                    <a:pt x="11595" y="17211"/>
                    <a:pt x="10904" y="17869"/>
                    <a:pt x="10194" y="18099"/>
                  </a:cubicBezTo>
                  <a:lnTo>
                    <a:pt x="10194" y="15831"/>
                  </a:lnTo>
                  <a:cubicBezTo>
                    <a:pt x="10702" y="15650"/>
                    <a:pt x="11094" y="15240"/>
                    <a:pt x="11251" y="14726"/>
                  </a:cubicBezTo>
                  <a:cubicBezTo>
                    <a:pt x="11828" y="14675"/>
                    <a:pt x="12390" y="14596"/>
                    <a:pt x="12933" y="14497"/>
                  </a:cubicBezTo>
                  <a:close/>
                  <a:moveTo>
                    <a:pt x="9630" y="0"/>
                  </a:moveTo>
                  <a:cubicBezTo>
                    <a:pt x="7063" y="0"/>
                    <a:pt x="4645" y="1015"/>
                    <a:pt x="2821" y="2860"/>
                  </a:cubicBezTo>
                  <a:cubicBezTo>
                    <a:pt x="1012" y="4678"/>
                    <a:pt x="1" y="7138"/>
                    <a:pt x="4" y="9702"/>
                  </a:cubicBezTo>
                  <a:cubicBezTo>
                    <a:pt x="4" y="15016"/>
                    <a:pt x="4313" y="19325"/>
                    <a:pt x="9630" y="19325"/>
                  </a:cubicBezTo>
                  <a:cubicBezTo>
                    <a:pt x="9634" y="19325"/>
                    <a:pt x="9637" y="19325"/>
                    <a:pt x="9641" y="19325"/>
                  </a:cubicBezTo>
                  <a:cubicBezTo>
                    <a:pt x="12198" y="19325"/>
                    <a:pt x="14654" y="18314"/>
                    <a:pt x="16469" y="16508"/>
                  </a:cubicBezTo>
                  <a:cubicBezTo>
                    <a:pt x="18314" y="14687"/>
                    <a:pt x="19328" y="12268"/>
                    <a:pt x="19328" y="9702"/>
                  </a:cubicBezTo>
                  <a:cubicBezTo>
                    <a:pt x="19328" y="8407"/>
                    <a:pt x="19069" y="7129"/>
                    <a:pt x="18558" y="5940"/>
                  </a:cubicBezTo>
                  <a:cubicBezTo>
                    <a:pt x="18066" y="4789"/>
                    <a:pt x="17360" y="3741"/>
                    <a:pt x="16472" y="2857"/>
                  </a:cubicBezTo>
                  <a:cubicBezTo>
                    <a:pt x="15587" y="1969"/>
                    <a:pt x="14539" y="1263"/>
                    <a:pt x="13389" y="770"/>
                  </a:cubicBezTo>
                  <a:cubicBezTo>
                    <a:pt x="12199" y="260"/>
                    <a:pt x="10922" y="0"/>
                    <a:pt x="96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1583" tIns="101583" rIns="101583" bIns="101583" anchor="ctr" anchorCtr="0">
              <a:noAutofit/>
            </a:bodyPr>
            <a:lstStyle/>
            <a:p>
              <a:pPr defTabSz="761970">
                <a:buClr>
                  <a:srgbClr val="000000"/>
                </a:buClr>
                <a:defRPr/>
              </a:pPr>
              <a:endParaRPr sz="1556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8043" y="3201714"/>
            <a:ext cx="3637595" cy="233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9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706594"/>
              </p:ext>
            </p:extLst>
          </p:nvPr>
        </p:nvGraphicFramePr>
        <p:xfrm>
          <a:off x="382775" y="954343"/>
          <a:ext cx="9528869" cy="39384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21969">
                  <a:extLst>
                    <a:ext uri="{9D8B030D-6E8A-4147-A177-3AD203B41FA5}">
                      <a16:colId xmlns:a16="http://schemas.microsoft.com/office/drawing/2014/main" val="685030356"/>
                    </a:ext>
                  </a:extLst>
                </a:gridCol>
                <a:gridCol w="959355">
                  <a:extLst>
                    <a:ext uri="{9D8B030D-6E8A-4147-A177-3AD203B41FA5}">
                      <a16:colId xmlns:a16="http://schemas.microsoft.com/office/drawing/2014/main" val="1929306069"/>
                    </a:ext>
                  </a:extLst>
                </a:gridCol>
                <a:gridCol w="1228835">
                  <a:extLst>
                    <a:ext uri="{9D8B030D-6E8A-4147-A177-3AD203B41FA5}">
                      <a16:colId xmlns:a16="http://schemas.microsoft.com/office/drawing/2014/main" val="2618847710"/>
                    </a:ext>
                  </a:extLst>
                </a:gridCol>
                <a:gridCol w="991693">
                  <a:extLst>
                    <a:ext uri="{9D8B030D-6E8A-4147-A177-3AD203B41FA5}">
                      <a16:colId xmlns:a16="http://schemas.microsoft.com/office/drawing/2014/main" val="353620914"/>
                    </a:ext>
                  </a:extLst>
                </a:gridCol>
                <a:gridCol w="927017">
                  <a:extLst>
                    <a:ext uri="{9D8B030D-6E8A-4147-A177-3AD203B41FA5}">
                      <a16:colId xmlns:a16="http://schemas.microsoft.com/office/drawing/2014/main" val="102946274"/>
                    </a:ext>
                  </a:extLst>
                </a:gridCol>
              </a:tblGrid>
              <a:tr h="26884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โครงการ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1523" marR="51523" marT="0" marB="0" anchor="ctr">
                    <a:solidFill>
                      <a:srgbClr val="CEE5D0">
                        <a:alpha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1523" marR="51523" marT="0" marB="0" anchor="ctr">
                    <a:solidFill>
                      <a:srgbClr val="CEE5D0">
                        <a:alpha val="8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ปีงบประมาณ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1523" marR="51523" marT="0" marB="0" anchor="ctr">
                    <a:solidFill>
                      <a:srgbClr val="CEE5D0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493269"/>
                  </a:ext>
                </a:extLst>
              </a:tr>
              <a:tr h="32419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1523" marR="51523" marT="0" marB="0" anchor="ctr">
                    <a:solidFill>
                      <a:srgbClr val="CEE5D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1523" marR="51523" marT="0" marB="0" anchor="ctr">
                    <a:solidFill>
                      <a:srgbClr val="CEE5D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1523" marR="51523" marT="0" marB="0" anchor="ctr">
                    <a:solidFill>
                      <a:srgbClr val="CEE5D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846972"/>
                  </a:ext>
                </a:extLst>
              </a:tr>
              <a:tr h="281412"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cs typeface="Chulabhorn Likit Text" panose="00000800000000000000" pitchFamily="2" charset="-34"/>
                        </a:rPr>
                        <a:t>1. โครงการ</a:t>
                      </a:r>
                      <a:r>
                        <a:rPr lang="th-TH" sz="1200" b="0" i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พัฒนาระบบบริการประชาชนผ่านแอพพลิเคชั่น</a:t>
                      </a:r>
                      <a:endParaRPr lang="en-US" sz="1200" b="0" i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51523" marR="51523" marT="0" marB="0" anchor="ctr">
                    <a:solidFill>
                      <a:srgbClr val="FCF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1</a:t>
                      </a:r>
                      <a:r>
                        <a:rPr lang="th-TH" sz="12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 ระบบงาน</a:t>
                      </a:r>
                      <a:endParaRPr lang="th-TH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+mn-ea"/>
                        <a:cs typeface="Chulabhorn Likit Text" panose="00000800000000000000" pitchFamily="2" charset="-34"/>
                      </a:endParaRPr>
                    </a:p>
                  </a:txBody>
                  <a:tcPr marL="51523" marR="51523" marT="0" marB="0" anchor="ctr">
                    <a:solidFill>
                      <a:srgbClr val="FCF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500,000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 anchor="ctr">
                    <a:solidFill>
                      <a:srgbClr val="FCF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FCF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500,000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 anchor="ctr">
                    <a:solidFill>
                      <a:srgbClr val="FCF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099578"/>
                  </a:ext>
                </a:extLst>
              </a:tr>
              <a:tr h="320634"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cs typeface="Chulabhorn Likit Text" panose="00000800000000000000" pitchFamily="2" charset="-34"/>
                        </a:rPr>
                        <a:t>2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cs typeface="Chulabhorn Likit Text" panose="00000800000000000000" pitchFamily="2" charset="-34"/>
                        </a:rPr>
                        <a:t>. </a:t>
                      </a: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โครงการ </a:t>
                      </a:r>
                      <a:r>
                        <a:rPr lang="en-US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TWDF Smart Fund 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51523" marR="5152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1</a:t>
                      </a:r>
                      <a:r>
                        <a:rPr lang="th-TH" sz="12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 ระบบงาน</a:t>
                      </a:r>
                      <a:endParaRPr lang="th-TH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+mn-ea"/>
                        <a:cs typeface="Chulabhorn Likit Text" panose="00000800000000000000" pitchFamily="2" charset="-34"/>
                      </a:endParaRPr>
                    </a:p>
                  </a:txBody>
                  <a:tcPr marL="51523" marR="5152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2,000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,000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2,000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,00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323470"/>
                  </a:ext>
                </a:extLst>
              </a:tr>
              <a:tr h="279441"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cs typeface="Chulabhorn Likit Text" panose="00000800000000000000" pitchFamily="2" charset="-34"/>
                        </a:rPr>
                        <a:t>3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cs typeface="Chulabhorn Likit Text" panose="00000800000000000000" pitchFamily="2" charset="-34"/>
                        </a:rPr>
                        <a:t>. </a:t>
                      </a: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โครงการจัดทำระบบรับรองเงินเดือนออนไลน์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51523" marR="51523" marT="0" marB="0" anchor="ctr">
                    <a:solidFill>
                      <a:srgbClr val="FCF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1</a:t>
                      </a:r>
                      <a:r>
                        <a:rPr lang="th-TH" sz="12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 ระบบงาน</a:t>
                      </a:r>
                      <a:endParaRPr lang="th-TH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+mn-ea"/>
                        <a:cs typeface="Chulabhorn Likit Text" panose="00000800000000000000" pitchFamily="2" charset="-34"/>
                      </a:endParaRPr>
                    </a:p>
                  </a:txBody>
                  <a:tcPr marL="51523" marR="51523" marT="0" marB="0" anchor="ctr">
                    <a:solidFill>
                      <a:srgbClr val="FCF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rgbClr val="FCF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FCF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FCF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360394"/>
                  </a:ext>
                </a:extLst>
              </a:tr>
              <a:tr h="289347"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cs typeface="Chulabhorn Likit Text" panose="00000800000000000000" pitchFamily="2" charset="-34"/>
                        </a:rPr>
                        <a:t>4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cs typeface="Chulabhorn Likit Text" panose="00000800000000000000" pitchFamily="2" charset="-34"/>
                        </a:rPr>
                        <a:t>. </a:t>
                      </a: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โครงการเพิ่มประสิทธิภาพเว็บไซต์คลังข้อมูลกลุ่มอาชีพ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51523" marR="5152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1</a:t>
                      </a:r>
                      <a:r>
                        <a:rPr lang="th-TH" sz="12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 เว็บไซต์</a:t>
                      </a:r>
                      <a:endParaRPr lang="th-TH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+mn-ea"/>
                        <a:cs typeface="Chulabhorn Likit Text" panose="00000800000000000000" pitchFamily="2" charset="-34"/>
                      </a:endParaRPr>
                    </a:p>
                  </a:txBody>
                  <a:tcPr marL="51523" marR="5152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28336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cs typeface="Chulabhorn Likit Text" panose="00000800000000000000" pitchFamily="2" charset="-34"/>
                        </a:rPr>
                        <a:t>5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cs typeface="Chulabhorn Likit Text" panose="00000800000000000000" pitchFamily="2" charset="-34"/>
                        </a:rPr>
                        <a:t>. </a:t>
                      </a: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โครงการพัฒนาศักยภาพสตรีด้วยเทคโนโลยีดิจิทัล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51523" marR="51523" marT="0" marB="0" anchor="ctr">
                    <a:solidFill>
                      <a:srgbClr val="FCF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1</a:t>
                      </a:r>
                      <a:r>
                        <a:rPr lang="th-TH" sz="12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 กิจกรรม</a:t>
                      </a:r>
                      <a:endParaRPr lang="th-TH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+mn-ea"/>
                        <a:cs typeface="Chulabhorn Likit Text" panose="00000800000000000000" pitchFamily="2" charset="-34"/>
                      </a:endParaRPr>
                    </a:p>
                  </a:txBody>
                  <a:tcPr marL="51523" marR="51523" marT="0" marB="0" anchor="ctr">
                    <a:solidFill>
                      <a:srgbClr val="FCF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530,000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 anchor="ctr">
                    <a:solidFill>
                      <a:srgbClr val="FCF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530,000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 anchor="ctr">
                    <a:solidFill>
                      <a:srgbClr val="FCF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530,000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 anchor="ctr">
                    <a:solidFill>
                      <a:srgbClr val="FCF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474626"/>
                  </a:ext>
                </a:extLst>
              </a:tr>
              <a:tr h="427512">
                <a:tc>
                  <a:txBody>
                    <a:bodyPr/>
                    <a:lstStyle/>
                    <a:p>
                      <a:pPr marL="0" marR="0" indent="0" algn="l" defTabSz="76197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r>
                        <a:rPr lang="en-US" sz="1200" b="0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cs typeface="Chulabhorn Likit Text" panose="00000800000000000000" pitchFamily="2" charset="-34"/>
                        </a:rPr>
                        <a:t>6</a:t>
                      </a:r>
                      <a:r>
                        <a:rPr lang="th-TH" sz="1200" b="0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cs typeface="Chulabhorn Likit Text" panose="00000800000000000000" pitchFamily="2" charset="-34"/>
                        </a:rPr>
                        <a:t>. </a:t>
                      </a:r>
                      <a:r>
                        <a:rPr lang="th-TH" sz="1200" b="0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โครงการส่งเสริมช่องทางการตลาดผลิตภัณฑ์กลุ่มอาชีพสมาชิกกองทุนพัฒนาบทบาทสตรี </a:t>
                      </a:r>
                      <a:endParaRPr lang="en-US" sz="1200" b="0" kern="1200" spc="-50" baseline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+mn-ea"/>
                        <a:cs typeface="Chulabhorn Likit Text" panose="00000800000000000000" pitchFamily="2" charset="-34"/>
                      </a:endParaRPr>
                    </a:p>
                  </a:txBody>
                  <a:tcPr marL="51523" marR="5152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1 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รุ่น ๆ </a:t>
                      </a: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3 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วัน </a:t>
                      </a:r>
                      <a:b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</a:b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167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 คน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51523" marR="5152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90,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000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51523" marR="5152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90,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000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51523" marR="5152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90,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000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51523" marR="5152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072352"/>
                  </a:ext>
                </a:extLst>
              </a:tr>
              <a:tr h="427650"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cs typeface="Chulabhorn Likit Text" panose="00000800000000000000" pitchFamily="2" charset="-34"/>
                        </a:rPr>
                        <a:t>7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cs typeface="Chulabhorn Likit Text" panose="00000800000000000000" pitchFamily="2" charset="-34"/>
                        </a:rPr>
                        <a:t>. </a:t>
                      </a: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โครงการพัฒนาระบบจัดการความรู้ด้วยเทคโนโลยีดิจิทัลแก่บุคลากรภายในองค์กรผ่านช่องทางออนไลน์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51523" marR="51523" marT="0" marB="0" anchor="ctr">
                    <a:solidFill>
                      <a:srgbClr val="FCF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1</a:t>
                      </a:r>
                      <a:r>
                        <a:rPr lang="th-TH" sz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 ระบบงาน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51523" marR="51523" marT="0" marB="0" anchor="ctr">
                    <a:solidFill>
                      <a:srgbClr val="FCF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200,000</a:t>
                      </a:r>
                    </a:p>
                  </a:txBody>
                  <a:tcPr marL="51523" marR="51523" marT="0" marB="0" anchor="ctr">
                    <a:solidFill>
                      <a:srgbClr val="FCF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-</a:t>
                      </a:r>
                    </a:p>
                  </a:txBody>
                  <a:tcPr marL="51523" marR="51523" marT="0" marB="0" anchor="ctr">
                    <a:solidFill>
                      <a:srgbClr val="FCF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530,000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51523" marR="51523" marT="0" marB="0" anchor="ctr">
                    <a:solidFill>
                      <a:srgbClr val="FCF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02697"/>
                  </a:ext>
                </a:extLst>
              </a:tr>
              <a:tr h="397997">
                <a:tc>
                  <a:txBody>
                    <a:bodyPr/>
                    <a:lstStyle/>
                    <a:p>
                      <a:pPr marL="0" marR="0" indent="0" algn="l" defTabSz="76197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cs typeface="Chulabhorn Likit Text" panose="00000800000000000000" pitchFamily="2" charset="-34"/>
                        </a:rPr>
                        <a:t>8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cs typeface="Chulabhorn Likit Text" panose="00000800000000000000" pitchFamily="2" charset="-34"/>
                        </a:rPr>
                        <a:t>. </a:t>
                      </a: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โครงการถอดบทเรียนความรู้ของกลุ่มสมาชิกสตรี (</a:t>
                      </a:r>
                      <a:r>
                        <a:rPr lang="en-US" sz="1200" b="0" kern="1200" dirty="0" err="1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Lession</a:t>
                      </a:r>
                      <a:r>
                        <a:rPr lang="en-US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 Learned)</a:t>
                      </a: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	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51523" marR="5152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1 กิจกรรม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51523" marR="5152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50,000</a:t>
                      </a:r>
                    </a:p>
                  </a:txBody>
                  <a:tcPr marL="51523" marR="5152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50,000</a:t>
                      </a:r>
                    </a:p>
                  </a:txBody>
                  <a:tcPr marL="51523" marR="5152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50,000</a:t>
                      </a:r>
                    </a:p>
                  </a:txBody>
                  <a:tcPr marL="51523" marR="5152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612359"/>
                  </a:ext>
                </a:extLst>
              </a:tr>
              <a:tr h="427650"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cs typeface="Chulabhorn Likit Text" panose="00000800000000000000" pitchFamily="2" charset="-34"/>
                        </a:rPr>
                        <a:t>9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cs typeface="Chulabhorn Likit Text" panose="00000800000000000000" pitchFamily="2" charset="-34"/>
                        </a:rPr>
                        <a:t>. </a:t>
                      </a: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โครงการพัฒนาระบบจัดการความรู้ด้วยเทคโนโลยีดิจิทัลแก่ประชาชน</a:t>
                      </a:r>
                      <a:r>
                        <a:rPr lang="th-TH" sz="12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ทั่วไป</a:t>
                      </a:r>
                      <a:br>
                        <a:rPr lang="th-TH" sz="12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</a:br>
                      <a:r>
                        <a:rPr lang="th-TH" sz="12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ผ่าน</a:t>
                      </a: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ช่องทางออนไลน์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51523" marR="51523" marT="0" marB="0" anchor="ctr">
                    <a:solidFill>
                      <a:srgbClr val="FCF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1</a:t>
                      </a:r>
                      <a:r>
                        <a:rPr lang="th-TH" sz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 ระบบงาน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51523" marR="51523" marT="0" marB="0" anchor="ctr">
                    <a:solidFill>
                      <a:srgbClr val="FCF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-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51523" marR="51523" marT="0" marB="0" anchor="ctr">
                    <a:solidFill>
                      <a:srgbClr val="FCF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20</a:t>
                      </a: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0,000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51523" marR="51523" marT="0" marB="0" anchor="ctr">
                    <a:solidFill>
                      <a:srgbClr val="FCF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-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51523" marR="51523" marT="0" marB="0" anchor="ctr">
                    <a:solidFill>
                      <a:srgbClr val="FCF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59867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45167" y="1555320"/>
            <a:ext cx="153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1500"/>
          </a:p>
        </p:txBody>
      </p:sp>
      <p:sp>
        <p:nvSpPr>
          <p:cNvPr id="6" name="สี่เหลี่ยมผืนผ้ามุมมน 5"/>
          <p:cNvSpPr>
            <a:spLocks/>
          </p:cNvSpPr>
          <p:nvPr/>
        </p:nvSpPr>
        <p:spPr>
          <a:xfrm>
            <a:off x="408420" y="134471"/>
            <a:ext cx="9362905" cy="750392"/>
          </a:xfrm>
          <a:prstGeom prst="roundRect">
            <a:avLst/>
          </a:prstGeom>
          <a:solidFill>
            <a:srgbClr val="F2CEB8"/>
          </a:solidFill>
          <a:ln w="28575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ot="0" spcFirstLastPara="0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20000"/>
              </a:lnSpc>
            </a:pPr>
            <a:r>
              <a:rPr lang="th-TH" b="1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Malgun Gothic" panose="020B0503020000020004" pitchFamily="34" charset="-127"/>
                <a:cs typeface="Chulabhorn Likit Text" panose="00000500000000000000" pitchFamily="50" charset="-34"/>
              </a:rPr>
              <a:t>แผนงาน/โครงการตามแผนปฏิบัติการดิจิทัล (ระยะยาว) พ.ศ. </a:t>
            </a:r>
            <a:r>
              <a:rPr lang="en-US" b="1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Malgun Gothic" panose="020B0503020000020004" pitchFamily="34" charset="-127"/>
                <a:cs typeface="Chulabhorn Likit Text" panose="00000500000000000000" pitchFamily="50" charset="-34"/>
              </a:rPr>
              <a:t>2566 - 2568 </a:t>
            </a:r>
            <a:r>
              <a:rPr lang="th-TH" b="1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Malgun Gothic" panose="020B0503020000020004" pitchFamily="34" charset="-127"/>
                <a:cs typeface="Chulabhorn Likit Text" panose="00000500000000000000" pitchFamily="50" charset="-34"/>
              </a:rPr>
              <a:t> </a:t>
            </a:r>
            <a:br>
              <a:rPr lang="th-TH" b="1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Malgun Gothic" panose="020B0503020000020004" pitchFamily="34" charset="-127"/>
                <a:cs typeface="Chulabhorn Likit Text" panose="00000500000000000000" pitchFamily="50" charset="-34"/>
              </a:rPr>
            </a:br>
            <a:r>
              <a:rPr lang="th-TH" b="1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Malgun Gothic" panose="020B0503020000020004" pitchFamily="34" charset="-127"/>
                <a:cs typeface="Chulabhorn Likit Text" panose="00000500000000000000" pitchFamily="50" charset="-34"/>
              </a:rPr>
              <a:t>กองทุนพัฒนาบทบาทสตรี</a:t>
            </a:r>
            <a:endParaRPr lang="en-US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1132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884249"/>
              </p:ext>
            </p:extLst>
          </p:nvPr>
        </p:nvGraphicFramePr>
        <p:xfrm>
          <a:off x="187567" y="1002956"/>
          <a:ext cx="9706607" cy="43292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55091">
                  <a:extLst>
                    <a:ext uri="{9D8B030D-6E8A-4147-A177-3AD203B41FA5}">
                      <a16:colId xmlns:a16="http://schemas.microsoft.com/office/drawing/2014/main" val="68503035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929306069"/>
                    </a:ext>
                  </a:extLst>
                </a:gridCol>
                <a:gridCol w="1056904">
                  <a:extLst>
                    <a:ext uri="{9D8B030D-6E8A-4147-A177-3AD203B41FA5}">
                      <a16:colId xmlns:a16="http://schemas.microsoft.com/office/drawing/2014/main" val="2618847710"/>
                    </a:ext>
                  </a:extLst>
                </a:gridCol>
                <a:gridCol w="1037891">
                  <a:extLst>
                    <a:ext uri="{9D8B030D-6E8A-4147-A177-3AD203B41FA5}">
                      <a16:colId xmlns:a16="http://schemas.microsoft.com/office/drawing/2014/main" val="353620914"/>
                    </a:ext>
                  </a:extLst>
                </a:gridCol>
                <a:gridCol w="1042321">
                  <a:extLst>
                    <a:ext uri="{9D8B030D-6E8A-4147-A177-3AD203B41FA5}">
                      <a16:colId xmlns:a16="http://schemas.microsoft.com/office/drawing/2014/main" val="102946274"/>
                    </a:ext>
                  </a:extLst>
                </a:gridCol>
              </a:tblGrid>
              <a:tr h="31487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โครงการ</a:t>
                      </a:r>
                      <a:endParaRPr lang="en-US" sz="6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1523" marR="51523" marT="0" marB="0" anchor="ctr">
                    <a:solidFill>
                      <a:srgbClr val="CEE5D0">
                        <a:alpha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</a:t>
                      </a:r>
                      <a:endParaRPr lang="en-US" sz="6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1523" marR="51523" marT="0" marB="0" anchor="ctr">
                    <a:solidFill>
                      <a:srgbClr val="CEE5D0">
                        <a:alpha val="8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</a:t>
                      </a:r>
                      <a:endParaRPr lang="en-US" sz="6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1523" marR="51523" marT="0" marB="0" anchor="ctr">
                    <a:solidFill>
                      <a:srgbClr val="CEE5D0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493269"/>
                  </a:ext>
                </a:extLst>
              </a:tr>
              <a:tr h="31487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  <a:endParaRPr lang="en-US" sz="6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1523" marR="51523" marT="0" marB="0" anchor="ctr">
                    <a:solidFill>
                      <a:srgbClr val="CEE5D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  <a:endParaRPr lang="en-US" sz="6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1523" marR="51523" marT="0" marB="0" anchor="ctr">
                    <a:solidFill>
                      <a:srgbClr val="CEE5D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  <a:endParaRPr lang="en-US" sz="6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1523" marR="51523" marT="0" marB="0" anchor="ctr">
                    <a:solidFill>
                      <a:srgbClr val="CEE5D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846972"/>
                  </a:ext>
                </a:extLst>
              </a:tr>
              <a:tr h="284573"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r>
                        <a:rPr lang="en-US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10.</a:t>
                      </a: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 โครงการจัดทำหลักสูตรสอนอาชีพออนไลน์ผ่านแอพพลิเคชั่น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+mn-ea"/>
                        <a:cs typeface="Chulabhorn Likit Text" panose="00000800000000000000" pitchFamily="2" charset="-34"/>
                      </a:endParaRPr>
                    </a:p>
                  </a:txBody>
                  <a:tcPr marL="51523" marR="51523" marT="0" marB="0">
                    <a:solidFill>
                      <a:srgbClr val="FCF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1 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กิจกรรม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51523" marR="51523" marT="0" marB="0" anchor="ctr">
                    <a:solidFill>
                      <a:srgbClr val="FCF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200</a:t>
                      </a: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,000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 anchor="ctr">
                    <a:solidFill>
                      <a:srgbClr val="FCF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200</a:t>
                      </a: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,000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 anchor="ctr">
                    <a:solidFill>
                      <a:srgbClr val="FCF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200</a:t>
                      </a: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,000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 anchor="ctr">
                    <a:solidFill>
                      <a:srgbClr val="FCF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497333"/>
                  </a:ext>
                </a:extLst>
              </a:tr>
              <a:tr h="284573"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r>
                        <a:rPr lang="en-US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11.</a:t>
                      </a: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 โครงการเพิ่มประสิทธิภาพโครงสร้างพื้นฐานระบบเครือข่าย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+mn-ea"/>
                        <a:cs typeface="Chulabhorn Likit Text" panose="00000800000000000000" pitchFamily="2" charset="-34"/>
                      </a:endParaRPr>
                    </a:p>
                  </a:txBody>
                  <a:tcPr marL="51523" marR="51523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1</a:t>
                      </a:r>
                      <a:r>
                        <a:rPr lang="th-TH" sz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 ระบบงาน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51523" marR="5152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1</a:t>
                      </a: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,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680</a:t>
                      </a: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,000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1</a:t>
                      </a: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,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680</a:t>
                      </a: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,000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1</a:t>
                      </a: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,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680</a:t>
                      </a: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,000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262715"/>
                  </a:ext>
                </a:extLst>
              </a:tr>
              <a:tr h="569146"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alibri" panose="020F0502020204030204" pitchFamily="34" charset="0"/>
                          <a:cs typeface="Chulabhorn Likit Text" panose="00000800000000000000" pitchFamily="2" charset="-34"/>
                        </a:rPr>
                        <a:t>12. </a:t>
                      </a: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โครงการเพิ่มประสิทธิภาพเทคโนโลยีดิจิทัลองค์กรให้มีความพร้อมใช้งานตอบสนองความต้องการของภารกิจและสามารถนำเทคโนโลยีดิจิทัลมาใช้ได้อย่างคุ้มค่า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+mn-ea"/>
                        <a:cs typeface="Chulabhorn Likit Text" panose="00000800000000000000" pitchFamily="2" charset="-34"/>
                      </a:endParaRPr>
                    </a:p>
                  </a:txBody>
                  <a:tcPr marL="51523" marR="51523" marT="0" marB="0">
                    <a:solidFill>
                      <a:srgbClr val="FCF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1</a:t>
                      </a:r>
                      <a:r>
                        <a:rPr lang="th-TH" sz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 ระบบงาน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51523" marR="51523" marT="0" marB="0" anchor="ctr">
                    <a:solidFill>
                      <a:srgbClr val="FCF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FCF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5,000,000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 anchor="ctr">
                    <a:solidFill>
                      <a:srgbClr val="FCF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FCF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301300"/>
                  </a:ext>
                </a:extLst>
              </a:tr>
              <a:tr h="569146"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13. โครงการจัดทำแผนบริหารความเสี่ยงด้านเทคโนโลยีดิจิทัลและปรับปรุงกระบวนการดำเนินงานด้วยระบบเทคโนโลยี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+mn-ea"/>
                        <a:cs typeface="Chulabhorn Likit Text" panose="00000800000000000000" pitchFamily="2" charset="-34"/>
                      </a:endParaRPr>
                    </a:p>
                  </a:txBody>
                  <a:tcPr marL="51523" marR="51523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1</a:t>
                      </a:r>
                      <a:r>
                        <a:rPr lang="th-TH" sz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 แผนงาน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51523" marR="5152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256662"/>
                  </a:ext>
                </a:extLst>
              </a:tr>
              <a:tr h="284573"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r>
                        <a:rPr lang="th-TH" sz="1200" b="0" kern="1200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14. โครงการพัฒนาระบบบัญชีการเงิน และโปรแกรมทะเบียนลูกหนี้กองทุนพัฒนาบทบาทสตรี</a:t>
                      </a:r>
                      <a:endParaRPr lang="en-US" sz="1200" b="0" kern="1200" spc="-40" baseline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+mn-ea"/>
                        <a:cs typeface="Chulabhorn Likit Text" panose="00000800000000000000" pitchFamily="2" charset="-34"/>
                      </a:endParaRPr>
                    </a:p>
                  </a:txBody>
                  <a:tcPr marL="51523" marR="51523" marT="0" marB="0">
                    <a:solidFill>
                      <a:srgbClr val="FCF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1</a:t>
                      </a:r>
                      <a:r>
                        <a:rPr lang="th-TH" sz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 ระบบงาน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51523" marR="51523" marT="0" marB="0" anchor="ctr">
                    <a:solidFill>
                      <a:srgbClr val="FCF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22,000,000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 anchor="ctr">
                    <a:solidFill>
                      <a:srgbClr val="FCF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-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 anchor="ctr">
                    <a:solidFill>
                      <a:srgbClr val="FCF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-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 anchor="ctr">
                    <a:solidFill>
                      <a:srgbClr val="FCF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002235"/>
                  </a:ext>
                </a:extLst>
              </a:tr>
              <a:tr h="569146"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15. โครงการเพิ่มประสิทธิภาพการบริหารจัดการความมั่นคงปลอดภัยสารสนเทศตามแนวทางมาตรฐานสากล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+mn-ea"/>
                        <a:cs typeface="Chulabhorn Likit Text" panose="00000800000000000000" pitchFamily="2" charset="-34"/>
                      </a:endParaRPr>
                    </a:p>
                  </a:txBody>
                  <a:tcPr marL="51523" marR="51523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1</a:t>
                      </a:r>
                      <a:r>
                        <a:rPr lang="th-TH" sz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 ระบบงาน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51523" marR="5152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800,000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800,000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800,000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37503"/>
                  </a:ext>
                </a:extLst>
              </a:tr>
              <a:tr h="284573"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16. โครงการพัฒนาเว็บไซต์กองทุนพัฒนาบทบาทสตรีให้ตรงตาม พรบ. ข้อมูลส่วนบุคคล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+mn-ea"/>
                        <a:cs typeface="Chulabhorn Likit Text" panose="00000800000000000000" pitchFamily="2" charset="-34"/>
                      </a:endParaRPr>
                    </a:p>
                  </a:txBody>
                  <a:tcPr marL="51523" marR="51523" marT="0" marB="0">
                    <a:solidFill>
                      <a:srgbClr val="FCF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1</a:t>
                      </a:r>
                      <a:r>
                        <a:rPr lang="th-TH" sz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 ระบบงาน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51523" marR="51523" marT="0" marB="0" anchor="ctr">
                    <a:solidFill>
                      <a:srgbClr val="FCF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 anchor="ctr">
                    <a:solidFill>
                      <a:srgbClr val="FCF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 anchor="ctr">
                    <a:solidFill>
                      <a:srgbClr val="FCF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 anchor="ctr">
                    <a:solidFill>
                      <a:srgbClr val="FCF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651230"/>
                  </a:ext>
                </a:extLst>
              </a:tr>
              <a:tr h="569146"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17. โครงการพัฒนาระบบรายงานจากฐานข้อมูลลูกหนี้ ให้สามารถตอบสนองต่อความต้องการของผู้ใช้งาน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+mn-ea"/>
                        <a:cs typeface="Chulabhorn Likit Text" panose="00000800000000000000" pitchFamily="2" charset="-34"/>
                      </a:endParaRPr>
                    </a:p>
                  </a:txBody>
                  <a:tcPr marL="51523" marR="51523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1</a:t>
                      </a:r>
                      <a:r>
                        <a:rPr lang="th-TH" sz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 ระบบงาน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51523" marR="5152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537463"/>
                  </a:ext>
                </a:extLst>
              </a:tr>
              <a:tr h="284573"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18. โครงการเพิ่มประสิทธิภาพบุคลากรในการบริหารกองทุนพัฒนาบทบาทสตรี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+mn-ea"/>
                        <a:cs typeface="Chulabhorn Likit Text" panose="00000800000000000000" pitchFamily="2" charset="-34"/>
                      </a:endParaRPr>
                    </a:p>
                  </a:txBody>
                  <a:tcPr marL="51523" marR="51523" marT="0" marB="0">
                    <a:solidFill>
                      <a:srgbClr val="FCF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1 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กิจกรรม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51523" marR="51523" marT="0" marB="0" anchor="ctr">
                    <a:solidFill>
                      <a:srgbClr val="FCF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6</a:t>
                      </a: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00,000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 anchor="ctr">
                    <a:solidFill>
                      <a:srgbClr val="FCF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5</a:t>
                      </a: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00,000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 anchor="ctr">
                    <a:solidFill>
                      <a:srgbClr val="FCF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6</a:t>
                      </a: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00,000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 anchor="ctr">
                    <a:solidFill>
                      <a:srgbClr val="FCF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91877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45167" y="1555320"/>
            <a:ext cx="153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1500"/>
          </a:p>
        </p:txBody>
      </p:sp>
      <p:sp>
        <p:nvSpPr>
          <p:cNvPr id="6" name="สี่เหลี่ยมผืนผ้ามุมมน 5"/>
          <p:cNvSpPr>
            <a:spLocks/>
          </p:cNvSpPr>
          <p:nvPr/>
        </p:nvSpPr>
        <p:spPr>
          <a:xfrm>
            <a:off x="359419" y="103974"/>
            <a:ext cx="9362905" cy="750392"/>
          </a:xfrm>
          <a:prstGeom prst="roundRect">
            <a:avLst/>
          </a:prstGeom>
          <a:solidFill>
            <a:srgbClr val="F2CEB8"/>
          </a:solidFill>
          <a:ln w="28575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ot="0" spcFirstLastPara="0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20000"/>
              </a:lnSpc>
            </a:pPr>
            <a:r>
              <a:rPr lang="th-TH" b="1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Malgun Gothic" panose="020B0503020000020004" pitchFamily="34" charset="-127"/>
                <a:cs typeface="Chulabhorn Likit Text" panose="00000500000000000000" pitchFamily="50" charset="-34"/>
              </a:rPr>
              <a:t>แผนงาน/โครงการตามแผนปฏิบัติการดิจิทัล (ระยะยาว) พ.ศ. </a:t>
            </a:r>
            <a:r>
              <a:rPr lang="en-US" b="1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Malgun Gothic" panose="020B0503020000020004" pitchFamily="34" charset="-127"/>
                <a:cs typeface="Chulabhorn Likit Text" panose="00000500000000000000" pitchFamily="50" charset="-34"/>
              </a:rPr>
              <a:t>2566 - 2568 </a:t>
            </a:r>
            <a:r>
              <a:rPr lang="th-TH" b="1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Malgun Gothic" panose="020B0503020000020004" pitchFamily="34" charset="-127"/>
                <a:cs typeface="Chulabhorn Likit Text" panose="00000500000000000000" pitchFamily="50" charset="-34"/>
              </a:rPr>
              <a:t> </a:t>
            </a:r>
            <a:br>
              <a:rPr lang="th-TH" b="1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Malgun Gothic" panose="020B0503020000020004" pitchFamily="34" charset="-127"/>
                <a:cs typeface="Chulabhorn Likit Text" panose="00000500000000000000" pitchFamily="50" charset="-34"/>
              </a:rPr>
            </a:br>
            <a:r>
              <a:rPr lang="th-TH" b="1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Malgun Gothic" panose="020B0503020000020004" pitchFamily="34" charset="-127"/>
                <a:cs typeface="Chulabhorn Likit Text" panose="00000500000000000000" pitchFamily="50" charset="-34"/>
              </a:rPr>
              <a:t>กองทุนพัฒนาบทบาทสตรี</a:t>
            </a:r>
            <a:endParaRPr lang="en-US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5823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016260"/>
              </p:ext>
            </p:extLst>
          </p:nvPr>
        </p:nvGraphicFramePr>
        <p:xfrm>
          <a:off x="187569" y="1047025"/>
          <a:ext cx="9706607" cy="2169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55091">
                  <a:extLst>
                    <a:ext uri="{9D8B030D-6E8A-4147-A177-3AD203B41FA5}">
                      <a16:colId xmlns:a16="http://schemas.microsoft.com/office/drawing/2014/main" val="68503035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929306069"/>
                    </a:ext>
                  </a:extLst>
                </a:gridCol>
                <a:gridCol w="1056904">
                  <a:extLst>
                    <a:ext uri="{9D8B030D-6E8A-4147-A177-3AD203B41FA5}">
                      <a16:colId xmlns:a16="http://schemas.microsoft.com/office/drawing/2014/main" val="2618847710"/>
                    </a:ext>
                  </a:extLst>
                </a:gridCol>
                <a:gridCol w="1037891">
                  <a:extLst>
                    <a:ext uri="{9D8B030D-6E8A-4147-A177-3AD203B41FA5}">
                      <a16:colId xmlns:a16="http://schemas.microsoft.com/office/drawing/2014/main" val="353620914"/>
                    </a:ext>
                  </a:extLst>
                </a:gridCol>
                <a:gridCol w="1042321">
                  <a:extLst>
                    <a:ext uri="{9D8B030D-6E8A-4147-A177-3AD203B41FA5}">
                      <a16:colId xmlns:a16="http://schemas.microsoft.com/office/drawing/2014/main" val="102946274"/>
                    </a:ext>
                  </a:extLst>
                </a:gridCol>
              </a:tblGrid>
              <a:tr h="29234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โครงการ</a:t>
                      </a:r>
                      <a:endParaRPr lang="en-US" sz="6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1523" marR="51523" marT="0" marB="0" anchor="ctr">
                    <a:solidFill>
                      <a:srgbClr val="CEE5D0">
                        <a:alpha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</a:t>
                      </a:r>
                      <a:endParaRPr lang="en-US" sz="6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1523" marR="51523" marT="0" marB="0" anchor="ctr">
                    <a:solidFill>
                      <a:srgbClr val="CEE5D0">
                        <a:alpha val="8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</a:t>
                      </a:r>
                      <a:endParaRPr lang="en-US" sz="6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1523" marR="51523" marT="0" marB="0" anchor="ctr">
                    <a:solidFill>
                      <a:srgbClr val="CEE5D0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493269"/>
                  </a:ext>
                </a:extLst>
              </a:tr>
              <a:tr h="29234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  <a:endParaRPr lang="en-US" sz="6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1523" marR="51523" marT="0" marB="0" anchor="ctr">
                    <a:solidFill>
                      <a:srgbClr val="CEE5D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  <a:endParaRPr lang="en-US" sz="6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1523" marR="51523" marT="0" marB="0" anchor="ctr">
                    <a:solidFill>
                      <a:srgbClr val="CEE5D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  <a:endParaRPr lang="en-US" sz="6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1523" marR="51523" marT="0" marB="0" anchor="ctr">
                    <a:solidFill>
                      <a:srgbClr val="CEE5D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846972"/>
                  </a:ext>
                </a:extLst>
              </a:tr>
              <a:tr h="264203"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19. </a:t>
                      </a:r>
                      <a:r>
                        <a:rPr lang="th-TH" sz="12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โครงการ</a:t>
                      </a: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เพิ่มประสิทธิภาพบุคลากรด้านเทคโนโลยีดิจิทัล (</a:t>
                      </a:r>
                      <a:r>
                        <a:rPr lang="en-US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Digital Literacy)</a:t>
                      </a:r>
                    </a:p>
                  </a:txBody>
                  <a:tcPr marL="51523" marR="51523" marT="0" marB="0">
                    <a:lnB w="12700" cmpd="sng"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1 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กิจกรรม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51523" marR="51523" marT="0" marB="0" anchor="ctr">
                    <a:lnB w="12700" cmpd="sng"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5</a:t>
                      </a: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00,000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 anchor="ctr">
                    <a:lnB w="12700" cmpd="sng"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5</a:t>
                      </a: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00,000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 anchor="ctr">
                    <a:lnB w="12700" cmpd="sng"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5</a:t>
                      </a: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00,000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 anchor="ctr">
                    <a:lnB w="12700" cmpd="sng"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801132"/>
                  </a:ext>
                </a:extLst>
              </a:tr>
              <a:tr h="528407"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r>
                        <a:rPr lang="en-US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20. </a:t>
                      </a: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โครงการจัดทำคู่มือแนวทางการใช้เทคโนโลยีดิจิทัล สำหรับบุคลากรกองทุนพัฒนาบทบาทสตรี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+mn-ea"/>
                        <a:cs typeface="Chulabhorn Likit Text" panose="00000800000000000000" pitchFamily="2" charset="-34"/>
                      </a:endParaRPr>
                    </a:p>
                  </a:txBody>
                  <a:tcPr marL="51523" marR="5152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1 ชุด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51523" marR="515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250,000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250,000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619780"/>
                  </a:ext>
                </a:extLst>
              </a:tr>
              <a:tr h="528407"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21. โครงการจัดทำเครือข่ายด้านเทคโนโลยีดิจิทัลเพื่อเสริมสร้างศักยภาพกองทุนพัฒนาบทบาทสตรี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+mn-ea"/>
                        <a:cs typeface="Chulabhorn Likit Text" panose="00000800000000000000" pitchFamily="2" charset="-34"/>
                      </a:endParaRPr>
                    </a:p>
                  </a:txBody>
                  <a:tcPr marL="51523" marR="51523" marT="0" marB="0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1</a:t>
                      </a:r>
                      <a:r>
                        <a:rPr lang="th-TH" sz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 ระบบงาน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51523" marR="51523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250,000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250,000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250,000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772041"/>
                  </a:ext>
                </a:extLst>
              </a:tr>
              <a:tr h="264203"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r>
                        <a:rPr lang="th-TH" sz="1200" b="1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รวมงบประมาณทั้งสิ้น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+mn-ea"/>
                        <a:cs typeface="Chulabhorn Likit Text" panose="00000800000000000000" pitchFamily="2" charset="-34"/>
                      </a:endParaRPr>
                    </a:p>
                  </a:txBody>
                  <a:tcPr marL="51523" marR="51523" marT="0" marB="0">
                    <a:lnT w="12700" cmpd="sng">
                      <a:noFill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51523" marR="51523" marT="0" marB="0" anchor="ctr">
                    <a:lnT w="12700" cmpd="sng">
                      <a:noFill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27,650,000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11,800,000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ordia New" panose="020B0304020202020204" pitchFamily="34" charset="-34"/>
                          <a:cs typeface="Chulabhorn Likit Text" panose="00000800000000000000" pitchFamily="2" charset="-34"/>
                        </a:rPr>
                        <a:t>5,980,000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ordia New" panose="020B0304020202020204" pitchFamily="34" charset="-34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7299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45167" y="1555320"/>
            <a:ext cx="153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1500"/>
          </a:p>
        </p:txBody>
      </p:sp>
      <p:sp>
        <p:nvSpPr>
          <p:cNvPr id="6" name="สี่เหลี่ยมผืนผ้ามุมมน 5"/>
          <p:cNvSpPr>
            <a:spLocks/>
          </p:cNvSpPr>
          <p:nvPr/>
        </p:nvSpPr>
        <p:spPr>
          <a:xfrm>
            <a:off x="359419" y="175585"/>
            <a:ext cx="9362905" cy="750392"/>
          </a:xfrm>
          <a:prstGeom prst="roundRect">
            <a:avLst/>
          </a:prstGeom>
          <a:solidFill>
            <a:srgbClr val="F2CEB8"/>
          </a:solidFill>
          <a:ln w="28575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ot="0" spcFirstLastPara="0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20000"/>
              </a:lnSpc>
            </a:pPr>
            <a:r>
              <a:rPr lang="th-TH" b="1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Malgun Gothic" panose="020B0503020000020004" pitchFamily="34" charset="-127"/>
                <a:cs typeface="Chulabhorn Likit Text" panose="00000500000000000000" pitchFamily="50" charset="-34"/>
              </a:rPr>
              <a:t>แผนงาน/โครงการตามแผนปฏิบัติการดิจิทัล (ระยะยาว) พ.ศ. </a:t>
            </a:r>
            <a:r>
              <a:rPr lang="en-US" b="1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Malgun Gothic" panose="020B0503020000020004" pitchFamily="34" charset="-127"/>
                <a:cs typeface="Chulabhorn Likit Text" panose="00000500000000000000" pitchFamily="50" charset="-34"/>
              </a:rPr>
              <a:t>2566 - 2568 </a:t>
            </a:r>
            <a:r>
              <a:rPr lang="th-TH" b="1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Malgun Gothic" panose="020B0503020000020004" pitchFamily="34" charset="-127"/>
                <a:cs typeface="Chulabhorn Likit Text" panose="00000500000000000000" pitchFamily="50" charset="-34"/>
              </a:rPr>
              <a:t> </a:t>
            </a:r>
            <a:br>
              <a:rPr lang="th-TH" b="1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Malgun Gothic" panose="020B0503020000020004" pitchFamily="34" charset="-127"/>
                <a:cs typeface="Chulabhorn Likit Text" panose="00000500000000000000" pitchFamily="50" charset="-34"/>
              </a:rPr>
            </a:br>
            <a:r>
              <a:rPr lang="th-TH" b="1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Malgun Gothic" panose="020B0503020000020004" pitchFamily="34" charset="-127"/>
                <a:cs typeface="Chulabhorn Likit Text" panose="00000500000000000000" pitchFamily="50" charset="-34"/>
              </a:rPr>
              <a:t>กองทุนพัฒนาบทบาทสตรี</a:t>
            </a:r>
            <a:endParaRPr lang="en-US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0288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19953" y="917372"/>
            <a:ext cx="9045388" cy="3878744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h-TH" sz="3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แผนปฏิบัติการดิจิทัลประจำปีบัญชี 2566 กองทุนพัฒนาบทบาทสตรี</a:t>
            </a:r>
            <a:r>
              <a:rPr lang="th-TH" sz="3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3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3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3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endParaRPr lang="th-TH" sz="34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8429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984583" y="199593"/>
            <a:ext cx="6638802" cy="338554"/>
          </a:xfrm>
          <a:prstGeom prst="rect">
            <a:avLst/>
          </a:prstGeom>
          <a:solidFill>
            <a:srgbClr val="CDF0E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/>
            <a:r>
              <a:rPr lang="th-TH" sz="1600" b="1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แผนปฏิบัติการดิจิทัลประจำปีบัญชี </a:t>
            </a:r>
            <a:r>
              <a:rPr lang="th-TH" sz="16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 กองทุนพัฒนาบทบาทสตรี</a:t>
            </a:r>
            <a:endParaRPr lang="th-TH" sz="16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pic>
        <p:nvPicPr>
          <p:cNvPr id="5" name="Picture 1" descr="จำนวนสมาชิกกองทุนพัฒนาบทบาทสตรี (ข้อมูล ณ 15 กุมภาพันธ์ 2562) -  สำนักงานพัฒนาชุมชนจังหวัดอำนาจเจริญ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973" y="7877"/>
            <a:ext cx="556954" cy="536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โลโก้กรมการพัฒนาชุมชน (Version2560) - สำนักงานพัฒนาชุมชนจังหวัดหนองคาย |  โลโก้, ดอกไม้ผ้า, วันเกิด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844" y="82765"/>
            <a:ext cx="555812" cy="52785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กล่องข้อความ 7"/>
          <p:cNvSpPr txBox="1"/>
          <p:nvPr/>
        </p:nvSpPr>
        <p:spPr>
          <a:xfrm>
            <a:off x="192670" y="900315"/>
            <a:ext cx="1791913" cy="638636"/>
          </a:xfrm>
          <a:prstGeom prst="rect">
            <a:avLst/>
          </a:prstGeom>
          <a:solidFill>
            <a:srgbClr val="FBF6C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ความเป็นมาแผนปฏิบัติการ</a:t>
            </a:r>
            <a:b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ดิจิทัลประจำปีบัญชี 2566 </a:t>
            </a:r>
            <a:b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กองทุนพัฒนาบทบาทสตรี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188207" y="781414"/>
            <a:ext cx="7769412" cy="1007968"/>
          </a:xfrm>
          <a:prstGeom prst="rect">
            <a:avLst/>
          </a:prstGeom>
          <a:solidFill>
            <a:srgbClr val="FCF8E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th-TH" sz="10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บันทึกข้อตกลงการประเมินผลการดำเนินงานทุนหมุนเวียน ประจำปีบัญชี 2565 ระหว่าง กระทรวงการคลังกับกองทุนพัฒนาบทบาทสตรี กรมการพัฒนาชุมชน ด้านที่ 5 การปฏิบัติงานของคณะกรรมการบริหาร ผู้บริหารทุนหมุนเวียน พนักงาน และลูกจ้าง ตัวชี้วัดที่ 5.1 บทบาทคณะกรรมการบริหารทุนหมุนเวียน ระดับความสำเร็จการเพิ่มประสิทธิภาพการกำกับดูแลของคณะกรรมการบริหารทุนหมุนเวียน กำหนดให้มีการจัดทำ</a:t>
            </a:r>
            <a:r>
              <a:rPr lang="th-TH" sz="1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แผนปฏิบัติการดิจิทัล (ระยะยาว) พ.ศ. 2566 – 2568 กองทุนพัฒนาบทบาทสตรี และแผนปฏิบัติการดิจิทัล ประจำปีบัญชี 2566 กองทุนพัฒนาบทบาทสตรี </a:t>
            </a:r>
            <a:r>
              <a:rPr lang="th-TH" sz="10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ที่มีองค์ประกอบครบถ้วน มีคุณภาพ </a:t>
            </a:r>
            <a:r>
              <a:rPr lang="th-TH" sz="1000" spc="-42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และสอดคล้องกับวัตถุประสงค์จัดตั้ง รวมถึงพันธกิจของทุนหมุนเวียน</a:t>
            </a:r>
            <a:endParaRPr lang="th-TH" sz="10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192670" y="1874132"/>
            <a:ext cx="1792413" cy="646331"/>
          </a:xfrm>
          <a:prstGeom prst="rect">
            <a:avLst/>
          </a:prstGeom>
          <a:solidFill>
            <a:srgbClr val="F9DB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th-TH" sz="1000" b="1" spc="-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ขั้นตอนการจัดทำแผนปฏิบัติการดิจิทัล </a:t>
            </a: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ประจำปีบัญชี 2566      </a:t>
            </a:r>
            <a:b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</a:t>
            </a: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190696" y="1874132"/>
            <a:ext cx="7901509" cy="900246"/>
          </a:xfrm>
          <a:prstGeom prst="rect">
            <a:avLst/>
          </a:prstGeom>
          <a:solidFill>
            <a:srgbClr val="FDF1F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1050" spc="-5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1. จัดประชุมทบทวน</a:t>
            </a:r>
            <a:r>
              <a:rPr lang="th-TH" sz="1050" spc="-5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ทบทวนแผนปฏิบัติการดิจิทัล (ระยะยาว) พ.ศ. 2566 - 2568 กองทุนพัฒนาบทบาทสตรี และแผนปฏิบัติการดิจิทัล ประจำปีบัญชี 2566 </a:t>
            </a:r>
            <a:r>
              <a:rPr lang="th-TH" sz="105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กองทุนพัฒนาบทบาทสตรี </a:t>
            </a:r>
          </a:p>
          <a:p>
            <a:r>
              <a:rPr lang="th-TH" sz="10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จัดทำร่าง</a:t>
            </a:r>
            <a:r>
              <a:rPr lang="th-TH" sz="105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แผนปฏิบัติการดิจิทัล ประจำปี 2566 กองทุนพัฒนาบทบาทสตรี </a:t>
            </a:r>
          </a:p>
          <a:p>
            <a:pPr algn="thaiDist"/>
            <a:r>
              <a:rPr lang="th-TH" sz="10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 นำร่าง</a:t>
            </a:r>
            <a:r>
              <a:rPr lang="th-TH" sz="105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แผนปฏิบัติการดิจิทัล ประจำปีบัญชี 2566 กองทุนพัฒนาบทบาทสตรี </a:t>
            </a:r>
            <a:r>
              <a:rPr lang="th-TH" sz="10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เข้าที่ประชุมคณะกรรมการบริหารกองทุนพัฒนาบทบาทสตรี</a:t>
            </a:r>
            <a:br>
              <a:rPr lang="th-TH" sz="10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เพื่อพิจารณาให้ความเห็นชอบ</a:t>
            </a:r>
          </a:p>
        </p:txBody>
      </p:sp>
      <p:graphicFrame>
        <p:nvGraphicFramePr>
          <p:cNvPr id="14" name="ตาราง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025094"/>
              </p:ext>
            </p:extLst>
          </p:nvPr>
        </p:nvGraphicFramePr>
        <p:xfrm>
          <a:off x="178818" y="3381655"/>
          <a:ext cx="9744340" cy="2146300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6590117">
                  <a:extLst>
                    <a:ext uri="{9D8B030D-6E8A-4147-A177-3AD203B41FA5}">
                      <a16:colId xmlns:a16="http://schemas.microsoft.com/office/drawing/2014/main" val="462691617"/>
                    </a:ext>
                  </a:extLst>
                </a:gridCol>
                <a:gridCol w="1900052">
                  <a:extLst>
                    <a:ext uri="{9D8B030D-6E8A-4147-A177-3AD203B41FA5}">
                      <a16:colId xmlns:a16="http://schemas.microsoft.com/office/drawing/2014/main" val="1357694137"/>
                    </a:ext>
                  </a:extLst>
                </a:gridCol>
                <a:gridCol w="1254171">
                  <a:extLst>
                    <a:ext uri="{9D8B030D-6E8A-4147-A177-3AD203B41FA5}">
                      <a16:colId xmlns:a16="http://schemas.microsoft.com/office/drawing/2014/main" val="944884700"/>
                    </a:ext>
                  </a:extLst>
                </a:gridCol>
              </a:tblGrid>
              <a:tr h="2295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เป้าหมาย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งบประมาณ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498618"/>
                  </a:ext>
                </a:extLst>
              </a:tr>
              <a:tr h="238531"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r>
                        <a:rPr lang="en-US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1. </a:t>
                      </a: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โครงการพัฒนาระบบบัญชีการเงิน และโปรแกรมทะเบียนลูกหนี้กองทุนพัฒนาบทบาทสตรี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+mn-ea"/>
                        <a:cs typeface="Chulabhorn Likit Text" panose="00000800000000000000" pitchFamily="2" charset="-34"/>
                      </a:endParaRPr>
                    </a:p>
                  </a:txBody>
                  <a:tcPr marL="57150" marR="571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cs typeface="Chulabhorn Likit Text" panose="00000800000000000000" pitchFamily="2" charset="-34"/>
                        </a:rPr>
                        <a:t>1 ระบบงาน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57150" marR="571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22,000,000</a:t>
                      </a:r>
                    </a:p>
                  </a:txBody>
                  <a:tcPr marL="57150" marR="571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462617"/>
                  </a:ext>
                </a:extLst>
              </a:tr>
              <a:tr h="2745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alibri" panose="020F0502020204030204" pitchFamily="34" charset="0"/>
                          <a:cs typeface="Chulabhorn Likit Text" panose="00000800000000000000" pitchFamily="2" charset="-34"/>
                        </a:rPr>
                        <a:t>2. </a:t>
                      </a: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โครงการเพิ่มประสิทธิภาพโครงสร้างพื้นฐานระบบเครือข่าย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cs typeface="Chulabhorn Likit Text" panose="00000800000000000000" pitchFamily="2" charset="-34"/>
                        </a:rPr>
                        <a:t>1 ระบบงาน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alibri" panose="020F0502020204030204" pitchFamily="34" charset="0"/>
                          <a:cs typeface="Chulabhorn Likit Text" panose="00000800000000000000" pitchFamily="2" charset="-34"/>
                        </a:rPr>
                        <a:t>1,680,000</a:t>
                      </a: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3021411636"/>
                  </a:ext>
                </a:extLst>
              </a:tr>
              <a:tr h="25255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spc="-6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Malgun Gothic" panose="020B0503020000020004" pitchFamily="34" charset="-127"/>
                          <a:cs typeface="Chulabhorn Likit Text" panose="00000500000000000000" pitchFamily="50" charset="-34"/>
                        </a:rPr>
                        <a:t>3. </a:t>
                      </a:r>
                      <a:r>
                        <a:rPr lang="th-TH" sz="1200" b="0" kern="1200" spc="-6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Malgun Gothic" panose="020B0503020000020004" pitchFamily="34" charset="-127"/>
                          <a:cs typeface="Chulabhorn Likit Text" panose="00000500000000000000" pitchFamily="50" charset="-34"/>
                        </a:rPr>
                        <a:t>โครงการเพิ่มประสิทธิภาพการบริหารจัดการความมั่นคงปลอดภัยสารสนเทศตามแนวทางมาตรฐานสากล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Malgun Gothic" panose="020B0503020000020004" pitchFamily="34" charset="-127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cs typeface="Chulabhorn Likit Text" panose="00000800000000000000" pitchFamily="2" charset="-34"/>
                        </a:rPr>
                        <a:t>1 ระบบงาน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57150" marR="571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800,000</a:t>
                      </a:r>
                    </a:p>
                  </a:txBody>
                  <a:tcPr marL="57150" marR="571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949555"/>
                  </a:ext>
                </a:extLst>
              </a:tr>
              <a:tr h="43586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Malgun Gothic" panose="020B0503020000020004" pitchFamily="34" charset="-127"/>
                          <a:cs typeface="Chulabhorn Likit Text" panose="00000500000000000000" pitchFamily="50" charset="-34"/>
                        </a:rPr>
                        <a:t>4. </a:t>
                      </a: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Malgun Gothic" panose="020B0503020000020004" pitchFamily="34" charset="-127"/>
                          <a:cs typeface="Chulabhorn Likit Text" panose="00000500000000000000" pitchFamily="50" charset="-34"/>
                        </a:rPr>
                        <a:t>โครงการเพิ่มประสิทธิภาพบุคลากรในการบริหารกองทุนพัฒนาบทบาทสตรี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Malgun Gothic" panose="020B0503020000020004" pitchFamily="34" charset="-127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เจ้าหน้าที่กองทุนพัฒนาบทบาทสตรี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alibri" panose="020F0502020204030204" pitchFamily="34" charset="0"/>
                          <a:cs typeface="Chulabhorn Likit Text" panose="00000800000000000000" pitchFamily="2" charset="-34"/>
                        </a:rPr>
                        <a:t>600,000</a:t>
                      </a: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1749292655"/>
                  </a:ext>
                </a:extLst>
              </a:tr>
              <a:tr h="276406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spc="-2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Malgun Gothic" panose="020B0503020000020004" pitchFamily="34" charset="-127"/>
                          <a:cs typeface="Chulabhorn Likit Text" panose="00000500000000000000" pitchFamily="50" charset="-34"/>
                        </a:rPr>
                        <a:t>5. </a:t>
                      </a:r>
                      <a:r>
                        <a:rPr lang="th-TH" sz="1200" b="0" kern="1200" spc="-2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Malgun Gothic" panose="020B0503020000020004" pitchFamily="34" charset="-127"/>
                          <a:cs typeface="Chulabhorn Likit Text" panose="00000500000000000000" pitchFamily="50" charset="-34"/>
                        </a:rPr>
                        <a:t>โครงการพัฒนาศักยภาพสตรีด้วยเทคโนโลยีดิจิทัล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Malgun Gothic" panose="020B0503020000020004" pitchFamily="34" charset="-127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cs typeface="Chulabhorn Likit Text" panose="00000800000000000000" pitchFamily="2" charset="-34"/>
                        </a:rPr>
                        <a:t>1 กิจกรรม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57150" marR="571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alibri" panose="020F0502020204030204" pitchFamily="34" charset="0"/>
                          <a:cs typeface="Chulabhorn Likit Text" panose="00000800000000000000" pitchFamily="2" charset="-34"/>
                        </a:rPr>
                        <a:t>530,000</a:t>
                      </a:r>
                    </a:p>
                  </a:txBody>
                  <a:tcPr marL="57150" marR="571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652084"/>
                  </a:ext>
                </a:extLst>
              </a:tr>
              <a:tr h="438806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Malgun Gothic" panose="020B0503020000020004" pitchFamily="34" charset="-127"/>
                          <a:cs typeface="Chulabhorn Likit Text" panose="00000500000000000000" pitchFamily="50" charset="-34"/>
                        </a:rPr>
                        <a:t>6. 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Malgun Gothic" panose="020B0503020000020004" pitchFamily="34" charset="-127"/>
                          <a:cs typeface="Chulabhorn Likit Text" panose="00000500000000000000" pitchFamily="50" charset="-34"/>
                        </a:rPr>
                        <a:t>โครงการพัฒนาระบบบริการประชาชนผ่านแอพพลิเคชั่น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Malgun Gothic" panose="020B0503020000020004" pitchFamily="34" charset="-127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cs typeface="Chulabhorn Likit Text" panose="00000800000000000000" pitchFamily="2" charset="-34"/>
                        </a:rPr>
                        <a:t>1 ระบบงาน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500,000</a:t>
                      </a: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2506705537"/>
                  </a:ext>
                </a:extLst>
              </a:tr>
            </a:tbl>
          </a:graphicData>
        </a:graphic>
      </p:graphicFrame>
      <p:sp>
        <p:nvSpPr>
          <p:cNvPr id="15" name="กล่องข้อความ 14"/>
          <p:cNvSpPr txBox="1"/>
          <p:nvPr/>
        </p:nvSpPr>
        <p:spPr>
          <a:xfrm>
            <a:off x="192670" y="2876778"/>
            <a:ext cx="5201369" cy="2616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 โครงการแผนปฏิบัติการดิจิทัล ประจำปีบัญชี 2566 กองทุนพัฒนาบทบาทสตรี</a:t>
            </a:r>
          </a:p>
        </p:txBody>
      </p:sp>
      <p:sp>
        <p:nvSpPr>
          <p:cNvPr id="17" name="ลูกศรขวา 52">
            <a:extLst>
              <a:ext uri="{FF2B5EF4-FFF2-40B4-BE49-F238E27FC236}">
                <a16:creationId xmlns:a16="http://schemas.microsoft.com/office/drawing/2014/main" id="{9BAED5A2-FA68-43CF-8D17-C9ED38EA7FE4}"/>
              </a:ext>
            </a:extLst>
          </p:cNvPr>
          <p:cNvSpPr/>
          <p:nvPr/>
        </p:nvSpPr>
        <p:spPr>
          <a:xfrm>
            <a:off x="2048193" y="1149842"/>
            <a:ext cx="124894" cy="155565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18" name="ลูกศรขวา 52">
            <a:extLst>
              <a:ext uri="{FF2B5EF4-FFF2-40B4-BE49-F238E27FC236}">
                <a16:creationId xmlns:a16="http://schemas.microsoft.com/office/drawing/2014/main" id="{9BAED5A2-FA68-43CF-8D17-C9ED38EA7FE4}"/>
              </a:ext>
            </a:extLst>
          </p:cNvPr>
          <p:cNvSpPr/>
          <p:nvPr/>
        </p:nvSpPr>
        <p:spPr>
          <a:xfrm>
            <a:off x="2043340" y="2168690"/>
            <a:ext cx="124894" cy="155565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19" name="ลูกศรขวา 52">
            <a:extLst>
              <a:ext uri="{FF2B5EF4-FFF2-40B4-BE49-F238E27FC236}">
                <a16:creationId xmlns:a16="http://schemas.microsoft.com/office/drawing/2014/main" id="{9BAED5A2-FA68-43CF-8D17-C9ED38EA7FE4}"/>
              </a:ext>
            </a:extLst>
          </p:cNvPr>
          <p:cNvSpPr/>
          <p:nvPr/>
        </p:nvSpPr>
        <p:spPr>
          <a:xfrm rot="5400000">
            <a:off x="1896648" y="3201357"/>
            <a:ext cx="124894" cy="155565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</p:spTree>
    <p:extLst>
      <p:ext uri="{BB962C8B-B14F-4D97-AF65-F5344CB8AC3E}">
        <p14:creationId xmlns:p14="http://schemas.microsoft.com/office/powerpoint/2010/main" val="241595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984583" y="199593"/>
            <a:ext cx="6638802" cy="338554"/>
          </a:xfrm>
          <a:prstGeom prst="rect">
            <a:avLst/>
          </a:prstGeom>
          <a:solidFill>
            <a:srgbClr val="CDF0E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/>
            <a:r>
              <a:rPr lang="th-TH" sz="1600" b="1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แผนปฏิบัติการดิจิทัลประจำปีบัญชี </a:t>
            </a:r>
            <a:r>
              <a:rPr lang="th-TH" sz="16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 กองทุนพัฒนาบทบาทสตรี</a:t>
            </a:r>
            <a:endParaRPr lang="th-TH" sz="16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pic>
        <p:nvPicPr>
          <p:cNvPr id="5" name="Picture 1" descr="จำนวนสมาชิกกองทุนพัฒนาบทบาทสตรี (ข้อมูล ณ 15 กุมภาพันธ์ 2562) -  สำนักงานพัฒนาชุมชนจังหวัดอำนาจเจริญ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973" y="7877"/>
            <a:ext cx="556954" cy="536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โลโก้กรมการพัฒนาชุมชน (Version2560) - สำนักงานพัฒนาชุมชนจังหวัดหนองคาย |  โลโก้, ดอกไม้ผ้า, วันเกิด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844" y="82765"/>
            <a:ext cx="555812" cy="52785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กล่องข้อความ 7"/>
          <p:cNvSpPr txBox="1"/>
          <p:nvPr/>
        </p:nvSpPr>
        <p:spPr>
          <a:xfrm>
            <a:off x="192670" y="900315"/>
            <a:ext cx="1791913" cy="638636"/>
          </a:xfrm>
          <a:prstGeom prst="rect">
            <a:avLst/>
          </a:prstGeom>
          <a:solidFill>
            <a:srgbClr val="FBF6C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ความเป็นมาแผนปฏิบัติการ</a:t>
            </a:r>
            <a:b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ดิจิทัลประจำปีบัญชี 2566 </a:t>
            </a:r>
            <a:b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กองทุนพัฒนาบทบาทสตรี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188207" y="781414"/>
            <a:ext cx="7769412" cy="1007968"/>
          </a:xfrm>
          <a:prstGeom prst="rect">
            <a:avLst/>
          </a:prstGeom>
          <a:solidFill>
            <a:srgbClr val="FCF8E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th-TH" sz="10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บันทึกข้อตกลงการประเมินผลการดำเนินงานทุนหมุนเวียน ประจำปีบัญชี 2565 ระหว่าง กระทรวงการคลังกับกองทุนพัฒนาบทบาทสตรี กรมการพัฒนาชุมชน ด้านที่ 5 การปฏิบัติงานของคณะกรรมการบริหาร ผู้บริหารทุนหมุนเวียน พนักงาน และลูกจ้าง ตัวชี้วัดที่ 5.1 บทบาทคณะกรรมการบริหารทุนหมุนเวียน ระดับความสำเร็จการเพิ่มประสิทธิภาพการกำกับดูแลของคณะกรรมการบริหารทุนหมุนเวียน กำหนดให้มีการจัดทำ</a:t>
            </a:r>
            <a:r>
              <a:rPr lang="th-TH" sz="1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แผนปฏิบัติการดิจิทัล (ระยะยาว) พ.ศ. 2566 – 2568 กองทุนพัฒนาบทบาทสตรี และแผนปฏิบัติการดิจิทัล ประจำปีบัญชี 2566 กองทุนพัฒนาบทบาทสตรี </a:t>
            </a:r>
            <a:r>
              <a:rPr lang="th-TH" sz="10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ที่มีองค์ประกอบครบถ้วน มีคุณภาพ </a:t>
            </a:r>
            <a:r>
              <a:rPr lang="th-TH" sz="1000" spc="-42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และสอดคล้องกับวัตถุประสงค์จัดตั้ง รวมถึงพันธกิจของทุนหมุนเวียน</a:t>
            </a:r>
            <a:endParaRPr lang="th-TH" sz="10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192670" y="1874132"/>
            <a:ext cx="1792413" cy="646331"/>
          </a:xfrm>
          <a:prstGeom prst="rect">
            <a:avLst/>
          </a:prstGeom>
          <a:solidFill>
            <a:srgbClr val="F9DB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th-TH" sz="1000" b="1" spc="-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ขั้นตอนการจัดทำแผนปฏิบัติการดิจิทัล </a:t>
            </a: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ประจำปีบัญชี 2566      </a:t>
            </a:r>
            <a:b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</a:t>
            </a: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190696" y="1874132"/>
            <a:ext cx="7901509" cy="1053750"/>
          </a:xfrm>
          <a:prstGeom prst="rect">
            <a:avLst/>
          </a:prstGeom>
          <a:solidFill>
            <a:srgbClr val="FDF1F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th-TH" sz="1050" spc="-5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1. จัดประชุมทบทวน</a:t>
            </a:r>
            <a:r>
              <a:rPr lang="th-TH" sz="1050" spc="-5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ทบทวนแผนปฏิบัติการดิจิทัล (ระยะยาว) พ.ศ. 2566 - 2568 กองทุนพัฒนาบทบาทสตรี และแผนปฏิบัติการดิจิทัล ประจำปีบัญชี 2566 </a:t>
            </a:r>
            <a:r>
              <a:rPr lang="th-TH" sz="105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กองทุนพัฒนาบทบาทสตรี </a:t>
            </a:r>
          </a:p>
          <a:p>
            <a:pPr>
              <a:lnSpc>
                <a:spcPct val="120000"/>
              </a:lnSpc>
            </a:pPr>
            <a:r>
              <a:rPr lang="th-TH" sz="10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จัดทำร่าง</a:t>
            </a:r>
            <a:r>
              <a:rPr lang="th-TH" sz="105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แผนปฏิบัติการดิจิทัล ประจำปี 2566 กองทุนพัฒนาบทบาทสตรี </a:t>
            </a:r>
          </a:p>
          <a:p>
            <a:pPr algn="thaiDist">
              <a:lnSpc>
                <a:spcPct val="120000"/>
              </a:lnSpc>
            </a:pPr>
            <a:r>
              <a:rPr lang="th-TH" sz="10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 นำร่าง</a:t>
            </a:r>
            <a:r>
              <a:rPr lang="th-TH" sz="105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แผนปฏิบัติการดิจิทัล ประจำปีบัญชี 2566 กองทุนพัฒนาบทบาทสตรี </a:t>
            </a:r>
            <a:r>
              <a:rPr lang="th-TH" sz="10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เข้าที่ประชุมคณะกรรมการบริหารกองทุนพัฒนาบทบาทสตรี</a:t>
            </a:r>
            <a:br>
              <a:rPr lang="th-TH" sz="10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เพื่อพิจารณาให้ความเห็นชอบ</a:t>
            </a:r>
          </a:p>
        </p:txBody>
      </p:sp>
      <p:graphicFrame>
        <p:nvGraphicFramePr>
          <p:cNvPr id="14" name="ตาราง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120034"/>
              </p:ext>
            </p:extLst>
          </p:nvPr>
        </p:nvGraphicFramePr>
        <p:xfrm>
          <a:off x="192670" y="3523109"/>
          <a:ext cx="9744340" cy="1998419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6590117">
                  <a:extLst>
                    <a:ext uri="{9D8B030D-6E8A-4147-A177-3AD203B41FA5}">
                      <a16:colId xmlns:a16="http://schemas.microsoft.com/office/drawing/2014/main" val="462691617"/>
                    </a:ext>
                  </a:extLst>
                </a:gridCol>
                <a:gridCol w="1900052">
                  <a:extLst>
                    <a:ext uri="{9D8B030D-6E8A-4147-A177-3AD203B41FA5}">
                      <a16:colId xmlns:a16="http://schemas.microsoft.com/office/drawing/2014/main" val="1357694137"/>
                    </a:ext>
                  </a:extLst>
                </a:gridCol>
                <a:gridCol w="1254171">
                  <a:extLst>
                    <a:ext uri="{9D8B030D-6E8A-4147-A177-3AD203B41FA5}">
                      <a16:colId xmlns:a16="http://schemas.microsoft.com/office/drawing/2014/main" val="944884700"/>
                    </a:ext>
                  </a:extLst>
                </a:gridCol>
              </a:tblGrid>
              <a:tr h="2308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เป้าหมาย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งบประมาณ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498618"/>
                  </a:ext>
                </a:extLst>
              </a:tr>
              <a:tr h="239858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Malgun Gothic" panose="020B0503020000020004" pitchFamily="34" charset="-127"/>
                          <a:cs typeface="Chulabhorn Likit Text" panose="00000500000000000000" pitchFamily="50" charset="-34"/>
                        </a:rPr>
                        <a:t>7. </a:t>
                      </a: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Malgun Gothic" panose="020B0503020000020004" pitchFamily="34" charset="-127"/>
                          <a:cs typeface="Chulabhorn Likit Text" panose="00000500000000000000" pitchFamily="50" charset="-34"/>
                        </a:rPr>
                        <a:t>โครงการเพิ่มประสิทธิภาพบุคลากรด้านเทคโนโลยีดิจิทัล (</a:t>
                      </a:r>
                      <a:r>
                        <a:rPr lang="en-US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Malgun Gothic" panose="020B0503020000020004" pitchFamily="34" charset="-127"/>
                          <a:cs typeface="Chulabhorn Likit Text" panose="00000500000000000000" pitchFamily="50" charset="-34"/>
                        </a:rPr>
                        <a:t>Digital Literacy)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Malgun Gothic" panose="020B0503020000020004" pitchFamily="34" charset="-127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cs typeface="Chulabhorn Likit Text" panose="00000800000000000000" pitchFamily="2" charset="-34"/>
                        </a:rPr>
                        <a:t>1 ระบบงาน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57150" marR="571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500,000</a:t>
                      </a:r>
                    </a:p>
                  </a:txBody>
                  <a:tcPr marL="57150" marR="571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462617"/>
                  </a:ext>
                </a:extLst>
              </a:tr>
              <a:tr h="224856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b="0" spc="-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Malgun Gothic" panose="020B0503020000020004" pitchFamily="34" charset="-127"/>
                          <a:cs typeface="Chulabhorn Likit Text" panose="00000500000000000000" pitchFamily="50" charset="-34"/>
                        </a:rPr>
                        <a:t>8. </a:t>
                      </a:r>
                      <a:r>
                        <a:rPr lang="th-TH" sz="1200" b="0" spc="-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Malgun Gothic" panose="020B0503020000020004" pitchFamily="34" charset="-127"/>
                          <a:cs typeface="Chulabhorn Likit Text" panose="00000500000000000000" pitchFamily="50" charset="-34"/>
                        </a:rPr>
                        <a:t>โครงการจัดทำคู่มือแนวทางการใช้เทคโนโลยีดิจิทัล สำหรับบุคลากรกองทุนพัฒนาบทบาทสตรี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Malgun Gothic" panose="020B0503020000020004" pitchFamily="34" charset="-127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alibri" panose="020F0502020204030204" pitchFamily="34" charset="0"/>
                          <a:cs typeface="Chulabhorn Likit Text" panose="00000800000000000000" pitchFamily="2" charset="-34"/>
                        </a:rPr>
                        <a:t>1000 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alibri" panose="020F0502020204030204" pitchFamily="34" charset="0"/>
                          <a:cs typeface="Chulabhorn Likit Text" panose="00000800000000000000" pitchFamily="2" charset="-34"/>
                        </a:rPr>
                        <a:t>เล่ม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alibri" panose="020F0502020204030204" pitchFamily="34" charset="0"/>
                          <a:cs typeface="Chulabhorn Likit Text" panose="00000800000000000000" pitchFamily="2" charset="-34"/>
                        </a:rPr>
                        <a:t>250,000</a:t>
                      </a: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3021411636"/>
                  </a:ext>
                </a:extLst>
              </a:tr>
              <a:tr h="25395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b="0" spc="-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Malgun Gothic" panose="020B0503020000020004" pitchFamily="34" charset="-127"/>
                          <a:cs typeface="Chulabhorn Likit Text" panose="00000500000000000000" pitchFamily="50" charset="-34"/>
                        </a:rPr>
                        <a:t>9. </a:t>
                      </a:r>
                      <a:r>
                        <a:rPr lang="th-TH" sz="1200" b="0" spc="-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Malgun Gothic" panose="020B0503020000020004" pitchFamily="34" charset="-127"/>
                          <a:cs typeface="Chulabhorn Likit Text" panose="00000500000000000000" pitchFamily="50" charset="-34"/>
                        </a:rPr>
                        <a:t>โครงการจัดทำเครือข่ายด้าน</a:t>
                      </a:r>
                      <a:r>
                        <a:rPr lang="th-TH" sz="1200" b="0" spc="-3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Malgun Gothic" panose="020B0503020000020004" pitchFamily="34" charset="-127"/>
                          <a:cs typeface="Chulabhorn Likit Text" panose="00000500000000000000" pitchFamily="50" charset="-34"/>
                        </a:rPr>
                        <a:t>เทคโนโลยีดิจิทัล</a:t>
                      </a:r>
                      <a:r>
                        <a:rPr lang="th-TH" sz="1200" b="0" spc="-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Malgun Gothic" panose="020B0503020000020004" pitchFamily="34" charset="-127"/>
                          <a:cs typeface="Chulabhorn Likit Text" panose="00000500000000000000" pitchFamily="50" charset="-34"/>
                        </a:rPr>
                        <a:t>เพื่อเสริมสร้างศักยภาพกองทุนพัฒนาบทบาทสตรี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Malgun Gothic" panose="020B0503020000020004" pitchFamily="34" charset="-127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cs typeface="Chulabhorn Likit Text" panose="00000800000000000000" pitchFamily="2" charset="-34"/>
                        </a:rPr>
                        <a:t>1 ระบบงาน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57150" marR="571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250,000</a:t>
                      </a:r>
                    </a:p>
                  </a:txBody>
                  <a:tcPr marL="57150" marR="571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949555"/>
                  </a:ext>
                </a:extLst>
              </a:tr>
              <a:tr h="42662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Malgun Gothic" panose="020B0503020000020004" pitchFamily="34" charset="-127"/>
                          <a:cs typeface="Chulabhorn Likit Text" panose="00000500000000000000" pitchFamily="50" charset="-34"/>
                        </a:rPr>
                        <a:t>10. </a:t>
                      </a:r>
                      <a:r>
                        <a:rPr lang="th-TH" sz="1200" b="0" spc="-2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Malgun Gothic" panose="020B0503020000020004" pitchFamily="34" charset="-127"/>
                          <a:cs typeface="Chulabhorn Likit Text" panose="00000500000000000000" pitchFamily="50" charset="-34"/>
                        </a:rPr>
                        <a:t>โครงการพัฒนาระบบจัดการความรู้ด้วยเทคโนโลยีดิจิทัลแก่บุคลากรภายในองค์กรผ่าน</a:t>
                      </a:r>
                      <a:r>
                        <a:rPr lang="th-TH" sz="1200" b="0" spc="-2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Malgun Gothic" panose="020B0503020000020004" pitchFamily="34" charset="-127"/>
                          <a:cs typeface="Chulabhorn Likit Text" panose="00000500000000000000" pitchFamily="50" charset="-34"/>
                        </a:rPr>
                        <a:t>ช่องทางออนไลน์</a:t>
                      </a:r>
                      <a:endParaRPr lang="en-US" sz="1200" b="0" spc="-2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Malgun Gothic" panose="020B0503020000020004" pitchFamily="34" charset="-127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cs typeface="Chulabhorn Likit Text" panose="00000800000000000000" pitchFamily="2" charset="-34"/>
                        </a:rPr>
                        <a:t>1 กิจกรรม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alibri" panose="020F0502020204030204" pitchFamily="34" charset="0"/>
                          <a:cs typeface="Chulabhorn Likit Text" panose="00000800000000000000" pitchFamily="2" charset="-34"/>
                        </a:rPr>
                        <a:t>200,000</a:t>
                      </a: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1749292655"/>
                  </a:ext>
                </a:extLst>
              </a:tr>
              <a:tr h="27794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Malgun Gothic" panose="020B0503020000020004" pitchFamily="34" charset="-127"/>
                          <a:cs typeface="Chulabhorn Likit Text" panose="00000500000000000000" pitchFamily="50" charset="-34"/>
                        </a:rPr>
                        <a:t>11. 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Malgun Gothic" panose="020B0503020000020004" pitchFamily="34" charset="-127"/>
                          <a:cs typeface="Chulabhorn Likit Text" panose="00000500000000000000" pitchFamily="50" charset="-34"/>
                        </a:rPr>
                        <a:t>โครงการจัดทำหลักสูตรสอนอาชีพออนไลน์ผ่านแอพพลิเคชั่น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Malgun Gothic" panose="020B0503020000020004" pitchFamily="34" charset="-127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cs typeface="Chulabhorn Likit Text" panose="00000800000000000000" pitchFamily="2" charset="-34"/>
                        </a:rPr>
                        <a:t>1 กิจกรรม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57150" marR="571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alibri" panose="020F0502020204030204" pitchFamily="34" charset="0"/>
                          <a:cs typeface="Chulabhorn Likit Text" panose="00000800000000000000" pitchFamily="2" charset="-34"/>
                        </a:rPr>
                        <a:t>200,000</a:t>
                      </a:r>
                    </a:p>
                  </a:txBody>
                  <a:tcPr marL="57150" marR="571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652084"/>
                  </a:ext>
                </a:extLst>
              </a:tr>
              <a:tr h="34430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Malgun Gothic" panose="020B0503020000020004" pitchFamily="34" charset="-127"/>
                          <a:cs typeface="Chulabhorn Likit Text" panose="00000500000000000000" pitchFamily="50" charset="-34"/>
                        </a:rPr>
                        <a:t>12. 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Malgun Gothic" panose="020B0503020000020004" pitchFamily="34" charset="-127"/>
                          <a:cs typeface="Chulabhorn Likit Text" panose="00000500000000000000" pitchFamily="50" charset="-34"/>
                        </a:rPr>
                        <a:t>โครงการส่งเสริมช่องทางการตลาดผลิตภัณฑ์กลุ่มอาชีพสมาชิกกองทุนพัฒนาบทบาท</a:t>
                      </a: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Malgun Gothic" panose="020B0503020000020004" pitchFamily="34" charset="-127"/>
                          <a:cs typeface="Chulabhorn Likit Text" panose="00000500000000000000" pitchFamily="50" charset="-34"/>
                        </a:rPr>
                        <a:t>สตรี</a:t>
                      </a:r>
                      <a:endParaRPr lang="th-TH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Malgun Gothic" panose="020B0503020000020004" pitchFamily="34" charset="-127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cs typeface="Chulabhorn Likit Text" panose="00000800000000000000" pitchFamily="2" charset="-34"/>
                        </a:rPr>
                        <a:t>1 รุ่น 3 วัน 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alibri" panose="020F0502020204030204" pitchFamily="34" charset="0"/>
                          <a:cs typeface="Chulabhorn Likit Text" panose="00000800000000000000" pitchFamily="2" charset="-34"/>
                        </a:rPr>
                        <a:t>จำนวน</a:t>
                      </a: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alibri" panose="020F0502020204030204" pitchFamily="34" charset="0"/>
                          <a:cs typeface="Chulabhorn Likit Text" panose="00000800000000000000" pitchFamily="2" charset="-34"/>
                        </a:rPr>
                        <a:t> </a:t>
                      </a:r>
                      <a:r>
                        <a:rPr lang="en-US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alibri" panose="020F0502020204030204" pitchFamily="34" charset="0"/>
                          <a:cs typeface="Chulabhorn Likit Text" panose="00000800000000000000" pitchFamily="2" charset="-34"/>
                        </a:rPr>
                        <a:t>30</a:t>
                      </a: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alibri" panose="020F0502020204030204" pitchFamily="34" charset="0"/>
                          <a:cs typeface="Chulabhorn Likit Text" panose="00000800000000000000" pitchFamily="2" charset="-34"/>
                        </a:rPr>
                        <a:t> คน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90,000</a:t>
                      </a: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2506705537"/>
                  </a:ext>
                </a:extLst>
              </a:tr>
            </a:tbl>
          </a:graphicData>
        </a:graphic>
      </p:graphicFrame>
      <p:sp>
        <p:nvSpPr>
          <p:cNvPr id="15" name="กล่องข้อความ 14"/>
          <p:cNvSpPr txBox="1"/>
          <p:nvPr/>
        </p:nvSpPr>
        <p:spPr>
          <a:xfrm>
            <a:off x="192670" y="2972473"/>
            <a:ext cx="5201369" cy="2616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 โครงการแผนปฏิบัติการดิจิทัล ประจำปีบัญชี 2566 กองทุนพัฒนาบทบาทสตรี</a:t>
            </a:r>
          </a:p>
        </p:txBody>
      </p:sp>
      <p:sp>
        <p:nvSpPr>
          <p:cNvPr id="17" name="ลูกศรขวา 52">
            <a:extLst>
              <a:ext uri="{FF2B5EF4-FFF2-40B4-BE49-F238E27FC236}">
                <a16:creationId xmlns:a16="http://schemas.microsoft.com/office/drawing/2014/main" id="{9BAED5A2-FA68-43CF-8D17-C9ED38EA7FE4}"/>
              </a:ext>
            </a:extLst>
          </p:cNvPr>
          <p:cNvSpPr/>
          <p:nvPr/>
        </p:nvSpPr>
        <p:spPr>
          <a:xfrm>
            <a:off x="2048193" y="1149842"/>
            <a:ext cx="124894" cy="155565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18" name="ลูกศรขวา 52">
            <a:extLst>
              <a:ext uri="{FF2B5EF4-FFF2-40B4-BE49-F238E27FC236}">
                <a16:creationId xmlns:a16="http://schemas.microsoft.com/office/drawing/2014/main" id="{9BAED5A2-FA68-43CF-8D17-C9ED38EA7FE4}"/>
              </a:ext>
            </a:extLst>
          </p:cNvPr>
          <p:cNvSpPr/>
          <p:nvPr/>
        </p:nvSpPr>
        <p:spPr>
          <a:xfrm>
            <a:off x="2043340" y="2168690"/>
            <a:ext cx="124894" cy="155565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19" name="ลูกศรขวา 52">
            <a:extLst>
              <a:ext uri="{FF2B5EF4-FFF2-40B4-BE49-F238E27FC236}">
                <a16:creationId xmlns:a16="http://schemas.microsoft.com/office/drawing/2014/main" id="{9BAED5A2-FA68-43CF-8D17-C9ED38EA7FE4}"/>
              </a:ext>
            </a:extLst>
          </p:cNvPr>
          <p:cNvSpPr/>
          <p:nvPr/>
        </p:nvSpPr>
        <p:spPr>
          <a:xfrm rot="5400000">
            <a:off x="1896648" y="3297052"/>
            <a:ext cx="124894" cy="155565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</p:spTree>
    <p:extLst>
      <p:ext uri="{BB962C8B-B14F-4D97-AF65-F5344CB8AC3E}">
        <p14:creationId xmlns:p14="http://schemas.microsoft.com/office/powerpoint/2010/main" val="24441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ตาราง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327746"/>
              </p:ext>
            </p:extLst>
          </p:nvPr>
        </p:nvGraphicFramePr>
        <p:xfrm>
          <a:off x="195308" y="1634467"/>
          <a:ext cx="9744340" cy="2563746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7029829">
                  <a:extLst>
                    <a:ext uri="{9D8B030D-6E8A-4147-A177-3AD203B41FA5}">
                      <a16:colId xmlns:a16="http://schemas.microsoft.com/office/drawing/2014/main" val="462691617"/>
                    </a:ext>
                  </a:extLst>
                </a:gridCol>
                <a:gridCol w="1719571">
                  <a:extLst>
                    <a:ext uri="{9D8B030D-6E8A-4147-A177-3AD203B41FA5}">
                      <a16:colId xmlns:a16="http://schemas.microsoft.com/office/drawing/2014/main" val="1357694137"/>
                    </a:ext>
                  </a:extLst>
                </a:gridCol>
                <a:gridCol w="994940">
                  <a:extLst>
                    <a:ext uri="{9D8B030D-6E8A-4147-A177-3AD203B41FA5}">
                      <a16:colId xmlns:a16="http://schemas.microsoft.com/office/drawing/2014/main" val="944884700"/>
                    </a:ext>
                  </a:extLst>
                </a:gridCol>
              </a:tblGrid>
              <a:tr h="3101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เป้าหมาย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งบประมาณ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498618"/>
                  </a:ext>
                </a:extLst>
              </a:tr>
              <a:tr h="26195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Malgun Gothic" panose="020B0503020000020004" pitchFamily="34" charset="-127"/>
                          <a:cs typeface="Chulabhorn Likit Text" panose="00000500000000000000" pitchFamily="50" charset="-34"/>
                        </a:rPr>
                        <a:t>13. 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Malgun Gothic" panose="020B0503020000020004" pitchFamily="34" charset="-127"/>
                          <a:cs typeface="Chulabhorn Likit Text" panose="00000500000000000000" pitchFamily="50" charset="-34"/>
                        </a:rPr>
                        <a:t>โครงการถอดบทเรียนความรู้ของกลุ่มสมาชิกสตรี (</a:t>
                      </a:r>
                      <a:r>
                        <a:rPr lang="en-US" sz="1200" b="0" dirty="0" err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Malgun Gothic" panose="020B0503020000020004" pitchFamily="34" charset="-127"/>
                          <a:cs typeface="Chulabhorn Likit Text" panose="00000500000000000000" pitchFamily="50" charset="-34"/>
                        </a:rPr>
                        <a:t>Lession</a:t>
                      </a: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Malgun Gothic" panose="020B0503020000020004" pitchFamily="34" charset="-127"/>
                          <a:cs typeface="Chulabhorn Likit Text" panose="00000500000000000000" pitchFamily="50" charset="-34"/>
                        </a:rPr>
                        <a:t> Learned)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cs typeface="Chulabhorn Likit Text" panose="00000800000000000000" pitchFamily="2" charset="-34"/>
                        </a:rPr>
                        <a:t>1 กิจกรรม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57150" marR="571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50,000</a:t>
                      </a:r>
                    </a:p>
                  </a:txBody>
                  <a:tcPr marL="57150" marR="571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462617"/>
                  </a:ext>
                </a:extLst>
              </a:tr>
              <a:tr h="24556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Malgun Gothic" panose="020B0503020000020004" pitchFamily="34" charset="-127"/>
                          <a:cs typeface="Chulabhorn Likit Text" panose="00000500000000000000" pitchFamily="50" charset="-34"/>
                        </a:rPr>
                        <a:t>14. 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Malgun Gothic" panose="020B0503020000020004" pitchFamily="34" charset="-127"/>
                          <a:cs typeface="Chulabhorn Likit Text" panose="00000500000000000000" pitchFamily="50" charset="-34"/>
                        </a:rPr>
                        <a:t>โครงการจัดทำระบบรับรองเงินเดือนออนไลน์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Malgun Gothic" panose="020B0503020000020004" pitchFamily="34" charset="-127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cs typeface="Chulabhorn Likit Text" panose="00000800000000000000" pitchFamily="2" charset="-34"/>
                        </a:rPr>
                        <a:t>1 ระบบงาน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alibri" panose="020F0502020204030204" pitchFamily="34" charset="0"/>
                          <a:cs typeface="Chulabhorn Likit Text" panose="00000800000000000000" pitchFamily="2" charset="-34"/>
                        </a:rPr>
                        <a:t>0</a:t>
                      </a: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3021411636"/>
                  </a:ext>
                </a:extLst>
              </a:tr>
              <a:tr h="27735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spc="-2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Malgun Gothic" panose="020B0503020000020004" pitchFamily="34" charset="-127"/>
                          <a:cs typeface="Chulabhorn Likit Text" panose="00000500000000000000" pitchFamily="50" charset="-34"/>
                        </a:rPr>
                        <a:t>15. </a:t>
                      </a:r>
                      <a:r>
                        <a:rPr lang="th-TH" sz="1200" b="0" kern="1200" spc="-2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Malgun Gothic" panose="020B0503020000020004" pitchFamily="34" charset="-127"/>
                          <a:cs typeface="Chulabhorn Likit Text" panose="00000500000000000000" pitchFamily="50" charset="-34"/>
                        </a:rPr>
                        <a:t>โครงการเพิ่มประสิทธิภาพเว็บไซต์คลังข้อมูลกลุ่มอาชีพ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Malgun Gothic" panose="020B0503020000020004" pitchFamily="34" charset="-127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alibri" panose="020F0502020204030204" pitchFamily="34" charset="0"/>
                          <a:cs typeface="Chulabhorn Likit Text" panose="00000800000000000000" pitchFamily="2" charset="-34"/>
                        </a:rPr>
                        <a:t>1 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alibri" panose="020F0502020204030204" pitchFamily="34" charset="0"/>
                          <a:cs typeface="Chulabhorn Likit Text" panose="00000800000000000000" pitchFamily="2" charset="-34"/>
                        </a:rPr>
                        <a:t>เว็บไซต์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57150" marR="571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alibri" panose="020F0502020204030204" pitchFamily="34" charset="0"/>
                          <a:cs typeface="Chulabhorn Likit Text" panose="00000800000000000000" pitchFamily="2" charset="-34"/>
                        </a:rPr>
                        <a:t>0</a:t>
                      </a:r>
                    </a:p>
                  </a:txBody>
                  <a:tcPr marL="57150" marR="571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949555"/>
                  </a:ext>
                </a:extLst>
              </a:tr>
              <a:tr h="43079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Malgun Gothic" panose="020B0503020000020004" pitchFamily="34" charset="-127"/>
                          <a:cs typeface="Chulabhorn Likit Text" panose="00000500000000000000" pitchFamily="50" charset="-34"/>
                        </a:rPr>
                        <a:t>16. 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Malgun Gothic" panose="020B0503020000020004" pitchFamily="34" charset="-127"/>
                          <a:cs typeface="Chulabhorn Likit Text" panose="00000500000000000000" pitchFamily="50" charset="-34"/>
                        </a:rPr>
                        <a:t>โครงการจัดทำแผนบริหารความเสี่ยงด้านเทคโนโลยีดิจิทัลและปรับปรุงกระบวนการดำเนินงานด้วยระบบเทคโนโลยี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Malgun Gothic" panose="020B0503020000020004" pitchFamily="34" charset="-127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alibri" panose="020F0502020204030204" pitchFamily="34" charset="0"/>
                          <a:cs typeface="Chulabhorn Likit Text" panose="00000800000000000000" pitchFamily="2" charset="-34"/>
                        </a:rPr>
                        <a:t>1 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alibri" panose="020F0502020204030204" pitchFamily="34" charset="0"/>
                          <a:cs typeface="Chulabhorn Likit Text" panose="00000800000000000000" pitchFamily="2" charset="-34"/>
                        </a:rPr>
                        <a:t>แผนงาน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alibri" panose="020F0502020204030204" pitchFamily="34" charset="0"/>
                          <a:cs typeface="Chulabhorn Likit Text" panose="00000800000000000000" pitchFamily="2" charset="-34"/>
                        </a:rPr>
                        <a:t>0</a:t>
                      </a: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1749292655"/>
                  </a:ext>
                </a:extLst>
              </a:tr>
              <a:tr h="43079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Malgun Gothic" panose="020B0503020000020004" pitchFamily="34" charset="-127"/>
                          <a:cs typeface="Chulabhorn Likit Text" panose="00000500000000000000" pitchFamily="50" charset="-34"/>
                        </a:rPr>
                        <a:t>17. </a:t>
                      </a: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Malgun Gothic" panose="020B0503020000020004" pitchFamily="34" charset="-127"/>
                          <a:cs typeface="Chulabhorn Likit Text" panose="00000500000000000000" pitchFamily="50" charset="-34"/>
                        </a:rPr>
                        <a:t>โครงการพัฒนาเว็บไซต์กองทุนพัฒนาบทบาทสตรีให้ตรงตาม พรบ.ข้อมูลส่วนบุคคล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Malgun Gothic" panose="020B0503020000020004" pitchFamily="34" charset="-127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alibri" panose="020F0502020204030204" pitchFamily="34" charset="0"/>
                          <a:cs typeface="Chulabhorn Likit Text" panose="00000800000000000000" pitchFamily="2" charset="-34"/>
                        </a:rPr>
                        <a:t>1 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alibri" panose="020F0502020204030204" pitchFamily="34" charset="0"/>
                          <a:cs typeface="Chulabhorn Likit Text" panose="00000800000000000000" pitchFamily="2" charset="-34"/>
                        </a:rPr>
                        <a:t>เว็บไซต์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57150" marR="571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alibri" panose="020F0502020204030204" pitchFamily="34" charset="0"/>
                          <a:cs typeface="Chulabhorn Likit Text" panose="00000800000000000000" pitchFamily="2" charset="-34"/>
                        </a:rPr>
                        <a:t>0</a:t>
                      </a:r>
                    </a:p>
                  </a:txBody>
                  <a:tcPr marL="57150" marR="571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652084"/>
                  </a:ext>
                </a:extLst>
              </a:tr>
              <a:tr h="303548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Malgun Gothic" panose="020B0503020000020004" pitchFamily="34" charset="-127"/>
                          <a:cs typeface="Chulabhorn Likit Text" panose="00000500000000000000" pitchFamily="50" charset="-34"/>
                        </a:rPr>
                        <a:t>18. </a:t>
                      </a: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Malgun Gothic" panose="020B0503020000020004" pitchFamily="34" charset="-127"/>
                          <a:cs typeface="Chulabhorn Likit Text" panose="00000500000000000000" pitchFamily="50" charset="-34"/>
                        </a:rPr>
                        <a:t>โครงการพัฒนาระบบรายงานจากฐานข้อมูลลูกหนี้ ให้สามารถตอบสนองต่อความต้องการของผู้ใช้งาน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Malgun Gothic" panose="020B0503020000020004" pitchFamily="34" charset="-127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cs typeface="Chulabhorn Likit Text" panose="00000800000000000000" pitchFamily="2" charset="-34"/>
                        </a:rPr>
                        <a:t>1 ระบบงาน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57150" marR="571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alibri" panose="020F0502020204030204" pitchFamily="34" charset="0"/>
                          <a:cs typeface="Chulabhorn Likit Text" panose="00000800000000000000" pitchFamily="2" charset="-34"/>
                        </a:rPr>
                        <a:t>0</a:t>
                      </a:r>
                    </a:p>
                  </a:txBody>
                  <a:tcPr marL="57150" marR="5715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257433"/>
                  </a:ext>
                </a:extLst>
              </a:tr>
              <a:tr h="303548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Malgun Gothic" panose="020B0503020000020004" pitchFamily="34" charset="-127"/>
                          <a:cs typeface="Chulabhorn Likit Text" panose="00000500000000000000" pitchFamily="50" charset="-34"/>
                        </a:rPr>
                        <a:t>รวมงบประมาณทั้งสิ้น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Malgun Gothic" panose="020B0503020000020004" pitchFamily="34" charset="-127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57150" marR="571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b="1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alibri" panose="020F0502020204030204" pitchFamily="34" charset="0"/>
                          <a:cs typeface="Chulabhorn Likit Text" panose="00000800000000000000" pitchFamily="2" charset="-34"/>
                        </a:rPr>
                        <a:t>27,650,000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57150" marR="571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438365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3"/>
          <p:cNvSpPr/>
          <p:nvPr/>
        </p:nvSpPr>
        <p:spPr>
          <a:xfrm>
            <a:off x="1984583" y="199593"/>
            <a:ext cx="6638802" cy="338554"/>
          </a:xfrm>
          <a:prstGeom prst="rect">
            <a:avLst/>
          </a:prstGeom>
          <a:solidFill>
            <a:srgbClr val="CDF0E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anchor="ctr">
            <a:spAutoFit/>
          </a:bodyPr>
          <a:lstStyle/>
          <a:p>
            <a:pPr algn="ctr"/>
            <a:r>
              <a:rPr lang="th-TH" sz="1600" b="1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แผนปฏิบัติการดิจิทัลประจำปีบัญชี </a:t>
            </a:r>
            <a:r>
              <a:rPr lang="th-TH" sz="16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 กองทุนพัฒนาบทบาทสตรี</a:t>
            </a:r>
            <a:endParaRPr lang="th-TH" sz="16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pic>
        <p:nvPicPr>
          <p:cNvPr id="9" name="Picture 1" descr="จำนวนสมาชิกกองทุนพัฒนาบทบาทสตรี (ข้อมูล ณ 15 กุมภาพันธ์ 2562) -  สำนักงานพัฒนาชุมชนจังหวัดอำนาจเจริญ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312" y="1419"/>
            <a:ext cx="556954" cy="536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โลโก้กรมการพัฒนาชุมชน (Version2560) - สำนักงานพัฒนาชุมชนจังหวัดหนองคาย |  โลโก้, ดอกไม้ผ้า, วันเกิด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844" y="82765"/>
            <a:ext cx="555812" cy="52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กล่องข้อความ 14"/>
          <p:cNvSpPr txBox="1"/>
          <p:nvPr/>
        </p:nvSpPr>
        <p:spPr>
          <a:xfrm>
            <a:off x="195308" y="1144667"/>
            <a:ext cx="5201369" cy="2616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 โครงการแผนปฏิบัติการดิจิทัล ประจำปีบัญชี 2566 กองทุนพัฒนาบทบาทสตรี</a:t>
            </a:r>
          </a:p>
        </p:txBody>
      </p:sp>
      <p:sp>
        <p:nvSpPr>
          <p:cNvPr id="12" name="ลูกศรขวา 52">
            <a:extLst>
              <a:ext uri="{FF2B5EF4-FFF2-40B4-BE49-F238E27FC236}">
                <a16:creationId xmlns:a16="http://schemas.microsoft.com/office/drawing/2014/main" id="{9BAED5A2-FA68-43CF-8D17-C9ED38EA7FE4}"/>
              </a:ext>
            </a:extLst>
          </p:cNvPr>
          <p:cNvSpPr/>
          <p:nvPr/>
        </p:nvSpPr>
        <p:spPr>
          <a:xfrm rot="5400000">
            <a:off x="1896648" y="1460690"/>
            <a:ext cx="124894" cy="155565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</p:spTree>
    <p:extLst>
      <p:ext uri="{BB962C8B-B14F-4D97-AF65-F5344CB8AC3E}">
        <p14:creationId xmlns:p14="http://schemas.microsoft.com/office/powerpoint/2010/main" val="147919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20748" y="471880"/>
            <a:ext cx="6339974" cy="403551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18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โครงการกิจกรรมตาม</a:t>
            </a:r>
            <a:r>
              <a:rPr lang="th-TH" sz="18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แผนปฏิบัติการดิจิทัลประจำปีบัญชี 2566</a:t>
            </a:r>
            <a:endParaRPr lang="th-TH" sz="18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771681"/>
              </p:ext>
            </p:extLst>
          </p:nvPr>
        </p:nvGraphicFramePr>
        <p:xfrm>
          <a:off x="436578" y="1635099"/>
          <a:ext cx="9410804" cy="22590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0314">
                  <a:extLst>
                    <a:ext uri="{9D8B030D-6E8A-4147-A177-3AD203B41FA5}">
                      <a16:colId xmlns:a16="http://schemas.microsoft.com/office/drawing/2014/main" val="1529843645"/>
                    </a:ext>
                  </a:extLst>
                </a:gridCol>
                <a:gridCol w="1278186">
                  <a:extLst>
                    <a:ext uri="{9D8B030D-6E8A-4147-A177-3AD203B41FA5}">
                      <a16:colId xmlns:a16="http://schemas.microsoft.com/office/drawing/2014/main" val="884212782"/>
                    </a:ext>
                  </a:extLst>
                </a:gridCol>
                <a:gridCol w="1065630">
                  <a:extLst>
                    <a:ext uri="{9D8B030D-6E8A-4147-A177-3AD203B41FA5}">
                      <a16:colId xmlns:a16="http://schemas.microsoft.com/office/drawing/2014/main" val="3442627984"/>
                    </a:ext>
                  </a:extLst>
                </a:gridCol>
                <a:gridCol w="1070363">
                  <a:extLst>
                    <a:ext uri="{9D8B030D-6E8A-4147-A177-3AD203B41FA5}">
                      <a16:colId xmlns:a16="http://schemas.microsoft.com/office/drawing/2014/main" val="2558019147"/>
                    </a:ext>
                  </a:extLst>
                </a:gridCol>
                <a:gridCol w="166361">
                  <a:extLst>
                    <a:ext uri="{9D8B030D-6E8A-4147-A177-3AD203B41FA5}">
                      <a16:colId xmlns:a16="http://schemas.microsoft.com/office/drawing/2014/main" val="3984005289"/>
                    </a:ext>
                  </a:extLst>
                </a:gridCol>
                <a:gridCol w="166361">
                  <a:extLst>
                    <a:ext uri="{9D8B030D-6E8A-4147-A177-3AD203B41FA5}">
                      <a16:colId xmlns:a16="http://schemas.microsoft.com/office/drawing/2014/main" val="1350483379"/>
                    </a:ext>
                  </a:extLst>
                </a:gridCol>
                <a:gridCol w="169079">
                  <a:extLst>
                    <a:ext uri="{9D8B030D-6E8A-4147-A177-3AD203B41FA5}">
                      <a16:colId xmlns:a16="http://schemas.microsoft.com/office/drawing/2014/main" val="1105111200"/>
                    </a:ext>
                  </a:extLst>
                </a:gridCol>
                <a:gridCol w="170162">
                  <a:extLst>
                    <a:ext uri="{9D8B030D-6E8A-4147-A177-3AD203B41FA5}">
                      <a16:colId xmlns:a16="http://schemas.microsoft.com/office/drawing/2014/main" val="92984023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274045035"/>
                    </a:ext>
                  </a:extLst>
                </a:gridCol>
                <a:gridCol w="169078">
                  <a:extLst>
                    <a:ext uri="{9D8B030D-6E8A-4147-A177-3AD203B41FA5}">
                      <a16:colId xmlns:a16="http://schemas.microsoft.com/office/drawing/2014/main" val="3131481710"/>
                    </a:ext>
                  </a:extLst>
                </a:gridCol>
                <a:gridCol w="166361">
                  <a:extLst>
                    <a:ext uri="{9D8B030D-6E8A-4147-A177-3AD203B41FA5}">
                      <a16:colId xmlns:a16="http://schemas.microsoft.com/office/drawing/2014/main" val="1811053407"/>
                    </a:ext>
                  </a:extLst>
                </a:gridCol>
                <a:gridCol w="166361">
                  <a:extLst>
                    <a:ext uri="{9D8B030D-6E8A-4147-A177-3AD203B41FA5}">
                      <a16:colId xmlns:a16="http://schemas.microsoft.com/office/drawing/2014/main" val="3330459422"/>
                    </a:ext>
                  </a:extLst>
                </a:gridCol>
                <a:gridCol w="169078">
                  <a:extLst>
                    <a:ext uri="{9D8B030D-6E8A-4147-A177-3AD203B41FA5}">
                      <a16:colId xmlns:a16="http://schemas.microsoft.com/office/drawing/2014/main" val="4039713549"/>
                    </a:ext>
                  </a:extLst>
                </a:gridCol>
                <a:gridCol w="166361">
                  <a:extLst>
                    <a:ext uri="{9D8B030D-6E8A-4147-A177-3AD203B41FA5}">
                      <a16:colId xmlns:a16="http://schemas.microsoft.com/office/drawing/2014/main" val="2998007452"/>
                    </a:ext>
                  </a:extLst>
                </a:gridCol>
                <a:gridCol w="169078">
                  <a:extLst>
                    <a:ext uri="{9D8B030D-6E8A-4147-A177-3AD203B41FA5}">
                      <a16:colId xmlns:a16="http://schemas.microsoft.com/office/drawing/2014/main" val="2068950631"/>
                    </a:ext>
                  </a:extLst>
                </a:gridCol>
                <a:gridCol w="169079">
                  <a:extLst>
                    <a:ext uri="{9D8B030D-6E8A-4147-A177-3AD203B41FA5}">
                      <a16:colId xmlns:a16="http://schemas.microsoft.com/office/drawing/2014/main" val="1283467137"/>
                    </a:ext>
                  </a:extLst>
                </a:gridCol>
                <a:gridCol w="1043196">
                  <a:extLst>
                    <a:ext uri="{9D8B030D-6E8A-4147-A177-3AD203B41FA5}">
                      <a16:colId xmlns:a16="http://schemas.microsoft.com/office/drawing/2014/main" val="4256785886"/>
                    </a:ext>
                  </a:extLst>
                </a:gridCol>
                <a:gridCol w="1043196">
                  <a:extLst>
                    <a:ext uri="{9D8B030D-6E8A-4147-A177-3AD203B41FA5}">
                      <a16:colId xmlns:a16="http://schemas.microsoft.com/office/drawing/2014/main" val="2996011490"/>
                    </a:ext>
                  </a:extLst>
                </a:gridCol>
              </a:tblGrid>
              <a:tr h="39709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กลยุทธ์/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แผนงาน/โครงการ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9F7">
                        <a:alpha val="8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9F7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50" marR="571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(บาท)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9F7">
                        <a:alpha val="80000"/>
                      </a:srgb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ระยะเวลาดำเนินการในปีงบประมาณ </a:t>
                      </a:r>
                      <a:b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พ.ศ. 256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9F7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ผู้รับผิดชอบ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9F7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หน่วยงานดำเนินการ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9F7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831086"/>
                  </a:ext>
                </a:extLst>
              </a:tr>
              <a:tr h="397095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7150" marR="571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หน่วยนับ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9F7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9F7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9F7">
                        <a:alpha val="8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1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9F7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2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9F7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3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9F7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4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9F7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9F7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9F7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853954"/>
                  </a:ext>
                </a:extLst>
              </a:tr>
              <a:tr h="215040"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แผนงาน :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พัฒนาคุณภาพเทคโนโลยีดิจิทัล </a:t>
                      </a:r>
                      <a:r>
                        <a:rPr lang="th-TH" sz="1100" b="1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100" b="1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</a:t>
                      </a:r>
                      <a:r>
                        <a:rPr lang="th-TH" sz="11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พัฒนาข้อมูลองค์ความรู้ แหล่งทุน </a:t>
                      </a:r>
                      <a:r>
                        <a:rPr lang="th-TH" sz="1100" b="1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100" b="1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แหล่ง</a:t>
                      </a:r>
                      <a:r>
                        <a:rPr lang="th-TH" sz="11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จำหน่ายทรัพยากรอื่น ปัจจัย</a:t>
                      </a:r>
                      <a:r>
                        <a:rPr lang="th-TH" sz="1100" b="1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เอื้อ</a:t>
                      </a:r>
                      <a:br>
                        <a:rPr lang="th-TH" sz="1100" b="1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ใน</a:t>
                      </a:r>
                      <a:r>
                        <a:rPr lang="th-TH" sz="11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การประกอบ</a:t>
                      </a:r>
                      <a:r>
                        <a:rPr lang="th-TH" sz="1100" b="1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อาชีพ</a:t>
                      </a:r>
                      <a:r>
                        <a:rPr lang="th-TH" sz="11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1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</a:t>
                      </a:r>
                      <a:r>
                        <a:rPr lang="th-TH" sz="11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บริการต่างๆ</a:t>
                      </a:r>
                      <a:endParaRPr lang="en-US" sz="11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500,000</a:t>
                      </a: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661005"/>
                  </a:ext>
                </a:extLst>
              </a:tr>
              <a:tr h="527518">
                <a:tc>
                  <a:txBody>
                    <a:bodyPr/>
                    <a:lstStyle/>
                    <a:p>
                      <a:pPr marL="0" marR="0" indent="0" algn="l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1. </a:t>
                      </a:r>
                      <a:r>
                        <a:rPr lang="th-TH" sz="11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โครงการพัฒนาระบบบริการประชาชนผ่านแอพพลิเคชั่น</a:t>
                      </a:r>
                      <a:endParaRPr lang="en-US" sz="11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ระบบ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 500,000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สกส.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สกส.(นย)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469256"/>
                  </a:ext>
                </a:extLst>
              </a:tr>
            </a:tbl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862917" y="10903479"/>
            <a:ext cx="2247636" cy="269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76200" tIns="38100" rIns="76200" bIns="3810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667"/>
              </a:spcAft>
            </a:pPr>
            <a:r>
              <a:rPr lang="th-TH" sz="1167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๒๙</a:t>
            </a:r>
            <a:endParaRPr lang="en-US" sz="917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8417" y="10992115"/>
            <a:ext cx="2247636" cy="269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76200" tIns="38100" rIns="76200" bIns="3810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667"/>
              </a:spcAft>
            </a:pPr>
            <a:r>
              <a:rPr lang="th-TH" sz="1167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๒๙</a:t>
            </a:r>
            <a:endParaRPr lang="en-US" sz="917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58049" y="1167513"/>
            <a:ext cx="9265373" cy="373179"/>
          </a:xfrm>
          <a:prstGeom prst="rect">
            <a:avLst/>
          </a:prstGeom>
          <a:solidFill>
            <a:srgbClr val="FBF8F1"/>
          </a:solidFill>
          <a:ln>
            <a:noFill/>
          </a:ln>
          <a:effectLst/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algn="thaiDist">
              <a:lnSpc>
                <a:spcPct val="150000"/>
              </a:lnSpc>
            </a:pP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ประเด็นการพัฒนาที่ </a:t>
            </a:r>
            <a:r>
              <a: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 </a:t>
            </a:r>
            <a:r>
              <a:rPr lang="th-TH" sz="1400" b="1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Malgun Gothic" panose="020B0503020000020004" pitchFamily="34" charset="-127"/>
                <a:cs typeface="Chulabhorn Likit Text" panose="00000500000000000000" pitchFamily="50" charset="-34"/>
              </a:rPr>
              <a:t>การเพิ่มประสิทธิภาพการบริการประชาชนและสร้างการรับรู้เพื่อความยั่งยืนด้วยเทคโนโลยีดิจิทัล</a:t>
            </a:r>
            <a:endParaRPr lang="en-US" sz="1400" dirty="0">
              <a:solidFill>
                <a:srgbClr val="002060"/>
              </a:solidFill>
              <a:effectLst/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74449" y="2394768"/>
            <a:ext cx="153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1500"/>
          </a:p>
        </p:txBody>
      </p:sp>
      <p:graphicFrame>
        <p:nvGraphicFramePr>
          <p:cNvPr id="3" name="ตาราง 2">
            <a:extLst>
              <a:ext uri="{FF2B5EF4-FFF2-40B4-BE49-F238E27FC236}">
                <a16:creationId xmlns:a16="http://schemas.microsoft.com/office/drawing/2014/main" id="{80391AB4-FE2F-44A0-99FB-43E8C74C49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110070"/>
              </p:ext>
            </p:extLst>
          </p:nvPr>
        </p:nvGraphicFramePr>
        <p:xfrm>
          <a:off x="436578" y="3880270"/>
          <a:ext cx="9410802" cy="7735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0313">
                  <a:extLst>
                    <a:ext uri="{9D8B030D-6E8A-4147-A177-3AD203B41FA5}">
                      <a16:colId xmlns:a16="http://schemas.microsoft.com/office/drawing/2014/main" val="1982938330"/>
                    </a:ext>
                  </a:extLst>
                </a:gridCol>
                <a:gridCol w="1278185">
                  <a:extLst>
                    <a:ext uri="{9D8B030D-6E8A-4147-A177-3AD203B41FA5}">
                      <a16:colId xmlns:a16="http://schemas.microsoft.com/office/drawing/2014/main" val="4238675001"/>
                    </a:ext>
                  </a:extLst>
                </a:gridCol>
                <a:gridCol w="1065630">
                  <a:extLst>
                    <a:ext uri="{9D8B030D-6E8A-4147-A177-3AD203B41FA5}">
                      <a16:colId xmlns:a16="http://schemas.microsoft.com/office/drawing/2014/main" val="1164920224"/>
                    </a:ext>
                  </a:extLst>
                </a:gridCol>
                <a:gridCol w="1070363">
                  <a:extLst>
                    <a:ext uri="{9D8B030D-6E8A-4147-A177-3AD203B41FA5}">
                      <a16:colId xmlns:a16="http://schemas.microsoft.com/office/drawing/2014/main" val="897642220"/>
                    </a:ext>
                  </a:extLst>
                </a:gridCol>
                <a:gridCol w="166362">
                  <a:extLst>
                    <a:ext uri="{9D8B030D-6E8A-4147-A177-3AD203B41FA5}">
                      <a16:colId xmlns:a16="http://schemas.microsoft.com/office/drawing/2014/main" val="3397660504"/>
                    </a:ext>
                  </a:extLst>
                </a:gridCol>
                <a:gridCol w="166362">
                  <a:extLst>
                    <a:ext uri="{9D8B030D-6E8A-4147-A177-3AD203B41FA5}">
                      <a16:colId xmlns:a16="http://schemas.microsoft.com/office/drawing/2014/main" val="1232864333"/>
                    </a:ext>
                  </a:extLst>
                </a:gridCol>
                <a:gridCol w="169078">
                  <a:extLst>
                    <a:ext uri="{9D8B030D-6E8A-4147-A177-3AD203B41FA5}">
                      <a16:colId xmlns:a16="http://schemas.microsoft.com/office/drawing/2014/main" val="3082725977"/>
                    </a:ext>
                  </a:extLst>
                </a:gridCol>
                <a:gridCol w="166362">
                  <a:extLst>
                    <a:ext uri="{9D8B030D-6E8A-4147-A177-3AD203B41FA5}">
                      <a16:colId xmlns:a16="http://schemas.microsoft.com/office/drawing/2014/main" val="1128215740"/>
                    </a:ext>
                  </a:extLst>
                </a:gridCol>
                <a:gridCol w="166362">
                  <a:extLst>
                    <a:ext uri="{9D8B030D-6E8A-4147-A177-3AD203B41FA5}">
                      <a16:colId xmlns:a16="http://schemas.microsoft.com/office/drawing/2014/main" val="504094603"/>
                    </a:ext>
                  </a:extLst>
                </a:gridCol>
                <a:gridCol w="169077">
                  <a:extLst>
                    <a:ext uri="{9D8B030D-6E8A-4147-A177-3AD203B41FA5}">
                      <a16:colId xmlns:a16="http://schemas.microsoft.com/office/drawing/2014/main" val="3601897951"/>
                    </a:ext>
                  </a:extLst>
                </a:gridCol>
                <a:gridCol w="166362">
                  <a:extLst>
                    <a:ext uri="{9D8B030D-6E8A-4147-A177-3AD203B41FA5}">
                      <a16:colId xmlns:a16="http://schemas.microsoft.com/office/drawing/2014/main" val="2040668409"/>
                    </a:ext>
                  </a:extLst>
                </a:gridCol>
                <a:gridCol w="166362">
                  <a:extLst>
                    <a:ext uri="{9D8B030D-6E8A-4147-A177-3AD203B41FA5}">
                      <a16:colId xmlns:a16="http://schemas.microsoft.com/office/drawing/2014/main" val="3964938570"/>
                    </a:ext>
                  </a:extLst>
                </a:gridCol>
                <a:gridCol w="169077">
                  <a:extLst>
                    <a:ext uri="{9D8B030D-6E8A-4147-A177-3AD203B41FA5}">
                      <a16:colId xmlns:a16="http://schemas.microsoft.com/office/drawing/2014/main" val="2052128634"/>
                    </a:ext>
                  </a:extLst>
                </a:gridCol>
                <a:gridCol w="166362">
                  <a:extLst>
                    <a:ext uri="{9D8B030D-6E8A-4147-A177-3AD203B41FA5}">
                      <a16:colId xmlns:a16="http://schemas.microsoft.com/office/drawing/2014/main" val="309724640"/>
                    </a:ext>
                  </a:extLst>
                </a:gridCol>
                <a:gridCol w="169077">
                  <a:extLst>
                    <a:ext uri="{9D8B030D-6E8A-4147-A177-3AD203B41FA5}">
                      <a16:colId xmlns:a16="http://schemas.microsoft.com/office/drawing/2014/main" val="2976103211"/>
                    </a:ext>
                  </a:extLst>
                </a:gridCol>
                <a:gridCol w="169078">
                  <a:extLst>
                    <a:ext uri="{9D8B030D-6E8A-4147-A177-3AD203B41FA5}">
                      <a16:colId xmlns:a16="http://schemas.microsoft.com/office/drawing/2014/main" val="1949022350"/>
                    </a:ext>
                  </a:extLst>
                </a:gridCol>
                <a:gridCol w="1043195">
                  <a:extLst>
                    <a:ext uri="{9D8B030D-6E8A-4147-A177-3AD203B41FA5}">
                      <a16:colId xmlns:a16="http://schemas.microsoft.com/office/drawing/2014/main" val="4157049289"/>
                    </a:ext>
                  </a:extLst>
                </a:gridCol>
                <a:gridCol w="1043195">
                  <a:extLst>
                    <a:ext uri="{9D8B030D-6E8A-4147-A177-3AD203B41FA5}">
                      <a16:colId xmlns:a16="http://schemas.microsoft.com/office/drawing/2014/main" val="1548473286"/>
                    </a:ext>
                  </a:extLst>
                </a:gridCol>
              </a:tblGrid>
              <a:tr h="773563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โครงการจัดทำระบบรับรองเงินเดือนออนไลน์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ระบบ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ไม่ใช้งบประมาณ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สกส.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สกส.(นย)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147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38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20748" y="393057"/>
            <a:ext cx="6339974" cy="477781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18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โครงการกิจกรรมตาม</a:t>
            </a:r>
            <a:r>
              <a:rPr lang="th-TH" sz="18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แผนปฏิบัติการดิจิทัลประจำปีบัญชี 2566</a:t>
            </a:r>
            <a:endParaRPr lang="th-TH" sz="18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636070"/>
              </p:ext>
            </p:extLst>
          </p:nvPr>
        </p:nvGraphicFramePr>
        <p:xfrm>
          <a:off x="295279" y="1635099"/>
          <a:ext cx="9669335" cy="32018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2519">
                  <a:extLst>
                    <a:ext uri="{9D8B030D-6E8A-4147-A177-3AD203B41FA5}">
                      <a16:colId xmlns:a16="http://schemas.microsoft.com/office/drawing/2014/main" val="1529843645"/>
                    </a:ext>
                  </a:extLst>
                </a:gridCol>
                <a:gridCol w="1204102">
                  <a:extLst>
                    <a:ext uri="{9D8B030D-6E8A-4147-A177-3AD203B41FA5}">
                      <a16:colId xmlns:a16="http://schemas.microsoft.com/office/drawing/2014/main" val="884212782"/>
                    </a:ext>
                  </a:extLst>
                </a:gridCol>
                <a:gridCol w="1204102">
                  <a:extLst>
                    <a:ext uri="{9D8B030D-6E8A-4147-A177-3AD203B41FA5}">
                      <a16:colId xmlns:a16="http://schemas.microsoft.com/office/drawing/2014/main" val="3442627984"/>
                    </a:ext>
                  </a:extLst>
                </a:gridCol>
                <a:gridCol w="1099768">
                  <a:extLst>
                    <a:ext uri="{9D8B030D-6E8A-4147-A177-3AD203B41FA5}">
                      <a16:colId xmlns:a16="http://schemas.microsoft.com/office/drawing/2014/main" val="2558019147"/>
                    </a:ext>
                  </a:extLst>
                </a:gridCol>
                <a:gridCol w="170932">
                  <a:extLst>
                    <a:ext uri="{9D8B030D-6E8A-4147-A177-3AD203B41FA5}">
                      <a16:colId xmlns:a16="http://schemas.microsoft.com/office/drawing/2014/main" val="3984005289"/>
                    </a:ext>
                  </a:extLst>
                </a:gridCol>
                <a:gridCol w="170932">
                  <a:extLst>
                    <a:ext uri="{9D8B030D-6E8A-4147-A177-3AD203B41FA5}">
                      <a16:colId xmlns:a16="http://schemas.microsoft.com/office/drawing/2014/main" val="1350483379"/>
                    </a:ext>
                  </a:extLst>
                </a:gridCol>
                <a:gridCol w="173723">
                  <a:extLst>
                    <a:ext uri="{9D8B030D-6E8A-4147-A177-3AD203B41FA5}">
                      <a16:colId xmlns:a16="http://schemas.microsoft.com/office/drawing/2014/main" val="1105111200"/>
                    </a:ext>
                  </a:extLst>
                </a:gridCol>
                <a:gridCol w="170932">
                  <a:extLst>
                    <a:ext uri="{9D8B030D-6E8A-4147-A177-3AD203B41FA5}">
                      <a16:colId xmlns:a16="http://schemas.microsoft.com/office/drawing/2014/main" val="929840233"/>
                    </a:ext>
                  </a:extLst>
                </a:gridCol>
                <a:gridCol w="170932">
                  <a:extLst>
                    <a:ext uri="{9D8B030D-6E8A-4147-A177-3AD203B41FA5}">
                      <a16:colId xmlns:a16="http://schemas.microsoft.com/office/drawing/2014/main" val="2274045035"/>
                    </a:ext>
                  </a:extLst>
                </a:gridCol>
                <a:gridCol w="173722">
                  <a:extLst>
                    <a:ext uri="{9D8B030D-6E8A-4147-A177-3AD203B41FA5}">
                      <a16:colId xmlns:a16="http://schemas.microsoft.com/office/drawing/2014/main" val="3131481710"/>
                    </a:ext>
                  </a:extLst>
                </a:gridCol>
                <a:gridCol w="170932">
                  <a:extLst>
                    <a:ext uri="{9D8B030D-6E8A-4147-A177-3AD203B41FA5}">
                      <a16:colId xmlns:a16="http://schemas.microsoft.com/office/drawing/2014/main" val="1811053407"/>
                    </a:ext>
                  </a:extLst>
                </a:gridCol>
                <a:gridCol w="170932">
                  <a:extLst>
                    <a:ext uri="{9D8B030D-6E8A-4147-A177-3AD203B41FA5}">
                      <a16:colId xmlns:a16="http://schemas.microsoft.com/office/drawing/2014/main" val="3330459422"/>
                    </a:ext>
                  </a:extLst>
                </a:gridCol>
                <a:gridCol w="173722">
                  <a:extLst>
                    <a:ext uri="{9D8B030D-6E8A-4147-A177-3AD203B41FA5}">
                      <a16:colId xmlns:a16="http://schemas.microsoft.com/office/drawing/2014/main" val="4039713549"/>
                    </a:ext>
                  </a:extLst>
                </a:gridCol>
                <a:gridCol w="170932">
                  <a:extLst>
                    <a:ext uri="{9D8B030D-6E8A-4147-A177-3AD203B41FA5}">
                      <a16:colId xmlns:a16="http://schemas.microsoft.com/office/drawing/2014/main" val="2998007452"/>
                    </a:ext>
                  </a:extLst>
                </a:gridCol>
                <a:gridCol w="173722">
                  <a:extLst>
                    <a:ext uri="{9D8B030D-6E8A-4147-A177-3AD203B41FA5}">
                      <a16:colId xmlns:a16="http://schemas.microsoft.com/office/drawing/2014/main" val="2068950631"/>
                    </a:ext>
                  </a:extLst>
                </a:gridCol>
                <a:gridCol w="173723">
                  <a:extLst>
                    <a:ext uri="{9D8B030D-6E8A-4147-A177-3AD203B41FA5}">
                      <a16:colId xmlns:a16="http://schemas.microsoft.com/office/drawing/2014/main" val="1283467137"/>
                    </a:ext>
                  </a:extLst>
                </a:gridCol>
                <a:gridCol w="1071854">
                  <a:extLst>
                    <a:ext uri="{9D8B030D-6E8A-4147-A177-3AD203B41FA5}">
                      <a16:colId xmlns:a16="http://schemas.microsoft.com/office/drawing/2014/main" val="4256785886"/>
                    </a:ext>
                  </a:extLst>
                </a:gridCol>
                <a:gridCol w="1071854">
                  <a:extLst>
                    <a:ext uri="{9D8B030D-6E8A-4147-A177-3AD203B41FA5}">
                      <a16:colId xmlns:a16="http://schemas.microsoft.com/office/drawing/2014/main" val="2996011490"/>
                    </a:ext>
                  </a:extLst>
                </a:gridCol>
              </a:tblGrid>
              <a:tr h="59718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กลยุทธ์/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แผนงาน/โครงการ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50" marR="571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(บาท)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ระยะเวลาดำเนินการในปีงบประมาณ </a:t>
                      </a:r>
                      <a:b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พ.ศ. 256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ผู้รับผิดชอบ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หน่วยงานดำเนินการ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831086"/>
                  </a:ext>
                </a:extLst>
              </a:tr>
              <a:tr h="440647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7150" marR="571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หน่วยนับ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1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2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3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4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853954"/>
                  </a:ext>
                </a:extLst>
              </a:tr>
              <a:tr h="398125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แผนงาน : </a:t>
                      </a:r>
                      <a:r>
                        <a:rPr lang="th-TH" sz="11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พัฒนาเว็บไซต์เครือข่ายสตรีและแหล่งรวบรวมข้อมูลการพัฒนาศักยภาพสตรี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870,000</a:t>
                      </a: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661005"/>
                  </a:ext>
                </a:extLst>
              </a:tr>
              <a:tr h="58537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1. </a:t>
                      </a:r>
                      <a:r>
                        <a:rPr lang="th-TH" sz="11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โครงการพัฒนาศักยภาพสตรีด้วยเทคโนโลยีดิจิทัล</a:t>
                      </a:r>
                      <a:endParaRPr lang="en-US" sz="11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กิจกรรม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 530,000 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สกส.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สกส.(นย)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205006"/>
                  </a:ext>
                </a:extLst>
              </a:tr>
              <a:tr h="58537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 </a:t>
                      </a:r>
                      <a:r>
                        <a:rPr lang="th-TH" sz="11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โครงการจัดทำหลักสูตรสอนอาชีพออนไลน์ผ่านแอพพลิเคชั่น</a:t>
                      </a:r>
                      <a:endParaRPr lang="en-US" sz="11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กิจกรรม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200,000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</a:t>
                      </a:r>
                      <a:br>
                        <a:rPr lang="th-TH" sz="11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(ศก.)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398085"/>
                  </a:ext>
                </a:extLst>
              </a:tr>
              <a:tr h="58537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โครงการส่งเสริมช่องทางการตลาดผลิตภัณฑ์กลุ่มอาชีพ</a:t>
                      </a:r>
                      <a:r>
                        <a:rPr lang="th-TH" sz="1100" b="0" kern="1200" spc="-3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สมาชิกกองทุนพัฒนาบทบาทสตรี </a:t>
                      </a:r>
                      <a:endParaRPr lang="en-US" sz="1100" b="0" spc="-3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กลุ่ม/วัน/ครั้ง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30/1/3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90,000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สกส.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</a:t>
                      </a:r>
                      <a:br>
                        <a:rPr lang="th-TH" sz="11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(ศก.)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183484"/>
                  </a:ext>
                </a:extLst>
              </a:tr>
            </a:tbl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862917" y="10903479"/>
            <a:ext cx="2247636" cy="269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76200" tIns="38100" rIns="76200" bIns="3810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667"/>
              </a:spcAft>
            </a:pPr>
            <a:r>
              <a:rPr lang="th-TH" sz="1167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๒๙</a:t>
            </a:r>
            <a:endParaRPr lang="en-US" sz="917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8417" y="10992115"/>
            <a:ext cx="2247636" cy="269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76200" tIns="38100" rIns="76200" bIns="3810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667"/>
              </a:spcAft>
            </a:pPr>
            <a:r>
              <a:rPr lang="th-TH" sz="1167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๒๙</a:t>
            </a:r>
            <a:endParaRPr lang="en-US" sz="917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58049" y="1154046"/>
            <a:ext cx="9265373" cy="400110"/>
          </a:xfrm>
          <a:prstGeom prst="rect">
            <a:avLst/>
          </a:prstGeom>
          <a:solidFill>
            <a:srgbClr val="FBF8F1"/>
          </a:solidFill>
          <a:ln>
            <a:noFill/>
          </a:ln>
          <a:effectLst/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ประเด็นการพัฒนาที่ </a:t>
            </a:r>
            <a:r>
              <a: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 </a:t>
            </a:r>
            <a:r>
              <a:rPr lang="th-TH" sz="1400" b="1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การใช้เทคโนโลยีดิจิทัลเพื่อสนับสนุนการพัฒนาเครือข่ายสตรีและพัฒนาศักยภาพสตรี</a:t>
            </a:r>
            <a:endParaRPr lang="th-TH" altLang="th-TH" sz="14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74449" y="2394768"/>
            <a:ext cx="153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1500"/>
          </a:p>
        </p:txBody>
      </p:sp>
    </p:spTree>
    <p:extLst>
      <p:ext uri="{BB962C8B-B14F-4D97-AF65-F5344CB8AC3E}">
        <p14:creationId xmlns:p14="http://schemas.microsoft.com/office/powerpoint/2010/main" val="316563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92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95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96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97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107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108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98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99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00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04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5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6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01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102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3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93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94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35454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4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502755"/>
              </p:ext>
            </p:extLst>
          </p:nvPr>
        </p:nvGraphicFramePr>
        <p:xfrm>
          <a:off x="64866" y="1137183"/>
          <a:ext cx="9967591" cy="3673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45234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5422357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1007642"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 b="1" u="sng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</a:t>
                      </a:r>
                      <a:r>
                        <a:rPr lang="en-US" sz="1600" b="1" u="sng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 </a:t>
                      </a:r>
                      <a:r>
                        <a:rPr lang="th-TH" sz="1600" b="1" u="sng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เรื่องเพื่อทราบ</a:t>
                      </a:r>
                      <a:endParaRPr lang="en-US" sz="1600" u="sng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4.1</a:t>
                      </a:r>
                      <a:r>
                        <a:rPr lang="th-TH" sz="1400" b="1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รายงานผลการเบิกจ่ายตามแผนการดำเนินงานและแผนการใช้จ่ายงบประมาณกองทุนพัฒนาบทบาทสตรี </a:t>
                      </a:r>
                      <a:b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ประจำปีงบประมาณ พ</a:t>
                      </a:r>
                      <a:r>
                        <a:rPr lang="en-US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ศ</a:t>
                      </a:r>
                      <a:r>
                        <a:rPr lang="en-US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25</a:t>
                      </a:r>
                      <a:r>
                        <a:rPr lang="en-US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65</a:t>
                      </a:r>
                      <a:endParaRPr lang="th-TH" sz="1400" b="1" kern="1200" spc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648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2300835"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500" b="1" u="sng" kern="1200" spc="-6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ดังนี้</a:t>
                      </a:r>
                      <a:endParaRPr lang="en-US" sz="1500" b="1" kern="1200" spc="-6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40000"/>
                        </a:lnSpc>
                      </a:pPr>
                      <a:r>
                        <a:rPr lang="th-TH" sz="1400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5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1500" b="1" kern="1200" spc="-2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ให้ฝ่ายเลขาฯ ทำหนังสือแจ้งจังหวัดเร่งรัดการเบิกจ่าย</a:t>
                      </a:r>
                      <a:r>
                        <a:rPr lang="th-TH" sz="15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งบบริหาร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4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ได้จัดทำหนังสือ ด่วนที่สุด ที่ มท 0416.2/ ว 2853 ลงวันที่ 11 สิงหาคม 2565 เรื่อง การเบิกจ่ายงบประมาณตามแผนการดำเนินงาน</a:t>
                      </a:r>
                      <a:br>
                        <a:rPr lang="th-TH" sz="14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และแผนการใช้จ่ายงบประมาณกองทุนพัฒนาบทบาทสตรี ประจำปีงบประมาณ พ.ศ. 2565 เพื่อเร่งรัดการเบิกจ่าย (เอกสารแนบ 1)</a:t>
                      </a:r>
                      <a:endParaRPr lang="en-US" sz="1400" b="0" kern="1200" spc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</p:spTree>
    <p:extLst>
      <p:ext uri="{BB962C8B-B14F-4D97-AF65-F5344CB8AC3E}">
        <p14:creationId xmlns:p14="http://schemas.microsoft.com/office/powerpoint/2010/main" val="54362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816748" y="393057"/>
            <a:ext cx="6339974" cy="477781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18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โครงการกิจกรรมตาม</a:t>
            </a:r>
            <a:r>
              <a:rPr lang="th-TH" sz="18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แผนปฏิบัติการดิจิทัลประจำปีบัญชี 2566</a:t>
            </a:r>
            <a:endParaRPr lang="th-TH" sz="18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85610"/>
              </p:ext>
            </p:extLst>
          </p:nvPr>
        </p:nvGraphicFramePr>
        <p:xfrm>
          <a:off x="304800" y="1635099"/>
          <a:ext cx="9659814" cy="25472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0596">
                  <a:extLst>
                    <a:ext uri="{9D8B030D-6E8A-4147-A177-3AD203B41FA5}">
                      <a16:colId xmlns:a16="http://schemas.microsoft.com/office/drawing/2014/main" val="1529843645"/>
                    </a:ext>
                  </a:extLst>
                </a:gridCol>
                <a:gridCol w="1202916">
                  <a:extLst>
                    <a:ext uri="{9D8B030D-6E8A-4147-A177-3AD203B41FA5}">
                      <a16:colId xmlns:a16="http://schemas.microsoft.com/office/drawing/2014/main" val="884212782"/>
                    </a:ext>
                  </a:extLst>
                </a:gridCol>
                <a:gridCol w="1202916">
                  <a:extLst>
                    <a:ext uri="{9D8B030D-6E8A-4147-A177-3AD203B41FA5}">
                      <a16:colId xmlns:a16="http://schemas.microsoft.com/office/drawing/2014/main" val="3442627984"/>
                    </a:ext>
                  </a:extLst>
                </a:gridCol>
                <a:gridCol w="1098685">
                  <a:extLst>
                    <a:ext uri="{9D8B030D-6E8A-4147-A177-3AD203B41FA5}">
                      <a16:colId xmlns:a16="http://schemas.microsoft.com/office/drawing/2014/main" val="2558019147"/>
                    </a:ext>
                  </a:extLst>
                </a:gridCol>
                <a:gridCol w="170764">
                  <a:extLst>
                    <a:ext uri="{9D8B030D-6E8A-4147-A177-3AD203B41FA5}">
                      <a16:colId xmlns:a16="http://schemas.microsoft.com/office/drawing/2014/main" val="3984005289"/>
                    </a:ext>
                  </a:extLst>
                </a:gridCol>
                <a:gridCol w="170764">
                  <a:extLst>
                    <a:ext uri="{9D8B030D-6E8A-4147-A177-3AD203B41FA5}">
                      <a16:colId xmlns:a16="http://schemas.microsoft.com/office/drawing/2014/main" val="1350483379"/>
                    </a:ext>
                  </a:extLst>
                </a:gridCol>
                <a:gridCol w="173552">
                  <a:extLst>
                    <a:ext uri="{9D8B030D-6E8A-4147-A177-3AD203B41FA5}">
                      <a16:colId xmlns:a16="http://schemas.microsoft.com/office/drawing/2014/main" val="1105111200"/>
                    </a:ext>
                  </a:extLst>
                </a:gridCol>
                <a:gridCol w="170764">
                  <a:extLst>
                    <a:ext uri="{9D8B030D-6E8A-4147-A177-3AD203B41FA5}">
                      <a16:colId xmlns:a16="http://schemas.microsoft.com/office/drawing/2014/main" val="929840233"/>
                    </a:ext>
                  </a:extLst>
                </a:gridCol>
                <a:gridCol w="170764">
                  <a:extLst>
                    <a:ext uri="{9D8B030D-6E8A-4147-A177-3AD203B41FA5}">
                      <a16:colId xmlns:a16="http://schemas.microsoft.com/office/drawing/2014/main" val="2274045035"/>
                    </a:ext>
                  </a:extLst>
                </a:gridCol>
                <a:gridCol w="173551">
                  <a:extLst>
                    <a:ext uri="{9D8B030D-6E8A-4147-A177-3AD203B41FA5}">
                      <a16:colId xmlns:a16="http://schemas.microsoft.com/office/drawing/2014/main" val="3131481710"/>
                    </a:ext>
                  </a:extLst>
                </a:gridCol>
                <a:gridCol w="170764">
                  <a:extLst>
                    <a:ext uri="{9D8B030D-6E8A-4147-A177-3AD203B41FA5}">
                      <a16:colId xmlns:a16="http://schemas.microsoft.com/office/drawing/2014/main" val="1811053407"/>
                    </a:ext>
                  </a:extLst>
                </a:gridCol>
                <a:gridCol w="170764">
                  <a:extLst>
                    <a:ext uri="{9D8B030D-6E8A-4147-A177-3AD203B41FA5}">
                      <a16:colId xmlns:a16="http://schemas.microsoft.com/office/drawing/2014/main" val="3330459422"/>
                    </a:ext>
                  </a:extLst>
                </a:gridCol>
                <a:gridCol w="173551">
                  <a:extLst>
                    <a:ext uri="{9D8B030D-6E8A-4147-A177-3AD203B41FA5}">
                      <a16:colId xmlns:a16="http://schemas.microsoft.com/office/drawing/2014/main" val="4039713549"/>
                    </a:ext>
                  </a:extLst>
                </a:gridCol>
                <a:gridCol w="170764">
                  <a:extLst>
                    <a:ext uri="{9D8B030D-6E8A-4147-A177-3AD203B41FA5}">
                      <a16:colId xmlns:a16="http://schemas.microsoft.com/office/drawing/2014/main" val="2998007452"/>
                    </a:ext>
                  </a:extLst>
                </a:gridCol>
                <a:gridCol w="173551">
                  <a:extLst>
                    <a:ext uri="{9D8B030D-6E8A-4147-A177-3AD203B41FA5}">
                      <a16:colId xmlns:a16="http://schemas.microsoft.com/office/drawing/2014/main" val="2068950631"/>
                    </a:ext>
                  </a:extLst>
                </a:gridCol>
                <a:gridCol w="173552">
                  <a:extLst>
                    <a:ext uri="{9D8B030D-6E8A-4147-A177-3AD203B41FA5}">
                      <a16:colId xmlns:a16="http://schemas.microsoft.com/office/drawing/2014/main" val="1283467137"/>
                    </a:ext>
                  </a:extLst>
                </a:gridCol>
                <a:gridCol w="1070798">
                  <a:extLst>
                    <a:ext uri="{9D8B030D-6E8A-4147-A177-3AD203B41FA5}">
                      <a16:colId xmlns:a16="http://schemas.microsoft.com/office/drawing/2014/main" val="4256785886"/>
                    </a:ext>
                  </a:extLst>
                </a:gridCol>
                <a:gridCol w="1070798">
                  <a:extLst>
                    <a:ext uri="{9D8B030D-6E8A-4147-A177-3AD203B41FA5}">
                      <a16:colId xmlns:a16="http://schemas.microsoft.com/office/drawing/2014/main" val="2996011490"/>
                    </a:ext>
                  </a:extLst>
                </a:gridCol>
              </a:tblGrid>
              <a:tr h="57675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กลยุทธ์/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แผนงาน/โครงการ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50" marR="571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(บาท)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ระยะเวลาดำเนินการในปีงบประมาณ </a:t>
                      </a:r>
                      <a:b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พ.ศ. 256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ผู้รับผิดชอบ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หน่วยงานดำเนินการ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831086"/>
                  </a:ext>
                </a:extLst>
              </a:tr>
              <a:tr h="425568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7150" marR="571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หน่วยนับ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1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2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3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4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853954"/>
                  </a:ext>
                </a:extLst>
              </a:tr>
              <a:tr h="384501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แผนงาน : </a:t>
                      </a:r>
                      <a:r>
                        <a:rPr lang="th-TH" sz="11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พัฒนาเว็บไซต์เครือข่ายสตรีและแหล่งรวบรวมข้อมูลการพัฒนาศักยภาพสตรี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620,000</a:t>
                      </a: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661005"/>
                  </a:ext>
                </a:extLst>
              </a:tr>
              <a:tr h="565343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4</a:t>
                      </a: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1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โครงการเพิ่มประสิทธิภาพเว็บไซต์คลังข้อมูลกลุ่มอาชีพ 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เว็บไซต์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 0 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สกส.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สกส.(นย)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205006"/>
                  </a:ext>
                </a:extLst>
              </a:tr>
              <a:tr h="56534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</a:t>
                      </a:r>
                      <a:r>
                        <a:rPr lang="th-TH" sz="11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โครงการถอดบทเรียนความรู้ของกลุ่มสมาชิกสตรี (</a:t>
                      </a:r>
                      <a:r>
                        <a:rPr lang="en-US" sz="1100" b="0" kern="1200" dirty="0" err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Lession</a:t>
                      </a:r>
                      <a:r>
                        <a:rPr lang="en-US" sz="11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Learned)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กิจกรรม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</a:t>
                      </a:r>
                      <a:br>
                        <a:rPr lang="th-TH" sz="11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(ศก.)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398085"/>
                  </a:ext>
                </a:extLst>
              </a:tr>
            </a:tbl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862917" y="10903479"/>
            <a:ext cx="2247636" cy="269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76200" tIns="38100" rIns="76200" bIns="3810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667"/>
              </a:spcAft>
            </a:pPr>
            <a:r>
              <a:rPr lang="th-TH" sz="1167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๒๙</a:t>
            </a:r>
            <a:endParaRPr lang="en-US" sz="917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8417" y="10992115"/>
            <a:ext cx="2247636" cy="269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76200" tIns="38100" rIns="76200" bIns="3810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667"/>
              </a:spcAft>
            </a:pPr>
            <a:r>
              <a:rPr lang="th-TH" sz="1167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๒๙</a:t>
            </a:r>
            <a:endParaRPr lang="en-US" sz="917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58049" y="1154046"/>
            <a:ext cx="9265373" cy="400110"/>
          </a:xfrm>
          <a:prstGeom prst="rect">
            <a:avLst/>
          </a:prstGeom>
          <a:solidFill>
            <a:srgbClr val="FBF8F1"/>
          </a:solidFill>
          <a:ln>
            <a:noFill/>
          </a:ln>
          <a:effectLst/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ประเด็นการพัฒนาที่ </a:t>
            </a:r>
            <a:r>
              <a: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 </a:t>
            </a:r>
            <a:r>
              <a:rPr lang="th-TH" sz="1400" b="1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การใช้เทคโนโลยีดิจิทัลเพื่อสนับสนุนการพัฒนาเครือข่ายสตรีและพัฒนาศักยภาพสตรี</a:t>
            </a:r>
            <a:endParaRPr lang="th-TH" altLang="th-TH" sz="14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74449" y="2394768"/>
            <a:ext cx="153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1500"/>
          </a:p>
        </p:txBody>
      </p:sp>
    </p:spTree>
    <p:extLst>
      <p:ext uri="{BB962C8B-B14F-4D97-AF65-F5344CB8AC3E}">
        <p14:creationId xmlns:p14="http://schemas.microsoft.com/office/powerpoint/2010/main" val="96756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18430" y="311132"/>
            <a:ext cx="6339974" cy="477781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18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โครงการกิจกรรมตาม</a:t>
            </a:r>
            <a:r>
              <a:rPr lang="th-TH" sz="18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แผนปฏิบัติการดิจิทัลประจำปีบัญชี 2566</a:t>
            </a:r>
            <a:endParaRPr lang="th-TH" sz="18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785170"/>
              </p:ext>
            </p:extLst>
          </p:nvPr>
        </p:nvGraphicFramePr>
        <p:xfrm>
          <a:off x="304800" y="1635099"/>
          <a:ext cx="9659814" cy="3676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0596">
                  <a:extLst>
                    <a:ext uri="{9D8B030D-6E8A-4147-A177-3AD203B41FA5}">
                      <a16:colId xmlns:a16="http://schemas.microsoft.com/office/drawing/2014/main" val="1529843645"/>
                    </a:ext>
                  </a:extLst>
                </a:gridCol>
                <a:gridCol w="1202916">
                  <a:extLst>
                    <a:ext uri="{9D8B030D-6E8A-4147-A177-3AD203B41FA5}">
                      <a16:colId xmlns:a16="http://schemas.microsoft.com/office/drawing/2014/main" val="884212782"/>
                    </a:ext>
                  </a:extLst>
                </a:gridCol>
                <a:gridCol w="1202916">
                  <a:extLst>
                    <a:ext uri="{9D8B030D-6E8A-4147-A177-3AD203B41FA5}">
                      <a16:colId xmlns:a16="http://schemas.microsoft.com/office/drawing/2014/main" val="3442627984"/>
                    </a:ext>
                  </a:extLst>
                </a:gridCol>
                <a:gridCol w="1098685">
                  <a:extLst>
                    <a:ext uri="{9D8B030D-6E8A-4147-A177-3AD203B41FA5}">
                      <a16:colId xmlns:a16="http://schemas.microsoft.com/office/drawing/2014/main" val="2558019147"/>
                    </a:ext>
                  </a:extLst>
                </a:gridCol>
                <a:gridCol w="170764">
                  <a:extLst>
                    <a:ext uri="{9D8B030D-6E8A-4147-A177-3AD203B41FA5}">
                      <a16:colId xmlns:a16="http://schemas.microsoft.com/office/drawing/2014/main" val="3984005289"/>
                    </a:ext>
                  </a:extLst>
                </a:gridCol>
                <a:gridCol w="170764">
                  <a:extLst>
                    <a:ext uri="{9D8B030D-6E8A-4147-A177-3AD203B41FA5}">
                      <a16:colId xmlns:a16="http://schemas.microsoft.com/office/drawing/2014/main" val="1350483379"/>
                    </a:ext>
                  </a:extLst>
                </a:gridCol>
                <a:gridCol w="173552">
                  <a:extLst>
                    <a:ext uri="{9D8B030D-6E8A-4147-A177-3AD203B41FA5}">
                      <a16:colId xmlns:a16="http://schemas.microsoft.com/office/drawing/2014/main" val="1105111200"/>
                    </a:ext>
                  </a:extLst>
                </a:gridCol>
                <a:gridCol w="170764">
                  <a:extLst>
                    <a:ext uri="{9D8B030D-6E8A-4147-A177-3AD203B41FA5}">
                      <a16:colId xmlns:a16="http://schemas.microsoft.com/office/drawing/2014/main" val="929840233"/>
                    </a:ext>
                  </a:extLst>
                </a:gridCol>
                <a:gridCol w="170764">
                  <a:extLst>
                    <a:ext uri="{9D8B030D-6E8A-4147-A177-3AD203B41FA5}">
                      <a16:colId xmlns:a16="http://schemas.microsoft.com/office/drawing/2014/main" val="2274045035"/>
                    </a:ext>
                  </a:extLst>
                </a:gridCol>
                <a:gridCol w="173551">
                  <a:extLst>
                    <a:ext uri="{9D8B030D-6E8A-4147-A177-3AD203B41FA5}">
                      <a16:colId xmlns:a16="http://schemas.microsoft.com/office/drawing/2014/main" val="3131481710"/>
                    </a:ext>
                  </a:extLst>
                </a:gridCol>
                <a:gridCol w="170764">
                  <a:extLst>
                    <a:ext uri="{9D8B030D-6E8A-4147-A177-3AD203B41FA5}">
                      <a16:colId xmlns:a16="http://schemas.microsoft.com/office/drawing/2014/main" val="1811053407"/>
                    </a:ext>
                  </a:extLst>
                </a:gridCol>
                <a:gridCol w="170764">
                  <a:extLst>
                    <a:ext uri="{9D8B030D-6E8A-4147-A177-3AD203B41FA5}">
                      <a16:colId xmlns:a16="http://schemas.microsoft.com/office/drawing/2014/main" val="3330459422"/>
                    </a:ext>
                  </a:extLst>
                </a:gridCol>
                <a:gridCol w="173551">
                  <a:extLst>
                    <a:ext uri="{9D8B030D-6E8A-4147-A177-3AD203B41FA5}">
                      <a16:colId xmlns:a16="http://schemas.microsoft.com/office/drawing/2014/main" val="4039713549"/>
                    </a:ext>
                  </a:extLst>
                </a:gridCol>
                <a:gridCol w="170764">
                  <a:extLst>
                    <a:ext uri="{9D8B030D-6E8A-4147-A177-3AD203B41FA5}">
                      <a16:colId xmlns:a16="http://schemas.microsoft.com/office/drawing/2014/main" val="2998007452"/>
                    </a:ext>
                  </a:extLst>
                </a:gridCol>
                <a:gridCol w="173551">
                  <a:extLst>
                    <a:ext uri="{9D8B030D-6E8A-4147-A177-3AD203B41FA5}">
                      <a16:colId xmlns:a16="http://schemas.microsoft.com/office/drawing/2014/main" val="2068950631"/>
                    </a:ext>
                  </a:extLst>
                </a:gridCol>
                <a:gridCol w="173552">
                  <a:extLst>
                    <a:ext uri="{9D8B030D-6E8A-4147-A177-3AD203B41FA5}">
                      <a16:colId xmlns:a16="http://schemas.microsoft.com/office/drawing/2014/main" val="1283467137"/>
                    </a:ext>
                  </a:extLst>
                </a:gridCol>
                <a:gridCol w="1070798">
                  <a:extLst>
                    <a:ext uri="{9D8B030D-6E8A-4147-A177-3AD203B41FA5}">
                      <a16:colId xmlns:a16="http://schemas.microsoft.com/office/drawing/2014/main" val="4256785886"/>
                    </a:ext>
                  </a:extLst>
                </a:gridCol>
                <a:gridCol w="1070798">
                  <a:extLst>
                    <a:ext uri="{9D8B030D-6E8A-4147-A177-3AD203B41FA5}">
                      <a16:colId xmlns:a16="http://schemas.microsoft.com/office/drawing/2014/main" val="2996011490"/>
                    </a:ext>
                  </a:extLst>
                </a:gridCol>
              </a:tblGrid>
              <a:tr h="57675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กลยุทธ์/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แผนงาน/โครงการ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50" marR="571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(บาท)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ระยะเวลาดำเนินการในปีงบประมาณ </a:t>
                      </a:r>
                      <a:b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พ.ศ. 256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ผู้รับผิดชอบ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หน่วยงานดำเนินการ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831086"/>
                  </a:ext>
                </a:extLst>
              </a:tr>
              <a:tr h="425568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7150" marR="571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หน่วยนับ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1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2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3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4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853954"/>
                  </a:ext>
                </a:extLst>
              </a:tr>
              <a:tr h="384501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แผนงาน : </a:t>
                      </a:r>
                      <a:r>
                        <a:rPr lang="th-TH" sz="1100" b="1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ส่งเสริมให้บุคลากรรวบรวม</a:t>
                      </a:r>
                      <a:r>
                        <a:rPr lang="th-TH" sz="11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วิเคราะห์ </a:t>
                      </a:r>
                      <a:br>
                        <a:rPr lang="th-TH" sz="11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และจัดเก็บองค์ความรู้ด้านการดำเนินงานกองทุนและที่เกี่ยวข้องในเทคโนโลยีดิจิทัล เพื่อแลกเปลี่ยนเรียนรู้ระหว่างกัน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alibri" panose="020F0502020204030204" pitchFamily="34" charset="0"/>
                          <a:cs typeface="Chulabhorn Likit Text" panose="00000800000000000000" pitchFamily="2" charset="-34"/>
                        </a:rPr>
                        <a:t>450,000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661005"/>
                  </a:ext>
                </a:extLst>
              </a:tr>
              <a:tr h="565343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Times New Roman" panose="02020603050405020304" pitchFamily="18" charset="0"/>
                          <a:cs typeface="Chulabhorn Likit Text" panose="00000800000000000000" pitchFamily="2" charset="-34"/>
                        </a:rPr>
                        <a:t>1</a:t>
                      </a:r>
                      <a:r>
                        <a:rPr lang="th-TH" sz="11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Times New Roman" panose="02020603050405020304" pitchFamily="18" charset="0"/>
                          <a:cs typeface="Chulabhorn Likit Text" panose="00000800000000000000" pitchFamily="2" charset="-34"/>
                        </a:rPr>
                        <a:t>. </a:t>
                      </a:r>
                      <a:r>
                        <a:rPr lang="th-TH" sz="11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โครงการพัฒนาระบบจัดการความรู้ด้วยเทคโนโลยีดิจิทัลแก่บุคลากรภายในองค์กรผ่านช่องทางออนไลน์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ระบบงาน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Times New Roman" panose="02020603050405020304" pitchFamily="18" charset="0"/>
                          <a:cs typeface="Chulabhorn Likit Text" panose="00000800000000000000" pitchFamily="2" charset="-34"/>
                        </a:rPr>
                        <a:t>1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Times New Roman" panose="02020603050405020304" pitchFamily="18" charset="0"/>
                          <a:cs typeface="Chulabhorn Likit Text" panose="00000800000000000000" pitchFamily="2" charset="-34"/>
                        </a:rPr>
                        <a:t> </a:t>
                      </a:r>
                      <a:r>
                        <a:rPr lang="en-US" sz="11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Times New Roman" panose="02020603050405020304" pitchFamily="18" charset="0"/>
                          <a:cs typeface="Chulabhorn Likit Text" panose="00000800000000000000" pitchFamily="2" charset="-34"/>
                        </a:rPr>
                        <a:t>200,000 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Times New Roman" panose="02020603050405020304" pitchFamily="18" charset="0"/>
                          <a:cs typeface="Chulabhorn Likit Text" panose="00000800000000000000" pitchFamily="2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Times New Roman" panose="02020603050405020304" pitchFamily="18" charset="0"/>
                          <a:cs typeface="Chulabhorn Likit Text" panose="00000800000000000000" pitchFamily="2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Times New Roman" panose="02020603050405020304" pitchFamily="18" charset="0"/>
                          <a:cs typeface="Chulabhorn Likit Text" panose="00000800000000000000" pitchFamily="2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Times New Roman" panose="02020603050405020304" pitchFamily="18" charset="0"/>
                          <a:cs typeface="Chulabhorn Likit Text" panose="00000800000000000000" pitchFamily="2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Times New Roman" panose="02020603050405020304" pitchFamily="18" charset="0"/>
                          <a:cs typeface="Chulabhorn Likit Text" panose="00000800000000000000" pitchFamily="2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Times New Roman" panose="02020603050405020304" pitchFamily="18" charset="0"/>
                          <a:cs typeface="Chulabhorn Likit Text" panose="00000800000000000000" pitchFamily="2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Times New Roman" panose="02020603050405020304" pitchFamily="18" charset="0"/>
                          <a:cs typeface="Chulabhorn Likit Text" panose="00000800000000000000" pitchFamily="2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Times New Roman" panose="02020603050405020304" pitchFamily="18" charset="0"/>
                          <a:cs typeface="Chulabhorn Likit Text" panose="00000800000000000000" pitchFamily="2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Times New Roman" panose="02020603050405020304" pitchFamily="18" charset="0"/>
                          <a:cs typeface="Chulabhorn Likit Text" panose="00000800000000000000" pitchFamily="2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Times New Roman" panose="02020603050405020304" pitchFamily="18" charset="0"/>
                          <a:cs typeface="Chulabhorn Likit Text" panose="00000800000000000000" pitchFamily="2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Times New Roman" panose="02020603050405020304" pitchFamily="18" charset="0"/>
                          <a:cs typeface="Chulabhorn Likit Text" panose="00000800000000000000" pitchFamily="2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Times New Roman" panose="02020603050405020304" pitchFamily="18" charset="0"/>
                          <a:cs typeface="Chulabhorn Likit Text" panose="00000800000000000000" pitchFamily="2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Times New Roman" panose="02020603050405020304" pitchFamily="18" charset="0"/>
                          <a:cs typeface="Chulabhorn Likit Text" panose="00000800000000000000" pitchFamily="2" charset="-34"/>
                        </a:rPr>
                        <a:t>สกส.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Times New Roman" panose="02020603050405020304" pitchFamily="18" charset="0"/>
                          <a:cs typeface="Chulabhorn Likit Text" panose="00000800000000000000" pitchFamily="2" charset="-34"/>
                        </a:rPr>
                        <a:t>สกส.(นย)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205006"/>
                  </a:ext>
                </a:extLst>
              </a:tr>
              <a:tr h="56534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1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2.</a:t>
                      </a:r>
                      <a:r>
                        <a:rPr lang="th-TH" sz="11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โครงการถอดบทเรียนความรู้ของกลุ่มสมาชิกสตรี (</a:t>
                      </a:r>
                      <a:r>
                        <a:rPr lang="en-US" sz="1100" b="0" kern="1200" dirty="0" err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Lession</a:t>
                      </a:r>
                      <a:r>
                        <a:rPr lang="en-US" sz="11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Learned)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กิจกรรม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alibri" panose="020F0502020204030204" pitchFamily="34" charset="0"/>
                          <a:cs typeface="Chulabhorn Likit Text" panose="00000800000000000000" pitchFamily="2" charset="-34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alibri" panose="020F0502020204030204" pitchFamily="34" charset="0"/>
                          <a:cs typeface="Chulabhorn Likit Text" panose="00000800000000000000" pitchFamily="2" charset="-34"/>
                        </a:rPr>
                        <a:t>50,000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Times New Roman" panose="02020603050405020304" pitchFamily="18" charset="0"/>
                          <a:cs typeface="Chulabhorn Likit Text" panose="00000800000000000000" pitchFamily="2" charset="-34"/>
                        </a:rPr>
                        <a:t>สกส.</a:t>
                      </a:r>
                      <a:endParaRPr lang="en-US" sz="1100" b="0" dirty="0" smtClean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สกส. </a:t>
                      </a:r>
                      <a:br>
                        <a:rPr lang="th-TH" sz="11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</a:br>
                      <a:r>
                        <a:rPr lang="th-TH" sz="11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(ศก.)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742322"/>
                  </a:ext>
                </a:extLst>
              </a:tr>
              <a:tr h="56534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1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3.</a:t>
                      </a:r>
                      <a:r>
                        <a:rPr lang="th-TH" sz="11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โครงการจัดทำหลักสูตรสอนอาชีพออนไลน์ผ่านแอพพลิเคชั่น</a:t>
                      </a:r>
                      <a:endParaRPr lang="en-US" sz="11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กิจกรรม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alibri" panose="020F0502020204030204" pitchFamily="34" charset="0"/>
                          <a:cs typeface="Chulabhorn Likit Text" panose="00000800000000000000" pitchFamily="2" charset="-34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alibri" panose="020F0502020204030204" pitchFamily="34" charset="0"/>
                          <a:cs typeface="Chulabhorn Likit Text" panose="00000800000000000000" pitchFamily="2" charset="-34"/>
                        </a:rPr>
                        <a:t>200,000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Times New Roman" panose="02020603050405020304" pitchFamily="18" charset="0"/>
                          <a:cs typeface="Chulabhorn Likit Text" panose="00000800000000000000" pitchFamily="2" charset="-34"/>
                        </a:rPr>
                        <a:t>สกส.</a:t>
                      </a:r>
                      <a:endParaRPr lang="en-US" sz="1100" b="0" dirty="0" smtClean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สกส. </a:t>
                      </a:r>
                      <a:br>
                        <a:rPr lang="th-TH" sz="11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</a:br>
                      <a:r>
                        <a:rPr lang="th-TH" sz="11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(ศก.)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398085"/>
                  </a:ext>
                </a:extLst>
              </a:tr>
            </a:tbl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862917" y="10903479"/>
            <a:ext cx="2247636" cy="269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76200" tIns="38100" rIns="76200" bIns="3810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667"/>
              </a:spcAft>
            </a:pPr>
            <a:r>
              <a:rPr lang="th-TH" sz="1167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๒๙</a:t>
            </a:r>
            <a:endParaRPr lang="en-US" sz="917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8417" y="10992115"/>
            <a:ext cx="2247636" cy="269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76200" tIns="38100" rIns="76200" bIns="3810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667"/>
              </a:spcAft>
            </a:pPr>
            <a:r>
              <a:rPr lang="th-TH" sz="1167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๒๙</a:t>
            </a:r>
            <a:endParaRPr lang="en-US" sz="917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58049" y="1167511"/>
            <a:ext cx="9265373" cy="373179"/>
          </a:xfrm>
          <a:prstGeom prst="rect">
            <a:avLst/>
          </a:prstGeom>
          <a:solidFill>
            <a:srgbClr val="FBF8F1"/>
          </a:solidFill>
          <a:ln>
            <a:noFill/>
          </a:ln>
          <a:effectLst/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ประเด็นการพัฒนาที่ </a:t>
            </a:r>
            <a:r>
              <a: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</a:t>
            </a:r>
            <a:r>
              <a:rPr lang="en-US" sz="14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400" b="1" dirty="0" smtClean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ก้าวสู่การเป็นองค์กรแห่งการเรียนรู้ผ่านเทคโนโลยีดิจิทัล</a:t>
            </a:r>
            <a:endParaRPr lang="th-TH" altLang="th-TH" sz="14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74449" y="2394768"/>
            <a:ext cx="153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1500"/>
          </a:p>
        </p:txBody>
      </p:sp>
    </p:spTree>
    <p:extLst>
      <p:ext uri="{BB962C8B-B14F-4D97-AF65-F5344CB8AC3E}">
        <p14:creationId xmlns:p14="http://schemas.microsoft.com/office/powerpoint/2010/main" val="211641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1914220" y="211747"/>
            <a:ext cx="6339974" cy="477781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18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โครงการกิจกรรมตาม</a:t>
            </a:r>
            <a:r>
              <a:rPr lang="th-TH" sz="18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แผนปฏิบัติการดิจิทัลประจำปีบัญชี 2566</a:t>
            </a:r>
            <a:endParaRPr lang="th-TH" sz="18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13852" y="798095"/>
            <a:ext cx="8467587" cy="400110"/>
          </a:xfrm>
          <a:prstGeom prst="rect">
            <a:avLst/>
          </a:prstGeom>
          <a:solidFill>
            <a:srgbClr val="FBF8F1"/>
          </a:solidFill>
          <a:ln>
            <a:noFill/>
          </a:ln>
          <a:effectLst/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ประเด็นการพัฒนาที่ 4 การบริหารจัดการข้อมูลสารสนเทศและเทคโนโลยีดิจิทัลตามหลักธรรมาภิบาล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874449" y="2394768"/>
            <a:ext cx="153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1500"/>
          </a:p>
        </p:txBody>
      </p:sp>
      <p:graphicFrame>
        <p:nvGraphicFramePr>
          <p:cNvPr id="1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93856"/>
              </p:ext>
            </p:extLst>
          </p:nvPr>
        </p:nvGraphicFramePr>
        <p:xfrm>
          <a:off x="406313" y="1306772"/>
          <a:ext cx="9355788" cy="36575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9204">
                  <a:extLst>
                    <a:ext uri="{9D8B030D-6E8A-4147-A177-3AD203B41FA5}">
                      <a16:colId xmlns:a16="http://schemas.microsoft.com/office/drawing/2014/main" val="1529843645"/>
                    </a:ext>
                  </a:extLst>
                </a:gridCol>
                <a:gridCol w="1165057">
                  <a:extLst>
                    <a:ext uri="{9D8B030D-6E8A-4147-A177-3AD203B41FA5}">
                      <a16:colId xmlns:a16="http://schemas.microsoft.com/office/drawing/2014/main" val="884212782"/>
                    </a:ext>
                  </a:extLst>
                </a:gridCol>
                <a:gridCol w="1060539">
                  <a:extLst>
                    <a:ext uri="{9D8B030D-6E8A-4147-A177-3AD203B41FA5}">
                      <a16:colId xmlns:a16="http://schemas.microsoft.com/office/drawing/2014/main" val="3442627984"/>
                    </a:ext>
                  </a:extLst>
                </a:gridCol>
                <a:gridCol w="1168624">
                  <a:extLst>
                    <a:ext uri="{9D8B030D-6E8A-4147-A177-3AD203B41FA5}">
                      <a16:colId xmlns:a16="http://schemas.microsoft.com/office/drawing/2014/main" val="2558019147"/>
                    </a:ext>
                  </a:extLst>
                </a:gridCol>
                <a:gridCol w="165389">
                  <a:extLst>
                    <a:ext uri="{9D8B030D-6E8A-4147-A177-3AD203B41FA5}">
                      <a16:colId xmlns:a16="http://schemas.microsoft.com/office/drawing/2014/main" val="3984005289"/>
                    </a:ext>
                  </a:extLst>
                </a:gridCol>
                <a:gridCol w="165389">
                  <a:extLst>
                    <a:ext uri="{9D8B030D-6E8A-4147-A177-3AD203B41FA5}">
                      <a16:colId xmlns:a16="http://schemas.microsoft.com/office/drawing/2014/main" val="1350483379"/>
                    </a:ext>
                  </a:extLst>
                </a:gridCol>
                <a:gridCol w="168090">
                  <a:extLst>
                    <a:ext uri="{9D8B030D-6E8A-4147-A177-3AD203B41FA5}">
                      <a16:colId xmlns:a16="http://schemas.microsoft.com/office/drawing/2014/main" val="1105111200"/>
                    </a:ext>
                  </a:extLst>
                </a:gridCol>
                <a:gridCol w="165389">
                  <a:extLst>
                    <a:ext uri="{9D8B030D-6E8A-4147-A177-3AD203B41FA5}">
                      <a16:colId xmlns:a16="http://schemas.microsoft.com/office/drawing/2014/main" val="929840233"/>
                    </a:ext>
                  </a:extLst>
                </a:gridCol>
                <a:gridCol w="165389">
                  <a:extLst>
                    <a:ext uri="{9D8B030D-6E8A-4147-A177-3AD203B41FA5}">
                      <a16:colId xmlns:a16="http://schemas.microsoft.com/office/drawing/2014/main" val="2274045035"/>
                    </a:ext>
                  </a:extLst>
                </a:gridCol>
                <a:gridCol w="168089">
                  <a:extLst>
                    <a:ext uri="{9D8B030D-6E8A-4147-A177-3AD203B41FA5}">
                      <a16:colId xmlns:a16="http://schemas.microsoft.com/office/drawing/2014/main" val="3131481710"/>
                    </a:ext>
                  </a:extLst>
                </a:gridCol>
                <a:gridCol w="165389">
                  <a:extLst>
                    <a:ext uri="{9D8B030D-6E8A-4147-A177-3AD203B41FA5}">
                      <a16:colId xmlns:a16="http://schemas.microsoft.com/office/drawing/2014/main" val="1811053407"/>
                    </a:ext>
                  </a:extLst>
                </a:gridCol>
                <a:gridCol w="165389">
                  <a:extLst>
                    <a:ext uri="{9D8B030D-6E8A-4147-A177-3AD203B41FA5}">
                      <a16:colId xmlns:a16="http://schemas.microsoft.com/office/drawing/2014/main" val="3330459422"/>
                    </a:ext>
                  </a:extLst>
                </a:gridCol>
                <a:gridCol w="168089">
                  <a:extLst>
                    <a:ext uri="{9D8B030D-6E8A-4147-A177-3AD203B41FA5}">
                      <a16:colId xmlns:a16="http://schemas.microsoft.com/office/drawing/2014/main" val="4039713549"/>
                    </a:ext>
                  </a:extLst>
                </a:gridCol>
                <a:gridCol w="165389">
                  <a:extLst>
                    <a:ext uri="{9D8B030D-6E8A-4147-A177-3AD203B41FA5}">
                      <a16:colId xmlns:a16="http://schemas.microsoft.com/office/drawing/2014/main" val="2998007452"/>
                    </a:ext>
                  </a:extLst>
                </a:gridCol>
                <a:gridCol w="168089">
                  <a:extLst>
                    <a:ext uri="{9D8B030D-6E8A-4147-A177-3AD203B41FA5}">
                      <a16:colId xmlns:a16="http://schemas.microsoft.com/office/drawing/2014/main" val="2068950631"/>
                    </a:ext>
                  </a:extLst>
                </a:gridCol>
                <a:gridCol w="168090">
                  <a:extLst>
                    <a:ext uri="{9D8B030D-6E8A-4147-A177-3AD203B41FA5}">
                      <a16:colId xmlns:a16="http://schemas.microsoft.com/office/drawing/2014/main" val="1283467137"/>
                    </a:ext>
                  </a:extLst>
                </a:gridCol>
                <a:gridCol w="1037097">
                  <a:extLst>
                    <a:ext uri="{9D8B030D-6E8A-4147-A177-3AD203B41FA5}">
                      <a16:colId xmlns:a16="http://schemas.microsoft.com/office/drawing/2014/main" val="4256785886"/>
                    </a:ext>
                  </a:extLst>
                </a:gridCol>
                <a:gridCol w="1037097">
                  <a:extLst>
                    <a:ext uri="{9D8B030D-6E8A-4147-A177-3AD203B41FA5}">
                      <a16:colId xmlns:a16="http://schemas.microsoft.com/office/drawing/2014/main" val="3597426609"/>
                    </a:ext>
                  </a:extLst>
                </a:gridCol>
              </a:tblGrid>
              <a:tr h="608507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กลยุทธ์/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แผนงาน/โครงการ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50" marR="571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(บาท)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ระยะเวลาดำเนินการในปีงบประมาณ </a:t>
                      </a:r>
                      <a:b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พ.ศ. 256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ผู้รับผิดชอบ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หน่วยงานดำเนินการ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831086"/>
                  </a:ext>
                </a:extLst>
              </a:tr>
              <a:tr h="406026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7150" marR="571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หน่วยนับ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1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2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3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4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50" marR="571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853954"/>
                  </a:ext>
                </a:extLst>
              </a:tr>
              <a:tr h="608507">
                <a:tc gridSpan="3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แผนงาน :</a:t>
                      </a:r>
                      <a:r>
                        <a:rPr lang="th-TH" sz="1100" b="1" spc="4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บริหารจัดการ</a:t>
                      </a:r>
                      <a:r>
                        <a:rPr lang="th-TH" sz="1100" b="1" spc="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ระบบ</a:t>
                      </a:r>
                      <a:r>
                        <a:rPr lang="th-TH" sz="1100" b="1" spc="4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เทคโน</a:t>
                      </a:r>
                      <a:r>
                        <a:rPr lang="th-TH" sz="1100" b="1" spc="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โลยี</a:t>
                      </a:r>
                      <a:r>
                        <a:rPr lang="th-TH" sz="1100" b="1" spc="3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ดิจิทัล</a:t>
                      </a:r>
                      <a:r>
                        <a:rPr lang="th-TH" sz="1100" b="1" spc="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ขององค์กรให้มี</a:t>
                      </a:r>
                      <a:br>
                        <a:rPr lang="th-TH" sz="1100" b="1" spc="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spc="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ความ</a:t>
                      </a:r>
                      <a:r>
                        <a:rPr lang="th-TH" sz="1100" b="1" spc="4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พร้อ</a:t>
                      </a:r>
                      <a:r>
                        <a:rPr lang="th-TH" sz="1100" b="1" spc="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มใช้งาน</a:t>
                      </a: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 ตอบสนองความต้องการของภารกิจ </a:t>
                      </a:r>
                      <a:b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spc="-8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และสามารถนำเทคโนโลยีมาใช้งานได้อย่างคุ้มค่า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rgbClr val="EC7A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39,850,000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661005"/>
                  </a:ext>
                </a:extLst>
              </a:tr>
              <a:tr h="60850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1. </a:t>
                      </a:r>
                      <a:r>
                        <a:rPr lang="th-TH" sz="11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โครงการพัฒนาระบบบัญชีการเงิน และโปรแกรมทะเบียน</a:t>
                      </a:r>
                      <a:r>
                        <a:rPr lang="th-TH" sz="1100" b="0" kern="1200" spc="-3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ลูกหนี้กองทุนพัฒนาบทบาทสตรี</a:t>
                      </a:r>
                      <a:endParaRPr lang="en-US" sz="1100" b="0" spc="-3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ระบบ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22,000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,000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สกส. 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สกส.(นย)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469256"/>
                  </a:ext>
                </a:extLst>
              </a:tr>
              <a:tr h="61181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 </a:t>
                      </a:r>
                      <a:r>
                        <a:rPr lang="th-TH" sz="11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โครงการเพิ่มประสิทธิภาพ</a:t>
                      </a:r>
                      <a:r>
                        <a:rPr lang="th-TH" sz="1100" b="0" kern="1200" spc="-3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โครงสร้างพื้นฐาน</a:t>
                      </a:r>
                      <a:r>
                        <a:rPr lang="th-TH" sz="1100" b="0" kern="1200" spc="-3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ระบบเครือข่าย</a:t>
                      </a:r>
                      <a:endParaRPr lang="en-US" sz="1100" b="0" spc="-3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ระบบ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16,800,000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สกส.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สกส.(</a:t>
                      </a:r>
                      <a:r>
                        <a:rPr lang="th-TH" sz="1100" b="0" dirty="0" err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นย</a:t>
                      </a: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)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357483"/>
                  </a:ext>
                </a:extLst>
              </a:tr>
              <a:tr h="81419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1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โครงการเพิ่มประสิทธิภาพการบริหารจัดการความมั่นคงปลอดภัยสารสนเทศตามแนวทางมาตรฐานสากล	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ระบบ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800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,000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สกส. 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สกส.(นย)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956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73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1914220" y="334580"/>
            <a:ext cx="6339974" cy="392534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18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โครงการกิจกรรมตาม</a:t>
            </a:r>
            <a:r>
              <a:rPr lang="th-TH" sz="18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แผนปฏิบัติการดิจิทัลประจำปีบัญชี 2566</a:t>
            </a:r>
            <a:endParaRPr lang="th-TH" sz="18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46903" y="1079726"/>
            <a:ext cx="8467587" cy="373179"/>
          </a:xfrm>
          <a:prstGeom prst="rect">
            <a:avLst/>
          </a:prstGeom>
          <a:solidFill>
            <a:srgbClr val="FBF8F1"/>
          </a:solidFill>
          <a:ln>
            <a:noFill/>
          </a:ln>
          <a:effectLst/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ประเด็นการพัฒนาที่ 4</a:t>
            </a:r>
            <a:r>
              <a: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การบริหารจัดการข้อมูลสารสนเทศและเทคโนโลยีดิจิทัลตามหลักธรรมา</a:t>
            </a:r>
            <a:r>
              <a:rPr lang="th-TH" sz="1400" b="1" dirty="0" err="1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ภิ</a:t>
            </a: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บาล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874449" y="2394768"/>
            <a:ext cx="153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1500"/>
          </a:p>
        </p:txBody>
      </p:sp>
      <p:graphicFrame>
        <p:nvGraphicFramePr>
          <p:cNvPr id="1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795811"/>
              </p:ext>
            </p:extLst>
          </p:nvPr>
        </p:nvGraphicFramePr>
        <p:xfrm>
          <a:off x="546903" y="1553211"/>
          <a:ext cx="9195748" cy="3686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6887">
                  <a:extLst>
                    <a:ext uri="{9D8B030D-6E8A-4147-A177-3AD203B41FA5}">
                      <a16:colId xmlns:a16="http://schemas.microsoft.com/office/drawing/2014/main" val="1529843645"/>
                    </a:ext>
                  </a:extLst>
                </a:gridCol>
                <a:gridCol w="1145127">
                  <a:extLst>
                    <a:ext uri="{9D8B030D-6E8A-4147-A177-3AD203B41FA5}">
                      <a16:colId xmlns:a16="http://schemas.microsoft.com/office/drawing/2014/main" val="884212782"/>
                    </a:ext>
                  </a:extLst>
                </a:gridCol>
                <a:gridCol w="999637">
                  <a:extLst>
                    <a:ext uri="{9D8B030D-6E8A-4147-A177-3AD203B41FA5}">
                      <a16:colId xmlns:a16="http://schemas.microsoft.com/office/drawing/2014/main" val="3442627984"/>
                    </a:ext>
                  </a:extLst>
                </a:gridCol>
                <a:gridCol w="1169200">
                  <a:extLst>
                    <a:ext uri="{9D8B030D-6E8A-4147-A177-3AD203B41FA5}">
                      <a16:colId xmlns:a16="http://schemas.microsoft.com/office/drawing/2014/main" val="2558019147"/>
                    </a:ext>
                  </a:extLst>
                </a:gridCol>
                <a:gridCol w="184753">
                  <a:extLst>
                    <a:ext uri="{9D8B030D-6E8A-4147-A177-3AD203B41FA5}">
                      <a16:colId xmlns:a16="http://schemas.microsoft.com/office/drawing/2014/main" val="398400528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350483379"/>
                    </a:ext>
                  </a:extLst>
                </a:gridCol>
                <a:gridCol w="165215">
                  <a:extLst>
                    <a:ext uri="{9D8B030D-6E8A-4147-A177-3AD203B41FA5}">
                      <a16:colId xmlns:a16="http://schemas.microsoft.com/office/drawing/2014/main" val="1105111200"/>
                    </a:ext>
                  </a:extLst>
                </a:gridCol>
                <a:gridCol w="195245">
                  <a:extLst>
                    <a:ext uri="{9D8B030D-6E8A-4147-A177-3AD203B41FA5}">
                      <a16:colId xmlns:a16="http://schemas.microsoft.com/office/drawing/2014/main" val="92984023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274045035"/>
                    </a:ext>
                  </a:extLst>
                </a:gridCol>
                <a:gridCol w="176270">
                  <a:extLst>
                    <a:ext uri="{9D8B030D-6E8A-4147-A177-3AD203B41FA5}">
                      <a16:colId xmlns:a16="http://schemas.microsoft.com/office/drawing/2014/main" val="3131481710"/>
                    </a:ext>
                  </a:extLst>
                </a:gridCol>
                <a:gridCol w="176270">
                  <a:extLst>
                    <a:ext uri="{9D8B030D-6E8A-4147-A177-3AD203B41FA5}">
                      <a16:colId xmlns:a16="http://schemas.microsoft.com/office/drawing/2014/main" val="1811053407"/>
                    </a:ext>
                  </a:extLst>
                </a:gridCol>
                <a:gridCol w="176269">
                  <a:extLst>
                    <a:ext uri="{9D8B030D-6E8A-4147-A177-3AD203B41FA5}">
                      <a16:colId xmlns:a16="http://schemas.microsoft.com/office/drawing/2014/main" val="3330459422"/>
                    </a:ext>
                  </a:extLst>
                </a:gridCol>
                <a:gridCol w="187287">
                  <a:extLst>
                    <a:ext uri="{9D8B030D-6E8A-4147-A177-3AD203B41FA5}">
                      <a16:colId xmlns:a16="http://schemas.microsoft.com/office/drawing/2014/main" val="4039713549"/>
                    </a:ext>
                  </a:extLst>
                </a:gridCol>
                <a:gridCol w="176270">
                  <a:extLst>
                    <a:ext uri="{9D8B030D-6E8A-4147-A177-3AD203B41FA5}">
                      <a16:colId xmlns:a16="http://schemas.microsoft.com/office/drawing/2014/main" val="2998007452"/>
                    </a:ext>
                  </a:extLst>
                </a:gridCol>
                <a:gridCol w="187287">
                  <a:extLst>
                    <a:ext uri="{9D8B030D-6E8A-4147-A177-3AD203B41FA5}">
                      <a16:colId xmlns:a16="http://schemas.microsoft.com/office/drawing/2014/main" val="2068950631"/>
                    </a:ext>
                  </a:extLst>
                </a:gridCol>
                <a:gridCol w="176270">
                  <a:extLst>
                    <a:ext uri="{9D8B030D-6E8A-4147-A177-3AD203B41FA5}">
                      <a16:colId xmlns:a16="http://schemas.microsoft.com/office/drawing/2014/main" val="1283467137"/>
                    </a:ext>
                  </a:extLst>
                </a:gridCol>
                <a:gridCol w="958467">
                  <a:extLst>
                    <a:ext uri="{9D8B030D-6E8A-4147-A177-3AD203B41FA5}">
                      <a16:colId xmlns:a16="http://schemas.microsoft.com/office/drawing/2014/main" val="4256785886"/>
                    </a:ext>
                  </a:extLst>
                </a:gridCol>
                <a:gridCol w="940174">
                  <a:extLst>
                    <a:ext uri="{9D8B030D-6E8A-4147-A177-3AD203B41FA5}">
                      <a16:colId xmlns:a16="http://schemas.microsoft.com/office/drawing/2014/main" val="3597426609"/>
                    </a:ext>
                  </a:extLst>
                </a:gridCol>
              </a:tblGrid>
              <a:tr h="682521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กลยุทธ์/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แผนงาน/โครงการ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50" marR="571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(บาท)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ระยะเวลาดำเนินการในปีงบประมาณ </a:t>
                      </a:r>
                      <a:b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พ.ศ. 256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ผู้รับผิดชอบ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หน่วยงานดำเนินการ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831086"/>
                  </a:ext>
                </a:extLst>
              </a:tr>
              <a:tr h="455412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7150" marR="571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หน่วยนับ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1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2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3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4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50" marR="571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853954"/>
                  </a:ext>
                </a:extLst>
              </a:tr>
              <a:tr h="682521">
                <a:tc gridSpan="3">
                  <a:txBody>
                    <a:bodyPr/>
                    <a:lstStyle/>
                    <a:p>
                      <a:pPr marL="0" marR="0" indent="0" algn="l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แผนงาน : </a:t>
                      </a:r>
                      <a:r>
                        <a:rPr lang="th-TH" sz="1100" b="1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บริหารจัดการระบบเทคโนโลยี</a:t>
                      </a:r>
                      <a:r>
                        <a:rPr lang="th-TH" sz="1100" b="1" spc="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ดิจิทัล</a:t>
                      </a:r>
                      <a:r>
                        <a:rPr lang="th-TH" sz="1100" b="1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ขององค์กรให้มี</a:t>
                      </a:r>
                      <a:br>
                        <a:rPr lang="th-TH" sz="1100" b="1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ความพร้อมใช้งาน ตอบสนองความต้องการของภารกิจ </a:t>
                      </a:r>
                      <a:br>
                        <a:rPr lang="th-TH" sz="1100" b="1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และสามารถนำเทคโนโลยีมาใช้งานได้อย่างคุ้มค่า</a:t>
                      </a:r>
                      <a:endParaRPr lang="en-US" sz="1100" spc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rgbClr val="EC7A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39,850,000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spc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spc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spc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spc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spc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spc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spc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spc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spc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spc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spc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spc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spc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spc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661005"/>
                  </a:ext>
                </a:extLst>
              </a:tr>
              <a:tr h="682521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4. </a:t>
                      </a: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โครงการจัดทำเครือข่ายด้านเทคโนโลยี</a:t>
                      </a:r>
                      <a:r>
                        <a:rPr lang="th-TH" sz="1200" b="0" kern="1200" dirty="0" err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จิทัล</a:t>
                      </a: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เพื่อเสริมสร้างศักยภาพกองทุนพัฒนาบทบาทสตรี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ระบบ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25</a:t>
                      </a: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0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,000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สกส. 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สกส.(นย)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940957"/>
                  </a:ext>
                </a:extLst>
              </a:tr>
              <a:tr h="682521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5</a:t>
                      </a: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1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จัดทำแผนบริหารความเสี่ยงด้านเทคโนโลยีดิจิทัลและปรับปรุงกระบวนการดำเนินงานด้วยระบบเทคโนโลยี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แผนงาน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ไม่ใช้งบประมาณ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สกส. 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สกส.(อน)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357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85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1914220" y="334579"/>
            <a:ext cx="6339974" cy="477781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18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โครงการกิจกรรมตาม</a:t>
            </a:r>
            <a:r>
              <a:rPr lang="th-TH" sz="18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แผนปฏิบัติการดิจิทัลประจำปีบัญชี 2566</a:t>
            </a:r>
            <a:endParaRPr lang="th-TH" sz="18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58049" y="1058328"/>
            <a:ext cx="8467587" cy="373179"/>
          </a:xfrm>
          <a:prstGeom prst="rect">
            <a:avLst/>
          </a:prstGeom>
          <a:solidFill>
            <a:srgbClr val="FBF8F1"/>
          </a:solidFill>
          <a:ln>
            <a:noFill/>
          </a:ln>
          <a:effectLst/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ประเด็นการพัฒนาที่ 4</a:t>
            </a:r>
            <a:r>
              <a: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การบริหารจัดการข้อมูลสารสนเทศและเทคโนโลยีดิจิทัลตามหลักธรรมา</a:t>
            </a:r>
            <a:r>
              <a:rPr lang="th-TH" sz="1400" b="1" dirty="0" err="1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ภิ</a:t>
            </a: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บาล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874449" y="2394768"/>
            <a:ext cx="153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1500"/>
          </a:p>
        </p:txBody>
      </p:sp>
      <p:graphicFrame>
        <p:nvGraphicFramePr>
          <p:cNvPr id="1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905717"/>
              </p:ext>
            </p:extLst>
          </p:nvPr>
        </p:nvGraphicFramePr>
        <p:xfrm>
          <a:off x="379470" y="1677473"/>
          <a:ext cx="9401059" cy="32410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8345">
                  <a:extLst>
                    <a:ext uri="{9D8B030D-6E8A-4147-A177-3AD203B41FA5}">
                      <a16:colId xmlns:a16="http://schemas.microsoft.com/office/drawing/2014/main" val="1529843645"/>
                    </a:ext>
                  </a:extLst>
                </a:gridCol>
                <a:gridCol w="1170694">
                  <a:extLst>
                    <a:ext uri="{9D8B030D-6E8A-4147-A177-3AD203B41FA5}">
                      <a16:colId xmlns:a16="http://schemas.microsoft.com/office/drawing/2014/main" val="884212782"/>
                    </a:ext>
                  </a:extLst>
                </a:gridCol>
                <a:gridCol w="1170694">
                  <a:extLst>
                    <a:ext uri="{9D8B030D-6E8A-4147-A177-3AD203B41FA5}">
                      <a16:colId xmlns:a16="http://schemas.microsoft.com/office/drawing/2014/main" val="3442627984"/>
                    </a:ext>
                  </a:extLst>
                </a:gridCol>
                <a:gridCol w="1069254">
                  <a:extLst>
                    <a:ext uri="{9D8B030D-6E8A-4147-A177-3AD203B41FA5}">
                      <a16:colId xmlns:a16="http://schemas.microsoft.com/office/drawing/2014/main" val="2558019147"/>
                    </a:ext>
                  </a:extLst>
                </a:gridCol>
                <a:gridCol w="166190">
                  <a:extLst>
                    <a:ext uri="{9D8B030D-6E8A-4147-A177-3AD203B41FA5}">
                      <a16:colId xmlns:a16="http://schemas.microsoft.com/office/drawing/2014/main" val="3984005289"/>
                    </a:ext>
                  </a:extLst>
                </a:gridCol>
                <a:gridCol w="166190">
                  <a:extLst>
                    <a:ext uri="{9D8B030D-6E8A-4147-A177-3AD203B41FA5}">
                      <a16:colId xmlns:a16="http://schemas.microsoft.com/office/drawing/2014/main" val="1350483379"/>
                    </a:ext>
                  </a:extLst>
                </a:gridCol>
                <a:gridCol w="168903">
                  <a:extLst>
                    <a:ext uri="{9D8B030D-6E8A-4147-A177-3AD203B41FA5}">
                      <a16:colId xmlns:a16="http://schemas.microsoft.com/office/drawing/2014/main" val="1105111200"/>
                    </a:ext>
                  </a:extLst>
                </a:gridCol>
                <a:gridCol w="166190">
                  <a:extLst>
                    <a:ext uri="{9D8B030D-6E8A-4147-A177-3AD203B41FA5}">
                      <a16:colId xmlns:a16="http://schemas.microsoft.com/office/drawing/2014/main" val="929840233"/>
                    </a:ext>
                  </a:extLst>
                </a:gridCol>
                <a:gridCol w="166190">
                  <a:extLst>
                    <a:ext uri="{9D8B030D-6E8A-4147-A177-3AD203B41FA5}">
                      <a16:colId xmlns:a16="http://schemas.microsoft.com/office/drawing/2014/main" val="2274045035"/>
                    </a:ext>
                  </a:extLst>
                </a:gridCol>
                <a:gridCol w="168902">
                  <a:extLst>
                    <a:ext uri="{9D8B030D-6E8A-4147-A177-3AD203B41FA5}">
                      <a16:colId xmlns:a16="http://schemas.microsoft.com/office/drawing/2014/main" val="3131481710"/>
                    </a:ext>
                  </a:extLst>
                </a:gridCol>
                <a:gridCol w="166190">
                  <a:extLst>
                    <a:ext uri="{9D8B030D-6E8A-4147-A177-3AD203B41FA5}">
                      <a16:colId xmlns:a16="http://schemas.microsoft.com/office/drawing/2014/main" val="1811053407"/>
                    </a:ext>
                  </a:extLst>
                </a:gridCol>
                <a:gridCol w="166190">
                  <a:extLst>
                    <a:ext uri="{9D8B030D-6E8A-4147-A177-3AD203B41FA5}">
                      <a16:colId xmlns:a16="http://schemas.microsoft.com/office/drawing/2014/main" val="3330459422"/>
                    </a:ext>
                  </a:extLst>
                </a:gridCol>
                <a:gridCol w="168902">
                  <a:extLst>
                    <a:ext uri="{9D8B030D-6E8A-4147-A177-3AD203B41FA5}">
                      <a16:colId xmlns:a16="http://schemas.microsoft.com/office/drawing/2014/main" val="4039713549"/>
                    </a:ext>
                  </a:extLst>
                </a:gridCol>
                <a:gridCol w="166190">
                  <a:extLst>
                    <a:ext uri="{9D8B030D-6E8A-4147-A177-3AD203B41FA5}">
                      <a16:colId xmlns:a16="http://schemas.microsoft.com/office/drawing/2014/main" val="2998007452"/>
                    </a:ext>
                  </a:extLst>
                </a:gridCol>
                <a:gridCol w="168902">
                  <a:extLst>
                    <a:ext uri="{9D8B030D-6E8A-4147-A177-3AD203B41FA5}">
                      <a16:colId xmlns:a16="http://schemas.microsoft.com/office/drawing/2014/main" val="2068950631"/>
                    </a:ext>
                  </a:extLst>
                </a:gridCol>
                <a:gridCol w="168903">
                  <a:extLst>
                    <a:ext uri="{9D8B030D-6E8A-4147-A177-3AD203B41FA5}">
                      <a16:colId xmlns:a16="http://schemas.microsoft.com/office/drawing/2014/main" val="1283467137"/>
                    </a:ext>
                  </a:extLst>
                </a:gridCol>
                <a:gridCol w="1042115">
                  <a:extLst>
                    <a:ext uri="{9D8B030D-6E8A-4147-A177-3AD203B41FA5}">
                      <a16:colId xmlns:a16="http://schemas.microsoft.com/office/drawing/2014/main" val="4256785886"/>
                    </a:ext>
                  </a:extLst>
                </a:gridCol>
                <a:gridCol w="1042115">
                  <a:extLst>
                    <a:ext uri="{9D8B030D-6E8A-4147-A177-3AD203B41FA5}">
                      <a16:colId xmlns:a16="http://schemas.microsoft.com/office/drawing/2014/main" val="3597426609"/>
                    </a:ext>
                  </a:extLst>
                </a:gridCol>
              </a:tblGrid>
              <a:tr h="60821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กลยุทธ์/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แผนงาน/โครงการ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50" marR="571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(บาท)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ระยะเวลาดำเนินการในปีงบประมาณ </a:t>
                      </a:r>
                      <a:b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พ.ศ. 256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ผู้รับผิดชอบ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หน่วยงานดำเนินการ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831086"/>
                  </a:ext>
                </a:extLst>
              </a:tr>
              <a:tr h="448781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7150" marR="571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หน่วยนับ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1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2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3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4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50" marR="571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853954"/>
                  </a:ext>
                </a:extLst>
              </a:tr>
              <a:tr h="445231">
                <a:tc gridSpan="3">
                  <a:txBody>
                    <a:bodyPr/>
                    <a:lstStyle/>
                    <a:p>
                      <a:pPr marL="0" marR="0" indent="0" algn="l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แผนงาน :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จัดหาเทคโนโลยีดิจิทัลขององค์กร ให้สามารถเชื่อมโยงข้อมูลได้ทั่วประเทศ 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rgbClr val="EC7A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cs typeface="Chulabhorn Likit Text" panose="00000800000000000000" pitchFamily="2" charset="-34"/>
                        </a:rPr>
                        <a:t>39,850,000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661005"/>
                  </a:ext>
                </a:extLst>
              </a:tr>
              <a:tr h="83885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Times New Roman" panose="02020603050405020304" pitchFamily="18" charset="0"/>
                          <a:cs typeface="Chulabhorn Likit Text" panose="00000800000000000000" pitchFamily="2" charset="-34"/>
                        </a:rPr>
                        <a:t>6</a:t>
                      </a: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Times New Roman" panose="02020603050405020304" pitchFamily="18" charset="0"/>
                          <a:cs typeface="Chulabhorn Likit Text" panose="00000800000000000000" pitchFamily="2" charset="-34"/>
                        </a:rPr>
                        <a:t>. </a:t>
                      </a:r>
                      <a:r>
                        <a:rPr lang="th-TH" sz="11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โครงการพัฒนาเว็บไซต์กองทุนพัฒนาบทบาท</a:t>
                      </a:r>
                      <a:r>
                        <a:rPr lang="th-TH" sz="11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สตรีให้</a:t>
                      </a:r>
                      <a:r>
                        <a:rPr lang="th-TH" sz="11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ตรงตาม พรบ.ข้อมูลส่วนบุคคล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Times New Roman" panose="02020603050405020304" pitchFamily="18" charset="0"/>
                          <a:cs typeface="Chulabhorn Likit Text" panose="00000800000000000000" pitchFamily="2" charset="-34"/>
                        </a:rPr>
                        <a:t>เว็บไซต์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Times New Roman" panose="02020603050405020304" pitchFamily="18" charset="0"/>
                          <a:cs typeface="Chulabhorn Likit Text" panose="00000800000000000000" pitchFamily="2" charset="-34"/>
                        </a:rPr>
                        <a:t>1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alibri" panose="020F0502020204030204" pitchFamily="34" charset="0"/>
                          <a:cs typeface="Chulabhorn Likit Text" panose="00000800000000000000" pitchFamily="2" charset="-34"/>
                        </a:rPr>
                        <a:t>ไม่ใช้งบประมาณ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Times New Roman" panose="02020603050405020304" pitchFamily="18" charset="0"/>
                          <a:cs typeface="Chulabhorn Likit Text" panose="00000800000000000000" pitchFamily="2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Times New Roman" panose="02020603050405020304" pitchFamily="18" charset="0"/>
                          <a:cs typeface="Chulabhorn Likit Text" panose="00000800000000000000" pitchFamily="2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Times New Roman" panose="02020603050405020304" pitchFamily="18" charset="0"/>
                          <a:cs typeface="Chulabhorn Likit Text" panose="00000800000000000000" pitchFamily="2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Times New Roman" panose="02020603050405020304" pitchFamily="18" charset="0"/>
                          <a:cs typeface="Chulabhorn Likit Text" panose="00000800000000000000" pitchFamily="2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Times New Roman" panose="02020603050405020304" pitchFamily="18" charset="0"/>
                          <a:cs typeface="Chulabhorn Likit Text" panose="00000800000000000000" pitchFamily="2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Times New Roman" panose="02020603050405020304" pitchFamily="18" charset="0"/>
                          <a:cs typeface="Chulabhorn Likit Text" panose="00000800000000000000" pitchFamily="2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Times New Roman" panose="02020603050405020304" pitchFamily="18" charset="0"/>
                          <a:cs typeface="Chulabhorn Likit Text" panose="00000800000000000000" pitchFamily="2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Times New Roman" panose="02020603050405020304" pitchFamily="18" charset="0"/>
                          <a:cs typeface="Chulabhorn Likit Text" panose="00000800000000000000" pitchFamily="2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Times New Roman" panose="02020603050405020304" pitchFamily="18" charset="0"/>
                          <a:cs typeface="Chulabhorn Likit Text" panose="00000800000000000000" pitchFamily="2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Times New Roman" panose="02020603050405020304" pitchFamily="18" charset="0"/>
                          <a:cs typeface="Chulabhorn Likit Text" panose="00000800000000000000" pitchFamily="2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Times New Roman" panose="02020603050405020304" pitchFamily="18" charset="0"/>
                          <a:cs typeface="Chulabhorn Likit Text" panose="00000800000000000000" pitchFamily="2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Times New Roman" panose="02020603050405020304" pitchFamily="18" charset="0"/>
                          <a:cs typeface="Chulabhorn Likit Text" panose="00000800000000000000" pitchFamily="2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Times New Roman" panose="02020603050405020304" pitchFamily="18" charset="0"/>
                          <a:cs typeface="Chulabhorn Likit Text" panose="00000800000000000000" pitchFamily="2" charset="-34"/>
                        </a:rPr>
                        <a:t>สกส.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สกส.(</a:t>
                      </a:r>
                      <a:r>
                        <a:rPr lang="th-TH" sz="11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นย.)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357483"/>
                  </a:ext>
                </a:extLst>
              </a:tr>
              <a:tr h="89993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Times New Roman" panose="02020603050405020304" pitchFamily="18" charset="0"/>
                          <a:cs typeface="Chulabhorn Likit Text" panose="00000800000000000000" pitchFamily="2" charset="-34"/>
                        </a:rPr>
                        <a:t>7</a:t>
                      </a: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Times New Roman" panose="02020603050405020304" pitchFamily="18" charset="0"/>
                          <a:cs typeface="Chulabhorn Likit Text" panose="00000800000000000000" pitchFamily="2" charset="-34"/>
                        </a:rPr>
                        <a:t>.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Times New Roman" panose="02020603050405020304" pitchFamily="18" charset="0"/>
                          <a:cs typeface="Chulabhorn Likit Text" panose="00000800000000000000" pitchFamily="2" charset="-34"/>
                        </a:rPr>
                        <a:t> </a:t>
                      </a:r>
                      <a:r>
                        <a:rPr lang="th-TH" sz="11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โครงการพัฒนาระบบรายงานจากฐานข้อมูลลูกหนี้ </a:t>
                      </a:r>
                      <a:r>
                        <a:rPr lang="th-TH" sz="11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/>
                      </a:r>
                      <a:br>
                        <a:rPr lang="th-TH" sz="11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</a:br>
                      <a:r>
                        <a:rPr lang="th-TH" sz="11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ให้</a:t>
                      </a:r>
                      <a:r>
                        <a:rPr lang="th-TH" sz="11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สามารถตอบสนอง</a:t>
                      </a:r>
                      <a:r>
                        <a:rPr lang="th-TH" sz="11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ต่อ</a:t>
                      </a:r>
                      <a:br>
                        <a:rPr lang="th-TH" sz="11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</a:br>
                      <a:r>
                        <a:rPr lang="th-TH" sz="11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ความ</a:t>
                      </a:r>
                      <a:r>
                        <a:rPr lang="th-TH" sz="11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ต้องการของผู้ใช้งาน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Times New Roman" panose="02020603050405020304" pitchFamily="18" charset="0"/>
                          <a:cs typeface="Chulabhorn Likit Text" panose="00000800000000000000" pitchFamily="2" charset="-34"/>
                        </a:rPr>
                        <a:t>ระบบ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Times New Roman" panose="02020603050405020304" pitchFamily="18" charset="0"/>
                          <a:cs typeface="Chulabhorn Likit Text" panose="00000800000000000000" pitchFamily="2" charset="-34"/>
                        </a:rPr>
                        <a:t>1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Calibri" panose="020F0502020204030204" pitchFamily="34" charset="0"/>
                          <a:cs typeface="Chulabhorn Likit Text" panose="00000800000000000000" pitchFamily="2" charset="-34"/>
                        </a:rPr>
                        <a:t>ไม่ใช้งบประมาณ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Times New Roman" panose="02020603050405020304" pitchFamily="18" charset="0"/>
                          <a:cs typeface="Chulabhorn Likit Text" panose="00000800000000000000" pitchFamily="2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Times New Roman" panose="02020603050405020304" pitchFamily="18" charset="0"/>
                          <a:cs typeface="Chulabhorn Likit Text" panose="00000800000000000000" pitchFamily="2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Times New Roman" panose="02020603050405020304" pitchFamily="18" charset="0"/>
                          <a:cs typeface="Chulabhorn Likit Text" panose="00000800000000000000" pitchFamily="2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Times New Roman" panose="02020603050405020304" pitchFamily="18" charset="0"/>
                          <a:cs typeface="Chulabhorn Likit Text" panose="00000800000000000000" pitchFamily="2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Times New Roman" panose="02020603050405020304" pitchFamily="18" charset="0"/>
                          <a:cs typeface="Chulabhorn Likit Text" panose="00000800000000000000" pitchFamily="2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Times New Roman" panose="02020603050405020304" pitchFamily="18" charset="0"/>
                          <a:cs typeface="Chulabhorn Likit Text" panose="00000800000000000000" pitchFamily="2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Times New Roman" panose="02020603050405020304" pitchFamily="18" charset="0"/>
                          <a:cs typeface="Chulabhorn Likit Text" panose="00000800000000000000" pitchFamily="2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Times New Roman" panose="02020603050405020304" pitchFamily="18" charset="0"/>
                          <a:cs typeface="Chulabhorn Likit Text" panose="00000800000000000000" pitchFamily="2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Times New Roman" panose="02020603050405020304" pitchFamily="18" charset="0"/>
                          <a:cs typeface="Chulabhorn Likit Text" panose="00000800000000000000" pitchFamily="2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Times New Roman" panose="02020603050405020304" pitchFamily="18" charset="0"/>
                          <a:cs typeface="Chulabhorn Likit Text" panose="00000800000000000000" pitchFamily="2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Times New Roman" panose="02020603050405020304" pitchFamily="18" charset="0"/>
                          <a:cs typeface="Chulabhorn Likit Text" panose="00000800000000000000" pitchFamily="2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Times New Roman" panose="02020603050405020304" pitchFamily="18" charset="0"/>
                          <a:cs typeface="Chulabhorn Likit Text" panose="00000800000000000000" pitchFamily="2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Times New Roman" panose="02020603050405020304" pitchFamily="18" charset="0"/>
                          <a:cs typeface="Chulabhorn Likit Text" panose="00000800000000000000" pitchFamily="2" charset="-34"/>
                        </a:rPr>
                        <a:t>สกส.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สกส.(</a:t>
                      </a:r>
                      <a:r>
                        <a:rPr lang="th-TH" sz="11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800000000000000" pitchFamily="2" charset="-34"/>
                          <a:ea typeface="+mn-ea"/>
                          <a:cs typeface="Chulabhorn Likit Text" panose="00000800000000000000" pitchFamily="2" charset="-34"/>
                        </a:rPr>
                        <a:t>นย.)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602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28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1914220" y="334579"/>
            <a:ext cx="6339974" cy="477781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18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โครงการกิจกรรมตาม</a:t>
            </a:r>
            <a:r>
              <a:rPr lang="th-TH" sz="18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แผนปฏิบัติการดิจิทัลประจำปีบัญชี 2566</a:t>
            </a:r>
            <a:endParaRPr lang="th-TH" sz="18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46903" y="1047112"/>
            <a:ext cx="8467587" cy="415498"/>
          </a:xfrm>
          <a:prstGeom prst="rect">
            <a:avLst/>
          </a:prstGeom>
          <a:solidFill>
            <a:srgbClr val="FBF8F1"/>
          </a:solidFill>
          <a:ln>
            <a:noFill/>
          </a:ln>
          <a:effectLst/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16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ประเด็นการพัฒนาที่ </a:t>
            </a:r>
            <a:r>
              <a:rPr lang="en-US" sz="16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 </a:t>
            </a:r>
            <a:r>
              <a:rPr lang="th-TH" sz="1600" b="1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พัฒนาศักยภาพบุคลากรในการใช้เทคโนโลยีดิจิทัล</a:t>
            </a:r>
            <a:endParaRPr lang="th-TH" sz="16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874449" y="2394768"/>
            <a:ext cx="153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1500"/>
          </a:p>
        </p:txBody>
      </p:sp>
      <p:graphicFrame>
        <p:nvGraphicFramePr>
          <p:cNvPr id="1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419367"/>
              </p:ext>
            </p:extLst>
          </p:nvPr>
        </p:nvGraphicFramePr>
        <p:xfrm>
          <a:off x="355214" y="1623598"/>
          <a:ext cx="9449572" cy="32922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142">
                  <a:extLst>
                    <a:ext uri="{9D8B030D-6E8A-4147-A177-3AD203B41FA5}">
                      <a16:colId xmlns:a16="http://schemas.microsoft.com/office/drawing/2014/main" val="1529843645"/>
                    </a:ext>
                  </a:extLst>
                </a:gridCol>
                <a:gridCol w="1030829">
                  <a:extLst>
                    <a:ext uri="{9D8B030D-6E8A-4147-A177-3AD203B41FA5}">
                      <a16:colId xmlns:a16="http://schemas.microsoft.com/office/drawing/2014/main" val="884212782"/>
                    </a:ext>
                  </a:extLst>
                </a:gridCol>
                <a:gridCol w="145906">
                  <a:extLst>
                    <a:ext uri="{9D8B030D-6E8A-4147-A177-3AD203B41FA5}">
                      <a16:colId xmlns:a16="http://schemas.microsoft.com/office/drawing/2014/main" val="884627868"/>
                    </a:ext>
                  </a:extLst>
                </a:gridCol>
                <a:gridCol w="1225694">
                  <a:extLst>
                    <a:ext uri="{9D8B030D-6E8A-4147-A177-3AD203B41FA5}">
                      <a16:colId xmlns:a16="http://schemas.microsoft.com/office/drawing/2014/main" val="3442627984"/>
                    </a:ext>
                  </a:extLst>
                </a:gridCol>
                <a:gridCol w="1025814">
                  <a:extLst>
                    <a:ext uri="{9D8B030D-6E8A-4147-A177-3AD203B41FA5}">
                      <a16:colId xmlns:a16="http://schemas.microsoft.com/office/drawing/2014/main" val="2558019147"/>
                    </a:ext>
                  </a:extLst>
                </a:gridCol>
                <a:gridCol w="167047">
                  <a:extLst>
                    <a:ext uri="{9D8B030D-6E8A-4147-A177-3AD203B41FA5}">
                      <a16:colId xmlns:a16="http://schemas.microsoft.com/office/drawing/2014/main" val="3984005289"/>
                    </a:ext>
                  </a:extLst>
                </a:gridCol>
                <a:gridCol w="167047">
                  <a:extLst>
                    <a:ext uri="{9D8B030D-6E8A-4147-A177-3AD203B41FA5}">
                      <a16:colId xmlns:a16="http://schemas.microsoft.com/office/drawing/2014/main" val="1350483379"/>
                    </a:ext>
                  </a:extLst>
                </a:gridCol>
                <a:gridCol w="169775">
                  <a:extLst>
                    <a:ext uri="{9D8B030D-6E8A-4147-A177-3AD203B41FA5}">
                      <a16:colId xmlns:a16="http://schemas.microsoft.com/office/drawing/2014/main" val="1105111200"/>
                    </a:ext>
                  </a:extLst>
                </a:gridCol>
                <a:gridCol w="167047">
                  <a:extLst>
                    <a:ext uri="{9D8B030D-6E8A-4147-A177-3AD203B41FA5}">
                      <a16:colId xmlns:a16="http://schemas.microsoft.com/office/drawing/2014/main" val="929840233"/>
                    </a:ext>
                  </a:extLst>
                </a:gridCol>
                <a:gridCol w="167047">
                  <a:extLst>
                    <a:ext uri="{9D8B030D-6E8A-4147-A177-3AD203B41FA5}">
                      <a16:colId xmlns:a16="http://schemas.microsoft.com/office/drawing/2014/main" val="2274045035"/>
                    </a:ext>
                  </a:extLst>
                </a:gridCol>
                <a:gridCol w="169774">
                  <a:extLst>
                    <a:ext uri="{9D8B030D-6E8A-4147-A177-3AD203B41FA5}">
                      <a16:colId xmlns:a16="http://schemas.microsoft.com/office/drawing/2014/main" val="3131481710"/>
                    </a:ext>
                  </a:extLst>
                </a:gridCol>
                <a:gridCol w="167047">
                  <a:extLst>
                    <a:ext uri="{9D8B030D-6E8A-4147-A177-3AD203B41FA5}">
                      <a16:colId xmlns:a16="http://schemas.microsoft.com/office/drawing/2014/main" val="1811053407"/>
                    </a:ext>
                  </a:extLst>
                </a:gridCol>
                <a:gridCol w="167047">
                  <a:extLst>
                    <a:ext uri="{9D8B030D-6E8A-4147-A177-3AD203B41FA5}">
                      <a16:colId xmlns:a16="http://schemas.microsoft.com/office/drawing/2014/main" val="3330459422"/>
                    </a:ext>
                  </a:extLst>
                </a:gridCol>
                <a:gridCol w="169774">
                  <a:extLst>
                    <a:ext uri="{9D8B030D-6E8A-4147-A177-3AD203B41FA5}">
                      <a16:colId xmlns:a16="http://schemas.microsoft.com/office/drawing/2014/main" val="4039713549"/>
                    </a:ext>
                  </a:extLst>
                </a:gridCol>
                <a:gridCol w="167047">
                  <a:extLst>
                    <a:ext uri="{9D8B030D-6E8A-4147-A177-3AD203B41FA5}">
                      <a16:colId xmlns:a16="http://schemas.microsoft.com/office/drawing/2014/main" val="2998007452"/>
                    </a:ext>
                  </a:extLst>
                </a:gridCol>
                <a:gridCol w="169774">
                  <a:extLst>
                    <a:ext uri="{9D8B030D-6E8A-4147-A177-3AD203B41FA5}">
                      <a16:colId xmlns:a16="http://schemas.microsoft.com/office/drawing/2014/main" val="2068950631"/>
                    </a:ext>
                  </a:extLst>
                </a:gridCol>
                <a:gridCol w="169775">
                  <a:extLst>
                    <a:ext uri="{9D8B030D-6E8A-4147-A177-3AD203B41FA5}">
                      <a16:colId xmlns:a16="http://schemas.microsoft.com/office/drawing/2014/main" val="1283467137"/>
                    </a:ext>
                  </a:extLst>
                </a:gridCol>
                <a:gridCol w="1047493">
                  <a:extLst>
                    <a:ext uri="{9D8B030D-6E8A-4147-A177-3AD203B41FA5}">
                      <a16:colId xmlns:a16="http://schemas.microsoft.com/office/drawing/2014/main" val="4256785886"/>
                    </a:ext>
                  </a:extLst>
                </a:gridCol>
                <a:gridCol w="1047493">
                  <a:extLst>
                    <a:ext uri="{9D8B030D-6E8A-4147-A177-3AD203B41FA5}">
                      <a16:colId xmlns:a16="http://schemas.microsoft.com/office/drawing/2014/main" val="3597426609"/>
                    </a:ext>
                  </a:extLst>
                </a:gridCol>
              </a:tblGrid>
              <a:tr h="616138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กลยุทธ์/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แผนงาน/โครงการ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50" marR="571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(บาท)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ระยะเวลาดำเนินการในปีงบประมาณ </a:t>
                      </a:r>
                      <a:b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พ.ศ. 256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ผู้รับผิดชอบ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หน่วยงานดำเนินการ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831086"/>
                  </a:ext>
                </a:extLst>
              </a:tr>
              <a:tr h="411118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7150" marR="571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หน่วยนับ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1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2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3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4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50" marR="571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853954"/>
                  </a:ext>
                </a:extLst>
              </a:tr>
              <a:tr h="616138">
                <a:tc gridSpan="4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แผนงาน :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พัฒนาบุคลากรให้มีขีดความสามารถในการใช้เทคโนโลยีดิจิทัล เพื่อเพิ่มประสิทธิภาพในการปฏิบัติงานและสามารถนำมาประยุกต์ใช้งานอย่างเหมาะสม </a:t>
                      </a:r>
                      <a:endParaRPr lang="en-US" sz="11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rgbClr val="EC7A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1,550,000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661005"/>
                  </a:ext>
                </a:extLst>
              </a:tr>
              <a:tr h="82441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โครงการเพิ่มประสิทธิภาพบุคลากรในการบริหารกองทุนพัฒนาบทบาทสตรี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รุ่น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</a:t>
                      </a: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วัน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</a:t>
                      </a: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คน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เจ้าหน้าที่กองทุนพัฒนาบทบาทสตรี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เจ้าหน้าที่กองทุนพัฒนาบทบาทสตรี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6</a:t>
                      </a: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0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0,000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สกส.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สกส.(</a:t>
                      </a:r>
                      <a:r>
                        <a:rPr lang="th-TH" sz="11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นย.)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357483"/>
                  </a:ext>
                </a:extLst>
              </a:tr>
              <a:tr h="82441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2. </a:t>
                      </a: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โครงการเพิ่มประสิทธิภาพบุคลากรด้านเทคโนโลยีดิจิทัล (</a:t>
                      </a:r>
                      <a:r>
                        <a:rPr lang="en-US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Digital Literacy)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ระบบ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50</a:t>
                      </a: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0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,000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สกส. (</a:t>
                      </a: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นย)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ระบบ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836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53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1914220" y="334579"/>
            <a:ext cx="6339974" cy="477781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18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โครงการกิจกรรมตาม</a:t>
            </a:r>
            <a:r>
              <a:rPr lang="th-TH" sz="18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แผนปฏิบัติการดิจิทัลประจำปีบัญชี 2566</a:t>
            </a:r>
            <a:endParaRPr lang="th-TH" sz="18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46903" y="1047112"/>
            <a:ext cx="8467587" cy="415498"/>
          </a:xfrm>
          <a:prstGeom prst="rect">
            <a:avLst/>
          </a:prstGeom>
          <a:solidFill>
            <a:srgbClr val="FBF8F1"/>
          </a:solidFill>
          <a:ln>
            <a:noFill/>
          </a:ln>
          <a:effectLst/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16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ประเด็นการพัฒนาที่ </a:t>
            </a:r>
            <a:r>
              <a:rPr lang="en-US" sz="16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 </a:t>
            </a:r>
            <a:r>
              <a:rPr lang="th-TH" sz="1600" b="1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พัฒนาศักยภาพบุคลากรในการใช้เทคโนโลยีดิจิทัล</a:t>
            </a:r>
            <a:endParaRPr lang="th-TH" sz="16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874449" y="2394768"/>
            <a:ext cx="153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1500"/>
          </a:p>
        </p:txBody>
      </p:sp>
      <p:graphicFrame>
        <p:nvGraphicFramePr>
          <p:cNvPr id="1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539071"/>
              </p:ext>
            </p:extLst>
          </p:nvPr>
        </p:nvGraphicFramePr>
        <p:xfrm>
          <a:off x="355214" y="1623598"/>
          <a:ext cx="9466226" cy="33807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142">
                  <a:extLst>
                    <a:ext uri="{9D8B030D-6E8A-4147-A177-3AD203B41FA5}">
                      <a16:colId xmlns:a16="http://schemas.microsoft.com/office/drawing/2014/main" val="1529843645"/>
                    </a:ext>
                  </a:extLst>
                </a:gridCol>
                <a:gridCol w="1030829">
                  <a:extLst>
                    <a:ext uri="{9D8B030D-6E8A-4147-A177-3AD203B41FA5}">
                      <a16:colId xmlns:a16="http://schemas.microsoft.com/office/drawing/2014/main" val="88421278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884627868"/>
                    </a:ext>
                  </a:extLst>
                </a:gridCol>
                <a:gridCol w="1225694">
                  <a:extLst>
                    <a:ext uri="{9D8B030D-6E8A-4147-A177-3AD203B41FA5}">
                      <a16:colId xmlns:a16="http://schemas.microsoft.com/office/drawing/2014/main" val="3442627984"/>
                    </a:ext>
                  </a:extLst>
                </a:gridCol>
                <a:gridCol w="1025814">
                  <a:extLst>
                    <a:ext uri="{9D8B030D-6E8A-4147-A177-3AD203B41FA5}">
                      <a16:colId xmlns:a16="http://schemas.microsoft.com/office/drawing/2014/main" val="2558019147"/>
                    </a:ext>
                  </a:extLst>
                </a:gridCol>
                <a:gridCol w="167047">
                  <a:extLst>
                    <a:ext uri="{9D8B030D-6E8A-4147-A177-3AD203B41FA5}">
                      <a16:colId xmlns:a16="http://schemas.microsoft.com/office/drawing/2014/main" val="3984005289"/>
                    </a:ext>
                  </a:extLst>
                </a:gridCol>
                <a:gridCol w="167047">
                  <a:extLst>
                    <a:ext uri="{9D8B030D-6E8A-4147-A177-3AD203B41FA5}">
                      <a16:colId xmlns:a16="http://schemas.microsoft.com/office/drawing/2014/main" val="1350483379"/>
                    </a:ext>
                  </a:extLst>
                </a:gridCol>
                <a:gridCol w="169775">
                  <a:extLst>
                    <a:ext uri="{9D8B030D-6E8A-4147-A177-3AD203B41FA5}">
                      <a16:colId xmlns:a16="http://schemas.microsoft.com/office/drawing/2014/main" val="1105111200"/>
                    </a:ext>
                  </a:extLst>
                </a:gridCol>
                <a:gridCol w="167047">
                  <a:extLst>
                    <a:ext uri="{9D8B030D-6E8A-4147-A177-3AD203B41FA5}">
                      <a16:colId xmlns:a16="http://schemas.microsoft.com/office/drawing/2014/main" val="929840233"/>
                    </a:ext>
                  </a:extLst>
                </a:gridCol>
                <a:gridCol w="167047">
                  <a:extLst>
                    <a:ext uri="{9D8B030D-6E8A-4147-A177-3AD203B41FA5}">
                      <a16:colId xmlns:a16="http://schemas.microsoft.com/office/drawing/2014/main" val="2274045035"/>
                    </a:ext>
                  </a:extLst>
                </a:gridCol>
                <a:gridCol w="169774">
                  <a:extLst>
                    <a:ext uri="{9D8B030D-6E8A-4147-A177-3AD203B41FA5}">
                      <a16:colId xmlns:a16="http://schemas.microsoft.com/office/drawing/2014/main" val="3131481710"/>
                    </a:ext>
                  </a:extLst>
                </a:gridCol>
                <a:gridCol w="167047">
                  <a:extLst>
                    <a:ext uri="{9D8B030D-6E8A-4147-A177-3AD203B41FA5}">
                      <a16:colId xmlns:a16="http://schemas.microsoft.com/office/drawing/2014/main" val="1811053407"/>
                    </a:ext>
                  </a:extLst>
                </a:gridCol>
                <a:gridCol w="167047">
                  <a:extLst>
                    <a:ext uri="{9D8B030D-6E8A-4147-A177-3AD203B41FA5}">
                      <a16:colId xmlns:a16="http://schemas.microsoft.com/office/drawing/2014/main" val="3330459422"/>
                    </a:ext>
                  </a:extLst>
                </a:gridCol>
                <a:gridCol w="169774">
                  <a:extLst>
                    <a:ext uri="{9D8B030D-6E8A-4147-A177-3AD203B41FA5}">
                      <a16:colId xmlns:a16="http://schemas.microsoft.com/office/drawing/2014/main" val="4039713549"/>
                    </a:ext>
                  </a:extLst>
                </a:gridCol>
                <a:gridCol w="167047">
                  <a:extLst>
                    <a:ext uri="{9D8B030D-6E8A-4147-A177-3AD203B41FA5}">
                      <a16:colId xmlns:a16="http://schemas.microsoft.com/office/drawing/2014/main" val="2998007452"/>
                    </a:ext>
                  </a:extLst>
                </a:gridCol>
                <a:gridCol w="169774">
                  <a:extLst>
                    <a:ext uri="{9D8B030D-6E8A-4147-A177-3AD203B41FA5}">
                      <a16:colId xmlns:a16="http://schemas.microsoft.com/office/drawing/2014/main" val="2068950631"/>
                    </a:ext>
                  </a:extLst>
                </a:gridCol>
                <a:gridCol w="169775">
                  <a:extLst>
                    <a:ext uri="{9D8B030D-6E8A-4147-A177-3AD203B41FA5}">
                      <a16:colId xmlns:a16="http://schemas.microsoft.com/office/drawing/2014/main" val="1283467137"/>
                    </a:ext>
                  </a:extLst>
                </a:gridCol>
                <a:gridCol w="1047493">
                  <a:extLst>
                    <a:ext uri="{9D8B030D-6E8A-4147-A177-3AD203B41FA5}">
                      <a16:colId xmlns:a16="http://schemas.microsoft.com/office/drawing/2014/main" val="4256785886"/>
                    </a:ext>
                  </a:extLst>
                </a:gridCol>
                <a:gridCol w="1047493">
                  <a:extLst>
                    <a:ext uri="{9D8B030D-6E8A-4147-A177-3AD203B41FA5}">
                      <a16:colId xmlns:a16="http://schemas.microsoft.com/office/drawing/2014/main" val="3597426609"/>
                    </a:ext>
                  </a:extLst>
                </a:gridCol>
              </a:tblGrid>
              <a:tr h="616138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กลยุทธ์/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แผนงาน/โครงการ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50" marR="571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(บาท)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ระยะเวลาดำเนินการในปีงบประมาณ </a:t>
                      </a:r>
                      <a:b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พ.ศ. 256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ผู้รับผิดชอบ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หน่วยงานดำเนินการ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831086"/>
                  </a:ext>
                </a:extLst>
              </a:tr>
              <a:tr h="411118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7150" marR="571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หน่วยนับ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1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2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3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4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50" marR="571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853954"/>
                  </a:ext>
                </a:extLst>
              </a:tr>
              <a:tr h="616138">
                <a:tc gridSpan="4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แผนงาน :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พัฒนาบุคลากรให้มีขีดความสามารถในการใช้เทคโนโลยีดิจิทัล เพื่อเพิ่มประสิทธิภาพในการปฏิบัติงานและสามารถนำมาประยุกต์ใช้งานอย่างเหมาะสม </a:t>
                      </a:r>
                      <a:endParaRPr lang="en-US" sz="11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rgbClr val="EC7A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1,550,000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661005"/>
                  </a:ext>
                </a:extLst>
              </a:tr>
              <a:tr h="82441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3. </a:t>
                      </a: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โครงการจัดทำคู่มือแนวทางการใช้เทคโนโลยีดิจิทัล สำหรับบุคลากรกองทุนพัฒนาบทบาทสตรี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เล่ม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เจ้าหน้าที่กองทุนพัฒนาบทบาทสตรี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250,000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สกส.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สกส.(</a:t>
                      </a:r>
                      <a:r>
                        <a:rPr lang="th-TH" sz="11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นย.)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357483"/>
                  </a:ext>
                </a:extLst>
              </a:tr>
              <a:tr h="82441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4. </a:t>
                      </a: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โครงการพัฒนาระบบจัดการความรู้ด้วยเทคโนโลยีดิจิทัลแก่บุคลากรภายในองค์กรผ่านช่องทางออนไลน์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กิจกรรม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800000000000000" pitchFamily="2" charset="-34"/>
                        <a:ea typeface="Calibri" panose="020F0502020204030204" pitchFamily="34" charset="0"/>
                        <a:cs typeface="Chulabhorn Likit Text" panose="000008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20</a:t>
                      </a: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0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,000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สกส.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สกส.(</a:t>
                      </a: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นย)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836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003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12359" y="2207505"/>
            <a:ext cx="10160000" cy="153823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th-TH" sz="2000" b="1" spc="-2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ระเบียบวาระที่ </a:t>
            </a:r>
            <a:r>
              <a:rPr lang="th-TH" sz="2000" b="1" spc="-2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5.4 </a:t>
            </a:r>
            <a:r>
              <a:rPr lang="th-TH" sz="2000" b="1" spc="-2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ร่างแผนยุทธศาสตร์การบริหารทรัพยากรบุคคล กองทุนพัฒนาบทบาทสตรี </a:t>
            </a:r>
            <a:r>
              <a:rPr lang="th-TH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(ระยะ 5 ปี) ปีงบประมาณ พ.ศ. 2566 - 2570 และร่างแผนปฏิบัติการบริหารทรัพยากรบุคคล กองทุนพัฒนาบทบาทสตรี ปีงบประมาณ พ.ศ. 2566</a:t>
            </a:r>
            <a:endParaRPr lang="en-US" sz="20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9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40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41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51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2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2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3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4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8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9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0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5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6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7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8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4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9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1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2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5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6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7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8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</p:spTree>
    <p:extLst>
      <p:ext uri="{BB962C8B-B14F-4D97-AF65-F5344CB8AC3E}">
        <p14:creationId xmlns:p14="http://schemas.microsoft.com/office/powerpoint/2010/main" val="13988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5">
            <a:extLst>
              <a:ext uri="{FF2B5EF4-FFF2-40B4-BE49-F238E27FC236}">
                <a16:creationId xmlns:a16="http://schemas.microsoft.com/office/drawing/2014/main" id="{7476FD24-24E1-45B2-A405-10ED903F909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572" y="789060"/>
          <a:ext cx="9976303" cy="4389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592">
                  <a:extLst>
                    <a:ext uri="{9D8B030D-6E8A-4147-A177-3AD203B41FA5}">
                      <a16:colId xmlns:a16="http://schemas.microsoft.com/office/drawing/2014/main" val="3164953927"/>
                    </a:ext>
                  </a:extLst>
                </a:gridCol>
                <a:gridCol w="4310282">
                  <a:extLst>
                    <a:ext uri="{9D8B030D-6E8A-4147-A177-3AD203B41FA5}">
                      <a16:colId xmlns:a16="http://schemas.microsoft.com/office/drawing/2014/main" val="3784123833"/>
                    </a:ext>
                  </a:extLst>
                </a:gridCol>
                <a:gridCol w="4351429">
                  <a:extLst>
                    <a:ext uri="{9D8B030D-6E8A-4147-A177-3AD203B41FA5}">
                      <a16:colId xmlns:a16="http://schemas.microsoft.com/office/drawing/2014/main" val="1297268585"/>
                    </a:ext>
                  </a:extLst>
                </a:gridCol>
              </a:tblGrid>
              <a:tr h="311383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แผนยุทธศาสตร์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D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ผลการทบทวน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DC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58846"/>
                  </a:ext>
                </a:extLst>
              </a:tr>
              <a:tr h="48778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แผนยุทธศาสตร์การบริหารทรัพยากรบุคคล ระยะยาว 3 ปี ปีงบประมาณ พ.ศ. 2563 – 2565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แผนยุทธศาสตร์การบริหารทรัพยากรบุคคล ระยะยาว 5 ปี ปีงบประมาณ พ.ศ. 2566 – 2570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319884"/>
                  </a:ext>
                </a:extLst>
              </a:tr>
              <a:tr h="54526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วิสัยทัศน์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CE9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1200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บุคลากรมีขีดสมรรถนะสูง มีความสุขในการทำงาน สามารถบริหารจัดการกองทุนพัฒนาบทบาทสตรี ตามหลักธรรมา</a:t>
                      </a:r>
                      <a:r>
                        <a:rPr lang="th-TH" sz="1200" kern="120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ภิ</a:t>
                      </a:r>
                      <a:r>
                        <a:rPr lang="th-TH" sz="1200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บาล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1200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บริหารและพัฒนาทรัพยากรบุคคล ให้มีสมรรถภาพสูงและคุณภาพชีวิตที่ดี ตามหลักธรรมา</a:t>
                      </a:r>
                      <a:r>
                        <a:rPr lang="th-TH" sz="1200" kern="120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ภิ</a:t>
                      </a:r>
                      <a:r>
                        <a:rPr lang="th-TH" sz="1200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บาล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080333"/>
                  </a:ext>
                </a:extLst>
              </a:tr>
              <a:tr h="6080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เป้าประสงค์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เป็นเลิศในการพัฒนาบุคลากรให้มีสมรรถนะสูง และปรับตัว</a:t>
                      </a:r>
                      <a:r>
                        <a:rPr lang="th-TH" sz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ทัน</a:t>
                      </a:r>
                      <a:br>
                        <a:rPr lang="th-TH" sz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ต่อการ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เปลี่ยนแปลง เพื่อขับเคลื่อนงานให้บรรลุวัตถุประสงค์อย่าง</a:t>
                      </a:r>
                      <a:r>
                        <a:rPr lang="th-TH" sz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มี</a:t>
                      </a:r>
                      <a:br>
                        <a:rPr lang="th-TH" sz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ธรรมาภิ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บาล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บุคลากรมีสมรรถภาพสูง มีคุณภาพชีวิตที่ดี และสามารถขับเคลื่อนงานให้บรรลุวัตถุประสงค์ของกองทุน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908373"/>
                  </a:ext>
                </a:extLst>
              </a:tr>
              <a:tr h="12161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พันธกิจ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1. พัฒนาระบบการบริหารทรัพยากรบุคคล โดยนำเทคโนโลยีเข้ามาใช้ในการพัฒนาระบบ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thaiDi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2. เสริมสร้างศักยภาพของบุคลากรให้มีสมรรถนะสูง ปรับตัวได้</a:t>
                      </a:r>
                      <a:r>
                        <a:rPr lang="th-TH" sz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ทัน</a:t>
                      </a:r>
                      <a:br>
                        <a:rPr lang="th-TH" sz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ต่อ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การเปลี่ยนแปลง สามารถขับเคลื่อนงานได้บรรลุเป้าหมาย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thaiDi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3. ส่งเสริมให้บุคลากรมีคุณภาพชีวิตที่ดี มีความสุขกับการทำงาน </a:t>
                      </a:r>
                      <a:r>
                        <a:rPr lang="th-TH" sz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และ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มีจิตสาธารณะ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1. พัฒนาระบบการบริหารทรัพยากรบุคคล โดยนำเทคโนโลยีเข้ามาใช้ในการพัฒนาระบบ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thaiDi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2. เสริมสร้างศักยภาพของบุคลากรให้มีสมรรถนะสูง ปรับตัวได้ทันต่อการเปลี่ยนแปลง สามารถขับเคลื่อนงานได้บรรลุเป้าหมาย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thaiDi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3. ส่งเสริมให้บุคลากรมีคุณภาพชีวิตที่ดี มีความสุขกับการทำงาน </a:t>
                      </a:r>
                      <a:r>
                        <a:rPr lang="th-TH" sz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และ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มีจิตสาธารณะ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60541"/>
                  </a:ext>
                </a:extLst>
              </a:tr>
              <a:tr h="10111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ยุทธศาสตร์/ประเด็นการพัฒนา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กลยุทธ์/แผนงาน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การพัฒนาระบบการบริหารงานบุคคลสู่ความ</a:t>
                      </a:r>
                      <a:r>
                        <a:rPr lang="th-TH" sz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เป็น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เลิศ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1.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 การพัฒนาระบบการบริหารทรัพยากรบุคคล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1.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 การใช้เทคโนโลยีเพื่อพัฒนาระบบงานอย่างต่อเนื่อง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u="sng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มิติที่ 1 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ความสอดคล้องเชิงยุทธศาสตร์ *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พัฒนาระบบโครงสร้างและกรอบอัตรากำลัง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1</a:t>
                      </a: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.1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การทบทวนโครงสร้างกรอบอัตรากำลัง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1.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 การพัฒนาระบบการสรรหาและเลือกสรร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u="sng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มิติที่ 1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ความสอดคล้องเชิงยุทธศาสตร์ *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793845"/>
                  </a:ext>
                </a:extLst>
              </a:tr>
            </a:tbl>
          </a:graphicData>
        </a:graphic>
      </p:graphicFrame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93B151B7-2238-7557-6C28-1437A7D9B14B}"/>
              </a:ext>
            </a:extLst>
          </p:cNvPr>
          <p:cNvSpPr txBox="1"/>
          <p:nvPr/>
        </p:nvSpPr>
        <p:spPr>
          <a:xfrm>
            <a:off x="72573" y="5310344"/>
            <a:ext cx="9976302" cy="256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</a:pPr>
            <a:r>
              <a:rPr lang="th-TH" sz="1000" b="1" spc="17" dirty="0">
                <a:solidFill>
                  <a:srgbClr val="C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* กรอบมาตรฐานความสำเร็จด้านการบริหารทรัพยากรบุคคล 5 มิติ ของ สำนักงาน ก.พ.</a:t>
            </a:r>
            <a:endParaRPr lang="en-US" sz="1000" b="1" spc="17" dirty="0">
              <a:solidFill>
                <a:srgbClr val="C0000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2654BF30-FE39-4A5C-871B-2F4690869D28}"/>
              </a:ext>
            </a:extLst>
          </p:cNvPr>
          <p:cNvSpPr txBox="1"/>
          <p:nvPr/>
        </p:nvSpPr>
        <p:spPr>
          <a:xfrm>
            <a:off x="72573" y="317838"/>
            <a:ext cx="7281160" cy="33932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167" b="1" dirty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ทบทวนแผนยุทธศาสตร์การบริหารทรัพยากรบุคคล กองทุนพัฒนาบทบาทสตรี ปีงบประมาณ พ.ศ. 2566 – 2570</a:t>
            </a:r>
            <a:endParaRPr lang="en-US" sz="1167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593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5">
            <a:extLst>
              <a:ext uri="{FF2B5EF4-FFF2-40B4-BE49-F238E27FC236}">
                <a16:creationId xmlns:a16="http://schemas.microsoft.com/office/drawing/2014/main" id="{7476FD24-24E1-45B2-A405-10ED903F909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3539" y="196388"/>
          <a:ext cx="9962676" cy="5205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018">
                  <a:extLst>
                    <a:ext uri="{9D8B030D-6E8A-4147-A177-3AD203B41FA5}">
                      <a16:colId xmlns:a16="http://schemas.microsoft.com/office/drawing/2014/main" val="3164953927"/>
                    </a:ext>
                  </a:extLst>
                </a:gridCol>
                <a:gridCol w="4263744">
                  <a:extLst>
                    <a:ext uri="{9D8B030D-6E8A-4147-A177-3AD203B41FA5}">
                      <a16:colId xmlns:a16="http://schemas.microsoft.com/office/drawing/2014/main" val="3784123833"/>
                    </a:ext>
                  </a:extLst>
                </a:gridCol>
                <a:gridCol w="4288914">
                  <a:extLst>
                    <a:ext uri="{9D8B030D-6E8A-4147-A177-3AD203B41FA5}">
                      <a16:colId xmlns:a16="http://schemas.microsoft.com/office/drawing/2014/main" val="1297268585"/>
                    </a:ext>
                  </a:extLst>
                </a:gridCol>
              </a:tblGrid>
              <a:tr h="279400">
                <a:tc rowSpan="2">
                  <a:txBody>
                    <a:bodyPr/>
                    <a:lstStyle/>
                    <a:p>
                      <a:pPr algn="ctr"/>
                      <a:r>
                        <a:rPr lang="th-TH" sz="130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แผนยุทธศาสตร์</a:t>
                      </a:r>
                      <a:endParaRPr lang="en-US" sz="13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D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ผลการทบทวน</a:t>
                      </a:r>
                      <a:endParaRPr lang="en-US" sz="13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DC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268186"/>
                  </a:ext>
                </a:extLst>
              </a:tr>
              <a:tr h="4826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แผนยุทธศาสตร์การบริหารทรัพยากรบุคคล ระยะยาว 3 ปี ปีงบประมาณ พ.ศ. 2563 – 2565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แผนยุทธศาสตร์การบริหารทรัพยากรบุคคล ระยะยาว 5 ปี ปีงบประมาณ พ.ศ. 2566 – 2570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883461"/>
                  </a:ext>
                </a:extLst>
              </a:tr>
              <a:tr h="11906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3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ยุทธศาสตร์/</a:t>
                      </a:r>
                      <a:r>
                        <a:rPr lang="th-TH" sz="13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ประเด็น</a:t>
                      </a:r>
                      <a:br>
                        <a:rPr lang="th-TH" sz="13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3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</a:t>
                      </a:r>
                      <a:r>
                        <a:rPr lang="th-TH" sz="13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พัฒนา</a:t>
                      </a:r>
                      <a:endParaRPr lang="en-US" sz="13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3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กลยุทธ์/แผนงาน</a:t>
                      </a:r>
                      <a:endParaRPr lang="en-US" sz="13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. การเสริมสร้างบุคลากรให้มีสมรรถนะสูง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2.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 การพัฒนาบุคลากรให้มีสมรรถนะสอดคล้องกับภารกิจ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2.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 การพัฒนากลยุทธ์ในการทำงานภายใต้วิกฤต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u="sng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มิติที่ 2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ประสิทธิภาพของการบริหารทรัพยากรบุคคล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u="sng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มิติที่ 3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ประสิทธิผลของการบริหารทรัพยากรบุคคล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เสริมสร้างบุคลากรให้มีสมรรถนะสูง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2.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 การพัฒนาบุคลากรให้มีสมรรถนะสอดคล้องตามภารกิจ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2.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 การพัฒนาบุคลากรกลุ่มพิเศษ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u="sng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มิติที่ 2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ประสิทธิภาพของการบริหารทรัพยากรบุคคล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793845"/>
                  </a:ext>
                </a:extLst>
              </a:tr>
              <a:tr h="1391647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พัฒนาคุณภาพชีวิตที่ดีในการทำงาน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3.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 การส่งเสริมการพัฒนาระบบงาน เพื่อพัฒนาคุณภาพชีวิตที่ดีของบุคลากรอย่างต่อเนื่อง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3.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 การรักษาบุคลากรให้อยู่กับองค์กรในระยะยาว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u="sng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มิติที่ 4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ความพร้อมรับผิดด้านการบริหารทรัพยากรบุคคล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u="sng" spc="-2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มิติที่ 5</a:t>
                      </a:r>
                      <a:r>
                        <a:rPr lang="th-TH" sz="1200" spc="-2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คุณภาพชีวิตและความสมดุลระหว่างชีวิตกับการทำงาน</a:t>
                      </a:r>
                      <a:endParaRPr lang="en-US" sz="1200" spc="-2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พัฒนาคุณภาพชีวิตการทำงาน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5.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 การสร้างแรงจูงใจ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5.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 การพัฒนาคุณภาพชีวิต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u="sng" spc="-2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มิติที่ 5</a:t>
                      </a:r>
                      <a:r>
                        <a:rPr lang="th-TH" sz="1200" spc="-2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คุณภาพชีวิตและความสมดุลระหว่างชีวิตกับ</a:t>
                      </a:r>
                      <a:r>
                        <a:rPr lang="th-TH" sz="1200" spc="-2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การทำงาน</a:t>
                      </a:r>
                      <a:endParaRPr lang="en-US" sz="1200" spc="-2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221084"/>
                  </a:ext>
                </a:extLst>
              </a:tr>
              <a:tr h="925417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สร้างองค์กรแห่งการเรียนรู้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3.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 การส่งเสริมการเรียนรู้ด้วยตนเอง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3.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 การเรียนรู้ทางไกลด้วยระบบเทคโนโลยี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u="sng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มิติที่ 3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ประสิทธิผลของการบริหารทรัพยากรบุคคล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823873"/>
                  </a:ext>
                </a:extLst>
              </a:tr>
              <a:tr h="93590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บริหารทรัพยากรบุคคลอย่างมีธรรมา</a:t>
                      </a:r>
                      <a:r>
                        <a:rPr lang="th-TH" sz="120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ภิ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บาล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4.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 การบริหารผลงาน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4.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 การพัฒนาระบบสารสนเทศการบริหารทรัพยากรบุคคล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u="sng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มิติที่ 4</a:t>
                      </a:r>
                      <a:r>
                        <a:rPr lang="th-TH" sz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ความพร้อมรับผิดด้านการบริหารทรัพยากรบุคคล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410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532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45110</TotalTime>
  <Words>15643</Words>
  <Application>Microsoft Office PowerPoint</Application>
  <PresentationFormat>Custom</PresentationFormat>
  <Paragraphs>3442</Paragraphs>
  <Slides>111</Slides>
  <Notes>86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111</vt:i4>
      </vt:variant>
    </vt:vector>
  </HeadingPairs>
  <TitlesOfParts>
    <vt:vector size="131" baseType="lpstr">
      <vt:lpstr>Chulabhorn Likit Display Medium</vt:lpstr>
      <vt:lpstr>Chulabhorn Likit Text</vt:lpstr>
      <vt:lpstr>Chulabhorn Likit Text Light</vt:lpstr>
      <vt:lpstr>Cordia New</vt:lpstr>
      <vt:lpstr>Calibri</vt:lpstr>
      <vt:lpstr>Malgun Gothic</vt:lpstr>
      <vt:lpstr>Arial</vt:lpstr>
      <vt:lpstr>Fira Sans Extra Condensed Medium</vt:lpstr>
      <vt:lpstr>Fira Sans Extra Condensed SemiBold</vt:lpstr>
      <vt:lpstr>Wingdings 3</vt:lpstr>
      <vt:lpstr>JasmineUPC</vt:lpstr>
      <vt:lpstr>Times New Roman</vt:lpstr>
      <vt:lpstr>Angsana New</vt:lpstr>
      <vt:lpstr>Tahoma</vt:lpstr>
      <vt:lpstr>Symbol</vt:lpstr>
      <vt:lpstr>KodchiangUPC</vt:lpstr>
      <vt:lpstr>Roboto</vt:lpstr>
      <vt:lpstr>TH SarabunPSK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การวิเคราะห์จุดแข็ง จุดอ่อน โอกาส และอุปสรรค ในงานเทคโนโลยีสารสนเทศ (SWOT Analysis)</vt:lpstr>
      <vt:lpstr>PowerPoint Presentation</vt:lpstr>
      <vt:lpstr>แผนปฏิบัติการดิจิทัล (ระยะยาว)  พ.ศ. 2566 - 2568  กองทุนพัฒนาบทบาทสตรี</vt:lpstr>
      <vt:lpstr>PowerPoint Presentation</vt:lpstr>
      <vt:lpstr>PowerPoint Presentation</vt:lpstr>
      <vt:lpstr>PowerPoint Presentation</vt:lpstr>
      <vt:lpstr>PowerPoint Presentation</vt:lpstr>
      <vt:lpstr>                         โครงการพัฒนาระบบรายงานจากฐานข้อมูลลูกหนี้ ให้สามารถตอบสนองต่อความต้องการของผู้ใช้งาน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แผนปฏิบัติการดิจิทัลประจำปีบัญชี 2566 กองทุนพัฒนาบทบาทสตรี  </vt:lpstr>
      <vt:lpstr>PowerPoint Presentation</vt:lpstr>
      <vt:lpstr>PowerPoint Presentation</vt:lpstr>
      <vt:lpstr>PowerPoint Presentation</vt:lpstr>
      <vt:lpstr>โครงการกิจกรรมตามแผนปฏิบัติการดิจิทัลประจำปีบัญชี 2566</vt:lpstr>
      <vt:lpstr>โครงการกิจกรรมตามแผนปฏิบัติการดิจิทัลประจำปีบัญชี 2566</vt:lpstr>
      <vt:lpstr>โครงการกิจกรรมตามแผนปฏิบัติการดิจิทัลประจำปีบัญชี 2566</vt:lpstr>
      <vt:lpstr>โครงการกิจกรรมตามแผนปฏิบัติการดิจิทัลประจำปีบัญชี 2566</vt:lpstr>
      <vt:lpstr>โครงการกิจกรรมตามแผนปฏิบัติการดิจิทัลประจำปีบัญชี 2566</vt:lpstr>
      <vt:lpstr>โครงการกิจกรรมตามแผนปฏิบัติการดิจิทัลประจำปีบัญชี 2566</vt:lpstr>
      <vt:lpstr>โครงการกิจกรรมตามแผนปฏิบัติการดิจิทัลประจำปีบัญชี 2566</vt:lpstr>
      <vt:lpstr>โครงการกิจกรรมตามแผนปฏิบัติการดิจิทัลประจำปีบัญชี 2566</vt:lpstr>
      <vt:lpstr>โครงการกิจกรรมตามแผนปฏิบัติการดิจิทัลประจำปีบัญชี 2566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Windows User</cp:lastModifiedBy>
  <cp:revision>3182</cp:revision>
  <cp:lastPrinted>2022-08-24T09:43:57Z</cp:lastPrinted>
  <dcterms:created xsi:type="dcterms:W3CDTF">2021-03-14T09:40:19Z</dcterms:created>
  <dcterms:modified xsi:type="dcterms:W3CDTF">2022-08-26T09:54:09Z</dcterms:modified>
</cp:coreProperties>
</file>