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2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7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8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9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0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1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2.xml" ContentType="application/vnd.openxmlformats-officedocument.presentationml.notesSlide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notesSlides/notesSlide43.xml" ContentType="application/vnd.openxmlformats-officedocument.presentationml.notesSlide+xml"/>
  <Override PartName="/ppt/charts/chart10.xml" ContentType="application/vnd.openxmlformats-officedocument.drawingml.chart+xml"/>
  <Override PartName="/ppt/notesSlides/notesSlide44.xml" ContentType="application/vnd.openxmlformats-officedocument.presentationml.notesSlid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4.xml" ContentType="application/vnd.openxmlformats-officedocument.drawingml.chartshapes+xml"/>
  <Override PartName="/ppt/notesSlides/notesSlide45.xml" ContentType="application/vnd.openxmlformats-officedocument.presentationml.notesSlid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6.xml" ContentType="application/vnd.openxmlformats-officedocument.presentationml.notesSlid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47.xml" ContentType="application/vnd.openxmlformats-officedocument.presentationml.notesSlide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48.xml" ContentType="application/vnd.openxmlformats-officedocument.presentationml.notesSlide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49.xml" ContentType="application/vnd.openxmlformats-officedocument.presentationml.notesSlide+xml"/>
  <Override PartName="/ppt/charts/chart1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50.xml" ContentType="application/vnd.openxmlformats-officedocument.presentationml.notesSlide+xml"/>
  <Override PartName="/ppt/charts/chart17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5.xml" ContentType="application/vnd.openxmlformats-officedocument.drawingml.chartshapes+xml"/>
  <Override PartName="/ppt/notesSlides/notesSlide51.xml" ContentType="application/vnd.openxmlformats-officedocument.presentationml.notesSlide+xml"/>
  <Override PartName="/ppt/charts/chart18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notesMasterIdLst>
    <p:notesMasterId r:id="rId123"/>
  </p:notesMasterIdLst>
  <p:handoutMasterIdLst>
    <p:handoutMasterId r:id="rId124"/>
  </p:handoutMasterIdLst>
  <p:sldIdLst>
    <p:sldId id="772" r:id="rId2"/>
    <p:sldId id="410" r:id="rId3"/>
    <p:sldId id="441" r:id="rId4"/>
    <p:sldId id="939" r:id="rId5"/>
    <p:sldId id="1006" r:id="rId6"/>
    <p:sldId id="1081" r:id="rId7"/>
    <p:sldId id="798" r:id="rId8"/>
    <p:sldId id="1012" r:id="rId9"/>
    <p:sldId id="1074" r:id="rId10"/>
    <p:sldId id="1075" r:id="rId11"/>
    <p:sldId id="1077" r:id="rId12"/>
    <p:sldId id="1078" r:id="rId13"/>
    <p:sldId id="1079" r:id="rId14"/>
    <p:sldId id="1080" r:id="rId15"/>
    <p:sldId id="636" r:id="rId16"/>
    <p:sldId id="805" r:id="rId17"/>
    <p:sldId id="804" r:id="rId18"/>
    <p:sldId id="325" r:id="rId19"/>
    <p:sldId id="780" r:id="rId20"/>
    <p:sldId id="392" r:id="rId21"/>
    <p:sldId id="326" r:id="rId22"/>
    <p:sldId id="327" r:id="rId23"/>
    <p:sldId id="1082" r:id="rId24"/>
    <p:sldId id="1083" r:id="rId25"/>
    <p:sldId id="1085" r:id="rId26"/>
    <p:sldId id="1086" r:id="rId27"/>
    <p:sldId id="1088" r:id="rId28"/>
    <p:sldId id="1089" r:id="rId29"/>
    <p:sldId id="1090" r:id="rId30"/>
    <p:sldId id="1173" r:id="rId31"/>
    <p:sldId id="635" r:id="rId32"/>
    <p:sldId id="1091" r:id="rId33"/>
    <p:sldId id="1092" r:id="rId34"/>
    <p:sldId id="1093" r:id="rId35"/>
    <p:sldId id="1094" r:id="rId36"/>
    <p:sldId id="1095" r:id="rId37"/>
    <p:sldId id="944" r:id="rId38"/>
    <p:sldId id="1096" r:id="rId39"/>
    <p:sldId id="1097" r:id="rId40"/>
    <p:sldId id="1098" r:id="rId41"/>
    <p:sldId id="1099" r:id="rId42"/>
    <p:sldId id="1100" r:id="rId43"/>
    <p:sldId id="1101" r:id="rId44"/>
    <p:sldId id="1102" r:id="rId45"/>
    <p:sldId id="1103" r:id="rId46"/>
    <p:sldId id="1104" r:id="rId47"/>
    <p:sldId id="1105" r:id="rId48"/>
    <p:sldId id="1106" r:id="rId49"/>
    <p:sldId id="1107" r:id="rId50"/>
    <p:sldId id="1108" r:id="rId51"/>
    <p:sldId id="1109" r:id="rId52"/>
    <p:sldId id="1110" r:id="rId53"/>
    <p:sldId id="1111" r:id="rId54"/>
    <p:sldId id="923" r:id="rId55"/>
    <p:sldId id="806" r:id="rId56"/>
    <p:sldId id="926" r:id="rId57"/>
    <p:sldId id="1030" r:id="rId58"/>
    <p:sldId id="1112" r:id="rId59"/>
    <p:sldId id="1031" r:id="rId60"/>
    <p:sldId id="1156" r:id="rId61"/>
    <p:sldId id="1157" r:id="rId62"/>
    <p:sldId id="1158" r:id="rId63"/>
    <p:sldId id="1159" r:id="rId64"/>
    <p:sldId id="1160" r:id="rId65"/>
    <p:sldId id="1161" r:id="rId66"/>
    <p:sldId id="1162" r:id="rId67"/>
    <p:sldId id="1163" r:id="rId68"/>
    <p:sldId id="1164" r:id="rId69"/>
    <p:sldId id="1165" r:id="rId70"/>
    <p:sldId id="1166" r:id="rId71"/>
    <p:sldId id="1167" r:id="rId72"/>
    <p:sldId id="1168" r:id="rId73"/>
    <p:sldId id="1169" r:id="rId74"/>
    <p:sldId id="1170" r:id="rId75"/>
    <p:sldId id="1171" r:id="rId76"/>
    <p:sldId id="1172" r:id="rId77"/>
    <p:sldId id="824" r:id="rId78"/>
    <p:sldId id="1114" r:id="rId79"/>
    <p:sldId id="1115" r:id="rId80"/>
    <p:sldId id="873" r:id="rId81"/>
    <p:sldId id="1117" r:id="rId82"/>
    <p:sldId id="1118" r:id="rId83"/>
    <p:sldId id="1119" r:id="rId84"/>
    <p:sldId id="1120" r:id="rId85"/>
    <p:sldId id="1121" r:id="rId86"/>
    <p:sldId id="1122" r:id="rId87"/>
    <p:sldId id="1123" r:id="rId88"/>
    <p:sldId id="1040" r:id="rId89"/>
    <p:sldId id="1125" r:id="rId90"/>
    <p:sldId id="1126" r:id="rId91"/>
    <p:sldId id="1127" r:id="rId92"/>
    <p:sldId id="1128" r:id="rId93"/>
    <p:sldId id="1129" r:id="rId94"/>
    <p:sldId id="311" r:id="rId95"/>
    <p:sldId id="1131" r:id="rId96"/>
    <p:sldId id="1136" r:id="rId97"/>
    <p:sldId id="1137" r:id="rId98"/>
    <p:sldId id="1132" r:id="rId99"/>
    <p:sldId id="1133" r:id="rId100"/>
    <p:sldId id="1134" r:id="rId101"/>
    <p:sldId id="1135" r:id="rId102"/>
    <p:sldId id="1138" r:id="rId103"/>
    <p:sldId id="1139" r:id="rId104"/>
    <p:sldId id="1140" r:id="rId105"/>
    <p:sldId id="1141" r:id="rId106"/>
    <p:sldId id="1142" r:id="rId107"/>
    <p:sldId id="1143" r:id="rId108"/>
    <p:sldId id="1144" r:id="rId109"/>
    <p:sldId id="1145" r:id="rId110"/>
    <p:sldId id="1146" r:id="rId111"/>
    <p:sldId id="1147" r:id="rId112"/>
    <p:sldId id="1148" r:id="rId113"/>
    <p:sldId id="1149" r:id="rId114"/>
    <p:sldId id="1150" r:id="rId115"/>
    <p:sldId id="1151" r:id="rId116"/>
    <p:sldId id="1152" r:id="rId117"/>
    <p:sldId id="1153" r:id="rId118"/>
    <p:sldId id="1154" r:id="rId119"/>
    <p:sldId id="1155" r:id="rId120"/>
    <p:sldId id="811" r:id="rId121"/>
    <p:sldId id="323" r:id="rId122"/>
  </p:sldIdLst>
  <p:sldSz cx="10160000" cy="5715000"/>
  <p:notesSz cx="6889750" cy="10021888"/>
  <p:embeddedFontLst>
    <p:embeddedFont>
      <p:font typeface="Calibri" panose="020F0502020204030204" pitchFamily="34" charset="0"/>
      <p:regular r:id="rId125"/>
      <p:bold r:id="rId126"/>
      <p:italic r:id="rId127"/>
      <p:boldItalic r:id="rId128"/>
    </p:embeddedFont>
    <p:embeddedFont>
      <p:font typeface="Calibri Light" panose="020F0302020204030204" pitchFamily="34" charset="0"/>
      <p:regular r:id="rId129"/>
      <p:italic r:id="rId130"/>
    </p:embeddedFont>
    <p:embeddedFont>
      <p:font typeface="Chulabhorn Likit Display Medium" panose="020B0604020202020204" charset="-34"/>
      <p:regular r:id="rId131"/>
    </p:embeddedFont>
    <p:embeddedFont>
      <p:font typeface="Chulabhorn Likit Text" panose="020B0604020202020204" charset="-34"/>
      <p:regular r:id="rId132"/>
      <p:bold r:id="rId133"/>
    </p:embeddedFont>
    <p:embeddedFont>
      <p:font typeface="Chulabhorn Likit Text Light" panose="020B0604020202020204" charset="-34"/>
      <p:regular r:id="rId134"/>
    </p:embeddedFont>
    <p:embeddedFont>
      <p:font typeface="JasmineUPC" panose="02020603050405020304" pitchFamily="18" charset="-34"/>
      <p:regular r:id="rId135"/>
      <p:bold r:id="rId136"/>
      <p:italic r:id="rId137"/>
      <p:boldItalic r:id="rId138"/>
    </p:embeddedFont>
    <p:embeddedFont>
      <p:font typeface="KodchiangUPC" panose="02020603050405020304" pitchFamily="18" charset="-34"/>
      <p:regular r:id="rId139"/>
      <p:bold r:id="rId140"/>
      <p:italic r:id="rId141"/>
      <p:boldItalic r:id="rId142"/>
    </p:embeddedFont>
    <p:embeddedFont>
      <p:font typeface="Poppins" panose="00000500000000000000" pitchFamily="2" charset="0"/>
      <p:regular r:id="rId143"/>
      <p:bold r:id="rId144"/>
      <p:italic r:id="rId145"/>
      <p:boldItalic r:id="rId146"/>
    </p:embeddedFont>
    <p:embeddedFont>
      <p:font typeface="Roboto Condensed" panose="02000000000000000000" pitchFamily="2" charset="0"/>
      <p:regular r:id="rId147"/>
      <p:bold r:id="rId148"/>
      <p:italic r:id="rId149"/>
      <p:boldItalic r:id="rId150"/>
    </p:embeddedFont>
    <p:embeddedFont>
      <p:font typeface="TH Sarabun New" panose="020B0500040200020003" pitchFamily="34" charset="-34"/>
      <p:regular r:id="rId151"/>
      <p:bold r:id="rId152"/>
      <p:italic r:id="rId153"/>
      <p:boldItalic r:id="rId154"/>
    </p:embeddedFont>
    <p:embeddedFont>
      <p:font typeface="TH SarabunPSK" panose="020B0500040200020003" pitchFamily="34" charset="-34"/>
      <p:regular r:id="rId155"/>
      <p:bold r:id="rId156"/>
      <p:italic r:id="rId157"/>
      <p:boldItalic r:id="rId158"/>
    </p:embeddedFont>
  </p:embeddedFontLst>
  <p:defaultTextStyle>
    <a:defPPr>
      <a:defRPr lang="en-US"/>
    </a:defPPr>
    <a:lvl1pPr marL="0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1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4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5FF"/>
    <a:srgbClr val="CCDED6"/>
    <a:srgbClr val="E7EBF1"/>
    <a:srgbClr val="FFEFEF"/>
    <a:srgbClr val="FFFAEB"/>
    <a:srgbClr val="EFDECD"/>
    <a:srgbClr val="EFF9FF"/>
    <a:srgbClr val="1D6FA9"/>
    <a:srgbClr val="FFFFDD"/>
    <a:srgbClr val="FFE1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สไตล์สีอ่อน 3 - เน้น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สไตล์สีอ่อน 2 - เน้น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สไตล์สีอ่อน 1 - เน้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50" autoAdjust="0"/>
    <p:restoredTop sz="94280" autoAdjust="0"/>
  </p:normalViewPr>
  <p:slideViewPr>
    <p:cSldViewPr snapToGrid="0">
      <p:cViewPr varScale="1">
        <p:scale>
          <a:sx n="87" d="100"/>
          <a:sy n="87" d="100"/>
        </p:scale>
        <p:origin x="804" y="78"/>
      </p:cViewPr>
      <p:guideLst>
        <p:guide orient="horz" pos="18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font" Target="fonts/font9.fntdata"/><Relationship Id="rId138" Type="http://schemas.openxmlformats.org/officeDocument/2006/relationships/font" Target="fonts/font14.fntdata"/><Relationship Id="rId154" Type="http://schemas.openxmlformats.org/officeDocument/2006/relationships/font" Target="fonts/font30.fntdata"/><Relationship Id="rId159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notesMaster" Target="notesMasters/notesMaster1.xml"/><Relationship Id="rId128" Type="http://schemas.openxmlformats.org/officeDocument/2006/relationships/font" Target="fonts/font4.fntdata"/><Relationship Id="rId144" Type="http://schemas.openxmlformats.org/officeDocument/2006/relationships/font" Target="fonts/font20.fntdata"/><Relationship Id="rId149" Type="http://schemas.openxmlformats.org/officeDocument/2006/relationships/font" Target="fonts/font25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font" Target="fonts/font10.fntdata"/><Relationship Id="rId139" Type="http://schemas.openxmlformats.org/officeDocument/2006/relationships/font" Target="fonts/font15.fntdata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font" Target="fonts/font26.fntdata"/><Relationship Id="rId155" Type="http://schemas.openxmlformats.org/officeDocument/2006/relationships/font" Target="fonts/font31.fntdata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handoutMaster" Target="handoutMasters/handoutMaster1.xml"/><Relationship Id="rId129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font" Target="fonts/font8.fntdata"/><Relationship Id="rId140" Type="http://schemas.openxmlformats.org/officeDocument/2006/relationships/font" Target="fonts/font16.fntdata"/><Relationship Id="rId145" Type="http://schemas.openxmlformats.org/officeDocument/2006/relationships/font" Target="fonts/font21.fntdata"/><Relationship Id="rId153" Type="http://schemas.openxmlformats.org/officeDocument/2006/relationships/font" Target="fonts/font29.fntdata"/><Relationship Id="rId16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font" Target="fonts/font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font" Target="fonts/font6.fntdata"/><Relationship Id="rId135" Type="http://schemas.openxmlformats.org/officeDocument/2006/relationships/font" Target="fonts/font11.fntdata"/><Relationship Id="rId143" Type="http://schemas.openxmlformats.org/officeDocument/2006/relationships/font" Target="fonts/font19.fntdata"/><Relationship Id="rId148" Type="http://schemas.openxmlformats.org/officeDocument/2006/relationships/font" Target="fonts/font24.fntdata"/><Relationship Id="rId151" Type="http://schemas.openxmlformats.org/officeDocument/2006/relationships/font" Target="fonts/font27.fntdata"/><Relationship Id="rId156" Type="http://schemas.openxmlformats.org/officeDocument/2006/relationships/font" Target="fonts/font3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font" Target="fonts/font1.fntdata"/><Relationship Id="rId141" Type="http://schemas.openxmlformats.org/officeDocument/2006/relationships/font" Target="fonts/font17.fntdata"/><Relationship Id="rId146" Type="http://schemas.openxmlformats.org/officeDocument/2006/relationships/font" Target="fonts/font22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font" Target="fonts/font7.fntdata"/><Relationship Id="rId136" Type="http://schemas.openxmlformats.org/officeDocument/2006/relationships/font" Target="fonts/font12.fntdata"/><Relationship Id="rId157" Type="http://schemas.openxmlformats.org/officeDocument/2006/relationships/font" Target="fonts/font33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font" Target="fonts/font2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font" Target="fonts/font2.fntdata"/><Relationship Id="rId147" Type="http://schemas.openxmlformats.org/officeDocument/2006/relationships/font" Target="fonts/font2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font" Target="fonts/font18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font" Target="fonts/font13.fntdata"/><Relationship Id="rId158" Type="http://schemas.openxmlformats.org/officeDocument/2006/relationships/font" Target="fonts/font34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4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911765977424885E-2"/>
          <c:y val="4.4507764720869682E-2"/>
          <c:w val="0.92208821358267712"/>
          <c:h val="0.783740539878165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จัดสรร</c:v>
                </c:pt>
              </c:strCache>
            </c:strRef>
          </c:tx>
          <c:spPr>
            <a:solidFill>
              <a:srgbClr val="DAE1C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AE1C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F2-486D-8FDC-75D9962F428E}"/>
              </c:ext>
            </c:extLst>
          </c:dPt>
          <c:dLbls>
            <c:dLbl>
              <c:idx val="0"/>
              <c:layout>
                <c:manualLayout>
                  <c:x val="-3.8248571021922737E-2"/>
                  <c:y val="2.88287990021658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F2-486D-8FDC-75D9962F42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effectLst/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mmm\-yy</c:formatCode>
                <c:ptCount val="1"/>
                <c:pt idx="0">
                  <c:v>242948</c:v>
                </c:pt>
              </c:numCache>
            </c:numRef>
          </c:cat>
          <c:val>
            <c:numRef>
              <c:f>Sheet1!$B$2</c:f>
              <c:numCache>
                <c:formatCode>#,##0</c:formatCode>
                <c:ptCount val="1"/>
                <c:pt idx="0">
                  <c:v>1044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58-4722-988A-EE63C2664F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เป้า ครม.(ไตรมาส 4)</c:v>
                </c:pt>
              </c:strCache>
            </c:strRef>
          </c:tx>
          <c:spPr>
            <a:solidFill>
              <a:srgbClr val="FFFFD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726154781319807E-2"/>
                  <c:y val="-9.140503747923963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dirty="0"/>
                      <a:t>1,044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5F2-486D-8FDC-75D9962F42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mmm\-yy</c:formatCode>
                <c:ptCount val="1"/>
                <c:pt idx="0">
                  <c:v>242948</c:v>
                </c:pt>
              </c:numCache>
            </c:numRef>
          </c:cat>
          <c:val>
            <c:numRef>
              <c:f>Sheet1!$C$2</c:f>
              <c:numCache>
                <c:formatCode>#,##0</c:formatCode>
                <c:ptCount val="1"/>
                <c:pt idx="0">
                  <c:v>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58-4722-988A-EE63C2664F9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เบิกจ่าย</c:v>
                </c:pt>
              </c:strCache>
            </c:strRef>
          </c:tx>
          <c:spPr>
            <a:solidFill>
              <a:srgbClr val="ECC6C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1950004331016609E-2"/>
                  <c:y val="-1.371086358144169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845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5F2-486D-8FDC-75D9962F42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effectLst/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mmm\-yy</c:formatCode>
                <c:ptCount val="1"/>
                <c:pt idx="0">
                  <c:v>242948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58-4722-988A-EE63C2664F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223003008"/>
        <c:axId val="223004544"/>
      </c:barChart>
      <c:dateAx>
        <c:axId val="2230030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none"/>
        <c:minorTickMark val="none"/>
        <c:tickLblPos val="nextTo"/>
        <c:crossAx val="223004544"/>
        <c:crosses val="autoZero"/>
        <c:auto val="1"/>
        <c:lblOffset val="100"/>
        <c:baseTimeUnit val="days"/>
      </c:dateAx>
      <c:valAx>
        <c:axId val="223004544"/>
        <c:scaling>
          <c:orientation val="minMax"/>
          <c:max val="1100"/>
          <c:min val="10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en-US"/>
          </a:p>
        </c:txPr>
        <c:crossAx val="223003008"/>
        <c:crosses val="autoZero"/>
        <c:crossBetween val="between"/>
        <c:majorUnit val="100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824949183338348"/>
          <c:y val="0.92499008255019677"/>
          <c:w val="0.71850098425196851"/>
          <c:h val="7.50099174498032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>
            <a:defRPr sz="1600" b="1" i="0" u="none" strike="noStrike" kern="1200" baseline="0">
              <a:solidFill>
                <a:srgbClr val="002060"/>
              </a:solidFill>
              <a:effectLst/>
              <a:latin typeface="Chulabhorn Likit Text" panose="00000500000000000000" pitchFamily="50" charset="-34"/>
              <a:ea typeface="+mn-ea"/>
              <a:cs typeface="Chulabhorn Likit Text" panose="00000500000000000000" pitchFamily="50" charset="-34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67198538238449E-2"/>
          <c:y val="8.9275998709633916E-2"/>
          <c:w val="0.85847364898600909"/>
          <c:h val="0.7925972906689637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6117727045775658E-2"/>
                  <c:y val="-1.528698608041687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400" dirty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1</a:t>
                    </a: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7.282015871161017E-2"/>
                      <c:h val="5.959145119347918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B38F-4026-A554-462829140CF6}"/>
                </c:ext>
              </c:extLst>
            </c:dLbl>
            <c:dLbl>
              <c:idx val="1"/>
              <c:layout>
                <c:manualLayout>
                  <c:x val="-1.8888168867453547E-2"/>
                  <c:y val="-1.389726007310615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400" dirty="0">
                        <a:solidFill>
                          <a:srgbClr val="FF0000"/>
                        </a:solidFill>
                      </a:rPr>
                      <a:t>1</a:t>
                    </a: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1-B38F-4026-A554-462829140CF6}"/>
                </c:ext>
              </c:extLst>
            </c:dLbl>
            <c:dLbl>
              <c:idx val="2"/>
              <c:layout>
                <c:manualLayout>
                  <c:x val="-4.8569577087737563E-2"/>
                  <c:y val="-1.6676712087727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38F-4026-A554-462829140CF6}"/>
                </c:ext>
              </c:extLst>
            </c:dLbl>
            <c:dLbl>
              <c:idx val="3"/>
              <c:layout>
                <c:manualLayout>
                  <c:x val="-7.2854365631606341E-2"/>
                  <c:y val="-3.0935300922734298E-2"/>
                </c:manualLayout>
              </c:layout>
              <c:tx>
                <c:rich>
                  <a:bodyPr/>
                  <a:lstStyle/>
                  <a:p>
                    <a:r>
                      <a:rPr lang="th-TH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เป้าหมาย</a:t>
                    </a:r>
                  </a:p>
                  <a:p>
                    <a:fld id="{FB430E89-9DE2-422D-AE68-4C5099340872}" type="VALUE">
                      <a:rPr lang="en-US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8AB-4C84-92F1-FF2EF92B10D0}"/>
                </c:ext>
              </c:extLst>
            </c:dLbl>
            <c:spPr>
              <a:noFill/>
              <a:ln w="12700" cap="flat" cmpd="sng" algn="ctr">
                <a:noFill/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พ.ค. - 65</c:v>
                </c:pt>
                <c:pt idx="1">
                  <c:v>มิ.ย. - 65</c:v>
                </c:pt>
                <c:pt idx="2">
                  <c:v>ก.ค.-65</c:v>
                </c:pt>
                <c:pt idx="3">
                  <c:v>ก.ย. - 65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38F-4026-A554-462829140C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พ.ค. - 65</c:v>
                </c:pt>
                <c:pt idx="1">
                  <c:v>มิ.ย. - 65</c:v>
                </c:pt>
                <c:pt idx="2">
                  <c:v>ก.ค.-65</c:v>
                </c:pt>
                <c:pt idx="3">
                  <c:v>ก.ย. - 65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38F-4026-A554-462829140CF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พ.ค. - 65</c:v>
                </c:pt>
                <c:pt idx="1">
                  <c:v>มิ.ย. - 65</c:v>
                </c:pt>
                <c:pt idx="2">
                  <c:v>ก.ค.-65</c:v>
                </c:pt>
                <c:pt idx="3">
                  <c:v>ก.ย. - 65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38F-4026-A554-462829140C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4519568"/>
        <c:axId val="644526640"/>
      </c:lineChart>
      <c:catAx>
        <c:axId val="644519568"/>
        <c:scaling>
          <c:orientation val="minMax"/>
          <c:max val="5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6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en-US"/>
          </a:p>
        </c:txPr>
        <c:crossAx val="644526640"/>
        <c:crosses val="autoZero"/>
        <c:auto val="0"/>
        <c:lblAlgn val="ctr"/>
        <c:lblOffset val="100"/>
        <c:noMultiLvlLbl val="1"/>
      </c:catAx>
      <c:valAx>
        <c:axId val="64452664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en-US"/>
          </a:p>
        </c:txPr>
        <c:crossAx val="644519568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58619874662238"/>
          <c:y val="7.103298910531218E-2"/>
          <c:w val="0.78898033649351917"/>
          <c:h val="0.783832878978160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ก.พ.-65</c:v>
                </c:pt>
              </c:strCache>
            </c:strRef>
          </c:tx>
          <c:spPr>
            <a:ln w="28575" cap="rnd" cmpd="sng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8575" cap="rnd" cmpd="sng">
                <a:solidFill>
                  <a:schemeClr val="accen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FDA0-492A-A395-E9CE333DE8B6}"/>
              </c:ext>
            </c:extLst>
          </c:dPt>
          <c:dLbls>
            <c:dLbl>
              <c:idx val="0"/>
              <c:layout>
                <c:manualLayout>
                  <c:x val="-2.472743611770559E-2"/>
                  <c:y val="-2.086005382815818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2">
                            <a:lumMod val="75000"/>
                          </a:schemeClr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400" b="1" dirty="0">
                        <a:solidFill>
                          <a:srgbClr val="FFC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3</a:t>
                    </a:r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728864482567094E-2"/>
                      <c:h val="5.733567042337464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FDA0-492A-A395-E9CE333DE8B6}"/>
                </c:ext>
              </c:extLst>
            </c:dLbl>
            <c:dLbl>
              <c:idx val="1"/>
              <c:layout>
                <c:manualLayout>
                  <c:x val="-4.1890933990734687E-2"/>
                  <c:y val="-1.9634254794437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2">
                            <a:lumMod val="75000"/>
                          </a:schemeClr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4</a:t>
                    </a:r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535122135131083E-2"/>
                      <c:h val="6.031569487365399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FDA0-492A-A395-E9CE333DE8B6}"/>
                </c:ext>
              </c:extLst>
            </c:dLbl>
            <c:spPr>
              <a:noFill/>
              <a:ln w="9525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พ.ค.-65</c:v>
                </c:pt>
                <c:pt idx="1">
                  <c:v>มิ.ย.-65</c:v>
                </c:pt>
                <c:pt idx="2">
                  <c:v>ก.ค.-65</c:v>
                </c:pt>
                <c:pt idx="3">
                  <c:v>     ก.ย. - 65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 formatCode="General">
                  <c:v>3</c:v>
                </c:pt>
                <c:pt idx="1">
                  <c:v>4</c:v>
                </c:pt>
                <c:pt idx="2">
                  <c:v>4</c:v>
                </c:pt>
                <c:pt idx="3" formatCode="General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DA0-492A-A395-E9CE333DE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19215"/>
        <c:axId val="505624207"/>
      </c:lineChart>
      <c:catAx>
        <c:axId val="50561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en-US"/>
          </a:p>
        </c:txPr>
        <c:crossAx val="505624207"/>
        <c:crosses val="autoZero"/>
        <c:auto val="1"/>
        <c:lblAlgn val="ctr"/>
        <c:lblOffset val="100"/>
        <c:noMultiLvlLbl val="1"/>
      </c:catAx>
      <c:valAx>
        <c:axId val="505624207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en-US"/>
          </a:p>
        </c:txPr>
        <c:crossAx val="505619215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05203547074834"/>
          <c:y val="7.9739301999178266E-2"/>
          <c:w val="0.81699159017135636"/>
          <c:h val="0.783832878978160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ก.พ.-65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8261375550249416E-2"/>
                  <c:y val="-1.7880146701676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8B-44F2-8F28-86F335BFC8FF}"/>
                </c:ext>
              </c:extLst>
            </c:dLbl>
            <c:dLbl>
              <c:idx val="1"/>
              <c:layout>
                <c:manualLayout>
                  <c:x val="-4.7826719437811756E-2"/>
                  <c:y val="-1.814904510822198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FFC00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fld id="{9832B494-306F-4374-9570-FCAEA8BEABEB}" type="VALUE">
                      <a:rPr lang="en-US" sz="1400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pPr>
                        <a:defRPr sz="1400" b="1">
                          <a:solidFill>
                            <a:srgbClr val="FFC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C00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957761851557913E-2"/>
                      <c:h val="6.389172421398922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C8B-44F2-8F28-86F335BFC8FF}"/>
                </c:ext>
              </c:extLst>
            </c:dLbl>
            <c:dLbl>
              <c:idx val="2"/>
              <c:layout>
                <c:manualLayout>
                  <c:x val="-3.2795464757356597E-2"/>
                  <c:y val="-2.0314901540139183E-2"/>
                </c:manualLayout>
              </c:layout>
              <c:tx>
                <c:rich>
                  <a:bodyPr/>
                  <a:lstStyle/>
                  <a:p>
                    <a:fld id="{BDB54B43-2A81-40DC-9755-379025CCC847}" type="VALUE">
                      <a:rPr lang="en-US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93C-4DB0-8F49-329BD646CA61}"/>
                </c:ext>
              </c:extLst>
            </c:dLbl>
            <c:dLbl>
              <c:idx val="3"/>
              <c:layout>
                <c:manualLayout>
                  <c:x val="-0.10385230506496267"/>
                  <c:y val="-1.0117232292329834E-2"/>
                </c:manualLayout>
              </c:layout>
              <c:tx>
                <c:rich>
                  <a:bodyPr/>
                  <a:lstStyle/>
                  <a:p>
                    <a:r>
                      <a:rPr lang="th-TH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เป้าหมาย</a:t>
                    </a:r>
                  </a:p>
                  <a:p>
                    <a:fld id="{B804DFEA-6929-4306-8E59-2DA391CFA69C}" type="VALUE">
                      <a:rPr lang="en-US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04A-470C-89AC-EF0810D36D73}"/>
                </c:ext>
              </c:extLst>
            </c:dLbl>
            <c:spPr>
              <a:noFill/>
              <a:ln w="12700" cap="flat" cmpd="sng" algn="ctr">
                <a:noFill/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C00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พ.ค.-65</c:v>
                </c:pt>
                <c:pt idx="1">
                  <c:v>มิ.ย.-65</c:v>
                </c:pt>
                <c:pt idx="2">
                  <c:v>ก.ค.-65</c:v>
                </c:pt>
                <c:pt idx="3">
                  <c:v>ก.ย. - 65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 formatCode="General">
                  <c:v>3</c:v>
                </c:pt>
                <c:pt idx="1">
                  <c:v>4</c:v>
                </c:pt>
                <c:pt idx="2">
                  <c:v>4</c:v>
                </c:pt>
                <c:pt idx="3" formatCode="General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DA0-492A-A395-E9CE333DE8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มี.ค.-65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พ.ค.-65</c:v>
                </c:pt>
                <c:pt idx="1">
                  <c:v>มิ.ย.-65</c:v>
                </c:pt>
                <c:pt idx="2">
                  <c:v>ก.ค.-65</c:v>
                </c:pt>
                <c:pt idx="3">
                  <c:v>ก.ย. - 65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DA0-492A-A395-E9CE333DE8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ก.ย.-65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พ.ค.-65</c:v>
                </c:pt>
                <c:pt idx="1">
                  <c:v>มิ.ย.-65</c:v>
                </c:pt>
                <c:pt idx="2">
                  <c:v>ก.ค.-65</c:v>
                </c:pt>
                <c:pt idx="3">
                  <c:v>ก.ย. - 65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DA0-492A-A395-E9CE333DE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19215"/>
        <c:axId val="505624207"/>
      </c:lineChart>
      <c:catAx>
        <c:axId val="50561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en-US"/>
          </a:p>
        </c:txPr>
        <c:crossAx val="505624207"/>
        <c:crosses val="autoZero"/>
        <c:auto val="1"/>
        <c:lblAlgn val="ctr"/>
        <c:lblOffset val="100"/>
        <c:noMultiLvlLbl val="1"/>
      </c:catAx>
      <c:valAx>
        <c:axId val="505624207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en-US"/>
          </a:p>
        </c:txPr>
        <c:crossAx val="505619215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624194557210274E-2"/>
          <c:y val="0.11235367268743528"/>
          <c:w val="0.87779032096117937"/>
          <c:h val="0.7484152110917677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ก.พ.-65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5096349150640714E-2"/>
                  <c:y val="-3.24661818352526E-2"/>
                </c:manualLayout>
              </c:layout>
              <c:tx>
                <c:rich>
                  <a:bodyPr/>
                  <a:lstStyle/>
                  <a:p>
                    <a:fld id="{E3961E8A-3767-4B97-B196-9117612A949B}" type="VALUE">
                      <a:rPr lang="en-US" dirty="0">
                        <a:solidFill>
                          <a:srgbClr val="FFC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40A-43C0-A369-7BAD7161C948}"/>
                </c:ext>
              </c:extLst>
            </c:dLbl>
            <c:dLbl>
              <c:idx val="1"/>
              <c:layout>
                <c:manualLayout>
                  <c:x val="-5.5322462676736885E-2"/>
                  <c:y val="-1.328138744239692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400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4</a:t>
                    </a: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553170968963214E-2"/>
                      <c:h val="6.32795398679832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840A-43C0-A369-7BAD7161C948}"/>
                </c:ext>
              </c:extLst>
            </c:dLbl>
            <c:dLbl>
              <c:idx val="2"/>
              <c:layout>
                <c:manualLayout>
                  <c:x val="-4.0945740675747501E-2"/>
                  <c:y val="-1.7708826455592328E-2"/>
                </c:manualLayout>
              </c:layout>
              <c:tx>
                <c:rich>
                  <a:bodyPr/>
                  <a:lstStyle/>
                  <a:p>
                    <a:fld id="{FD4971CF-1E88-4221-9D21-1DDB9F82E919}" type="VALUE">
                      <a:rPr lang="en-US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40A-43C0-A369-7BAD7161C948}"/>
                </c:ext>
              </c:extLst>
            </c:dLbl>
            <c:dLbl>
              <c:idx val="3"/>
              <c:layout>
                <c:manualLayout>
                  <c:x val="-6.4343306776174641E-2"/>
                  <c:y val="-3.5417652911184656E-2"/>
                </c:manualLayout>
              </c:layout>
              <c:tx>
                <c:rich>
                  <a:bodyPr/>
                  <a:lstStyle/>
                  <a:p>
                    <a:r>
                      <a:rPr lang="th-TH" dirty="0">
                        <a:solidFill>
                          <a:srgbClr val="002060"/>
                        </a:solidFill>
                      </a:rPr>
                      <a:t>เป้าหมาย</a:t>
                    </a:r>
                  </a:p>
                  <a:p>
                    <a:fld id="{29124B70-1926-40BF-85CE-758D033F3C9C}" type="VALUE">
                      <a:rPr lang="en-US" smtClean="0">
                        <a:solidFill>
                          <a:srgbClr val="00206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D35-4945-B698-CE4DCB93BE4E}"/>
                </c:ext>
              </c:extLst>
            </c:dLbl>
            <c:spPr>
              <a:noFill/>
              <a:ln w="12700" cap="flat" cmpd="sng" algn="ctr">
                <a:noFill/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พ.ค.-65</c:v>
                </c:pt>
                <c:pt idx="1">
                  <c:v>มิ.ย.-65</c:v>
                </c:pt>
                <c:pt idx="2">
                  <c:v>ก.ค.-65</c:v>
                </c:pt>
                <c:pt idx="3">
                  <c:v>ก.ย. - 65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 formatCode="General">
                  <c:v>3</c:v>
                </c:pt>
                <c:pt idx="1">
                  <c:v>4</c:v>
                </c:pt>
                <c:pt idx="2">
                  <c:v>4</c:v>
                </c:pt>
                <c:pt idx="3" formatCode="General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DA0-492A-A395-E9CE333DE8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มี.ค.-65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พ.ค.-65</c:v>
                </c:pt>
                <c:pt idx="1">
                  <c:v>มิ.ย.-65</c:v>
                </c:pt>
                <c:pt idx="2">
                  <c:v>ก.ค.-65</c:v>
                </c:pt>
                <c:pt idx="3">
                  <c:v>ก.ย. - 65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DA0-492A-A395-E9CE333DE8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ก.ย.-65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พ.ค.-65</c:v>
                </c:pt>
                <c:pt idx="1">
                  <c:v>มิ.ย.-65</c:v>
                </c:pt>
                <c:pt idx="2">
                  <c:v>ก.ค.-65</c:v>
                </c:pt>
                <c:pt idx="3">
                  <c:v>ก.ย. - 65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DA0-492A-A395-E9CE333DE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19215"/>
        <c:axId val="505624207"/>
      </c:lineChart>
      <c:catAx>
        <c:axId val="50561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en-US"/>
          </a:p>
        </c:txPr>
        <c:crossAx val="505624207"/>
        <c:crosses val="autoZero"/>
        <c:auto val="1"/>
        <c:lblAlgn val="ctr"/>
        <c:lblOffset val="100"/>
        <c:noMultiLvlLbl val="1"/>
      </c:catAx>
      <c:valAx>
        <c:axId val="505624207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en-US"/>
          </a:p>
        </c:txPr>
        <c:crossAx val="505619215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58315769744568"/>
          <c:y val="7.6993038005870901E-2"/>
          <c:w val="0.83990666338363851"/>
          <c:h val="0.783832878978160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ก.พ.-65</c:v>
                </c:pt>
              </c:strCache>
            </c:strRef>
          </c:tx>
          <c:spPr>
            <a:ln w="28575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750233823888811E-2"/>
                  <c:y val="-2.6460019059804833E-2"/>
                </c:manualLayout>
              </c:layout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2">
                          <a:lumMod val="25000"/>
                        </a:schemeClr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60-4CC1-B4A7-D9FF8539A9AF}"/>
                </c:ext>
              </c:extLst>
            </c:dLbl>
            <c:dLbl>
              <c:idx val="1"/>
              <c:layout>
                <c:manualLayout>
                  <c:x val="-3.8650996944211237E-2"/>
                  <c:y val="-2.64241846117492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FFC00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fld id="{C72D02E3-3144-4A67-A944-F7333054027E}" type="VALUE">
                      <a:rPr lang="en-US" sz="1400" smtClean="0">
                        <a:solidFill>
                          <a:srgbClr val="FFC000"/>
                        </a:solidFill>
                      </a:rPr>
                      <a:pPr>
                        <a:defRPr sz="1400" b="1">
                          <a:solidFill>
                            <a:srgbClr val="FFC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C00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6825884350428967E-2"/>
                      <c:h val="8.081549586862013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305-463F-A760-4C408CAE22AA}"/>
                </c:ext>
              </c:extLst>
            </c:dLbl>
            <c:dLbl>
              <c:idx val="2"/>
              <c:layout>
                <c:manualLayout>
                  <c:x val="-5.2507014716664246E-2"/>
                  <c:y val="-1.2136314698351799E-2"/>
                </c:manualLayout>
              </c:layout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9A-4EF1-9870-247BACCDC3FB}"/>
                </c:ext>
              </c:extLst>
            </c:dLbl>
            <c:dLbl>
              <c:idx val="3"/>
              <c:layout>
                <c:manualLayout>
                  <c:x val="-8.4594634821292397E-2"/>
                  <c:y val="-1.5954686939728978E-2"/>
                </c:manualLayout>
              </c:layout>
              <c:tx>
                <c:rich>
                  <a:bodyPr/>
                  <a:lstStyle/>
                  <a:p>
                    <a:r>
                      <a:rPr lang="th-TH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เป้าหมาย</a:t>
                    </a:r>
                  </a:p>
                  <a:p>
                    <a:fld id="{5BAB301B-9170-4FF2-9CE0-2BB0F351F311}" type="VALUE">
                      <a:rPr lang="en-US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DB0-4BCE-B41F-0F4B31FE2C20}"/>
                </c:ext>
              </c:extLst>
            </c:dLbl>
            <c:spPr>
              <a:noFill/>
              <a:ln w="12700" cap="flat" cmpd="sng" algn="ctr">
                <a:noFill/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พ.ค.-65</c:v>
                </c:pt>
                <c:pt idx="1">
                  <c:v>มิ.ย.-65</c:v>
                </c:pt>
                <c:pt idx="2">
                  <c:v>ก.ค.-65</c:v>
                </c:pt>
                <c:pt idx="3">
                  <c:v>ก.ย. - 65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 formatCode="General">
                  <c:v>2</c:v>
                </c:pt>
                <c:pt idx="1">
                  <c:v>3</c:v>
                </c:pt>
                <c:pt idx="2">
                  <c:v>4</c:v>
                </c:pt>
                <c:pt idx="3" formatCode="General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DA0-492A-A395-E9CE333DE8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มี.ค.-65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พ.ค.-65</c:v>
                </c:pt>
                <c:pt idx="1">
                  <c:v>มิ.ย.-65</c:v>
                </c:pt>
                <c:pt idx="2">
                  <c:v>ก.ค.-65</c:v>
                </c:pt>
                <c:pt idx="3">
                  <c:v>ก.ย. - 65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DA0-492A-A395-E9CE333DE8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ก.ย.-65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พ.ค.-65</c:v>
                </c:pt>
                <c:pt idx="1">
                  <c:v>มิ.ย.-65</c:v>
                </c:pt>
                <c:pt idx="2">
                  <c:v>ก.ค.-65</c:v>
                </c:pt>
                <c:pt idx="3">
                  <c:v>ก.ย. - 65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DA0-492A-A395-E9CE333DE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19215"/>
        <c:axId val="505624207"/>
      </c:lineChart>
      <c:catAx>
        <c:axId val="50561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en-US"/>
          </a:p>
        </c:txPr>
        <c:crossAx val="505624207"/>
        <c:crosses val="autoZero"/>
        <c:auto val="1"/>
        <c:lblAlgn val="ctr"/>
        <c:lblOffset val="100"/>
        <c:noMultiLvlLbl val="1"/>
      </c:catAx>
      <c:valAx>
        <c:axId val="505624207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en-US"/>
          </a:p>
        </c:txPr>
        <c:crossAx val="505619215"/>
        <c:crosses val="autoZero"/>
        <c:crossBetween val="between"/>
        <c:majorUnit val="1"/>
        <c:minorUnit val="1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58624504695177"/>
          <c:y val="0.11572101278746029"/>
          <c:w val="0.89241378621889722"/>
          <c:h val="0.783832878978160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ก.พ.-65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4270225223290533E-2"/>
                  <c:y val="-2.0816795805731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E9-42A8-ACFB-1B3D79E9E6E8}"/>
                </c:ext>
              </c:extLst>
            </c:dLbl>
            <c:dLbl>
              <c:idx val="1"/>
              <c:layout>
                <c:manualLayout>
                  <c:x val="-6.0686632295999403E-2"/>
                  <c:y val="-2.08230010373275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fld id="{7C8C3A4C-C16A-4783-A2A4-AB91F2B4362C}" type="VALUE">
                      <a:rPr lang="en-US" sz="1400" smtClean="0">
                        <a:solidFill>
                          <a:srgbClr val="FF0000"/>
                        </a:solidFill>
                      </a:rPr>
                      <a:pPr>
                        <a:defRPr sz="1400" b="1">
                          <a:solidFill>
                            <a:srgbClr val="FF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537577729210804E-2"/>
                      <c:h val="6.687174866426856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EE9-42A8-ACFB-1B3D79E9E6E8}"/>
                </c:ext>
              </c:extLst>
            </c:dLbl>
            <c:dLbl>
              <c:idx val="2"/>
              <c:layout>
                <c:manualLayout>
                  <c:x val="-4.569363363105404E-2"/>
                  <c:y val="-1.784296783348436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fld id="{5D52B7F9-A1DA-4741-80EA-73699A80AD4E}" type="VALUE">
                      <a: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pPr>
                        <a:defRPr sz="14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C96-423F-BB14-924972F462F8}"/>
                </c:ext>
              </c:extLst>
            </c:dLbl>
            <c:dLbl>
              <c:idx val="3"/>
              <c:layout>
                <c:manualLayout>
                  <c:x val="-1.4279260509704371E-2"/>
                  <c:y val="-2.527730360441999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th-TH" sz="140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เป้าหมาย</a:t>
                    </a:r>
                  </a:p>
                  <a:p>
                    <a:pPr>
                      <a:defRPr sz="1400" b="1">
                        <a:solidFill>
                          <a:schemeClr val="accent1">
                            <a:lumMod val="75000"/>
                          </a:schemeClr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defRPr>
                    </a:pPr>
                    <a:r>
                      <a:rPr lang="th-TH" sz="140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5</a:t>
                    </a: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396495712061749"/>
                      <c:h val="0.1778667584572623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BF6B-47E2-B8DF-D1395FA6B749}"/>
                </c:ext>
              </c:extLst>
            </c:dLbl>
            <c:spPr>
              <a:noFill/>
              <a:ln w="12700" cap="flat" cmpd="sng" algn="ctr">
                <a:noFill/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พ.ค.-65</c:v>
                </c:pt>
                <c:pt idx="1">
                  <c:v>มิ.ย.-65</c:v>
                </c:pt>
                <c:pt idx="2">
                  <c:v>ก.ค.-56</c:v>
                </c:pt>
                <c:pt idx="3">
                  <c:v>ก.ย. - 65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 formatCode="General">
                  <c:v>1</c:v>
                </c:pt>
                <c:pt idx="1">
                  <c:v>1</c:v>
                </c:pt>
                <c:pt idx="2">
                  <c:v>2</c:v>
                </c:pt>
                <c:pt idx="3" formatCode="General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DA0-492A-A395-E9CE333DE8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มี.ค.-65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พ.ค.-65</c:v>
                </c:pt>
                <c:pt idx="1">
                  <c:v>มิ.ย.-65</c:v>
                </c:pt>
                <c:pt idx="2">
                  <c:v>ก.ค.-56</c:v>
                </c:pt>
                <c:pt idx="3">
                  <c:v>ก.ย. - 65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DA0-492A-A395-E9CE333DE8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ก.ย.-65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พ.ค.-65</c:v>
                </c:pt>
                <c:pt idx="1">
                  <c:v>มิ.ย.-65</c:v>
                </c:pt>
                <c:pt idx="2">
                  <c:v>ก.ค.-56</c:v>
                </c:pt>
                <c:pt idx="3">
                  <c:v>ก.ย. - 65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DA0-492A-A395-E9CE333DE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19215"/>
        <c:axId val="505624207"/>
      </c:lineChart>
      <c:catAx>
        <c:axId val="50561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en-US"/>
          </a:p>
        </c:txPr>
        <c:crossAx val="505624207"/>
        <c:crosses val="autoZero"/>
        <c:auto val="1"/>
        <c:lblAlgn val="ctr"/>
        <c:lblOffset val="100"/>
        <c:noMultiLvlLbl val="1"/>
      </c:catAx>
      <c:valAx>
        <c:axId val="505624207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en-US"/>
          </a:p>
        </c:txPr>
        <c:crossAx val="505619215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58624504695177"/>
          <c:y val="0.12406761110623073"/>
          <c:w val="0.89241378621889722"/>
          <c:h val="0.783832878978160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ก.พ.-65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7126077325231412E-2"/>
                  <c:y val="-2.379055339905576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99.05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B55-40C5-AEB9-406EAA8C922F}"/>
                </c:ext>
              </c:extLst>
            </c:dLbl>
            <c:dLbl>
              <c:idx val="1"/>
              <c:layout>
                <c:manualLayout>
                  <c:x val="-7.3537966754733355E-2"/>
                  <c:y val="-2.082288395748596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99.05</a:t>
                    </a: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920410550102328"/>
                      <c:h val="6.687179054884688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2B55-40C5-AEB9-406EAA8C922F}"/>
                </c:ext>
              </c:extLst>
            </c:dLbl>
            <c:dLbl>
              <c:idx val="2"/>
              <c:layout>
                <c:manualLayout>
                  <c:x val="-4.569363363105404E-2"/>
                  <c:y val="-1.7842967833484366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99.05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B55-40C5-AEB9-406EAA8C922F}"/>
                </c:ext>
              </c:extLst>
            </c:dLbl>
            <c:dLbl>
              <c:idx val="3"/>
              <c:layout>
                <c:manualLayout>
                  <c:x val="-1.8563038662615706E-2"/>
                  <c:y val="-4.173599316326644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th-TH" sz="140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เป้าหมาย</a:t>
                    </a:r>
                  </a:p>
                  <a:p>
                    <a:pPr>
                      <a:defRPr sz="1400" b="1">
                        <a:solidFill>
                          <a:schemeClr val="accent1">
                            <a:lumMod val="75000"/>
                          </a:schemeClr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defRPr>
                    </a:pPr>
                    <a:r>
                      <a:rPr lang="th-TH" sz="140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100</a:t>
                    </a: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539740081479484"/>
                      <c:h val="0.1437996754698446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2B55-40C5-AEB9-406EAA8C922F}"/>
                </c:ext>
              </c:extLst>
            </c:dLbl>
            <c:spPr>
              <a:noFill/>
              <a:ln w="12700" cap="flat" cmpd="sng" algn="ctr">
                <a:noFill/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พ.ค.-65</c:v>
                </c:pt>
                <c:pt idx="1">
                  <c:v>มิ.ย.-65</c:v>
                </c:pt>
                <c:pt idx="2">
                  <c:v>ก.ค.</c:v>
                </c:pt>
                <c:pt idx="3">
                  <c:v>ก.ย. - 65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 formatCode="General">
                  <c:v>5</c:v>
                </c:pt>
                <c:pt idx="1">
                  <c:v>5</c:v>
                </c:pt>
                <c:pt idx="2">
                  <c:v>5</c:v>
                </c:pt>
                <c:pt idx="3" formatCode="General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B55-40C5-AEB9-406EAA8C92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มี.ค.-65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พ.ค.-65</c:v>
                </c:pt>
                <c:pt idx="1">
                  <c:v>มิ.ย.-65</c:v>
                </c:pt>
                <c:pt idx="2">
                  <c:v>ก.ค.</c:v>
                </c:pt>
                <c:pt idx="3">
                  <c:v>ก.ย. - 65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B55-40C5-AEB9-406EAA8C922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ก.ย.-65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พ.ค.-65</c:v>
                </c:pt>
                <c:pt idx="1">
                  <c:v>มิ.ย.-65</c:v>
                </c:pt>
                <c:pt idx="2">
                  <c:v>ก.ค.</c:v>
                </c:pt>
                <c:pt idx="3">
                  <c:v>ก.ย. - 65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B55-40C5-AEB9-406EAA8C92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19215"/>
        <c:axId val="505624207"/>
      </c:lineChart>
      <c:catAx>
        <c:axId val="50561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en-US"/>
          </a:p>
        </c:txPr>
        <c:crossAx val="505624207"/>
        <c:crosses val="autoZero"/>
        <c:auto val="1"/>
        <c:lblAlgn val="ctr"/>
        <c:lblOffset val="100"/>
        <c:noMultiLvlLbl val="1"/>
      </c:catAx>
      <c:valAx>
        <c:axId val="505624207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en-US"/>
          </a:p>
        </c:txPr>
        <c:crossAx val="505619215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21641142896453E-2"/>
          <c:y val="7.1032936803024041E-2"/>
          <c:w val="0.89241378621889722"/>
          <c:h val="0.783832878978160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ก.พ.-65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4325920374164573E-2"/>
                  <c:y val="-1.814415970063528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400" dirty="0">
                        <a:solidFill>
                          <a:srgbClr val="FF0000"/>
                        </a:solidFill>
                      </a:rPr>
                      <a:t>69.69</a:t>
                    </a:r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161377482508556"/>
                      <c:h val="6.925569931422155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FDA0-492A-A395-E9CE333DE8B6}"/>
                </c:ext>
              </c:extLst>
            </c:dLbl>
            <c:spPr>
              <a:noFill/>
              <a:ln w="9525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พ.ค.-65</c:v>
                </c:pt>
                <c:pt idx="1">
                  <c:v>มิ.ย.-65</c:v>
                </c:pt>
                <c:pt idx="2">
                  <c:v>ก.ค.-65</c:v>
                </c:pt>
                <c:pt idx="3">
                  <c:v>ก.ย. - 65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 formatCode="General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DA0-492A-A395-E9CE333DE8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มี.ค.-65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พ.ค.-65</c:v>
                </c:pt>
                <c:pt idx="1">
                  <c:v>มิ.ย.-65</c:v>
                </c:pt>
                <c:pt idx="2">
                  <c:v>ก.ค.-65</c:v>
                </c:pt>
                <c:pt idx="3">
                  <c:v>ก.ย. - 65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DA0-492A-A395-E9CE333DE8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ก.ย.-65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พ.ค.-65</c:v>
                </c:pt>
                <c:pt idx="1">
                  <c:v>มิ.ย.-65</c:v>
                </c:pt>
                <c:pt idx="2">
                  <c:v>ก.ค.-65</c:v>
                </c:pt>
                <c:pt idx="3">
                  <c:v>ก.ย. - 65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DA0-492A-A395-E9CE333DE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19215"/>
        <c:axId val="505624207"/>
      </c:lineChart>
      <c:catAx>
        <c:axId val="50561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en-US"/>
          </a:p>
        </c:txPr>
        <c:crossAx val="505624207"/>
        <c:crosses val="autoZero"/>
        <c:auto val="1"/>
        <c:lblAlgn val="ctr"/>
        <c:lblOffset val="100"/>
        <c:noMultiLvlLbl val="1"/>
      </c:catAx>
      <c:valAx>
        <c:axId val="505624207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en-US"/>
          </a:p>
        </c:txPr>
        <c:crossAx val="505619215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20803222269728E-2"/>
          <c:y val="0.14937289792542841"/>
          <c:w val="0.84026349756609686"/>
          <c:h val="0.7244026556013772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ก.พ.-65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523705975187857E-2"/>
                  <c:y val="-1.4857567298292303E-2"/>
                </c:manualLayout>
              </c:layout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305389718795097E-2"/>
                      <c:h val="6.44684415486073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3BE-4E5C-B293-F602D736167D}"/>
                </c:ext>
              </c:extLst>
            </c:dLbl>
            <c:dLbl>
              <c:idx val="1"/>
              <c:layout>
                <c:manualLayout>
                  <c:x val="-5.7944644158290218E-2"/>
                  <c:y val="-1.0805503489667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BE-4E5C-B293-F602D736167D}"/>
                </c:ext>
              </c:extLst>
            </c:dLbl>
            <c:dLbl>
              <c:idx val="2"/>
              <c:layout>
                <c:manualLayout>
                  <c:x val="-0.12025863386604395"/>
                  <c:y val="-6.753439681041969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400" dirty="0">
                        <a:solidFill>
                          <a:srgbClr val="FF0000"/>
                        </a:solidFill>
                      </a:rPr>
                      <a:t>5</a:t>
                    </a: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97316797969839"/>
                      <c:h val="0.1227505196426186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F74E-4199-AE35-A3308BAF0087}"/>
                </c:ext>
              </c:extLst>
            </c:dLbl>
            <c:dLbl>
              <c:idx val="3"/>
              <c:layout>
                <c:manualLayout>
                  <c:x val="-8.4019848093781005E-2"/>
                  <c:y val="-3.916995015004334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th-TH" sz="140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เป้าหมาย</a:t>
                    </a:r>
                  </a:p>
                  <a:p>
                    <a:pPr>
                      <a:defRPr sz="1400" b="1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defRPr>
                    </a:pPr>
                    <a:fld id="{E81CD733-FF3C-47F6-A31E-572331C72FCB}" type="VALUE">
                      <a:rPr lang="en-US" sz="140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>
                        <a:defRPr sz="1400" b="1">
                          <a:solidFill>
                            <a:srgbClr val="FF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033220075127281"/>
                      <c:h val="0.1401069659762772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A75-47C9-8A14-858CAB757E48}"/>
                </c:ext>
              </c:extLst>
            </c:dLbl>
            <c:spPr>
              <a:noFill/>
              <a:ln w="12700" cap="flat" cmpd="sng" algn="ctr">
                <a:noFill/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พ.ค.-65</c:v>
                </c:pt>
                <c:pt idx="1">
                  <c:v>มิ.ย.-65</c:v>
                </c:pt>
                <c:pt idx="2">
                  <c:v>ก.ค.-65</c:v>
                </c:pt>
                <c:pt idx="3">
                  <c:v>ก.ย. - 65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 formatCode="0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DA0-492A-A395-E9CE333DE8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มี.ค.-65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พ.ค.-65</c:v>
                </c:pt>
                <c:pt idx="1">
                  <c:v>มิ.ย.-65</c:v>
                </c:pt>
                <c:pt idx="2">
                  <c:v>ก.ค.-65</c:v>
                </c:pt>
                <c:pt idx="3">
                  <c:v>ก.ย. - 65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DA0-492A-A395-E9CE333DE8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ก.ย.-65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พ.ค.-65</c:v>
                </c:pt>
                <c:pt idx="1">
                  <c:v>มิ.ย.-65</c:v>
                </c:pt>
                <c:pt idx="2">
                  <c:v>ก.ค.-65</c:v>
                </c:pt>
                <c:pt idx="3">
                  <c:v>ก.ย. - 65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DA0-492A-A395-E9CE333DE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19215"/>
        <c:axId val="505624207"/>
      </c:lineChart>
      <c:catAx>
        <c:axId val="50561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en-US"/>
          </a:p>
        </c:txPr>
        <c:crossAx val="505624207"/>
        <c:crosses val="autoZero"/>
        <c:auto val="1"/>
        <c:lblAlgn val="ctr"/>
        <c:lblOffset val="100"/>
        <c:noMultiLvlLbl val="1"/>
      </c:catAx>
      <c:valAx>
        <c:axId val="505624207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en-US"/>
          </a:p>
        </c:txPr>
        <c:crossAx val="505619215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999677001285843E-2"/>
          <c:y val="2.8910746902849102E-2"/>
          <c:w val="0.92255076641472544"/>
          <c:h val="0.8259751947565865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 2565</c:v>
                </c:pt>
              </c:strCache>
            </c:strRef>
          </c:tx>
          <c:spPr>
            <a:ln w="38100">
              <a:solidFill>
                <a:srgbClr val="FF66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9.0437016775296811E-3"/>
                  <c:y val="-6.29111518678142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C6-4BA1-BE44-714195374C33}"/>
                </c:ext>
              </c:extLst>
            </c:dLbl>
            <c:dLbl>
              <c:idx val="1"/>
              <c:layout>
                <c:manualLayout>
                  <c:x val="-1.3611713938160821E-2"/>
                  <c:y val="-5.5824244632768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C6-4BA1-BE44-714195374C33}"/>
                </c:ext>
              </c:extLst>
            </c:dLbl>
            <c:dLbl>
              <c:idx val="2"/>
              <c:layout>
                <c:manualLayout>
                  <c:x val="-2.5396473368053393E-2"/>
                  <c:y val="-5.63213068599592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C6-4BA1-BE44-714195374C33}"/>
                </c:ext>
              </c:extLst>
            </c:dLbl>
            <c:dLbl>
              <c:idx val="3"/>
              <c:layout>
                <c:manualLayout>
                  <c:x val="-4.1095639853644964E-2"/>
                  <c:y val="-5.63231252214432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C6-4BA1-BE44-714195374C33}"/>
                </c:ext>
              </c:extLst>
            </c:dLbl>
            <c:dLbl>
              <c:idx val="4"/>
              <c:layout>
                <c:manualLayout>
                  <c:x val="3.2422902921826029E-4"/>
                  <c:y val="3.83209626249662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C6-4BA1-BE44-714195374C33}"/>
                </c:ext>
              </c:extLst>
            </c:dLbl>
            <c:dLbl>
              <c:idx val="5"/>
              <c:layout>
                <c:manualLayout>
                  <c:x val="8.300525615200592E-5"/>
                  <c:y val="3.58694076018533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C6-4BA1-BE44-714195374C33}"/>
                </c:ext>
              </c:extLst>
            </c:dLbl>
            <c:dLbl>
              <c:idx val="6"/>
              <c:layout>
                <c:manualLayout>
                  <c:x val="-7.7512999755216513E-2"/>
                  <c:y val="-4.26628516098850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8C6-4BA1-BE44-714195374C33}"/>
                </c:ext>
              </c:extLst>
            </c:dLbl>
            <c:dLbl>
              <c:idx val="7"/>
              <c:layout>
                <c:manualLayout>
                  <c:x val="-6.3739868478333517E-2"/>
                  <c:y val="-5.76116366484798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8C6-4BA1-BE44-714195374C33}"/>
                </c:ext>
              </c:extLst>
            </c:dLbl>
            <c:dLbl>
              <c:idx val="8"/>
              <c:layout>
                <c:manualLayout>
                  <c:x val="-5.8814282043679139E-2"/>
                  <c:y val="-4.81329364228766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8C6-4BA1-BE44-714195374C33}"/>
                </c:ext>
              </c:extLst>
            </c:dLbl>
            <c:dLbl>
              <c:idx val="9"/>
              <c:layout>
                <c:manualLayout>
                  <c:x val="-4.4712934476255128E-2"/>
                  <c:y val="-6.5485955412647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8C6-4BA1-BE44-714195374C33}"/>
                </c:ext>
              </c:extLst>
            </c:dLbl>
            <c:dLbl>
              <c:idx val="10"/>
              <c:layout>
                <c:manualLayout>
                  <c:x val="-4.7031442220637577E-2"/>
                  <c:y val="-6.54859554126474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8C6-4BA1-BE44-714195374C33}"/>
                </c:ext>
              </c:extLst>
            </c:dLbl>
            <c:dLbl>
              <c:idx val="11"/>
              <c:layout>
                <c:manualLayout>
                  <c:x val="-5.6474459856495345E-2"/>
                  <c:y val="-4.5963809049155327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baseline="0" dirty="0">
                        <a:solidFill>
                          <a:srgbClr val="FF66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95.27</a:t>
                    </a:r>
                  </a:p>
                  <a:p>
                    <a:endParaRPr lang="en-US" sz="2000" b="1" dirty="0">
                      <a:solidFill>
                        <a:srgbClr val="FF6600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08C6-4BA1-BE44-714195374C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1" baseline="0">
                    <a:solidFill>
                      <a:srgbClr val="FF660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miter lim="800000"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ต.ค.</c:v>
                </c:pt>
                <c:pt idx="1">
                  <c:v>พ.ย.</c:v>
                </c:pt>
                <c:pt idx="2">
                  <c:v>ธ.ค.</c:v>
                </c:pt>
                <c:pt idx="3">
                  <c:v>ม.ค.</c:v>
                </c:pt>
                <c:pt idx="4">
                  <c:v>ก.พ.</c:v>
                </c:pt>
                <c:pt idx="5">
                  <c:v>มี.ค.</c:v>
                </c:pt>
                <c:pt idx="6">
                  <c:v>เม.ย.</c:v>
                </c:pt>
                <c:pt idx="7">
                  <c:v>พ.ค.</c:v>
                </c:pt>
                <c:pt idx="8">
                  <c:v>มิ.ย.</c:v>
                </c:pt>
                <c:pt idx="9">
                  <c:v>ก.ค.</c:v>
                </c:pt>
                <c:pt idx="10">
                  <c:v>ส.ค.</c:v>
                </c:pt>
                <c:pt idx="11">
                  <c:v>ก.ย.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</c:v>
                </c:pt>
                <c:pt idx="1">
                  <c:v>0.53</c:v>
                </c:pt>
                <c:pt idx="2">
                  <c:v>0.68</c:v>
                </c:pt>
                <c:pt idx="3">
                  <c:v>5.95</c:v>
                </c:pt>
                <c:pt idx="4">
                  <c:v>14.41</c:v>
                </c:pt>
                <c:pt idx="5">
                  <c:v>26.55</c:v>
                </c:pt>
                <c:pt idx="6">
                  <c:v>59.42</c:v>
                </c:pt>
                <c:pt idx="7">
                  <c:v>69.69</c:v>
                </c:pt>
                <c:pt idx="8" formatCode="0.00">
                  <c:v>71.08</c:v>
                </c:pt>
                <c:pt idx="9">
                  <c:v>80.989999999999995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08C6-4BA1-BE44-714195374C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 2564</c:v>
                </c:pt>
              </c:strCache>
            </c:strRef>
          </c:tx>
          <c:spPr>
            <a:ln>
              <a:solidFill>
                <a:srgbClr val="0066F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5896754517397109E-2"/>
                  <c:y val="-6.23624837365997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8C6-4BA1-BE44-714195374C33}"/>
                </c:ext>
              </c:extLst>
            </c:dLbl>
            <c:dLbl>
              <c:idx val="1"/>
              <c:layout>
                <c:manualLayout>
                  <c:x val="-4.1132287954345002E-2"/>
                  <c:y val="-5.38160501420266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8C6-4BA1-BE44-714195374C33}"/>
                </c:ext>
              </c:extLst>
            </c:dLbl>
            <c:dLbl>
              <c:idx val="2"/>
              <c:layout>
                <c:manualLayout>
                  <c:x val="-4.8816189551408325E-2"/>
                  <c:y val="-6.72429485853617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8C6-4BA1-BE44-714195374C33}"/>
                </c:ext>
              </c:extLst>
            </c:dLbl>
            <c:dLbl>
              <c:idx val="3"/>
              <c:layout>
                <c:manualLayout>
                  <c:x val="-4.1240161539385978E-2"/>
                  <c:y val="-6.23398410513890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8C6-4BA1-BE44-714195374C33}"/>
                </c:ext>
              </c:extLst>
            </c:dLbl>
            <c:dLbl>
              <c:idx val="4"/>
              <c:layout>
                <c:manualLayout>
                  <c:x val="-2.2315750227928127E-2"/>
                  <c:y val="6.000924752356758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35.75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08C6-4BA1-BE44-714195374C33}"/>
                </c:ext>
              </c:extLst>
            </c:dLbl>
            <c:dLbl>
              <c:idx val="5"/>
              <c:layout>
                <c:manualLayout>
                  <c:x val="-4.1894197036830415E-2"/>
                  <c:y val="6.47232150810868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8C6-4BA1-BE44-714195374C33}"/>
                </c:ext>
              </c:extLst>
            </c:dLbl>
            <c:dLbl>
              <c:idx val="6"/>
              <c:layout>
                <c:manualLayout>
                  <c:x val="-2.8710140621076834E-2"/>
                  <c:y val="8.16167631237009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850005989173818E-2"/>
                      <c:h val="7.14300182675359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08C6-4BA1-BE44-714195374C33}"/>
                </c:ext>
              </c:extLst>
            </c:dLbl>
            <c:dLbl>
              <c:idx val="7"/>
              <c:layout>
                <c:manualLayout>
                  <c:x val="-2.618543564817289E-2"/>
                  <c:y val="8.5061859408775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0850006973425889E-2"/>
                      <c:h val="8.39177101547582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4-08C6-4BA1-BE44-714195374C33}"/>
                </c:ext>
              </c:extLst>
            </c:dLbl>
            <c:dLbl>
              <c:idx val="8"/>
              <c:layout>
                <c:manualLayout>
                  <c:x val="-2.022411616379096E-2"/>
                  <c:y val="6.7578870071585376E-2"/>
                </c:manualLayout>
              </c:layout>
              <c:tx>
                <c:rich>
                  <a:bodyPr/>
                  <a:lstStyle/>
                  <a:p>
                    <a:fld id="{88B5E96E-48AE-414F-8FBF-C7C66B1563B4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08C6-4BA1-BE44-714195374C33}"/>
                </c:ext>
              </c:extLst>
            </c:dLbl>
            <c:dLbl>
              <c:idx val="9"/>
              <c:layout>
                <c:manualLayout>
                  <c:x val="-1.6080710244164579E-2"/>
                  <c:y val="4.93703314685592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8C6-4BA1-BE44-714195374C33}"/>
                </c:ext>
              </c:extLst>
            </c:dLbl>
            <c:dLbl>
              <c:idx val="10"/>
              <c:layout>
                <c:manualLayout>
                  <c:x val="-5.4889906406213169E-2"/>
                  <c:y val="-5.16469227683052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8C6-4BA1-BE44-714195374C33}"/>
                </c:ext>
              </c:extLst>
            </c:dLbl>
            <c:dLbl>
              <c:idx val="11"/>
              <c:layout>
                <c:manualLayout>
                  <c:x val="-2.3844654186733448E-2"/>
                  <c:y val="6.80407907476468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8C6-4BA1-BE44-714195374C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1">
                    <a:solidFill>
                      <a:srgbClr val="0070C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miter lim="800000"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ต.ค.</c:v>
                </c:pt>
                <c:pt idx="1">
                  <c:v>พ.ย.</c:v>
                </c:pt>
                <c:pt idx="2">
                  <c:v>ธ.ค.</c:v>
                </c:pt>
                <c:pt idx="3">
                  <c:v>ม.ค.</c:v>
                </c:pt>
                <c:pt idx="4">
                  <c:v>ก.พ.</c:v>
                </c:pt>
                <c:pt idx="5">
                  <c:v>มี.ค.</c:v>
                </c:pt>
                <c:pt idx="6">
                  <c:v>เม.ย.</c:v>
                </c:pt>
                <c:pt idx="7">
                  <c:v>พ.ค.</c:v>
                </c:pt>
                <c:pt idx="8">
                  <c:v>มิ.ย.</c:v>
                </c:pt>
                <c:pt idx="9">
                  <c:v>ก.ค.</c:v>
                </c:pt>
                <c:pt idx="10">
                  <c:v>ส.ค.</c:v>
                </c:pt>
                <c:pt idx="11">
                  <c:v>ก.ย.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0</c:v>
                </c:pt>
                <c:pt idx="1">
                  <c:v>11.96</c:v>
                </c:pt>
                <c:pt idx="2">
                  <c:v>19.97</c:v>
                </c:pt>
                <c:pt idx="3">
                  <c:v>25.15</c:v>
                </c:pt>
                <c:pt idx="4">
                  <c:v>35.75</c:v>
                </c:pt>
                <c:pt idx="5">
                  <c:v>45.94</c:v>
                </c:pt>
                <c:pt idx="6">
                  <c:v>56.23</c:v>
                </c:pt>
                <c:pt idx="7">
                  <c:v>62.81</c:v>
                </c:pt>
                <c:pt idx="8">
                  <c:v>70.83</c:v>
                </c:pt>
                <c:pt idx="9">
                  <c:v>76.81</c:v>
                </c:pt>
                <c:pt idx="10">
                  <c:v>82.36</c:v>
                </c:pt>
                <c:pt idx="11">
                  <c:v>86.65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08C6-4BA1-BE44-714195374C3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noFill/>
            </a:ln>
          </c:spPr>
        </c:dropLines>
        <c:smooth val="0"/>
        <c:axId val="223346688"/>
        <c:axId val="223348224"/>
      </c:lineChart>
      <c:catAx>
        <c:axId val="22334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400" b="1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defRPr>
            </a:pPr>
            <a:endParaRPr lang="en-US"/>
          </a:p>
        </c:txPr>
        <c:crossAx val="223348224"/>
        <c:crosses val="autoZero"/>
        <c:auto val="1"/>
        <c:lblAlgn val="ctr"/>
        <c:lblOffset val="100"/>
        <c:noMultiLvlLbl val="0"/>
      </c:catAx>
      <c:valAx>
        <c:axId val="223348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400" b="1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defRPr>
            </a:pPr>
            <a:endParaRPr lang="en-US"/>
          </a:p>
        </c:txPr>
        <c:crossAx val="223346688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b"/>
      <c:layout>
        <c:manualLayout>
          <c:xMode val="edge"/>
          <c:yMode val="edge"/>
          <c:x val="0.70722792393975631"/>
          <c:y val="0.70604704800041362"/>
          <c:w val="0.20247078764476256"/>
          <c:h val="6.0204557251213472E-2"/>
        </c:manualLayout>
      </c:layout>
      <c:overlay val="0"/>
      <c:txPr>
        <a:bodyPr rot="0" vert="horz"/>
        <a:lstStyle/>
        <a:p>
          <a:pPr>
            <a:defRPr sz="1400" b="1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328706104697129E-2"/>
          <c:y val="3.6491742443285062E-2"/>
          <c:w val="0.77024085197635128"/>
          <c:h val="0.881634062469653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0788-4DFE-9E71-C009D3A2DF3D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F3C1-4783-91CE-02A1BA12691E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7456-4FB7-9536-26A37CB402EF}"/>
              </c:ext>
            </c:extLst>
          </c:dPt>
          <c:dLbls>
            <c:dLbl>
              <c:idx val="0"/>
              <c:layout>
                <c:manualLayout>
                  <c:x val="-4.1570999154463904E-2"/>
                  <c:y val="-1.8888991119452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788-4DFE-9E71-C009D3A2DF3D}"/>
                </c:ext>
              </c:extLst>
            </c:dLbl>
            <c:dLbl>
              <c:idx val="1"/>
              <c:layout>
                <c:manualLayout>
                  <c:x val="-0.10912387278046769"/>
                  <c:y val="-1.8840520964092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C1-4783-91CE-02A1BA12691E}"/>
                </c:ext>
              </c:extLst>
            </c:dLbl>
            <c:dLbl>
              <c:idx val="2"/>
              <c:layout>
                <c:manualLayout>
                  <c:x val="-0.10912387278046769"/>
                  <c:y val="-1.0895061470237123E-2"/>
                </c:manualLayout>
              </c:layout>
              <c:tx>
                <c:rich>
                  <a:bodyPr/>
                  <a:lstStyle/>
                  <a:p>
                    <a:fld id="{7A61F01D-DD41-40D3-986B-E2CB2C431B87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3C1-4783-91CE-02A1BA12691E}"/>
                </c:ext>
              </c:extLst>
            </c:dLbl>
            <c:dLbl>
              <c:idx val="3"/>
              <c:layout>
                <c:manualLayout>
                  <c:x val="-3.1178249365847909E-2"/>
                  <c:y val="-3.2491683600078543E-2"/>
                </c:manualLayout>
              </c:layout>
              <c:tx>
                <c:rich>
                  <a:bodyPr/>
                  <a:lstStyle/>
                  <a:p>
                    <a:r>
                      <a:rPr lang="th-TH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เป้าหมาย</a:t>
                    </a:r>
                  </a:p>
                  <a:p>
                    <a:r>
                      <a:rPr lang="th-TH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73</a:t>
                    </a:r>
                    <a:endParaRPr lang="th-TH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456-4FB7-9536-26A37CB402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พ.ค. - 65</c:v>
                </c:pt>
                <c:pt idx="1">
                  <c:v>มิ.ย. - 65</c:v>
                </c:pt>
                <c:pt idx="2">
                  <c:v>ก.ค. - 65</c:v>
                </c:pt>
                <c:pt idx="3">
                  <c:v>      ก.ย. - 65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32.75</c:v>
                </c:pt>
                <c:pt idx="1">
                  <c:v>32.729999999999997</c:v>
                </c:pt>
                <c:pt idx="2">
                  <c:v>42.93</c:v>
                </c:pt>
                <c:pt idx="3">
                  <c:v>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04-4E58-8514-7737ADFB18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พ.ค. - 65</c:v>
                </c:pt>
                <c:pt idx="1">
                  <c:v>มิ.ย. - 65</c:v>
                </c:pt>
                <c:pt idx="2">
                  <c:v>ก.ค. - 65</c:v>
                </c:pt>
                <c:pt idx="3">
                  <c:v>      ก.ย. - 65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04-4E58-8514-7737ADFB18E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พ.ค. - 65</c:v>
                </c:pt>
                <c:pt idx="1">
                  <c:v>มิ.ย. - 65</c:v>
                </c:pt>
                <c:pt idx="2">
                  <c:v>ก.ค. - 65</c:v>
                </c:pt>
                <c:pt idx="3">
                  <c:v>      ก.ย. - 65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04-4E58-8514-7737ADFB18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2055168"/>
        <c:axId val="562072224"/>
      </c:lineChart>
      <c:catAx>
        <c:axId val="56205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en-US"/>
          </a:p>
        </c:txPr>
        <c:crossAx val="562072224"/>
        <c:crosses val="autoZero"/>
        <c:auto val="1"/>
        <c:lblAlgn val="ctr"/>
        <c:lblOffset val="100"/>
        <c:noMultiLvlLbl val="1"/>
      </c:catAx>
      <c:valAx>
        <c:axId val="562072224"/>
        <c:scaling>
          <c:orientation val="minMax"/>
          <c:max val="8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en-US"/>
          </a:p>
        </c:txPr>
        <c:crossAx val="5620551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85078177591231"/>
          <c:y val="0.18661785656337845"/>
          <c:w val="0.83778186360807394"/>
          <c:h val="0.6627634834245874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9.1964250798171165E-2"/>
                  <c:y val="-1.181682795061446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fld id="{8509D62E-3F3B-486B-B779-B5A50C32CE17}" type="VALUE">
                      <a:rPr lang="en-US" sz="1400" b="1" smtClean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>
                          <a:solidFill>
                            <a:srgbClr val="FF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400" b="1" i="0" u="none" strike="noStrike" kern="1200" baseline="0">
                      <a:solidFill>
                        <a:srgbClr val="FF000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18372607028758"/>
                      <c:h val="7.076114147098173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7D8-4739-83A0-19686314E8D9}"/>
                </c:ext>
              </c:extLst>
            </c:dLbl>
            <c:dLbl>
              <c:idx val="1"/>
              <c:layout>
                <c:manualLayout>
                  <c:x val="-6.3740767469790571E-2"/>
                  <c:y val="-8.31734082607130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D2-4E87-B656-DD2B3ED47315}"/>
                </c:ext>
              </c:extLst>
            </c:dLbl>
            <c:dLbl>
              <c:idx val="2"/>
              <c:layout>
                <c:manualLayout>
                  <c:x val="-6.9052498092273124E-2"/>
                  <c:y val="-1.3862234710118868E-2"/>
                </c:manualLayout>
              </c:layout>
              <c:tx>
                <c:rich>
                  <a:bodyPr/>
                  <a:lstStyle/>
                  <a:p>
                    <a:fld id="{15234170-31EB-446E-8FF8-51F266FA0572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7D8-4739-83A0-19686314E8D9}"/>
                </c:ext>
              </c:extLst>
            </c:dLbl>
            <c:dLbl>
              <c:idx val="3"/>
              <c:layout>
                <c:manualLayout>
                  <c:x val="-6.5068700125411216E-2"/>
                  <c:y val="-5.76046800650804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th-TH" sz="14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เป้าหมาย</a:t>
                    </a:r>
                  </a:p>
                  <a:p>
                    <a:pPr>
                      <a:defRPr sz="1400" b="1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defRPr>
                    </a:pPr>
                    <a:r>
                      <a:rPr lang="th-TH" dirty="0">
                        <a:solidFill>
                          <a:srgbClr val="002060"/>
                        </a:solidFill>
                      </a:rPr>
                      <a:t>10</a:t>
                    </a: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432075199048741"/>
                      <c:h val="0.1777535801131289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3832-4551-8B27-5925271B5337}"/>
                </c:ext>
              </c:extLst>
            </c:dLbl>
            <c:spPr>
              <a:noFill/>
              <a:ln w="12700" cap="flat" cmpd="sng" algn="ctr">
                <a:noFill/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พ.ค. - 65</c:v>
                </c:pt>
                <c:pt idx="1">
                  <c:v>มิ.ย. - 65</c:v>
                </c:pt>
                <c:pt idx="2">
                  <c:v>ก.ค.-66</c:v>
                </c:pt>
                <c:pt idx="3">
                  <c:v>     ก.ย. - 65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13.56</c:v>
                </c:pt>
                <c:pt idx="1">
                  <c:v>15.45</c:v>
                </c:pt>
                <c:pt idx="2">
                  <c:v>18.96</c:v>
                </c:pt>
                <c:pt idx="3" formatCode="0.00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70-4FD8-B563-37DFF40220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พ.ค. - 65</c:v>
                </c:pt>
                <c:pt idx="1">
                  <c:v>มิ.ย. - 65</c:v>
                </c:pt>
                <c:pt idx="2">
                  <c:v>ก.ค.-66</c:v>
                </c:pt>
                <c:pt idx="3">
                  <c:v>     ก.ย. - 65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70-4FD8-B563-37DFF40220F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พ.ค. - 65</c:v>
                </c:pt>
                <c:pt idx="1">
                  <c:v>มิ.ย. - 65</c:v>
                </c:pt>
                <c:pt idx="2">
                  <c:v>ก.ค.-66</c:v>
                </c:pt>
                <c:pt idx="3">
                  <c:v>     ก.ย. - 65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70-4FD8-B563-37DFF4022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6820735"/>
        <c:axId val="326833215"/>
      </c:lineChart>
      <c:catAx>
        <c:axId val="326820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en-US"/>
          </a:p>
        </c:txPr>
        <c:crossAx val="326833215"/>
        <c:crosses val="autoZero"/>
        <c:auto val="1"/>
        <c:lblAlgn val="ctr"/>
        <c:lblOffset val="100"/>
        <c:noMultiLvlLbl val="1"/>
      </c:catAx>
      <c:valAx>
        <c:axId val="326833215"/>
        <c:scaling>
          <c:orientation val="minMax"/>
          <c:max val="20"/>
          <c:min val="1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en-US"/>
          </a:p>
        </c:txPr>
        <c:crossAx val="326820735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58621378110282"/>
          <c:y val="0.19251456452844401"/>
          <c:w val="0.78631646063209826"/>
          <c:h val="0.710709547915642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ก.พ.-65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FF0000"/>
                        </a:solidFill>
                      </a:rPr>
                      <a:t>n/a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DA0-492A-A395-E9CE333DE8B6}"/>
                </c:ext>
              </c:extLst>
            </c:dLbl>
            <c:dLbl>
              <c:idx val="1"/>
              <c:layout>
                <c:manualLayout>
                  <c:x val="-5.0458232138962125E-2"/>
                  <c:y val="-2.042705304339264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400" b="1" i="0" u="none" strike="noStrike" kern="1200" baseline="0" dirty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1</a:t>
                    </a:r>
                    <a:endParaRPr lang="en-US" sz="1400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4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01667588250467E-2"/>
                      <c:h val="6.199516765701602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FDA0-492A-A395-E9CE333DE8B6}"/>
                </c:ext>
              </c:extLst>
            </c:dLbl>
            <c:dLbl>
              <c:idx val="2"/>
              <c:layout>
                <c:manualLayout>
                  <c:x val="-2.128827148245372E-2"/>
                  <c:y val="-2.76734756490846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2">
                            <a:lumMod val="50000"/>
                          </a:schemeClr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fld id="{A6D0336D-B777-4BBC-B835-068FE1AC4F40}" type="VALUE">
                      <a:rPr lang="en-US" dirty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pPr>
                        <a:defRPr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161-4313-BF66-B0147804EF51}"/>
                </c:ext>
              </c:extLst>
            </c:dLbl>
            <c:dLbl>
              <c:idx val="3"/>
              <c:layout>
                <c:manualLayout>
                  <c:x val="-8.249205199450789E-2"/>
                  <c:y val="-4.4277561038535439E-2"/>
                </c:manualLayout>
              </c:layout>
              <c:tx>
                <c:rich>
                  <a:bodyPr/>
                  <a:lstStyle/>
                  <a:p>
                    <a:r>
                      <a:rPr lang="th-TH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เป้าหมาย</a:t>
                    </a:r>
                  </a:p>
                  <a:p>
                    <a:fld id="{4AEA9420-D937-4B50-ACE1-63E749EDFCDE}" type="VALUE">
                      <a:rPr lang="en-US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F19-4159-A01E-D2E90ADFB96A}"/>
                </c:ext>
              </c:extLst>
            </c:dLbl>
            <c:spPr>
              <a:noFill/>
              <a:ln w="9525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พ.ค. - 65</c:v>
                </c:pt>
                <c:pt idx="1">
                  <c:v>มิ.ย. - 65</c:v>
                </c:pt>
                <c:pt idx="2">
                  <c:v>ก.ค.-65</c:v>
                </c:pt>
                <c:pt idx="3">
                  <c:v>     ก.ย. - 65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 formatCode="General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DA0-492A-A395-E9CE333DE8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มี.ค.-65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พ.ค. - 65</c:v>
                </c:pt>
                <c:pt idx="1">
                  <c:v>มิ.ย. - 65</c:v>
                </c:pt>
                <c:pt idx="2">
                  <c:v>ก.ค.-65</c:v>
                </c:pt>
                <c:pt idx="3">
                  <c:v>     ก.ย. - 65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DA0-492A-A395-E9CE333DE8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ก.ย.-65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พ.ค. - 65</c:v>
                </c:pt>
                <c:pt idx="1">
                  <c:v>มิ.ย. - 65</c:v>
                </c:pt>
                <c:pt idx="2">
                  <c:v>ก.ค.-65</c:v>
                </c:pt>
                <c:pt idx="3">
                  <c:v>     ก.ย. - 65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DA0-492A-A395-E9CE333DE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19215"/>
        <c:axId val="505624207"/>
      </c:lineChart>
      <c:catAx>
        <c:axId val="50561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en-US"/>
          </a:p>
        </c:txPr>
        <c:crossAx val="505624207"/>
        <c:crosses val="autoZero"/>
        <c:auto val="1"/>
        <c:lblAlgn val="ctr"/>
        <c:lblOffset val="100"/>
        <c:noMultiLvlLbl val="1"/>
      </c:catAx>
      <c:valAx>
        <c:axId val="505624207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en-US"/>
          </a:p>
        </c:txPr>
        <c:crossAx val="505619215"/>
        <c:crosses val="autoZero"/>
        <c:crossBetween val="between"/>
        <c:majorUnit val="1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67198538238449E-2"/>
          <c:y val="0.10317325878274008"/>
          <c:w val="0.85847364898600909"/>
          <c:h val="0.7925972906689637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4212656560398594E-2"/>
                  <c:y val="-2.223561611696995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400" dirty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n/a</a:t>
                    </a: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519987677010187"/>
                      <c:h val="5.681199917885795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87E5-4449-B217-E4634F51C82D}"/>
                </c:ext>
              </c:extLst>
            </c:dLbl>
            <c:dLbl>
              <c:idx val="1"/>
              <c:layout>
                <c:manualLayout>
                  <c:x val="-8.0949295146229269E-2"/>
                  <c:y val="-1.945616410234861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FF0000"/>
                        </a:solidFill>
                      </a:rPr>
                      <a:t>n/a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7E5-4449-B217-E4634F51C82D}"/>
                </c:ext>
              </c:extLst>
            </c:dLbl>
            <c:dLbl>
              <c:idx val="2"/>
              <c:layout>
                <c:manualLayout>
                  <c:x val="-5.2617041845049027E-2"/>
                  <c:y val="-1.945616410234871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dirty="0">
                        <a:solidFill>
                          <a:srgbClr val="C00000"/>
                        </a:solidFill>
                      </a:rPr>
                      <a:t>n/a</a:t>
                    </a: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565030329427512E-2"/>
                      <c:h val="6.25098758088314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0261-49A4-865B-55E5C0B3BB9C}"/>
                </c:ext>
              </c:extLst>
            </c:dLbl>
            <c:dLbl>
              <c:idx val="3"/>
              <c:layout>
                <c:manualLayout>
                  <c:x val="-1.6189859029245853E-2"/>
                  <c:y val="-2.7794520146212308E-3"/>
                </c:manualLayout>
              </c:layout>
              <c:tx>
                <c:rich>
                  <a:bodyPr/>
                  <a:lstStyle/>
                  <a:p>
                    <a:r>
                      <a:rPr lang="th-TH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เป้าหมาย</a:t>
                    </a:r>
                  </a:p>
                  <a:p>
                    <a:r>
                      <a:rPr lang="th-TH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9</a:t>
                    </a:r>
                    <a:fld id="{FB430E89-9DE2-422D-AE68-4C5099340872}" type="VALUE">
                      <a:rPr lang="en-US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/>
                      <a:t>[VALUE]</a:t>
                    </a:fld>
                    <a:endParaRPr lang="th-TH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B79-401B-ACB8-61CA8A83F8EA}"/>
                </c:ext>
              </c:extLst>
            </c:dLbl>
            <c:spPr>
              <a:noFill/>
              <a:ln w="12700" cap="flat" cmpd="sng" algn="ctr">
                <a:noFill/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พ.ค. - 65</c:v>
                </c:pt>
                <c:pt idx="1">
                  <c:v>มิ.ย. - 65</c:v>
                </c:pt>
                <c:pt idx="2">
                  <c:v>ก.ค.-65</c:v>
                </c:pt>
                <c:pt idx="3">
                  <c:v>     ก.ย. - 65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E5-4449-B217-E4634F51C8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พ.ค. - 65</c:v>
                </c:pt>
                <c:pt idx="1">
                  <c:v>มิ.ย. - 65</c:v>
                </c:pt>
                <c:pt idx="2">
                  <c:v>ก.ค.-65</c:v>
                </c:pt>
                <c:pt idx="3">
                  <c:v>     ก.ย. - 65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E5-4449-B217-E4634F51C82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พ.ค. - 65</c:v>
                </c:pt>
                <c:pt idx="1">
                  <c:v>มิ.ย. - 65</c:v>
                </c:pt>
                <c:pt idx="2">
                  <c:v>ก.ค.-65</c:v>
                </c:pt>
                <c:pt idx="3">
                  <c:v>     ก.ย. - 65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7E5-4449-B217-E4634F51C8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4519568"/>
        <c:axId val="644526640"/>
      </c:lineChart>
      <c:catAx>
        <c:axId val="64451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en-US"/>
          </a:p>
        </c:txPr>
        <c:crossAx val="644526640"/>
        <c:crosses val="autoZero"/>
        <c:auto val="1"/>
        <c:lblAlgn val="ctr"/>
        <c:lblOffset val="100"/>
        <c:noMultiLvlLbl val="1"/>
      </c:catAx>
      <c:valAx>
        <c:axId val="64452664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en-US"/>
          </a:p>
        </c:txPr>
        <c:crossAx val="644519568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271111716968385E-2"/>
          <c:y val="8.5060920754379127E-2"/>
          <c:w val="0.8275665647652386"/>
          <c:h val="0.815172896484218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0036368830555558E-2"/>
                  <c:y val="-1.366660037827428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400" dirty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1</a:t>
                    </a: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881092752040798E-2"/>
                      <c:h val="5.360040668359172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3F48-4FC6-8741-A162C817EF5B}"/>
                </c:ext>
              </c:extLst>
            </c:dLbl>
            <c:dLbl>
              <c:idx val="1"/>
              <c:layout>
                <c:manualLayout>
                  <c:x val="-5.5222877577185386E-2"/>
                  <c:y val="-1.366649276724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228537269898337E-2"/>
                      <c:h val="5.25890782555994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72E-4D50-87AC-B5B4A86BC3BD}"/>
                </c:ext>
              </c:extLst>
            </c:dLbl>
            <c:dLbl>
              <c:idx val="2"/>
              <c:layout>
                <c:manualLayout>
                  <c:x val="-4.141715818288904E-2"/>
                  <c:y val="-8.19996022696456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F7-4AD5-B897-BC18E2B7C973}"/>
                </c:ext>
              </c:extLst>
            </c:dLbl>
            <c:dLbl>
              <c:idx val="3"/>
              <c:layout>
                <c:manualLayout>
                  <c:x val="-7.7312028608059538E-2"/>
                  <c:y val="-3.2799840907858271E-2"/>
                </c:manualLayout>
              </c:layout>
              <c:tx>
                <c:rich>
                  <a:bodyPr/>
                  <a:lstStyle/>
                  <a:p>
                    <a:r>
                      <a:rPr lang="th-TH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เป้าหมาย</a:t>
                    </a:r>
                  </a:p>
                  <a:p>
                    <a:r>
                      <a:rPr lang="th-TH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100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E87-4EB7-9368-7AB64A3B5F84}"/>
                </c:ext>
              </c:extLst>
            </c:dLbl>
            <c:spPr>
              <a:noFill/>
              <a:ln w="12700" cap="flat" cmpd="sng" algn="ctr">
                <a:noFill/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พ.ค. - 65</c:v>
                </c:pt>
                <c:pt idx="1">
                  <c:v>มิ.ย. - 65</c:v>
                </c:pt>
                <c:pt idx="2">
                  <c:v>ก.ค.-65</c:v>
                </c:pt>
                <c:pt idx="3">
                  <c:v>ก.ย. - 65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48-4FC6-8741-A162C817EF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พ.ค. - 65</c:v>
                </c:pt>
                <c:pt idx="1">
                  <c:v>มิ.ย. - 65</c:v>
                </c:pt>
                <c:pt idx="2">
                  <c:v>ก.ค.-65</c:v>
                </c:pt>
                <c:pt idx="3">
                  <c:v>ก.ย. - 65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48-4FC6-8741-A162C817EF5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พ.ค. - 65</c:v>
                </c:pt>
                <c:pt idx="1">
                  <c:v>มิ.ย. - 65</c:v>
                </c:pt>
                <c:pt idx="2">
                  <c:v>ก.ค.-65</c:v>
                </c:pt>
                <c:pt idx="3">
                  <c:v>ก.ย. - 65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F48-4FC6-8741-A162C817EF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2765552"/>
        <c:axId val="632765968"/>
      </c:lineChart>
      <c:catAx>
        <c:axId val="63276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en-US"/>
          </a:p>
        </c:txPr>
        <c:crossAx val="632765968"/>
        <c:crosses val="autoZero"/>
        <c:auto val="1"/>
        <c:lblAlgn val="ctr"/>
        <c:lblOffset val="100"/>
        <c:noMultiLvlLbl val="1"/>
      </c:catAx>
      <c:valAx>
        <c:axId val="632765968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en-US"/>
          </a:p>
        </c:txPr>
        <c:crossAx val="632765552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972033432289467E-2"/>
          <c:y val="7.7339412455187148E-2"/>
          <c:w val="0.80775047617707374"/>
          <c:h val="0.8257207333341559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4158065841541779E-2"/>
                  <c:y val="-2.655875960484592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400" dirty="0">
                        <a:solidFill>
                          <a:srgbClr val="FF0000"/>
                        </a:solidFill>
                      </a:rPr>
                      <a:t>n/a</a:t>
                    </a: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427194961488981E-2"/>
                      <c:h val="7.022163685834985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6917-42F1-90D7-471DC965BFC9}"/>
                </c:ext>
              </c:extLst>
            </c:dLbl>
            <c:dLbl>
              <c:idx val="1"/>
              <c:layout>
                <c:manualLayout>
                  <c:x val="-1.083165581262259E-2"/>
                  <c:y val="-2.257503454220768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400" dirty="0">
                        <a:solidFill>
                          <a:srgbClr val="FF0000"/>
                        </a:solidFill>
                      </a:rPr>
                      <a:t>n/a</a:t>
                    </a: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026634146112645E-2"/>
                      <c:h val="6.225397760815888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6917-42F1-90D7-471DC965BFC9}"/>
                </c:ext>
              </c:extLst>
            </c:dLbl>
            <c:dLbl>
              <c:idx val="2"/>
              <c:layout>
                <c:manualLayout>
                  <c:x val="-1.6247483718933982E-2"/>
                  <c:y val="-2.124709133384281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FF0000"/>
                        </a:solidFill>
                      </a:rPr>
                      <a:t>n/a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917-42F1-90D7-471DC965BFC9}"/>
                </c:ext>
              </c:extLst>
            </c:dLbl>
            <c:dLbl>
              <c:idx val="3"/>
              <c:layout>
                <c:manualLayout>
                  <c:x val="-8.1237418594669514E-2"/>
                  <c:y val="2.655886416730327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th-TH" sz="140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เป้าหมาย</a:t>
                    </a:r>
                  </a:p>
                  <a:p>
                    <a:pPr>
                      <a:defRPr sz="1400" b="1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defRPr>
                    </a:pPr>
                    <a:r>
                      <a:rPr lang="th-TH" sz="140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5</a:t>
                    </a: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02589106893731"/>
                      <c:h val="0.1626464841605652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C598-4047-89EA-673787227891}"/>
                </c:ext>
              </c:extLst>
            </c:dLbl>
            <c:spPr>
              <a:noFill/>
              <a:ln w="12700" cap="flat" cmpd="sng" algn="ctr">
                <a:noFill/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พ.ค. - 65</c:v>
                </c:pt>
                <c:pt idx="1">
                  <c:v>มิ.ย. - 65</c:v>
                </c:pt>
                <c:pt idx="2">
                  <c:v>ก.ค.-65</c:v>
                </c:pt>
                <c:pt idx="3">
                  <c:v>ก.ย.-65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17-42F1-90D7-471DC965BF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พ.ค. - 65</c:v>
                </c:pt>
                <c:pt idx="1">
                  <c:v>มิ.ย. - 65</c:v>
                </c:pt>
                <c:pt idx="2">
                  <c:v>ก.ค.-65</c:v>
                </c:pt>
                <c:pt idx="3">
                  <c:v>ก.ย.-65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17-42F1-90D7-471DC965BFC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พ.ค. - 65</c:v>
                </c:pt>
                <c:pt idx="1">
                  <c:v>มิ.ย. - 65</c:v>
                </c:pt>
                <c:pt idx="2">
                  <c:v>ก.ค.-65</c:v>
                </c:pt>
                <c:pt idx="3">
                  <c:v>ก.ย.-65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917-42F1-90D7-471DC965BF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4568656"/>
        <c:axId val="644523312"/>
      </c:lineChart>
      <c:catAx>
        <c:axId val="64456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en-US"/>
          </a:p>
        </c:txPr>
        <c:crossAx val="644523312"/>
        <c:crosses val="autoZero"/>
        <c:auto val="1"/>
        <c:lblAlgn val="ctr"/>
        <c:lblOffset val="100"/>
        <c:noMultiLvlLbl val="1"/>
      </c:catAx>
      <c:valAx>
        <c:axId val="644523312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en-US"/>
          </a:p>
        </c:txPr>
        <c:crossAx val="644568656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85312908711802"/>
          <c:y val="8.1071017632238451E-2"/>
          <c:w val="0.77566574321303361"/>
          <c:h val="0.7778727318376895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ก.พ.-65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0613448994856287E-2"/>
                  <c:y val="-2.98002445027934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400" b="1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167.25</a:t>
                    </a:r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0-FDA0-492A-A395-E9CE333DE8B6}"/>
                </c:ext>
              </c:extLst>
            </c:dLbl>
            <c:dLbl>
              <c:idx val="1"/>
              <c:layout>
                <c:manualLayout>
                  <c:x val="-1.1689418725633997E-3"/>
                  <c:y val="-3.132146895037529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167.25</a:t>
                    </a:r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270814268821113"/>
                      <c:h val="5.482117861585893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FDA0-492A-A395-E9CE333DE8B6}"/>
                </c:ext>
              </c:extLst>
            </c:dLbl>
            <c:spPr>
              <a:noFill/>
              <a:ln w="9525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trendlineType val="linear"/>
            <c:dispRSqr val="0"/>
            <c:dispEq val="0"/>
          </c:trendline>
          <c:trendline>
            <c:spPr>
              <a:ln w="12700">
                <a:solidFill>
                  <a:schemeClr val="accent1">
                    <a:lumMod val="75000"/>
                  </a:schemeClr>
                </a:solidFill>
              </a:ln>
            </c:spPr>
            <c:trendlineType val="linear"/>
            <c:dispRSqr val="0"/>
            <c:dispEq val="0"/>
          </c:trendline>
          <c:cat>
            <c:strRef>
              <c:f>Sheet1!$A$2:$A$5</c:f>
              <c:strCache>
                <c:ptCount val="4"/>
                <c:pt idx="0">
                  <c:v>พ.ค.-65</c:v>
                </c:pt>
                <c:pt idx="1">
                  <c:v>มิ.ย.-65</c:v>
                </c:pt>
                <c:pt idx="2">
                  <c:v>ก.ค.-65</c:v>
                </c:pt>
                <c:pt idx="3">
                  <c:v>     ก.ย. - 65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 formatCode="General">
                  <c:v>5</c:v>
                </c:pt>
                <c:pt idx="1">
                  <c:v>5</c:v>
                </c:pt>
                <c:pt idx="2">
                  <c:v>5</c:v>
                </c:pt>
                <c:pt idx="3" formatCode="General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DA0-492A-A395-E9CE333DE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19215"/>
        <c:axId val="505624207"/>
      </c:lineChart>
      <c:catAx>
        <c:axId val="50561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en-US"/>
          </a:p>
        </c:txPr>
        <c:crossAx val="505624207"/>
        <c:crosses val="autoZero"/>
        <c:auto val="1"/>
        <c:lblAlgn val="ctr"/>
        <c:lblOffset val="100"/>
        <c:noMultiLvlLbl val="1"/>
      </c:catAx>
      <c:valAx>
        <c:axId val="505624207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en-US"/>
          </a:p>
        </c:txPr>
        <c:crossAx val="505619215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0.84232</cdr:y>
    </cdr:from>
    <cdr:to>
      <cdr:x>0.14955</cdr:x>
      <cdr:y>0.94158</cdr:y>
    </cdr:to>
    <cdr:sp macro="" textlink="">
      <cdr:nvSpPr>
        <cdr:cNvPr id="2" name="กล่องข้อความ 1">
          <a:extLst xmlns:a="http://schemas.openxmlformats.org/drawingml/2006/main">
            <a:ext uri="{FF2B5EF4-FFF2-40B4-BE49-F238E27FC236}">
              <a16:creationId xmlns:a16="http://schemas.microsoft.com/office/drawing/2014/main" id="{E9198588-3B08-4603-B03D-BD9F2C884E1C}"/>
            </a:ext>
          </a:extLst>
        </cdr:cNvPr>
        <cdr:cNvSpPr txBox="1"/>
      </cdr:nvSpPr>
      <cdr:spPr>
        <a:xfrm xmlns:a="http://schemas.openxmlformats.org/drawingml/2006/main">
          <a:off x="0" y="4078668"/>
          <a:ext cx="1282790" cy="480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th-TH" sz="1400" b="1" strike="noStrike" dirty="0">
              <a:solidFill>
                <a:srgbClr val="002060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(ล้านบาท)</a:t>
          </a:r>
          <a:endParaRPr lang="en-US" sz="1400" b="1" strike="noStrike" dirty="0">
            <a:solidFill>
              <a:srgbClr val="002060"/>
            </a:solidFill>
            <a:effectLst/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  <cdr:relSizeAnchor xmlns:cdr="http://schemas.openxmlformats.org/drawingml/2006/chartDrawing">
    <cdr:from>
      <cdr:x>0.28283</cdr:x>
      <cdr:y>0.19853</cdr:y>
    </cdr:from>
    <cdr:to>
      <cdr:x>0.39721</cdr:x>
      <cdr:y>0.32742</cdr:y>
    </cdr:to>
    <cdr:sp macro="" textlink="">
      <cdr:nvSpPr>
        <cdr:cNvPr id="3" name="กล่องข้อความ 2">
          <a:extLst xmlns:a="http://schemas.openxmlformats.org/drawingml/2006/main">
            <a:ext uri="{FF2B5EF4-FFF2-40B4-BE49-F238E27FC236}">
              <a16:creationId xmlns:a16="http://schemas.microsoft.com/office/drawing/2014/main" id="{E05B0DCF-6844-4A04-A24F-09055E58FCC1}"/>
            </a:ext>
          </a:extLst>
        </cdr:cNvPr>
        <cdr:cNvSpPr txBox="1"/>
      </cdr:nvSpPr>
      <cdr:spPr>
        <a:xfrm xmlns:a="http://schemas.openxmlformats.org/drawingml/2006/main">
          <a:off x="2426041" y="919465"/>
          <a:ext cx="981113" cy="5969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th-TH" sz="1400" b="1" dirty="0">
              <a:solidFill>
                <a:srgbClr val="002060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 ร้อยละ 100</a:t>
          </a:r>
          <a:endParaRPr lang="en-US" sz="1400" b="1" dirty="0">
            <a:solidFill>
              <a:srgbClr val="002060"/>
            </a:solidFill>
            <a:effectLst/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  <cdr:relSizeAnchor xmlns:cdr="http://schemas.openxmlformats.org/drawingml/2006/chartDrawing">
    <cdr:from>
      <cdr:x>0.66571</cdr:x>
      <cdr:y>0.52323</cdr:y>
    </cdr:from>
    <cdr:to>
      <cdr:x>0.81608</cdr:x>
      <cdr:y>0.65531</cdr:y>
    </cdr:to>
    <cdr:sp macro="" textlink="">
      <cdr:nvSpPr>
        <cdr:cNvPr id="4" name="กล่องข้อความ 1">
          <a:extLst xmlns:a="http://schemas.openxmlformats.org/drawingml/2006/main">
            <a:ext uri="{FF2B5EF4-FFF2-40B4-BE49-F238E27FC236}">
              <a16:creationId xmlns:a16="http://schemas.microsoft.com/office/drawing/2014/main" id="{FE9E10F2-44AE-4CAE-A884-A7C1F59C99D0}"/>
            </a:ext>
          </a:extLst>
        </cdr:cNvPr>
        <cdr:cNvSpPr txBox="1"/>
      </cdr:nvSpPr>
      <cdr:spPr>
        <a:xfrm xmlns:a="http://schemas.openxmlformats.org/drawingml/2006/main">
          <a:off x="5710232" y="2423262"/>
          <a:ext cx="1289823" cy="6117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400" b="1" dirty="0">
              <a:solidFill>
                <a:srgbClr val="002060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 ร้อยละ </a:t>
          </a:r>
        </a:p>
        <a:p xmlns:a="http://schemas.openxmlformats.org/drawingml/2006/main">
          <a:pPr algn="ctr"/>
          <a:r>
            <a:rPr lang="th-TH" sz="14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80.99</a:t>
          </a:r>
          <a:endParaRPr lang="en-US" sz="1400" b="1" dirty="0">
            <a:solidFill>
              <a:srgbClr val="002060"/>
            </a:solidFill>
            <a:effectLst/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  <cdr:relSizeAnchor xmlns:cdr="http://schemas.openxmlformats.org/drawingml/2006/chartDrawing">
    <cdr:from>
      <cdr:x>0.46922</cdr:x>
      <cdr:y>0.43259</cdr:y>
    </cdr:from>
    <cdr:to>
      <cdr:x>0.61009</cdr:x>
      <cdr:y>0.56467</cdr:y>
    </cdr:to>
    <cdr:sp macro="" textlink="">
      <cdr:nvSpPr>
        <cdr:cNvPr id="6" name="กล่องข้อความ 1">
          <a:extLst xmlns:a="http://schemas.openxmlformats.org/drawingml/2006/main">
            <a:ext uri="{FF2B5EF4-FFF2-40B4-BE49-F238E27FC236}">
              <a16:creationId xmlns:a16="http://schemas.microsoft.com/office/drawing/2014/main" id="{1F4B2448-76E9-4A08-992B-8BEA17C3B316}"/>
            </a:ext>
          </a:extLst>
        </cdr:cNvPr>
        <cdr:cNvSpPr txBox="1"/>
      </cdr:nvSpPr>
      <cdr:spPr>
        <a:xfrm xmlns:a="http://schemas.openxmlformats.org/drawingml/2006/main">
          <a:off x="4024811" y="2003477"/>
          <a:ext cx="1208335" cy="6117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400" b="1" dirty="0">
              <a:solidFill>
                <a:srgbClr val="002060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 ร้อยละ </a:t>
          </a:r>
        </a:p>
        <a:p xmlns:a="http://schemas.openxmlformats.org/drawingml/2006/main">
          <a:pPr algn="ctr"/>
          <a:r>
            <a:rPr lang="th-TH" sz="14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100</a:t>
          </a:r>
          <a:endParaRPr lang="en-US" sz="1400" b="1" dirty="0">
            <a:solidFill>
              <a:srgbClr val="002060"/>
            </a:solidFill>
            <a:effectLst/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  <cdr:relSizeAnchor xmlns:cdr="http://schemas.openxmlformats.org/drawingml/2006/chartDrawing">
    <cdr:from>
      <cdr:x>0.32818</cdr:x>
      <cdr:y>0.01557</cdr:y>
    </cdr:from>
    <cdr:to>
      <cdr:x>0.43891</cdr:x>
      <cdr:y>0.07535</cdr:y>
    </cdr:to>
    <cdr:sp macro="" textlink="">
      <cdr:nvSpPr>
        <cdr:cNvPr id="5" name="กล่องข้อความ 4"/>
        <cdr:cNvSpPr txBox="1"/>
      </cdr:nvSpPr>
      <cdr:spPr>
        <a:xfrm xmlns:a="http://schemas.openxmlformats.org/drawingml/2006/main">
          <a:off x="3378063" y="86514"/>
          <a:ext cx="1139747" cy="3322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b="1" dirty="0">
              <a:solidFill>
                <a:srgbClr val="002060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ล้านบาท	</a:t>
          </a:r>
        </a:p>
      </cdr:txBody>
    </cdr:sp>
  </cdr:relSizeAnchor>
  <cdr:relSizeAnchor xmlns:cdr="http://schemas.openxmlformats.org/drawingml/2006/chartDrawing">
    <cdr:from>
      <cdr:x>0.5334</cdr:x>
      <cdr:y>0.19294</cdr:y>
    </cdr:from>
    <cdr:to>
      <cdr:x>0.64033</cdr:x>
      <cdr:y>0.26867</cdr:y>
    </cdr:to>
    <cdr:sp macro="" textlink="">
      <cdr:nvSpPr>
        <cdr:cNvPr id="8" name="กล่องข้อความ 7"/>
        <cdr:cNvSpPr txBox="1"/>
      </cdr:nvSpPr>
      <cdr:spPr>
        <a:xfrm xmlns:a="http://schemas.openxmlformats.org/drawingml/2006/main">
          <a:off x="4575333" y="893587"/>
          <a:ext cx="917209" cy="3507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>
            <a:lnSpc>
              <a:spcPct val="100000"/>
            </a:lnSpc>
          </a:pPr>
          <a:r>
            <a:rPr lang="th-TH" sz="1400" b="1" dirty="0">
              <a:solidFill>
                <a:srgbClr val="002060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ล้านบาท</a:t>
          </a:r>
        </a:p>
      </cdr:txBody>
    </cdr:sp>
  </cdr:relSizeAnchor>
  <cdr:relSizeAnchor xmlns:cdr="http://schemas.openxmlformats.org/drawingml/2006/chartDrawing">
    <cdr:from>
      <cdr:x>0.62058</cdr:x>
      <cdr:y>0</cdr:y>
    </cdr:from>
    <cdr:to>
      <cdr:x>1</cdr:x>
      <cdr:y>0.06486</cdr:y>
    </cdr:to>
    <cdr:sp macro="" textlink="">
      <cdr:nvSpPr>
        <cdr:cNvPr id="9" name="สี่เหลี่ยมผืนผ้ามุมมน 8"/>
        <cdr:cNvSpPr/>
      </cdr:nvSpPr>
      <cdr:spPr>
        <a:xfrm xmlns:a="http://schemas.openxmlformats.org/drawingml/2006/main">
          <a:off x="5323126" y="-629920"/>
          <a:ext cx="3254537" cy="300390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5">
            <a:lumMod val="40000"/>
            <a:lumOff val="60000"/>
            <a:alpha val="70000"/>
          </a:schemeClr>
        </a:solidFill>
        <a:ln xmlns:a="http://schemas.openxmlformats.org/drawingml/2006/main">
          <a:solidFill>
            <a:schemeClr val="accent5">
              <a:lumMod val="50000"/>
            </a:schemeClr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65100" prst="coolSlant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181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364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545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727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5909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090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272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454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6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ข้อมูล ณ วันที่ 12 กรกฎาคม 2565</a:t>
          </a:r>
        </a:p>
      </cdr:txBody>
    </cdr:sp>
  </cdr:relSizeAnchor>
  <cdr:relSizeAnchor xmlns:cdr="http://schemas.openxmlformats.org/drawingml/2006/chartDrawing">
    <cdr:from>
      <cdr:x>0.72018</cdr:x>
      <cdr:y>0.16014</cdr:y>
    </cdr:from>
    <cdr:to>
      <cdr:x>0.81843</cdr:x>
      <cdr:y>0.22211</cdr:y>
    </cdr:to>
    <cdr:sp macro="" textlink="">
      <cdr:nvSpPr>
        <cdr:cNvPr id="10" name="กล่องข้อความ 7"/>
        <cdr:cNvSpPr txBox="1"/>
      </cdr:nvSpPr>
      <cdr:spPr>
        <a:xfrm xmlns:a="http://schemas.openxmlformats.org/drawingml/2006/main">
          <a:off x="6177490" y="741680"/>
          <a:ext cx="842706" cy="2869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0000"/>
            </a:lnSpc>
          </a:pPr>
          <a:r>
            <a:rPr lang="th-TH" sz="1400" b="1" dirty="0">
              <a:solidFill>
                <a:srgbClr val="002060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ล้านบาท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0.67655</cdr:x>
      <cdr:y>0.03843</cdr:y>
    </cdr:from>
    <cdr:to>
      <cdr:x>0.74711</cdr:x>
      <cdr:y>0.14409</cdr:y>
    </cdr:to>
    <cdr:sp macro="" textlink="">
      <cdr:nvSpPr>
        <cdr:cNvPr id="3" name="TextBox 25"/>
        <cdr:cNvSpPr txBox="1"/>
      </cdr:nvSpPr>
      <cdr:spPr>
        <a:xfrm xmlns:a="http://schemas.openxmlformats.org/drawingml/2006/main">
          <a:off x="6873739" y="195900"/>
          <a:ext cx="716889" cy="5386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h-TH"/>
          </a:defPPr>
          <a:lvl1pPr marL="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600" b="1" dirty="0">
              <a:solidFill>
                <a:srgbClr val="FF66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ปี 2565</a:t>
          </a:r>
        </a:p>
      </cdr:txBody>
    </cdr:sp>
  </cdr:relSizeAnchor>
  <cdr:relSizeAnchor xmlns:cdr="http://schemas.openxmlformats.org/drawingml/2006/chartDrawing">
    <cdr:from>
      <cdr:x>0.91489</cdr:x>
      <cdr:y>0.27431</cdr:y>
    </cdr:from>
    <cdr:to>
      <cdr:x>0.98686</cdr:x>
      <cdr:y>0.37997</cdr:y>
    </cdr:to>
    <cdr:sp macro="" textlink="">
      <cdr:nvSpPr>
        <cdr:cNvPr id="4" name="TextBox 25">
          <a:extLst xmlns:a="http://schemas.openxmlformats.org/drawingml/2006/main">
            <a:ext uri="{FF2B5EF4-FFF2-40B4-BE49-F238E27FC236}">
              <a16:creationId xmlns:a16="http://schemas.microsoft.com/office/drawing/2014/main" id="{F5B50BF0-EA4E-4F17-BD0B-E4CE4AE22EB2}"/>
            </a:ext>
          </a:extLst>
        </cdr:cNvPr>
        <cdr:cNvSpPr txBox="1"/>
      </cdr:nvSpPr>
      <cdr:spPr>
        <a:xfrm xmlns:a="http://schemas.openxmlformats.org/drawingml/2006/main">
          <a:off x="9295295" y="1518098"/>
          <a:ext cx="731215" cy="5847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600" b="1" dirty="0">
              <a:solidFill>
                <a:srgbClr val="0070C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ปี 2564</a:t>
          </a:r>
        </a:p>
      </cdr:txBody>
    </cdr:sp>
  </cdr:relSizeAnchor>
  <cdr:relSizeAnchor xmlns:cdr="http://schemas.openxmlformats.org/drawingml/2006/chartDrawing">
    <cdr:from>
      <cdr:x>0.06081</cdr:x>
      <cdr:y>0.02936</cdr:y>
    </cdr:from>
    <cdr:to>
      <cdr:x>0.68062</cdr:x>
      <cdr:y>0.11748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17830" y="162512"/>
          <a:ext cx="6297269" cy="487651"/>
        </a:xfrm>
        <a:prstGeom xmlns:a="http://schemas.openxmlformats.org/drawingml/2006/main" prst="homePlate">
          <a:avLst/>
        </a:prstGeom>
        <a:solidFill xmlns:a="http://schemas.openxmlformats.org/drawingml/2006/main">
          <a:schemeClr val="accent2">
            <a:lumMod val="50000"/>
          </a:schemeClr>
        </a:solidFill>
        <a:ln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h-TH" sz="1600" b="1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  <a:p xmlns:a="http://schemas.openxmlformats.org/drawingml/2006/main">
          <a:r>
            <a:rPr lang="th-TH" sz="1600" b="1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เปรียบเทียบผลการเบิกจ่ายงบประมาณประจำปี 2564 กับ ปี 2565</a:t>
          </a:r>
        </a:p>
        <a:p xmlns:a="http://schemas.openxmlformats.org/drawingml/2006/main">
          <a:endParaRPr lang="th-TH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  <cdr:relSizeAnchor xmlns:cdr="http://schemas.openxmlformats.org/drawingml/2006/chartDrawing">
    <cdr:from>
      <cdr:x>0.75582</cdr:x>
      <cdr:y>0</cdr:y>
    </cdr:from>
    <cdr:to>
      <cdr:x>1</cdr:x>
      <cdr:y>0.0634</cdr:y>
    </cdr:to>
    <cdr:sp macro="" textlink="">
      <cdr:nvSpPr>
        <cdr:cNvPr id="7" name="สี่เหลี่ยมผืนผ้ามุมมน 6"/>
        <cdr:cNvSpPr/>
      </cdr:nvSpPr>
      <cdr:spPr>
        <a:xfrm xmlns:a="http://schemas.openxmlformats.org/drawingml/2006/main">
          <a:off x="7679130" y="-617222"/>
          <a:ext cx="2480869" cy="323198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D9D9"/>
        </a:solidFill>
        <a:ln xmlns:a="http://schemas.openxmlformats.org/drawingml/2006/main">
          <a:solidFill>
            <a:srgbClr val="CC99FF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65100" prst="coolSlant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th-TH"/>
          </a:defPPr>
          <a:lvl1pPr marL="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4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ข้อมูล ณ 12 กรกฎาคม 2565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0.76723</cdr:x>
      <cdr:y>0.01718</cdr:y>
    </cdr:from>
    <cdr:to>
      <cdr:x>0.96698</cdr:x>
      <cdr:y>0.15385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3672264" y="77238"/>
          <a:ext cx="956070" cy="6144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th-TH" sz="1400" b="1" dirty="0">
              <a:solidFill>
                <a:schemeClr val="accent1">
                  <a:lumMod val="7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เป้าหมาย</a:t>
          </a:r>
        </a:p>
        <a:p xmlns:a="http://schemas.openxmlformats.org/drawingml/2006/main">
          <a:pPr algn="ctr"/>
          <a:r>
            <a:rPr lang="th-TH" sz="1400" b="1" dirty="0">
              <a:solidFill>
                <a:schemeClr val="accent1">
                  <a:lumMod val="7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100</a:t>
          </a:r>
        </a:p>
        <a:p xmlns:a="http://schemas.openxmlformats.org/drawingml/2006/main">
          <a:pPr algn="ctr"/>
          <a:endParaRPr lang="th-TH" sz="1600" b="1" dirty="0">
            <a:solidFill>
              <a:srgbClr val="002060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  <cdr:relSizeAnchor xmlns:cdr="http://schemas.openxmlformats.org/drawingml/2006/chartDrawing">
    <cdr:from>
      <cdr:x>0.57604</cdr:x>
      <cdr:y>0.02086</cdr:y>
    </cdr:from>
    <cdr:to>
      <cdr:x>0.76478</cdr:x>
      <cdr:y>0.09919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2757150" y="93786"/>
          <a:ext cx="903391" cy="3521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accent1">
                  <a:lumMod val="50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178.10</a:t>
          </a:r>
          <a:endParaRPr lang="th-TH" sz="1400" b="1" dirty="0">
            <a:solidFill>
              <a:schemeClr val="accent1">
                <a:lumMod val="50000"/>
              </a:schemeClr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0.73181</cdr:x>
      <cdr:y>0</cdr:y>
    </cdr:from>
    <cdr:to>
      <cdr:x>0.93805</cdr:x>
      <cdr:y>0.16262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3400709" y="0"/>
          <a:ext cx="958382" cy="6930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th-TH" sz="1400" b="1" dirty="0">
              <a:solidFill>
                <a:schemeClr val="accent1">
                  <a:lumMod val="7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เป้าหมาย 5</a:t>
          </a:r>
        </a:p>
      </cdr:txBody>
    </cdr:sp>
  </cdr:relSizeAnchor>
  <cdr:relSizeAnchor xmlns:cdr="http://schemas.openxmlformats.org/drawingml/2006/chartDrawing">
    <cdr:from>
      <cdr:x>0.56579</cdr:x>
      <cdr:y>0.17912</cdr:y>
    </cdr:from>
    <cdr:to>
      <cdr:x>0.62113</cdr:x>
      <cdr:y>0.23947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2629217" y="763374"/>
          <a:ext cx="257164" cy="25719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th-TH" sz="1400" b="1" dirty="0">
              <a:solidFill>
                <a:schemeClr val="accent2">
                  <a:lumMod val="7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4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0.74129</cdr:x>
      <cdr:y>0</cdr:y>
    </cdr:from>
    <cdr:to>
      <cdr:x>0.96413</cdr:x>
      <cdr:y>0.12424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3275756" y="0"/>
          <a:ext cx="984738" cy="5535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th-TH" sz="14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เป้าหมาย</a:t>
          </a:r>
        </a:p>
        <a:p xmlns:a="http://schemas.openxmlformats.org/drawingml/2006/main">
          <a:pPr algn="ctr"/>
          <a:r>
            <a:rPr lang="th-TH" sz="14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100</a:t>
          </a:r>
        </a:p>
      </cdr:txBody>
    </cdr:sp>
  </cdr:relSizeAnchor>
  <cdr:relSizeAnchor xmlns:cdr="http://schemas.openxmlformats.org/drawingml/2006/chartDrawing">
    <cdr:from>
      <cdr:x>0.52167</cdr:x>
      <cdr:y>0.65128</cdr:y>
    </cdr:from>
    <cdr:to>
      <cdr:x>0.69619</cdr:x>
      <cdr:y>0.7197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2305269" y="2901602"/>
          <a:ext cx="771194" cy="3048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th-TH" sz="1400" b="1" dirty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80.99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902076" y="4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A74C7-ACB0-4EC4-AC49-EABDB89AEE9D}" type="datetimeFigureOut">
              <a:rPr lang="th-TH" smtClean="0"/>
              <a:t>27/07/65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520241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902076" y="9520241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E47EA-5A7A-4822-8210-06A4D03C7C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5151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2076" y="4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8BFDC-ECE7-43E2-87D2-133B36FE0225}" type="datetimeFigureOut">
              <a:rPr lang="th-TH" smtClean="0"/>
              <a:t>27/07/65</a:t>
            </a:fld>
            <a:endParaRPr lang="th-TH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0950"/>
            <a:ext cx="6013450" cy="3382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975" y="4822827"/>
            <a:ext cx="5511800" cy="394652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20242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02076" y="9520242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F51A1-A190-4FE8-BD22-59A8BF5E5BA7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7972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41693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58794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57593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78980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28392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45863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598818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919227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56210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101093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92649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862162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618940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751473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090033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394471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985292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064605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823550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62478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536983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13716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110333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134419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106339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146910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599929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631625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129591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339400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783642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040837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91269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937099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219154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802393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429701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742012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781914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4343842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979381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3231307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5461305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61219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5163032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7690184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0254033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7792886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1452661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4237943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5666195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6065806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0219454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3481880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08082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811359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437782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80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2010309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88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1567433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52475"/>
            <a:ext cx="6673850" cy="3754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9659" y="4675399"/>
            <a:ext cx="6353880" cy="4591911"/>
          </a:xfrm>
        </p:spPr>
        <p:txBody>
          <a:bodyPr>
            <a:normAutofit/>
          </a:bodyPr>
          <a:lstStyle/>
          <a:p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ส่วนกรอบประเมินปี 2562 ดังที่กล่าวถึงแล้วว่ามี 4 กรอบประเมิน โดยพบว่า เพื่อให้สอดคล้องกับหลักการใหม่ ที่</a:t>
            </a:r>
          </a:p>
          <a:p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หลักประเมินคุณภาพ เน้นประเมินและเสริมสร้างกระบวนการที่ดี ก่อนนำไปสู่ผลสำเร็จที่ดี </a:t>
            </a:r>
          </a:p>
          <a:p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เน้นการประเมินที่สมดุลที่ควรคำนึงถึงเศรษฐกิจ สังคม และสิ่งแวดล้อม มากกว่าให้ความสำคัญกับเฉพาะกลุ่มผู้ใช้บริการหรือผู้ถือหุ้นภาครัฐ </a:t>
            </a:r>
          </a:p>
          <a:p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จึงเป็นที่มาที่ทำให้ปรับกรอบประเมิน </a:t>
            </a:r>
          </a:p>
          <a:p>
            <a:pPr marL="141041"/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</a:t>
            </a:r>
          </a:p>
          <a:p>
            <a:pPr marL="371836" indent="-230795">
              <a:buAutoNum type="arabicPeriod"/>
            </a:pP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ด้านการเงิน ปรับเป็นผลการจัดการด้านการเงิน โดยเน้นวัดเพิ่มเติมจากปีก่อนคือเพิ่มการประเมินผลการจัดการด้านการเงิน ซึ่งเป็นการประเมินในระดับกระบวนการจัดการทางการเงิน ก่อนไปสู่ผลสำเร็จด้านการเงิน เช่น การเพิ่มของรายได้ หรือกำไร เช่นที่วัดทุกปี โดยกรณีดังกล่าวนี้จะช่วยแก้ไขปัญหาให้สามารถประเมินผลด้านการเงินได้สำหรับทุนที่ไม่สามารถวัดผลด้านการเงินเช่นในอดีต </a:t>
            </a:r>
          </a:p>
          <a:p>
            <a:pPr marL="371836" indent="-230795">
              <a:buAutoNum type="arabicPeriod"/>
            </a:pP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ด้านการจัดการกระบวนการปฏิบัติงานเป็นอีกหนึ่งด้านที่เน้นนำหลักการคุณภาพมาใช้ โดยก่อนจะประเมินไปที่ผลประสิทธิภาพ คุณภาพ และมาตรฐานกระบวนการเช่นในปีทีผ่านมา แต่ปี 2562 จะเน้นการประเมินที่จะทำให้ทุนเกิดการทบทวนกระบวนการที่สร้างคุณค่าให้องค์กร และวางแนวทางพัฒนากระบวนการดังกล่าว ก่อนจะข้ามไปสู่การวัดผลสำเร็จโดยทันที</a:t>
            </a:r>
          </a:p>
          <a:p>
            <a:pPr marL="371836" indent="-230795">
              <a:buAutoNum type="arabicPeriod"/>
            </a:pP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สำหรับด้านการสนองประโยชน์จากที่ได้กล่าวว่า เพื่อให้มีขอบเขตการให้ความสำคัญที่มากกว่าด้านผู้ใช้บริการ ในปี2562 ได้เพิ่มเติมการให้ทุนนำหลักการแสดงความรับผิดชอบต่อสังคมและสิ่งแวดล้อมที่จะนำองค์กรไปสู่ความยั่งยืน เข้ามาผนวก ทำให้ชื่อกรอบและการกำหนดตัวชี้วัดเปลี่ยนแปลงไป ไม่เน้นวัดเฉพาะด้านความพึงพอใจเช่นในอดีต </a:t>
            </a:r>
          </a:p>
          <a:p>
            <a:pPr marL="371836" indent="-230795">
              <a:buAutoNum type="arabicPeriod"/>
            </a:pP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ส่วนกรอบที่ 4 นั้น ปี นี้ทำการเพิ่มเติมโดยแบ่งระดับหลักเกณฑ์ให้มีความแตกต่างสำหรับทุนที่มีความพร้อมและไม่มีความพร้อมเชิงโครงสร้าง และมีการเปลี่ยนแปลงการประเมินสารสนเทศ สู่สารสนเทศแบบดิจิทัล ตามกฎหมายและนโยบายภาครัฐดิจิทัล </a:t>
            </a:r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economy</a:t>
            </a:r>
          </a:p>
          <a:p>
            <a:pPr marL="141041"/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ส่วนที่วงไม่เป็นสีแดงคือสิ่งเป็นกรอบพิจารณาประเมินผลในอดีต</a:t>
            </a:r>
          </a:p>
        </p:txBody>
      </p:sp>
    </p:spTree>
    <p:extLst>
      <p:ext uri="{BB962C8B-B14F-4D97-AF65-F5344CB8AC3E}">
        <p14:creationId xmlns:p14="http://schemas.microsoft.com/office/powerpoint/2010/main" val="142806253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52475"/>
            <a:ext cx="6673850" cy="3754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9659" y="4675399"/>
            <a:ext cx="6353880" cy="4591911"/>
          </a:xfrm>
        </p:spPr>
        <p:txBody>
          <a:bodyPr>
            <a:normAutofit/>
          </a:bodyPr>
          <a:lstStyle/>
          <a:p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ส่วนกรอบประเมินปี 2562 ดังที่กล่าวถึงแล้วว่ามี 4 กรอบประเมิน โดยพบว่า เพื่อให้สอดคล้องกับหลักการใหม่ ที่</a:t>
            </a:r>
          </a:p>
          <a:p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หลักประเมินคุณภาพ เน้นประเมินและเสริมสร้างกระบวนการที่ดี ก่อนนำไปสู่ผลสำเร็จที่ดี </a:t>
            </a:r>
          </a:p>
          <a:p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เน้นการประเมินที่สมดุลที่ควรคำนึงถึงเศรษฐกิจ สังคม และสิ่งแวดล้อม มากกว่าให้ความสำคัญกับเฉพาะกลุ่มผู้ใช้บริการหรือผู้ถือหุ้นภาครัฐ </a:t>
            </a:r>
          </a:p>
          <a:p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จึงเป็นที่มาที่ทำให้ปรับกรอบประเมิน </a:t>
            </a:r>
          </a:p>
          <a:p>
            <a:pPr marL="141041"/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</a:t>
            </a:r>
          </a:p>
          <a:p>
            <a:pPr marL="371836" indent="-230795">
              <a:buAutoNum type="arabicPeriod"/>
            </a:pP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ด้านการเงิน ปรับเป็นผลการจัดการด้านการเงิน โดยเน้นวัดเพิ่มเติมจากปีก่อนคือเพิ่มการประเมินผลการจัดการด้านการเงิน ซึ่งเป็นการประเมินในระดับกระบวนการจัดการทางการเงิน ก่อนไปสู่ผลสำเร็จด้านการเงิน เช่น การเพิ่มของรายได้ หรือกำไร เช่นที่วัดทุกปี โดยกรณีดังกล่าวนี้จะช่วยแก้ไขปัญหาให้สามารถประเมินผลด้านการเงินได้สำหรับทุนที่ไม่สามารถวัดผลด้านการเงินเช่นในอดีต </a:t>
            </a:r>
          </a:p>
          <a:p>
            <a:pPr marL="371836" indent="-230795">
              <a:buAutoNum type="arabicPeriod"/>
            </a:pP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ด้านการจัดการกระบวนการปฏิบัติงานเป็นอีกหนึ่งด้านที่เน้นนำหลักการคุณภาพมาใช้ โดยก่อนจะประเมินไปที่ผลประสิทธิภาพ คุณภาพ และมาตรฐานกระบวนการเช่นในปีทีผ่านมา แต่ปี 2562 จะเน้นการประเมินที่จะทำให้ทุนเกิดการทบทวนกระบวนการที่สร้างคุณค่าให้องค์กร และวางแนวทางพัฒนากระบวนการดังกล่าว ก่อนจะข้ามไปสู่การวัดผลสำเร็จโดยทันที</a:t>
            </a:r>
          </a:p>
          <a:p>
            <a:pPr marL="371836" indent="-230795">
              <a:buAutoNum type="arabicPeriod"/>
            </a:pP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สำหรับด้านการสนองประโยชน์จากที่ได้กล่าวว่า เพื่อให้มีขอบเขตการให้ความสำคัญที่มากกว่าด้านผู้ใช้บริการ ในปี2562 ได้เพิ่มเติมการให้ทุนนำหลักการแสดงความรับผิดชอบต่อสังคมและสิ่งแวดล้อมที่จะนำองค์กรไปสู่ความยั่งยืน เข้ามาผนวก ทำให้ชื่อกรอบและการกำหนดตัวชี้วัดเปลี่ยนแปลงไป ไม่เน้นวัดเฉพาะด้านความพึงพอใจเช่นในอดีต </a:t>
            </a:r>
          </a:p>
          <a:p>
            <a:pPr marL="371836" indent="-230795">
              <a:buAutoNum type="arabicPeriod"/>
            </a:pP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ส่วนกรอบที่ 4 นั้น ปี นี้ทำการเพิ่มเติมโดยแบ่งระดับหลักเกณฑ์ให้มีความแตกต่างสำหรับทุนที่มีความพร้อมและไม่มีความพร้อมเชิงโครงสร้าง และมีการเปลี่ยนแปลงการประเมินสารสนเทศ สู่สารสนเทศแบบดิจิทัล ตามกฎหมายและนโยบายภาครัฐดิจิทัล </a:t>
            </a:r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economy</a:t>
            </a:r>
          </a:p>
          <a:p>
            <a:pPr marL="141041"/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ส่วนที่วงไม่เป็นสีแดงคือสิ่งเป็นกรอบพิจารณาประเมินผลในอดีต</a:t>
            </a:r>
          </a:p>
        </p:txBody>
      </p:sp>
    </p:spTree>
    <p:extLst>
      <p:ext uri="{BB962C8B-B14F-4D97-AF65-F5344CB8AC3E}">
        <p14:creationId xmlns:p14="http://schemas.microsoft.com/office/powerpoint/2010/main" val="251393114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52475"/>
            <a:ext cx="6673850" cy="3754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9659" y="4675399"/>
            <a:ext cx="6353880" cy="4591911"/>
          </a:xfrm>
        </p:spPr>
        <p:txBody>
          <a:bodyPr>
            <a:normAutofit/>
          </a:bodyPr>
          <a:lstStyle/>
          <a:p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ส่วนกรอบประเมินปี 2562 ดังที่กล่าวถึงแล้วว่ามี 4 กรอบประเมิน โดยพบว่า เพื่อให้สอดคล้องกับหลักการใหม่ ที่</a:t>
            </a:r>
          </a:p>
          <a:p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หลักประเมินคุณภาพ เน้นประเมินและเสริมสร้างกระบวนการที่ดี ก่อนนำไปสู่ผลสำเร็จที่ดี </a:t>
            </a:r>
          </a:p>
          <a:p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เน้นการประเมินที่สมดุลที่ควรคำนึงถึงเศรษฐกิจ สังคม และสิ่งแวดล้อม มากกว่าให้ความสำคัญกับเฉพาะกลุ่มผู้ใช้บริการหรือผู้ถือหุ้นภาครัฐ </a:t>
            </a:r>
          </a:p>
          <a:p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จึงเป็นที่มาที่ทำให้ปรับกรอบประเมิน </a:t>
            </a:r>
          </a:p>
          <a:p>
            <a:pPr marL="141041"/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</a:t>
            </a:r>
          </a:p>
          <a:p>
            <a:pPr marL="371836" indent="-230795">
              <a:buAutoNum type="arabicPeriod"/>
            </a:pP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ด้านการเงิน ปรับเป็นผลการจัดการด้านการเงิน โดยเน้นวัดเพิ่มเติมจากปีก่อนคือเพิ่มการประเมินผลการจัดการด้านการเงิน ซึ่งเป็นการประเมินในระดับกระบวนการจัดการทางการเงิน ก่อนไปสู่ผลสำเร็จด้านการเงิน เช่น การเพิ่มของรายได้ หรือกำไร เช่นที่วัดทุกปี โดยกรณีดังกล่าวนี้จะช่วยแก้ไขปัญหาให้สามารถประเมินผลด้านการเงินได้สำหรับทุนที่ไม่สามารถวัดผลด้านการเงินเช่นในอดีต </a:t>
            </a:r>
          </a:p>
          <a:p>
            <a:pPr marL="371836" indent="-230795">
              <a:buAutoNum type="arabicPeriod"/>
            </a:pP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ด้านการจัดการกระบวนการปฏิบัติงานเป็นอีกหนึ่งด้านที่เน้นนำหลักการคุณภาพมาใช้ โดยก่อนจะประเมินไปที่ผลประสิทธิภาพ คุณภาพ และมาตรฐานกระบวนการเช่นในปีทีผ่านมา แต่ปี 2562 จะเน้นการประเมินที่จะทำให้ทุนเกิดการทบทวนกระบวนการที่สร้างคุณค่าให้องค์กร และวางแนวทางพัฒนากระบวนการดังกล่าว ก่อนจะข้ามไปสู่การวัดผลสำเร็จโดยทันที</a:t>
            </a:r>
          </a:p>
          <a:p>
            <a:pPr marL="371836" indent="-230795">
              <a:buAutoNum type="arabicPeriod"/>
            </a:pP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สำหรับด้านการสนองประโยชน์จากที่ได้กล่าวว่า เพื่อให้มีขอบเขตการให้ความสำคัญที่มากกว่าด้านผู้ใช้บริการ ในปี2562 ได้เพิ่มเติมการให้ทุนนำหลักการแสดงความรับผิดชอบต่อสังคมและสิ่งแวดล้อมที่จะนำองค์กรไปสู่ความยั่งยืน เข้ามาผนวก ทำให้ชื่อกรอบและการกำหนดตัวชี้วัดเปลี่ยนแปลงไป ไม่เน้นวัดเฉพาะด้านความพึงพอใจเช่นในอดีต </a:t>
            </a:r>
          </a:p>
          <a:p>
            <a:pPr marL="371836" indent="-230795">
              <a:buAutoNum type="arabicPeriod"/>
            </a:pP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ส่วนกรอบที่ 4 นั้น ปี นี้ทำการเพิ่มเติมโดยแบ่งระดับหลักเกณฑ์ให้มีความแตกต่างสำหรับทุนที่มีความพร้อมและไม่มีความพร้อมเชิงโครงสร้าง และมีการเปลี่ยนแปลงการประเมินสารสนเทศ สู่สารสนเทศแบบดิจิทัล ตามกฎหมายและนโยบายภาครัฐดิจิทัล </a:t>
            </a:r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economy</a:t>
            </a:r>
          </a:p>
          <a:p>
            <a:pPr marL="141041"/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ส่วนที่วงไม่เป็นสีแดงคือสิ่งเป็นกรอบพิจารณาประเมินผลในอดีต</a:t>
            </a:r>
          </a:p>
        </p:txBody>
      </p:sp>
    </p:spTree>
    <p:extLst>
      <p:ext uri="{BB962C8B-B14F-4D97-AF65-F5344CB8AC3E}">
        <p14:creationId xmlns:p14="http://schemas.microsoft.com/office/powerpoint/2010/main" val="218654853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52475"/>
            <a:ext cx="6673850" cy="3754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9659" y="4675399"/>
            <a:ext cx="6353880" cy="4591911"/>
          </a:xfrm>
        </p:spPr>
        <p:txBody>
          <a:bodyPr>
            <a:normAutofit/>
          </a:bodyPr>
          <a:lstStyle/>
          <a:p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ส่วนกรอบประเมินปี 2562 ดังที่กล่าวถึงแล้วว่ามี 4 กรอบประเมิน โดยพบว่า เพื่อให้สอดคล้องกับหลักการใหม่ ที่</a:t>
            </a:r>
          </a:p>
          <a:p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หลักประเมินคุณภาพ เน้นประเมินและเสริมสร้างกระบวนการที่ดี ก่อนนำไปสู่ผลสำเร็จที่ดี </a:t>
            </a:r>
          </a:p>
          <a:p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เน้นการประเมินที่สมดุลที่ควรคำนึงถึงเศรษฐกิจ สังคม และสิ่งแวดล้อม มากกว่าให้ความสำคัญกับเฉพาะกลุ่มผู้ใช้บริการหรือผู้ถือหุ้นภาครัฐ </a:t>
            </a:r>
          </a:p>
          <a:p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จึงเป็นที่มาที่ทำให้ปรับกรอบประเมิน </a:t>
            </a:r>
          </a:p>
          <a:p>
            <a:pPr marL="141041"/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</a:t>
            </a:r>
          </a:p>
          <a:p>
            <a:pPr marL="371836" indent="-230795">
              <a:buAutoNum type="arabicPeriod"/>
            </a:pP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ด้านการเงิน ปรับเป็นผลการจัดการด้านการเงิน โดยเน้นวัดเพิ่มเติมจากปีก่อนคือเพิ่มการประเมินผลการจัดการด้านการเงิน ซึ่งเป็นการประเมินในระดับกระบวนการจัดการทางการเงิน ก่อนไปสู่ผลสำเร็จด้านการเงิน เช่น การเพิ่มของรายได้ หรือกำไร เช่นที่วัดทุกปี โดยกรณีดังกล่าวนี้จะช่วยแก้ไขปัญหาให้สามารถประเมินผลด้านการเงินได้สำหรับทุนที่ไม่สามารถวัดผลด้านการเงินเช่นในอดีต </a:t>
            </a:r>
          </a:p>
          <a:p>
            <a:pPr marL="371836" indent="-230795">
              <a:buAutoNum type="arabicPeriod"/>
            </a:pP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ด้านการจัดการกระบวนการปฏิบัติงานเป็นอีกหนึ่งด้านที่เน้นนำหลักการคุณภาพมาใช้ โดยก่อนจะประเมินไปที่ผลประสิทธิภาพ คุณภาพ และมาตรฐานกระบวนการเช่นในปีทีผ่านมา แต่ปี 2562 จะเน้นการประเมินที่จะทำให้ทุนเกิดการทบทวนกระบวนการที่สร้างคุณค่าให้องค์กร และวางแนวทางพัฒนากระบวนการดังกล่าว ก่อนจะข้ามไปสู่การวัดผลสำเร็จโดยทันที</a:t>
            </a:r>
          </a:p>
          <a:p>
            <a:pPr marL="371836" indent="-230795">
              <a:buAutoNum type="arabicPeriod"/>
            </a:pP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สำหรับด้านการสนองประโยชน์จากที่ได้กล่าวว่า เพื่อให้มีขอบเขตการให้ความสำคัญที่มากกว่าด้านผู้ใช้บริการ ในปี2562 ได้เพิ่มเติมการให้ทุนนำหลักการแสดงความรับผิดชอบต่อสังคมและสิ่งแวดล้อมที่จะนำองค์กรไปสู่ความยั่งยืน เข้ามาผนวก ทำให้ชื่อกรอบและการกำหนดตัวชี้วัดเปลี่ยนแปลงไป ไม่เน้นวัดเฉพาะด้านความพึงพอใจเช่นในอดีต </a:t>
            </a:r>
          </a:p>
          <a:p>
            <a:pPr marL="371836" indent="-230795">
              <a:buAutoNum type="arabicPeriod"/>
            </a:pP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ส่วนกรอบที่ 4 นั้น ปี นี้ทำการเพิ่มเติมโดยแบ่งระดับหลักเกณฑ์ให้มีความแตกต่างสำหรับทุนที่มีความพร้อมและไม่มีความพร้อมเชิงโครงสร้าง และมีการเปลี่ยนแปลงการประเมินสารสนเทศ สู่สารสนเทศแบบดิจิทัล ตามกฎหมายและนโยบายภาครัฐดิจิทัล </a:t>
            </a:r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economy</a:t>
            </a:r>
          </a:p>
          <a:p>
            <a:pPr marL="141041"/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ส่วนที่วงไม่เป็นสีแดงคือสิ่งเป็นกรอบพิจารณาประเมินผลในอดีต</a:t>
            </a:r>
          </a:p>
        </p:txBody>
      </p:sp>
    </p:spTree>
    <p:extLst>
      <p:ext uri="{BB962C8B-B14F-4D97-AF65-F5344CB8AC3E}">
        <p14:creationId xmlns:p14="http://schemas.microsoft.com/office/powerpoint/2010/main" val="409660190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52475"/>
            <a:ext cx="6673850" cy="3754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9659" y="4675399"/>
            <a:ext cx="6353880" cy="4591911"/>
          </a:xfrm>
        </p:spPr>
        <p:txBody>
          <a:bodyPr>
            <a:normAutofit/>
          </a:bodyPr>
          <a:lstStyle/>
          <a:p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ส่วนกรอบประเมินปี 2562 ดังที่กล่าวถึงแล้วว่ามี 4 กรอบประเมิน โดยพบว่า เพื่อให้สอดคล้องกับหลักการใหม่ ที่</a:t>
            </a:r>
          </a:p>
          <a:p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หลักประเมินคุณภาพ เน้นประเมินและเสริมสร้างกระบวนการที่ดี ก่อนนำไปสู่ผลสำเร็จที่ดี </a:t>
            </a:r>
          </a:p>
          <a:p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เน้นการประเมินที่สมดุลที่ควรคำนึงถึงเศรษฐกิจ สังคม และสิ่งแวดล้อม มากกว่าให้ความสำคัญกับเฉพาะกลุ่มผู้ใช้บริการหรือผู้ถือหุ้นภาครัฐ </a:t>
            </a:r>
          </a:p>
          <a:p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จึงเป็นที่มาที่ทำให้ปรับกรอบประเมิน </a:t>
            </a:r>
          </a:p>
          <a:p>
            <a:pPr marL="141041"/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</a:t>
            </a:r>
          </a:p>
          <a:p>
            <a:pPr marL="371836" indent="-230795">
              <a:buAutoNum type="arabicPeriod"/>
            </a:pP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ด้านการเงิน ปรับเป็นผลการจัดการด้านการเงิน โดยเน้นวัดเพิ่มเติมจากปีก่อนคือเพิ่มการประเมินผลการจัดการด้านการเงิน ซึ่งเป็นการประเมินในระดับกระบวนการจัดการทางการเงิน ก่อนไปสู่ผลสำเร็จด้านการเงิน เช่น การเพิ่มของรายได้ หรือกำไร เช่นที่วัดทุกปี โดยกรณีดังกล่าวนี้จะช่วยแก้ไขปัญหาให้สามารถประเมินผลด้านการเงินได้สำหรับทุนที่ไม่สามารถวัดผลด้านการเงินเช่นในอดีต </a:t>
            </a:r>
          </a:p>
          <a:p>
            <a:pPr marL="371836" indent="-230795">
              <a:buAutoNum type="arabicPeriod"/>
            </a:pP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ด้านการจัดการกระบวนการปฏิบัติงานเป็นอีกหนึ่งด้านที่เน้นนำหลักการคุณภาพมาใช้ โดยก่อนจะประเมินไปที่ผลประสิทธิภาพ คุณภาพ และมาตรฐานกระบวนการเช่นในปีทีผ่านมา แต่ปี 2562 จะเน้นการประเมินที่จะทำให้ทุนเกิดการทบทวนกระบวนการที่สร้างคุณค่าให้องค์กร และวางแนวทางพัฒนากระบวนการดังกล่าว ก่อนจะข้ามไปสู่การวัดผลสำเร็จโดยทันที</a:t>
            </a:r>
          </a:p>
          <a:p>
            <a:pPr marL="371836" indent="-230795">
              <a:buAutoNum type="arabicPeriod"/>
            </a:pP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สำหรับด้านการสนองประโยชน์จากที่ได้กล่าวว่า เพื่อให้มีขอบเขตการให้ความสำคัญที่มากกว่าด้านผู้ใช้บริการ ในปี2562 ได้เพิ่มเติมการให้ทุนนำหลักการแสดงความรับผิดชอบต่อสังคมและสิ่งแวดล้อมที่จะนำองค์กรไปสู่ความยั่งยืน เข้ามาผนวก ทำให้ชื่อกรอบและการกำหนดตัวชี้วัดเปลี่ยนแปลงไป ไม่เน้นวัดเฉพาะด้านความพึงพอใจเช่นในอดีต </a:t>
            </a:r>
          </a:p>
          <a:p>
            <a:pPr marL="371836" indent="-230795">
              <a:buAutoNum type="arabicPeriod"/>
            </a:pP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ส่วนกรอบที่ 4 นั้น ปี นี้ทำการเพิ่มเติมโดยแบ่งระดับหลักเกณฑ์ให้มีความแตกต่างสำหรับทุนที่มีความพร้อมและไม่มีความพร้อมเชิงโครงสร้าง และมีการเปลี่ยนแปลงการประเมินสารสนเทศ สู่สารสนเทศแบบดิจิทัล ตามกฎหมายและนโยบายภาครัฐดิจิทัล </a:t>
            </a:r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economy</a:t>
            </a:r>
          </a:p>
          <a:p>
            <a:pPr marL="141041"/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ส่วนที่วงไม่เป็นสีแดงคือสิ่งเป็นกรอบพิจารณาประเมินผลในอดีต</a:t>
            </a:r>
          </a:p>
        </p:txBody>
      </p:sp>
    </p:spTree>
    <p:extLst>
      <p:ext uri="{BB962C8B-B14F-4D97-AF65-F5344CB8AC3E}">
        <p14:creationId xmlns:p14="http://schemas.microsoft.com/office/powerpoint/2010/main" val="388450973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94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5163328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778A3-6E0D-4DCB-8C72-3A5A270818CC}" type="slidenum">
              <a:rPr lang="th-TH" smtClean="0"/>
              <a:t>95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3454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7033771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778A3-6E0D-4DCB-8C72-3A5A270818CC}" type="slidenum">
              <a:rPr lang="th-TH" smtClean="0"/>
              <a:t>96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845252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778A3-6E0D-4DCB-8C72-3A5A270818CC}" type="slidenum">
              <a:rPr lang="th-TH" smtClean="0"/>
              <a:t>97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650873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778A3-6E0D-4DCB-8C72-3A5A270818CC}" type="slidenum">
              <a:rPr lang="th-TH" smtClean="0"/>
              <a:t>98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801774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778A3-6E0D-4DCB-8C72-3A5A270818CC}" type="slidenum">
              <a:rPr lang="th-TH" smtClean="0"/>
              <a:t>99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987450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778A3-6E0D-4DCB-8C72-3A5A270818CC}" type="slidenum">
              <a:rPr lang="th-TH" smtClean="0"/>
              <a:t>100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412762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778A3-6E0D-4DCB-8C72-3A5A270818CC}" type="slidenum">
              <a:rPr lang="th-TH" smtClean="0"/>
              <a:t>101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920959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778A3-6E0D-4DCB-8C72-3A5A270818CC}" type="slidenum">
              <a:rPr lang="th-TH" smtClean="0"/>
              <a:t>102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0742858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778A3-6E0D-4DCB-8C72-3A5A270818CC}" type="slidenum">
              <a:rPr lang="th-TH" smtClean="0"/>
              <a:t>103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480817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115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3410897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116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77053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4161170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117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9034484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118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7880438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119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4614534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120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2528424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121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52376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32092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935302"/>
            <a:ext cx="7620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27/07/65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375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27/07/65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12967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304271"/>
            <a:ext cx="2190750" cy="484319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304271"/>
            <a:ext cx="6445250" cy="4843198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27/07/65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06994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82"/>
          <p:cNvGrpSpPr>
            <a:grpSpLocks/>
          </p:cNvGrpSpPr>
          <p:nvPr/>
        </p:nvGrpSpPr>
        <p:grpSpPr bwMode="auto">
          <a:xfrm>
            <a:off x="1" y="0"/>
            <a:ext cx="7858126" cy="1474611"/>
            <a:chOff x="-4" y="40"/>
            <a:chExt cx="7072430" cy="1327315"/>
          </a:xfrm>
        </p:grpSpPr>
        <p:sp>
          <p:nvSpPr>
            <p:cNvPr id="6" name="Shape 83"/>
            <p:cNvSpPr>
              <a:spLocks noChangeArrowheads="1"/>
            </p:cNvSpPr>
            <p:nvPr/>
          </p:nvSpPr>
          <p:spPr bwMode="auto">
            <a:xfrm>
              <a:off x="6292950" y="127056"/>
              <a:ext cx="779476" cy="258795"/>
            </a:xfrm>
            <a:prstGeom prst="triangle">
              <a:avLst>
                <a:gd name="adj" fmla="val 32426"/>
              </a:avLst>
            </a:prstGeom>
            <a:solidFill>
              <a:srgbClr val="2632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167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" name="Shape 84"/>
            <p:cNvGrpSpPr>
              <a:grpSpLocks/>
            </p:cNvGrpSpPr>
            <p:nvPr/>
          </p:nvGrpSpPr>
          <p:grpSpPr bwMode="auto"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1" name="Shape 85"/>
              <p:cNvSpPr>
                <a:spLocks noChangeArrowheads="1"/>
              </p:cNvSpPr>
              <p:nvPr/>
            </p:nvSpPr>
            <p:spPr bwMode="auto">
              <a:xfrm>
                <a:off x="-2200670" y="362601"/>
                <a:ext cx="6957878" cy="1699506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1167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" name="Shape 86"/>
              <p:cNvSpPr>
                <a:spLocks noChangeArrowheads="1"/>
              </p:cNvSpPr>
              <p:nvPr/>
            </p:nvSpPr>
            <p:spPr bwMode="auto">
              <a:xfrm>
                <a:off x="4783633" y="330075"/>
                <a:ext cx="1699324" cy="1699506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1167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" name="Shape 87"/>
            <p:cNvGrpSpPr>
              <a:grpSpLocks/>
            </p:cNvGrpSpPr>
            <p:nvPr/>
          </p:nvGrpSpPr>
          <p:grpSpPr bwMode="auto"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9" name="Shape 88"/>
              <p:cNvSpPr>
                <a:spLocks noChangeArrowheads="1"/>
              </p:cNvSpPr>
              <p:nvPr/>
            </p:nvSpPr>
            <p:spPr bwMode="auto">
              <a:xfrm>
                <a:off x="-9092084" y="386111"/>
                <a:ext cx="13882553" cy="169923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1167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" name="Shape 89"/>
              <p:cNvSpPr>
                <a:spLocks noChangeArrowheads="1"/>
              </p:cNvSpPr>
              <p:nvPr/>
            </p:nvSpPr>
            <p:spPr bwMode="auto">
              <a:xfrm>
                <a:off x="4839413" y="330170"/>
                <a:ext cx="1699048" cy="169923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1167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" name="Shape 90"/>
          <p:cNvGrpSpPr>
            <a:grpSpLocks/>
          </p:cNvGrpSpPr>
          <p:nvPr/>
        </p:nvGrpSpPr>
        <p:grpSpPr bwMode="auto">
          <a:xfrm>
            <a:off x="7718778" y="4968877"/>
            <a:ext cx="2448278" cy="746124"/>
            <a:chOff x="5575242" y="4472723"/>
            <a:chExt cx="2202830" cy="670795"/>
          </a:xfrm>
        </p:grpSpPr>
        <p:sp>
          <p:nvSpPr>
            <p:cNvPr id="14" name="Shape 91"/>
            <p:cNvSpPr>
              <a:spLocks noChangeArrowheads="1"/>
            </p:cNvSpPr>
            <p:nvPr/>
          </p:nvSpPr>
          <p:spPr bwMode="auto">
            <a:xfrm rot="10800000">
              <a:off x="5575242" y="4948464"/>
              <a:ext cx="393589" cy="131621"/>
            </a:xfrm>
            <a:prstGeom prst="triangle">
              <a:avLst>
                <a:gd name="adj" fmla="val 32426"/>
              </a:avLst>
            </a:prstGeom>
            <a:solidFill>
              <a:srgbClr val="D26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167"/>
            </a:p>
          </p:txBody>
        </p:sp>
        <p:grpSp>
          <p:nvGrpSpPr>
            <p:cNvPr id="15" name="Shape 92"/>
            <p:cNvGrpSpPr>
              <a:grpSpLocks/>
            </p:cNvGrpSpPr>
            <p:nvPr/>
          </p:nvGrpSpPr>
          <p:grpSpPr bwMode="auto"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9" name="Shape 93"/>
              <p:cNvSpPr>
                <a:spLocks noChangeArrowheads="1"/>
              </p:cNvSpPr>
              <p:nvPr/>
            </p:nvSpPr>
            <p:spPr bwMode="auto">
              <a:xfrm>
                <a:off x="1299952" y="330075"/>
                <a:ext cx="3473187" cy="1699506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1167"/>
              </a:p>
            </p:txBody>
          </p:sp>
          <p:sp>
            <p:nvSpPr>
              <p:cNvPr id="20" name="Shape 94"/>
              <p:cNvSpPr>
                <a:spLocks noChangeArrowheads="1"/>
              </p:cNvSpPr>
              <p:nvPr/>
            </p:nvSpPr>
            <p:spPr bwMode="auto">
              <a:xfrm>
                <a:off x="4769118" y="330075"/>
                <a:ext cx="1696395" cy="1699506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1167"/>
              </a:p>
            </p:txBody>
          </p:sp>
        </p:grpSp>
        <p:grpSp>
          <p:nvGrpSpPr>
            <p:cNvPr id="16" name="Shape 95"/>
            <p:cNvGrpSpPr>
              <a:grpSpLocks/>
            </p:cNvGrpSpPr>
            <p:nvPr/>
          </p:nvGrpSpPr>
          <p:grpSpPr bwMode="auto"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" name="Shape 96"/>
              <p:cNvSpPr>
                <a:spLocks noChangeArrowheads="1"/>
              </p:cNvSpPr>
              <p:nvPr/>
            </p:nvSpPr>
            <p:spPr bwMode="auto">
              <a:xfrm>
                <a:off x="-5827153" y="332439"/>
                <a:ext cx="10609875" cy="1699073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1167"/>
              </a:p>
            </p:txBody>
          </p:sp>
          <p:sp>
            <p:nvSpPr>
              <p:cNvPr id="18" name="Shape 97"/>
              <p:cNvSpPr>
                <a:spLocks noChangeArrowheads="1"/>
              </p:cNvSpPr>
              <p:nvPr/>
            </p:nvSpPr>
            <p:spPr bwMode="auto">
              <a:xfrm>
                <a:off x="4747297" y="332439"/>
                <a:ext cx="1700414" cy="1699073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 eaLnBrk="0" hangingPunct="0"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1pPr>
                <a:lvl2pPr marL="742950" indent="-285750" eaLnBrk="0" hangingPunct="0"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  <a:sym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1167"/>
              </a:p>
            </p:txBody>
          </p:sp>
        </p:grpSp>
      </p:grp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904750" y="436194"/>
            <a:ext cx="5842667" cy="851333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904750" y="1708876"/>
            <a:ext cx="3753667" cy="3027000"/>
          </a:xfrm>
          <a:prstGeom prst="rect">
            <a:avLst/>
          </a:prstGeom>
        </p:spPr>
        <p:txBody>
          <a:bodyPr spcFirstLastPara="1" anchor="t"/>
          <a:lstStyle>
            <a:lvl1pPr marL="380985" lvl="0" indent="-296321">
              <a:spcBef>
                <a:spcPts val="500"/>
              </a:spcBef>
              <a:spcAft>
                <a:spcPts val="0"/>
              </a:spcAft>
              <a:buSzPts val="2000"/>
              <a:buChar char="▰"/>
              <a:defRPr sz="1667"/>
            </a:lvl1pPr>
            <a:lvl2pPr marL="761970" lvl="1" indent="-296321">
              <a:spcBef>
                <a:spcPts val="833"/>
              </a:spcBef>
              <a:spcAft>
                <a:spcPts val="0"/>
              </a:spcAft>
              <a:buSzPts val="2000"/>
              <a:buChar char="▻"/>
              <a:defRPr sz="1667"/>
            </a:lvl2pPr>
            <a:lvl3pPr marL="1142954" lvl="2" indent="-296321">
              <a:spcBef>
                <a:spcPts val="833"/>
              </a:spcBef>
              <a:spcAft>
                <a:spcPts val="0"/>
              </a:spcAft>
              <a:buSzPts val="2000"/>
              <a:buChar char="▻"/>
              <a:defRPr sz="1667"/>
            </a:lvl3pPr>
            <a:lvl4pPr marL="1523939" lvl="3" indent="-296321">
              <a:spcBef>
                <a:spcPts val="833"/>
              </a:spcBef>
              <a:spcAft>
                <a:spcPts val="0"/>
              </a:spcAft>
              <a:buSzPts val="2000"/>
              <a:buChar char="▻"/>
              <a:defRPr sz="1667"/>
            </a:lvl4pPr>
            <a:lvl5pPr marL="1904924" lvl="4" indent="-296321">
              <a:spcBef>
                <a:spcPts val="833"/>
              </a:spcBef>
              <a:spcAft>
                <a:spcPts val="0"/>
              </a:spcAft>
              <a:buSzPts val="2000"/>
              <a:buChar char="▻"/>
              <a:defRPr sz="1667"/>
            </a:lvl5pPr>
            <a:lvl6pPr marL="2285909" lvl="5" indent="-296321">
              <a:spcBef>
                <a:spcPts val="833"/>
              </a:spcBef>
              <a:spcAft>
                <a:spcPts val="0"/>
              </a:spcAft>
              <a:buSzPts val="2000"/>
              <a:buChar char="▻"/>
              <a:defRPr sz="1667"/>
            </a:lvl6pPr>
            <a:lvl7pPr marL="2666893" lvl="6" indent="-296321">
              <a:spcBef>
                <a:spcPts val="833"/>
              </a:spcBef>
              <a:spcAft>
                <a:spcPts val="0"/>
              </a:spcAft>
              <a:buSzPts val="2000"/>
              <a:buChar char="▻"/>
              <a:defRPr sz="1667"/>
            </a:lvl7pPr>
            <a:lvl8pPr marL="3047878" lvl="7" indent="-296321">
              <a:spcBef>
                <a:spcPts val="833"/>
              </a:spcBef>
              <a:spcAft>
                <a:spcPts val="0"/>
              </a:spcAft>
              <a:buSzPts val="2000"/>
              <a:buChar char="▻"/>
              <a:defRPr sz="1667"/>
            </a:lvl8pPr>
            <a:lvl9pPr marL="3428863" lvl="8" indent="-296321">
              <a:spcBef>
                <a:spcPts val="833"/>
              </a:spcBef>
              <a:spcAft>
                <a:spcPts val="833"/>
              </a:spcAft>
              <a:buSzPts val="2000"/>
              <a:buChar char="▻"/>
              <a:defRPr sz="1667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4884581" y="1708876"/>
            <a:ext cx="3753667" cy="3027000"/>
          </a:xfrm>
          <a:prstGeom prst="rect">
            <a:avLst/>
          </a:prstGeom>
        </p:spPr>
        <p:txBody>
          <a:bodyPr spcFirstLastPara="1" anchor="t"/>
          <a:lstStyle>
            <a:lvl1pPr marL="380985" lvl="0" indent="-296321">
              <a:spcBef>
                <a:spcPts val="500"/>
              </a:spcBef>
              <a:spcAft>
                <a:spcPts val="0"/>
              </a:spcAft>
              <a:buSzPts val="2000"/>
              <a:buChar char="▰"/>
              <a:defRPr sz="1667"/>
            </a:lvl1pPr>
            <a:lvl2pPr marL="761970" lvl="1" indent="-296321">
              <a:spcBef>
                <a:spcPts val="833"/>
              </a:spcBef>
              <a:spcAft>
                <a:spcPts val="0"/>
              </a:spcAft>
              <a:buSzPts val="2000"/>
              <a:buChar char="▻"/>
              <a:defRPr sz="1667"/>
            </a:lvl2pPr>
            <a:lvl3pPr marL="1142954" lvl="2" indent="-296321">
              <a:spcBef>
                <a:spcPts val="833"/>
              </a:spcBef>
              <a:spcAft>
                <a:spcPts val="0"/>
              </a:spcAft>
              <a:buSzPts val="2000"/>
              <a:buChar char="▻"/>
              <a:defRPr sz="1667"/>
            </a:lvl3pPr>
            <a:lvl4pPr marL="1523939" lvl="3" indent="-296321">
              <a:spcBef>
                <a:spcPts val="833"/>
              </a:spcBef>
              <a:spcAft>
                <a:spcPts val="0"/>
              </a:spcAft>
              <a:buSzPts val="2000"/>
              <a:buChar char="▻"/>
              <a:defRPr sz="1667"/>
            </a:lvl4pPr>
            <a:lvl5pPr marL="1904924" lvl="4" indent="-296321">
              <a:spcBef>
                <a:spcPts val="833"/>
              </a:spcBef>
              <a:spcAft>
                <a:spcPts val="0"/>
              </a:spcAft>
              <a:buSzPts val="2000"/>
              <a:buChar char="▻"/>
              <a:defRPr sz="1667"/>
            </a:lvl5pPr>
            <a:lvl6pPr marL="2285909" lvl="5" indent="-296321">
              <a:spcBef>
                <a:spcPts val="833"/>
              </a:spcBef>
              <a:spcAft>
                <a:spcPts val="0"/>
              </a:spcAft>
              <a:buSzPts val="2000"/>
              <a:buChar char="▻"/>
              <a:defRPr sz="1667"/>
            </a:lvl6pPr>
            <a:lvl7pPr marL="2666893" lvl="6" indent="-296321">
              <a:spcBef>
                <a:spcPts val="833"/>
              </a:spcBef>
              <a:spcAft>
                <a:spcPts val="0"/>
              </a:spcAft>
              <a:buSzPts val="2000"/>
              <a:buChar char="▻"/>
              <a:defRPr sz="1667"/>
            </a:lvl7pPr>
            <a:lvl8pPr marL="3047878" lvl="7" indent="-296321">
              <a:spcBef>
                <a:spcPts val="833"/>
              </a:spcBef>
              <a:spcAft>
                <a:spcPts val="0"/>
              </a:spcAft>
              <a:buSzPts val="2000"/>
              <a:buChar char="▻"/>
              <a:defRPr sz="1667"/>
            </a:lvl8pPr>
            <a:lvl9pPr marL="3428863" lvl="8" indent="-296321">
              <a:spcBef>
                <a:spcPts val="833"/>
              </a:spcBef>
              <a:spcAft>
                <a:spcPts val="833"/>
              </a:spcAft>
              <a:buSzPts val="2000"/>
              <a:buChar char="▻"/>
              <a:defRPr sz="1667"/>
            </a:lvl9pPr>
          </a:lstStyle>
          <a:p>
            <a:endParaRPr/>
          </a:p>
        </p:txBody>
      </p:sp>
      <p:sp>
        <p:nvSpPr>
          <p:cNvPr id="21" name="Shape 101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5580D-B67C-4B18-B201-6ACE661DF2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54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27/07/65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4676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424782"/>
            <a:ext cx="876300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3824553"/>
            <a:ext cx="8763000" cy="12501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27/07/65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3449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521354"/>
            <a:ext cx="4318000" cy="3626115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521354"/>
            <a:ext cx="4318000" cy="3626115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27/07/65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66159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304271"/>
            <a:ext cx="8763000" cy="110463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400969"/>
            <a:ext cx="4298156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087563"/>
            <a:ext cx="4298156" cy="3070490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400969"/>
            <a:ext cx="4319323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323" cy="3070490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27/07/65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8374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27/07/65</a:t>
            </a:fld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9260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27/07/65</a:t>
            </a:fld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37967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822855"/>
            <a:ext cx="5143500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27/07/65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16697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9323" y="822855"/>
            <a:ext cx="5143500" cy="4061354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27/07/65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824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070FC-0B66-45F4-862E-AC35BDE9927B}" type="datetimeFigureOut">
              <a:rPr lang="th-TH" smtClean="0"/>
              <a:t>27/07/65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8303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8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chart" Target="../charts/char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รูปแบบอิสระ: รูปร่าง 47">
            <a:extLst>
              <a:ext uri="{FF2B5EF4-FFF2-40B4-BE49-F238E27FC236}">
                <a16:creationId xmlns:a16="http://schemas.microsoft.com/office/drawing/2014/main" id="{29036FF3-7A27-455C-9CA3-A5012948D940}"/>
              </a:ext>
            </a:extLst>
          </p:cNvPr>
          <p:cNvSpPr/>
          <p:nvPr/>
        </p:nvSpPr>
        <p:spPr>
          <a:xfrm>
            <a:off x="-840657" y="5749786"/>
            <a:ext cx="5264883" cy="1268"/>
          </a:xfrm>
          <a:custGeom>
            <a:avLst/>
            <a:gdLst>
              <a:gd name="connsiteX0" fmla="*/ 0 w 5679852"/>
              <a:gd name="connsiteY0" fmla="*/ 0 h 908"/>
              <a:gd name="connsiteX1" fmla="*/ 5679852 w 5679852"/>
              <a:gd name="connsiteY1" fmla="*/ 0 h 908"/>
              <a:gd name="connsiteX2" fmla="*/ 5678920 w 5679852"/>
              <a:gd name="connsiteY2" fmla="*/ 908 h 908"/>
              <a:gd name="connsiteX3" fmla="*/ 0 w 5679852"/>
              <a:gd name="connsiteY3" fmla="*/ 908 h 908"/>
              <a:gd name="connsiteX4" fmla="*/ 0 w 5679852"/>
              <a:gd name="connsiteY4" fmla="*/ 0 h 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9852" h="908">
                <a:moveTo>
                  <a:pt x="0" y="0"/>
                </a:moveTo>
                <a:lnTo>
                  <a:pt x="5679852" y="0"/>
                </a:lnTo>
                <a:lnTo>
                  <a:pt x="5678920" y="908"/>
                </a:lnTo>
                <a:lnTo>
                  <a:pt x="0" y="90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sz="2000"/>
          </a:p>
        </p:txBody>
      </p:sp>
      <p:sp>
        <p:nvSpPr>
          <p:cNvPr id="33" name="สี่เหลี่ยมผืนผ้า 32">
            <a:extLst>
              <a:ext uri="{FF2B5EF4-FFF2-40B4-BE49-F238E27FC236}">
                <a16:creationId xmlns:a16="http://schemas.microsoft.com/office/drawing/2014/main" id="{C7C27DC1-E922-4D56-BF27-89FA35DEDA5D}"/>
              </a:ext>
            </a:extLst>
          </p:cNvPr>
          <p:cNvSpPr/>
          <p:nvPr/>
        </p:nvSpPr>
        <p:spPr>
          <a:xfrm>
            <a:off x="480896" y="1853481"/>
            <a:ext cx="8923661" cy="1969193"/>
          </a:xfrm>
          <a:prstGeom prst="flowChartAlternateProcess">
            <a:avLst/>
          </a:prstGeom>
          <a:solidFill>
            <a:srgbClr val="FFDDD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spcAft>
                <a:spcPts val="400"/>
              </a:spcAft>
            </a:pPr>
            <a:r>
              <a:rPr lang="th-TH" sz="2000" b="1" dirty="0">
                <a:solidFill>
                  <a:srgbClr val="002060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การประชุมคณะกรรมการบริหารกองทุนพัฒนาบทบาทสตรี ครั้งที่ 7/2565</a:t>
            </a:r>
          </a:p>
          <a:p>
            <a:pPr algn="ctr">
              <a:lnSpc>
                <a:spcPct val="150000"/>
              </a:lnSpc>
              <a:spcAft>
                <a:spcPts val="400"/>
              </a:spcAft>
            </a:pPr>
            <a:r>
              <a:rPr lang="th-TH" sz="2000" b="1" spc="-10" dirty="0">
                <a:solidFill>
                  <a:srgbClr val="002060"/>
                </a:solidFill>
                <a:latin typeface="Chulabhorn Likit Display Medium" panose="00000600000000000000" pitchFamily="50" charset="-34"/>
                <a:ea typeface="Times New Roman" panose="02020603050405020304" pitchFamily="18" charset="0"/>
                <a:cs typeface="Chulabhorn Likit Display Medium" panose="00000600000000000000" pitchFamily="50" charset="-34"/>
              </a:rPr>
              <a:t>รูปแบบออนไลน์ (ระบบ </a:t>
            </a:r>
            <a:r>
              <a:rPr lang="en-US" sz="2000" b="1" spc="-10" dirty="0">
                <a:solidFill>
                  <a:srgbClr val="002060"/>
                </a:solidFill>
                <a:latin typeface="Chulabhorn Likit Display Medium" panose="00000600000000000000" pitchFamily="50" charset="-34"/>
                <a:ea typeface="Times New Roman" panose="02020603050405020304" pitchFamily="18" charset="0"/>
                <a:cs typeface="Chulabhorn Likit Display Medium" panose="00000600000000000000" pitchFamily="50" charset="-34"/>
              </a:rPr>
              <a:t>Zoom Cloud Meetings</a:t>
            </a:r>
            <a:r>
              <a:rPr lang="th-TH" sz="2000" b="1" spc="-10" dirty="0">
                <a:solidFill>
                  <a:srgbClr val="002060"/>
                </a:solidFill>
                <a:latin typeface="Chulabhorn Likit Display Medium" panose="00000600000000000000" pitchFamily="50" charset="-34"/>
                <a:ea typeface="Times New Roman" panose="02020603050405020304" pitchFamily="18" charset="0"/>
                <a:cs typeface="Chulabhorn Likit Display Medium" panose="00000600000000000000" pitchFamily="50" charset="-34"/>
              </a:rPr>
              <a:t>) </a:t>
            </a:r>
            <a:endParaRPr lang="th-TH" sz="2000" b="1" dirty="0">
              <a:solidFill>
                <a:srgbClr val="002060"/>
              </a:solidFill>
              <a:latin typeface="Chulabhorn Likit Display Medium" panose="00000600000000000000" pitchFamily="50" charset="-34"/>
              <a:cs typeface="Chulabhorn Likit Display Medium" panose="00000600000000000000" pitchFamily="50" charset="-34"/>
            </a:endParaRPr>
          </a:p>
          <a:p>
            <a:pPr algn="ctr">
              <a:lnSpc>
                <a:spcPct val="150000"/>
              </a:lnSpc>
              <a:spcAft>
                <a:spcPts val="400"/>
              </a:spcAft>
            </a:pPr>
            <a:r>
              <a:rPr lang="th-TH" sz="2000" b="1" dirty="0">
                <a:solidFill>
                  <a:srgbClr val="002060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วันพุธที่ 27 กรกฎาคม 2565</a:t>
            </a:r>
            <a:r>
              <a:rPr lang="en-US" sz="2000" b="1" dirty="0">
                <a:solidFill>
                  <a:srgbClr val="002060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 </a:t>
            </a:r>
            <a:r>
              <a:rPr lang="th-TH" sz="2000" b="1" dirty="0">
                <a:solidFill>
                  <a:srgbClr val="002060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เวลา 13.30 - 16.30 น.</a:t>
            </a:r>
            <a:br>
              <a:rPr lang="th-TH" sz="2000" b="1" dirty="0">
                <a:solidFill>
                  <a:srgbClr val="002060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</a:br>
            <a:r>
              <a:rPr lang="th-TH" sz="2000" b="1" dirty="0">
                <a:solidFill>
                  <a:srgbClr val="002060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ห้องประชุม 5001 ชั้น 5 กรมการพัฒนาชุมชน </a:t>
            </a:r>
          </a:p>
        </p:txBody>
      </p:sp>
      <p:pic>
        <p:nvPicPr>
          <p:cNvPr id="35" name="รูปภาพ 34">
            <a:extLst>
              <a:ext uri="{FF2B5EF4-FFF2-40B4-BE49-F238E27FC236}">
                <a16:creationId xmlns:a16="http://schemas.microsoft.com/office/drawing/2014/main" id="{DD640411-EFE3-424B-A910-D36FA66C9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927" y="594117"/>
            <a:ext cx="1229128" cy="1231179"/>
          </a:xfrm>
          <a:prstGeom prst="rect">
            <a:avLst/>
          </a:prstGeom>
        </p:spPr>
      </p:pic>
      <p:pic>
        <p:nvPicPr>
          <p:cNvPr id="36" name="รูปภาพ 35">
            <a:extLst>
              <a:ext uri="{FF2B5EF4-FFF2-40B4-BE49-F238E27FC236}">
                <a16:creationId xmlns:a16="http://schemas.microsoft.com/office/drawing/2014/main" id="{E7EA978A-A5ED-4793-AA82-AD84746372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990" y="606936"/>
            <a:ext cx="1229128" cy="1229128"/>
          </a:xfrm>
          <a:prstGeom prst="rect">
            <a:avLst/>
          </a:prstGeom>
        </p:spPr>
      </p:pic>
      <p:pic>
        <p:nvPicPr>
          <p:cNvPr id="38" name="รูปภาพ 37">
            <a:extLst>
              <a:ext uri="{FF2B5EF4-FFF2-40B4-BE49-F238E27FC236}">
                <a16:creationId xmlns:a16="http://schemas.microsoft.com/office/drawing/2014/main" id="{4E41D2AD-368A-428D-9EEB-34E56B6B1C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6" b="89744" l="67317" r="98415">
                        <a14:foregroundMark x1="69390" y1="79808" x2="69390" y2="79808"/>
                        <a14:foregroundMark x1="76707" y1="81731" x2="76707" y2="81731"/>
                        <a14:foregroundMark x1="83780" y1="81410" x2="83780" y2="81410"/>
                        <a14:foregroundMark x1="88659" y1="71154" x2="88659" y2="71154"/>
                        <a14:foregroundMark x1="80244" y1="51282" x2="80244" y2="51282"/>
                        <a14:foregroundMark x1="82073" y1="20192" x2="82073" y2="20192"/>
                        <a14:backgroundMark x1="73293" y1="20192" x2="73293" y2="20192"/>
                        <a14:backgroundMark x1="72439" y1="63782" x2="72439" y2="63782"/>
                        <a14:backgroundMark x1="73902" y1="62821" x2="73902" y2="6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59" b="9061"/>
          <a:stretch/>
        </p:blipFill>
        <p:spPr>
          <a:xfrm>
            <a:off x="911366" y="3822674"/>
            <a:ext cx="1264460" cy="133223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23582" y="5244024"/>
            <a:ext cx="10183583" cy="521726"/>
            <a:chOff x="-23582" y="5244024"/>
            <a:chExt cx="10183583" cy="521726"/>
          </a:xfrm>
        </p:grpSpPr>
        <p:grpSp>
          <p:nvGrpSpPr>
            <p:cNvPr id="2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44024"/>
              <a:ext cx="10183583" cy="521726"/>
              <a:chOff x="-21225" y="4584327"/>
              <a:chExt cx="9165225" cy="622658"/>
            </a:xfrm>
          </p:grpSpPr>
          <p:pic>
            <p:nvPicPr>
              <p:cNvPr id="13" name="Picture 20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14" name="Picture 2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15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28" name="Picture 35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29" name="Picture 36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17" name="Picture 2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18" name="Picture 25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9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25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6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27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21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499" y="4584327"/>
                <a:ext cx="1081501" cy="567984"/>
                <a:chOff x="10426806" y="6384245"/>
                <a:chExt cx="1777706" cy="484982"/>
              </a:xfrm>
            </p:grpSpPr>
            <p:sp>
              <p:nvSpPr>
                <p:cNvPr id="22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06" y="6384245"/>
                  <a:ext cx="1760999" cy="472847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3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31001" y="6507741"/>
                  <a:ext cx="1773511" cy="361486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9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42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6034">
              <a:off x="8826803" y="5265831"/>
              <a:ext cx="451167" cy="477135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pic>
        <p:nvPicPr>
          <p:cNvPr id="37" name="รูปภาพ 36">
            <a:extLst>
              <a:ext uri="{FF2B5EF4-FFF2-40B4-BE49-F238E27FC236}">
                <a16:creationId xmlns:a16="http://schemas.microsoft.com/office/drawing/2014/main" id="{82AB4C5E-4B16-4E82-81E9-3B1A3938708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00"/>
          <a:stretch/>
        </p:blipFill>
        <p:spPr>
          <a:xfrm>
            <a:off x="6711799" y="3635203"/>
            <a:ext cx="3455761" cy="1617118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7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7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8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7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74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7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7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</p:spTree>
    <p:extLst>
      <p:ext uri="{BB962C8B-B14F-4D97-AF65-F5344CB8AC3E}">
        <p14:creationId xmlns:p14="http://schemas.microsoft.com/office/powerpoint/2010/main" val="3240837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92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95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96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97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107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108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98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99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00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104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5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6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01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102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3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93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94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35454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4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877909"/>
              </p:ext>
            </p:extLst>
          </p:nvPr>
        </p:nvGraphicFramePr>
        <p:xfrm>
          <a:off x="89148" y="955797"/>
          <a:ext cx="9967591" cy="40212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45234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5422357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1355603">
                <a:tc gridSpan="2">
                  <a:txBody>
                    <a:bodyPr/>
                    <a:lstStyle/>
                    <a:p>
                      <a:pPr algn="ctr"/>
                      <a:r>
                        <a:rPr lang="th-TH" sz="1600" b="1" u="sng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5 เรื่องเพื่อพิจารณา</a:t>
                      </a:r>
                      <a:endParaRPr lang="en-US" sz="1600" u="sng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5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5.1</a:t>
                      </a:r>
                      <a:r>
                        <a:rPr lang="th-TH" sz="15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การพิจารณาการลดอัตราดอกเบี้ยเงินกู้และอัตราดอกเบี้ยผิดนัดกองทุนพัฒนาบทบาทสตรี ครั้งที่ </a:t>
                      </a:r>
                      <a:r>
                        <a:rPr lang="en-US" sz="15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12</a:t>
                      </a:r>
                      <a:r>
                        <a:rPr lang="th-TH" sz="15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br>
                        <a:rPr lang="th-TH" sz="15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500" b="1" kern="1200" spc="-6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ตามประกาศ</a:t>
                      </a:r>
                      <a:r>
                        <a:rPr lang="th-TH" sz="1500" b="1" kern="1200" spc="-6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คณะกรรมการบริหารกองทุนพัฒนาบทบาทสตรี เรื่อง หลักเกณฑ์ </a:t>
                      </a:r>
                      <a:r>
                        <a:rPr lang="th-TH" sz="1500" b="1" kern="1200" spc="-6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วิธีการ และเงื่อนไขเกี่ยวกับการลดอัตราดอกเบี้ยเงินกู้</a:t>
                      </a:r>
                      <a:r>
                        <a:rPr lang="th-TH" sz="15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และอัตรา</a:t>
                      </a:r>
                      <a:r>
                        <a:rPr lang="th-TH" sz="1500" b="1" kern="1200" spc="-2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ดอกเบี้ยผิดนัดกองทุนพัฒนาบทบาทสตรี พ</a:t>
                      </a:r>
                      <a:r>
                        <a:rPr lang="en-US" sz="1500" b="1" kern="1200" spc="-2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th-TH" sz="1500" b="1" kern="1200" spc="-2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ศ</a:t>
                      </a:r>
                      <a:r>
                        <a:rPr lang="en-US" sz="1500" b="1" kern="1200" spc="-2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2563 (</a:t>
                      </a:r>
                      <a:r>
                        <a:rPr lang="th-TH" sz="1500" b="1" kern="1200" spc="-2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ฉบับที่ </a:t>
                      </a:r>
                      <a:r>
                        <a:rPr lang="en-US" sz="1500" b="1" kern="1200" spc="-2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4)</a:t>
                      </a:r>
                      <a:endParaRPr lang="th-TH" sz="1500" b="1" kern="1200" spc="-2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648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2300835"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500" b="1" u="sng" kern="1200" spc="-6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ดังนี้</a:t>
                      </a:r>
                      <a:endParaRPr lang="en-US" sz="1500" b="1" kern="1200" spc="-6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40000"/>
                        </a:lnSpc>
                      </a:pPr>
                      <a:r>
                        <a:rPr lang="th-TH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สำนักงานกองทุนพัฒนาบทบาทสตรีส่วนกลางควรมี</a:t>
                      </a:r>
                      <a:r>
                        <a:rPr lang="th-TH" sz="1400" kern="120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มาตรการกำกับการทำงานของจังหวัดตามประกาศ</a:t>
                      </a:r>
                      <a:br>
                        <a:rPr lang="th-TH" sz="1400" kern="120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kern="120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ที่คณะกรรมการ</a:t>
                      </a:r>
                      <a:r>
                        <a:rPr lang="th-TH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บริหารกองทุนพัฒนาบทบาทสตรีฯ เช่น เร่งรัดกลุ่มเป้าหมายเข้าร่วมมาตรการ</a:t>
                      </a:r>
                      <a:endParaRPr lang="en-US" sz="14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40000"/>
                        </a:lnSpc>
                      </a:pPr>
                      <a:r>
                        <a:rPr lang="th-TH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กรมการพัฒนาชุมชน โดยสกส.ได้มีหนังสือด่วนที่สุด ที่ มท 0416.4/ว 195 </a:t>
                      </a:r>
                      <a:r>
                        <a:rPr lang="th-TH" sz="1400" kern="1200" spc="-3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ลงวันที่ 18 มกราคม 2565 เพื่อให้จังหวัดรายงานผลการดำเนินงาน</a:t>
                      </a:r>
                      <a:br>
                        <a:rPr lang="th-TH" sz="1400" kern="1200" spc="-3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kern="1200" spc="-3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ตามประกาศคณะกรรมการบริหารกองทุนพัฒนาบทบาทสตรี เรื่อง หลักเกณฑ์ </a:t>
                      </a:r>
                      <a:r>
                        <a:rPr lang="th-TH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วิธีการ และเงื่อนไข เกี่ยวกับการลดอัตราดอกเบี้ยเงินกู้ และอัตราดอกเบี้ยผิดนัดกองทุนพัฒนาบทบาทสตรี พ.ศ. 2563 (ฉบับที่ 4) ให้กรมการพัฒนาชุมชนทราบ ทุกวันที่ 20 ของทุกเดือน (เอกสารแนบ)</a:t>
                      </a:r>
                      <a:endParaRPr lang="en-US" sz="1200" kern="1200" spc="-2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97764" y="6443"/>
            <a:ext cx="4565984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</p:spTree>
    <p:extLst>
      <p:ext uri="{BB962C8B-B14F-4D97-AF65-F5344CB8AC3E}">
        <p14:creationId xmlns:p14="http://schemas.microsoft.com/office/powerpoint/2010/main" val="416533965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694330" y="191642"/>
            <a:ext cx="726321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5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แผนปฏิบัติการดิจิทัล (ระยะยาว) </a:t>
            </a:r>
            <a:r>
              <a:rPr lang="th-TH" sz="15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พ.ศ. 2566 - 2568 กองทุนพัฒนาบทบาทสตรี</a:t>
            </a:r>
            <a:endParaRPr lang="th-TH" sz="15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pic>
        <p:nvPicPr>
          <p:cNvPr id="5" name="Picture 1" descr="จำนวนสมาชิกกองทุนพัฒนาบทบาทสตรี (ข้อมูล ณ 15 กุมภาพันธ์ 2562) -  สำนักงานพัฒนาชุมชนจังหวัดอำนาจเจริญ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546" y="96653"/>
            <a:ext cx="556954" cy="55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โลโก้กรมการพัฒนาชุมชน (Version2560) - สำนักงานพัฒนาชุมชนจังหวัดหนองคาย |  โลโก้, ดอกไม้ผ้า, วันเกิด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517" y="71553"/>
            <a:ext cx="555812" cy="5830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" name="ตาราง 13">
            <a:extLst>
              <a:ext uri="{FF2B5EF4-FFF2-40B4-BE49-F238E27FC236}">
                <a16:creationId xmlns:a16="http://schemas.microsoft.com/office/drawing/2014/main" id="{9B781F05-27EF-48DE-938C-0F60F74FE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893689"/>
              </p:ext>
            </p:extLst>
          </p:nvPr>
        </p:nvGraphicFramePr>
        <p:xfrm>
          <a:off x="214306" y="1098769"/>
          <a:ext cx="9792725" cy="3943131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2897194">
                  <a:extLst>
                    <a:ext uri="{9D8B030D-6E8A-4147-A177-3AD203B41FA5}">
                      <a16:colId xmlns:a16="http://schemas.microsoft.com/office/drawing/2014/main" val="462691617"/>
                    </a:ext>
                  </a:extLst>
                </a:gridCol>
                <a:gridCol w="3771110">
                  <a:extLst>
                    <a:ext uri="{9D8B030D-6E8A-4147-A177-3AD203B41FA5}">
                      <a16:colId xmlns:a16="http://schemas.microsoft.com/office/drawing/2014/main" val="1357694137"/>
                    </a:ext>
                  </a:extLst>
                </a:gridCol>
                <a:gridCol w="3124421">
                  <a:extLst>
                    <a:ext uri="{9D8B030D-6E8A-4147-A177-3AD203B41FA5}">
                      <a16:colId xmlns:a16="http://schemas.microsoft.com/office/drawing/2014/main" val="944884700"/>
                    </a:ext>
                  </a:extLst>
                </a:gridCol>
              </a:tblGrid>
              <a:tr h="3568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ประเด็นการพัฒนา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เป้าประสงค์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แผนงาน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498618"/>
                  </a:ext>
                </a:extLst>
              </a:tr>
              <a:tr h="1017385">
                <a:tc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Aft>
                          <a:spcPts val="500"/>
                        </a:spcAft>
                        <a:tabLst>
                          <a:tab pos="4867275" algn="l"/>
                        </a:tabLs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th-TH" sz="11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Malgun Gothic" panose="020B0503020000020004" pitchFamily="34" charset="-127"/>
                          <a:cs typeface="Chulabhorn Likit Text" panose="00000500000000000000" pitchFamily="50" charset="-34"/>
                        </a:rPr>
                        <a:t>การใช้เทคโนโลยีดิจิทัลเพื่อสนับสนุนการพัฒนาเครือข่ายสตรีและพัฒนาศักยภาพสตรี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Aft>
                          <a:spcPts val="500"/>
                        </a:spcAft>
                      </a:pPr>
                      <a:r>
                        <a:rPr lang="th-TH" sz="11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1) เพื่อให้มีการจัดทำฐานข้อมูลเครือข่ายสตรีและข้อมูลการพัฒนาศักยภาพสตรี</a:t>
                      </a:r>
                      <a:endParaRPr lang="en-US" sz="11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500"/>
                        </a:spcAft>
                      </a:pPr>
                      <a:r>
                        <a:rPr lang="th-TH" sz="11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2) เพื่อให้มีเทคโนโลยีดิจิทัล สนับสนุนการพัฒนาศักยภาพสตรี</a:t>
                      </a:r>
                      <a:endParaRPr lang="en-US" sz="11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Aft>
                          <a:spcPts val="500"/>
                        </a:spcAft>
                        <a:tabLst>
                          <a:tab pos="4867275" algn="l"/>
                        </a:tabLst>
                      </a:pPr>
                      <a:r>
                        <a:rPr lang="th-TH" sz="1100" b="0" spc="-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en-US" sz="1100" b="0" spc="-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th-TH" sz="1100" b="0" spc="-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 พัฒนาเว็บไซต์เครือข่ายสตรีและแหล่งรวบรวมข้อมูลการพัฒนาศักยภาพสตรี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500"/>
                        </a:spcAft>
                        <a:tabLst>
                          <a:tab pos="4867275" algn="l"/>
                        </a:tabLst>
                      </a:pPr>
                      <a:r>
                        <a:rPr lang="th-TH" sz="11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en-US" sz="11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th-TH" sz="11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พัฒนาสื่อนำเสนอการพัฒนาศักยภาพสตรีด้วยเทคโนโลยีดิจิทัล ในรูปแบบที่ทันสมัย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114300" marR="11430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411636"/>
                  </a:ext>
                </a:extLst>
              </a:tr>
              <a:tr h="2568863">
                <a:tc>
                  <a:txBody>
                    <a:bodyPr/>
                    <a:lstStyle/>
                    <a:p>
                      <a:pPr marL="0" marR="0" indent="0" algn="l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867275" algn="l"/>
                        </a:tabLst>
                        <a:defRPr/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ก้าวสู่การเป็นองค์กรแห่งการเรียนรู้ด้วยเทคโนโลยีดิจิทัล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rgbClr val="E7EB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th-TH" sz="11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1) เพื่อให้มีการแลกเปลี่ยนเรียนรู้ระหว่างบุคลากรภายในกองทุนพัฒนาบทบาทสตรี</a:t>
                      </a:r>
                      <a:endParaRPr lang="en-US" sz="11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1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2) เพื่อให้มีเทคโนโลยีดิจิทัล ใน</a:t>
                      </a:r>
                      <a:r>
                        <a:rPr lang="th-TH" sz="1100" kern="1200" dirty="0" err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การจัด</a:t>
                      </a:r>
                      <a:r>
                        <a:rPr lang="th-TH" sz="11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เก็บองค์ความรู้ขององค์กร และให้บริการความรู้ด้านการดำเนินงานและการเข้าถึงแหล่งทุนแก่ประชาชนทั่วไป</a:t>
                      </a:r>
                      <a:endParaRPr lang="en-US" sz="11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tabLst>
                          <a:tab pos="4867275" algn="l"/>
                        </a:tabLst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 ส่งเสริมให้มีเวทีในการแลกเปลี่ยนเรียนรู้ระหว่างบุคลากรภายในองค์กร ทั้งส่วนกลาง</a:t>
                      </a:r>
                      <a:r>
                        <a:rPr lang="th-TH" sz="11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และส่วนภูมิภาค หรือระหว่างบุคลากรกับผู้เชี่ยวชาญในแต่ละด้านผ่านการประชุมปกติและประชุมออนไลน์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tabLst>
                          <a:tab pos="4867275" algn="l"/>
                        </a:tabLst>
                      </a:pPr>
                      <a:r>
                        <a:rPr lang="th-TH" sz="1100" b="0" spc="-4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2) ส่งเสริมให้บุคลากรรวบรวม วิเคราะห์ </a:t>
                      </a:r>
                      <a:br>
                        <a:rPr lang="th-TH" sz="1100" b="0" spc="-4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0" spc="-4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และจัดเก็บองค์ความรู้ด้านการดำเนิน</a:t>
                      </a: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งานกองทุนและที่เกี่ยวข้องในเทคโนโลยีดิจิทัล เพื่อแลกเปลี่ยนเรียนรู้ระหว่างกัน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tabLst>
                          <a:tab pos="4867275" algn="l"/>
                        </a:tabLst>
                      </a:pPr>
                      <a:r>
                        <a:rPr lang="th-TH" sz="11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3) เพิ่มช่องทางในการเผยแพร่ประชาสัมพันธ์องค์ความรู้ในการบริหารกองทุน/การดำเนินงานขับเคลื่อนกองทุน 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4078949555"/>
                  </a:ext>
                </a:extLst>
              </a:tr>
            </a:tbl>
          </a:graphicData>
        </a:graphic>
      </p:graphicFrame>
      <p:sp>
        <p:nvSpPr>
          <p:cNvPr id="17" name="กล่องข้อความ 14">
            <a:extLst>
              <a:ext uri="{FF2B5EF4-FFF2-40B4-BE49-F238E27FC236}">
                <a16:creationId xmlns:a16="http://schemas.microsoft.com/office/drawing/2014/main" id="{1AB59EF1-9D55-483E-94A1-8FA1C5120B9F}"/>
              </a:ext>
            </a:extLst>
          </p:cNvPr>
          <p:cNvSpPr txBox="1"/>
          <p:nvPr/>
        </p:nvSpPr>
        <p:spPr>
          <a:xfrm>
            <a:off x="214306" y="749567"/>
            <a:ext cx="242990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 ประเด็นการพัฒนา</a:t>
            </a:r>
          </a:p>
        </p:txBody>
      </p:sp>
    </p:spTree>
    <p:extLst>
      <p:ext uri="{BB962C8B-B14F-4D97-AF65-F5344CB8AC3E}">
        <p14:creationId xmlns:p14="http://schemas.microsoft.com/office/powerpoint/2010/main" val="255430149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694330" y="191642"/>
            <a:ext cx="726321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5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แผนปฏิบัติการดิจิทัล (ระยะยาว) </a:t>
            </a:r>
            <a:r>
              <a:rPr lang="th-TH" sz="15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พ.ศ. 2566 - 2568 กองทุนพัฒนาบทบาทสตรี</a:t>
            </a:r>
            <a:endParaRPr lang="th-TH" sz="15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pic>
        <p:nvPicPr>
          <p:cNvPr id="5" name="Picture 1" descr="จำนวนสมาชิกกองทุนพัฒนาบทบาทสตรี (ข้อมูล ณ 15 กุมภาพันธ์ 2562) -  สำนักงานพัฒนาชุมชนจังหวัดอำนาจเจริญ"/>
          <p:cNvPicPr/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546" y="96653"/>
            <a:ext cx="556954" cy="55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โลโก้กรมการพัฒนาชุมชน (Version2560) - สำนักงานพัฒนาชุมชนจังหวัดหนองคาย |  โลโก้, ดอกไม้ผ้า, วันเกิด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517" y="71553"/>
            <a:ext cx="555812" cy="5830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" name="ตาราง 13">
            <a:extLst>
              <a:ext uri="{FF2B5EF4-FFF2-40B4-BE49-F238E27FC236}">
                <a16:creationId xmlns:a16="http://schemas.microsoft.com/office/drawing/2014/main" id="{9B781F05-27EF-48DE-938C-0F60F74FE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259123"/>
              </p:ext>
            </p:extLst>
          </p:nvPr>
        </p:nvGraphicFramePr>
        <p:xfrm>
          <a:off x="214306" y="1164083"/>
          <a:ext cx="9722174" cy="4345781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3016194">
                  <a:extLst>
                    <a:ext uri="{9D8B030D-6E8A-4147-A177-3AD203B41FA5}">
                      <a16:colId xmlns:a16="http://schemas.microsoft.com/office/drawing/2014/main" val="462691617"/>
                    </a:ext>
                  </a:extLst>
                </a:gridCol>
                <a:gridCol w="3551754">
                  <a:extLst>
                    <a:ext uri="{9D8B030D-6E8A-4147-A177-3AD203B41FA5}">
                      <a16:colId xmlns:a16="http://schemas.microsoft.com/office/drawing/2014/main" val="1357694137"/>
                    </a:ext>
                  </a:extLst>
                </a:gridCol>
                <a:gridCol w="3154226">
                  <a:extLst>
                    <a:ext uri="{9D8B030D-6E8A-4147-A177-3AD203B41FA5}">
                      <a16:colId xmlns:a16="http://schemas.microsoft.com/office/drawing/2014/main" val="944884700"/>
                    </a:ext>
                  </a:extLst>
                </a:gridCol>
              </a:tblGrid>
              <a:tr h="262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ประเด็นการพัฒนา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เป้าประสงค์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แผนงาน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498618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marL="0" marR="0" indent="0" algn="l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867275" algn="l"/>
                        </a:tabLst>
                        <a:defRPr/>
                      </a:pPr>
                      <a:r>
                        <a:rPr lang="th-TH" sz="1200" b="0" spc="-8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4. </a:t>
                      </a:r>
                      <a:r>
                        <a:rPr lang="th-TH" sz="1200" b="0" spc="-8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การบริหารจัดการข้อมูลสารสนเทศและเทคโนโลยีดิจิทัลตามหลักธรรมา</a:t>
                      </a:r>
                      <a:r>
                        <a:rPr lang="th-TH" sz="1200" b="0" spc="-80" baseline="0" dirty="0" err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ภิ</a:t>
                      </a:r>
                      <a:r>
                        <a:rPr lang="th-TH" sz="1200" b="0" spc="-8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บาล</a:t>
                      </a:r>
                      <a:endParaRPr lang="en-US" sz="1200" b="0" spc="-8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เพื่อให้องค์กรมีการใช้มาตรฐาน ในการบริหารจัดการความมั่งคงปลอดภัยของข้อมูล และความต่อเนื่องในการใช้งาน การเชื่อมโยงข้อมูลของเทคโนโลยีดิจิทัล 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พัฒนาและบริหารจัดการเทคโนโลยีดิจิทัลให้เพียงพอ ทันสมัย เหมาะสม สอดคล้องกับความต้องการขององค์กร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บริหารจัดการเทคโนโลยีดิจิทัลขององค์กรให้มีความพร้อมใช้งานตอบสนองความต้องการของภารกิจ และสามารถนำเทคโนโลยีดิจิทัล มาใช้งานได้อย่างคุ้มค่า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จัดให้มีการจัดทำแผนการบริหารความเสี่ยงด้านเทคโนโลยีดิจิทัล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</a:t>
                      </a: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จัดหาเทคโนโลยีดิจิทัลขององค์กรให้สามารถเชื่อมโยงข้อมูลได้ทั่วประเทศ 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114300" marR="11430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292655"/>
                  </a:ext>
                </a:extLst>
              </a:tr>
              <a:tr h="2194560">
                <a:tc>
                  <a:txBody>
                    <a:bodyPr/>
                    <a:lstStyle/>
                    <a:p>
                      <a:pPr marL="0" marR="0" indent="0" algn="l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พัฒนาศักยภาพบุคลากรในการใช้เทคโนโลยีดิจิทัล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เพื่อให้มีการพัฒนาบุคลากรทางด้านเทคโนโลยีดิจิทัล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ส่งเสริมให้บุคลากรนำเทคโนโลยีดิจิทัล มาใช้ในการปฏิบัติงานได้อย่างมีประสิทธิภาพ ถูกต้อง รวดเร็ว และปลอดภัย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สร้างเครือข่ายด้านเทคโนโลยีดิจิทัล                           เพื่อเสริมสร้างศักยภาพกองทุนพัฒนาบทบาทสตรี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พัฒนาบุคลากรให้มีขีดความสามารถในการใช้เทคโนโลยีดิจิทัล เพื่อเพิ่มประสิทธิภาพในการปฏิบัติงานและสามารถนำมาประยุกต์ใช้งาน</a:t>
                      </a:r>
                      <a:b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อย่างเหมาะสม 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</a:t>
                      </a: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มีการกำหนดหลักเกณฑ์ แนวทางปฏิบัติ </a:t>
                      </a:r>
                      <a:b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และข้อเสนอแนะในการใช้งานเทคโนโลยีดิจิทัล เพื่อให้มีการใช้งานร่วมกันได้อย่างมีประสิทธิภาพ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/>
                </a:tc>
                <a:extLst>
                  <a:ext uri="{0D108BD9-81ED-4DB2-BD59-A6C34878D82A}">
                    <a16:rowId xmlns:a16="http://schemas.microsoft.com/office/drawing/2014/main" val="1533652084"/>
                  </a:ext>
                </a:extLst>
              </a:tr>
            </a:tbl>
          </a:graphicData>
        </a:graphic>
      </p:graphicFrame>
      <p:sp>
        <p:nvSpPr>
          <p:cNvPr id="8" name="กล่องข้อความ 14">
            <a:extLst>
              <a:ext uri="{FF2B5EF4-FFF2-40B4-BE49-F238E27FC236}">
                <a16:creationId xmlns:a16="http://schemas.microsoft.com/office/drawing/2014/main" id="{9D0D63B2-1C5D-480A-9CB1-9015899E6EE3}"/>
              </a:ext>
            </a:extLst>
          </p:cNvPr>
          <p:cNvSpPr txBox="1"/>
          <p:nvPr/>
        </p:nvSpPr>
        <p:spPr>
          <a:xfrm>
            <a:off x="214306" y="772314"/>
            <a:ext cx="2429900" cy="3488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 ประเด็นการพัฒนา</a:t>
            </a:r>
          </a:p>
        </p:txBody>
      </p:sp>
    </p:spTree>
    <p:extLst>
      <p:ext uri="{BB962C8B-B14F-4D97-AF65-F5344CB8AC3E}">
        <p14:creationId xmlns:p14="http://schemas.microsoft.com/office/powerpoint/2010/main" val="32083036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907316"/>
              </p:ext>
            </p:extLst>
          </p:nvPr>
        </p:nvGraphicFramePr>
        <p:xfrm>
          <a:off x="382775" y="954343"/>
          <a:ext cx="9528869" cy="44734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21969">
                  <a:extLst>
                    <a:ext uri="{9D8B030D-6E8A-4147-A177-3AD203B41FA5}">
                      <a16:colId xmlns:a16="http://schemas.microsoft.com/office/drawing/2014/main" val="685030356"/>
                    </a:ext>
                  </a:extLst>
                </a:gridCol>
                <a:gridCol w="959355">
                  <a:extLst>
                    <a:ext uri="{9D8B030D-6E8A-4147-A177-3AD203B41FA5}">
                      <a16:colId xmlns:a16="http://schemas.microsoft.com/office/drawing/2014/main" val="1929306069"/>
                    </a:ext>
                  </a:extLst>
                </a:gridCol>
                <a:gridCol w="1228835">
                  <a:extLst>
                    <a:ext uri="{9D8B030D-6E8A-4147-A177-3AD203B41FA5}">
                      <a16:colId xmlns:a16="http://schemas.microsoft.com/office/drawing/2014/main" val="2618847710"/>
                    </a:ext>
                  </a:extLst>
                </a:gridCol>
                <a:gridCol w="991693">
                  <a:extLst>
                    <a:ext uri="{9D8B030D-6E8A-4147-A177-3AD203B41FA5}">
                      <a16:colId xmlns:a16="http://schemas.microsoft.com/office/drawing/2014/main" val="353620914"/>
                    </a:ext>
                  </a:extLst>
                </a:gridCol>
                <a:gridCol w="927017">
                  <a:extLst>
                    <a:ext uri="{9D8B030D-6E8A-4147-A177-3AD203B41FA5}">
                      <a16:colId xmlns:a16="http://schemas.microsoft.com/office/drawing/2014/main" val="102946274"/>
                    </a:ext>
                  </a:extLst>
                </a:gridCol>
              </a:tblGrid>
              <a:tr h="26884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โครงการ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1523" marR="51523" marT="0" marB="0" anchor="ctr">
                    <a:solidFill>
                      <a:schemeClr val="accent2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1523" marR="51523" marT="0" marB="0" anchor="ctr">
                    <a:solidFill>
                      <a:schemeClr val="accent2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ปีงบประมาณ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1523" marR="51523" marT="0" marB="0" anchor="ctr">
                    <a:solidFill>
                      <a:schemeClr val="accent2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493269"/>
                  </a:ext>
                </a:extLst>
              </a:tr>
              <a:tr h="32419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1523" marR="51523" marT="0" marB="0" anchor="ctr">
                    <a:solidFill>
                      <a:schemeClr val="accent2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1523" marR="51523" marT="0" marB="0" anchor="ctr">
                    <a:solidFill>
                      <a:schemeClr val="accent2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1523" marR="51523" marT="0" marB="0" anchor="ctr">
                    <a:solidFill>
                      <a:schemeClr val="accent2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846972"/>
                  </a:ext>
                </a:extLst>
              </a:tr>
              <a:tr h="43921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 โครงการเสริมสร้างภาพลักษณ์องค์กร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1523" marR="51523" marT="0" marB="0">
                    <a:solidFill>
                      <a:srgbClr val="CCDE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จำนวน </a:t>
                      </a:r>
                      <a:b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20 อาชีพ</a:t>
                      </a:r>
                    </a:p>
                  </a:txBody>
                  <a:tcPr marL="51523" marR="51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7,500,000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7,500,000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7,500,000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0099578"/>
                  </a:ext>
                </a:extLst>
              </a:tr>
              <a:tr h="47192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โครงการส่งเสริมช่องทางการตลาดผลิตภัณฑ์กลุ่มอาชีพสมาชิกกองทุนพัฒนา</a:t>
                      </a:r>
                      <a:br>
                        <a:rPr lang="en-US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บทบาทสตรี กรุงเทพมหานคร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1523" marR="51523" marT="0" marB="0">
                    <a:solidFill>
                      <a:srgbClr val="CCDE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76 จังหวัด ๆ 2 ครั้ง/ปี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1523" marR="51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90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90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90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,000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8323470"/>
                  </a:ext>
                </a:extLst>
              </a:tr>
              <a:tr h="23719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โครงการเพิ่มประสิทธิภาพเว็บไซต์คลังข้อมูลกลุ่มอาชีพ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1523" marR="51523" marT="0" marB="0">
                    <a:solidFill>
                      <a:srgbClr val="CCDE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867275" algn="l"/>
                        </a:tabLst>
                        <a:defRPr/>
                      </a:pP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 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เว็บไซต์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51523" marR="51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-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-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-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5360394"/>
                  </a:ext>
                </a:extLst>
              </a:tr>
              <a:tr h="66349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ประชุมเชิงปฏิบัติการเพิ่มทักษะและพัฒนาศักยภาพการออกแบบและจัดทำสื่อประชาสัมพันธ์กองทุนพัฒนาบทบาทสตรี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1523" marR="51523" marT="0" marB="0">
                    <a:solidFill>
                      <a:srgbClr val="CCDE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 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รุ่น ๆ </a:t>
                      </a: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 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วัน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จำนวน </a:t>
                      </a:r>
                      <a:b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81 คน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1523" marR="51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710,000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710,000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710,000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9283364"/>
                  </a:ext>
                </a:extLst>
              </a:tr>
              <a:tr h="47192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โครงการทบทวนจัดทำแผนปฏิบัติการดิจิทัลระยะยาว (3-5ปี) และแผนปฏิบัติการดิจิทัลประจำปีบัญชี 2566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1523" marR="51523" marT="0" marB="0">
                    <a:solidFill>
                      <a:srgbClr val="CCDE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 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แผนงาน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1523" marR="51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-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-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-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0474626"/>
                  </a:ext>
                </a:extLst>
              </a:tr>
              <a:tr h="269411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โครงการจัดทำคู่มือการดำเนินงานกองทุนพัฒนาบทบาทสตรี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1523" marR="51523" marT="0" marB="0">
                    <a:solidFill>
                      <a:srgbClr val="CCDE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1000</a:t>
                      </a:r>
                      <a:r>
                        <a:rPr lang="th-TH" sz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 เล่ม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1523" marR="51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250,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000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1523" marR="51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250,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000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1523" marR="51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250,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000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1523" marR="51523" marT="0" marB="0"/>
                </a:tc>
                <a:extLst>
                  <a:ext uri="{0D108BD9-81ED-4DB2-BD59-A6C34878D82A}">
                    <a16:rowId xmlns:a16="http://schemas.microsoft.com/office/drawing/2014/main" val="1204072352"/>
                  </a:ext>
                </a:extLst>
              </a:tr>
              <a:tr h="42765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โครงการเพิ่มประสิทธิภาพระบบสารสนเทศกองทุนพัฒนาบทบาทสตรี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1523" marR="51523" marT="0" marB="0">
                    <a:solidFill>
                      <a:srgbClr val="CCDE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th-TH" sz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 ระบบงาน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1523" marR="51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5,000,000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1523" marR="51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5,000,000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1523" marR="51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5,000,000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1523" marR="51523" marT="0" marB="0"/>
                </a:tc>
                <a:extLst>
                  <a:ext uri="{0D108BD9-81ED-4DB2-BD59-A6C34878D82A}">
                    <a16:rowId xmlns:a16="http://schemas.microsoft.com/office/drawing/2014/main" val="251702697"/>
                  </a:ext>
                </a:extLst>
              </a:tr>
              <a:tr h="471925">
                <a:tc>
                  <a:txBody>
                    <a:bodyPr/>
                    <a:lstStyle/>
                    <a:p>
                      <a:pPr marL="0" marR="0" indent="0" algn="l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867275" algn="l"/>
                        </a:tabLst>
                        <a:defRPr/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โครงการพัฒนาระบบรายงานจากฐานข้อมูลลูกหนี้</a:t>
                      </a:r>
                      <a:r>
                        <a:rPr lang="th-TH" sz="1200" b="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ให้สามารถตอบสนองต่อความต้องการของผู้ใช้งาน</a:t>
                      </a: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	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1523" marR="51523" marT="0" marB="0">
                    <a:solidFill>
                      <a:srgbClr val="CCDE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 ระบบงาน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1523" marR="51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-</a:t>
                      </a:r>
                    </a:p>
                  </a:txBody>
                  <a:tcPr marL="51523" marR="51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-</a:t>
                      </a:r>
                    </a:p>
                  </a:txBody>
                  <a:tcPr marL="51523" marR="51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-</a:t>
                      </a:r>
                    </a:p>
                  </a:txBody>
                  <a:tcPr marL="51523" marR="51523" marT="0" marB="0"/>
                </a:tc>
                <a:extLst>
                  <a:ext uri="{0D108BD9-81ED-4DB2-BD59-A6C34878D82A}">
                    <a16:rowId xmlns:a16="http://schemas.microsoft.com/office/drawing/2014/main" val="3613612359"/>
                  </a:ext>
                </a:extLst>
              </a:tr>
              <a:tr h="42765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โครงการเพิ่มประสิทธิภาพบุคลากรในการบริหารกองทุนพัฒนาบทบาทสตรี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1523" marR="51523" marT="0" marB="0">
                    <a:solidFill>
                      <a:srgbClr val="CCDE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จนท. สกส.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1523" marR="515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8,000,000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8,000,000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8,000,000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259867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45167" y="1555320"/>
            <a:ext cx="1539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1500"/>
          </a:p>
        </p:txBody>
      </p:sp>
      <p:sp>
        <p:nvSpPr>
          <p:cNvPr id="6" name="สี่เหลี่ยมผืนผ้ามุมมน 5"/>
          <p:cNvSpPr>
            <a:spLocks/>
          </p:cNvSpPr>
          <p:nvPr/>
        </p:nvSpPr>
        <p:spPr>
          <a:xfrm>
            <a:off x="408420" y="134471"/>
            <a:ext cx="9362905" cy="7503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rot="0" spcFirstLastPara="0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th-TH" b="1" spc="-4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Malgun Gothic" panose="020B0503020000020004" pitchFamily="34" charset="-127"/>
                <a:cs typeface="Chulabhorn Likit Text" panose="00000500000000000000" pitchFamily="50" charset="-34"/>
              </a:rPr>
              <a:t>แผนงาน/โครงการตามแผนปฏิบัติการดิจิทัล (ระยะยาว) พ.ศ. </a:t>
            </a:r>
            <a:r>
              <a:rPr lang="en-US" b="1" spc="-4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Malgun Gothic" panose="020B0503020000020004" pitchFamily="34" charset="-127"/>
                <a:cs typeface="Chulabhorn Likit Text" panose="00000500000000000000" pitchFamily="50" charset="-34"/>
              </a:rPr>
              <a:t>2566-2568 </a:t>
            </a:r>
            <a:r>
              <a:rPr lang="th-TH" b="1" spc="-4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Malgun Gothic" panose="020B0503020000020004" pitchFamily="34" charset="-127"/>
                <a:cs typeface="Chulabhorn Likit Text" panose="00000500000000000000" pitchFamily="50" charset="-34"/>
              </a:rPr>
              <a:t> </a:t>
            </a:r>
            <a:br>
              <a:rPr lang="th-TH" b="1" spc="-4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Malgun Gothic" panose="020B0503020000020004" pitchFamily="34" charset="-127"/>
                <a:cs typeface="Chulabhorn Likit Text" panose="00000500000000000000" pitchFamily="50" charset="-34"/>
              </a:rPr>
            </a:br>
            <a:r>
              <a:rPr lang="th-TH" b="1" spc="-4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Malgun Gothic" panose="020B0503020000020004" pitchFamily="34" charset="-127"/>
                <a:cs typeface="Chulabhorn Likit Text" panose="00000500000000000000" pitchFamily="50" charset="-34"/>
              </a:rPr>
              <a:t>กองทุนพัฒนาบทบาทสตรี</a:t>
            </a:r>
            <a:endParaRPr lang="en-US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3645893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482258"/>
              </p:ext>
            </p:extLst>
          </p:nvPr>
        </p:nvGraphicFramePr>
        <p:xfrm>
          <a:off x="187569" y="1123322"/>
          <a:ext cx="9706607" cy="18245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91001">
                  <a:extLst>
                    <a:ext uri="{9D8B030D-6E8A-4147-A177-3AD203B41FA5}">
                      <a16:colId xmlns:a16="http://schemas.microsoft.com/office/drawing/2014/main" val="685030356"/>
                    </a:ext>
                  </a:extLst>
                </a:gridCol>
                <a:gridCol w="966085">
                  <a:extLst>
                    <a:ext uri="{9D8B030D-6E8A-4147-A177-3AD203B41FA5}">
                      <a16:colId xmlns:a16="http://schemas.microsoft.com/office/drawing/2014/main" val="1929306069"/>
                    </a:ext>
                  </a:extLst>
                </a:gridCol>
                <a:gridCol w="908308">
                  <a:extLst>
                    <a:ext uri="{9D8B030D-6E8A-4147-A177-3AD203B41FA5}">
                      <a16:colId xmlns:a16="http://schemas.microsoft.com/office/drawing/2014/main" val="2618847710"/>
                    </a:ext>
                  </a:extLst>
                </a:gridCol>
                <a:gridCol w="998892">
                  <a:extLst>
                    <a:ext uri="{9D8B030D-6E8A-4147-A177-3AD203B41FA5}">
                      <a16:colId xmlns:a16="http://schemas.microsoft.com/office/drawing/2014/main" val="353620914"/>
                    </a:ext>
                  </a:extLst>
                </a:gridCol>
                <a:gridCol w="1042321">
                  <a:extLst>
                    <a:ext uri="{9D8B030D-6E8A-4147-A177-3AD203B41FA5}">
                      <a16:colId xmlns:a16="http://schemas.microsoft.com/office/drawing/2014/main" val="102946274"/>
                    </a:ext>
                  </a:extLst>
                </a:gridCol>
              </a:tblGrid>
              <a:tr h="26306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โครงการ</a:t>
                      </a:r>
                      <a:endParaRPr lang="en-US" sz="6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1523" marR="51523" marT="0" marB="0" anchor="ctr">
                    <a:solidFill>
                      <a:schemeClr val="accent2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</a:t>
                      </a:r>
                      <a:endParaRPr lang="en-US" sz="6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1523" marR="51523" marT="0" marB="0" anchor="ctr">
                    <a:solidFill>
                      <a:schemeClr val="accent2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</a:t>
                      </a:r>
                      <a:endParaRPr lang="en-US" sz="6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1523" marR="51523" marT="0" marB="0" anchor="ctr">
                    <a:solidFill>
                      <a:schemeClr val="accent2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493269"/>
                  </a:ext>
                </a:extLst>
              </a:tr>
              <a:tr h="26306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  <a:endParaRPr lang="en-US" sz="6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1523" marR="51523" marT="0" marB="0" anchor="ctr">
                    <a:solidFill>
                      <a:schemeClr val="accent2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</a:t>
                      </a:r>
                      <a:endParaRPr lang="en-US" sz="6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1523" marR="51523" marT="0" marB="0" anchor="ctr">
                    <a:solidFill>
                      <a:schemeClr val="accent2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  <a:endParaRPr lang="en-US" sz="6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1523" marR="51523" marT="0" marB="0" anchor="ctr">
                    <a:solidFill>
                      <a:schemeClr val="accent2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846972"/>
                  </a:ext>
                </a:extLst>
              </a:tr>
              <a:tr h="100457"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867275" algn="l"/>
                        </a:tabLst>
                        <a:defRPr/>
                      </a:pPr>
                      <a:r>
                        <a:rPr lang="en-US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10. </a:t>
                      </a: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โครงการประชุมเชิงปฏิบัติการผู้ปฏิบัติงานด้านการเงินและบัญชีกองทุนพัฒนาบทบาทสตรี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1523" marR="51523" marT="0" marB="0">
                    <a:solidFill>
                      <a:srgbClr val="CCDE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 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รุ่น ๆ </a:t>
                      </a: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 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วัน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จำนวน </a:t>
                      </a:r>
                      <a:b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167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คน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1523" marR="51523" marT="0" marB="0">
                    <a:solidFill>
                      <a:srgbClr val="CCDE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248</a:t>
                      </a: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,000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rgbClr val="CCDE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248</a:t>
                      </a: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,000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rgbClr val="CCDE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248</a:t>
                      </a: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,000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rgbClr val="CCDE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497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867275" algn="l"/>
                        </a:tabLst>
                        <a:defRPr/>
                      </a:pPr>
                      <a:r>
                        <a:rPr lang="en-US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11. </a:t>
                      </a: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โครงการประชุมเชิงปฏิบัติการเพิ่มประสิทธิภาพการดำเนินงานกองทุนพัฒนาบทบาทสตรี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1523" marR="51523" marT="0" marB="0">
                    <a:solidFill>
                      <a:srgbClr val="CCDE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 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รุ่น ๆ </a:t>
                      </a: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 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วัน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จำนวน </a:t>
                      </a:r>
                      <a:b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167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คน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1523" marR="51523" marT="0" marB="0"/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148</a:t>
                      </a: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8</a:t>
                      </a: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00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148</a:t>
                      </a: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8</a:t>
                      </a: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00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148</a:t>
                      </a: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8</a:t>
                      </a: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00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826271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45167" y="1555320"/>
            <a:ext cx="1539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1500"/>
          </a:p>
        </p:txBody>
      </p:sp>
      <p:sp>
        <p:nvSpPr>
          <p:cNvPr id="7" name="สี่เหลี่ยมผืนผ้ามุมมน 5">
            <a:extLst>
              <a:ext uri="{FF2B5EF4-FFF2-40B4-BE49-F238E27FC236}">
                <a16:creationId xmlns:a16="http://schemas.microsoft.com/office/drawing/2014/main" id="{E013E2BD-EA30-8B56-482C-6BBEB2DECE8F}"/>
              </a:ext>
            </a:extLst>
          </p:cNvPr>
          <p:cNvSpPr>
            <a:spLocks/>
          </p:cNvSpPr>
          <p:nvPr/>
        </p:nvSpPr>
        <p:spPr>
          <a:xfrm>
            <a:off x="408420" y="134471"/>
            <a:ext cx="9362905" cy="7503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rot="0" spcFirstLastPara="0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th-TH" b="1" spc="-4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Malgun Gothic" panose="020B0503020000020004" pitchFamily="34" charset="-127"/>
                <a:cs typeface="Chulabhorn Likit Text" panose="00000500000000000000" pitchFamily="50" charset="-34"/>
              </a:rPr>
              <a:t>แผนงาน/โครงการตามแผนปฏิบัติการดิจิทัล (ระยะยาว) พ.ศ. </a:t>
            </a:r>
            <a:r>
              <a:rPr lang="en-US" b="1" spc="-4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Malgun Gothic" panose="020B0503020000020004" pitchFamily="34" charset="-127"/>
                <a:cs typeface="Chulabhorn Likit Text" panose="00000500000000000000" pitchFamily="50" charset="-34"/>
              </a:rPr>
              <a:t>2566-2568 </a:t>
            </a:r>
            <a:r>
              <a:rPr lang="th-TH" b="1" spc="-4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Malgun Gothic" panose="020B0503020000020004" pitchFamily="34" charset="-127"/>
                <a:cs typeface="Chulabhorn Likit Text" panose="00000500000000000000" pitchFamily="50" charset="-34"/>
              </a:rPr>
              <a:t> </a:t>
            </a:r>
            <a:br>
              <a:rPr lang="th-TH" b="1" spc="-4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Malgun Gothic" panose="020B0503020000020004" pitchFamily="34" charset="-127"/>
                <a:cs typeface="Chulabhorn Likit Text" panose="00000500000000000000" pitchFamily="50" charset="-34"/>
              </a:rPr>
            </a:br>
            <a:r>
              <a:rPr lang="th-TH" b="1" spc="-4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Malgun Gothic" panose="020B0503020000020004" pitchFamily="34" charset="-127"/>
                <a:cs typeface="Chulabhorn Likit Text" panose="00000500000000000000" pitchFamily="50" charset="-34"/>
              </a:rPr>
              <a:t>กองทุนพัฒนาบทบาทสตรี</a:t>
            </a:r>
            <a:endParaRPr lang="en-US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1687427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19953" y="917372"/>
            <a:ext cx="9045388" cy="3878744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h-TH" sz="3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(ร่าง) แผนปฏิบัติการดิจิทัลประจำปีบัญชี 2566 กองทุนพัฒนาบทบาทสตรี</a:t>
            </a:r>
            <a:br>
              <a:rPr lang="th-TH" sz="3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br>
              <a:rPr lang="th-TH" sz="3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endParaRPr lang="th-TH" sz="34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3757317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663950" y="281321"/>
            <a:ext cx="71269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600" b="1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แผนปฏิบัติการดิจิทัลประจำปีบัญชี </a:t>
            </a:r>
            <a:r>
              <a:rPr lang="th-TH" sz="16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 กองทุนพัฒนาบทบาทสตรี</a:t>
            </a:r>
            <a:endParaRPr lang="th-TH" sz="16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pic>
        <p:nvPicPr>
          <p:cNvPr id="5" name="Picture 1" descr="จำนวนสมาชิกกองทุนพัฒนาบทบาทสตรี (ข้อมูล ณ 15 กุมภาพันธ์ 2562) -  สำนักงานพัฒนาชุมชนจังหวัดอำนาจเจริญ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686" y="37160"/>
            <a:ext cx="556954" cy="536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โลโก้กรมการพัฒนาชุมชน (Version2560) - สำนักงานพัฒนาชุมชนจังหวัดหนองคาย |  โลโก้, ดอกไม้ผ้า, วันเกิด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70" y="120284"/>
            <a:ext cx="555812" cy="52785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กล่องข้อความ 7"/>
          <p:cNvSpPr txBox="1"/>
          <p:nvPr/>
        </p:nvSpPr>
        <p:spPr>
          <a:xfrm>
            <a:off x="192670" y="900315"/>
            <a:ext cx="1791913" cy="6386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ความเป็นมาแผนปฏิบัติการ</a:t>
            </a:r>
            <a:b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ดิจิทัลประจำปีบัญชี 2566 </a:t>
            </a:r>
            <a:b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กองทุนพัฒนาบทบาทสตรี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188207" y="781414"/>
            <a:ext cx="7769412" cy="861774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10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บันทึกข้อตกลงการประเมินผลการดำเนินงานทุนหมุนเวียน ประจำปีบัญชี 2565 ระหว่าง กระทรวงการคลังกับกองทุนพัฒนาบทบาทสตรี กรมการพัฒนาชุมชน ด้านที่ 5 การปฏิบัติงานของคณะกรรมการบริหาร ผู้บริหารทุนหมุนเวียน พนักงาน และลูกจ้าง ตัวชี้วัดที่ 5.1 บทบาทคณะกรรมการบริหารทุนหมุนเวียน ระดับความสำเร็จการเพิ่มประสิทธิภาพการกำกับดูแลของคณะกรรมการบริหารทุนหมุนเวียน กำหนดให้มีการจัดทำ</a:t>
            </a:r>
            <a:r>
              <a:rPr lang="th-TH" sz="1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แผนปฏิบัติการดิจิทัล (ระยะยาว) พ.ศ. 2566 – 2568 กองทุนพัฒนาบทบาทสตรี และแผนปฏิบัติการดิจิทัล ประจำปีบัญชี 2566 กองทุนพัฒนาบทบาทสตรี </a:t>
            </a:r>
            <a:r>
              <a:rPr lang="th-TH" sz="10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ที่มีองค์ประกอบครบถ้วน มีคุณภาพ </a:t>
            </a:r>
            <a:r>
              <a:rPr lang="th-TH" sz="1000" spc="-42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และสอดคล้องกับวัตถุประสงค์จัดตั้ง รวมถึงพันธกิจของทุนหมุนเวียน</a:t>
            </a:r>
            <a:endParaRPr lang="th-TH" sz="10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0" name="ลูกศรขวา 9"/>
          <p:cNvSpPr/>
          <p:nvPr/>
        </p:nvSpPr>
        <p:spPr>
          <a:xfrm>
            <a:off x="2052499" y="1070591"/>
            <a:ext cx="67793" cy="151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192670" y="1741928"/>
            <a:ext cx="179241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ขั้นตอนการจัดทำแผนปฏิบัติการดิจิทัล </a:t>
            </a:r>
            <a:b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ประจำปีบัญชี 2566      </a:t>
            </a:r>
            <a:b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กองทุนพัฒนาบทบาทสตรี</a:t>
            </a:r>
          </a:p>
        </p:txBody>
      </p:sp>
      <p:sp>
        <p:nvSpPr>
          <p:cNvPr id="12" name="ลูกศรขวา 11"/>
          <p:cNvSpPr/>
          <p:nvPr/>
        </p:nvSpPr>
        <p:spPr>
          <a:xfrm>
            <a:off x="2053994" y="1955721"/>
            <a:ext cx="67793" cy="151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190696" y="1741928"/>
            <a:ext cx="7901509" cy="90024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1050" spc="-8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1. จัดประชุมทบทวน</a:t>
            </a:r>
            <a:r>
              <a:rPr lang="th-TH" sz="1050" spc="-8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ทบทวนแผนปฏิบัติการดิจิทัล (ระยะยาว) พ.ศ. 2566 - </a:t>
            </a:r>
            <a:r>
              <a:rPr lang="th-TH" sz="105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2568 กองทุนพัฒนาบทบาทสตรี และแผนปฏิบัติการดิจิทัล ประจำปีบัญชี 2566 กองทุนพัฒนาบทบาทสตรี </a:t>
            </a:r>
          </a:p>
          <a:p>
            <a:r>
              <a:rPr lang="th-TH" sz="105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จัดทำร่าง</a:t>
            </a:r>
            <a:r>
              <a:rPr lang="th-TH" sz="105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แผนปฏิบัติการดิจิทัล ประจำปี 2566 กองทุนพัฒนาบทบาทสตรี </a:t>
            </a:r>
          </a:p>
          <a:p>
            <a:pPr algn="thaiDist"/>
            <a:r>
              <a:rPr lang="th-TH" sz="105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 นำร่าง</a:t>
            </a:r>
            <a:r>
              <a:rPr lang="th-TH" sz="105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แผนปฏิบัติการดิจิทัล ประจำปีบัญชี 2566 กองทุนพัฒนาบทบาทสตรี </a:t>
            </a:r>
            <a:r>
              <a:rPr lang="th-TH" sz="105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เข้าที่ประชุมคณะกรรมการบริหารกองทุนพัฒนาบทบาทสตรี</a:t>
            </a:r>
            <a:br>
              <a:rPr lang="th-TH" sz="105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5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เพื่อพิจารณาให้ความเห็นชอบ</a:t>
            </a:r>
          </a:p>
        </p:txBody>
      </p:sp>
      <p:graphicFrame>
        <p:nvGraphicFramePr>
          <p:cNvPr id="14" name="ตาราง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307243"/>
              </p:ext>
            </p:extLst>
          </p:nvPr>
        </p:nvGraphicFramePr>
        <p:xfrm>
          <a:off x="195308" y="3061047"/>
          <a:ext cx="9744340" cy="2038399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7029829">
                  <a:extLst>
                    <a:ext uri="{9D8B030D-6E8A-4147-A177-3AD203B41FA5}">
                      <a16:colId xmlns:a16="http://schemas.microsoft.com/office/drawing/2014/main" val="462691617"/>
                    </a:ext>
                  </a:extLst>
                </a:gridCol>
                <a:gridCol w="1660245">
                  <a:extLst>
                    <a:ext uri="{9D8B030D-6E8A-4147-A177-3AD203B41FA5}">
                      <a16:colId xmlns:a16="http://schemas.microsoft.com/office/drawing/2014/main" val="1357694137"/>
                    </a:ext>
                  </a:extLst>
                </a:gridCol>
                <a:gridCol w="1054266">
                  <a:extLst>
                    <a:ext uri="{9D8B030D-6E8A-4147-A177-3AD203B41FA5}">
                      <a16:colId xmlns:a16="http://schemas.microsoft.com/office/drawing/2014/main" val="944884700"/>
                    </a:ext>
                  </a:extLst>
                </a:gridCol>
              </a:tblGrid>
              <a:tr h="2229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เป้าหมาย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งบประมาณ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3885498618"/>
                  </a:ext>
                </a:extLst>
              </a:tr>
              <a:tr h="231673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โครงการเพิ่มประสิทธิภาพบุคลากรในการบริหารกองทุนพัฒนาบทบาทสตรี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1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เจ้าหน้าที่กองทุนพัฒนาบทบาทสตรี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8,000,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</a:t>
                      </a: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00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/>
                </a:tc>
                <a:extLst>
                  <a:ext uri="{0D108BD9-81ED-4DB2-BD59-A6C34878D82A}">
                    <a16:rowId xmlns:a16="http://schemas.microsoft.com/office/drawing/2014/main" val="2573462617"/>
                  </a:ext>
                </a:extLst>
              </a:tr>
              <a:tr h="21718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2. 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โครงการเสริมสร้างภาพลักษณ์องค์กร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20 </a:t>
                      </a: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อาชีพ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7,500,000</a:t>
                      </a:r>
                    </a:p>
                  </a:txBody>
                  <a:tcPr marL="57150" marR="57150" marT="0" marB="0"/>
                </a:tc>
                <a:extLst>
                  <a:ext uri="{0D108BD9-81ED-4DB2-BD59-A6C34878D82A}">
                    <a16:rowId xmlns:a16="http://schemas.microsoft.com/office/drawing/2014/main" val="3021411636"/>
                  </a:ext>
                </a:extLst>
              </a:tr>
              <a:tr h="245293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โครงการเพิ่มประสิทธิภาพระบบสารสนเทศกองทุนพัฒนาบทบาทสตรี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 ระบบงาน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,000,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</a:t>
                      </a: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00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/>
                </a:tc>
                <a:extLst>
                  <a:ext uri="{0D108BD9-81ED-4DB2-BD59-A6C34878D82A}">
                    <a16:rowId xmlns:a16="http://schemas.microsoft.com/office/drawing/2014/main" val="4078949555"/>
                  </a:ext>
                </a:extLst>
              </a:tr>
              <a:tr h="260753">
                <a:tc>
                  <a:txBody>
                    <a:bodyPr/>
                    <a:lstStyle/>
                    <a:p>
                      <a:pPr marL="0" marR="0" indent="0" algn="l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867275" algn="l"/>
                        </a:tabLst>
                        <a:defRPr/>
                      </a:pPr>
                      <a:r>
                        <a:rPr lang="en-US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 </a:t>
                      </a: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โครงการประชุมเชิงปฏิบัติการผู้ปฏิบัติงานด้านการเงินและบัญชีกองทุนพัฒนาบทบาทสตรี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867275" algn="l"/>
                        </a:tabLst>
                        <a:defRPr/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 รุ่น 3 วัน </a:t>
                      </a: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</a:t>
                      </a:r>
                      <a:r>
                        <a:rPr lang="th-TH" sz="11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1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167</a:t>
                      </a:r>
                      <a:r>
                        <a:rPr lang="th-TH" sz="11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คน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1,248,000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/>
                </a:tc>
                <a:extLst>
                  <a:ext uri="{0D108BD9-81ED-4DB2-BD59-A6C34878D82A}">
                    <a16:rowId xmlns:a16="http://schemas.microsoft.com/office/drawing/2014/main" val="1749292655"/>
                  </a:ext>
                </a:extLst>
              </a:tr>
              <a:tr h="268459">
                <a:tc>
                  <a:txBody>
                    <a:bodyPr/>
                    <a:lstStyle/>
                    <a:p>
                      <a:pPr marL="0" marR="0" indent="0" algn="l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 </a:t>
                      </a: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โครงการประชุมเชิงปฏิบัติการเพิ่มประสิทธิภาพการดำเนินงานกองทุนพัฒนาบทบาทสตรี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867275" algn="l"/>
                        </a:tabLst>
                        <a:defRPr/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 รุ่น 3 วัน </a:t>
                      </a: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</a:t>
                      </a:r>
                      <a:r>
                        <a:rPr lang="th-TH" sz="11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1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152</a:t>
                      </a:r>
                      <a:r>
                        <a:rPr lang="th-TH" sz="11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คน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1,148,000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/>
                </a:tc>
                <a:extLst>
                  <a:ext uri="{0D108BD9-81ED-4DB2-BD59-A6C34878D82A}">
                    <a16:rowId xmlns:a16="http://schemas.microsoft.com/office/drawing/2014/main" val="1533652084"/>
                  </a:ext>
                </a:extLst>
              </a:tr>
              <a:tr h="426190">
                <a:tc>
                  <a:txBody>
                    <a:bodyPr/>
                    <a:lstStyle/>
                    <a:p>
                      <a:pPr marL="0" marR="0" indent="0" algn="l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6. </a:t>
                      </a: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ประชุมเชิงปฏิบัติการเพิ่มทักษะและพัฒนาศักยภาพการออกแบบและจัดทำสื่อประชาสัมพันธ์กองทุนพัฒนาบทบาทสตรี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867275" algn="l"/>
                        </a:tabLst>
                        <a:defRPr/>
                      </a:pP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 รุ่น 3 วัน </a:t>
                      </a:r>
                      <a:r>
                        <a:rPr lang="th-TH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</a:t>
                      </a:r>
                      <a:r>
                        <a:rPr lang="th-TH" sz="11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1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81</a:t>
                      </a:r>
                      <a:r>
                        <a:rPr lang="th-TH" sz="11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คน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710,000</a:t>
                      </a:r>
                    </a:p>
                  </a:txBody>
                  <a:tcPr marL="57150" marR="57150" marT="0" marB="0"/>
                </a:tc>
                <a:extLst>
                  <a:ext uri="{0D108BD9-81ED-4DB2-BD59-A6C34878D82A}">
                    <a16:rowId xmlns:a16="http://schemas.microsoft.com/office/drawing/2014/main" val="2506705537"/>
                  </a:ext>
                </a:extLst>
              </a:tr>
            </a:tbl>
          </a:graphicData>
        </a:graphic>
      </p:graphicFrame>
      <p:sp>
        <p:nvSpPr>
          <p:cNvPr id="15" name="กล่องข้อความ 14"/>
          <p:cNvSpPr txBox="1"/>
          <p:nvPr/>
        </p:nvSpPr>
        <p:spPr>
          <a:xfrm>
            <a:off x="192670" y="2686603"/>
            <a:ext cx="5201369" cy="261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 โครงการแผนปฏิบัติการดิจิทัล ประจำปีบัญชี 2566 กองทุนพัฒนาบทบาทสตรี</a:t>
            </a:r>
          </a:p>
        </p:txBody>
      </p:sp>
      <p:sp>
        <p:nvSpPr>
          <p:cNvPr id="16" name="ลูกศรลง 1"/>
          <p:cNvSpPr/>
          <p:nvPr/>
        </p:nvSpPr>
        <p:spPr>
          <a:xfrm>
            <a:off x="1846733" y="2970233"/>
            <a:ext cx="143434" cy="62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</p:spTree>
    <p:extLst>
      <p:ext uri="{BB962C8B-B14F-4D97-AF65-F5344CB8AC3E}">
        <p14:creationId xmlns:p14="http://schemas.microsoft.com/office/powerpoint/2010/main" val="169531888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663950" y="281321"/>
            <a:ext cx="71269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600" b="1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แผนปฏิบัติการดิจิทัลประจำปีบัญชี </a:t>
            </a:r>
            <a:r>
              <a:rPr lang="th-TH" sz="16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 กองทุนพัฒนาบทบาทสตรี</a:t>
            </a:r>
            <a:endParaRPr lang="th-TH" sz="16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pic>
        <p:nvPicPr>
          <p:cNvPr id="5" name="Picture 1" descr="จำนวนสมาชิกกองทุนพัฒนาบทบาทสตรี (ข้อมูล ณ 15 กุมภาพันธ์ 2562) -  สำนักงานพัฒนาชุมชนจังหวัดอำนาจเจริญ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686" y="37160"/>
            <a:ext cx="556954" cy="536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โลโก้กรมการพัฒนาชุมชน (Version2560) - สำนักงานพัฒนาชุมชนจังหวัดหนองคาย |  โลโก้, ดอกไม้ผ้า, วันเกิด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70" y="120284"/>
            <a:ext cx="555812" cy="52785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" name="ตาราง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187031"/>
              </p:ext>
            </p:extLst>
          </p:nvPr>
        </p:nvGraphicFramePr>
        <p:xfrm>
          <a:off x="195308" y="1634467"/>
          <a:ext cx="9744340" cy="1535052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7029829">
                  <a:extLst>
                    <a:ext uri="{9D8B030D-6E8A-4147-A177-3AD203B41FA5}">
                      <a16:colId xmlns:a16="http://schemas.microsoft.com/office/drawing/2014/main" val="462691617"/>
                    </a:ext>
                  </a:extLst>
                </a:gridCol>
                <a:gridCol w="1719571">
                  <a:extLst>
                    <a:ext uri="{9D8B030D-6E8A-4147-A177-3AD203B41FA5}">
                      <a16:colId xmlns:a16="http://schemas.microsoft.com/office/drawing/2014/main" val="1357694137"/>
                    </a:ext>
                  </a:extLst>
                </a:gridCol>
                <a:gridCol w="994940">
                  <a:extLst>
                    <a:ext uri="{9D8B030D-6E8A-4147-A177-3AD203B41FA5}">
                      <a16:colId xmlns:a16="http://schemas.microsoft.com/office/drawing/2014/main" val="944884700"/>
                    </a:ext>
                  </a:extLst>
                </a:gridCol>
              </a:tblGrid>
              <a:tr h="2229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เป้าหมาย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งบประมาณ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3885498618"/>
                  </a:ext>
                </a:extLst>
              </a:tr>
              <a:tr h="231673">
                <a:tc>
                  <a:txBody>
                    <a:bodyPr/>
                    <a:lstStyle/>
                    <a:p>
                      <a:pPr marL="0" marR="0" indent="0" algn="l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7. </a:t>
                      </a: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โครงการจัดทำคู่มือการดำเนินงานกองทุนพัฒนาบทบาทสตรี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1000 เล่ม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250,000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2573462617"/>
                  </a:ext>
                </a:extLst>
              </a:tr>
              <a:tr h="21718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8. </a:t>
                      </a: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โครงการส่งเสริมช่องทางการตลาดผลิตภัณฑ์กลุ่มอาชีพสมาชิก กองทุนพัฒนาบทบาทสตรี กรุงเทพมหานคร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867275" algn="l"/>
                        </a:tabLst>
                        <a:defRPr/>
                      </a:pP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 รุ่น 3 วัน 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</a:t>
                      </a: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30</a:t>
                      </a: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คน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867275" algn="l"/>
                        </a:tabLst>
                        <a:defRPr/>
                      </a:pP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90,000</a:t>
                      </a: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3021411636"/>
                  </a:ext>
                </a:extLst>
              </a:tr>
              <a:tr h="245293">
                <a:tc>
                  <a:txBody>
                    <a:bodyPr/>
                    <a:lstStyle/>
                    <a:p>
                      <a:pPr marL="0" marR="0" indent="0" algn="l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 </a:t>
                      </a: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โครงการทบทวนจัดทำแผนปฏิบัติการดิจิทัลระยะยาว (3-5ปี) และแผนปฏิบัติการดิจิทัลประจำปีบัญชี 2566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 แผนงาน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4078949555"/>
                  </a:ext>
                </a:extLst>
              </a:tr>
              <a:tr h="260753">
                <a:tc>
                  <a:txBody>
                    <a:bodyPr/>
                    <a:lstStyle/>
                    <a:p>
                      <a:pPr marL="0" marR="0" indent="0" algn="l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867275" algn="l"/>
                        </a:tabLst>
                        <a:defRPr/>
                      </a:pPr>
                      <a:r>
                        <a:rPr lang="en-US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10. </a:t>
                      </a: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โครงการเพิ่มประสิทธิภาพเว็บไซต์คลังข้อมูลกลุ่มอาชีพ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867275" algn="l"/>
                        </a:tabLst>
                        <a:defRPr/>
                      </a:pP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 เว็บไซต์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0</a:t>
                      </a: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1749292655"/>
                  </a:ext>
                </a:extLst>
              </a:tr>
              <a:tr h="26845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11. </a:t>
                      </a: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โครงการพัฒนาระบบรายงานจากฐานข้อมูลลูกหนี้ ให้สามารถตอบสนองต่อความต้องการของผู้ใช้งาน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867275" algn="l"/>
                        </a:tabLst>
                        <a:defRPr/>
                      </a:pP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 ระบบงาน</a:t>
                      </a:r>
                      <a:endParaRPr lang="en-US" sz="12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0</a:t>
                      </a: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1533652084"/>
                  </a:ext>
                </a:extLst>
              </a:tr>
            </a:tbl>
          </a:graphicData>
        </a:graphic>
      </p:graphicFrame>
      <p:sp>
        <p:nvSpPr>
          <p:cNvPr id="15" name="กล่องข้อความ 14"/>
          <p:cNvSpPr txBox="1"/>
          <p:nvPr/>
        </p:nvSpPr>
        <p:spPr>
          <a:xfrm>
            <a:off x="195308" y="1144667"/>
            <a:ext cx="5201369" cy="261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 โครงการแผนปฏิบัติการดิจิทัล ประจำปีบัญชี 2566 กองทุนพัฒนาบทบาทสตรี</a:t>
            </a:r>
          </a:p>
        </p:txBody>
      </p:sp>
      <p:sp>
        <p:nvSpPr>
          <p:cNvPr id="16" name="ลูกศรลง 1"/>
          <p:cNvSpPr/>
          <p:nvPr/>
        </p:nvSpPr>
        <p:spPr>
          <a:xfrm>
            <a:off x="1841148" y="1489315"/>
            <a:ext cx="143434" cy="62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</p:spTree>
    <p:extLst>
      <p:ext uri="{BB962C8B-B14F-4D97-AF65-F5344CB8AC3E}">
        <p14:creationId xmlns:p14="http://schemas.microsoft.com/office/powerpoint/2010/main" val="393654247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18430" y="334579"/>
            <a:ext cx="6339974" cy="477781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18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โครงการกิจกรรมตาม</a:t>
            </a:r>
            <a:r>
              <a:rPr lang="th-TH" sz="18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แผนปฏิบัติการดิจิทัลประจำปีบัญชี 2566</a:t>
            </a:r>
            <a:endParaRPr lang="th-TH" sz="18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454954"/>
              </p:ext>
            </p:extLst>
          </p:nvPr>
        </p:nvGraphicFramePr>
        <p:xfrm>
          <a:off x="436578" y="1635099"/>
          <a:ext cx="9410804" cy="22590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0314">
                  <a:extLst>
                    <a:ext uri="{9D8B030D-6E8A-4147-A177-3AD203B41FA5}">
                      <a16:colId xmlns:a16="http://schemas.microsoft.com/office/drawing/2014/main" val="1529843645"/>
                    </a:ext>
                  </a:extLst>
                </a:gridCol>
                <a:gridCol w="1278186">
                  <a:extLst>
                    <a:ext uri="{9D8B030D-6E8A-4147-A177-3AD203B41FA5}">
                      <a16:colId xmlns:a16="http://schemas.microsoft.com/office/drawing/2014/main" val="884212782"/>
                    </a:ext>
                  </a:extLst>
                </a:gridCol>
                <a:gridCol w="1065630">
                  <a:extLst>
                    <a:ext uri="{9D8B030D-6E8A-4147-A177-3AD203B41FA5}">
                      <a16:colId xmlns:a16="http://schemas.microsoft.com/office/drawing/2014/main" val="3442627984"/>
                    </a:ext>
                  </a:extLst>
                </a:gridCol>
                <a:gridCol w="1070363">
                  <a:extLst>
                    <a:ext uri="{9D8B030D-6E8A-4147-A177-3AD203B41FA5}">
                      <a16:colId xmlns:a16="http://schemas.microsoft.com/office/drawing/2014/main" val="2558019147"/>
                    </a:ext>
                  </a:extLst>
                </a:gridCol>
                <a:gridCol w="166361">
                  <a:extLst>
                    <a:ext uri="{9D8B030D-6E8A-4147-A177-3AD203B41FA5}">
                      <a16:colId xmlns:a16="http://schemas.microsoft.com/office/drawing/2014/main" val="3984005289"/>
                    </a:ext>
                  </a:extLst>
                </a:gridCol>
                <a:gridCol w="166361">
                  <a:extLst>
                    <a:ext uri="{9D8B030D-6E8A-4147-A177-3AD203B41FA5}">
                      <a16:colId xmlns:a16="http://schemas.microsoft.com/office/drawing/2014/main" val="1350483379"/>
                    </a:ext>
                  </a:extLst>
                </a:gridCol>
                <a:gridCol w="169079">
                  <a:extLst>
                    <a:ext uri="{9D8B030D-6E8A-4147-A177-3AD203B41FA5}">
                      <a16:colId xmlns:a16="http://schemas.microsoft.com/office/drawing/2014/main" val="1105111200"/>
                    </a:ext>
                  </a:extLst>
                </a:gridCol>
                <a:gridCol w="166361">
                  <a:extLst>
                    <a:ext uri="{9D8B030D-6E8A-4147-A177-3AD203B41FA5}">
                      <a16:colId xmlns:a16="http://schemas.microsoft.com/office/drawing/2014/main" val="929840233"/>
                    </a:ext>
                  </a:extLst>
                </a:gridCol>
                <a:gridCol w="166361">
                  <a:extLst>
                    <a:ext uri="{9D8B030D-6E8A-4147-A177-3AD203B41FA5}">
                      <a16:colId xmlns:a16="http://schemas.microsoft.com/office/drawing/2014/main" val="2274045035"/>
                    </a:ext>
                  </a:extLst>
                </a:gridCol>
                <a:gridCol w="169078">
                  <a:extLst>
                    <a:ext uri="{9D8B030D-6E8A-4147-A177-3AD203B41FA5}">
                      <a16:colId xmlns:a16="http://schemas.microsoft.com/office/drawing/2014/main" val="3131481710"/>
                    </a:ext>
                  </a:extLst>
                </a:gridCol>
                <a:gridCol w="166361">
                  <a:extLst>
                    <a:ext uri="{9D8B030D-6E8A-4147-A177-3AD203B41FA5}">
                      <a16:colId xmlns:a16="http://schemas.microsoft.com/office/drawing/2014/main" val="1811053407"/>
                    </a:ext>
                  </a:extLst>
                </a:gridCol>
                <a:gridCol w="166361">
                  <a:extLst>
                    <a:ext uri="{9D8B030D-6E8A-4147-A177-3AD203B41FA5}">
                      <a16:colId xmlns:a16="http://schemas.microsoft.com/office/drawing/2014/main" val="3330459422"/>
                    </a:ext>
                  </a:extLst>
                </a:gridCol>
                <a:gridCol w="169078">
                  <a:extLst>
                    <a:ext uri="{9D8B030D-6E8A-4147-A177-3AD203B41FA5}">
                      <a16:colId xmlns:a16="http://schemas.microsoft.com/office/drawing/2014/main" val="4039713549"/>
                    </a:ext>
                  </a:extLst>
                </a:gridCol>
                <a:gridCol w="166361">
                  <a:extLst>
                    <a:ext uri="{9D8B030D-6E8A-4147-A177-3AD203B41FA5}">
                      <a16:colId xmlns:a16="http://schemas.microsoft.com/office/drawing/2014/main" val="2998007452"/>
                    </a:ext>
                  </a:extLst>
                </a:gridCol>
                <a:gridCol w="169078">
                  <a:extLst>
                    <a:ext uri="{9D8B030D-6E8A-4147-A177-3AD203B41FA5}">
                      <a16:colId xmlns:a16="http://schemas.microsoft.com/office/drawing/2014/main" val="2068950631"/>
                    </a:ext>
                  </a:extLst>
                </a:gridCol>
                <a:gridCol w="169079">
                  <a:extLst>
                    <a:ext uri="{9D8B030D-6E8A-4147-A177-3AD203B41FA5}">
                      <a16:colId xmlns:a16="http://schemas.microsoft.com/office/drawing/2014/main" val="1283467137"/>
                    </a:ext>
                  </a:extLst>
                </a:gridCol>
                <a:gridCol w="1043196">
                  <a:extLst>
                    <a:ext uri="{9D8B030D-6E8A-4147-A177-3AD203B41FA5}">
                      <a16:colId xmlns:a16="http://schemas.microsoft.com/office/drawing/2014/main" val="4256785886"/>
                    </a:ext>
                  </a:extLst>
                </a:gridCol>
                <a:gridCol w="1043196">
                  <a:extLst>
                    <a:ext uri="{9D8B030D-6E8A-4147-A177-3AD203B41FA5}">
                      <a16:colId xmlns:a16="http://schemas.microsoft.com/office/drawing/2014/main" val="2996011490"/>
                    </a:ext>
                  </a:extLst>
                </a:gridCol>
              </a:tblGrid>
              <a:tr h="39709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กลยุทธ์/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แผนงาน/โครงการ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50" marR="571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(บาท)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ระยะเวลาดำเนินการในปีงบประมาณ </a:t>
                      </a:r>
                      <a:b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พ.ศ. 256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ผู้รับผิดชอบ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หน่วยงานดำเนินการ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831086"/>
                  </a:ext>
                </a:extLst>
              </a:tr>
              <a:tr h="397095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7150" marR="571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หน่วยนับ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1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2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3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4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853954"/>
                  </a:ext>
                </a:extLst>
              </a:tr>
              <a:tr h="215040">
                <a:tc grid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แผนงาน :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พัฒนาคุณภาพเทคโนโลยีดิจิทัล เพื่อพัฒนาข้อมูลองค์ความรู้ แหล่งทุน แหล่งจำหน่ายทรัพยากรอื่น ปัจจัยเอื้อในการประกอบอาชีพและบริการต่างๆ</a:t>
                      </a:r>
                      <a:endParaRPr lang="en-US" sz="11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7,590,000</a:t>
                      </a:r>
                    </a:p>
                  </a:txBody>
                  <a:tcPr marL="57150" marR="5715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661005"/>
                  </a:ext>
                </a:extLst>
              </a:tr>
              <a:tr h="527518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1. </a:t>
                      </a:r>
                      <a:r>
                        <a:rPr lang="th-TH" sz="11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โครงการเสริมสร้างภาพลักษณ์องค์กร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อาชีพ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20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 7,500,000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rgbClr val="9C91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rgbClr val="9C91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rgbClr val="9C91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สกส.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สกส.(นย)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469256"/>
                  </a:ext>
                </a:extLst>
              </a:tr>
            </a:tbl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862917" y="10903479"/>
            <a:ext cx="2247636" cy="269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76200" tIns="38100" rIns="76200" bIns="3810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667"/>
              </a:spcAft>
            </a:pPr>
            <a:r>
              <a:rPr lang="th-TH" sz="1167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๒๙</a:t>
            </a:r>
            <a:endParaRPr lang="en-US" sz="917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8417" y="10992115"/>
            <a:ext cx="2247636" cy="269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76200" tIns="38100" rIns="76200" bIns="3810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667"/>
              </a:spcAft>
            </a:pPr>
            <a:r>
              <a:rPr lang="th-TH" sz="1167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๒๙</a:t>
            </a:r>
            <a:endParaRPr lang="en-US" sz="917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58049" y="1200214"/>
            <a:ext cx="926537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algn="thaiDist">
              <a:lnSpc>
                <a:spcPts val="1800"/>
              </a:lnSpc>
            </a:pP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ประเด็นการพัฒนาที่ </a:t>
            </a:r>
            <a:r>
              <a:rPr lang="en-US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 </a:t>
            </a:r>
            <a:r>
              <a:rPr lang="th-TH" sz="1400" b="1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Malgun Gothic" panose="020B0503020000020004" pitchFamily="34" charset="-127"/>
                <a:cs typeface="Chulabhorn Likit Text" panose="00000500000000000000" pitchFamily="50" charset="-34"/>
              </a:rPr>
              <a:t>การเพิ่มประสิทธิภาพการบริการประชาชนและสร้างการรับรู้เพื่อความยั่งยืนด้วยเทคโนโลยีดิจิทัล</a:t>
            </a:r>
            <a:endParaRPr lang="en-US" sz="1400" dirty="0">
              <a:solidFill>
                <a:srgbClr val="002060"/>
              </a:solidFill>
              <a:effectLst/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74449" y="2394768"/>
            <a:ext cx="1539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1500"/>
          </a:p>
        </p:txBody>
      </p:sp>
      <p:graphicFrame>
        <p:nvGraphicFramePr>
          <p:cNvPr id="3" name="ตาราง 2">
            <a:extLst>
              <a:ext uri="{FF2B5EF4-FFF2-40B4-BE49-F238E27FC236}">
                <a16:creationId xmlns:a16="http://schemas.microsoft.com/office/drawing/2014/main" id="{80391AB4-FE2F-44A0-99FB-43E8C74C49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165837"/>
              </p:ext>
            </p:extLst>
          </p:nvPr>
        </p:nvGraphicFramePr>
        <p:xfrm>
          <a:off x="436578" y="3880270"/>
          <a:ext cx="9410802" cy="7735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0313">
                  <a:extLst>
                    <a:ext uri="{9D8B030D-6E8A-4147-A177-3AD203B41FA5}">
                      <a16:colId xmlns:a16="http://schemas.microsoft.com/office/drawing/2014/main" val="1982938330"/>
                    </a:ext>
                  </a:extLst>
                </a:gridCol>
                <a:gridCol w="1278185">
                  <a:extLst>
                    <a:ext uri="{9D8B030D-6E8A-4147-A177-3AD203B41FA5}">
                      <a16:colId xmlns:a16="http://schemas.microsoft.com/office/drawing/2014/main" val="4238675001"/>
                    </a:ext>
                  </a:extLst>
                </a:gridCol>
                <a:gridCol w="1065630">
                  <a:extLst>
                    <a:ext uri="{9D8B030D-6E8A-4147-A177-3AD203B41FA5}">
                      <a16:colId xmlns:a16="http://schemas.microsoft.com/office/drawing/2014/main" val="1164920224"/>
                    </a:ext>
                  </a:extLst>
                </a:gridCol>
                <a:gridCol w="1070363">
                  <a:extLst>
                    <a:ext uri="{9D8B030D-6E8A-4147-A177-3AD203B41FA5}">
                      <a16:colId xmlns:a16="http://schemas.microsoft.com/office/drawing/2014/main" val="897642220"/>
                    </a:ext>
                  </a:extLst>
                </a:gridCol>
                <a:gridCol w="166362">
                  <a:extLst>
                    <a:ext uri="{9D8B030D-6E8A-4147-A177-3AD203B41FA5}">
                      <a16:colId xmlns:a16="http://schemas.microsoft.com/office/drawing/2014/main" val="3397660504"/>
                    </a:ext>
                  </a:extLst>
                </a:gridCol>
                <a:gridCol w="166362">
                  <a:extLst>
                    <a:ext uri="{9D8B030D-6E8A-4147-A177-3AD203B41FA5}">
                      <a16:colId xmlns:a16="http://schemas.microsoft.com/office/drawing/2014/main" val="1232864333"/>
                    </a:ext>
                  </a:extLst>
                </a:gridCol>
                <a:gridCol w="169078">
                  <a:extLst>
                    <a:ext uri="{9D8B030D-6E8A-4147-A177-3AD203B41FA5}">
                      <a16:colId xmlns:a16="http://schemas.microsoft.com/office/drawing/2014/main" val="3082725977"/>
                    </a:ext>
                  </a:extLst>
                </a:gridCol>
                <a:gridCol w="166362">
                  <a:extLst>
                    <a:ext uri="{9D8B030D-6E8A-4147-A177-3AD203B41FA5}">
                      <a16:colId xmlns:a16="http://schemas.microsoft.com/office/drawing/2014/main" val="1128215740"/>
                    </a:ext>
                  </a:extLst>
                </a:gridCol>
                <a:gridCol w="166362">
                  <a:extLst>
                    <a:ext uri="{9D8B030D-6E8A-4147-A177-3AD203B41FA5}">
                      <a16:colId xmlns:a16="http://schemas.microsoft.com/office/drawing/2014/main" val="504094603"/>
                    </a:ext>
                  </a:extLst>
                </a:gridCol>
                <a:gridCol w="169077">
                  <a:extLst>
                    <a:ext uri="{9D8B030D-6E8A-4147-A177-3AD203B41FA5}">
                      <a16:colId xmlns:a16="http://schemas.microsoft.com/office/drawing/2014/main" val="3601897951"/>
                    </a:ext>
                  </a:extLst>
                </a:gridCol>
                <a:gridCol w="166362">
                  <a:extLst>
                    <a:ext uri="{9D8B030D-6E8A-4147-A177-3AD203B41FA5}">
                      <a16:colId xmlns:a16="http://schemas.microsoft.com/office/drawing/2014/main" val="2040668409"/>
                    </a:ext>
                  </a:extLst>
                </a:gridCol>
                <a:gridCol w="166362">
                  <a:extLst>
                    <a:ext uri="{9D8B030D-6E8A-4147-A177-3AD203B41FA5}">
                      <a16:colId xmlns:a16="http://schemas.microsoft.com/office/drawing/2014/main" val="3964938570"/>
                    </a:ext>
                  </a:extLst>
                </a:gridCol>
                <a:gridCol w="169077">
                  <a:extLst>
                    <a:ext uri="{9D8B030D-6E8A-4147-A177-3AD203B41FA5}">
                      <a16:colId xmlns:a16="http://schemas.microsoft.com/office/drawing/2014/main" val="2052128634"/>
                    </a:ext>
                  </a:extLst>
                </a:gridCol>
                <a:gridCol w="166362">
                  <a:extLst>
                    <a:ext uri="{9D8B030D-6E8A-4147-A177-3AD203B41FA5}">
                      <a16:colId xmlns:a16="http://schemas.microsoft.com/office/drawing/2014/main" val="309724640"/>
                    </a:ext>
                  </a:extLst>
                </a:gridCol>
                <a:gridCol w="169077">
                  <a:extLst>
                    <a:ext uri="{9D8B030D-6E8A-4147-A177-3AD203B41FA5}">
                      <a16:colId xmlns:a16="http://schemas.microsoft.com/office/drawing/2014/main" val="2976103211"/>
                    </a:ext>
                  </a:extLst>
                </a:gridCol>
                <a:gridCol w="169078">
                  <a:extLst>
                    <a:ext uri="{9D8B030D-6E8A-4147-A177-3AD203B41FA5}">
                      <a16:colId xmlns:a16="http://schemas.microsoft.com/office/drawing/2014/main" val="1949022350"/>
                    </a:ext>
                  </a:extLst>
                </a:gridCol>
                <a:gridCol w="1043195">
                  <a:extLst>
                    <a:ext uri="{9D8B030D-6E8A-4147-A177-3AD203B41FA5}">
                      <a16:colId xmlns:a16="http://schemas.microsoft.com/office/drawing/2014/main" val="4157049289"/>
                    </a:ext>
                  </a:extLst>
                </a:gridCol>
                <a:gridCol w="1043195">
                  <a:extLst>
                    <a:ext uri="{9D8B030D-6E8A-4147-A177-3AD203B41FA5}">
                      <a16:colId xmlns:a16="http://schemas.microsoft.com/office/drawing/2014/main" val="1548473286"/>
                    </a:ext>
                  </a:extLst>
                </a:gridCol>
              </a:tblGrid>
              <a:tr h="7735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th-TH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โครงการส่งเสริมช่องทางการตลาดผลิตภัณฑ์กลุ่มอาชีพ</a:t>
                      </a:r>
                      <a:r>
                        <a:rPr lang="th-TH" sz="1100" b="1" kern="1200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สมาชิกกองทุนพัฒนาบทบาท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kern="1200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สตรี </a:t>
                      </a:r>
                      <a:r>
                        <a:rPr lang="th-TH" sz="11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กรุงเทพมหานคร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กลุ่ม/วัน/ครั้ง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30/1/3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90,000</a:t>
                      </a: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00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rgbClr val="9C91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rgbClr val="9C91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rgbClr val="9C91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สกส.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</a:t>
                      </a:r>
                      <a:br>
                        <a:rPr lang="th-TH" sz="11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(ศก.กทม.)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147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09341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18430" y="311132"/>
            <a:ext cx="6339974" cy="477781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18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โครงการกิจกรรมตาม</a:t>
            </a:r>
            <a:r>
              <a:rPr lang="th-TH" sz="18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แผนปฏิบัติการดิจิทัลประจำปีบัญชี 2566</a:t>
            </a:r>
            <a:endParaRPr lang="th-TH" sz="18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551928"/>
              </p:ext>
            </p:extLst>
          </p:nvPr>
        </p:nvGraphicFramePr>
        <p:xfrm>
          <a:off x="304800" y="1635099"/>
          <a:ext cx="9659814" cy="19521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0596">
                  <a:extLst>
                    <a:ext uri="{9D8B030D-6E8A-4147-A177-3AD203B41FA5}">
                      <a16:colId xmlns:a16="http://schemas.microsoft.com/office/drawing/2014/main" val="1529843645"/>
                    </a:ext>
                  </a:extLst>
                </a:gridCol>
                <a:gridCol w="1202916">
                  <a:extLst>
                    <a:ext uri="{9D8B030D-6E8A-4147-A177-3AD203B41FA5}">
                      <a16:colId xmlns:a16="http://schemas.microsoft.com/office/drawing/2014/main" val="884212782"/>
                    </a:ext>
                  </a:extLst>
                </a:gridCol>
                <a:gridCol w="1202916">
                  <a:extLst>
                    <a:ext uri="{9D8B030D-6E8A-4147-A177-3AD203B41FA5}">
                      <a16:colId xmlns:a16="http://schemas.microsoft.com/office/drawing/2014/main" val="3442627984"/>
                    </a:ext>
                  </a:extLst>
                </a:gridCol>
                <a:gridCol w="1098685">
                  <a:extLst>
                    <a:ext uri="{9D8B030D-6E8A-4147-A177-3AD203B41FA5}">
                      <a16:colId xmlns:a16="http://schemas.microsoft.com/office/drawing/2014/main" val="2558019147"/>
                    </a:ext>
                  </a:extLst>
                </a:gridCol>
                <a:gridCol w="170764">
                  <a:extLst>
                    <a:ext uri="{9D8B030D-6E8A-4147-A177-3AD203B41FA5}">
                      <a16:colId xmlns:a16="http://schemas.microsoft.com/office/drawing/2014/main" val="3984005289"/>
                    </a:ext>
                  </a:extLst>
                </a:gridCol>
                <a:gridCol w="170764">
                  <a:extLst>
                    <a:ext uri="{9D8B030D-6E8A-4147-A177-3AD203B41FA5}">
                      <a16:colId xmlns:a16="http://schemas.microsoft.com/office/drawing/2014/main" val="1350483379"/>
                    </a:ext>
                  </a:extLst>
                </a:gridCol>
                <a:gridCol w="173552">
                  <a:extLst>
                    <a:ext uri="{9D8B030D-6E8A-4147-A177-3AD203B41FA5}">
                      <a16:colId xmlns:a16="http://schemas.microsoft.com/office/drawing/2014/main" val="1105111200"/>
                    </a:ext>
                  </a:extLst>
                </a:gridCol>
                <a:gridCol w="170764">
                  <a:extLst>
                    <a:ext uri="{9D8B030D-6E8A-4147-A177-3AD203B41FA5}">
                      <a16:colId xmlns:a16="http://schemas.microsoft.com/office/drawing/2014/main" val="929840233"/>
                    </a:ext>
                  </a:extLst>
                </a:gridCol>
                <a:gridCol w="170764">
                  <a:extLst>
                    <a:ext uri="{9D8B030D-6E8A-4147-A177-3AD203B41FA5}">
                      <a16:colId xmlns:a16="http://schemas.microsoft.com/office/drawing/2014/main" val="2274045035"/>
                    </a:ext>
                  </a:extLst>
                </a:gridCol>
                <a:gridCol w="173551">
                  <a:extLst>
                    <a:ext uri="{9D8B030D-6E8A-4147-A177-3AD203B41FA5}">
                      <a16:colId xmlns:a16="http://schemas.microsoft.com/office/drawing/2014/main" val="3131481710"/>
                    </a:ext>
                  </a:extLst>
                </a:gridCol>
                <a:gridCol w="170764">
                  <a:extLst>
                    <a:ext uri="{9D8B030D-6E8A-4147-A177-3AD203B41FA5}">
                      <a16:colId xmlns:a16="http://schemas.microsoft.com/office/drawing/2014/main" val="1811053407"/>
                    </a:ext>
                  </a:extLst>
                </a:gridCol>
                <a:gridCol w="170764">
                  <a:extLst>
                    <a:ext uri="{9D8B030D-6E8A-4147-A177-3AD203B41FA5}">
                      <a16:colId xmlns:a16="http://schemas.microsoft.com/office/drawing/2014/main" val="3330459422"/>
                    </a:ext>
                  </a:extLst>
                </a:gridCol>
                <a:gridCol w="173551">
                  <a:extLst>
                    <a:ext uri="{9D8B030D-6E8A-4147-A177-3AD203B41FA5}">
                      <a16:colId xmlns:a16="http://schemas.microsoft.com/office/drawing/2014/main" val="4039713549"/>
                    </a:ext>
                  </a:extLst>
                </a:gridCol>
                <a:gridCol w="170764">
                  <a:extLst>
                    <a:ext uri="{9D8B030D-6E8A-4147-A177-3AD203B41FA5}">
                      <a16:colId xmlns:a16="http://schemas.microsoft.com/office/drawing/2014/main" val="2998007452"/>
                    </a:ext>
                  </a:extLst>
                </a:gridCol>
                <a:gridCol w="173551">
                  <a:extLst>
                    <a:ext uri="{9D8B030D-6E8A-4147-A177-3AD203B41FA5}">
                      <a16:colId xmlns:a16="http://schemas.microsoft.com/office/drawing/2014/main" val="2068950631"/>
                    </a:ext>
                  </a:extLst>
                </a:gridCol>
                <a:gridCol w="173552">
                  <a:extLst>
                    <a:ext uri="{9D8B030D-6E8A-4147-A177-3AD203B41FA5}">
                      <a16:colId xmlns:a16="http://schemas.microsoft.com/office/drawing/2014/main" val="1283467137"/>
                    </a:ext>
                  </a:extLst>
                </a:gridCol>
                <a:gridCol w="1070798">
                  <a:extLst>
                    <a:ext uri="{9D8B030D-6E8A-4147-A177-3AD203B41FA5}">
                      <a16:colId xmlns:a16="http://schemas.microsoft.com/office/drawing/2014/main" val="4256785886"/>
                    </a:ext>
                  </a:extLst>
                </a:gridCol>
                <a:gridCol w="1070798">
                  <a:extLst>
                    <a:ext uri="{9D8B030D-6E8A-4147-A177-3AD203B41FA5}">
                      <a16:colId xmlns:a16="http://schemas.microsoft.com/office/drawing/2014/main" val="2996011490"/>
                    </a:ext>
                  </a:extLst>
                </a:gridCol>
              </a:tblGrid>
              <a:tr h="57675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กลยุทธ์/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แผนงาน/โครงการ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50" marR="571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(บาท)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ระยะเวลาดำเนินการในปีงบประมาณ </a:t>
                      </a:r>
                      <a:b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พ.ศ. 256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ผู้รับผิดชอบ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หน่วยงานดำเนินการ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831086"/>
                  </a:ext>
                </a:extLst>
              </a:tr>
              <a:tr h="425568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7150" marR="571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หน่วยนับ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1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2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3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4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853954"/>
                  </a:ext>
                </a:extLst>
              </a:tr>
              <a:tr h="384501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แผนงาน : </a:t>
                      </a:r>
                      <a:r>
                        <a:rPr lang="th-TH" sz="11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พัฒนาเว็บไซต์เครือข่ายสตรีและแหล่งรวบรวมข้อมูลการพัฒนาศักยภาพสตรี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ไม่ใช้งบประมาณ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661005"/>
                  </a:ext>
                </a:extLst>
              </a:tr>
              <a:tr h="5653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1. </a:t>
                      </a:r>
                      <a:r>
                        <a:rPr lang="th-TH" sz="11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โครงการเพิ่มประสิทธิภาพเว็บไซต์คลังข้อมูลกลุ่มอาชีพ 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เว็บไซต์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 0 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9C91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9C91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9C91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9C91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9C91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9C91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สกส.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สกส.(นย)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469256"/>
                  </a:ext>
                </a:extLst>
              </a:tr>
            </a:tbl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862917" y="10903479"/>
            <a:ext cx="2247636" cy="269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76200" tIns="38100" rIns="76200" bIns="3810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667"/>
              </a:spcAft>
            </a:pPr>
            <a:r>
              <a:rPr lang="th-TH" sz="1167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๒๙</a:t>
            </a:r>
            <a:endParaRPr lang="en-US" sz="917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8417" y="10992115"/>
            <a:ext cx="2247636" cy="269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76200" tIns="38100" rIns="76200" bIns="3810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667"/>
              </a:spcAft>
            </a:pPr>
            <a:r>
              <a:rPr lang="th-TH" sz="1167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๒๙</a:t>
            </a:r>
            <a:endParaRPr lang="en-US" sz="917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58049" y="1207907"/>
            <a:ext cx="9265373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ประเด็นการพัฒนาที่ </a:t>
            </a:r>
            <a:r>
              <a:rPr lang="en-US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 </a:t>
            </a:r>
            <a:r>
              <a:rPr lang="th-TH" sz="1400" b="1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การใช้เทคโนโลยีดิจิทัลเพื่อสนับสนุนการพัฒนาเครือข่ายสตรีและพัฒนาศักยภาพสตรี</a:t>
            </a:r>
            <a:endParaRPr lang="th-TH" altLang="th-TH" sz="14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74449" y="2394768"/>
            <a:ext cx="1539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1500"/>
          </a:p>
        </p:txBody>
      </p:sp>
    </p:spTree>
    <p:extLst>
      <p:ext uri="{BB962C8B-B14F-4D97-AF65-F5344CB8AC3E}">
        <p14:creationId xmlns:p14="http://schemas.microsoft.com/office/powerpoint/2010/main" val="243945959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18430" y="334579"/>
            <a:ext cx="6339974" cy="477781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16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โครงการกิจกรรมตาม</a:t>
            </a:r>
            <a:r>
              <a:rPr lang="th-TH" sz="16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แผนปฏิบัติการดิจิทัลประจำปีบัญชี 2566</a:t>
            </a:r>
            <a:endParaRPr lang="th-TH" sz="16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989582"/>
              </p:ext>
            </p:extLst>
          </p:nvPr>
        </p:nvGraphicFramePr>
        <p:xfrm>
          <a:off x="312428" y="1657990"/>
          <a:ext cx="9535143" cy="2864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5420">
                  <a:extLst>
                    <a:ext uri="{9D8B030D-6E8A-4147-A177-3AD203B41FA5}">
                      <a16:colId xmlns:a16="http://schemas.microsoft.com/office/drawing/2014/main" val="1529843645"/>
                    </a:ext>
                  </a:extLst>
                </a:gridCol>
                <a:gridCol w="1187390">
                  <a:extLst>
                    <a:ext uri="{9D8B030D-6E8A-4147-A177-3AD203B41FA5}">
                      <a16:colId xmlns:a16="http://schemas.microsoft.com/office/drawing/2014/main" val="884212782"/>
                    </a:ext>
                  </a:extLst>
                </a:gridCol>
                <a:gridCol w="1187390">
                  <a:extLst>
                    <a:ext uri="{9D8B030D-6E8A-4147-A177-3AD203B41FA5}">
                      <a16:colId xmlns:a16="http://schemas.microsoft.com/office/drawing/2014/main" val="3442627984"/>
                    </a:ext>
                  </a:extLst>
                </a:gridCol>
                <a:gridCol w="1084505">
                  <a:extLst>
                    <a:ext uri="{9D8B030D-6E8A-4147-A177-3AD203B41FA5}">
                      <a16:colId xmlns:a16="http://schemas.microsoft.com/office/drawing/2014/main" val="2558019147"/>
                    </a:ext>
                  </a:extLst>
                </a:gridCol>
                <a:gridCol w="168560">
                  <a:extLst>
                    <a:ext uri="{9D8B030D-6E8A-4147-A177-3AD203B41FA5}">
                      <a16:colId xmlns:a16="http://schemas.microsoft.com/office/drawing/2014/main" val="3984005289"/>
                    </a:ext>
                  </a:extLst>
                </a:gridCol>
                <a:gridCol w="168560">
                  <a:extLst>
                    <a:ext uri="{9D8B030D-6E8A-4147-A177-3AD203B41FA5}">
                      <a16:colId xmlns:a16="http://schemas.microsoft.com/office/drawing/2014/main" val="1350483379"/>
                    </a:ext>
                  </a:extLst>
                </a:gridCol>
                <a:gridCol w="171313">
                  <a:extLst>
                    <a:ext uri="{9D8B030D-6E8A-4147-A177-3AD203B41FA5}">
                      <a16:colId xmlns:a16="http://schemas.microsoft.com/office/drawing/2014/main" val="1105111200"/>
                    </a:ext>
                  </a:extLst>
                </a:gridCol>
                <a:gridCol w="168560">
                  <a:extLst>
                    <a:ext uri="{9D8B030D-6E8A-4147-A177-3AD203B41FA5}">
                      <a16:colId xmlns:a16="http://schemas.microsoft.com/office/drawing/2014/main" val="929840233"/>
                    </a:ext>
                  </a:extLst>
                </a:gridCol>
                <a:gridCol w="168560">
                  <a:extLst>
                    <a:ext uri="{9D8B030D-6E8A-4147-A177-3AD203B41FA5}">
                      <a16:colId xmlns:a16="http://schemas.microsoft.com/office/drawing/2014/main" val="2274045035"/>
                    </a:ext>
                  </a:extLst>
                </a:gridCol>
                <a:gridCol w="171312">
                  <a:extLst>
                    <a:ext uri="{9D8B030D-6E8A-4147-A177-3AD203B41FA5}">
                      <a16:colId xmlns:a16="http://schemas.microsoft.com/office/drawing/2014/main" val="3131481710"/>
                    </a:ext>
                  </a:extLst>
                </a:gridCol>
                <a:gridCol w="168560">
                  <a:extLst>
                    <a:ext uri="{9D8B030D-6E8A-4147-A177-3AD203B41FA5}">
                      <a16:colId xmlns:a16="http://schemas.microsoft.com/office/drawing/2014/main" val="1811053407"/>
                    </a:ext>
                  </a:extLst>
                </a:gridCol>
                <a:gridCol w="168560">
                  <a:extLst>
                    <a:ext uri="{9D8B030D-6E8A-4147-A177-3AD203B41FA5}">
                      <a16:colId xmlns:a16="http://schemas.microsoft.com/office/drawing/2014/main" val="3330459422"/>
                    </a:ext>
                  </a:extLst>
                </a:gridCol>
                <a:gridCol w="171312">
                  <a:extLst>
                    <a:ext uri="{9D8B030D-6E8A-4147-A177-3AD203B41FA5}">
                      <a16:colId xmlns:a16="http://schemas.microsoft.com/office/drawing/2014/main" val="4039713549"/>
                    </a:ext>
                  </a:extLst>
                </a:gridCol>
                <a:gridCol w="168560">
                  <a:extLst>
                    <a:ext uri="{9D8B030D-6E8A-4147-A177-3AD203B41FA5}">
                      <a16:colId xmlns:a16="http://schemas.microsoft.com/office/drawing/2014/main" val="2998007452"/>
                    </a:ext>
                  </a:extLst>
                </a:gridCol>
                <a:gridCol w="171312">
                  <a:extLst>
                    <a:ext uri="{9D8B030D-6E8A-4147-A177-3AD203B41FA5}">
                      <a16:colId xmlns:a16="http://schemas.microsoft.com/office/drawing/2014/main" val="2068950631"/>
                    </a:ext>
                  </a:extLst>
                </a:gridCol>
                <a:gridCol w="171313">
                  <a:extLst>
                    <a:ext uri="{9D8B030D-6E8A-4147-A177-3AD203B41FA5}">
                      <a16:colId xmlns:a16="http://schemas.microsoft.com/office/drawing/2014/main" val="1283467137"/>
                    </a:ext>
                  </a:extLst>
                </a:gridCol>
                <a:gridCol w="1056978">
                  <a:extLst>
                    <a:ext uri="{9D8B030D-6E8A-4147-A177-3AD203B41FA5}">
                      <a16:colId xmlns:a16="http://schemas.microsoft.com/office/drawing/2014/main" val="4256785886"/>
                    </a:ext>
                  </a:extLst>
                </a:gridCol>
                <a:gridCol w="1056978">
                  <a:extLst>
                    <a:ext uri="{9D8B030D-6E8A-4147-A177-3AD203B41FA5}">
                      <a16:colId xmlns:a16="http://schemas.microsoft.com/office/drawing/2014/main" val="2996011490"/>
                    </a:ext>
                  </a:extLst>
                </a:gridCol>
              </a:tblGrid>
              <a:tr h="659518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กลยุทธ์/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แผนงาน/โครงการ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50" marR="571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(บาท)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ระยะเวลาดำเนินการในปีงบประมาณ </a:t>
                      </a:r>
                      <a:b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พ.ศ. 256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ผู้รับผิดชอบ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หน่วยงานดำเนินการ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831086"/>
                  </a:ext>
                </a:extLst>
              </a:tr>
              <a:tr h="440063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7150" marR="571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หน่วยนับ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1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2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3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4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853954"/>
                  </a:ext>
                </a:extLst>
              </a:tr>
              <a:tr h="882454">
                <a:tc gridSpan="2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แผนงาน : </a:t>
                      </a: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พัฒนาคุณภาพเทคโนโลยีดิจิทัล เพื่อพัฒนาข้อมูลองค์ความรู้ แหล่งทุน แหล่งจำหน่ายทรัพยากรอื่นปัจจัยเอื้อในการประกอบอาชีพและบริการต่าง ๆ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180,000.00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661005"/>
                  </a:ext>
                </a:extLst>
              </a:tr>
              <a:tr h="88245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1. </a:t>
                      </a:r>
                      <a:r>
                        <a:rPr lang="th-TH" sz="11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โครงการทบทวนจัดทำแผนปฏิบัติการดิจิทัลระยะยาว (3-5 ปี) และแผนปฏิบัติการดิจิทัล ประจำปีบัญชี 2566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แผนงาน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 180,000</a:t>
                      </a: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00 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rgbClr val="9C91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rgbClr val="9C91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rgbClr val="9C91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rgbClr val="9C91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rgbClr val="9C91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rgbClr val="9C91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สกส.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สกส.(นย)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469256"/>
                  </a:ext>
                </a:extLst>
              </a:tr>
            </a:tbl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862917" y="10903479"/>
            <a:ext cx="2247636" cy="269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76200" tIns="38100" rIns="76200" bIns="3810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667"/>
              </a:spcAft>
            </a:pPr>
            <a:r>
              <a:rPr lang="th-TH" sz="1167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๒๙</a:t>
            </a:r>
            <a:endParaRPr lang="en-US" sz="917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8417" y="10992115"/>
            <a:ext cx="2247636" cy="269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76200" tIns="38100" rIns="76200" bIns="3810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667"/>
              </a:spcAft>
            </a:pPr>
            <a:r>
              <a:rPr lang="th-TH" sz="1167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๒๙</a:t>
            </a:r>
            <a:endParaRPr lang="en-US" sz="917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27674" y="1192520"/>
            <a:ext cx="9265373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ประเด็นการพัฒนาที่ 3 ก้าวสู่การเป็นองค์กรแห่งการเรียนรู้ด้วยเทคโนโลยีดิจิทัล</a:t>
            </a:r>
            <a:endParaRPr lang="th-TH" altLang="th-TH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74449" y="2394768"/>
            <a:ext cx="1539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1500"/>
          </a:p>
        </p:txBody>
      </p:sp>
    </p:spTree>
    <p:extLst>
      <p:ext uri="{BB962C8B-B14F-4D97-AF65-F5344CB8AC3E}">
        <p14:creationId xmlns:p14="http://schemas.microsoft.com/office/powerpoint/2010/main" val="3972359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4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218992"/>
              </p:ext>
            </p:extLst>
          </p:nvPr>
        </p:nvGraphicFramePr>
        <p:xfrm>
          <a:off x="63499" y="717760"/>
          <a:ext cx="10031091" cy="48194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31091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</a:tblGrid>
              <a:tr h="950007">
                <a:tc>
                  <a:txBody>
                    <a:bodyPr/>
                    <a:lstStyle/>
                    <a:p>
                      <a:pPr algn="ctr"/>
                      <a:r>
                        <a:rPr lang="th-TH" sz="1600" b="1" u="sng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5 เรื่องเพื่อพิจารณา</a:t>
                      </a:r>
                      <a:endParaRPr lang="en-US" sz="1600" u="sng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500" b="1" kern="1200" spc="-3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5.2</a:t>
                      </a:r>
                      <a:r>
                        <a:rPr lang="th-TH" sz="1500" b="1" kern="1200" spc="-3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ร่างประกาศคณะกรรมการบริหารกองทุนพัฒนาบทบาทสตรี </a:t>
                      </a:r>
                      <a:r>
                        <a:rPr lang="th-TH" sz="1500" b="1" kern="120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 มาตรการยกเลิกสัญญาค้ำประกันเงินกู้รายบุคคล </a:t>
                      </a:r>
                      <a:br>
                        <a:rPr lang="th-TH" sz="1500" b="1" kern="120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500" b="1" kern="120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และการปลดหนี้</a:t>
                      </a:r>
                      <a:r>
                        <a:rPr lang="th-TH" sz="15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รายบุคคลของกองทุนพัฒนาบทบาทสตรี</a:t>
                      </a:r>
                      <a:endParaRPr lang="th-TH" sz="1500" b="1" kern="1200" spc="-2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391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3530274"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500" b="1" u="sng" kern="1200" spc="-6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ดังนี้</a:t>
                      </a:r>
                      <a:endParaRPr lang="en-US" sz="1500" b="1" kern="1200" spc="-6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40000"/>
                        </a:lnSpc>
                      </a:pPr>
                      <a:r>
                        <a:rPr lang="th-TH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en-US" sz="1350" kern="120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</a:t>
                      </a:r>
                      <a:r>
                        <a:rPr lang="th-TH" sz="1350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350" kern="120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ตามร่างประกาศฯ นี้คณะอนุกรรมการบริหารกองทุนพัฒนาบทบาทสตรีระดับจังหวัดมีอำนาจหน้าที่ตามคำสั่งคณะกรรมการบริหารกองทุนพัฒนา</a:t>
                      </a:r>
                      <a:r>
                        <a:rPr lang="th-TH" sz="1350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บทบาทสตรี ที่</a:t>
                      </a:r>
                      <a:r>
                        <a:rPr lang="en-US" sz="1350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443/2562 </a:t>
                      </a:r>
                      <a:r>
                        <a:rPr lang="th-TH" sz="1350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 แต่งตั้งคณะอนุกรรมการบริหารกองทุนพัฒนาบทบาทสตรีระดับจังหวัด ลงวันที่ 27 พฤษภาคม พ.ศ. 2562</a:t>
                      </a:r>
                      <a:r>
                        <a:rPr lang="en-US" sz="1350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en-US" sz="1350" kern="1200" spc="-7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>
                        <a:lnSpc>
                          <a:spcPct val="140000"/>
                        </a:lnSpc>
                      </a:pPr>
                      <a:r>
                        <a:rPr lang="th-TH" sz="135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</a:t>
                      </a:r>
                      <a:r>
                        <a:rPr lang="th-TH" sz="135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ข้อ</a:t>
                      </a:r>
                      <a:r>
                        <a:rPr lang="en-US" sz="135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(1) </a:t>
                      </a:r>
                      <a:r>
                        <a:rPr lang="th-TH" sz="135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บริหารงานกองทุน กำกับ ดูแลและติดตามการดำเนินงานกองทุนพัฒนาบทบาทสตรีในเขตพื้นที่จังหวัด</a:t>
                      </a:r>
                      <a:endParaRPr lang="en-US" sz="135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40000"/>
                        </a:lnSpc>
                      </a:pPr>
                      <a:r>
                        <a:rPr lang="en-US" sz="135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</a:t>
                      </a:r>
                      <a:r>
                        <a:rPr lang="en-US" sz="1350" kern="1200" spc="-2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350" kern="1200" spc="-2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350" kern="1200" spc="-8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ข้อ</a:t>
                      </a:r>
                      <a:r>
                        <a:rPr lang="en-US" sz="1350" kern="1200" spc="-8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(2)</a:t>
                      </a:r>
                      <a:r>
                        <a:rPr lang="th-TH" sz="1350" kern="1200" spc="-8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การบริหารงานกองทุนในการบริหารจัดการหนี้ค้างชำระของกองทุน เช่น การทวงหนี้ การรับสภาพหนี้ การปรับโครงสร้างหนี้ การประนอมหนี้ </a:t>
                      </a:r>
                      <a:r>
                        <a:rPr lang="th-TH" sz="1350" kern="120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การขยายระยะเวลา และการผ่อนผันชำระหนี้ เป็นต้น ทั้งนี้ อาจมอบอำนาจดังกล่าวให้คณะอนุกรรมการกลั่นกรอง</a:t>
                      </a:r>
                      <a:r>
                        <a:rPr lang="th-TH" sz="1350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350" kern="120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และติดตาม</a:t>
                      </a:r>
                      <a:r>
                        <a:rPr lang="th-TH" sz="135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การดำเนินงานกองทุนพัฒนาบทบาทสตรีอำเภอได้</a:t>
                      </a:r>
                      <a:r>
                        <a:rPr lang="en-GB" sz="135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	</a:t>
                      </a:r>
                      <a:r>
                        <a:rPr lang="en-US" sz="135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 </a:t>
                      </a:r>
                    </a:p>
                    <a:p>
                      <a:pPr algn="thaiDist">
                        <a:lnSpc>
                          <a:spcPct val="140000"/>
                        </a:lnSpc>
                      </a:pPr>
                      <a:r>
                        <a:rPr lang="en-US" sz="135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en-US" sz="1350" kern="120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</a:t>
                      </a:r>
                      <a:r>
                        <a:rPr lang="th-TH" sz="1350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350" kern="120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เห็นควรให้ตัดคำในบรรทัดที่</a:t>
                      </a:r>
                      <a:r>
                        <a:rPr lang="en-US" sz="1350" kern="120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8 </a:t>
                      </a:r>
                      <a:r>
                        <a:rPr lang="th-TH" sz="1350" kern="120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จนถึงบรรทัดที่</a:t>
                      </a:r>
                      <a:r>
                        <a:rPr lang="en-US" sz="1350" kern="120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13 </a:t>
                      </a:r>
                      <a:r>
                        <a:rPr lang="th-TH" sz="1350" kern="120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ดังนี้</a:t>
                      </a:r>
                      <a:r>
                        <a:rPr lang="en-US" sz="1350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350" kern="120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“</a:t>
                      </a:r>
                      <a:r>
                        <a:rPr lang="th-TH" sz="1350" kern="120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หากปรากฏข้อเท็จจริงว่าภายหลังที่กลุ่มได้รับเงินไปแล้วไม่ดำเนินการตาม</a:t>
                      </a:r>
                      <a:r>
                        <a:rPr lang="th-TH" sz="1350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</a:t>
                      </a:r>
                      <a:r>
                        <a:rPr lang="th-TH" sz="1350" kern="1200" spc="-6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แต่นำเงินไปแบ่งกัน และมีลูกหนี้บางรายตามสัญญาได้ขอชำระหนี้เงินต้น ดอกเบี้ยตามสัญญา ดอกเบี้ยผิดนัด และเบี้ยปรับ</a:t>
                      </a:r>
                      <a:r>
                        <a:rPr lang="en-US" sz="1350" kern="1200" spc="-6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(</a:t>
                      </a:r>
                      <a:r>
                        <a:rPr lang="th-TH" sz="1350" kern="1200" spc="-6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ถ้ามี</a:t>
                      </a:r>
                      <a:r>
                        <a:rPr lang="en-US" sz="1350" kern="1200" spc="-6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) </a:t>
                      </a:r>
                      <a:r>
                        <a:rPr lang="th-TH" sz="1350" kern="1200" spc="-6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ในส่วนของตน</a:t>
                      </a:r>
                      <a:br>
                        <a:rPr lang="th-TH" sz="1350" kern="1200" spc="-6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350" kern="1200" spc="-4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ที่ต้องชำระจน</a:t>
                      </a:r>
                      <a:r>
                        <a:rPr lang="th-TH" sz="1350" kern="1200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ครบถ้วน </a:t>
                      </a:r>
                      <a:r>
                        <a:rPr lang="th-TH" sz="1350" kern="1200" spc="-6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ให้เสนอเรื่องดังกล่าวต่อคณะอนุกรรมการบริหารกองทุนพัฒนาบทบาทสตรีระดับจังหวัด หรือ</a:t>
                      </a:r>
                      <a:r>
                        <a:rPr lang="th-TH" sz="1350" kern="1200" spc="-8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คณะอนุกรรมการ</a:t>
                      </a:r>
                      <a:r>
                        <a:rPr lang="th-TH" sz="1350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บริหาร</a:t>
                      </a:r>
                      <a:r>
                        <a:rPr lang="th-TH" sz="1350" kern="120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กองทุนพัฒนาบทบาทสตรี</a:t>
                      </a:r>
                      <a:r>
                        <a:rPr lang="th-TH" sz="1350" kern="1200" spc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กรุงเทพมหานคร แล้วแต่กรณี เพื่อมีมติปลดหนี้กับลูกหนี้รายนั้น</a:t>
                      </a:r>
                      <a:r>
                        <a:rPr lang="en-US" sz="1350" kern="1200" spc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”</a:t>
                      </a:r>
                      <a:r>
                        <a:rPr lang="th-TH" sz="1350" kern="120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350" kern="1200" spc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เนื่องจากสำนวนดังกล่าวเป็นข้อเท็จจริง</a:t>
                      </a:r>
                      <a:br>
                        <a:rPr lang="th-TH" sz="1350" kern="1200" spc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350" kern="1200" spc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ที่ใช้</a:t>
                      </a:r>
                      <a:r>
                        <a:rPr lang="th-TH" sz="1350" kern="120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ประกอบการพิจารณา</a:t>
                      </a:r>
                      <a:endParaRPr lang="en-US" sz="1350" kern="1200" spc="-5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97764" y="6443"/>
            <a:ext cx="4565984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</p:spTree>
    <p:extLst>
      <p:ext uri="{BB962C8B-B14F-4D97-AF65-F5344CB8AC3E}">
        <p14:creationId xmlns:p14="http://schemas.microsoft.com/office/powerpoint/2010/main" val="42838031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1914220" y="211747"/>
            <a:ext cx="6339974" cy="477781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16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โครงการกิจกรรมตาม</a:t>
            </a:r>
            <a:r>
              <a:rPr lang="th-TH" sz="16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แผนปฏิบัติการดิจิทัลประจำปีบัญชี 2566</a:t>
            </a:r>
            <a:endParaRPr lang="th-TH" sz="16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46903" y="735571"/>
            <a:ext cx="8467587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16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ประเด็นการพัฒนาที่ 4 </a:t>
            </a: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การบริหารจัดการข้อมูลสารสนเทศและเทคโนโลยีดิจิทัลตามหลักธรรมาภิบาล</a:t>
            </a:r>
            <a:endParaRPr lang="th-TH" sz="16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874449" y="2394768"/>
            <a:ext cx="1539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1500"/>
          </a:p>
        </p:txBody>
      </p:sp>
      <p:graphicFrame>
        <p:nvGraphicFramePr>
          <p:cNvPr id="1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008809"/>
              </p:ext>
            </p:extLst>
          </p:nvPr>
        </p:nvGraphicFramePr>
        <p:xfrm>
          <a:off x="386862" y="1119485"/>
          <a:ext cx="9355788" cy="38599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9204">
                  <a:extLst>
                    <a:ext uri="{9D8B030D-6E8A-4147-A177-3AD203B41FA5}">
                      <a16:colId xmlns:a16="http://schemas.microsoft.com/office/drawing/2014/main" val="1529843645"/>
                    </a:ext>
                  </a:extLst>
                </a:gridCol>
                <a:gridCol w="1165057">
                  <a:extLst>
                    <a:ext uri="{9D8B030D-6E8A-4147-A177-3AD203B41FA5}">
                      <a16:colId xmlns:a16="http://schemas.microsoft.com/office/drawing/2014/main" val="884212782"/>
                    </a:ext>
                  </a:extLst>
                </a:gridCol>
                <a:gridCol w="1060539">
                  <a:extLst>
                    <a:ext uri="{9D8B030D-6E8A-4147-A177-3AD203B41FA5}">
                      <a16:colId xmlns:a16="http://schemas.microsoft.com/office/drawing/2014/main" val="3442627984"/>
                    </a:ext>
                  </a:extLst>
                </a:gridCol>
                <a:gridCol w="1168624">
                  <a:extLst>
                    <a:ext uri="{9D8B030D-6E8A-4147-A177-3AD203B41FA5}">
                      <a16:colId xmlns:a16="http://schemas.microsoft.com/office/drawing/2014/main" val="2558019147"/>
                    </a:ext>
                  </a:extLst>
                </a:gridCol>
                <a:gridCol w="165389">
                  <a:extLst>
                    <a:ext uri="{9D8B030D-6E8A-4147-A177-3AD203B41FA5}">
                      <a16:colId xmlns:a16="http://schemas.microsoft.com/office/drawing/2014/main" val="3984005289"/>
                    </a:ext>
                  </a:extLst>
                </a:gridCol>
                <a:gridCol w="165389">
                  <a:extLst>
                    <a:ext uri="{9D8B030D-6E8A-4147-A177-3AD203B41FA5}">
                      <a16:colId xmlns:a16="http://schemas.microsoft.com/office/drawing/2014/main" val="1350483379"/>
                    </a:ext>
                  </a:extLst>
                </a:gridCol>
                <a:gridCol w="168090">
                  <a:extLst>
                    <a:ext uri="{9D8B030D-6E8A-4147-A177-3AD203B41FA5}">
                      <a16:colId xmlns:a16="http://schemas.microsoft.com/office/drawing/2014/main" val="1105111200"/>
                    </a:ext>
                  </a:extLst>
                </a:gridCol>
                <a:gridCol w="165389">
                  <a:extLst>
                    <a:ext uri="{9D8B030D-6E8A-4147-A177-3AD203B41FA5}">
                      <a16:colId xmlns:a16="http://schemas.microsoft.com/office/drawing/2014/main" val="929840233"/>
                    </a:ext>
                  </a:extLst>
                </a:gridCol>
                <a:gridCol w="165389">
                  <a:extLst>
                    <a:ext uri="{9D8B030D-6E8A-4147-A177-3AD203B41FA5}">
                      <a16:colId xmlns:a16="http://schemas.microsoft.com/office/drawing/2014/main" val="2274045035"/>
                    </a:ext>
                  </a:extLst>
                </a:gridCol>
                <a:gridCol w="168089">
                  <a:extLst>
                    <a:ext uri="{9D8B030D-6E8A-4147-A177-3AD203B41FA5}">
                      <a16:colId xmlns:a16="http://schemas.microsoft.com/office/drawing/2014/main" val="3131481710"/>
                    </a:ext>
                  </a:extLst>
                </a:gridCol>
                <a:gridCol w="165389">
                  <a:extLst>
                    <a:ext uri="{9D8B030D-6E8A-4147-A177-3AD203B41FA5}">
                      <a16:colId xmlns:a16="http://schemas.microsoft.com/office/drawing/2014/main" val="1811053407"/>
                    </a:ext>
                  </a:extLst>
                </a:gridCol>
                <a:gridCol w="165389">
                  <a:extLst>
                    <a:ext uri="{9D8B030D-6E8A-4147-A177-3AD203B41FA5}">
                      <a16:colId xmlns:a16="http://schemas.microsoft.com/office/drawing/2014/main" val="3330459422"/>
                    </a:ext>
                  </a:extLst>
                </a:gridCol>
                <a:gridCol w="168089">
                  <a:extLst>
                    <a:ext uri="{9D8B030D-6E8A-4147-A177-3AD203B41FA5}">
                      <a16:colId xmlns:a16="http://schemas.microsoft.com/office/drawing/2014/main" val="4039713549"/>
                    </a:ext>
                  </a:extLst>
                </a:gridCol>
                <a:gridCol w="165389">
                  <a:extLst>
                    <a:ext uri="{9D8B030D-6E8A-4147-A177-3AD203B41FA5}">
                      <a16:colId xmlns:a16="http://schemas.microsoft.com/office/drawing/2014/main" val="2998007452"/>
                    </a:ext>
                  </a:extLst>
                </a:gridCol>
                <a:gridCol w="168089">
                  <a:extLst>
                    <a:ext uri="{9D8B030D-6E8A-4147-A177-3AD203B41FA5}">
                      <a16:colId xmlns:a16="http://schemas.microsoft.com/office/drawing/2014/main" val="2068950631"/>
                    </a:ext>
                  </a:extLst>
                </a:gridCol>
                <a:gridCol w="168090">
                  <a:extLst>
                    <a:ext uri="{9D8B030D-6E8A-4147-A177-3AD203B41FA5}">
                      <a16:colId xmlns:a16="http://schemas.microsoft.com/office/drawing/2014/main" val="1283467137"/>
                    </a:ext>
                  </a:extLst>
                </a:gridCol>
                <a:gridCol w="1037097">
                  <a:extLst>
                    <a:ext uri="{9D8B030D-6E8A-4147-A177-3AD203B41FA5}">
                      <a16:colId xmlns:a16="http://schemas.microsoft.com/office/drawing/2014/main" val="4256785886"/>
                    </a:ext>
                  </a:extLst>
                </a:gridCol>
                <a:gridCol w="1037097">
                  <a:extLst>
                    <a:ext uri="{9D8B030D-6E8A-4147-A177-3AD203B41FA5}">
                      <a16:colId xmlns:a16="http://schemas.microsoft.com/office/drawing/2014/main" val="3597426609"/>
                    </a:ext>
                  </a:extLst>
                </a:gridCol>
              </a:tblGrid>
              <a:tr h="608507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กลยุทธ์/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แผนงาน/โครงการ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50" marR="571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(บาท)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ระยะเวลาดำเนินการในปีงบประมาณ </a:t>
                      </a:r>
                      <a:b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พ.ศ. 256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ผู้รับผิดชอบ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หน่วยงานดำเนินการ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831086"/>
                  </a:ext>
                </a:extLst>
              </a:tr>
              <a:tr h="406026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7150" marR="571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หน่วยนับ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1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2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3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4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50" marR="571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853954"/>
                  </a:ext>
                </a:extLst>
              </a:tr>
              <a:tr h="608507">
                <a:tc gridSpan="3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แผนงาน :</a:t>
                      </a:r>
                      <a:r>
                        <a:rPr lang="th-TH" sz="1100" b="1" spc="4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บริหารจัดการ</a:t>
                      </a:r>
                      <a:r>
                        <a:rPr lang="th-TH" sz="1100" b="1" spc="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ระบบ</a:t>
                      </a:r>
                      <a:r>
                        <a:rPr lang="th-TH" sz="1100" b="1" spc="4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เทคโน</a:t>
                      </a:r>
                      <a:r>
                        <a:rPr lang="th-TH" sz="1100" b="1" spc="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โลยี</a:t>
                      </a:r>
                      <a:r>
                        <a:rPr lang="th-TH" sz="1100" b="1" spc="3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ดิจิทัล</a:t>
                      </a:r>
                      <a:r>
                        <a:rPr lang="th-TH" sz="1100" b="1" spc="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ขององค์กรให้มี</a:t>
                      </a:r>
                      <a:br>
                        <a:rPr lang="th-TH" sz="1100" b="1" spc="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spc="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ความ</a:t>
                      </a:r>
                      <a:r>
                        <a:rPr lang="th-TH" sz="1100" b="1" spc="4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พร้อ</a:t>
                      </a:r>
                      <a:r>
                        <a:rPr lang="th-TH" sz="1100" b="1" spc="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มใช้งาน</a:t>
                      </a: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 ตอบสนองความต้องการของภารกิจ </a:t>
                      </a:r>
                      <a:b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spc="-8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และสามารถนำเทคโนโลยีมาใช้งานได้อย่างคุ้มค่า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rgbClr val="EC7A2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8,356,800.00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661005"/>
                  </a:ext>
                </a:extLst>
              </a:tr>
              <a:tr h="60850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1. </a:t>
                      </a:r>
                      <a:r>
                        <a:rPr lang="th-TH" sz="11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โครงการเพิ่มประสิทธิภาพระบบสารสนเทศกองทุนพัฒนาบทบาทสตรี	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ระบบ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5,000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,000</a:t>
                      </a: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00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rgbClr val="9C91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rgbClr val="9C91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rgbClr val="9C91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สกส. 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สกส.(นย)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469256"/>
                  </a:ext>
                </a:extLst>
              </a:tr>
              <a:tr h="81419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th-TH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โครงการประชุมเชิงปฏิบัติการผู้ปฏิบัติงานด้านการเงินและบัญชีกองทุนพัฒนาบทบาทสตรี</a:t>
                      </a:r>
                      <a:endParaRPr lang="en-US" sz="11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รุ่น/วัน/คน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1/3/167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1,248,000</a:t>
                      </a: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00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rgbClr val="9C91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rgbClr val="9C91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rgbClr val="9C91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สกส.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สกส.(อน.)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357483"/>
                  </a:ext>
                </a:extLst>
              </a:tr>
              <a:tr h="81419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3. </a:t>
                      </a:r>
                      <a:r>
                        <a:rPr lang="th-TH" sz="1100" b="1" i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โครงการประชุมเชิงปฏิบัติการประสิทธิภาพการดำเนินงานกองทุนพัฒนาบทบาทสตรี</a:t>
                      </a:r>
                      <a:endParaRPr lang="en-US" sz="1100" b="1" i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รุ่น/วัน/คน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1/3/152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1,148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,800</a:t>
                      </a: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00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rgbClr val="9C91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rgbClr val="9C91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rgbClr val="9C91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สกส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สกส.(อน.)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956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121290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1914220" y="334579"/>
            <a:ext cx="6339974" cy="477781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16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โครงการกิจกรรมตาม</a:t>
            </a:r>
            <a:r>
              <a:rPr lang="th-TH" sz="16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แผนปฏิบัติการดิจิทัลประจำปีบัญชี 2566</a:t>
            </a:r>
            <a:endParaRPr lang="th-TH" sz="16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46903" y="1126018"/>
            <a:ext cx="846758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ประเด็นการพัฒนาที่ 4</a:t>
            </a:r>
            <a:r>
              <a:rPr lang="en-US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การบริหารจัดการข้อมูลสารสนเทศและเทคโนโลยีดิจิทัลตามหลักธรรมา</a:t>
            </a:r>
            <a:r>
              <a:rPr lang="th-TH" sz="1400" b="1" dirty="0" err="1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ภิ</a:t>
            </a: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บาล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874449" y="2394768"/>
            <a:ext cx="1539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1500"/>
          </a:p>
        </p:txBody>
      </p:sp>
      <p:graphicFrame>
        <p:nvGraphicFramePr>
          <p:cNvPr id="1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743363"/>
              </p:ext>
            </p:extLst>
          </p:nvPr>
        </p:nvGraphicFramePr>
        <p:xfrm>
          <a:off x="339969" y="1553210"/>
          <a:ext cx="9402682" cy="27257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8673">
                  <a:extLst>
                    <a:ext uri="{9D8B030D-6E8A-4147-A177-3AD203B41FA5}">
                      <a16:colId xmlns:a16="http://schemas.microsoft.com/office/drawing/2014/main" val="1529843645"/>
                    </a:ext>
                  </a:extLst>
                </a:gridCol>
                <a:gridCol w="1170896">
                  <a:extLst>
                    <a:ext uri="{9D8B030D-6E8A-4147-A177-3AD203B41FA5}">
                      <a16:colId xmlns:a16="http://schemas.microsoft.com/office/drawing/2014/main" val="884212782"/>
                    </a:ext>
                  </a:extLst>
                </a:gridCol>
                <a:gridCol w="1080400">
                  <a:extLst>
                    <a:ext uri="{9D8B030D-6E8A-4147-A177-3AD203B41FA5}">
                      <a16:colId xmlns:a16="http://schemas.microsoft.com/office/drawing/2014/main" val="3442627984"/>
                    </a:ext>
                  </a:extLst>
                </a:gridCol>
                <a:gridCol w="1159935">
                  <a:extLst>
                    <a:ext uri="{9D8B030D-6E8A-4147-A177-3AD203B41FA5}">
                      <a16:colId xmlns:a16="http://schemas.microsoft.com/office/drawing/2014/main" val="2558019147"/>
                    </a:ext>
                  </a:extLst>
                </a:gridCol>
                <a:gridCol w="166218">
                  <a:extLst>
                    <a:ext uri="{9D8B030D-6E8A-4147-A177-3AD203B41FA5}">
                      <a16:colId xmlns:a16="http://schemas.microsoft.com/office/drawing/2014/main" val="3984005289"/>
                    </a:ext>
                  </a:extLst>
                </a:gridCol>
                <a:gridCol w="166218">
                  <a:extLst>
                    <a:ext uri="{9D8B030D-6E8A-4147-A177-3AD203B41FA5}">
                      <a16:colId xmlns:a16="http://schemas.microsoft.com/office/drawing/2014/main" val="1350483379"/>
                    </a:ext>
                  </a:extLst>
                </a:gridCol>
                <a:gridCol w="168933">
                  <a:extLst>
                    <a:ext uri="{9D8B030D-6E8A-4147-A177-3AD203B41FA5}">
                      <a16:colId xmlns:a16="http://schemas.microsoft.com/office/drawing/2014/main" val="1105111200"/>
                    </a:ext>
                  </a:extLst>
                </a:gridCol>
                <a:gridCol w="166218">
                  <a:extLst>
                    <a:ext uri="{9D8B030D-6E8A-4147-A177-3AD203B41FA5}">
                      <a16:colId xmlns:a16="http://schemas.microsoft.com/office/drawing/2014/main" val="929840233"/>
                    </a:ext>
                  </a:extLst>
                </a:gridCol>
                <a:gridCol w="166218">
                  <a:extLst>
                    <a:ext uri="{9D8B030D-6E8A-4147-A177-3AD203B41FA5}">
                      <a16:colId xmlns:a16="http://schemas.microsoft.com/office/drawing/2014/main" val="2274045035"/>
                    </a:ext>
                  </a:extLst>
                </a:gridCol>
                <a:gridCol w="168932">
                  <a:extLst>
                    <a:ext uri="{9D8B030D-6E8A-4147-A177-3AD203B41FA5}">
                      <a16:colId xmlns:a16="http://schemas.microsoft.com/office/drawing/2014/main" val="3131481710"/>
                    </a:ext>
                  </a:extLst>
                </a:gridCol>
                <a:gridCol w="166218">
                  <a:extLst>
                    <a:ext uri="{9D8B030D-6E8A-4147-A177-3AD203B41FA5}">
                      <a16:colId xmlns:a16="http://schemas.microsoft.com/office/drawing/2014/main" val="1811053407"/>
                    </a:ext>
                  </a:extLst>
                </a:gridCol>
                <a:gridCol w="166218">
                  <a:extLst>
                    <a:ext uri="{9D8B030D-6E8A-4147-A177-3AD203B41FA5}">
                      <a16:colId xmlns:a16="http://schemas.microsoft.com/office/drawing/2014/main" val="3330459422"/>
                    </a:ext>
                  </a:extLst>
                </a:gridCol>
                <a:gridCol w="168932">
                  <a:extLst>
                    <a:ext uri="{9D8B030D-6E8A-4147-A177-3AD203B41FA5}">
                      <a16:colId xmlns:a16="http://schemas.microsoft.com/office/drawing/2014/main" val="4039713549"/>
                    </a:ext>
                  </a:extLst>
                </a:gridCol>
                <a:gridCol w="166218">
                  <a:extLst>
                    <a:ext uri="{9D8B030D-6E8A-4147-A177-3AD203B41FA5}">
                      <a16:colId xmlns:a16="http://schemas.microsoft.com/office/drawing/2014/main" val="2998007452"/>
                    </a:ext>
                  </a:extLst>
                </a:gridCol>
                <a:gridCol w="168932">
                  <a:extLst>
                    <a:ext uri="{9D8B030D-6E8A-4147-A177-3AD203B41FA5}">
                      <a16:colId xmlns:a16="http://schemas.microsoft.com/office/drawing/2014/main" val="2068950631"/>
                    </a:ext>
                  </a:extLst>
                </a:gridCol>
                <a:gridCol w="168933">
                  <a:extLst>
                    <a:ext uri="{9D8B030D-6E8A-4147-A177-3AD203B41FA5}">
                      <a16:colId xmlns:a16="http://schemas.microsoft.com/office/drawing/2014/main" val="1283467137"/>
                    </a:ext>
                  </a:extLst>
                </a:gridCol>
                <a:gridCol w="1042295">
                  <a:extLst>
                    <a:ext uri="{9D8B030D-6E8A-4147-A177-3AD203B41FA5}">
                      <a16:colId xmlns:a16="http://schemas.microsoft.com/office/drawing/2014/main" val="4256785886"/>
                    </a:ext>
                  </a:extLst>
                </a:gridCol>
                <a:gridCol w="1042295">
                  <a:extLst>
                    <a:ext uri="{9D8B030D-6E8A-4147-A177-3AD203B41FA5}">
                      <a16:colId xmlns:a16="http://schemas.microsoft.com/office/drawing/2014/main" val="3597426609"/>
                    </a:ext>
                  </a:extLst>
                </a:gridCol>
              </a:tblGrid>
              <a:tr h="627566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กลยุทธ์/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แผนงาน/โครงการ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50" marR="571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(บาท)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ระยะเวลาดำเนินการในปีงบประมาณ </a:t>
                      </a:r>
                      <a:b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พ.ศ. 256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ผู้รับผิดชอบ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หน่วยงานดำเนินการ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831086"/>
                  </a:ext>
                </a:extLst>
              </a:tr>
              <a:tr h="418744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7150" marR="571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หน่วยนับ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1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2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3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4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50" marR="571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853954"/>
                  </a:ext>
                </a:extLst>
              </a:tr>
              <a:tr h="627566">
                <a:tc gridSpan="3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แผนงาน :</a:t>
                      </a:r>
                      <a:r>
                        <a:rPr lang="th-TH" sz="1100" b="1" spc="4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บริหารจัดการ</a:t>
                      </a:r>
                      <a:r>
                        <a:rPr lang="th-TH" sz="1100" b="1" spc="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ระบบ</a:t>
                      </a:r>
                      <a:r>
                        <a:rPr lang="th-TH" sz="1100" b="1" spc="4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เทคโน</a:t>
                      </a:r>
                      <a:r>
                        <a:rPr lang="th-TH" sz="1100" b="1" spc="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โลยี</a:t>
                      </a:r>
                      <a:r>
                        <a:rPr lang="th-TH" sz="1100" b="1" spc="3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ดิจิทัล</a:t>
                      </a:r>
                      <a:r>
                        <a:rPr lang="th-TH" sz="1100" b="1" spc="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ขององค์กรให้มี</a:t>
                      </a:r>
                      <a:br>
                        <a:rPr lang="th-TH" sz="1100" b="1" spc="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spc="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ความ</a:t>
                      </a:r>
                      <a:r>
                        <a:rPr lang="th-TH" sz="1100" b="1" spc="4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พร้อ</a:t>
                      </a:r>
                      <a:r>
                        <a:rPr lang="th-TH" sz="1100" b="1" spc="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มใช้งาน</a:t>
                      </a: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 ตอบสนองความต้องการของภารกิจ </a:t>
                      </a:r>
                      <a:r>
                        <a:rPr lang="th-TH" sz="1100" b="1" spc="-8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และสามารถนำเทคโนโลยีมาใช้งานได้อย่างคุ้มค่า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rgbClr val="EC7A2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8,446,800.00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661005"/>
                  </a:ext>
                </a:extLst>
              </a:tr>
              <a:tr h="105183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4</a:t>
                      </a:r>
                      <a:r>
                        <a:rPr lang="th-TH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1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ประชุมเชิงปฏิบัติการเพิ่มทักษะและพัฒนาศักยภาพการออกแบบและจัดทำสื่อประชาสัมพันธ์กองทุนพัฒนาบทบาทสตรี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รุ่น/วัน/คน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/3/81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710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,000</a:t>
                      </a: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00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rgbClr val="9C91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rgbClr val="9C91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rgbClr val="9C91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สกส. 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สกส.(ศก)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469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563877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1914220" y="334579"/>
            <a:ext cx="6339974" cy="477781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16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โครงการกิจกรรมตาม</a:t>
            </a:r>
            <a:r>
              <a:rPr lang="th-TH" sz="16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แผนปฏิบัติการดิจิทัลประจำปีบัญชี 2566</a:t>
            </a:r>
            <a:endParaRPr lang="th-TH" sz="16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46903" y="1120121"/>
            <a:ext cx="846758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ประเด็นการพัฒนาที่ 4</a:t>
            </a:r>
            <a:r>
              <a:rPr lang="en-US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การบริหารจัดการข้อมูลสารสนเทศและเทคโนโลยีดิจิทัลตามหลักธรรมา</a:t>
            </a:r>
            <a:r>
              <a:rPr lang="th-TH" sz="1400" b="1" dirty="0" err="1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ภิ</a:t>
            </a: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บาล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874449" y="2394768"/>
            <a:ext cx="1539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1500"/>
          </a:p>
        </p:txBody>
      </p:sp>
      <p:graphicFrame>
        <p:nvGraphicFramePr>
          <p:cNvPr id="1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68574"/>
              </p:ext>
            </p:extLst>
          </p:nvPr>
        </p:nvGraphicFramePr>
        <p:xfrm>
          <a:off x="546903" y="1553211"/>
          <a:ext cx="9195748" cy="25029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6887">
                  <a:extLst>
                    <a:ext uri="{9D8B030D-6E8A-4147-A177-3AD203B41FA5}">
                      <a16:colId xmlns:a16="http://schemas.microsoft.com/office/drawing/2014/main" val="1529843645"/>
                    </a:ext>
                  </a:extLst>
                </a:gridCol>
                <a:gridCol w="1145127">
                  <a:extLst>
                    <a:ext uri="{9D8B030D-6E8A-4147-A177-3AD203B41FA5}">
                      <a16:colId xmlns:a16="http://schemas.microsoft.com/office/drawing/2014/main" val="884212782"/>
                    </a:ext>
                  </a:extLst>
                </a:gridCol>
                <a:gridCol w="999637">
                  <a:extLst>
                    <a:ext uri="{9D8B030D-6E8A-4147-A177-3AD203B41FA5}">
                      <a16:colId xmlns:a16="http://schemas.microsoft.com/office/drawing/2014/main" val="3442627984"/>
                    </a:ext>
                  </a:extLst>
                </a:gridCol>
                <a:gridCol w="1191393">
                  <a:extLst>
                    <a:ext uri="{9D8B030D-6E8A-4147-A177-3AD203B41FA5}">
                      <a16:colId xmlns:a16="http://schemas.microsoft.com/office/drawing/2014/main" val="2558019147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984005289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350483379"/>
                    </a:ext>
                  </a:extLst>
                </a:gridCol>
                <a:gridCol w="165215">
                  <a:extLst>
                    <a:ext uri="{9D8B030D-6E8A-4147-A177-3AD203B41FA5}">
                      <a16:colId xmlns:a16="http://schemas.microsoft.com/office/drawing/2014/main" val="110511120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92984023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274045035"/>
                    </a:ext>
                  </a:extLst>
                </a:gridCol>
                <a:gridCol w="165214">
                  <a:extLst>
                    <a:ext uri="{9D8B030D-6E8A-4147-A177-3AD203B41FA5}">
                      <a16:colId xmlns:a16="http://schemas.microsoft.com/office/drawing/2014/main" val="313148171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1811053407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330459422"/>
                    </a:ext>
                  </a:extLst>
                </a:gridCol>
                <a:gridCol w="165214">
                  <a:extLst>
                    <a:ext uri="{9D8B030D-6E8A-4147-A177-3AD203B41FA5}">
                      <a16:colId xmlns:a16="http://schemas.microsoft.com/office/drawing/2014/main" val="4039713549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998007452"/>
                    </a:ext>
                  </a:extLst>
                </a:gridCol>
                <a:gridCol w="165214">
                  <a:extLst>
                    <a:ext uri="{9D8B030D-6E8A-4147-A177-3AD203B41FA5}">
                      <a16:colId xmlns:a16="http://schemas.microsoft.com/office/drawing/2014/main" val="2068950631"/>
                    </a:ext>
                  </a:extLst>
                </a:gridCol>
                <a:gridCol w="165215">
                  <a:extLst>
                    <a:ext uri="{9D8B030D-6E8A-4147-A177-3AD203B41FA5}">
                      <a16:colId xmlns:a16="http://schemas.microsoft.com/office/drawing/2014/main" val="1283467137"/>
                    </a:ext>
                  </a:extLst>
                </a:gridCol>
                <a:gridCol w="1019356">
                  <a:extLst>
                    <a:ext uri="{9D8B030D-6E8A-4147-A177-3AD203B41FA5}">
                      <a16:colId xmlns:a16="http://schemas.microsoft.com/office/drawing/2014/main" val="4256785886"/>
                    </a:ext>
                  </a:extLst>
                </a:gridCol>
                <a:gridCol w="1019356">
                  <a:extLst>
                    <a:ext uri="{9D8B030D-6E8A-4147-A177-3AD203B41FA5}">
                      <a16:colId xmlns:a16="http://schemas.microsoft.com/office/drawing/2014/main" val="3597426609"/>
                    </a:ext>
                  </a:extLst>
                </a:gridCol>
              </a:tblGrid>
              <a:tr h="682521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กลยุทธ์/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แผนงาน/โครงการ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50" marR="571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(บาท)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ระยะเวลาดำเนินการในปีงบประมาณ </a:t>
                      </a:r>
                      <a:b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พ.ศ. 256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ผู้รับผิดชอบ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หน่วยงานดำเนินการ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831086"/>
                  </a:ext>
                </a:extLst>
              </a:tr>
              <a:tr h="455412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7150" marR="571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หน่วยนับ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1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2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3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4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50" marR="571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853954"/>
                  </a:ext>
                </a:extLst>
              </a:tr>
              <a:tr h="682521">
                <a:tc gridSpan="3">
                  <a:txBody>
                    <a:bodyPr/>
                    <a:lstStyle/>
                    <a:p>
                      <a:pPr marL="0" marR="0" indent="0" algn="l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แผนงาน : </a:t>
                      </a:r>
                      <a:r>
                        <a:rPr lang="th-TH" sz="1100" b="1" spc="4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บริหารจัดการ</a:t>
                      </a:r>
                      <a:r>
                        <a:rPr lang="th-TH" sz="1100" b="1" spc="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ระบบ</a:t>
                      </a:r>
                      <a:r>
                        <a:rPr lang="th-TH" sz="1100" b="1" spc="4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เทคโน</a:t>
                      </a:r>
                      <a:r>
                        <a:rPr lang="th-TH" sz="1100" b="1" spc="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โลยี</a:t>
                      </a:r>
                      <a:r>
                        <a:rPr lang="th-TH" sz="1100" b="1" spc="3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ดิจิทัล</a:t>
                      </a:r>
                      <a:r>
                        <a:rPr lang="th-TH" sz="1100" b="1" spc="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ขององค์กรให้มี</a:t>
                      </a:r>
                      <a:br>
                        <a:rPr lang="th-TH" sz="1100" b="1" spc="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spc="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ความ</a:t>
                      </a:r>
                      <a:r>
                        <a:rPr lang="th-TH" sz="1100" b="1" spc="4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พร้อ</a:t>
                      </a:r>
                      <a:r>
                        <a:rPr lang="th-TH" sz="1100" b="1" spc="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มใช้งาน</a:t>
                      </a: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 ตอบสนองความต้องการของภารกิจ </a:t>
                      </a:r>
                      <a:b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spc="-8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และสามารถนำเทคโนโลยีมาใช้งานได้อย่างคุ้มค่า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rgbClr val="EC7A2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8,446,800.00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661005"/>
                  </a:ext>
                </a:extLst>
              </a:tr>
              <a:tr h="682521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5.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โครงการจัดทำคู่มือ</a:t>
                      </a:r>
                      <a:br>
                        <a:rPr lang="th-TH" sz="11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การดำเนินงานกองทุนพัฒนาบทบาทสตรีกรุงเทพมหานคร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เล่ม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1000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250,000</a:t>
                      </a: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00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rgbClr val="B1A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rgbClr val="B1A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rgbClr val="B1A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สกส.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(ศก.)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357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71632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1914220" y="334579"/>
            <a:ext cx="6339974" cy="477781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16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โครงการกิจกรรมตาม</a:t>
            </a:r>
            <a:r>
              <a:rPr lang="th-TH" sz="16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แผนปฏิบัติการดิจิทัลประจำปีบัญชี 2566</a:t>
            </a:r>
            <a:endParaRPr lang="th-TH" sz="16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58049" y="1098723"/>
            <a:ext cx="846758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ประเด็นการพัฒนาที่ 4</a:t>
            </a:r>
            <a:r>
              <a:rPr lang="en-US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การบริหารจัดการข้อมูลสารสนเทศและเทคโนโลยีดิจิทัลตามหลักธรรมา</a:t>
            </a:r>
            <a:r>
              <a:rPr lang="th-TH" sz="1400" b="1" dirty="0" err="1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ภิ</a:t>
            </a: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บาล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874449" y="2394768"/>
            <a:ext cx="1539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1500"/>
          </a:p>
        </p:txBody>
      </p:sp>
      <p:graphicFrame>
        <p:nvGraphicFramePr>
          <p:cNvPr id="1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732070"/>
              </p:ext>
            </p:extLst>
          </p:nvPr>
        </p:nvGraphicFramePr>
        <p:xfrm>
          <a:off x="379470" y="1677473"/>
          <a:ext cx="9401059" cy="24021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8345">
                  <a:extLst>
                    <a:ext uri="{9D8B030D-6E8A-4147-A177-3AD203B41FA5}">
                      <a16:colId xmlns:a16="http://schemas.microsoft.com/office/drawing/2014/main" val="1529843645"/>
                    </a:ext>
                  </a:extLst>
                </a:gridCol>
                <a:gridCol w="1170694">
                  <a:extLst>
                    <a:ext uri="{9D8B030D-6E8A-4147-A177-3AD203B41FA5}">
                      <a16:colId xmlns:a16="http://schemas.microsoft.com/office/drawing/2014/main" val="884212782"/>
                    </a:ext>
                  </a:extLst>
                </a:gridCol>
                <a:gridCol w="1170694">
                  <a:extLst>
                    <a:ext uri="{9D8B030D-6E8A-4147-A177-3AD203B41FA5}">
                      <a16:colId xmlns:a16="http://schemas.microsoft.com/office/drawing/2014/main" val="3442627984"/>
                    </a:ext>
                  </a:extLst>
                </a:gridCol>
                <a:gridCol w="1069254">
                  <a:extLst>
                    <a:ext uri="{9D8B030D-6E8A-4147-A177-3AD203B41FA5}">
                      <a16:colId xmlns:a16="http://schemas.microsoft.com/office/drawing/2014/main" val="2558019147"/>
                    </a:ext>
                  </a:extLst>
                </a:gridCol>
                <a:gridCol w="166190">
                  <a:extLst>
                    <a:ext uri="{9D8B030D-6E8A-4147-A177-3AD203B41FA5}">
                      <a16:colId xmlns:a16="http://schemas.microsoft.com/office/drawing/2014/main" val="3984005289"/>
                    </a:ext>
                  </a:extLst>
                </a:gridCol>
                <a:gridCol w="166190">
                  <a:extLst>
                    <a:ext uri="{9D8B030D-6E8A-4147-A177-3AD203B41FA5}">
                      <a16:colId xmlns:a16="http://schemas.microsoft.com/office/drawing/2014/main" val="1350483379"/>
                    </a:ext>
                  </a:extLst>
                </a:gridCol>
                <a:gridCol w="168903">
                  <a:extLst>
                    <a:ext uri="{9D8B030D-6E8A-4147-A177-3AD203B41FA5}">
                      <a16:colId xmlns:a16="http://schemas.microsoft.com/office/drawing/2014/main" val="1105111200"/>
                    </a:ext>
                  </a:extLst>
                </a:gridCol>
                <a:gridCol w="166190">
                  <a:extLst>
                    <a:ext uri="{9D8B030D-6E8A-4147-A177-3AD203B41FA5}">
                      <a16:colId xmlns:a16="http://schemas.microsoft.com/office/drawing/2014/main" val="929840233"/>
                    </a:ext>
                  </a:extLst>
                </a:gridCol>
                <a:gridCol w="166190">
                  <a:extLst>
                    <a:ext uri="{9D8B030D-6E8A-4147-A177-3AD203B41FA5}">
                      <a16:colId xmlns:a16="http://schemas.microsoft.com/office/drawing/2014/main" val="2274045035"/>
                    </a:ext>
                  </a:extLst>
                </a:gridCol>
                <a:gridCol w="168902">
                  <a:extLst>
                    <a:ext uri="{9D8B030D-6E8A-4147-A177-3AD203B41FA5}">
                      <a16:colId xmlns:a16="http://schemas.microsoft.com/office/drawing/2014/main" val="3131481710"/>
                    </a:ext>
                  </a:extLst>
                </a:gridCol>
                <a:gridCol w="166190">
                  <a:extLst>
                    <a:ext uri="{9D8B030D-6E8A-4147-A177-3AD203B41FA5}">
                      <a16:colId xmlns:a16="http://schemas.microsoft.com/office/drawing/2014/main" val="1811053407"/>
                    </a:ext>
                  </a:extLst>
                </a:gridCol>
                <a:gridCol w="166190">
                  <a:extLst>
                    <a:ext uri="{9D8B030D-6E8A-4147-A177-3AD203B41FA5}">
                      <a16:colId xmlns:a16="http://schemas.microsoft.com/office/drawing/2014/main" val="3330459422"/>
                    </a:ext>
                  </a:extLst>
                </a:gridCol>
                <a:gridCol w="168902">
                  <a:extLst>
                    <a:ext uri="{9D8B030D-6E8A-4147-A177-3AD203B41FA5}">
                      <a16:colId xmlns:a16="http://schemas.microsoft.com/office/drawing/2014/main" val="4039713549"/>
                    </a:ext>
                  </a:extLst>
                </a:gridCol>
                <a:gridCol w="166190">
                  <a:extLst>
                    <a:ext uri="{9D8B030D-6E8A-4147-A177-3AD203B41FA5}">
                      <a16:colId xmlns:a16="http://schemas.microsoft.com/office/drawing/2014/main" val="2998007452"/>
                    </a:ext>
                  </a:extLst>
                </a:gridCol>
                <a:gridCol w="168902">
                  <a:extLst>
                    <a:ext uri="{9D8B030D-6E8A-4147-A177-3AD203B41FA5}">
                      <a16:colId xmlns:a16="http://schemas.microsoft.com/office/drawing/2014/main" val="2068950631"/>
                    </a:ext>
                  </a:extLst>
                </a:gridCol>
                <a:gridCol w="168903">
                  <a:extLst>
                    <a:ext uri="{9D8B030D-6E8A-4147-A177-3AD203B41FA5}">
                      <a16:colId xmlns:a16="http://schemas.microsoft.com/office/drawing/2014/main" val="1283467137"/>
                    </a:ext>
                  </a:extLst>
                </a:gridCol>
                <a:gridCol w="1042115">
                  <a:extLst>
                    <a:ext uri="{9D8B030D-6E8A-4147-A177-3AD203B41FA5}">
                      <a16:colId xmlns:a16="http://schemas.microsoft.com/office/drawing/2014/main" val="4256785886"/>
                    </a:ext>
                  </a:extLst>
                </a:gridCol>
                <a:gridCol w="1042115">
                  <a:extLst>
                    <a:ext uri="{9D8B030D-6E8A-4147-A177-3AD203B41FA5}">
                      <a16:colId xmlns:a16="http://schemas.microsoft.com/office/drawing/2014/main" val="3597426609"/>
                    </a:ext>
                  </a:extLst>
                </a:gridCol>
              </a:tblGrid>
              <a:tr h="60821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กลยุทธ์/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แผนงาน/โครงการ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50" marR="571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(บาท)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ระยะเวลาดำเนินการในปีงบประมาณ </a:t>
                      </a:r>
                      <a:b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พ.ศ. 256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ผู้รับผิดชอบ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หน่วยงานดำเนินการ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831086"/>
                  </a:ext>
                </a:extLst>
              </a:tr>
              <a:tr h="448781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7150" marR="571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หน่วยนับ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1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2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3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4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50" marR="571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853954"/>
                  </a:ext>
                </a:extLst>
              </a:tr>
              <a:tr h="445231">
                <a:tc gridSpan="3">
                  <a:txBody>
                    <a:bodyPr/>
                    <a:lstStyle/>
                    <a:p>
                      <a:pPr marL="0" marR="0" indent="0" algn="l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แผนงาน :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จัดหาเทคโนโลยีดิจิทัลขององค์กร ให้สามารถเชื่อมโยงข้อมูลได้ทั่วประเทศ 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rgbClr val="EC7A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ไม่ใช้งบประมาณ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661005"/>
                  </a:ext>
                </a:extLst>
              </a:tr>
              <a:tr h="89993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6</a:t>
                      </a:r>
                      <a:r>
                        <a:rPr lang="th-TH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โครงการพัฒนาระบบรายงานจากฐานข้อมูลลูกหนี้ ให้สามารถตอบสนองต่อความต้องการของผู้ใช้งาน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ระบบ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1000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0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rgbClr val="B1A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rgbClr val="B1A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rgbClr val="B1A7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สกส.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(นย.)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357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006313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1914220" y="334579"/>
            <a:ext cx="6339974" cy="477781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16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โครงการกิจกรรมตาม</a:t>
            </a:r>
            <a:r>
              <a:rPr lang="th-TH" sz="16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แผนปฏิบัติการดิจิทัลประจำปีบัญชี 2566</a:t>
            </a:r>
            <a:endParaRPr lang="th-TH" sz="16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46903" y="1093278"/>
            <a:ext cx="8467587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16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ประเด็นการพัฒนาที่ </a:t>
            </a:r>
            <a:r>
              <a:rPr lang="en-US" sz="16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 </a:t>
            </a:r>
            <a:r>
              <a:rPr lang="th-TH" sz="1600" b="1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พัฒนาศักยภาพบุคลากรในการใช้เทคโนโลยีดิจิทัล</a:t>
            </a:r>
            <a:endParaRPr lang="th-TH" sz="16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874449" y="2394768"/>
            <a:ext cx="1539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1500"/>
          </a:p>
        </p:txBody>
      </p:sp>
      <p:graphicFrame>
        <p:nvGraphicFramePr>
          <p:cNvPr id="1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551345"/>
              </p:ext>
            </p:extLst>
          </p:nvPr>
        </p:nvGraphicFramePr>
        <p:xfrm>
          <a:off x="355214" y="1623598"/>
          <a:ext cx="9449572" cy="24678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8142">
                  <a:extLst>
                    <a:ext uri="{9D8B030D-6E8A-4147-A177-3AD203B41FA5}">
                      <a16:colId xmlns:a16="http://schemas.microsoft.com/office/drawing/2014/main" val="1529843645"/>
                    </a:ext>
                  </a:extLst>
                </a:gridCol>
                <a:gridCol w="1030829">
                  <a:extLst>
                    <a:ext uri="{9D8B030D-6E8A-4147-A177-3AD203B41FA5}">
                      <a16:colId xmlns:a16="http://schemas.microsoft.com/office/drawing/2014/main" val="884212782"/>
                    </a:ext>
                  </a:extLst>
                </a:gridCol>
                <a:gridCol w="145906">
                  <a:extLst>
                    <a:ext uri="{9D8B030D-6E8A-4147-A177-3AD203B41FA5}">
                      <a16:colId xmlns:a16="http://schemas.microsoft.com/office/drawing/2014/main" val="884627868"/>
                    </a:ext>
                  </a:extLst>
                </a:gridCol>
                <a:gridCol w="1225694">
                  <a:extLst>
                    <a:ext uri="{9D8B030D-6E8A-4147-A177-3AD203B41FA5}">
                      <a16:colId xmlns:a16="http://schemas.microsoft.com/office/drawing/2014/main" val="3442627984"/>
                    </a:ext>
                  </a:extLst>
                </a:gridCol>
                <a:gridCol w="1025814">
                  <a:extLst>
                    <a:ext uri="{9D8B030D-6E8A-4147-A177-3AD203B41FA5}">
                      <a16:colId xmlns:a16="http://schemas.microsoft.com/office/drawing/2014/main" val="2558019147"/>
                    </a:ext>
                  </a:extLst>
                </a:gridCol>
                <a:gridCol w="167047">
                  <a:extLst>
                    <a:ext uri="{9D8B030D-6E8A-4147-A177-3AD203B41FA5}">
                      <a16:colId xmlns:a16="http://schemas.microsoft.com/office/drawing/2014/main" val="3984005289"/>
                    </a:ext>
                  </a:extLst>
                </a:gridCol>
                <a:gridCol w="167047">
                  <a:extLst>
                    <a:ext uri="{9D8B030D-6E8A-4147-A177-3AD203B41FA5}">
                      <a16:colId xmlns:a16="http://schemas.microsoft.com/office/drawing/2014/main" val="1350483379"/>
                    </a:ext>
                  </a:extLst>
                </a:gridCol>
                <a:gridCol w="169775">
                  <a:extLst>
                    <a:ext uri="{9D8B030D-6E8A-4147-A177-3AD203B41FA5}">
                      <a16:colId xmlns:a16="http://schemas.microsoft.com/office/drawing/2014/main" val="1105111200"/>
                    </a:ext>
                  </a:extLst>
                </a:gridCol>
                <a:gridCol w="167047">
                  <a:extLst>
                    <a:ext uri="{9D8B030D-6E8A-4147-A177-3AD203B41FA5}">
                      <a16:colId xmlns:a16="http://schemas.microsoft.com/office/drawing/2014/main" val="929840233"/>
                    </a:ext>
                  </a:extLst>
                </a:gridCol>
                <a:gridCol w="167047">
                  <a:extLst>
                    <a:ext uri="{9D8B030D-6E8A-4147-A177-3AD203B41FA5}">
                      <a16:colId xmlns:a16="http://schemas.microsoft.com/office/drawing/2014/main" val="2274045035"/>
                    </a:ext>
                  </a:extLst>
                </a:gridCol>
                <a:gridCol w="169774">
                  <a:extLst>
                    <a:ext uri="{9D8B030D-6E8A-4147-A177-3AD203B41FA5}">
                      <a16:colId xmlns:a16="http://schemas.microsoft.com/office/drawing/2014/main" val="3131481710"/>
                    </a:ext>
                  </a:extLst>
                </a:gridCol>
                <a:gridCol w="167047">
                  <a:extLst>
                    <a:ext uri="{9D8B030D-6E8A-4147-A177-3AD203B41FA5}">
                      <a16:colId xmlns:a16="http://schemas.microsoft.com/office/drawing/2014/main" val="1811053407"/>
                    </a:ext>
                  </a:extLst>
                </a:gridCol>
                <a:gridCol w="167047">
                  <a:extLst>
                    <a:ext uri="{9D8B030D-6E8A-4147-A177-3AD203B41FA5}">
                      <a16:colId xmlns:a16="http://schemas.microsoft.com/office/drawing/2014/main" val="3330459422"/>
                    </a:ext>
                  </a:extLst>
                </a:gridCol>
                <a:gridCol w="169774">
                  <a:extLst>
                    <a:ext uri="{9D8B030D-6E8A-4147-A177-3AD203B41FA5}">
                      <a16:colId xmlns:a16="http://schemas.microsoft.com/office/drawing/2014/main" val="4039713549"/>
                    </a:ext>
                  </a:extLst>
                </a:gridCol>
                <a:gridCol w="167047">
                  <a:extLst>
                    <a:ext uri="{9D8B030D-6E8A-4147-A177-3AD203B41FA5}">
                      <a16:colId xmlns:a16="http://schemas.microsoft.com/office/drawing/2014/main" val="2998007452"/>
                    </a:ext>
                  </a:extLst>
                </a:gridCol>
                <a:gridCol w="169774">
                  <a:extLst>
                    <a:ext uri="{9D8B030D-6E8A-4147-A177-3AD203B41FA5}">
                      <a16:colId xmlns:a16="http://schemas.microsoft.com/office/drawing/2014/main" val="2068950631"/>
                    </a:ext>
                  </a:extLst>
                </a:gridCol>
                <a:gridCol w="169775">
                  <a:extLst>
                    <a:ext uri="{9D8B030D-6E8A-4147-A177-3AD203B41FA5}">
                      <a16:colId xmlns:a16="http://schemas.microsoft.com/office/drawing/2014/main" val="1283467137"/>
                    </a:ext>
                  </a:extLst>
                </a:gridCol>
                <a:gridCol w="1047493">
                  <a:extLst>
                    <a:ext uri="{9D8B030D-6E8A-4147-A177-3AD203B41FA5}">
                      <a16:colId xmlns:a16="http://schemas.microsoft.com/office/drawing/2014/main" val="4256785886"/>
                    </a:ext>
                  </a:extLst>
                </a:gridCol>
                <a:gridCol w="1047493">
                  <a:extLst>
                    <a:ext uri="{9D8B030D-6E8A-4147-A177-3AD203B41FA5}">
                      <a16:colId xmlns:a16="http://schemas.microsoft.com/office/drawing/2014/main" val="3597426609"/>
                    </a:ext>
                  </a:extLst>
                </a:gridCol>
              </a:tblGrid>
              <a:tr h="616138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กลยุทธ์/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แผนงาน/โครงการ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50" marR="571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(บาท)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ระยะเวลาดำเนินการในปีงบประมาณ </a:t>
                      </a:r>
                      <a:b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พ.ศ. 256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ผู้รับผิดชอบ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หน่วยงานดำเนินการ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831086"/>
                  </a:ext>
                </a:extLst>
              </a:tr>
              <a:tr h="411118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7150" marR="571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หน่วยนับ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1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2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3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4</a:t>
                      </a:r>
                      <a:endParaRPr lang="en-US" sz="110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2">
                        <a:lumMod val="5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7150" marR="5715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853954"/>
                  </a:ext>
                </a:extLst>
              </a:tr>
              <a:tr h="616138">
                <a:tc gridSpan="4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แผนงาน :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พัฒนาบุคลากรให้มีขีดความสามารถในการใช้เทคโนโลยีดิจิทัล เพื่อเพิ่มประสิทธิภาพในการปฏิบัติงานและสามารถนำมาประยุกต์ใช้งานอย่างเหมาะสม </a:t>
                      </a:r>
                      <a:endParaRPr lang="en-US" sz="11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rgbClr val="EC7A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ไม่ใช้งบประมาณ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661005"/>
                  </a:ext>
                </a:extLst>
              </a:tr>
              <a:tr h="82441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โครงการเพิ่มประสิทธิภาพบุคลากรในการบริหารกองทุนพัฒนาบทบาทสตรี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รุ่น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/</a:t>
                      </a: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วัน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/</a:t>
                      </a: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คน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เจ้าหน้าที่กองทุนพัฒนาบทบาทสตรี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เจ้าหน้าที่กองทุนพัฒนาบทบาทสตรี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0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rgbClr val="9C91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rgbClr val="9C91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rgbClr val="9C91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สกส.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(นย.)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357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363281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0" y="2857500"/>
            <a:ext cx="10160000" cy="82618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1900" b="1" spc="-3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ระเบียบวาระที่ 5.</a:t>
            </a:r>
            <a:r>
              <a:rPr lang="en-US" sz="1900" b="1" spc="-3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</a:t>
            </a:r>
            <a:r>
              <a:rPr lang="th-TH" sz="1900" b="1" spc="-3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 </a:t>
            </a: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ขออนุมัติโครงการประเภทเงินอุดหนุน</a:t>
            </a:r>
            <a:endParaRPr lang="en-US" sz="1900" b="1" spc="-3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9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40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41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51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2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2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3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4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8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9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0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5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6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7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8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4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9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1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2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5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6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7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8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</p:spTree>
    <p:extLst>
      <p:ext uri="{BB962C8B-B14F-4D97-AF65-F5344CB8AC3E}">
        <p14:creationId xmlns:p14="http://schemas.microsoft.com/office/powerpoint/2010/main" val="13988497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-23580" y="5255552"/>
            <a:ext cx="10183589" cy="510191"/>
            <a:chOff x="-23582" y="5255550"/>
            <a:chExt cx="10183589" cy="510191"/>
          </a:xfrm>
        </p:grpSpPr>
        <p:grpSp>
          <p:nvGrpSpPr>
            <p:cNvPr id="3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9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40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41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51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2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2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3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4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8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9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0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5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6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7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8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5" name="สี่เหลี่ยมผืนผ้า 4"/>
          <p:cNvSpPr/>
          <p:nvPr/>
        </p:nvSpPr>
        <p:spPr>
          <a:xfrm>
            <a:off x="405402" y="1010941"/>
            <a:ext cx="957588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0970" algn="thaiDist">
              <a:lnSpc>
                <a:spcPct val="150000"/>
              </a:lnSpc>
              <a:tabLst>
                <a:tab pos="1125447" algn="l"/>
                <a:tab pos="1275190" algn="l"/>
              </a:tabLst>
            </a:pP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กรมการพัฒนาชุมชน ได้แจ้งอนุมัติแผนการดำเนินงานและแผนการใช้จ่ายงบประมาณกองทุนพัฒนาบทบาทสตรี ประจำปี</a:t>
            </a:r>
            <a:r>
              <a:rPr lang="th-TH" sz="1400" b="1" spc="-4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งบประมาณ พ.ศ. 256</a:t>
            </a:r>
            <a:r>
              <a:rPr lang="en-US" sz="1400" b="1" spc="-4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 </a:t>
            </a:r>
            <a:r>
              <a:rPr lang="th-TH" sz="1400" b="1" spc="-4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ของสำนักงานเลขานุการคณะอนุกรรมการบริหารกองทุนพัฒนาบทบาทสตรีระดับจังหวัด จังหวัดนครสวรรค์ </a:t>
            </a: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ตามหนังสือกรมการพัฒนาชุมชน ด่วนที่สุด ที่ มท 0416.2/ว 2943 ลงวันที่ 12 ตุลาคม 2564 รวมงบประมาณทั้งสิ้น 12,338,040 บาท (สิบสองล้านสามแสนสามหมื่นแปดพันสี่สิบบาทถ้วน) ดังนี้</a:t>
            </a:r>
            <a:endParaRPr lang="en-US" sz="1400" b="1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 indent="380970" algn="thaiDist">
              <a:lnSpc>
                <a:spcPct val="150000"/>
              </a:lnSpc>
            </a:pPr>
            <a:r>
              <a:rPr lang="th-TH" sz="1400" dirty="0">
                <a:solidFill>
                  <a:srgbClr val="0000CC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		</a:t>
            </a:r>
          </a:p>
        </p:txBody>
      </p:sp>
      <p:grpSp>
        <p:nvGrpSpPr>
          <p:cNvPr id="53" name="Group 62">
            <a:extLst>
              <a:ext uri="{FF2B5EF4-FFF2-40B4-BE49-F238E27FC236}">
                <a16:creationId xmlns:a16="http://schemas.microsoft.com/office/drawing/2014/main" id="{86A06EC7-327A-488B-9C34-DDC879AE08F0}"/>
              </a:ext>
            </a:extLst>
          </p:cNvPr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55" name="กลุ่ม 52">
              <a:extLst>
                <a:ext uri="{FF2B5EF4-FFF2-40B4-BE49-F238E27FC236}">
                  <a16:creationId xmlns:a16="http://schemas.microsoft.com/office/drawing/2014/main" id="{7808906F-9901-4E98-8393-BB1DE418CFD2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0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F4E6AA57-6675-4721-9397-0D6C19E75F4C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1" name="สี่เหลี่ยมผืนผ้า 47">
                <a:extLst>
                  <a:ext uri="{FF2B5EF4-FFF2-40B4-BE49-F238E27FC236}">
                    <a16:creationId xmlns:a16="http://schemas.microsoft.com/office/drawing/2014/main" id="{56781E28-F451-4E65-BD54-26E775FA5BCD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2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FE2C0772-D326-4D94-9EAE-9EF3CECA52AE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3" name="สี่เหลี่ยมผืนผ้า 3">
                <a:extLst>
                  <a:ext uri="{FF2B5EF4-FFF2-40B4-BE49-F238E27FC236}">
                    <a16:creationId xmlns:a16="http://schemas.microsoft.com/office/drawing/2014/main" id="{9FDBE069-63D3-455A-98BC-E4554E69890D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56" name="กลุ่ม 9">
              <a:extLst>
                <a:ext uri="{FF2B5EF4-FFF2-40B4-BE49-F238E27FC236}">
                  <a16:creationId xmlns:a16="http://schemas.microsoft.com/office/drawing/2014/main" id="{464566C6-F374-4F7A-AFDC-20CB8987527D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57" name="กล่องข้อความ 8">
                <a:extLst>
                  <a:ext uri="{FF2B5EF4-FFF2-40B4-BE49-F238E27FC236}">
                    <a16:creationId xmlns:a16="http://schemas.microsoft.com/office/drawing/2014/main" id="{13AB832F-7058-43C6-9687-C5D1A54C0132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58" name="วงรี 13">
                <a:extLst>
                  <a:ext uri="{FF2B5EF4-FFF2-40B4-BE49-F238E27FC236}">
                    <a16:creationId xmlns:a16="http://schemas.microsoft.com/office/drawing/2014/main" id="{F5E7C414-0658-4B3B-96B0-99271123D3F9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59" name="รูปภาพ 65">
                <a:extLst>
                  <a:ext uri="{FF2B5EF4-FFF2-40B4-BE49-F238E27FC236}">
                    <a16:creationId xmlns:a16="http://schemas.microsoft.com/office/drawing/2014/main" id="{4F11C565-20B3-48B8-BA5B-C5873C0158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74" name="สี่เหลี่ยมผืนผ้า: มุมมน 24">
            <a:extLst>
              <a:ext uri="{FF2B5EF4-FFF2-40B4-BE49-F238E27FC236}">
                <a16:creationId xmlns:a16="http://schemas.microsoft.com/office/drawing/2014/main" id="{827A2550-0655-4773-BA01-143200B720F9}"/>
              </a:ext>
            </a:extLst>
          </p:cNvPr>
          <p:cNvSpPr/>
          <p:nvPr/>
        </p:nvSpPr>
        <p:spPr>
          <a:xfrm>
            <a:off x="606447" y="65238"/>
            <a:ext cx="5080000" cy="575427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</a:t>
            </a:r>
            <a:r>
              <a:rPr lang="en-US" b="1" dirty="0">
                <a:solidFill>
                  <a:schemeClr val="bg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</a:t>
            </a: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 </a:t>
            </a: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ขออนุมัติโครงการประเภทเงินอุดหนุน</a:t>
            </a:r>
            <a:endParaRPr lang="en-US" b="1" dirty="0">
              <a:solidFill>
                <a:schemeClr val="bg1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aphicFrame>
        <p:nvGraphicFramePr>
          <p:cNvPr id="2" name="ตาราง 2">
            <a:extLst>
              <a:ext uri="{FF2B5EF4-FFF2-40B4-BE49-F238E27FC236}">
                <a16:creationId xmlns:a16="http://schemas.microsoft.com/office/drawing/2014/main" id="{8E13E196-7BBB-47DB-8E87-2E0263CA5BC0}"/>
              </a:ext>
            </a:extLst>
          </p:cNvPr>
          <p:cNvGraphicFramePr>
            <a:graphicFrameLocks noGrp="1"/>
          </p:cNvGraphicFramePr>
          <p:nvPr/>
        </p:nvGraphicFramePr>
        <p:xfrm>
          <a:off x="2552279" y="2729590"/>
          <a:ext cx="525867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8314">
                  <a:extLst>
                    <a:ext uri="{9D8B030D-6E8A-4147-A177-3AD203B41FA5}">
                      <a16:colId xmlns:a16="http://schemas.microsoft.com/office/drawing/2014/main" val="1592867302"/>
                    </a:ext>
                  </a:extLst>
                </a:gridCol>
                <a:gridCol w="2520365">
                  <a:extLst>
                    <a:ext uri="{9D8B030D-6E8A-4147-A177-3AD203B41FA5}">
                      <a16:colId xmlns:a16="http://schemas.microsoft.com/office/drawing/2014/main" val="31285990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</a:t>
                      </a:r>
                      <a:endParaRPr lang="en-US" sz="1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จำนวนเงิน/บาท</a:t>
                      </a:r>
                      <a:endParaRPr lang="en-US" sz="1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081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งบบริหาร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2,338,040 </a:t>
                      </a:r>
                      <a:endParaRPr lang="en-US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053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เงินอุดหนุน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th-TH" sz="16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,000,000 </a:t>
                      </a:r>
                      <a:endParaRPr lang="en-US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4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เงินทุนหมุนเวียน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8</a:t>
                      </a:r>
                      <a:r>
                        <a:rPr lang="th-TH" sz="16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,000,000 </a:t>
                      </a:r>
                      <a:endParaRPr lang="en-US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746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8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12,338,040 </a:t>
                      </a:r>
                      <a:endParaRPr lang="en-US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225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991280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-23580" y="5255552"/>
            <a:ext cx="10183589" cy="510191"/>
            <a:chOff x="-23582" y="5255550"/>
            <a:chExt cx="10183589" cy="510191"/>
          </a:xfrm>
        </p:grpSpPr>
        <p:grpSp>
          <p:nvGrpSpPr>
            <p:cNvPr id="3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9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40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41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51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2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2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3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4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8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9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0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5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6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7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8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5" name="สี่เหลี่ยมผืนผ้า 4"/>
          <p:cNvSpPr/>
          <p:nvPr/>
        </p:nvSpPr>
        <p:spPr>
          <a:xfrm>
            <a:off x="217714" y="1123610"/>
            <a:ext cx="9721247" cy="2004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0970" algn="thaiDist">
              <a:lnSpc>
                <a:spcPct val="150000"/>
              </a:lnSpc>
              <a:tabLst>
                <a:tab pos="380970" algn="l"/>
              </a:tabLst>
            </a:pP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จังหวัดนครสวรรค์ มีหนังสือจังหวัดนครสวรรค์ ด่วนที่สุด ที่ นว 0019 (อกส.จ.)/15774 ลงวันที่ 11 กรกฎาคม 2565 ส่งโครงการขอรับการสนับสนุนเงินกองทุนพัฒนาบทบาทสตรี ประเภทเงินอุดหนุน จำนวน 1 โครงการ ได้แก่ โครงการสตรีภาคเหนือเมืองงาม </a:t>
            </a:r>
            <a:b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spc="-4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สามวัฒนธรรม สืบสานส่งเสริมภูษาศิลป์ ก้าวไกลสู่สากล โดย คณะกรรมการพัฒนาสตรีภาค (กพสภ.) ภาคเหนือ งบประมาณ 534,500 บาท </a:t>
            </a: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(ห้าแสนสามหมื่นสี่พันห้าร้อยบาทถ้วน) ซึ่งที่ประชุมคณะอนุกรรมการบริหารกองทุนพัฒนาบทบาทสตรีระดับจังหวัด จังหวัดนครสวรรค์ ครั้งที่ 6/2565 เมื่อวันที่ 7 กรกฎาคม 2565 ได้มีมติเห็นชอบโครงการดังกล่าวและให้เสนอต่อคณะกรรมการบริหารกองทุนพัฒนาบทบาทสตรีเพื่อพิจารณาอนุมัติ </a:t>
            </a:r>
            <a:endParaRPr lang="en-US" sz="1000" b="1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grpSp>
        <p:nvGrpSpPr>
          <p:cNvPr id="53" name="Group 62">
            <a:extLst>
              <a:ext uri="{FF2B5EF4-FFF2-40B4-BE49-F238E27FC236}">
                <a16:creationId xmlns:a16="http://schemas.microsoft.com/office/drawing/2014/main" id="{86A06EC7-327A-488B-9C34-DDC879AE08F0}"/>
              </a:ext>
            </a:extLst>
          </p:cNvPr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55" name="กลุ่ม 52">
              <a:extLst>
                <a:ext uri="{FF2B5EF4-FFF2-40B4-BE49-F238E27FC236}">
                  <a16:creationId xmlns:a16="http://schemas.microsoft.com/office/drawing/2014/main" id="{7808906F-9901-4E98-8393-BB1DE418CFD2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0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F4E6AA57-6675-4721-9397-0D6C19E75F4C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1" name="สี่เหลี่ยมผืนผ้า 47">
                <a:extLst>
                  <a:ext uri="{FF2B5EF4-FFF2-40B4-BE49-F238E27FC236}">
                    <a16:creationId xmlns:a16="http://schemas.microsoft.com/office/drawing/2014/main" id="{56781E28-F451-4E65-BD54-26E775FA5BCD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2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FE2C0772-D326-4D94-9EAE-9EF3CECA52AE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3" name="สี่เหลี่ยมผืนผ้า 3">
                <a:extLst>
                  <a:ext uri="{FF2B5EF4-FFF2-40B4-BE49-F238E27FC236}">
                    <a16:creationId xmlns:a16="http://schemas.microsoft.com/office/drawing/2014/main" id="{9FDBE069-63D3-455A-98BC-E4554E69890D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56" name="กลุ่ม 9">
              <a:extLst>
                <a:ext uri="{FF2B5EF4-FFF2-40B4-BE49-F238E27FC236}">
                  <a16:creationId xmlns:a16="http://schemas.microsoft.com/office/drawing/2014/main" id="{464566C6-F374-4F7A-AFDC-20CB8987527D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57" name="กล่องข้อความ 8">
                <a:extLst>
                  <a:ext uri="{FF2B5EF4-FFF2-40B4-BE49-F238E27FC236}">
                    <a16:creationId xmlns:a16="http://schemas.microsoft.com/office/drawing/2014/main" id="{13AB832F-7058-43C6-9687-C5D1A54C0132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58" name="วงรี 13">
                <a:extLst>
                  <a:ext uri="{FF2B5EF4-FFF2-40B4-BE49-F238E27FC236}">
                    <a16:creationId xmlns:a16="http://schemas.microsoft.com/office/drawing/2014/main" id="{F5E7C414-0658-4B3B-96B0-99271123D3F9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59" name="รูปภาพ 65">
                <a:extLst>
                  <a:ext uri="{FF2B5EF4-FFF2-40B4-BE49-F238E27FC236}">
                    <a16:creationId xmlns:a16="http://schemas.microsoft.com/office/drawing/2014/main" id="{4F11C565-20B3-48B8-BA5B-C5873C0158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74" name="สี่เหลี่ยมผืนผ้า: มุมมน 24">
            <a:extLst>
              <a:ext uri="{FF2B5EF4-FFF2-40B4-BE49-F238E27FC236}">
                <a16:creationId xmlns:a16="http://schemas.microsoft.com/office/drawing/2014/main" id="{827A2550-0655-4773-BA01-143200B720F9}"/>
              </a:ext>
            </a:extLst>
          </p:cNvPr>
          <p:cNvSpPr/>
          <p:nvPr/>
        </p:nvSpPr>
        <p:spPr>
          <a:xfrm>
            <a:off x="606447" y="65238"/>
            <a:ext cx="5080000" cy="575427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</a:t>
            </a:r>
            <a:r>
              <a:rPr lang="en-US" b="1" dirty="0">
                <a:solidFill>
                  <a:schemeClr val="bg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</a:t>
            </a: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 </a:t>
            </a: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ขออนุมัติโครงการประเภทเงินอุดหนุน</a:t>
            </a:r>
            <a:endParaRPr lang="en-US" b="1" dirty="0">
              <a:solidFill>
                <a:schemeClr val="bg1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aphicFrame>
        <p:nvGraphicFramePr>
          <p:cNvPr id="2" name="ตาราง 2">
            <a:extLst>
              <a:ext uri="{FF2B5EF4-FFF2-40B4-BE49-F238E27FC236}">
                <a16:creationId xmlns:a16="http://schemas.microsoft.com/office/drawing/2014/main" id="{3853C944-D122-4B7E-9BA9-402FA64D9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63562"/>
              </p:ext>
            </p:extLst>
          </p:nvPr>
        </p:nvGraphicFramePr>
        <p:xfrm>
          <a:off x="769458" y="3427573"/>
          <a:ext cx="8606972" cy="1096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5225">
                  <a:extLst>
                    <a:ext uri="{9D8B030D-6E8A-4147-A177-3AD203B41FA5}">
                      <a16:colId xmlns:a16="http://schemas.microsoft.com/office/drawing/2014/main" val="310298269"/>
                    </a:ext>
                  </a:extLst>
                </a:gridCol>
                <a:gridCol w="1871747">
                  <a:extLst>
                    <a:ext uri="{9D8B030D-6E8A-4147-A177-3AD203B41FA5}">
                      <a16:colId xmlns:a16="http://schemas.microsoft.com/office/drawing/2014/main" val="4672069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8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โครงการ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8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จำนวนเงิน/บาท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665609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โครงการสตรีภาคเหนือเมืองงาม สามวัฒนธรรม สืบสานส่งเสริมภูษาศิลป์ ก้าวไกล</a:t>
                      </a:r>
                      <a:br>
                        <a:rPr lang="th-TH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สู่สากล โดย คณะกรรมการพัฒนาสตรีภาค (กพสภ.) ภาคเหนือ </a:t>
                      </a:r>
                      <a:endParaRPr lang="en-US" sz="1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800" b="1" spc="-4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534,500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336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360505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-23580" y="5255552"/>
            <a:ext cx="10183589" cy="510191"/>
            <a:chOff x="-23582" y="5255550"/>
            <a:chExt cx="10183589" cy="510191"/>
          </a:xfrm>
        </p:grpSpPr>
        <p:grpSp>
          <p:nvGrpSpPr>
            <p:cNvPr id="3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9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40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41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51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2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2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3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4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8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9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0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5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6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7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8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53" name="Group 62">
            <a:extLst>
              <a:ext uri="{FF2B5EF4-FFF2-40B4-BE49-F238E27FC236}">
                <a16:creationId xmlns:a16="http://schemas.microsoft.com/office/drawing/2014/main" id="{86A06EC7-327A-488B-9C34-DDC879AE08F0}"/>
              </a:ext>
            </a:extLst>
          </p:cNvPr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55" name="กลุ่ม 52">
              <a:extLst>
                <a:ext uri="{FF2B5EF4-FFF2-40B4-BE49-F238E27FC236}">
                  <a16:creationId xmlns:a16="http://schemas.microsoft.com/office/drawing/2014/main" id="{7808906F-9901-4E98-8393-BB1DE418CFD2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0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F4E6AA57-6675-4721-9397-0D6C19E75F4C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1" name="สี่เหลี่ยมผืนผ้า 47">
                <a:extLst>
                  <a:ext uri="{FF2B5EF4-FFF2-40B4-BE49-F238E27FC236}">
                    <a16:creationId xmlns:a16="http://schemas.microsoft.com/office/drawing/2014/main" id="{56781E28-F451-4E65-BD54-26E775FA5BCD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2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FE2C0772-D326-4D94-9EAE-9EF3CECA52AE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3" name="สี่เหลี่ยมผืนผ้า 3">
                <a:extLst>
                  <a:ext uri="{FF2B5EF4-FFF2-40B4-BE49-F238E27FC236}">
                    <a16:creationId xmlns:a16="http://schemas.microsoft.com/office/drawing/2014/main" id="{9FDBE069-63D3-455A-98BC-E4554E69890D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56" name="กลุ่ม 9">
              <a:extLst>
                <a:ext uri="{FF2B5EF4-FFF2-40B4-BE49-F238E27FC236}">
                  <a16:creationId xmlns:a16="http://schemas.microsoft.com/office/drawing/2014/main" id="{464566C6-F374-4F7A-AFDC-20CB8987527D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57" name="กล่องข้อความ 8">
                <a:extLst>
                  <a:ext uri="{FF2B5EF4-FFF2-40B4-BE49-F238E27FC236}">
                    <a16:creationId xmlns:a16="http://schemas.microsoft.com/office/drawing/2014/main" id="{13AB832F-7058-43C6-9687-C5D1A54C0132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58" name="วงรี 13">
                <a:extLst>
                  <a:ext uri="{FF2B5EF4-FFF2-40B4-BE49-F238E27FC236}">
                    <a16:creationId xmlns:a16="http://schemas.microsoft.com/office/drawing/2014/main" id="{F5E7C414-0658-4B3B-96B0-99271123D3F9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59" name="รูปภาพ 65">
                <a:extLst>
                  <a:ext uri="{FF2B5EF4-FFF2-40B4-BE49-F238E27FC236}">
                    <a16:creationId xmlns:a16="http://schemas.microsoft.com/office/drawing/2014/main" id="{4F11C565-20B3-48B8-BA5B-C5873C0158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74" name="สี่เหลี่ยมผืนผ้า: มุมมน 24">
            <a:extLst>
              <a:ext uri="{FF2B5EF4-FFF2-40B4-BE49-F238E27FC236}">
                <a16:creationId xmlns:a16="http://schemas.microsoft.com/office/drawing/2014/main" id="{827A2550-0655-4773-BA01-143200B720F9}"/>
              </a:ext>
            </a:extLst>
          </p:cNvPr>
          <p:cNvSpPr/>
          <p:nvPr/>
        </p:nvSpPr>
        <p:spPr>
          <a:xfrm>
            <a:off x="606447" y="65238"/>
            <a:ext cx="5080000" cy="575427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</a:t>
            </a:r>
            <a:r>
              <a:rPr lang="en-US" b="1" dirty="0">
                <a:solidFill>
                  <a:schemeClr val="bg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</a:t>
            </a: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 </a:t>
            </a: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ขออนุมัติโครงการประเภทเงินอุดหนุน</a:t>
            </a:r>
            <a:endParaRPr lang="en-US" b="1" dirty="0">
              <a:solidFill>
                <a:schemeClr val="bg1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34" name="สี่เหลี่ยมผืนผ้า 33">
            <a:extLst>
              <a:ext uri="{FF2B5EF4-FFF2-40B4-BE49-F238E27FC236}">
                <a16:creationId xmlns:a16="http://schemas.microsoft.com/office/drawing/2014/main" id="{3B2C8A44-6C32-44F0-811A-A132A2C0EE49}"/>
              </a:ext>
            </a:extLst>
          </p:cNvPr>
          <p:cNvSpPr/>
          <p:nvPr/>
        </p:nvSpPr>
        <p:spPr>
          <a:xfrm>
            <a:off x="504055" y="1504080"/>
            <a:ext cx="9400466" cy="247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70000"/>
              </a:lnSpc>
            </a:pP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หลักเกณฑ์ วิธีการ และเงื่อนไข เกี่ยวกับการใช้จ่ายเงินประเภทเงินทุนหมุนเวียนและประเภทเงินอุดหนุนของกองทุนพัฒนาบทบาทสตรี พ.ศ. 2559 และแก้ไขเพิ่มเติม (ฉบับที่ 2) พ.ศ. 2562 ในการขอรับเงินอุดหนุน ต้องเป็นโครงการที่มีวงเงินไม่เกิน 200,000 บาท (สองแสนบาทถ้วน) กรณีวงเงินเกิน 200,000 บาท (สองแสนบาทถ้วน) และดำเนินโครงการภายในจังหวัดอันเป็นที่ตั้งองค์กรที่ขอรับการสนับสนุนให้คณะอนุกรรมการบริหารกองทุนพัฒนาบทบาทสตรีระดับจังหวัด</a:t>
            </a:r>
            <a:b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และกรุงเทพมหานครแล้วแต่กรณี พิจารณาให้ความเป็นชอบแล้วเสนอต่อคณะกรรมการบริหารกองทุนพัฒนาบทบาทสตรีเพื่อพิจารณาอนุมัติในส่วนของเงินอุดหนุนส่วนกลางที่จัดสรรไว้ จำนวน 2,000,000 บาท</a:t>
            </a:r>
            <a:endParaRPr lang="th-TH" sz="1400" b="1" spc="-17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 algn="thaiDist"/>
            <a:endParaRPr lang="th-TH" sz="1200" b="1" dirty="0">
              <a:solidFill>
                <a:srgbClr val="002060"/>
              </a:solidFill>
              <a:latin typeface="Chulabhorn Likit Text Light" panose="00000400000000000000" pitchFamily="2" charset="-34"/>
              <a:cs typeface="Chulabhorn Likit Text Light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6372634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-23580" y="5255552"/>
            <a:ext cx="10183589" cy="510191"/>
            <a:chOff x="-23582" y="5255550"/>
            <a:chExt cx="10183589" cy="510191"/>
          </a:xfrm>
        </p:grpSpPr>
        <p:grpSp>
          <p:nvGrpSpPr>
            <p:cNvPr id="3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9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40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41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51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2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2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3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4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8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9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0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5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6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7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8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4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9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1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2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5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6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7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8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2" name="สี่เหลี่ยมผืนผ้า 1"/>
          <p:cNvSpPr/>
          <p:nvPr/>
        </p:nvSpPr>
        <p:spPr>
          <a:xfrm>
            <a:off x="297122" y="2126323"/>
            <a:ext cx="955164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50000"/>
              </a:lnSpc>
            </a:pPr>
            <a:r>
              <a:rPr lang="th-TH" sz="16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	</a:t>
            </a:r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เพื่อโปรดพิจารณาอนุมัติโครงการประเภทเงินอุดหนุน โครงการสตรีภาคเหนือเมืองงาม สามวัฒนธรรม สืบสาน</a:t>
            </a:r>
            <a:r>
              <a:rPr lang="th-TH" sz="1600" spc="-4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ส่งเสริมภูษาศิลป์ ก้าวไกลสู่สากล งบประมาณ 534,500 บาท (ห้าแสนสามหมื่นสี่พันห้าร้อยบาทถ้วน) โดยใช้งบประมาณ</a:t>
            </a:r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ตามแผนการดำเนินงานและแผนการใช้จ่ายงบประมาณกองทุนพัฒนาบทบาทสตรี ประจำปีงบประมาณ พ.ศ. 2565 ของสำนักงานกองทุนพัฒนาบทบาทสตรี (สกส.)</a:t>
            </a:r>
            <a:endParaRPr lang="th-TH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3" name="สี่เหลี่ยมผืนผ้า: มุมมน 24">
            <a:extLst>
              <a:ext uri="{FF2B5EF4-FFF2-40B4-BE49-F238E27FC236}">
                <a16:creationId xmlns:a16="http://schemas.microsoft.com/office/drawing/2014/main" id="{4B9055F3-DB99-4D75-8696-8421F887A63B}"/>
              </a:ext>
            </a:extLst>
          </p:cNvPr>
          <p:cNvSpPr/>
          <p:nvPr/>
        </p:nvSpPr>
        <p:spPr>
          <a:xfrm>
            <a:off x="606447" y="65238"/>
            <a:ext cx="5080000" cy="575427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</a:t>
            </a:r>
            <a:r>
              <a:rPr lang="en-US" b="1" dirty="0">
                <a:solidFill>
                  <a:schemeClr val="bg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</a:t>
            </a: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 </a:t>
            </a: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ขออนุมัติโครงการประเภทเงินอุดหนุน</a:t>
            </a:r>
            <a:endParaRPr lang="en-US" b="1" dirty="0">
              <a:solidFill>
                <a:schemeClr val="bg1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10136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92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95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96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97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107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108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98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99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00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104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5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6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01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102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3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93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94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35454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4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788097"/>
              </p:ext>
            </p:extLst>
          </p:nvPr>
        </p:nvGraphicFramePr>
        <p:xfrm>
          <a:off x="89148" y="955797"/>
          <a:ext cx="9967591" cy="40859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67052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4900539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1088658">
                <a:tc gridSpan="2">
                  <a:txBody>
                    <a:bodyPr/>
                    <a:lstStyle/>
                    <a:p>
                      <a:pPr algn="ctr"/>
                      <a:r>
                        <a:rPr lang="th-TH" sz="1600" b="1" u="sng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5 เรื่องเพื่อพิจารณา</a:t>
                      </a:r>
                      <a:endParaRPr lang="en-US" sz="1600" u="sng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500" b="1" kern="1200" spc="-3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5.2</a:t>
                      </a:r>
                      <a:r>
                        <a:rPr lang="th-TH" sz="1500" b="1" kern="1200" spc="-3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ร่างประกาศคณะกรรมการบริหารกองทุนพัฒนาบทบาทสตรี </a:t>
                      </a:r>
                      <a:r>
                        <a:rPr lang="th-TH" sz="1500" b="1" kern="120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 มาตรการยกเลิกสัญญาค้ำประกันเงินกู้รายบุคคล </a:t>
                      </a:r>
                      <a:br>
                        <a:rPr lang="th-TH" sz="1500" b="1" kern="120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500" b="1" kern="120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และการปลดหนี้</a:t>
                      </a:r>
                      <a:r>
                        <a:rPr lang="th-TH" sz="15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รายบุคคลของกองทุนพัฒนาบทบาทสตรี</a:t>
                      </a:r>
                      <a:endParaRPr lang="th-TH" sz="1500" b="1" kern="1200" spc="-2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825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2614684">
                <a:tc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1500" b="1" u="sng" kern="1200" spc="-6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ดังนี้ (ต่อ)</a:t>
                      </a:r>
                      <a:endParaRPr lang="en-US" sz="1500" b="1" kern="1200" spc="-6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4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3.</a:t>
                      </a:r>
                      <a:r>
                        <a:rPr lang="th-TH" sz="14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เนื่องจากเป็นหน้าที่ของคณะอนุกรรมการบริหารกองทุนพัฒนาบทบาทสตรีระดับจังหวัดพิจารณาอนุมัติ ในร่างประกาศฯ หน้าที่</a:t>
                      </a:r>
                      <a:r>
                        <a:rPr lang="en-US" sz="14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 </a:t>
                      </a:r>
                      <a:r>
                        <a:rPr lang="th-TH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ข้อ</a:t>
                      </a:r>
                      <a:r>
                        <a:rPr lang="en-US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9 </a:t>
                      </a:r>
                      <a:r>
                        <a:rPr lang="th-TH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เห็นควรให้ตัดคำ</a:t>
                      </a:r>
                      <a:r>
                        <a:rPr lang="en-US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“</a:t>
                      </a:r>
                      <a:r>
                        <a:rPr lang="th-TH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ตามข้อ</a:t>
                      </a:r>
                      <a:r>
                        <a:rPr lang="en-US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8” </a:t>
                      </a:r>
                      <a:r>
                        <a:rPr lang="th-TH" sz="14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</a:t>
                      </a:r>
                      <a:r>
                        <a:rPr lang="en-US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en-US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en-US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 </a:t>
                      </a:r>
                      <a:r>
                        <a:rPr lang="th-TH" sz="1400" kern="1200" spc="-6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ลำดับข้อควรเรียงตามประเด็น เช่น ข้อ</a:t>
                      </a:r>
                      <a:r>
                        <a:rPr lang="en-US" sz="1400" kern="1200" spc="-6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3 </a:t>
                      </a:r>
                      <a:r>
                        <a:rPr lang="th-TH" sz="1400" kern="1200" spc="-6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การขอยกเลิกสัญญา</a:t>
                      </a:r>
                      <a:r>
                        <a:rPr lang="en-US" sz="1400" kern="1200" spc="-6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..... </a:t>
                      </a:r>
                      <a:r>
                        <a:rPr lang="th-TH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ควรต่อ ข้อ</a:t>
                      </a:r>
                      <a:r>
                        <a:rPr lang="en-US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5 </a:t>
                      </a:r>
                      <a:r>
                        <a:rPr lang="th-TH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การขอยกเลิกสัญญา</a:t>
                      </a:r>
                      <a:r>
                        <a:rPr lang="en-US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...... </a:t>
                      </a:r>
                      <a:r>
                        <a:rPr lang="th-TH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เพราะเป็นประเด็นเดียวกัน</a:t>
                      </a: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en-US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 </a:t>
                      </a:r>
                      <a:r>
                        <a:rPr lang="th-TH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การใช้ถ้อยคำในร่างประกาศ ควรจะเป็นถ้อยคำเดียวกัน เช่น ประกาศฯ เรื่อง มาตรการ</a:t>
                      </a:r>
                      <a:r>
                        <a:rPr lang="th-TH" sz="1400" u="sng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ยกเลิก</a:t>
                      </a:r>
                      <a:r>
                        <a:rPr lang="th-TH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สัญญา</a:t>
                      </a:r>
                      <a:r>
                        <a:rPr lang="en-US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..... </a:t>
                      </a:r>
                      <a:r>
                        <a:rPr lang="th-TH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ในเนื้อหาประกาศ ข้อ</a:t>
                      </a:r>
                      <a:r>
                        <a:rPr lang="en-US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3 </a:t>
                      </a:r>
                      <a:r>
                        <a:rPr lang="th-TH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</a:t>
                      </a:r>
                      <a:r>
                        <a:rPr lang="th-TH" sz="1400" u="sng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ขอยกเลิก</a:t>
                      </a:r>
                      <a:r>
                        <a:rPr lang="th-TH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สัญญา</a:t>
                      </a:r>
                      <a:r>
                        <a:rPr lang="en-US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..... </a:t>
                      </a:r>
                      <a:r>
                        <a:rPr lang="th-TH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ควรจะเป็นถ้อยคำเดียวกัน </a:t>
                      </a:r>
                      <a:endParaRPr lang="en-US" sz="14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40000"/>
                        </a:lnSpc>
                      </a:pPr>
                      <a:r>
                        <a:rPr lang="th-TH" sz="1400" kern="1200" spc="-2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สกส.ได้ดำเนินการแก้ไขร่างประกาศคณะกรรมการบริหาร</a:t>
                      </a:r>
                      <a:r>
                        <a:rPr lang="th-TH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กองทุนพัฒนาบทบาทสตรี เรื่อง มาตรการยกเลิกสัญญา</a:t>
                      </a:r>
                      <a:r>
                        <a:rPr lang="th-TH" sz="1400" kern="120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ค้ำประกันเงินกู้รายบุคคล และการปลดหนี้รายบุคคลของกองทุน</a:t>
                      </a:r>
                      <a:r>
                        <a:rPr lang="th-TH" sz="1400" kern="1200" spc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พัฒนาบทบาทสตรี </a:t>
                      </a:r>
                      <a:r>
                        <a:rPr lang="th-TH" sz="1400" kern="1200" spc="-3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ตามข้อเสนอแนะของคณะกรรมการบริหารกองทุนพัฒนาบทบาทสตรี</a:t>
                      </a:r>
                      <a:r>
                        <a:rPr lang="th-TH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เรียบร้อยแล้ว (เอกสารแนบ)</a:t>
                      </a:r>
                      <a:endParaRPr lang="en-US" sz="1200" kern="1200" spc="-2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97764" y="6443"/>
            <a:ext cx="4565984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</p:spTree>
    <p:extLst>
      <p:ext uri="{BB962C8B-B14F-4D97-AF65-F5344CB8AC3E}">
        <p14:creationId xmlns:p14="http://schemas.microsoft.com/office/powerpoint/2010/main" val="7511235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0" y="2857500"/>
            <a:ext cx="10160000" cy="82618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6.1 ........................................................................</a:t>
            </a:r>
            <a:endParaRPr lang="en-US" sz="2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9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40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41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51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2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2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3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4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8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9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0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5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6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7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8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4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9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1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2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5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6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7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8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4" name="TextBox 33"/>
          <p:cNvSpPr txBox="1"/>
          <p:nvPr/>
        </p:nvSpPr>
        <p:spPr>
          <a:xfrm>
            <a:off x="1233031" y="27015"/>
            <a:ext cx="3617682" cy="43165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6 เรื่อง อื่น ๆ</a:t>
            </a:r>
          </a:p>
        </p:txBody>
      </p:sp>
    </p:spTree>
    <p:extLst>
      <p:ext uri="{BB962C8B-B14F-4D97-AF65-F5344CB8AC3E}">
        <p14:creationId xmlns:p14="http://schemas.microsoft.com/office/powerpoint/2010/main" val="64145797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0" y="938275"/>
            <a:ext cx="10160000" cy="2004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3893981" y="713852"/>
            <a:ext cx="2186246" cy="46964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จบการนำเสนอ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96F3EC21-AAC5-476B-B1C1-35D49DD355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195" y="1378866"/>
            <a:ext cx="2270699" cy="3406049"/>
          </a:xfrm>
          <a:prstGeom prst="rect">
            <a:avLst/>
          </a:prstGeom>
        </p:spPr>
      </p:pic>
      <p:pic>
        <p:nvPicPr>
          <p:cNvPr id="31" name="Picture 8">
            <a:extLst>
              <a:ext uri="{FF2B5EF4-FFF2-40B4-BE49-F238E27FC236}">
                <a16:creationId xmlns:a16="http://schemas.microsoft.com/office/drawing/2014/main" id="{47B5F5A1-60DF-468C-BD07-82DE86DAF5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84" y="1811356"/>
            <a:ext cx="2386479" cy="2617111"/>
          </a:xfrm>
          <a:prstGeom prst="rect">
            <a:avLst/>
          </a:prstGeom>
        </p:spPr>
      </p:pic>
      <p:grpSp>
        <p:nvGrpSpPr>
          <p:cNvPr id="22" name="Graphic 308">
            <a:extLst>
              <a:ext uri="{FF2B5EF4-FFF2-40B4-BE49-F238E27FC236}">
                <a16:creationId xmlns:a16="http://schemas.microsoft.com/office/drawing/2014/main" id="{B6740ED8-7285-4532-ACCD-7C68593CB5FA}"/>
              </a:ext>
            </a:extLst>
          </p:cNvPr>
          <p:cNvGrpSpPr/>
          <p:nvPr/>
        </p:nvGrpSpPr>
        <p:grpSpPr>
          <a:xfrm flipV="1">
            <a:off x="2877374" y="4769757"/>
            <a:ext cx="4219460" cy="372678"/>
            <a:chOff x="4767262" y="3338512"/>
            <a:chExt cx="2654141" cy="179451"/>
          </a:xfrm>
          <a:solidFill>
            <a:srgbClr val="B97449"/>
          </a:solidFill>
        </p:grpSpPr>
        <p:sp>
          <p:nvSpPr>
            <p:cNvPr id="23" name="Freeform: Shape 2">
              <a:extLst>
                <a:ext uri="{FF2B5EF4-FFF2-40B4-BE49-F238E27FC236}">
                  <a16:creationId xmlns:a16="http://schemas.microsoft.com/office/drawing/2014/main" id="{12C14B07-ECB8-445A-9838-01C37EA58196}"/>
                </a:ext>
              </a:extLst>
            </p:cNvPr>
            <p:cNvSpPr/>
            <p:nvPr/>
          </p:nvSpPr>
          <p:spPr>
            <a:xfrm>
              <a:off x="6013798" y="3338512"/>
              <a:ext cx="158305" cy="179451"/>
            </a:xfrm>
            <a:custGeom>
              <a:avLst/>
              <a:gdLst>
                <a:gd name="connsiteX0" fmla="*/ 110585 w 158305"/>
                <a:gd name="connsiteY0" fmla="*/ 59722 h 179451"/>
                <a:gd name="connsiteX1" fmla="*/ 79153 w 158305"/>
                <a:gd name="connsiteY1" fmla="*/ 0 h 179451"/>
                <a:gd name="connsiteX2" fmla="*/ 47720 w 158305"/>
                <a:gd name="connsiteY2" fmla="*/ 59722 h 179451"/>
                <a:gd name="connsiteX3" fmla="*/ 0 w 158305"/>
                <a:gd name="connsiteY3" fmla="*/ 89726 h 179451"/>
                <a:gd name="connsiteX4" fmla="*/ 47720 w 158305"/>
                <a:gd name="connsiteY4" fmla="*/ 119729 h 179451"/>
                <a:gd name="connsiteX5" fmla="*/ 79153 w 158305"/>
                <a:gd name="connsiteY5" fmla="*/ 179451 h 179451"/>
                <a:gd name="connsiteX6" fmla="*/ 110585 w 158305"/>
                <a:gd name="connsiteY6" fmla="*/ 119729 h 179451"/>
                <a:gd name="connsiteX7" fmla="*/ 158306 w 158305"/>
                <a:gd name="connsiteY7" fmla="*/ 89726 h 17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305" h="179451">
                  <a:moveTo>
                    <a:pt x="110585" y="59722"/>
                  </a:moveTo>
                  <a:lnTo>
                    <a:pt x="79153" y="0"/>
                  </a:lnTo>
                  <a:lnTo>
                    <a:pt x="47720" y="59722"/>
                  </a:lnTo>
                  <a:lnTo>
                    <a:pt x="0" y="89726"/>
                  </a:lnTo>
                  <a:lnTo>
                    <a:pt x="47720" y="119729"/>
                  </a:lnTo>
                  <a:lnTo>
                    <a:pt x="79153" y="179451"/>
                  </a:lnTo>
                  <a:lnTo>
                    <a:pt x="110585" y="119729"/>
                  </a:lnTo>
                  <a:lnTo>
                    <a:pt x="158306" y="89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" name="Freeform: Shape 3">
              <a:extLst>
                <a:ext uri="{FF2B5EF4-FFF2-40B4-BE49-F238E27FC236}">
                  <a16:creationId xmlns:a16="http://schemas.microsoft.com/office/drawing/2014/main" id="{6F480818-8BBD-4D89-9762-95F220C1E8DB}"/>
                </a:ext>
              </a:extLst>
            </p:cNvPr>
            <p:cNvSpPr/>
            <p:nvPr/>
          </p:nvSpPr>
          <p:spPr>
            <a:xfrm>
              <a:off x="4767262" y="3417188"/>
              <a:ext cx="1143381" cy="22097"/>
            </a:xfrm>
            <a:custGeom>
              <a:avLst/>
              <a:gdLst>
                <a:gd name="connsiteX0" fmla="*/ 1143381 w 1143381"/>
                <a:gd name="connsiteY0" fmla="*/ 11049 h 22097"/>
                <a:gd name="connsiteX1" fmla="*/ 857536 w 1143381"/>
                <a:gd name="connsiteY1" fmla="*/ 19621 h 22097"/>
                <a:gd name="connsiteX2" fmla="*/ 571691 w 1143381"/>
                <a:gd name="connsiteY2" fmla="*/ 22098 h 22097"/>
                <a:gd name="connsiteX3" fmla="*/ 285845 w 1143381"/>
                <a:gd name="connsiteY3" fmla="*/ 19717 h 22097"/>
                <a:gd name="connsiteX4" fmla="*/ 0 w 1143381"/>
                <a:gd name="connsiteY4" fmla="*/ 11049 h 22097"/>
                <a:gd name="connsiteX5" fmla="*/ 285845 w 1143381"/>
                <a:gd name="connsiteY5" fmla="*/ 2381 h 22097"/>
                <a:gd name="connsiteX6" fmla="*/ 571691 w 1143381"/>
                <a:gd name="connsiteY6" fmla="*/ 0 h 22097"/>
                <a:gd name="connsiteX7" fmla="*/ 857536 w 1143381"/>
                <a:gd name="connsiteY7" fmla="*/ 2477 h 22097"/>
                <a:gd name="connsiteX8" fmla="*/ 1143381 w 1143381"/>
                <a:gd name="connsiteY8" fmla="*/ 11049 h 2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381" h="22097">
                  <a:moveTo>
                    <a:pt x="1143381" y="11049"/>
                  </a:moveTo>
                  <a:cubicBezTo>
                    <a:pt x="1048131" y="15335"/>
                    <a:pt x="952786" y="18193"/>
                    <a:pt x="857536" y="19621"/>
                  </a:cubicBezTo>
                  <a:cubicBezTo>
                    <a:pt x="762286" y="21431"/>
                    <a:pt x="666940" y="21812"/>
                    <a:pt x="571691" y="22098"/>
                  </a:cubicBezTo>
                  <a:cubicBezTo>
                    <a:pt x="476441" y="21908"/>
                    <a:pt x="381095" y="21431"/>
                    <a:pt x="285845" y="19717"/>
                  </a:cubicBezTo>
                  <a:cubicBezTo>
                    <a:pt x="190595" y="18193"/>
                    <a:pt x="95250" y="15335"/>
                    <a:pt x="0" y="11049"/>
                  </a:cubicBezTo>
                  <a:cubicBezTo>
                    <a:pt x="95250" y="6763"/>
                    <a:pt x="190595" y="3905"/>
                    <a:pt x="285845" y="2381"/>
                  </a:cubicBezTo>
                  <a:cubicBezTo>
                    <a:pt x="381095" y="667"/>
                    <a:pt x="476441" y="190"/>
                    <a:pt x="571691" y="0"/>
                  </a:cubicBezTo>
                  <a:cubicBezTo>
                    <a:pt x="666940" y="190"/>
                    <a:pt x="762286" y="667"/>
                    <a:pt x="857536" y="2477"/>
                  </a:cubicBezTo>
                  <a:cubicBezTo>
                    <a:pt x="952881" y="3905"/>
                    <a:pt x="1048131" y="6763"/>
                    <a:pt x="1143381" y="11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" name="Freeform: Shape 4">
              <a:extLst>
                <a:ext uri="{FF2B5EF4-FFF2-40B4-BE49-F238E27FC236}">
                  <a16:creationId xmlns:a16="http://schemas.microsoft.com/office/drawing/2014/main" id="{09103FAC-4F6E-4B33-AE91-CEB00BC1E487}"/>
                </a:ext>
              </a:extLst>
            </p:cNvPr>
            <p:cNvSpPr/>
            <p:nvPr/>
          </p:nvSpPr>
          <p:spPr>
            <a:xfrm>
              <a:off x="6278022" y="3417188"/>
              <a:ext cx="1143380" cy="22097"/>
            </a:xfrm>
            <a:custGeom>
              <a:avLst/>
              <a:gdLst>
                <a:gd name="connsiteX0" fmla="*/ 1143381 w 1143380"/>
                <a:gd name="connsiteY0" fmla="*/ 11049 h 22097"/>
                <a:gd name="connsiteX1" fmla="*/ 857536 w 1143380"/>
                <a:gd name="connsiteY1" fmla="*/ 19621 h 22097"/>
                <a:gd name="connsiteX2" fmla="*/ 571691 w 1143380"/>
                <a:gd name="connsiteY2" fmla="*/ 22098 h 22097"/>
                <a:gd name="connsiteX3" fmla="*/ 285845 w 1143380"/>
                <a:gd name="connsiteY3" fmla="*/ 19717 h 22097"/>
                <a:gd name="connsiteX4" fmla="*/ 0 w 1143380"/>
                <a:gd name="connsiteY4" fmla="*/ 11049 h 22097"/>
                <a:gd name="connsiteX5" fmla="*/ 285845 w 1143380"/>
                <a:gd name="connsiteY5" fmla="*/ 2381 h 22097"/>
                <a:gd name="connsiteX6" fmla="*/ 571691 w 1143380"/>
                <a:gd name="connsiteY6" fmla="*/ 0 h 22097"/>
                <a:gd name="connsiteX7" fmla="*/ 857536 w 1143380"/>
                <a:gd name="connsiteY7" fmla="*/ 2477 h 22097"/>
                <a:gd name="connsiteX8" fmla="*/ 1143381 w 1143380"/>
                <a:gd name="connsiteY8" fmla="*/ 11049 h 2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380" h="22097">
                  <a:moveTo>
                    <a:pt x="1143381" y="11049"/>
                  </a:moveTo>
                  <a:cubicBezTo>
                    <a:pt x="1048131" y="15335"/>
                    <a:pt x="952786" y="18193"/>
                    <a:pt x="857536" y="19621"/>
                  </a:cubicBezTo>
                  <a:cubicBezTo>
                    <a:pt x="762286" y="21431"/>
                    <a:pt x="666941" y="21812"/>
                    <a:pt x="571691" y="22098"/>
                  </a:cubicBezTo>
                  <a:cubicBezTo>
                    <a:pt x="476441" y="21908"/>
                    <a:pt x="381095" y="21431"/>
                    <a:pt x="285845" y="19717"/>
                  </a:cubicBezTo>
                  <a:cubicBezTo>
                    <a:pt x="190595" y="18288"/>
                    <a:pt x="95250" y="15430"/>
                    <a:pt x="0" y="11049"/>
                  </a:cubicBezTo>
                  <a:cubicBezTo>
                    <a:pt x="95250" y="6763"/>
                    <a:pt x="190595" y="3905"/>
                    <a:pt x="285845" y="2381"/>
                  </a:cubicBezTo>
                  <a:cubicBezTo>
                    <a:pt x="381095" y="667"/>
                    <a:pt x="476441" y="190"/>
                    <a:pt x="571691" y="0"/>
                  </a:cubicBezTo>
                  <a:cubicBezTo>
                    <a:pt x="666941" y="190"/>
                    <a:pt x="762286" y="667"/>
                    <a:pt x="857536" y="2477"/>
                  </a:cubicBezTo>
                  <a:cubicBezTo>
                    <a:pt x="952786" y="3905"/>
                    <a:pt x="1048131" y="6763"/>
                    <a:pt x="1143381" y="11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13" name="กลุ่ม 112">
            <a:extLst>
              <a:ext uri="{FF2B5EF4-FFF2-40B4-BE49-F238E27FC236}">
                <a16:creationId xmlns:a16="http://schemas.microsoft.com/office/drawing/2014/main" id="{779AF26F-A827-4021-A29D-40B01C6E07CD}"/>
              </a:ext>
            </a:extLst>
          </p:cNvPr>
          <p:cNvGrpSpPr/>
          <p:nvPr/>
        </p:nvGrpSpPr>
        <p:grpSpPr>
          <a:xfrm>
            <a:off x="1" y="5280546"/>
            <a:ext cx="10151541" cy="490753"/>
            <a:chOff x="0" y="4752491"/>
            <a:chExt cx="9136387" cy="441678"/>
          </a:xfrm>
        </p:grpSpPr>
        <p:grpSp>
          <p:nvGrpSpPr>
            <p:cNvPr id="114" name="กลุ่ม 113">
              <a:extLst>
                <a:ext uri="{FF2B5EF4-FFF2-40B4-BE49-F238E27FC236}">
                  <a16:creationId xmlns:a16="http://schemas.microsoft.com/office/drawing/2014/main" id="{1EFB1955-7E24-418B-B6A7-4CACE8070249}"/>
                </a:ext>
              </a:extLst>
            </p:cNvPr>
            <p:cNvGrpSpPr/>
            <p:nvPr/>
          </p:nvGrpSpPr>
          <p:grpSpPr>
            <a:xfrm>
              <a:off x="0" y="4752491"/>
              <a:ext cx="9136387" cy="441678"/>
              <a:chOff x="0" y="4627922"/>
              <a:chExt cx="9136387" cy="585694"/>
            </a:xfrm>
          </p:grpSpPr>
          <p:pic>
            <p:nvPicPr>
              <p:cNvPr id="116" name="Picture 20">
                <a:extLst>
                  <a:ext uri="{FF2B5EF4-FFF2-40B4-BE49-F238E27FC236}">
                    <a16:creationId xmlns:a16="http://schemas.microsoft.com/office/drawing/2014/main" id="{2015B1E0-6176-4652-BAA6-1B6C3D31DB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495590" y="4692423"/>
                <a:ext cx="1217329" cy="521193"/>
              </a:xfrm>
              <a:prstGeom prst="rect">
                <a:avLst/>
              </a:prstGeom>
            </p:spPr>
          </p:pic>
          <p:pic>
            <p:nvPicPr>
              <p:cNvPr id="117" name="Picture 21">
                <a:extLst>
                  <a:ext uri="{FF2B5EF4-FFF2-40B4-BE49-F238E27FC236}">
                    <a16:creationId xmlns:a16="http://schemas.microsoft.com/office/drawing/2014/main" id="{A2DA2105-D47B-4EFC-899C-D6B4381FB4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5207" y="4798459"/>
                <a:ext cx="864127" cy="296250"/>
              </a:xfrm>
              <a:prstGeom prst="rect">
                <a:avLst/>
              </a:prstGeom>
            </p:spPr>
          </p:pic>
          <p:grpSp>
            <p:nvGrpSpPr>
              <p:cNvPr id="118" name="กลุ่ม 1">
                <a:extLst>
                  <a:ext uri="{FF2B5EF4-FFF2-40B4-BE49-F238E27FC236}">
                    <a16:creationId xmlns:a16="http://schemas.microsoft.com/office/drawing/2014/main" id="{78AFB3BC-7492-44D2-A8C2-89FA42575F44}"/>
                  </a:ext>
                </a:extLst>
              </p:cNvPr>
              <p:cNvGrpSpPr/>
              <p:nvPr/>
            </p:nvGrpSpPr>
            <p:grpSpPr>
              <a:xfrm>
                <a:off x="7276485" y="4795993"/>
                <a:ext cx="522574" cy="295287"/>
                <a:chOff x="8545578" y="6260023"/>
                <a:chExt cx="1654218" cy="620377"/>
              </a:xfrm>
            </p:grpSpPr>
            <p:pic>
              <p:nvPicPr>
                <p:cNvPr id="128" name="Picture 35">
                  <a:extLst>
                    <a:ext uri="{FF2B5EF4-FFF2-40B4-BE49-F238E27FC236}">
                      <a16:creationId xmlns:a16="http://schemas.microsoft.com/office/drawing/2014/main" id="{EFC48196-57AA-4CA4-A268-C4000FB4FB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5578" y="6260023"/>
                  <a:ext cx="1048502" cy="620377"/>
                </a:xfrm>
                <a:prstGeom prst="rect">
                  <a:avLst/>
                </a:prstGeom>
              </p:spPr>
            </p:pic>
            <p:pic>
              <p:nvPicPr>
                <p:cNvPr id="129" name="Picture 36">
                  <a:extLst>
                    <a:ext uri="{FF2B5EF4-FFF2-40B4-BE49-F238E27FC236}">
                      <a16:creationId xmlns:a16="http://schemas.microsoft.com/office/drawing/2014/main" id="{96D14D55-79F2-40D5-A1B4-807EE6C213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33779" y="6271358"/>
                  <a:ext cx="566017" cy="566018"/>
                </a:xfrm>
                <a:prstGeom prst="rect">
                  <a:avLst/>
                </a:prstGeom>
              </p:spPr>
            </p:pic>
          </p:grpSp>
          <p:pic>
            <p:nvPicPr>
              <p:cNvPr id="119" name="Picture 24">
                <a:extLst>
                  <a:ext uri="{FF2B5EF4-FFF2-40B4-BE49-F238E27FC236}">
                    <a16:creationId xmlns:a16="http://schemas.microsoft.com/office/drawing/2014/main" id="{7B672B68-0747-4464-9C9B-53C40C66A3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3728" y="4627922"/>
                <a:ext cx="331226" cy="532337"/>
              </a:xfrm>
              <a:prstGeom prst="rect">
                <a:avLst/>
              </a:prstGeom>
            </p:spPr>
          </p:pic>
          <p:pic>
            <p:nvPicPr>
              <p:cNvPr id="120" name="Picture 25">
                <a:extLst>
                  <a:ext uri="{FF2B5EF4-FFF2-40B4-BE49-F238E27FC236}">
                    <a16:creationId xmlns:a16="http://schemas.microsoft.com/office/drawing/2014/main" id="{60D1DF80-DD15-4DEC-B5FB-1B135C8EC0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659766" y="4693074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21" name="กลุ่ม 7">
                <a:extLst>
                  <a:ext uri="{FF2B5EF4-FFF2-40B4-BE49-F238E27FC236}">
                    <a16:creationId xmlns:a16="http://schemas.microsoft.com/office/drawing/2014/main" id="{0F06E5A4-F7EC-453D-AFEB-A6F1628D3419}"/>
                  </a:ext>
                </a:extLst>
              </p:cNvPr>
              <p:cNvGrpSpPr/>
              <p:nvPr/>
            </p:nvGrpSpPr>
            <p:grpSpPr>
              <a:xfrm>
                <a:off x="0" y="4651321"/>
                <a:ext cx="4488393" cy="520252"/>
                <a:chOff x="-16306" y="6441924"/>
                <a:chExt cx="6215903" cy="428468"/>
              </a:xfrm>
            </p:grpSpPr>
            <p:sp>
              <p:nvSpPr>
                <p:cNvPr id="125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908E4B-0F06-43BD-93BB-A2FB6248A7BB}"/>
                    </a:ext>
                  </a:extLst>
                </p:cNvPr>
                <p:cNvSpPr/>
                <p:nvPr/>
              </p:nvSpPr>
              <p:spPr>
                <a:xfrm>
                  <a:off x="-16306" y="6517325"/>
                  <a:ext cx="595714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26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77EB22F-4481-4711-882E-17F8DF7F9362}"/>
                    </a:ext>
                  </a:extLst>
                </p:cNvPr>
                <p:cNvSpPr/>
                <p:nvPr/>
              </p:nvSpPr>
              <p:spPr>
                <a:xfrm>
                  <a:off x="-12113" y="6441924"/>
                  <a:ext cx="6047640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27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8046DDC1-D1F0-4190-873E-AD8D02A4BFBD}"/>
                    </a:ext>
                  </a:extLst>
                </p:cNvPr>
                <p:cNvSpPr/>
                <p:nvPr/>
              </p:nvSpPr>
              <p:spPr>
                <a:xfrm>
                  <a:off x="5674715" y="6443702"/>
                  <a:ext cx="524882" cy="426690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22" name="กลุ่ม 4">
                <a:extLst>
                  <a:ext uri="{FF2B5EF4-FFF2-40B4-BE49-F238E27FC236}">
                    <a16:creationId xmlns:a16="http://schemas.microsoft.com/office/drawing/2014/main" id="{8F72441D-E50B-4533-AEF6-E60CB0FDB991}"/>
                  </a:ext>
                </a:extLst>
              </p:cNvPr>
              <p:cNvGrpSpPr/>
              <p:nvPr/>
            </p:nvGrpSpPr>
            <p:grpSpPr>
              <a:xfrm>
                <a:off x="8062498" y="4638393"/>
                <a:ext cx="1073889" cy="500781"/>
                <a:chOff x="10426806" y="6430401"/>
                <a:chExt cx="1765194" cy="427599"/>
              </a:xfrm>
            </p:grpSpPr>
            <p:sp>
              <p:nvSpPr>
                <p:cNvPr id="123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37C2A04B-8BA8-4581-80BF-365888328136}"/>
                    </a:ext>
                  </a:extLst>
                </p:cNvPr>
                <p:cNvSpPr/>
                <p:nvPr/>
              </p:nvSpPr>
              <p:spPr>
                <a:xfrm>
                  <a:off x="10426806" y="6430401"/>
                  <a:ext cx="1760999" cy="426691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24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F9AD739E-4BB0-4B9B-82D4-4C24D8B338A5}"/>
                    </a:ext>
                  </a:extLst>
                </p:cNvPr>
                <p:cNvSpPr/>
                <p:nvPr/>
              </p:nvSpPr>
              <p:spPr>
                <a:xfrm>
                  <a:off x="10431001" y="6517325"/>
                  <a:ext cx="1760999" cy="340675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sp>
          <p:nvSpPr>
            <p:cNvPr id="115" name="รูปแบบอิสระ: รูปร่าง 49">
              <a:extLst>
                <a:ext uri="{FF2B5EF4-FFF2-40B4-BE49-F238E27FC236}">
                  <a16:creationId xmlns:a16="http://schemas.microsoft.com/office/drawing/2014/main" id="{9ACBE415-A79D-4714-B92A-5D0362E1E506}"/>
                </a:ext>
              </a:extLst>
            </p:cNvPr>
            <p:cNvSpPr/>
            <p:nvPr/>
          </p:nvSpPr>
          <p:spPr>
            <a:xfrm rot="351101">
              <a:off x="7967827" y="4753458"/>
              <a:ext cx="379008" cy="390700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35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0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1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2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43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36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37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38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39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</p:spTree>
    <p:extLst>
      <p:ext uri="{BB962C8B-B14F-4D97-AF65-F5344CB8AC3E}">
        <p14:creationId xmlns:p14="http://schemas.microsoft.com/office/powerpoint/2010/main" val="3156735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92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95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96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97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107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108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98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99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00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104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5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6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01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102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3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93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94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35454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4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594115"/>
              </p:ext>
            </p:extLst>
          </p:nvPr>
        </p:nvGraphicFramePr>
        <p:xfrm>
          <a:off x="89148" y="955797"/>
          <a:ext cx="9967591" cy="4198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94052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4773539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733303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600" b="1" u="sng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</a:t>
                      </a:r>
                      <a:r>
                        <a:rPr lang="en-US" sz="1600" b="1" u="sng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 </a:t>
                      </a:r>
                      <a:r>
                        <a:rPr lang="th-TH" sz="1600" b="1" u="sng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เรื่องเพื่อทราบ</a:t>
                      </a:r>
                    </a:p>
                    <a:p>
                      <a:pPr marL="0" marR="0" lvl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5.4</a:t>
                      </a:r>
                      <a:r>
                        <a:rPr lang="th-TH" sz="15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500" b="1" kern="1200" spc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ร่างแผนปฏิบัติการประจำปีบัญชี 2566</a:t>
                      </a:r>
                      <a:r>
                        <a:rPr lang="th-TH" sz="1500" b="1" kern="120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500" b="1" kern="1200" spc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กองทุนพัฒนาบทบาทสตรี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648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2300835"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500" b="1" u="sng" kern="1200" spc="-6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ดังนี้</a:t>
                      </a:r>
                      <a:endParaRPr lang="en-US" sz="1500" b="1" kern="1200" spc="-6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ให้ฝ่ายเลขาฯ ไปดำเนินการทบทวนร่างแผนปฏิบัติการประจำปี</a:t>
                      </a:r>
                      <a:br>
                        <a:rPr lang="th-TH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kern="1200" spc="-6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บัญชี 2566 กองทุนพัฒนาบทบาทสตรีในประเด็นการวิเคราะห์ </a:t>
                      </a:r>
                      <a:r>
                        <a:rPr lang="en-GB" sz="1400" kern="1200" spc="-6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SWOT</a:t>
                      </a:r>
                      <a:r>
                        <a:rPr lang="th-TH" sz="1400" kern="1200" spc="-6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br>
                        <a:rPr lang="th-TH" sz="1400" kern="1200" spc="-6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kern="1200" spc="-8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หรือสภาพแวดล้อมทั้งภายนอก</a:t>
                      </a:r>
                      <a:r>
                        <a:rPr lang="th-TH" sz="1400" kern="1200" spc="-8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kern="1200" spc="-8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และภายในองค์กรทั้งจุดอ่อน และจุดแข็ง, </a:t>
                      </a:r>
                      <a:r>
                        <a:rPr lang="th-TH" sz="1400" kern="1200" spc="-7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ตัวชี้วัดผลสัมฤทธิ์ของแผนปฏิบัติการระยะยาว 5 ปี (พ.ศ. 2566 - 2570) </a:t>
                      </a:r>
                      <a:r>
                        <a:rPr lang="th-TH" sz="1400" kern="1200" spc="-3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กองทุนพัฒนาบทบาทสตรี, ประมาณการรายจ่าย ประจำปีงบประมาณ </a:t>
                      </a:r>
                      <a:br>
                        <a:rPr lang="th-TH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kern="1200" spc="-8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พ.ศ. 2566, ประเด็นการพัฒนาที่ 1 การเสริมสร้างอาชีพและรายได้แก่สตรี, </a:t>
                      </a:r>
                      <a:r>
                        <a:rPr lang="th-TH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ประเด็นการพัฒนาที่ 2 การเสริมสร้างความเข้มแข็งสตรี องค์กรสตรี </a:t>
                      </a:r>
                      <a:br>
                        <a:rPr lang="th-TH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และการพัฒนาคุณภาพชีวิต, ประเด็นการพัฒนาที่ 3 การเสริมสร้างขีดความสามารถองค์กรในการบริหารกองทุนฯ ตามหลักธรรมาภิบาล ฯลฯ</a:t>
                      </a:r>
                      <a:endParaRPr lang="en-US" sz="14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40000"/>
                        </a:lnSpc>
                      </a:pPr>
                      <a:r>
                        <a:rPr lang="th-TH" sz="1400" kern="1200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ได้ดำเนินการปรับปรุงร่างแผนปฏิบัติการประจำปีบัญชี </a:t>
                      </a:r>
                      <a:r>
                        <a:rPr lang="en-US" sz="1400" kern="1200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2566</a:t>
                      </a:r>
                      <a:r>
                        <a:rPr lang="th-TH" sz="1400" kern="1200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กองทุนพัฒนาบทบาทสตรีตามข้อเสนอแนะของคณะกรรมการบริหารกองทุนพัฒนาบทบาทสตรีเรียบร้อยแล้ว (เอกสารแนบ)</a:t>
                      </a:r>
                      <a:endParaRPr lang="en-US" sz="1200" kern="1200" spc="-2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97764" y="6443"/>
            <a:ext cx="4565984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</p:spTree>
    <p:extLst>
      <p:ext uri="{BB962C8B-B14F-4D97-AF65-F5344CB8AC3E}">
        <p14:creationId xmlns:p14="http://schemas.microsoft.com/office/powerpoint/2010/main" val="1757853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92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95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96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97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107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108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98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99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00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104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5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6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01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102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3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93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94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35454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4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238928"/>
              </p:ext>
            </p:extLst>
          </p:nvPr>
        </p:nvGraphicFramePr>
        <p:xfrm>
          <a:off x="89148" y="955797"/>
          <a:ext cx="9967591" cy="33989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94052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4773539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733303">
                <a:tc gridSpan="2">
                  <a:txBody>
                    <a:bodyPr/>
                    <a:lstStyle/>
                    <a:p>
                      <a:pPr algn="ctr"/>
                      <a:r>
                        <a:rPr lang="th-TH" sz="1600" b="1" u="sng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5 เรื่องเพื่อพิจารณา</a:t>
                      </a:r>
                      <a:endParaRPr lang="en-US" sz="1600" u="sng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5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5.5</a:t>
                      </a:r>
                      <a:r>
                        <a:rPr lang="en-US" sz="1500" b="1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500" b="1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กองทุนพัฒนาบทบาทสตรีกรุงเทพมหานคร</a:t>
                      </a:r>
                      <a:endParaRPr lang="th-TH" sz="1500" b="1" kern="1200" spc="-2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648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2300835"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500" b="1" u="sng" kern="1200" spc="-6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ดังนี้</a:t>
                      </a:r>
                      <a:endParaRPr lang="en-US" sz="1500" b="1" kern="1200" spc="-6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ร่างคำสั่งคณะกรรมการบริหารกองทุนพัฒนาบทบาทสตรี เรื่อง แต่งตั้งคณะอนุกรรมการบริหารกองทุนพัฒนาบทบาทสตรีกรุงเทพมหานคร (เพิ่มเติม) ควรมีอนุกรรมการและผู้ช่วยเลขานุการ </a:t>
                      </a:r>
                      <a:r>
                        <a:rPr lang="th-TH" sz="1400" kern="1200" spc="-7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จำนวน </a:t>
                      </a:r>
                      <a:r>
                        <a:rPr lang="en-US" sz="1400" kern="1200" spc="-7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th-TH" sz="1400" kern="1200" spc="-7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ท่าน ซึ่งควรปรับนักพัฒนาสังคม กรุงเทพมหานครที่รับผิดชอบ</a:t>
                      </a:r>
                      <a:r>
                        <a:rPr lang="th-TH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งานกองทุนพัฒนาบทบาทสตรีเป็นอนุกรรมการ ส่วนอนุกรรมการท่านอื่นให้คงไว้ตามมติที่ประชุมของคณะอนุกรรมการบริหารกองทุนพัฒนาบทบาทสตรีกรุงเทพมหานคร</a:t>
                      </a:r>
                      <a:endParaRPr lang="en-US" sz="14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40000"/>
                        </a:lnSpc>
                      </a:pPr>
                      <a:r>
                        <a:rPr lang="th-TH" sz="1400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ได้ดำเนินการปรับปรุงร่างคำสั่งคณะกรรมการบริหารกองทุนพัฒนาบทบาทสตรี เรื่อง แต่งตั้งคณะอนุกรรมการ</a:t>
                      </a:r>
                      <a:r>
                        <a:rPr lang="th-TH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บริหารกองทุนพัฒนาบทบาทสตรีกรุงเทพมหานคร (เพิ่มเติม) เรียบร้อยแล้ว (เอกสารแนบ)</a:t>
                      </a:r>
                      <a:endParaRPr lang="en-US" sz="1200" kern="1200" spc="-2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97764" y="6443"/>
            <a:ext cx="4565984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</p:spTree>
    <p:extLst>
      <p:ext uri="{BB962C8B-B14F-4D97-AF65-F5344CB8AC3E}">
        <p14:creationId xmlns:p14="http://schemas.microsoft.com/office/powerpoint/2010/main" val="524390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338968" y="2782572"/>
            <a:ext cx="9482063" cy="110871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2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3.2 รายงานการบริหารจัดการหนี้ของกองทุนพัฒนาบทบาทสตรี</a:t>
            </a:r>
          </a:p>
        </p:txBody>
      </p:sp>
      <p:grpSp>
        <p:nvGrpSpPr>
          <p:cNvPr id="105" name="Group 104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10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109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110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111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121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122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112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113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14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118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19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20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15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116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17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107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108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35454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6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51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2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3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4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</p:grpSp>
        <p:grpSp>
          <p:nvGrpSpPr>
            <p:cNvPr id="47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48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49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50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1" name="TextBox 30"/>
          <p:cNvSpPr txBox="1"/>
          <p:nvPr/>
        </p:nvSpPr>
        <p:spPr>
          <a:xfrm>
            <a:off x="619609" y="-27479"/>
            <a:ext cx="4565984" cy="50783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</p:spTree>
    <p:extLst>
      <p:ext uri="{BB962C8B-B14F-4D97-AF65-F5344CB8AC3E}">
        <p14:creationId xmlns:p14="http://schemas.microsoft.com/office/powerpoint/2010/main" val="3903919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th-TH" sz="3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3.2 รายงานการบริหารจัดการหนี้ของกองทุนพัฒนาบทบาทสตรี</a:t>
            </a:r>
          </a:p>
          <a:p>
            <a:pPr algn="ctr"/>
            <a:endParaRPr lang="th-TH" dirty="0"/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59495"/>
              </p:ext>
            </p:extLst>
          </p:nvPr>
        </p:nvGraphicFramePr>
        <p:xfrm>
          <a:off x="846076" y="1863969"/>
          <a:ext cx="8467847" cy="2671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352">
                  <a:extLst>
                    <a:ext uri="{9D8B030D-6E8A-4147-A177-3AD203B41FA5}">
                      <a16:colId xmlns:a16="http://schemas.microsoft.com/office/drawing/2014/main" val="404567474"/>
                    </a:ext>
                  </a:extLst>
                </a:gridCol>
                <a:gridCol w="1325041">
                  <a:extLst>
                    <a:ext uri="{9D8B030D-6E8A-4147-A177-3AD203B41FA5}">
                      <a16:colId xmlns:a16="http://schemas.microsoft.com/office/drawing/2014/main" val="574072618"/>
                    </a:ext>
                  </a:extLst>
                </a:gridCol>
                <a:gridCol w="2015168">
                  <a:extLst>
                    <a:ext uri="{9D8B030D-6E8A-4147-A177-3AD203B41FA5}">
                      <a16:colId xmlns:a16="http://schemas.microsoft.com/office/drawing/2014/main" val="2161352374"/>
                    </a:ext>
                  </a:extLst>
                </a:gridCol>
                <a:gridCol w="1946156">
                  <a:extLst>
                    <a:ext uri="{9D8B030D-6E8A-4147-A177-3AD203B41FA5}">
                      <a16:colId xmlns:a16="http://schemas.microsoft.com/office/drawing/2014/main" val="1846196331"/>
                    </a:ext>
                  </a:extLst>
                </a:gridCol>
                <a:gridCol w="1808130">
                  <a:extLst>
                    <a:ext uri="{9D8B030D-6E8A-4147-A177-3AD203B41FA5}">
                      <a16:colId xmlns:a16="http://schemas.microsoft.com/office/drawing/2014/main" val="2131337468"/>
                    </a:ext>
                  </a:extLst>
                </a:gridCol>
              </a:tblGrid>
              <a:tr h="1842724">
                <a:tc>
                  <a:txBody>
                    <a:bodyPr/>
                    <a:lstStyle/>
                    <a:p>
                      <a:pPr algn="ctr"/>
                      <a:r>
                        <a:rPr lang="th-TH" sz="1600" b="1" kern="120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ข้อมูล</a:t>
                      </a:r>
                      <a:endParaRPr lang="en-US" sz="1600" b="1" kern="120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600" b="1" kern="120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วัน/เดือน/ปี</a:t>
                      </a:r>
                      <a:endParaRPr lang="en-US" sz="160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th-TH" sz="160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ปีที่อนุมัติ</a:t>
                      </a:r>
                      <a:endParaRPr lang="en-US" sz="160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th-TH" sz="1600" baseline="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1600" baseline="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เงินทุนหมุนเวียนสำหรับปล่อยกู้</a:t>
                      </a:r>
                      <a:endParaRPr lang="en-US" sz="1600" baseline="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h-TH" sz="1600" baseline="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เป็นยอดสะสม </a:t>
                      </a:r>
                      <a:br>
                        <a:rPr lang="th-TH" sz="1600" baseline="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600" baseline="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รวมทั้งสิ้น 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th-TH" sz="1600" baseline="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(บาท)</a:t>
                      </a:r>
                      <a:endParaRPr lang="en-US" sz="1600" baseline="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1600" baseline="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รับชำระคืน</a:t>
                      </a:r>
                      <a:endParaRPr lang="en-US" sz="1600" baseline="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th-TH" sz="1600" baseline="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(บาท)</a:t>
                      </a:r>
                      <a:endParaRPr lang="en-US" sz="1600" baseline="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1600" baseline="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ยอดหนี้คงเหลือ</a:t>
                      </a:r>
                      <a:endParaRPr lang="en-US" sz="1600" baseline="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th-TH" sz="1600" baseline="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(บาท)</a:t>
                      </a:r>
                      <a:endParaRPr lang="en-US" sz="1600" baseline="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485398"/>
                  </a:ext>
                </a:extLst>
              </a:tr>
              <a:tr h="414580">
                <a:tc>
                  <a:txBody>
                    <a:bodyPr/>
                    <a:lstStyle/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th-TH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15 มิ.ย. 65</a:t>
                      </a:r>
                      <a:endParaRPr lang="en-US" sz="15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th-TH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2556 - </a:t>
                      </a:r>
                      <a:r>
                        <a:rPr lang="en-US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2565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th-TH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16</a:t>
                      </a:r>
                      <a:r>
                        <a:rPr lang="en-US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326</a:t>
                      </a:r>
                      <a:r>
                        <a:rPr lang="en-US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889</a:t>
                      </a:r>
                      <a:r>
                        <a:rPr lang="en-US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211.69</a:t>
                      </a:r>
                      <a:endParaRPr lang="en-US" sz="15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th-TH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</a:t>
                      </a:r>
                      <a:r>
                        <a:rPr lang="en-US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356</a:t>
                      </a:r>
                      <a:r>
                        <a:rPr lang="en-US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930</a:t>
                      </a:r>
                      <a:r>
                        <a:rPr lang="en-US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285.69</a:t>
                      </a:r>
                      <a:endParaRPr lang="en-US" sz="15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th-TH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</a:t>
                      </a:r>
                      <a:r>
                        <a:rPr lang="en-US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969</a:t>
                      </a:r>
                      <a:r>
                        <a:rPr lang="en-US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958</a:t>
                      </a:r>
                      <a:r>
                        <a:rPr lang="en-US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926.00</a:t>
                      </a:r>
                      <a:endParaRPr lang="en-US" sz="15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118427"/>
                  </a:ext>
                </a:extLst>
              </a:tr>
              <a:tr h="414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18 ก.ค. 65</a:t>
                      </a:r>
                      <a:endParaRPr lang="en-US" sz="15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2556 - </a:t>
                      </a:r>
                      <a:r>
                        <a:rPr lang="en-US" sz="15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2565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16,367,501,023.69</a:t>
                      </a:r>
                      <a:endParaRPr lang="en-US" sz="15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11,487,812,099.45</a:t>
                      </a:r>
                      <a:endParaRPr lang="en-US" sz="15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4,879,688,924.24</a:t>
                      </a:r>
                      <a:endParaRPr lang="en-US" sz="15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105456"/>
                  </a:ext>
                </a:extLst>
              </a:tr>
            </a:tbl>
          </a:graphicData>
        </a:graphic>
      </p:graphicFrame>
      <p:sp>
        <p:nvSpPr>
          <p:cNvPr id="5" name="สี่เหลี่ยมผืนผ้ามุมมน 18"/>
          <p:cNvSpPr/>
          <p:nvPr/>
        </p:nvSpPr>
        <p:spPr>
          <a:xfrm>
            <a:off x="6240779" y="4996190"/>
            <a:ext cx="3073144" cy="365178"/>
          </a:xfrm>
          <a:prstGeom prst="round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18 กรกฎาคม 2565</a:t>
            </a:r>
          </a:p>
        </p:txBody>
      </p:sp>
      <p:sp>
        <p:nvSpPr>
          <p:cNvPr id="7" name="Pentagon 6"/>
          <p:cNvSpPr/>
          <p:nvPr/>
        </p:nvSpPr>
        <p:spPr>
          <a:xfrm>
            <a:off x="0" y="955603"/>
            <a:ext cx="3415229" cy="556782"/>
          </a:xfrm>
          <a:prstGeom prst="homePlate">
            <a:avLst/>
          </a:prstGeom>
          <a:solidFill>
            <a:srgbClr val="FFFFB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2.1 ปล่อยกู้ให้กับสมาชิก</a:t>
            </a:r>
          </a:p>
        </p:txBody>
      </p:sp>
    </p:spTree>
    <p:extLst>
      <p:ext uri="{BB962C8B-B14F-4D97-AF65-F5344CB8AC3E}">
        <p14:creationId xmlns:p14="http://schemas.microsoft.com/office/powerpoint/2010/main" val="3606954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th-TH" sz="3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3.2 รายงานการบริหารจัดการหนี้ของกองทุนพัฒนาบทบาทสตรี</a:t>
            </a:r>
          </a:p>
          <a:p>
            <a:pPr algn="ctr"/>
            <a:endParaRPr lang="th-TH" dirty="0"/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365207"/>
              </p:ext>
            </p:extLst>
          </p:nvPr>
        </p:nvGraphicFramePr>
        <p:xfrm>
          <a:off x="190500" y="2212623"/>
          <a:ext cx="9842499" cy="2036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300">
                  <a:extLst>
                    <a:ext uri="{9D8B030D-6E8A-4147-A177-3AD203B41FA5}">
                      <a16:colId xmlns:a16="http://schemas.microsoft.com/office/drawing/2014/main" val="404567474"/>
                    </a:ext>
                  </a:extLst>
                </a:gridCol>
                <a:gridCol w="1841316">
                  <a:extLst>
                    <a:ext uri="{9D8B030D-6E8A-4147-A177-3AD203B41FA5}">
                      <a16:colId xmlns:a16="http://schemas.microsoft.com/office/drawing/2014/main" val="574072618"/>
                    </a:ext>
                  </a:extLst>
                </a:gridCol>
                <a:gridCol w="1778460">
                  <a:extLst>
                    <a:ext uri="{9D8B030D-6E8A-4147-A177-3AD203B41FA5}">
                      <a16:colId xmlns:a16="http://schemas.microsoft.com/office/drawing/2014/main" val="2161352374"/>
                    </a:ext>
                  </a:extLst>
                </a:gridCol>
                <a:gridCol w="1612624">
                  <a:extLst>
                    <a:ext uri="{9D8B030D-6E8A-4147-A177-3AD203B41FA5}">
                      <a16:colId xmlns:a16="http://schemas.microsoft.com/office/drawing/2014/main" val="1210249613"/>
                    </a:ext>
                  </a:extLst>
                </a:gridCol>
                <a:gridCol w="1776344">
                  <a:extLst>
                    <a:ext uri="{9D8B030D-6E8A-4147-A177-3AD203B41FA5}">
                      <a16:colId xmlns:a16="http://schemas.microsoft.com/office/drawing/2014/main" val="2131337468"/>
                    </a:ext>
                  </a:extLst>
                </a:gridCol>
                <a:gridCol w="1449455">
                  <a:extLst>
                    <a:ext uri="{9D8B030D-6E8A-4147-A177-3AD203B41FA5}">
                      <a16:colId xmlns:a16="http://schemas.microsoft.com/office/drawing/2014/main" val="3856309482"/>
                    </a:ext>
                  </a:extLst>
                </a:gridCol>
              </a:tblGrid>
              <a:tr h="778632"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วัน/เดือน/ปี</a:t>
                      </a:r>
                      <a:endParaRPr lang="en-US" sz="1600" b="1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F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kern="120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ยอดลูกหนี้คงเหลือ</a:t>
                      </a:r>
                      <a:endParaRPr lang="en-US" sz="1600" b="1" kern="120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F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kern="120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หนี้ยังไม่ถึงกำหนดชำระ</a:t>
                      </a:r>
                      <a:endParaRPr lang="en-US" sz="1600" b="1" kern="120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F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kern="120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หนี้ดำเนินคดี</a:t>
                      </a:r>
                      <a:endParaRPr lang="en-US" sz="1600" b="1" kern="120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F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kern="120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หนี้เกินกำหนดชำระ</a:t>
                      </a:r>
                      <a:endParaRPr lang="en-US" sz="1600" b="1" kern="120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F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600" b="1" dirty="0">
                          <a:solidFill>
                            <a:srgbClr val="001E5C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ร้อยละของหนี้เกินกำหนดชำระ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F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485398"/>
                  </a:ext>
                </a:extLst>
              </a:tr>
              <a:tr h="525668"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15</a:t>
                      </a:r>
                      <a:r>
                        <a:rPr lang="th-TH" sz="15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มิ.ย. 65</a:t>
                      </a:r>
                      <a:endParaRPr lang="en-US" sz="15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D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</a:t>
                      </a:r>
                      <a:r>
                        <a:rPr lang="en-US" sz="15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5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969</a:t>
                      </a:r>
                      <a:r>
                        <a:rPr lang="en-US" sz="15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5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958</a:t>
                      </a:r>
                      <a:r>
                        <a:rPr lang="en-US" sz="15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5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926.00</a:t>
                      </a:r>
                      <a:r>
                        <a:rPr lang="th-TH" sz="1500" b="0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endParaRPr lang="th-TH" sz="1500" b="0" strike="noStrike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D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</a:t>
                      </a:r>
                      <a:r>
                        <a:rPr lang="en-US" sz="15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5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071</a:t>
                      </a:r>
                      <a:r>
                        <a:rPr lang="en-US" sz="15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5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472</a:t>
                      </a:r>
                      <a:r>
                        <a:rPr lang="en-US" sz="15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5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498.34</a:t>
                      </a:r>
                      <a:r>
                        <a:rPr lang="th-TH" sz="1500" b="0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endParaRPr lang="th-TH" sz="1500" b="0" strike="noStrike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D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0" strike="noStrike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89,655,636.87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D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808</a:t>
                      </a:r>
                      <a:r>
                        <a:rPr lang="en-US" sz="15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,830,</a:t>
                      </a:r>
                      <a:r>
                        <a:rPr lang="th-TH" sz="15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790.79</a:t>
                      </a:r>
                      <a:endParaRPr lang="th-TH" sz="1500" b="0" strike="noStrike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D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0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16.27</a:t>
                      </a:r>
                      <a:endParaRPr lang="th-TH" sz="1500" b="0" strike="noStrike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D1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118427"/>
                  </a:ext>
                </a:extLst>
              </a:tr>
              <a:tr h="553441"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18</a:t>
                      </a:r>
                      <a:r>
                        <a:rPr lang="th-TH" sz="15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ก.ค. 65</a:t>
                      </a:r>
                      <a:endParaRPr lang="en-US" sz="15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4,879,688,924.24</a:t>
                      </a:r>
                      <a:endParaRPr lang="th-TH" sz="1500" b="0" strike="noStrike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3,862,995,065.19 </a:t>
                      </a:r>
                      <a:endParaRPr lang="th-TH" sz="1500" b="0" strike="noStrike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91,323,462.74 </a:t>
                      </a:r>
                      <a:endParaRPr lang="th-TH" sz="1500" b="0" strike="noStrike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925,370,396.31 </a:t>
                      </a:r>
                      <a:endParaRPr lang="th-TH" sz="1500" b="0" strike="noStrike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18.96</a:t>
                      </a:r>
                      <a:r>
                        <a:rPr lang="th-TH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endParaRPr lang="th-TH" sz="1500" b="0" strike="noStrike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105456"/>
                  </a:ext>
                </a:extLst>
              </a:tr>
            </a:tbl>
          </a:graphicData>
        </a:graphic>
      </p:graphicFrame>
      <p:sp>
        <p:nvSpPr>
          <p:cNvPr id="7" name="Pentagon 6"/>
          <p:cNvSpPr/>
          <p:nvPr/>
        </p:nvSpPr>
        <p:spPr>
          <a:xfrm>
            <a:off x="0" y="1136531"/>
            <a:ext cx="5398265" cy="556782"/>
          </a:xfrm>
          <a:prstGeom prst="homePlate">
            <a:avLst/>
          </a:prstGeom>
          <a:solidFill>
            <a:srgbClr val="FFFFB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h-TH" sz="2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2.2 เปรียบเทียบร้อยละของหนี้เกินกำหนดชำระ</a:t>
            </a:r>
          </a:p>
        </p:txBody>
      </p:sp>
      <p:sp>
        <p:nvSpPr>
          <p:cNvPr id="9" name="สี่เหลี่ยมผืนผ้ามุมมน 18"/>
          <p:cNvSpPr/>
          <p:nvPr/>
        </p:nvSpPr>
        <p:spPr>
          <a:xfrm>
            <a:off x="6240779" y="4996190"/>
            <a:ext cx="3073144" cy="365178"/>
          </a:xfrm>
          <a:prstGeom prst="round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18 กรกฎาคม 2565</a:t>
            </a:r>
          </a:p>
        </p:txBody>
      </p:sp>
    </p:spTree>
    <p:extLst>
      <p:ext uri="{BB962C8B-B14F-4D97-AF65-F5344CB8AC3E}">
        <p14:creationId xmlns:p14="http://schemas.microsoft.com/office/powerpoint/2010/main" val="1155801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ตัวเชื่อมต่อตรง 23"/>
          <p:cNvCxnSpPr/>
          <p:nvPr/>
        </p:nvCxnSpPr>
        <p:spPr>
          <a:xfrm flipH="1">
            <a:off x="4858129" y="3845041"/>
            <a:ext cx="1" cy="311386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ตัวเชื่อมต่อตรง 37"/>
          <p:cNvCxnSpPr>
            <a:cxnSpLocks/>
          </p:cNvCxnSpPr>
          <p:nvPr/>
        </p:nvCxnSpPr>
        <p:spPr>
          <a:xfrm>
            <a:off x="6062846" y="4145368"/>
            <a:ext cx="0" cy="319032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th-TH" sz="3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3.2 รายงานการบริหารจัดการหนี้ของกองทุนพัฒนาบทบาทสตรี</a:t>
            </a:r>
          </a:p>
          <a:p>
            <a:pPr algn="ctr"/>
            <a:endParaRPr lang="th-TH" dirty="0"/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7" name="กลุ่ม 26"/>
          <p:cNvGrpSpPr/>
          <p:nvPr/>
        </p:nvGrpSpPr>
        <p:grpSpPr>
          <a:xfrm>
            <a:off x="1167495" y="739460"/>
            <a:ext cx="6316728" cy="4929759"/>
            <a:chOff x="-1133995" y="1073938"/>
            <a:chExt cx="10699351" cy="4948802"/>
          </a:xfrm>
          <a:solidFill>
            <a:srgbClr val="92D050"/>
          </a:solidFill>
        </p:grpSpPr>
        <p:cxnSp>
          <p:nvCxnSpPr>
            <p:cNvPr id="38" name="ตัวเชื่อมต่อตรง 37"/>
            <p:cNvCxnSpPr>
              <a:cxnSpLocks/>
            </p:cNvCxnSpPr>
            <p:nvPr/>
          </p:nvCxnSpPr>
          <p:spPr>
            <a:xfrm>
              <a:off x="3212012" y="4493913"/>
              <a:ext cx="0" cy="320264"/>
            </a:xfrm>
            <a:prstGeom prst="line">
              <a:avLst/>
            </a:prstGeom>
            <a:grpFill/>
            <a:ln w="57150">
              <a:solidFill>
                <a:srgbClr val="00206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สี่เหลี่ยมผืนผ้ามุมมน 28"/>
            <p:cNvSpPr/>
            <p:nvPr/>
          </p:nvSpPr>
          <p:spPr>
            <a:xfrm>
              <a:off x="-1133995" y="2857325"/>
              <a:ext cx="3860643" cy="1348151"/>
            </a:xfrm>
            <a:prstGeom prst="roundRect">
              <a:avLst/>
            </a:prstGeom>
            <a:solidFill>
              <a:srgbClr val="F6F4D2">
                <a:alpha val="90000"/>
              </a:srgb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  <a:p>
              <a:pPr algn="ctr">
                <a:lnSpc>
                  <a:spcPct val="13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หนี้ยังไม่ถึงกำหนดชำระ</a:t>
              </a:r>
              <a:endParaRPr lang="en-US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3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3,862,995,065.19 บาท</a:t>
              </a:r>
              <a:endParaRPr lang="en-GB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3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(คิดเป็นร้อยละ 79.17</a:t>
              </a:r>
              <a:r>
                <a:rPr lang="th-TH" sz="1400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br>
                <a:rPr lang="th-TH" sz="1400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ของหนี้คงเหลือ)</a:t>
              </a:r>
              <a:endParaRPr lang="en-US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50000"/>
                </a:lnSpc>
              </a:pPr>
              <a:endPara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30" name="สี่เหลี่ยมผืนผ้ามุมมน 29"/>
            <p:cNvSpPr/>
            <p:nvPr/>
          </p:nvSpPr>
          <p:spPr>
            <a:xfrm>
              <a:off x="3304397" y="2841197"/>
              <a:ext cx="3788807" cy="1349661"/>
            </a:xfrm>
            <a:prstGeom prst="roundRect">
              <a:avLst/>
            </a:prstGeom>
            <a:solidFill>
              <a:srgbClr val="FFCDCE">
                <a:alpha val="80000"/>
              </a:srgb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  <a:p>
              <a:pPr algn="ctr"/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หนี้เกินกำหนดชำระ</a:t>
              </a:r>
              <a:endParaRPr lang="en-US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3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925,370,396.31</a:t>
              </a:r>
              <a:r>
                <a:rPr lang="th-TH" dirty="0"/>
                <a:t> </a:t>
              </a: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บาท</a:t>
              </a:r>
              <a:endParaRPr lang="en-GB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3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(คิดเป็นร้อยละ 18.96  ของหนี้คงเหลือ)</a:t>
              </a:r>
              <a:endParaRPr lang="en-US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30000"/>
                </a:lnSpc>
              </a:pPr>
              <a:endPara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31" name="สี่เหลี่ยมผืนผ้ามุมมน 30"/>
            <p:cNvSpPr/>
            <p:nvPr/>
          </p:nvSpPr>
          <p:spPr>
            <a:xfrm>
              <a:off x="1353651" y="4795229"/>
              <a:ext cx="3745637" cy="1227511"/>
            </a:xfrm>
            <a:prstGeom prst="roundRect">
              <a:avLst/>
            </a:prstGeom>
            <a:solidFill>
              <a:srgbClr val="F2E5FF"/>
            </a:solidFill>
            <a:ln w="381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  <a:p>
              <a:pPr algn="ctr"/>
              <a:endParaRPr lang="th-TH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/>
              <a:endPara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20000"/>
                </a:lnSpc>
                <a:spcBef>
                  <a:spcPts val="400"/>
                </a:spcBef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หนี้กองทุนเดิม</a:t>
              </a:r>
            </a:p>
            <a:p>
              <a:pPr algn="ctr">
                <a:lnSpc>
                  <a:spcPct val="12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325,925,633.94</a:t>
              </a:r>
              <a:r>
                <a:rPr lang="th-TH" dirty="0"/>
                <a:t> </a:t>
              </a: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บาท</a:t>
              </a:r>
              <a:endParaRPr lang="en-GB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2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(คิดเป็นร้อยละ 6.68</a:t>
              </a:r>
            </a:p>
            <a:p>
              <a:pPr algn="ctr">
                <a:lnSpc>
                  <a:spcPct val="12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ของหนี้คงเหลือ)</a:t>
              </a:r>
              <a:endParaRPr lang="en-US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50000"/>
                </a:lnSpc>
              </a:pPr>
              <a:endParaRPr lang="en-US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/>
              <a:endPara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/>
              <a:endPara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2" name="สี่เหลี่ยมผืนผ้ามุมมน 31"/>
            <p:cNvSpPr/>
            <p:nvPr/>
          </p:nvSpPr>
          <p:spPr>
            <a:xfrm>
              <a:off x="5436897" y="4795231"/>
              <a:ext cx="3565066" cy="122750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  <a:p>
              <a:pPr algn="ctr">
                <a:lnSpc>
                  <a:spcPct val="12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หนี้กองทุนใหม่</a:t>
              </a:r>
            </a:p>
            <a:p>
              <a:pPr algn="ctr">
                <a:lnSpc>
                  <a:spcPct val="12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599,444,762.37</a:t>
              </a:r>
              <a:r>
                <a:rPr lang="th-TH" dirty="0"/>
                <a:t> </a:t>
              </a: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บาท</a:t>
              </a:r>
              <a:endParaRPr lang="en-GB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2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(คิดเป็นร้อยละ 12.28</a:t>
              </a:r>
            </a:p>
            <a:p>
              <a:pPr algn="ctr">
                <a:lnSpc>
                  <a:spcPct val="12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ของหนี้คงเหลือ)</a:t>
              </a:r>
              <a:endParaRPr lang="en-US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/>
              <a:endPara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33" name="ตัวเชื่อมต่อตรง 32"/>
            <p:cNvCxnSpPr/>
            <p:nvPr/>
          </p:nvCxnSpPr>
          <p:spPr>
            <a:xfrm>
              <a:off x="586235" y="2426085"/>
              <a:ext cx="8979121" cy="0"/>
            </a:xfrm>
            <a:prstGeom prst="line">
              <a:avLst/>
            </a:prstGeom>
            <a:grpFill/>
            <a:ln w="57150">
              <a:solidFill>
                <a:srgbClr val="00206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/>
            <p:cNvCxnSpPr/>
            <p:nvPr/>
          </p:nvCxnSpPr>
          <p:spPr>
            <a:xfrm>
              <a:off x="633218" y="2440297"/>
              <a:ext cx="0" cy="418969"/>
            </a:xfrm>
            <a:prstGeom prst="line">
              <a:avLst/>
            </a:prstGeom>
            <a:grpFill/>
            <a:ln w="57150">
              <a:solidFill>
                <a:srgbClr val="00206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/>
            <p:cNvCxnSpPr/>
            <p:nvPr/>
          </p:nvCxnSpPr>
          <p:spPr>
            <a:xfrm>
              <a:off x="5124775" y="2415855"/>
              <a:ext cx="0" cy="418969"/>
            </a:xfrm>
            <a:prstGeom prst="line">
              <a:avLst/>
            </a:prstGeom>
            <a:grpFill/>
            <a:ln w="57150">
              <a:solidFill>
                <a:srgbClr val="00206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/>
            <p:cNvCxnSpPr>
              <a:cxnSpLocks/>
            </p:cNvCxnSpPr>
            <p:nvPr/>
          </p:nvCxnSpPr>
          <p:spPr>
            <a:xfrm>
              <a:off x="3184234" y="4518501"/>
              <a:ext cx="4008222" cy="0"/>
            </a:xfrm>
            <a:prstGeom prst="line">
              <a:avLst/>
            </a:prstGeom>
            <a:grpFill/>
            <a:ln w="57150">
              <a:solidFill>
                <a:srgbClr val="00206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สี่เหลี่ยมผืนผ้ามุมมน 27"/>
            <p:cNvSpPr/>
            <p:nvPr/>
          </p:nvSpPr>
          <p:spPr>
            <a:xfrm>
              <a:off x="3394842" y="1073938"/>
              <a:ext cx="3797613" cy="109458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ยอดลูกหนี้คงเหลือ</a:t>
              </a:r>
              <a:endParaRPr lang="en-US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5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4,879,688,924.24</a:t>
              </a:r>
              <a:r>
                <a:rPr lang="th-TH" sz="1400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บาท</a:t>
              </a:r>
              <a:endParaRPr lang="en-GB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5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(ณ วันที่ 18 ก.ค. 65)</a:t>
              </a:r>
              <a:endParaRPr lang="en-US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50000"/>
                </a:lnSpc>
              </a:pPr>
              <a:endPara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cxnSp>
        <p:nvCxnSpPr>
          <p:cNvPr id="39" name="ตัวเชื่อมต่อตรง 38"/>
          <p:cNvCxnSpPr/>
          <p:nvPr/>
        </p:nvCxnSpPr>
        <p:spPr>
          <a:xfrm flipH="1">
            <a:off x="4858130" y="1825209"/>
            <a:ext cx="1" cy="261195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สี่เหลี่ยมผืนผ้ามุมมน 18"/>
          <p:cNvSpPr/>
          <p:nvPr/>
        </p:nvSpPr>
        <p:spPr>
          <a:xfrm>
            <a:off x="6924725" y="824513"/>
            <a:ext cx="3073144" cy="365178"/>
          </a:xfrm>
          <a:prstGeom prst="round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18 กรกฎาคม 2565</a:t>
            </a:r>
          </a:p>
        </p:txBody>
      </p:sp>
      <p:sp>
        <p:nvSpPr>
          <p:cNvPr id="36" name="สี่เหลี่ยมผืนผ้ามุมมน 29"/>
          <p:cNvSpPr/>
          <p:nvPr/>
        </p:nvSpPr>
        <p:spPr>
          <a:xfrm>
            <a:off x="6365798" y="2499919"/>
            <a:ext cx="2236852" cy="134446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ctr"/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หนี้ดำเนินคดี</a:t>
            </a:r>
            <a:endParaRPr lang="en-US" sz="14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30000"/>
              </a:lnSpc>
            </a:pP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91,323,462.74</a:t>
            </a:r>
            <a:r>
              <a:rPr lang="th-TH" dirty="0"/>
              <a:t> </a:t>
            </a: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บาท</a:t>
            </a:r>
            <a:endParaRPr lang="en-GB" sz="14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30000"/>
              </a:lnSpc>
            </a:pP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(คิดเป็นร้อยละ 1.87  </a:t>
            </a:r>
            <a:b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ของหนี้คงเหลือ)</a:t>
            </a:r>
            <a:endParaRPr lang="en-US" sz="14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50000"/>
              </a:lnSpc>
            </a:pPr>
            <a:endParaRPr lang="th-TH" sz="14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cxnSp>
        <p:nvCxnSpPr>
          <p:cNvPr id="40" name="ตัวเชื่อมต่อตรง 33"/>
          <p:cNvCxnSpPr/>
          <p:nvPr/>
        </p:nvCxnSpPr>
        <p:spPr>
          <a:xfrm>
            <a:off x="7462048" y="2073704"/>
            <a:ext cx="0" cy="417357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91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CEE58450-27B8-41A0-874F-DAED310BD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587787"/>
              </p:ext>
            </p:extLst>
          </p:nvPr>
        </p:nvGraphicFramePr>
        <p:xfrm>
          <a:off x="58833" y="2159750"/>
          <a:ext cx="10024968" cy="2129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5167">
                  <a:extLst>
                    <a:ext uri="{9D8B030D-6E8A-4147-A177-3AD203B41FA5}">
                      <a16:colId xmlns:a16="http://schemas.microsoft.com/office/drawing/2014/main" val="1655606250"/>
                    </a:ext>
                  </a:extLst>
                </a:gridCol>
                <a:gridCol w="1048568">
                  <a:extLst>
                    <a:ext uri="{9D8B030D-6E8A-4147-A177-3AD203B41FA5}">
                      <a16:colId xmlns:a16="http://schemas.microsoft.com/office/drawing/2014/main" val="3924223850"/>
                    </a:ext>
                  </a:extLst>
                </a:gridCol>
                <a:gridCol w="1490482">
                  <a:extLst>
                    <a:ext uri="{9D8B030D-6E8A-4147-A177-3AD203B41FA5}">
                      <a16:colId xmlns:a16="http://schemas.microsoft.com/office/drawing/2014/main" val="1506995247"/>
                    </a:ext>
                  </a:extLst>
                </a:gridCol>
                <a:gridCol w="1545279">
                  <a:extLst>
                    <a:ext uri="{9D8B030D-6E8A-4147-A177-3AD203B41FA5}">
                      <a16:colId xmlns:a16="http://schemas.microsoft.com/office/drawing/2014/main" val="888816230"/>
                    </a:ext>
                  </a:extLst>
                </a:gridCol>
                <a:gridCol w="1490482">
                  <a:extLst>
                    <a:ext uri="{9D8B030D-6E8A-4147-A177-3AD203B41FA5}">
                      <a16:colId xmlns:a16="http://schemas.microsoft.com/office/drawing/2014/main" val="3879877980"/>
                    </a:ext>
                  </a:extLst>
                </a:gridCol>
                <a:gridCol w="1490482">
                  <a:extLst>
                    <a:ext uri="{9D8B030D-6E8A-4147-A177-3AD203B41FA5}">
                      <a16:colId xmlns:a16="http://schemas.microsoft.com/office/drawing/2014/main" val="101214101"/>
                    </a:ext>
                  </a:extLst>
                </a:gridCol>
                <a:gridCol w="1494508">
                  <a:extLst>
                    <a:ext uri="{9D8B030D-6E8A-4147-A177-3AD203B41FA5}">
                      <a16:colId xmlns:a16="http://schemas.microsoft.com/office/drawing/2014/main" val="23176135"/>
                    </a:ext>
                  </a:extLst>
                </a:gridCol>
              </a:tblGrid>
              <a:tr h="1136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ลูกหนี้กองทุนเดิม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(ณ 17 พ.ค. 2559)</a:t>
                      </a:r>
                      <a:endParaRPr lang="en-US" sz="1400" b="1" spc="-5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จำนวน/บาท</a:t>
                      </a: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วัน/เดือน/ปี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จำนวน/บาท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จำนวน/บาท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หนี้ยังไม่ถึงกำหนดชำระ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จำนวน/บาท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หนี้ดำเนินคดี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จำนวน/บาท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หนี้เกินกำหนดชำระ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จำนวน/บาท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439690"/>
                  </a:ext>
                </a:extLst>
              </a:tr>
              <a:tr h="496465"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  <a:r>
                        <a:rPr lang="th-TH" sz="1350" b="1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3,331,586,349.59 </a:t>
                      </a:r>
                      <a:endParaRPr lang="en-US" sz="1350" b="1" spc="-1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h-TH" sz="1400" b="1" spc="-4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15 มิ.ย. 65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50" b="1" spc="-8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2,338,857,056.06</a:t>
                      </a:r>
                      <a:endParaRPr lang="en-US" sz="1350" b="1" spc="-8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50" b="1" spc="-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992</a:t>
                      </a:r>
                      <a:r>
                        <a:rPr lang="en-US" sz="1350" b="1" spc="-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350" b="1" spc="-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729</a:t>
                      </a:r>
                      <a:r>
                        <a:rPr lang="en-US" sz="1350" b="1" spc="-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350" b="1" spc="-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293.53</a:t>
                      </a:r>
                      <a:endParaRPr lang="en-US" sz="13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50" b="1" spc="-2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606</a:t>
                      </a:r>
                      <a:r>
                        <a:rPr lang="en-US" sz="1350" b="1" spc="-2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350" b="1" spc="-2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656</a:t>
                      </a:r>
                      <a:r>
                        <a:rPr lang="en-US" sz="1350" b="1" spc="-2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350" b="1" spc="-2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712.31</a:t>
                      </a:r>
                      <a:endParaRPr lang="en-US" sz="13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5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80,177,424.04</a:t>
                      </a:r>
                      <a:endParaRPr lang="en-US" sz="13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50" b="1" spc="-2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305,895,157.18</a:t>
                      </a:r>
                      <a:endParaRPr lang="en-US" sz="13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31194"/>
                  </a:ext>
                </a:extLst>
              </a:tr>
              <a:tr h="49646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50" b="1" spc="-4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18 ก.ค. 65</a:t>
                      </a:r>
                      <a:endParaRPr lang="en-US" sz="13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50" b="1" spc="-6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2,346,015,753.19</a:t>
                      </a:r>
                      <a:endParaRPr lang="en-US" sz="13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50" b="1" spc="-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985,570,596.40</a:t>
                      </a:r>
                      <a:endParaRPr lang="en-US" sz="13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50" b="1" spc="-2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578,367,239.37</a:t>
                      </a:r>
                      <a:endParaRPr lang="en-US" sz="13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50" b="1" spc="-4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81,277,723.09</a:t>
                      </a:r>
                      <a:endParaRPr lang="en-US" sz="13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50" b="1" spc="-2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325,925,633.94</a:t>
                      </a:r>
                      <a:endParaRPr lang="en-US" sz="13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069373"/>
                  </a:ext>
                </a:extLst>
              </a:tr>
            </a:tbl>
          </a:graphicData>
        </a:graphic>
      </p:graphicFrame>
      <p:sp>
        <p:nvSpPr>
          <p:cNvPr id="6" name="สี่เหลี่ยมผืนผ้า 19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th-TH" sz="3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3.2 รายงานการบริหารจัดการหนี้ของกองทุนพัฒนาบทบาทสตรี</a:t>
            </a:r>
          </a:p>
          <a:p>
            <a:pPr algn="ctr"/>
            <a:endParaRPr lang="th-TH" dirty="0"/>
          </a:p>
        </p:txBody>
      </p:sp>
      <p:sp>
        <p:nvSpPr>
          <p:cNvPr id="7" name="สี่เหลี่ยมผืนผ้า 25"/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Pentagon 1"/>
          <p:cNvSpPr/>
          <p:nvPr/>
        </p:nvSpPr>
        <p:spPr>
          <a:xfrm>
            <a:off x="-1" y="896880"/>
            <a:ext cx="4911969" cy="556782"/>
          </a:xfrm>
          <a:prstGeom prst="homePlate">
            <a:avLst/>
          </a:prstGeom>
          <a:solidFill>
            <a:srgbClr val="FFFFB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2.3 การบริหารจัดการหนี้กองทุนเดิม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04631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168092" y="1330377"/>
            <a:ext cx="3898457" cy="521770"/>
            <a:chOff x="93335" y="732358"/>
            <a:chExt cx="3707409" cy="521770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7" name="กลุ่ม 6"/>
            <p:cNvGrpSpPr/>
            <p:nvPr/>
          </p:nvGrpSpPr>
          <p:grpSpPr>
            <a:xfrm>
              <a:off x="93335" y="732358"/>
              <a:ext cx="3707409" cy="521770"/>
              <a:chOff x="215660" y="1172957"/>
              <a:chExt cx="4767359" cy="469594"/>
            </a:xfrm>
          </p:grpSpPr>
          <p:sp>
            <p:nvSpPr>
              <p:cNvPr id="8" name="สี่เหลี่ยมผืนผ้ามุมมน 10"/>
              <p:cNvSpPr/>
              <p:nvPr/>
            </p:nvSpPr>
            <p:spPr>
              <a:xfrm>
                <a:off x="503238" y="1177925"/>
                <a:ext cx="4479781" cy="461963"/>
              </a:xfrm>
              <a:prstGeom prst="roundRect">
                <a:avLst/>
              </a:prstGeom>
              <a:solidFill>
                <a:srgbClr val="FDF5F5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สี่เหลี่ยมผืนผ้ามุมมน 10"/>
              <p:cNvSpPr/>
              <p:nvPr/>
            </p:nvSpPr>
            <p:spPr>
              <a:xfrm>
                <a:off x="215660" y="1177926"/>
                <a:ext cx="4220681" cy="461963"/>
              </a:xfrm>
              <a:prstGeom prst="roundRect">
                <a:avLst/>
              </a:prstGeom>
              <a:solidFill>
                <a:srgbClr val="EB9999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สี่เหลี่ยมผืนผ้ามุมมน 10"/>
              <p:cNvSpPr/>
              <p:nvPr/>
            </p:nvSpPr>
            <p:spPr>
              <a:xfrm>
                <a:off x="215660" y="1172957"/>
                <a:ext cx="4124426" cy="469594"/>
              </a:xfrm>
              <a:prstGeom prst="roundRect">
                <a:avLst/>
              </a:prstGeom>
              <a:solidFill>
                <a:srgbClr val="F7DAD9">
                  <a:alpha val="89804"/>
                </a:srgb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1 </a:t>
                </a:r>
                <a:r>
                  <a:rPr lang="en-US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 </a:t>
                </a: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ประธานแจ้งให้ประชุมทราบ</a:t>
                </a:r>
              </a:p>
            </p:txBody>
          </p:sp>
        </p:grpSp>
        <p:sp>
          <p:nvSpPr>
            <p:cNvPr id="11" name="สี่เหลี่ยมผืนผ้า 10"/>
            <p:cNvSpPr/>
            <p:nvPr/>
          </p:nvSpPr>
          <p:spPr>
            <a:xfrm>
              <a:off x="3423644" y="833278"/>
              <a:ext cx="30519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</a:t>
              </a:r>
              <a:endParaRPr lang="th-TH" sz="2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12" name="สี่เหลี่ยมผืนผ้ามุมมน 8"/>
          <p:cNvSpPr/>
          <p:nvPr/>
        </p:nvSpPr>
        <p:spPr>
          <a:xfrm>
            <a:off x="4088519" y="2180519"/>
            <a:ext cx="5744194" cy="640071"/>
          </a:xfrm>
          <a:prstGeom prst="roundRect">
            <a:avLst>
              <a:gd name="adj" fmla="val 7784"/>
            </a:avLst>
          </a:prstGeom>
          <a:noFill/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thaiDist">
              <a:lnSpc>
                <a:spcPct val="150000"/>
              </a:lnSpc>
              <a:spcAft>
                <a:spcPts val="1000"/>
              </a:spcAft>
            </a:pPr>
            <a:endParaRPr lang="th-TH" sz="1200" b="1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algn="thaiDist">
              <a:lnSpc>
                <a:spcPct val="150000"/>
              </a:lnSpc>
              <a:spcAft>
                <a:spcPts val="1000"/>
              </a:spcAft>
            </a:pP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รับรองรายงานการประชุมคณะกรรมการบริหารกองทุนพัฒนาบทบาทสตรี                      ครั้งที่ 6/2565 เมื่อวันจันทร์ที่ 27 มิถุนายน 2565</a:t>
            </a:r>
            <a:endParaRPr lang="en-US" sz="1400" dirty="0">
              <a:solidFill>
                <a:srgbClr val="002060"/>
              </a:solidFill>
              <a:latin typeface="Chulabhorn Likit Text" panose="00000500000000000000" pitchFamily="50" charset="-34"/>
              <a:ea typeface="Calibri"/>
              <a:cs typeface="Chulabhorn Likit Text" panose="00000500000000000000" pitchFamily="50" charset="-34"/>
            </a:endParaRPr>
          </a:p>
          <a:p>
            <a:pPr defTabSz="299858">
              <a:spcAft>
                <a:spcPts val="333"/>
              </a:spcAft>
              <a:defRPr/>
            </a:pPr>
            <a:endParaRPr lang="th-TH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2" name="กลุ่ม 31"/>
          <p:cNvGrpSpPr/>
          <p:nvPr/>
        </p:nvGrpSpPr>
        <p:grpSpPr>
          <a:xfrm>
            <a:off x="168092" y="2198189"/>
            <a:ext cx="3859228" cy="534184"/>
            <a:chOff x="11007" y="1616845"/>
            <a:chExt cx="3768905" cy="480765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13" name="กลุ่ม 12"/>
            <p:cNvGrpSpPr/>
            <p:nvPr/>
          </p:nvGrpSpPr>
          <p:grpSpPr>
            <a:xfrm>
              <a:off x="11007" y="1616845"/>
              <a:ext cx="3768905" cy="480765"/>
              <a:chOff x="122178" y="1159124"/>
              <a:chExt cx="4962585" cy="480765"/>
            </a:xfrm>
          </p:grpSpPr>
          <p:sp>
            <p:nvSpPr>
              <p:cNvPr id="14" name="สี่เหลี่ยมผืนผ้ามุมมน 10"/>
              <p:cNvSpPr/>
              <p:nvPr/>
            </p:nvSpPr>
            <p:spPr>
              <a:xfrm>
                <a:off x="503238" y="1177925"/>
                <a:ext cx="4581525" cy="461963"/>
              </a:xfrm>
              <a:prstGeom prst="roundRect">
                <a:avLst/>
              </a:prstGeom>
              <a:solidFill>
                <a:srgbClr val="FFF5D9"/>
              </a:solidFill>
              <a:ln>
                <a:solidFill>
                  <a:srgbClr val="FFF5D9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r>
                  <a:rPr lang="th-TH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สร้างสรรค์ชุมชนให้พึ่งตนเองได้</a:t>
                </a: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สี่เหลี่ยมผืนผ้ามุมมน 10"/>
              <p:cNvSpPr/>
              <p:nvPr/>
            </p:nvSpPr>
            <p:spPr>
              <a:xfrm>
                <a:off x="350838" y="1177925"/>
                <a:ext cx="4167187" cy="461963"/>
              </a:xfrm>
              <a:prstGeom prst="roundRect">
                <a:avLst/>
              </a:prstGeom>
              <a:solidFill>
                <a:srgbClr val="FFDF85"/>
              </a:solidFill>
              <a:ln>
                <a:solidFill>
                  <a:srgbClr val="FFDF85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สี่เหลี่ยมผืนผ้ามุมมน 10"/>
              <p:cNvSpPr/>
              <p:nvPr/>
            </p:nvSpPr>
            <p:spPr>
              <a:xfrm>
                <a:off x="122178" y="1159124"/>
                <a:ext cx="4278406" cy="480765"/>
              </a:xfrm>
              <a:prstGeom prst="roundRect">
                <a:avLst/>
              </a:prstGeom>
              <a:solidFill>
                <a:srgbClr val="FFEFC1"/>
              </a:solidFill>
              <a:ln>
                <a:solidFill>
                  <a:srgbClr val="FFEFC1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2</a:t>
                </a: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รับรองรายงานการประชุม</a:t>
                </a:r>
              </a:p>
            </p:txBody>
          </p:sp>
        </p:grpSp>
        <p:sp>
          <p:nvSpPr>
            <p:cNvPr id="17" name="สี่เหลี่ยมผืนผ้า 16"/>
            <p:cNvSpPr/>
            <p:nvPr/>
          </p:nvSpPr>
          <p:spPr>
            <a:xfrm>
              <a:off x="3400678" y="1713488"/>
              <a:ext cx="324368" cy="360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</a:t>
              </a:r>
              <a:endParaRPr lang="th-TH" sz="2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22" name="สี่เหลี่ยมผืนผ้า 21"/>
          <p:cNvSpPr/>
          <p:nvPr/>
        </p:nvSpPr>
        <p:spPr>
          <a:xfrm>
            <a:off x="4104199" y="3169221"/>
            <a:ext cx="5939275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h-TH" sz="1400" dirty="0">
                <a:solidFill>
                  <a:srgbClr val="001E5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3.1 การติดตามมติที่ประชุม</a:t>
            </a: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ครั้งที่ 6/2565 เมื่อวันจันทร์ที่ 27 มิถุนายน 2565 </a:t>
            </a:r>
            <a:b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3.2 รายงานการบริหารจัดการหนี้ของกองทุนพัฒนาบทบาทสตรี</a:t>
            </a:r>
            <a:endParaRPr lang="en-GB" sz="14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24" name="กลุ่ม 23"/>
          <p:cNvGrpSpPr/>
          <p:nvPr/>
        </p:nvGrpSpPr>
        <p:grpSpPr>
          <a:xfrm>
            <a:off x="180300" y="3148243"/>
            <a:ext cx="3846182" cy="513293"/>
            <a:chOff x="107504" y="2499742"/>
            <a:chExt cx="3672408" cy="4619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18" name="กลุ่ม 17"/>
            <p:cNvGrpSpPr/>
            <p:nvPr/>
          </p:nvGrpSpPr>
          <p:grpSpPr>
            <a:xfrm>
              <a:off x="107504" y="2499742"/>
              <a:ext cx="3672408" cy="461963"/>
              <a:chOff x="249238" y="1177925"/>
              <a:chExt cx="4835525" cy="461963"/>
            </a:xfrm>
          </p:grpSpPr>
          <p:sp>
            <p:nvSpPr>
              <p:cNvPr id="19" name="สี่เหลี่ยมผืนผ้ามุมมน 10"/>
              <p:cNvSpPr/>
              <p:nvPr/>
            </p:nvSpPr>
            <p:spPr>
              <a:xfrm>
                <a:off x="503238" y="1177925"/>
                <a:ext cx="4581525" cy="461963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r>
                  <a:rPr lang="th-TH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สร้างสรรค์ชุมชนให้พึ่งตนเองได้</a:t>
                </a: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สี่เหลี่ยมผืนผ้ามุมมน 10"/>
              <p:cNvSpPr/>
              <p:nvPr/>
            </p:nvSpPr>
            <p:spPr>
              <a:xfrm>
                <a:off x="350838" y="1177925"/>
                <a:ext cx="4167187" cy="461963"/>
              </a:xfrm>
              <a:prstGeom prst="roundRect">
                <a:avLst/>
              </a:prstGeom>
              <a:solidFill>
                <a:srgbClr val="A8D072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r>
                  <a:rPr lang="th-TH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สร้างสรรค์ชุมชนให้พึ่งตนเองได้</a:t>
                </a: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สี่เหลี่ยมผืนผ้ามุมมน 10"/>
              <p:cNvSpPr/>
              <p:nvPr/>
            </p:nvSpPr>
            <p:spPr>
              <a:xfrm>
                <a:off x="249238" y="1177925"/>
                <a:ext cx="4167187" cy="461963"/>
              </a:xfrm>
              <a:prstGeom prst="roundRect">
                <a:avLst/>
              </a:prstGeom>
              <a:solidFill>
                <a:srgbClr val="DCECC6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3</a:t>
                </a: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สืบเนื่องจากการประชุม</a:t>
                </a:r>
              </a:p>
            </p:txBody>
          </p:sp>
        </p:grpSp>
        <p:sp>
          <p:nvSpPr>
            <p:cNvPr id="23" name="สี่เหลี่ยมผืนผ้า 22"/>
            <p:cNvSpPr/>
            <p:nvPr/>
          </p:nvSpPr>
          <p:spPr>
            <a:xfrm>
              <a:off x="3401268" y="2581106"/>
              <a:ext cx="332197" cy="360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</a:t>
              </a:r>
              <a:endParaRPr lang="th-TH" sz="2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31" name="สี่เหลี่ยมผืนผ้า 30"/>
          <p:cNvSpPr/>
          <p:nvPr/>
        </p:nvSpPr>
        <p:spPr>
          <a:xfrm>
            <a:off x="4093539" y="3973247"/>
            <a:ext cx="5949935" cy="1255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>
              <a:lnSpc>
                <a:spcPct val="130000"/>
              </a:lnSpc>
            </a:pP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รายงานผลการเบิกจ่ายตามแผนการดำเนินงานและแผนการใช้จ่ายงบประมาณกองทุนพัฒนาบทบาทสตรี ประจำปีงบประมาณ พ.ศ. 2565</a:t>
            </a:r>
          </a:p>
          <a:p>
            <a:pPr algn="thaiDist">
              <a:lnSpc>
                <a:spcPct val="140000"/>
              </a:lnSpc>
              <a:spcAft>
                <a:spcPts val="300"/>
              </a:spcAft>
            </a:pP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รายงานผลการดำเนินงานการประเมินผลการดำเนินงานทุนหมุนเวียน ประจำปีบัญชี 2565 กองทุนพัฒนาบทบาทสตรี กรมการพัฒนาชุมชน</a:t>
            </a:r>
          </a:p>
        </p:txBody>
      </p:sp>
      <p:grpSp>
        <p:nvGrpSpPr>
          <p:cNvPr id="35" name="กลุ่ม 34"/>
          <p:cNvGrpSpPr/>
          <p:nvPr/>
        </p:nvGrpSpPr>
        <p:grpSpPr>
          <a:xfrm>
            <a:off x="180300" y="4016502"/>
            <a:ext cx="3782589" cy="523183"/>
            <a:chOff x="204478" y="2499742"/>
            <a:chExt cx="3551339" cy="4708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36" name="กลุ่ม 17"/>
            <p:cNvGrpSpPr/>
            <p:nvPr/>
          </p:nvGrpSpPr>
          <p:grpSpPr>
            <a:xfrm>
              <a:off x="204478" y="2499742"/>
              <a:ext cx="3551339" cy="470863"/>
              <a:chOff x="376926" y="1177925"/>
              <a:chExt cx="4676112" cy="470863"/>
            </a:xfrm>
          </p:grpSpPr>
          <p:sp>
            <p:nvSpPr>
              <p:cNvPr id="38" name="สี่เหลี่ยมผืนผ้ามุมมน 10"/>
              <p:cNvSpPr/>
              <p:nvPr/>
            </p:nvSpPr>
            <p:spPr>
              <a:xfrm>
                <a:off x="503239" y="1177925"/>
                <a:ext cx="4549799" cy="461963"/>
              </a:xfrm>
              <a:prstGeom prst="roundRect">
                <a:avLst/>
              </a:prstGeom>
              <a:solidFill>
                <a:srgbClr val="E7E5DD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" name="สี่เหลี่ยมผืนผ้ามุมมน 10"/>
              <p:cNvSpPr/>
              <p:nvPr/>
            </p:nvSpPr>
            <p:spPr>
              <a:xfrm>
                <a:off x="376926" y="1186825"/>
                <a:ext cx="4172666" cy="461963"/>
              </a:xfrm>
              <a:prstGeom prst="roundRect">
                <a:avLst/>
              </a:prstGeom>
              <a:solidFill>
                <a:srgbClr val="ABA387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" name="สี่เหลี่ยมผืนผ้ามุมมน 10"/>
              <p:cNvSpPr/>
              <p:nvPr/>
            </p:nvSpPr>
            <p:spPr>
              <a:xfrm>
                <a:off x="376927" y="1183968"/>
                <a:ext cx="4082923" cy="458580"/>
              </a:xfrm>
              <a:prstGeom prst="roundRect">
                <a:avLst/>
              </a:prstGeom>
              <a:solidFill>
                <a:srgbClr val="D6D2C4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4</a:t>
                </a: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เพื่อทราบ</a:t>
                </a:r>
              </a:p>
            </p:txBody>
          </p:sp>
        </p:grpSp>
        <p:sp>
          <p:nvSpPr>
            <p:cNvPr id="37" name="สี่เหลี่ยมผืนผ้า 36"/>
            <p:cNvSpPr/>
            <p:nvPr/>
          </p:nvSpPr>
          <p:spPr>
            <a:xfrm>
              <a:off x="3393719" y="2587857"/>
              <a:ext cx="328211" cy="360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th-TH" sz="2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17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178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179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180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190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191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181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182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83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187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88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89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84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185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86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176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177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35454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7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72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3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4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5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8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9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70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71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2188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65" name="TextBox 64"/>
          <p:cNvSpPr txBox="1"/>
          <p:nvPr/>
        </p:nvSpPr>
        <p:spPr>
          <a:xfrm>
            <a:off x="12417" y="751132"/>
            <a:ext cx="7202708" cy="369332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ระเบียบวาระการประชุมคณะกรรมการบริหารกองทุนพัฒนาบทบาทสตรี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ตาราง 9">
            <a:extLst>
              <a:ext uri="{FF2B5EF4-FFF2-40B4-BE49-F238E27FC236}">
                <a16:creationId xmlns:a16="http://schemas.microsoft.com/office/drawing/2014/main" id="{17A8DD83-FB33-4115-808B-0CA8EEF15C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240964"/>
              </p:ext>
            </p:extLst>
          </p:nvPr>
        </p:nvGraphicFramePr>
        <p:xfrm>
          <a:off x="193674" y="1111227"/>
          <a:ext cx="9772652" cy="39352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43101">
                  <a:extLst>
                    <a:ext uri="{9D8B030D-6E8A-4147-A177-3AD203B41FA5}">
                      <a16:colId xmlns:a16="http://schemas.microsoft.com/office/drawing/2014/main" val="105685509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71026866"/>
                    </a:ext>
                  </a:extLst>
                </a:gridCol>
                <a:gridCol w="6305551">
                  <a:extLst>
                    <a:ext uri="{9D8B030D-6E8A-4147-A177-3AD203B41FA5}">
                      <a16:colId xmlns:a16="http://schemas.microsoft.com/office/drawing/2014/main" val="250798456"/>
                    </a:ext>
                  </a:extLst>
                </a:gridCol>
              </a:tblGrid>
              <a:tr h="5740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60170" algn="l"/>
                        </a:tabLst>
                      </a:pPr>
                      <a:r>
                        <a:rPr lang="th-TH" sz="1500" b="1" spc="-7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ร้อยละของ</a:t>
                      </a:r>
                      <a:r>
                        <a:rPr lang="th-TH" sz="1500" b="1" spc="-7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                             </a:t>
                      </a:r>
                      <a:r>
                        <a:rPr lang="th-TH" sz="1500" b="1" spc="-7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หนี้เกินกำหนดชำระ</a:t>
                      </a:r>
                      <a:endParaRPr lang="en-US" sz="15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C5C5C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60170" algn="l"/>
                        </a:tabLst>
                      </a:pPr>
                      <a:r>
                        <a:rPr lang="th-TH" sz="1500" b="1" spc="-7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 (จังหวัด)</a:t>
                      </a:r>
                      <a:endParaRPr lang="en-US" sz="15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C5C5C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60170" algn="l"/>
                        </a:tabLst>
                      </a:pPr>
                      <a:r>
                        <a:rPr lang="th-TH" sz="1500" b="1" spc="-7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รายละเอียด</a:t>
                      </a:r>
                      <a:endParaRPr lang="en-US" sz="15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C5C5C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702199"/>
                  </a:ext>
                </a:extLst>
              </a:tr>
              <a:tr h="2866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spc="-7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ต่ำกว่า 5</a:t>
                      </a:r>
                      <a:endParaRPr lang="en-US" sz="10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F9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 จังหวัด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F9F3F3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spc="-1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F9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882160"/>
                  </a:ext>
                </a:extLst>
              </a:tr>
              <a:tr h="6144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spc="-7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5.01  - 10</a:t>
                      </a:r>
                      <a:endParaRPr lang="en-US" sz="10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F7D9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15 จังหวัด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rgbClr val="F7D9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แพร่ </a:t>
                      </a:r>
                      <a:r>
                        <a:rPr lang="th-TH" sz="1400" b="1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-พิจิตร</a:t>
                      </a:r>
                      <a:r>
                        <a:rPr lang="th-TH" sz="140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-เชียงราย</a:t>
                      </a:r>
                      <a:r>
                        <a:rPr lang="th-TH" sz="140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-เพชรบุรี</a:t>
                      </a:r>
                      <a:r>
                        <a:rPr lang="th-TH" sz="1400" u="non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-หนองคาย</a:t>
                      </a:r>
                      <a:r>
                        <a:rPr lang="th-TH" sz="140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ตาก </a:t>
                      </a:r>
                      <a:r>
                        <a:rPr lang="th-TH" sz="1400" spc="-1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สุโขทัย</a:t>
                      </a: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+อ่างทอง</a:t>
                      </a:r>
                      <a:r>
                        <a:rPr lang="th-TH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ตรัง</a:t>
                      </a: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กาญจนบุรี </a:t>
                      </a:r>
                      <a:r>
                        <a:rPr lang="th-TH" sz="14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+มหาสารคาม</a:t>
                      </a:r>
                      <a:r>
                        <a:rPr lang="th-TH" sz="1400" b="1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หนองบัวลำภู </a:t>
                      </a:r>
                      <a:r>
                        <a:rPr lang="th-TH" sz="14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+</a:t>
                      </a:r>
                      <a:r>
                        <a:rPr lang="th-TH" sz="1400" b="1" u="sng" spc="-2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ประจวบคีรีขันธ์</a:t>
                      </a:r>
                      <a:r>
                        <a:rPr lang="th-TH" sz="1400" spc="-2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ชัยภูมิ ราชบุรี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rgbClr val="F7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69"/>
                  </a:ext>
                </a:extLst>
              </a:tr>
              <a:tr h="5693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spc="-7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10.01 - 15</a:t>
                      </a:r>
                      <a:endParaRPr lang="en-US" sz="10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F9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18 จังหวัด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rgbClr val="F9F3F3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สมุทรสาคร </a:t>
                      </a:r>
                      <a:r>
                        <a:rPr lang="th-TH" sz="1400" b="1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-แม่ฮ่องสอน</a:t>
                      </a:r>
                      <a:r>
                        <a:rPr lang="th-TH" sz="140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-สิงห์บุรี</a:t>
                      </a:r>
                      <a:r>
                        <a:rPr lang="th-TH" sz="140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สระแก้ว </a:t>
                      </a:r>
                      <a:r>
                        <a:rPr lang="th-TH" sz="1400" b="1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-พิษณุโลก</a:t>
                      </a:r>
                      <a:r>
                        <a:rPr lang="th-TH" sz="140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บุรีรัมย์ </a:t>
                      </a:r>
                      <a:r>
                        <a:rPr lang="th-TH" sz="1400" b="1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-อุทัยธานี</a:t>
                      </a:r>
                      <a:r>
                        <a:rPr lang="th-TH" sz="140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+พัทลุง</a:t>
                      </a:r>
                      <a:r>
                        <a:rPr lang="th-TH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b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-ลพบุรี</a:t>
                      </a:r>
                      <a:r>
                        <a:rPr lang="th-TH" sz="140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ปัตตานี จันทบุรี </a:t>
                      </a:r>
                      <a:r>
                        <a:rPr lang="th-TH" sz="1400" b="1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-อุตรดิตถ์</a:t>
                      </a:r>
                      <a:r>
                        <a:rPr lang="th-TH" sz="140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-เชียงใหม่</a:t>
                      </a:r>
                      <a:r>
                        <a:rPr lang="th-TH" sz="140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-น่าน</a:t>
                      </a:r>
                      <a:r>
                        <a:rPr lang="th-TH" sz="140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+พะเยา</a:t>
                      </a:r>
                      <a:r>
                        <a:rPr lang="th-TH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กาฬสินธุ์ </a:t>
                      </a:r>
                      <a:b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+พระนครศรีอยุธยา</a:t>
                      </a:r>
                      <a:r>
                        <a:rPr lang="th-TH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ลำพูน    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rgbClr val="F9F3F3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812204"/>
                  </a:ext>
                </a:extLst>
              </a:tr>
              <a:tr h="67047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spc="-7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15.01 - 20</a:t>
                      </a:r>
                      <a:endParaRPr lang="en-US" sz="10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F7D9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14 จังหวัด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F7D9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u="sng" spc="-3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</a:t>
                      </a:r>
                      <a:r>
                        <a:rPr lang="th-TH" sz="1400" b="1" u="sng" spc="-3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สระบุรี</a:t>
                      </a:r>
                      <a:r>
                        <a:rPr lang="th-TH" sz="1400" spc="-3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u="sng" spc="-3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-สุรินทร์</a:t>
                      </a:r>
                      <a:r>
                        <a:rPr lang="th-TH" sz="1400" spc="-3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u="sng" spc="-3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+ชลบุรี</a:t>
                      </a:r>
                      <a:r>
                        <a:rPr lang="th-TH" sz="1400" spc="-3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spc="-3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กำแพงเชร </a:t>
                      </a:r>
                      <a:r>
                        <a:rPr lang="th-TH" sz="1400" b="1" u="sng" spc="-3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-บึงกาฬ</a:t>
                      </a:r>
                      <a:r>
                        <a:rPr lang="th-TH" sz="1400" spc="-3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spc="-3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ระยอง เลย นครพนม สกลนคร มุกดาหาร </a:t>
                      </a:r>
                      <a:r>
                        <a:rPr lang="th-TH" sz="140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นครศรีธรรมราช ยโสธร สุพรรณบุรี สมุทรสงคราม </a:t>
                      </a:r>
                      <a:endParaRPr lang="en-US" sz="1400" spc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F7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013481"/>
                  </a:ext>
                </a:extLst>
              </a:tr>
              <a:tr h="8542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spc="-7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มากกว่า 20</a:t>
                      </a:r>
                      <a:endParaRPr lang="en-US" sz="10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F3959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30 จังหวัด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F3959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u="sng" spc="-2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</a:t>
                      </a:r>
                      <a:r>
                        <a:rPr lang="th-TH" sz="1400" b="1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ศรีสะเกษ</a:t>
                      </a:r>
                      <a:r>
                        <a:rPr lang="th-TH" sz="140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-ลำปาง</a:t>
                      </a:r>
                      <a:r>
                        <a:rPr lang="th-TH" sz="1400" spc="-2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spc="-2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ขอนแก่น ระนอง อำนาจเจริญ </a:t>
                      </a: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สมุทรปราการ นนทบุรี เพชรบูรณ์</a:t>
                      </a:r>
                      <a:r>
                        <a:rPr lang="th-TH" sz="1400" spc="-2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ตราด ร้อยเอ็ด นราธิวาส สงขลา ชัยนาท </a:t>
                      </a: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นครราชสีมา ชุมพร กระบี่ ปราจีนบุรี สตูล ฉะเชิงเทรา นครปฐม พังงา อุดรธานี นครนายก ปทุมธานี นครสวรรค์ สุราษฎร์ธานี ภูเก็ต อุบลราชธานี ยะลา กรุงเทพมหานคร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rgbClr val="F39597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512884"/>
                  </a:ext>
                </a:extLst>
              </a:tr>
            </a:tbl>
          </a:graphicData>
        </a:graphic>
      </p:graphicFrame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A138C25B-BD69-4C30-B718-F0A9FF798F8C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th-TH" sz="3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3.2 รายงานการบริหารจัดการหนี้ของกองทุนพัฒนาบทบาทสตรี</a:t>
            </a:r>
          </a:p>
          <a:p>
            <a:pPr algn="ctr"/>
            <a:endParaRPr lang="th-TH" dirty="0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B0B291C7-5011-458A-AA35-34C07320266C}"/>
              </a:ext>
            </a:extLst>
          </p:cNvPr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: รูปห้าเหลี่ยม 5">
            <a:extLst>
              <a:ext uri="{FF2B5EF4-FFF2-40B4-BE49-F238E27FC236}">
                <a16:creationId xmlns:a16="http://schemas.microsoft.com/office/drawing/2014/main" id="{B75B3600-362F-4DA1-AB6A-04C26C1DD035}"/>
              </a:ext>
            </a:extLst>
          </p:cNvPr>
          <p:cNvSpPr/>
          <p:nvPr/>
        </p:nvSpPr>
        <p:spPr>
          <a:xfrm>
            <a:off x="0" y="658403"/>
            <a:ext cx="7796463" cy="388033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5ECC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h-TH" sz="1600" b="1" spc="-7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2.4 ผลการบริหารจัดการหนี้ของจังหวัดแยกตามช่วงร้อยละของหนี้เกินกำหนดชำระจัดได้ ดังนี้ </a:t>
            </a:r>
            <a:endParaRPr lang="th-TH" sz="16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7640053" y="701091"/>
            <a:ext cx="2640264" cy="38426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50" spc="-6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18 กรกฎาคม 2565</a:t>
            </a:r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193674" y="5091654"/>
            <a:ext cx="9369631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th-TH" sz="13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หมายเหตุ </a:t>
            </a:r>
            <a:r>
              <a:rPr lang="en-US" sz="13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:</a:t>
            </a:r>
            <a:r>
              <a:rPr lang="th-TH" sz="13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</a:t>
            </a:r>
            <a:r>
              <a:rPr lang="th-TH" sz="135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35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+         </a:t>
            </a:r>
            <a:r>
              <a:rPr lang="th-TH" sz="13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หมายถึง จังหวัดที่มีการเปลี่ยนแปลงตามช่วงร้อยละของหนี้เกินกำหนดชำระดีขึ้นจากเดือนที่แล้ว   </a:t>
            </a:r>
            <a:endParaRPr lang="en-US" sz="135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30000"/>
              </a:lnSpc>
            </a:pPr>
            <a:r>
              <a:rPr lang="th-TH" sz="13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     </a:t>
            </a:r>
            <a:r>
              <a:rPr lang="th-TH" sz="135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         </a:t>
            </a:r>
            <a:r>
              <a:rPr lang="th-TH" sz="13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หมายถึง จังหวัดที่มีการเปลี่ยนแปลงตามช่วงร้อยละของหนี้เกินกำหนดชำระลดลงจากเดือนที่แล้ว   </a:t>
            </a:r>
            <a:endParaRPr lang="en-US" sz="135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70273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988730"/>
              </p:ext>
            </p:extLst>
          </p:nvPr>
        </p:nvGraphicFramePr>
        <p:xfrm>
          <a:off x="0" y="606204"/>
          <a:ext cx="10153535" cy="510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033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817059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255922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311008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255923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266939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1123721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145754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428176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2752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 18 ก.ค. 65)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585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ร้อยละของหนี้เกิน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แพร่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169,569,500.00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129,332,275.51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40,237,224.49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38,047,995.09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2,189,229.40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5.44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พิจิตร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171,656,575.00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111,373,163.90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60,283,411.10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55,987,586.20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864,721.51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3,431,103.39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เชียงราย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280,392,803.00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205,303,248.53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75,089,554.47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70,305,806.29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389,373.20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4,394,374.98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5.85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เพชรบุรี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116,802,670.00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67,445,661.50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49,357,008.50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46,008,944.91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192,871.88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3,155,191.71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6.39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หนองคาย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248,163,040.00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163,732,735.45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84,430,304.55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78,781,383.33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5,648,921.22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ตาก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184,729,674.00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127,163,608.04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57,566,065.96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53,008,067.81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673,247.43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3,884,750.72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6.75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สุโขทัย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254,881,415.00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195,322,730.36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59,558,684.64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55,154,645.23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4,404,039.41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7.39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อ่างทอง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169,847,655.00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118,049,112.33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51,798,542.67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43,471,716.57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4,420,779.04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3,906,047.06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7.54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ตรัง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183,823,330.00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99,811,107.37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84,012,222.63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76,555,784.38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382,122.50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7,074,315.75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8.42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กาญจนบุรี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265,690,519.00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207,335,006.63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58,355,512.37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52,230,643.38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1,033,555.79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5,091,313.20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8.72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2.5 ผลการจัดอันดับการบริหารหนี้ของจังหวัด 10 อันดับแรก</a:t>
            </a:r>
          </a:p>
          <a:p>
            <a:pPr algn="ctr"/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3735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2.5 ผลการจัดอันดับการบริหารหนี้ของจังหวัด 10 อันดับสุดท้าย</a:t>
            </a:r>
          </a:p>
          <a:p>
            <a:pPr algn="ctr">
              <a:lnSpc>
                <a:spcPct val="130000"/>
              </a:lnSpc>
            </a:pPr>
            <a:endParaRPr lang="th-TH" sz="22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5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153066"/>
              </p:ext>
            </p:extLst>
          </p:nvPr>
        </p:nvGraphicFramePr>
        <p:xfrm>
          <a:off x="0" y="606204"/>
          <a:ext cx="10153535" cy="510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033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103739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222872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26694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222872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67788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1112704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145754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428176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2752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 18 ก.ค. 65)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585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ร้อยละของหนี้เกิน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พังงา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132,901,494.00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61,677,378.93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71,224,115.07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51,065,857.58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20,158,257.49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28.30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อุดรธานี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278,987,880.00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186,712,794.19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92,275,085.81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65,606,458.21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176,489.00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26,492,138.60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นครนายก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118,504,719.00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73,820,298.90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44,684,420.10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31,719,360.09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12,965,060.01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29.01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ปทุมธานี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140,746,505.00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99,920,771.02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40,825,733.98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28,703,045.82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12,122,688.16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นครสวรรค์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281,987,998.00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200,577,967.34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81,410,030.66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53,439,000.02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2,302,514.00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25,668,516.64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31.53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สุราษฎร์ธานี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220,241,979.00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126,187,497.78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94,054,481.22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62,189,066.20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1,694,914.44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30,170,500.58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32.08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ภูเก็ต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102,371,122.00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64,114,810.27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38,256,311.73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24,125,727.40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14,130,584.33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36.94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อุบลราชธานี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303,621,520.00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216,394,154.48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87,227,365.52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54,261,588.53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616,109.44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32,349,667.55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37.09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ยะลา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133,769,990.00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68,956,967.76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64,813,022.24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32,606,896.21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1,071,166.68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31,134,959.35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48.04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spc="-6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กรุงเทพมหานคร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209,324,590.94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118,640,459.41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90,684,131.53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45,384,646.65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45,299,484.88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989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9258B24C-3FF6-4B95-B3FD-69B3AC5D7D7A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2.6 ผลการจัดลำดับการบริหารจัดการหนี้ได้มาก 10 ลำดับแรก</a:t>
            </a:r>
          </a:p>
          <a:p>
            <a:pPr algn="ctr"/>
            <a:endParaRPr lang="th-TH" dirty="0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6EEF648B-3937-40B3-96DB-234EFA13C7B3}"/>
              </a:ext>
            </a:extLst>
          </p:cNvPr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: รูปห้าเหลี่ยม 5">
            <a:extLst>
              <a:ext uri="{FF2B5EF4-FFF2-40B4-BE49-F238E27FC236}">
                <a16:creationId xmlns:a16="http://schemas.microsoft.com/office/drawing/2014/main" id="{056C0E2E-A684-4693-9697-F35727A4BDD1}"/>
              </a:ext>
            </a:extLst>
          </p:cNvPr>
          <p:cNvSpPr/>
          <p:nvPr/>
        </p:nvSpPr>
        <p:spPr>
          <a:xfrm>
            <a:off x="0" y="699884"/>
            <a:ext cx="10160000" cy="503225"/>
          </a:xfrm>
          <a:prstGeom prst="homePlate">
            <a:avLst/>
          </a:prstGeom>
          <a:solidFill>
            <a:srgbClr val="C5DAD1">
              <a:alpha val="80000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spc="-5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เปรียบเทียบข้อมูล ณ วันที่ 1 ตุลาคม 2564 กับ ณ วันที่ 18 กรกฎาคม 2565</a:t>
            </a:r>
            <a:endParaRPr lang="en-US" sz="20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672747"/>
              </p:ext>
            </p:extLst>
          </p:nvPr>
        </p:nvGraphicFramePr>
        <p:xfrm>
          <a:off x="216401" y="1285772"/>
          <a:ext cx="9687762" cy="43426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23571">
                  <a:extLst>
                    <a:ext uri="{9D8B030D-6E8A-4147-A177-3AD203B41FA5}">
                      <a16:colId xmlns:a16="http://schemas.microsoft.com/office/drawing/2014/main" val="1821971364"/>
                    </a:ext>
                  </a:extLst>
                </a:gridCol>
                <a:gridCol w="1229508">
                  <a:extLst>
                    <a:ext uri="{9D8B030D-6E8A-4147-A177-3AD203B41FA5}">
                      <a16:colId xmlns:a16="http://schemas.microsoft.com/office/drawing/2014/main" val="318158714"/>
                    </a:ext>
                  </a:extLst>
                </a:gridCol>
                <a:gridCol w="1654220">
                  <a:extLst>
                    <a:ext uri="{9D8B030D-6E8A-4147-A177-3AD203B41FA5}">
                      <a16:colId xmlns:a16="http://schemas.microsoft.com/office/drawing/2014/main" val="3095124757"/>
                    </a:ext>
                  </a:extLst>
                </a:gridCol>
                <a:gridCol w="1839817">
                  <a:extLst>
                    <a:ext uri="{9D8B030D-6E8A-4147-A177-3AD203B41FA5}">
                      <a16:colId xmlns:a16="http://schemas.microsoft.com/office/drawing/2014/main" val="3466248292"/>
                    </a:ext>
                  </a:extLst>
                </a:gridCol>
                <a:gridCol w="1498294">
                  <a:extLst>
                    <a:ext uri="{9D8B030D-6E8A-4147-A177-3AD203B41FA5}">
                      <a16:colId xmlns:a16="http://schemas.microsoft.com/office/drawing/2014/main" val="1060180566"/>
                    </a:ext>
                  </a:extLst>
                </a:gridCol>
                <a:gridCol w="1972019">
                  <a:extLst>
                    <a:ext uri="{9D8B030D-6E8A-4147-A177-3AD203B41FA5}">
                      <a16:colId xmlns:a16="http://schemas.microsoft.com/office/drawing/2014/main" val="1749671082"/>
                    </a:ext>
                  </a:extLst>
                </a:gridCol>
                <a:gridCol w="870333">
                  <a:extLst>
                    <a:ext uri="{9D8B030D-6E8A-4147-A177-3AD203B41FA5}">
                      <a16:colId xmlns:a16="http://schemas.microsoft.com/office/drawing/2014/main" val="458406283"/>
                    </a:ext>
                  </a:extLst>
                </a:gridCol>
              </a:tblGrid>
              <a:tr h="92891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หนี้เกินกำหนดชำระ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ณ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 ต.ค. 64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ร้อยละของหนี้เกินกำหนดชำระของลูกหนี้คงเหลือ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(ข้อมูล ณ 1 ต.ค. 2564)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หนี้เกินกำหนดชำระ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ณ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18 ก.ค. 65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ร้อยละของหนี้เกินกำหนดชำระของลูกหนี้คงเหลือ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(ข้อมูล ณ 18 ก.ค.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2565)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ผลต่าง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03062"/>
                  </a:ext>
                </a:extLst>
              </a:tr>
              <a:tr h="341376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ประจวบคีรีขันธ์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6,532,900.86 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14.88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7,695,145.15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16.67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1.79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742259"/>
                  </a:ext>
                </a:extLst>
              </a:tr>
              <a:tr h="341376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2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ตาก</a:t>
                      </a:r>
                      <a:endParaRPr lang="en-US" sz="12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2,936,277.91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5.08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4,557,998.15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7.92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2.84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857982"/>
                  </a:ext>
                </a:extLst>
              </a:tr>
              <a:tr h="341376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  <a:endParaRPr lang="en-US" sz="12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แพร่</a:t>
                      </a:r>
                      <a:endParaRPr lang="en-US" sz="12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  981,773.03 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2.37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2,189,229.40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5.44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3.07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252392"/>
                  </a:ext>
                </a:extLst>
              </a:tr>
              <a:tr h="341376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</a:t>
                      </a:r>
                      <a:endParaRPr lang="en-US" sz="12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สุโขทัย</a:t>
                      </a:r>
                      <a:endParaRPr lang="en-US" sz="12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2,466,030.99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4.09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4,404,039.41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7.39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3.30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772815"/>
                  </a:ext>
                </a:extLst>
              </a:tr>
              <a:tr h="341376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12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อ่างทอง</a:t>
                      </a:r>
                      <a:endParaRPr lang="en-US" sz="12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6,070,869.77 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11.31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8,326,826.10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16.08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4.77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261444"/>
                  </a:ext>
                </a:extLst>
              </a:tr>
              <a:tr h="341376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</a:t>
                      </a:r>
                      <a:endParaRPr lang="en-US" sz="12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ชัยภูมิ</a:t>
                      </a:r>
                      <a:endParaRPr lang="en-US" sz="12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3,145,047.32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5.18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5,506,272.52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9.96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4.78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10123"/>
                  </a:ext>
                </a:extLst>
              </a:tr>
              <a:tr h="341376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</a:t>
                      </a:r>
                      <a:endParaRPr lang="en-US" sz="12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เพชรบุรี</a:t>
                      </a:r>
                      <a:endParaRPr lang="en-US" sz="12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  934,475.06 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1.98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3,348,063.59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6.78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4.80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586067"/>
                  </a:ext>
                </a:extLst>
              </a:tr>
              <a:tr h="341376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</a:t>
                      </a:r>
                      <a:endParaRPr lang="en-US" sz="12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นครพนม</a:t>
                      </a:r>
                      <a:endParaRPr lang="en-US" sz="12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9,754,028.13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13.41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13,611,243.65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18.30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4.89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638571"/>
                  </a:ext>
                </a:extLst>
              </a:tr>
              <a:tr h="341376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</a:t>
                      </a:r>
                      <a:endParaRPr lang="en-US" sz="12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เชียงราย</a:t>
                      </a:r>
                      <a:endParaRPr lang="en-US" sz="12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1,059,175.60 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1.31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4,783,748.18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6.37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tint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5.06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798381"/>
                  </a:ext>
                </a:extLst>
              </a:tr>
              <a:tr h="341376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</a:t>
                      </a:r>
                      <a:endParaRPr lang="en-US" sz="12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พิจิตร</a:t>
                      </a:r>
                      <a:endParaRPr lang="en-US" sz="12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1,185,365.29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1.98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4,295,824.90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7.13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5.15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793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1005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9258B24C-3FF6-4B95-B3FD-69B3AC5D7D7A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2.7 การบริหารจัดการหนี้จังหวัดยะลา</a:t>
            </a:r>
          </a:p>
          <a:p>
            <a:pPr algn="ctr"/>
            <a:endParaRPr lang="th-TH" dirty="0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6EEF648B-3937-40B3-96DB-234EFA13C7B3}"/>
              </a:ext>
            </a:extLst>
          </p:cNvPr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0" y="714212"/>
            <a:ext cx="8563428" cy="410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จังหวัดยะลาได้มีการบริหารติดตามหนี้กองทุนพัฒนาบทบาทสตรีโดยมีวิธีการ ขั้นตอนดังนี้ </a:t>
            </a:r>
            <a:endParaRPr lang="en-US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1119"/>
            <a:ext cx="4416594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</a:t>
            </a:r>
            <a:r>
              <a:rPr lang="th-TH" b="1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1) จำแนกประเภทลูกหนี้ จัดทำแผนติดตาม</a:t>
            </a:r>
            <a:endParaRPr lang="th-TH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840903"/>
            <a:ext cx="10139571" cy="3562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1. จัดทำระดับลูกหนี้และทำหนังสือทวงหนี้และแจ้งอำเภอให้ดำเนินการติดตามลูกหนี้ที่มีความเสี่ยงต้องดำเนินคดี แบ่งลูกหนี้ออกเป็น 5 ระดับ</a:t>
            </a:r>
            <a:endParaRPr lang="en-US" sz="1400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3F6F9F4-1238-7DBC-20C7-4F9AFE7858F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375" y="2539600"/>
            <a:ext cx="342691" cy="342691"/>
          </a:xfrm>
          <a:prstGeom prst="rect">
            <a:avLst/>
          </a:prstGeom>
        </p:spPr>
      </p:pic>
      <p:sp>
        <p:nvSpPr>
          <p:cNvPr id="24" name="Freeform: Shape 16">
            <a:extLst>
              <a:ext uri="{FF2B5EF4-FFF2-40B4-BE49-F238E27FC236}">
                <a16:creationId xmlns:a16="http://schemas.microsoft.com/office/drawing/2014/main" id="{DAF4D8BA-5449-8323-8F61-25856E36542E}"/>
              </a:ext>
            </a:extLst>
          </p:cNvPr>
          <p:cNvSpPr/>
          <p:nvPr/>
        </p:nvSpPr>
        <p:spPr>
          <a:xfrm>
            <a:off x="455481" y="2369039"/>
            <a:ext cx="675323" cy="67480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02" h="1301">
                <a:moveTo>
                  <a:pt x="1123" y="1301"/>
                </a:moveTo>
                <a:lnTo>
                  <a:pt x="179" y="1301"/>
                </a:lnTo>
                <a:cubicBezTo>
                  <a:pt x="80" y="1301"/>
                  <a:pt x="0" y="1221"/>
                  <a:pt x="0" y="1123"/>
                </a:cubicBezTo>
                <a:lnTo>
                  <a:pt x="0" y="178"/>
                </a:lnTo>
                <a:cubicBezTo>
                  <a:pt x="0" y="80"/>
                  <a:pt x="80" y="0"/>
                  <a:pt x="179" y="0"/>
                </a:cubicBezTo>
                <a:lnTo>
                  <a:pt x="1123" y="0"/>
                </a:lnTo>
                <a:cubicBezTo>
                  <a:pt x="1222" y="0"/>
                  <a:pt x="1302" y="80"/>
                  <a:pt x="1302" y="178"/>
                </a:cubicBezTo>
                <a:lnTo>
                  <a:pt x="1302" y="1123"/>
                </a:lnTo>
                <a:cubicBezTo>
                  <a:pt x="1302" y="1221"/>
                  <a:pt x="1222" y="1301"/>
                  <a:pt x="1123" y="130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cap="flat">
            <a:noFill/>
            <a:prstDash val="solid"/>
          </a:ln>
        </p:spPr>
        <p:txBody>
          <a:bodyPr vert="horz" wrap="none" lIns="37500" tIns="18750" rIns="37500" bIns="18750" anchor="ctr" anchorCtr="1" compatLnSpc="0"/>
          <a:lstStyle/>
          <a:p>
            <a:pPr hangingPunct="0"/>
            <a:endParaRPr lang="en-US" sz="750" dirty="0"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25" name="Freeform: Shape 17">
            <a:extLst>
              <a:ext uri="{FF2B5EF4-FFF2-40B4-BE49-F238E27FC236}">
                <a16:creationId xmlns:a16="http://schemas.microsoft.com/office/drawing/2014/main" id="{79B1A7A7-654A-8C36-BF9F-7FFF752F360E}"/>
              </a:ext>
            </a:extLst>
          </p:cNvPr>
          <p:cNvSpPr/>
          <p:nvPr/>
        </p:nvSpPr>
        <p:spPr>
          <a:xfrm>
            <a:off x="521405" y="2303117"/>
            <a:ext cx="674804" cy="67480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01" h="1301">
                <a:moveTo>
                  <a:pt x="1123" y="1301"/>
                </a:moveTo>
                <a:lnTo>
                  <a:pt x="178" y="1301"/>
                </a:lnTo>
                <a:cubicBezTo>
                  <a:pt x="80" y="1301"/>
                  <a:pt x="0" y="1221"/>
                  <a:pt x="0" y="1123"/>
                </a:cubicBezTo>
                <a:lnTo>
                  <a:pt x="0" y="179"/>
                </a:lnTo>
                <a:cubicBezTo>
                  <a:pt x="0" y="79"/>
                  <a:pt x="80" y="0"/>
                  <a:pt x="178" y="0"/>
                </a:cubicBezTo>
                <a:lnTo>
                  <a:pt x="1123" y="0"/>
                </a:lnTo>
                <a:cubicBezTo>
                  <a:pt x="1222" y="0"/>
                  <a:pt x="1301" y="79"/>
                  <a:pt x="1301" y="179"/>
                </a:cubicBezTo>
                <a:lnTo>
                  <a:pt x="1301" y="1123"/>
                </a:lnTo>
                <a:cubicBezTo>
                  <a:pt x="1301" y="1221"/>
                  <a:pt x="1222" y="1301"/>
                  <a:pt x="1123" y="130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5400" cap="flat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none" lIns="37500" tIns="18750" rIns="37500" bIns="18750" anchor="ctr" anchorCtr="1" compatLnSpc="0"/>
          <a:lstStyle/>
          <a:p>
            <a:pPr hangingPunct="0"/>
            <a:endParaRPr lang="en-US" sz="750" dirty="0"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26" name="TextBox 207">
            <a:extLst>
              <a:ext uri="{FF2B5EF4-FFF2-40B4-BE49-F238E27FC236}">
                <a16:creationId xmlns:a16="http://schemas.microsoft.com/office/drawing/2014/main" id="{6B478CFA-0914-8912-DEF6-0846DCECFC24}"/>
              </a:ext>
            </a:extLst>
          </p:cNvPr>
          <p:cNvSpPr txBox="1"/>
          <p:nvPr/>
        </p:nvSpPr>
        <p:spPr>
          <a:xfrm>
            <a:off x="2269232" y="2574409"/>
            <a:ext cx="988173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th-TH" sz="1600" spc="-1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ปกติ</a:t>
            </a:r>
            <a:endParaRPr lang="en-US" sz="1600" spc="-13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9" name="Freeform: Shape 16">
            <a:extLst>
              <a:ext uri="{FF2B5EF4-FFF2-40B4-BE49-F238E27FC236}">
                <a16:creationId xmlns:a16="http://schemas.microsoft.com/office/drawing/2014/main" id="{164BC1CC-4CB1-0A17-438C-344B4A147636}"/>
              </a:ext>
            </a:extLst>
          </p:cNvPr>
          <p:cNvSpPr/>
          <p:nvPr/>
        </p:nvSpPr>
        <p:spPr>
          <a:xfrm>
            <a:off x="457550" y="3178800"/>
            <a:ext cx="675323" cy="67480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02" h="1301">
                <a:moveTo>
                  <a:pt x="1123" y="1301"/>
                </a:moveTo>
                <a:lnTo>
                  <a:pt x="179" y="1301"/>
                </a:lnTo>
                <a:cubicBezTo>
                  <a:pt x="80" y="1301"/>
                  <a:pt x="0" y="1221"/>
                  <a:pt x="0" y="1123"/>
                </a:cubicBezTo>
                <a:lnTo>
                  <a:pt x="0" y="178"/>
                </a:lnTo>
                <a:cubicBezTo>
                  <a:pt x="0" y="80"/>
                  <a:pt x="80" y="0"/>
                  <a:pt x="179" y="0"/>
                </a:cubicBezTo>
                <a:lnTo>
                  <a:pt x="1123" y="0"/>
                </a:lnTo>
                <a:cubicBezTo>
                  <a:pt x="1222" y="0"/>
                  <a:pt x="1302" y="80"/>
                  <a:pt x="1302" y="178"/>
                </a:cubicBezTo>
                <a:lnTo>
                  <a:pt x="1302" y="1123"/>
                </a:lnTo>
                <a:cubicBezTo>
                  <a:pt x="1302" y="1221"/>
                  <a:pt x="1222" y="1301"/>
                  <a:pt x="1123" y="1301"/>
                </a:cubicBezTo>
                <a:close/>
              </a:path>
            </a:pathLst>
          </a:custGeom>
          <a:solidFill>
            <a:srgbClr val="FFFFB9"/>
          </a:solidFill>
          <a:ln cap="flat">
            <a:noFill/>
            <a:prstDash val="solid"/>
          </a:ln>
        </p:spPr>
        <p:txBody>
          <a:bodyPr vert="horz" wrap="none" lIns="37500" tIns="18750" rIns="37500" bIns="18750" anchor="ctr" anchorCtr="1" compatLnSpc="0"/>
          <a:lstStyle/>
          <a:p>
            <a:pPr hangingPunct="0"/>
            <a:endParaRPr lang="en-US" sz="750" dirty="0"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30" name="Freeform: Shape 17">
            <a:extLst>
              <a:ext uri="{FF2B5EF4-FFF2-40B4-BE49-F238E27FC236}">
                <a16:creationId xmlns:a16="http://schemas.microsoft.com/office/drawing/2014/main" id="{15434987-BE93-7700-9A81-E3A69C88166E}"/>
              </a:ext>
            </a:extLst>
          </p:cNvPr>
          <p:cNvSpPr/>
          <p:nvPr/>
        </p:nvSpPr>
        <p:spPr>
          <a:xfrm>
            <a:off x="523474" y="3112878"/>
            <a:ext cx="674804" cy="67480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01" h="1301">
                <a:moveTo>
                  <a:pt x="1123" y="1301"/>
                </a:moveTo>
                <a:lnTo>
                  <a:pt x="178" y="1301"/>
                </a:lnTo>
                <a:cubicBezTo>
                  <a:pt x="80" y="1301"/>
                  <a:pt x="0" y="1221"/>
                  <a:pt x="0" y="1123"/>
                </a:cubicBezTo>
                <a:lnTo>
                  <a:pt x="0" y="179"/>
                </a:lnTo>
                <a:cubicBezTo>
                  <a:pt x="0" y="79"/>
                  <a:pt x="80" y="0"/>
                  <a:pt x="178" y="0"/>
                </a:cubicBezTo>
                <a:lnTo>
                  <a:pt x="1123" y="0"/>
                </a:lnTo>
                <a:cubicBezTo>
                  <a:pt x="1222" y="0"/>
                  <a:pt x="1301" y="79"/>
                  <a:pt x="1301" y="179"/>
                </a:cubicBezTo>
                <a:lnTo>
                  <a:pt x="1301" y="1123"/>
                </a:lnTo>
                <a:cubicBezTo>
                  <a:pt x="1301" y="1221"/>
                  <a:pt x="1222" y="1301"/>
                  <a:pt x="1123" y="1301"/>
                </a:cubicBezTo>
                <a:close/>
              </a:path>
            </a:pathLst>
          </a:custGeom>
          <a:solidFill>
            <a:srgbClr val="FFFFDD"/>
          </a:solidFill>
          <a:ln w="25400" cap="flat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none" lIns="37500" tIns="18750" rIns="37500" bIns="18750" anchor="ctr" anchorCtr="1" compatLnSpc="0"/>
          <a:lstStyle/>
          <a:p>
            <a:pPr hangingPunct="0"/>
            <a:endParaRPr lang="en-US" sz="750" dirty="0"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34" name="Freeform: Shape 16">
            <a:extLst>
              <a:ext uri="{FF2B5EF4-FFF2-40B4-BE49-F238E27FC236}">
                <a16:creationId xmlns:a16="http://schemas.microsoft.com/office/drawing/2014/main" id="{87D5CF17-37BE-7842-1148-CB257D94045A}"/>
              </a:ext>
            </a:extLst>
          </p:cNvPr>
          <p:cNvSpPr/>
          <p:nvPr/>
        </p:nvSpPr>
        <p:spPr>
          <a:xfrm>
            <a:off x="455481" y="3991662"/>
            <a:ext cx="675323" cy="67480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02" h="1301">
                <a:moveTo>
                  <a:pt x="1123" y="1301"/>
                </a:moveTo>
                <a:lnTo>
                  <a:pt x="179" y="1301"/>
                </a:lnTo>
                <a:cubicBezTo>
                  <a:pt x="80" y="1301"/>
                  <a:pt x="0" y="1221"/>
                  <a:pt x="0" y="1123"/>
                </a:cubicBezTo>
                <a:lnTo>
                  <a:pt x="0" y="178"/>
                </a:lnTo>
                <a:cubicBezTo>
                  <a:pt x="0" y="80"/>
                  <a:pt x="80" y="0"/>
                  <a:pt x="179" y="0"/>
                </a:cubicBezTo>
                <a:lnTo>
                  <a:pt x="1123" y="0"/>
                </a:lnTo>
                <a:cubicBezTo>
                  <a:pt x="1222" y="0"/>
                  <a:pt x="1302" y="80"/>
                  <a:pt x="1302" y="178"/>
                </a:cubicBezTo>
                <a:lnTo>
                  <a:pt x="1302" y="1123"/>
                </a:lnTo>
                <a:cubicBezTo>
                  <a:pt x="1302" y="1221"/>
                  <a:pt x="1222" y="1301"/>
                  <a:pt x="1123" y="1301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cap="flat">
            <a:noFill/>
            <a:prstDash val="solid"/>
          </a:ln>
        </p:spPr>
        <p:txBody>
          <a:bodyPr vert="horz" wrap="none" lIns="37500" tIns="18750" rIns="37500" bIns="18750" anchor="ctr" anchorCtr="1" compatLnSpc="0"/>
          <a:lstStyle/>
          <a:p>
            <a:pPr hangingPunct="0"/>
            <a:endParaRPr lang="en-US" sz="750" dirty="0"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35" name="Freeform: Shape 17">
            <a:extLst>
              <a:ext uri="{FF2B5EF4-FFF2-40B4-BE49-F238E27FC236}">
                <a16:creationId xmlns:a16="http://schemas.microsoft.com/office/drawing/2014/main" id="{6FBFDAD2-DA9F-FE9E-8E7C-53E16D1BD1C0}"/>
              </a:ext>
            </a:extLst>
          </p:cNvPr>
          <p:cNvSpPr/>
          <p:nvPr/>
        </p:nvSpPr>
        <p:spPr>
          <a:xfrm>
            <a:off x="521405" y="3925740"/>
            <a:ext cx="674804" cy="67480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01" h="1301">
                <a:moveTo>
                  <a:pt x="1123" y="1301"/>
                </a:moveTo>
                <a:lnTo>
                  <a:pt x="178" y="1301"/>
                </a:lnTo>
                <a:cubicBezTo>
                  <a:pt x="80" y="1301"/>
                  <a:pt x="0" y="1221"/>
                  <a:pt x="0" y="1123"/>
                </a:cubicBezTo>
                <a:lnTo>
                  <a:pt x="0" y="179"/>
                </a:lnTo>
                <a:cubicBezTo>
                  <a:pt x="0" y="79"/>
                  <a:pt x="80" y="0"/>
                  <a:pt x="178" y="0"/>
                </a:cubicBezTo>
                <a:lnTo>
                  <a:pt x="1123" y="0"/>
                </a:lnTo>
                <a:cubicBezTo>
                  <a:pt x="1222" y="0"/>
                  <a:pt x="1301" y="79"/>
                  <a:pt x="1301" y="179"/>
                </a:cubicBezTo>
                <a:lnTo>
                  <a:pt x="1301" y="1123"/>
                </a:lnTo>
                <a:cubicBezTo>
                  <a:pt x="1301" y="1221"/>
                  <a:pt x="1222" y="1301"/>
                  <a:pt x="1123" y="130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 cap="flat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none" lIns="37500" tIns="18750" rIns="37500" bIns="18750" anchor="ctr" anchorCtr="1" compatLnSpc="0"/>
          <a:lstStyle/>
          <a:p>
            <a:pPr hangingPunct="0"/>
            <a:endParaRPr lang="en-US" sz="750" dirty="0"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39" name="Freeform: Shape 16">
            <a:extLst>
              <a:ext uri="{FF2B5EF4-FFF2-40B4-BE49-F238E27FC236}">
                <a16:creationId xmlns:a16="http://schemas.microsoft.com/office/drawing/2014/main" id="{F568DD2B-2172-005F-A1BC-84D45E7DFF35}"/>
              </a:ext>
            </a:extLst>
          </p:cNvPr>
          <p:cNvSpPr/>
          <p:nvPr/>
        </p:nvSpPr>
        <p:spPr>
          <a:xfrm>
            <a:off x="5033169" y="2369138"/>
            <a:ext cx="675323" cy="67908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02" h="1301">
                <a:moveTo>
                  <a:pt x="1123" y="1301"/>
                </a:moveTo>
                <a:lnTo>
                  <a:pt x="179" y="1301"/>
                </a:lnTo>
                <a:cubicBezTo>
                  <a:pt x="80" y="1301"/>
                  <a:pt x="0" y="1221"/>
                  <a:pt x="0" y="1123"/>
                </a:cubicBezTo>
                <a:lnTo>
                  <a:pt x="0" y="178"/>
                </a:lnTo>
                <a:cubicBezTo>
                  <a:pt x="0" y="80"/>
                  <a:pt x="80" y="0"/>
                  <a:pt x="179" y="0"/>
                </a:cubicBezTo>
                <a:lnTo>
                  <a:pt x="1123" y="0"/>
                </a:lnTo>
                <a:cubicBezTo>
                  <a:pt x="1222" y="0"/>
                  <a:pt x="1302" y="80"/>
                  <a:pt x="1302" y="178"/>
                </a:cubicBezTo>
                <a:lnTo>
                  <a:pt x="1302" y="1123"/>
                </a:lnTo>
                <a:cubicBezTo>
                  <a:pt x="1302" y="1221"/>
                  <a:pt x="1222" y="1301"/>
                  <a:pt x="1123" y="1301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none" lIns="37500" tIns="18750" rIns="37500" bIns="18750" anchor="ctr" anchorCtr="1" compatLnSpc="0"/>
          <a:lstStyle/>
          <a:p>
            <a:pPr hangingPunct="0"/>
            <a:endParaRPr lang="en-US" sz="750" dirty="0"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40" name="Freeform: Shape 17">
            <a:extLst>
              <a:ext uri="{FF2B5EF4-FFF2-40B4-BE49-F238E27FC236}">
                <a16:creationId xmlns:a16="http://schemas.microsoft.com/office/drawing/2014/main" id="{E2970A3C-D4EF-B896-7798-0D8C340F742F}"/>
              </a:ext>
            </a:extLst>
          </p:cNvPr>
          <p:cNvSpPr/>
          <p:nvPr/>
        </p:nvSpPr>
        <p:spPr>
          <a:xfrm>
            <a:off x="5099093" y="2303216"/>
            <a:ext cx="674804" cy="67908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01" h="1301">
                <a:moveTo>
                  <a:pt x="1123" y="1301"/>
                </a:moveTo>
                <a:lnTo>
                  <a:pt x="178" y="1301"/>
                </a:lnTo>
                <a:cubicBezTo>
                  <a:pt x="80" y="1301"/>
                  <a:pt x="0" y="1221"/>
                  <a:pt x="0" y="1123"/>
                </a:cubicBezTo>
                <a:lnTo>
                  <a:pt x="0" y="179"/>
                </a:lnTo>
                <a:cubicBezTo>
                  <a:pt x="0" y="79"/>
                  <a:pt x="80" y="0"/>
                  <a:pt x="178" y="0"/>
                </a:cubicBezTo>
                <a:lnTo>
                  <a:pt x="1123" y="0"/>
                </a:lnTo>
                <a:cubicBezTo>
                  <a:pt x="1222" y="0"/>
                  <a:pt x="1301" y="79"/>
                  <a:pt x="1301" y="179"/>
                </a:cubicBezTo>
                <a:lnTo>
                  <a:pt x="1301" y="1123"/>
                </a:lnTo>
                <a:cubicBezTo>
                  <a:pt x="1301" y="1221"/>
                  <a:pt x="1222" y="1301"/>
                  <a:pt x="1123" y="1301"/>
                </a:cubicBezTo>
                <a:close/>
              </a:path>
            </a:pathLst>
          </a:custGeom>
          <a:solidFill>
            <a:srgbClr val="FFDDDD"/>
          </a:solidFill>
          <a:ln w="25400" cap="flat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none" lIns="37500" tIns="18750" rIns="37500" bIns="18750" anchor="ctr" anchorCtr="1" compatLnSpc="0"/>
          <a:lstStyle/>
          <a:p>
            <a:pPr hangingPunct="0"/>
            <a:endParaRPr lang="en-US" sz="750" dirty="0"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44" name="Freeform: Shape 16">
            <a:extLst>
              <a:ext uri="{FF2B5EF4-FFF2-40B4-BE49-F238E27FC236}">
                <a16:creationId xmlns:a16="http://schemas.microsoft.com/office/drawing/2014/main" id="{7F751E7A-CD60-AEE7-97E5-565140626A4B}"/>
              </a:ext>
            </a:extLst>
          </p:cNvPr>
          <p:cNvSpPr/>
          <p:nvPr/>
        </p:nvSpPr>
        <p:spPr>
          <a:xfrm>
            <a:off x="5033169" y="3213761"/>
            <a:ext cx="675323" cy="67480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02" h="1301">
                <a:moveTo>
                  <a:pt x="1123" y="1301"/>
                </a:moveTo>
                <a:lnTo>
                  <a:pt x="179" y="1301"/>
                </a:lnTo>
                <a:cubicBezTo>
                  <a:pt x="80" y="1301"/>
                  <a:pt x="0" y="1221"/>
                  <a:pt x="0" y="1123"/>
                </a:cubicBezTo>
                <a:lnTo>
                  <a:pt x="0" y="178"/>
                </a:lnTo>
                <a:cubicBezTo>
                  <a:pt x="0" y="80"/>
                  <a:pt x="80" y="0"/>
                  <a:pt x="179" y="0"/>
                </a:cubicBezTo>
                <a:lnTo>
                  <a:pt x="1123" y="0"/>
                </a:lnTo>
                <a:cubicBezTo>
                  <a:pt x="1222" y="0"/>
                  <a:pt x="1302" y="80"/>
                  <a:pt x="1302" y="178"/>
                </a:cubicBezTo>
                <a:lnTo>
                  <a:pt x="1302" y="1123"/>
                </a:lnTo>
                <a:cubicBezTo>
                  <a:pt x="1302" y="1221"/>
                  <a:pt x="1222" y="1301"/>
                  <a:pt x="1123" y="130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cap="flat">
            <a:noFill/>
            <a:prstDash val="solid"/>
          </a:ln>
        </p:spPr>
        <p:txBody>
          <a:bodyPr vert="horz" wrap="none" lIns="37500" tIns="18750" rIns="37500" bIns="18750" anchor="ctr" anchorCtr="1" compatLnSpc="0"/>
          <a:lstStyle/>
          <a:p>
            <a:pPr hangingPunct="0"/>
            <a:endParaRPr lang="en-US" sz="750" dirty="0"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45" name="Freeform: Shape 17">
            <a:extLst>
              <a:ext uri="{FF2B5EF4-FFF2-40B4-BE49-F238E27FC236}">
                <a16:creationId xmlns:a16="http://schemas.microsoft.com/office/drawing/2014/main" id="{B1FB1C23-51EB-87FC-2904-B1EB807D7A76}"/>
              </a:ext>
            </a:extLst>
          </p:cNvPr>
          <p:cNvSpPr/>
          <p:nvPr/>
        </p:nvSpPr>
        <p:spPr>
          <a:xfrm>
            <a:off x="5099093" y="3147839"/>
            <a:ext cx="674804" cy="67480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01" h="1301">
                <a:moveTo>
                  <a:pt x="1123" y="1301"/>
                </a:moveTo>
                <a:lnTo>
                  <a:pt x="178" y="1301"/>
                </a:lnTo>
                <a:cubicBezTo>
                  <a:pt x="80" y="1301"/>
                  <a:pt x="0" y="1221"/>
                  <a:pt x="0" y="1123"/>
                </a:cubicBezTo>
                <a:lnTo>
                  <a:pt x="0" y="179"/>
                </a:lnTo>
                <a:cubicBezTo>
                  <a:pt x="0" y="79"/>
                  <a:pt x="80" y="0"/>
                  <a:pt x="178" y="0"/>
                </a:cubicBezTo>
                <a:lnTo>
                  <a:pt x="1123" y="0"/>
                </a:lnTo>
                <a:cubicBezTo>
                  <a:pt x="1222" y="0"/>
                  <a:pt x="1301" y="79"/>
                  <a:pt x="1301" y="179"/>
                </a:cubicBezTo>
                <a:lnTo>
                  <a:pt x="1301" y="1123"/>
                </a:lnTo>
                <a:cubicBezTo>
                  <a:pt x="1301" y="1221"/>
                  <a:pt x="1222" y="1301"/>
                  <a:pt x="1123" y="1301"/>
                </a:cubicBezTo>
                <a:close/>
              </a:path>
            </a:pathLst>
          </a:custGeom>
          <a:solidFill>
            <a:schemeClr val="bg1"/>
          </a:solidFill>
          <a:ln w="25400" cap="flat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none" lIns="37500" tIns="18750" rIns="37500" bIns="18750" anchor="ctr" anchorCtr="1" compatLnSpc="0"/>
          <a:lstStyle/>
          <a:p>
            <a:pPr hangingPunct="0"/>
            <a:endParaRPr lang="en-US" sz="750" dirty="0">
              <a:latin typeface="Poppins" panose="00000500000000000000" pitchFamily="2" charset="0"/>
              <a:ea typeface="Microsoft YaHei" pitchFamily="2"/>
              <a:cs typeface="Lucida Sans" pitchFamily="2"/>
            </a:endParaRPr>
          </a:p>
        </p:txBody>
      </p:sp>
      <p:sp>
        <p:nvSpPr>
          <p:cNvPr id="49" name="TextBox 207">
            <a:extLst>
              <a:ext uri="{FF2B5EF4-FFF2-40B4-BE49-F238E27FC236}">
                <a16:creationId xmlns:a16="http://schemas.microsoft.com/office/drawing/2014/main" id="{2AA7C949-9740-FE9F-5A79-6D79DBF1F000}"/>
              </a:ext>
            </a:extLst>
          </p:cNvPr>
          <p:cNvSpPr txBox="1"/>
          <p:nvPr/>
        </p:nvSpPr>
        <p:spPr>
          <a:xfrm>
            <a:off x="524725" y="2494716"/>
            <a:ext cx="695548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th-TH" sz="1400" b="1" spc="-1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สีเขียว</a:t>
            </a:r>
            <a:endParaRPr lang="en-US" sz="1400" b="1" spc="-13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0" name="TextBox 207">
            <a:extLst>
              <a:ext uri="{FF2B5EF4-FFF2-40B4-BE49-F238E27FC236}">
                <a16:creationId xmlns:a16="http://schemas.microsoft.com/office/drawing/2014/main" id="{C0F15429-792E-CB91-1B1E-B51ED1278A95}"/>
              </a:ext>
            </a:extLst>
          </p:cNvPr>
          <p:cNvSpPr txBox="1"/>
          <p:nvPr/>
        </p:nvSpPr>
        <p:spPr>
          <a:xfrm>
            <a:off x="443358" y="3319131"/>
            <a:ext cx="830626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th-TH" sz="1400" b="1" spc="-1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สีเหลือง</a:t>
            </a:r>
            <a:endParaRPr lang="en-US" sz="1400" b="1" spc="-13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pic>
        <p:nvPicPr>
          <p:cNvPr id="51" name="รูปภาพ 50">
            <a:extLst>
              <a:ext uri="{FF2B5EF4-FFF2-40B4-BE49-F238E27FC236}">
                <a16:creationId xmlns:a16="http://schemas.microsoft.com/office/drawing/2014/main" id="{625A932A-2AC4-4341-7924-332910DCB51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306" y="3242277"/>
            <a:ext cx="342691" cy="342691"/>
          </a:xfrm>
          <a:prstGeom prst="rect">
            <a:avLst/>
          </a:prstGeom>
        </p:spPr>
      </p:pic>
      <p:sp>
        <p:nvSpPr>
          <p:cNvPr id="52" name="TextBox 207">
            <a:extLst>
              <a:ext uri="{FF2B5EF4-FFF2-40B4-BE49-F238E27FC236}">
                <a16:creationId xmlns:a16="http://schemas.microsoft.com/office/drawing/2014/main" id="{FE1236FF-6F92-BC85-706C-F45367058024}"/>
              </a:ext>
            </a:extLst>
          </p:cNvPr>
          <p:cNvSpPr txBox="1"/>
          <p:nvPr/>
        </p:nvSpPr>
        <p:spPr>
          <a:xfrm>
            <a:off x="2083876" y="3236191"/>
            <a:ext cx="2163097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ค้างชำระ </a:t>
            </a:r>
            <a:r>
              <a:rPr lang="en-US" sz="16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1 - 3</a:t>
            </a:r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งวด</a:t>
            </a:r>
            <a:endParaRPr lang="en-US" sz="1600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53" name="TextBox 207">
            <a:extLst>
              <a:ext uri="{FF2B5EF4-FFF2-40B4-BE49-F238E27FC236}">
                <a16:creationId xmlns:a16="http://schemas.microsoft.com/office/drawing/2014/main" id="{51E4DC9C-18C0-AE46-6953-DC65110B5E33}"/>
              </a:ext>
            </a:extLst>
          </p:cNvPr>
          <p:cNvSpPr txBox="1"/>
          <p:nvPr/>
        </p:nvSpPr>
        <p:spPr>
          <a:xfrm>
            <a:off x="508157" y="4141246"/>
            <a:ext cx="695548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th-TH" sz="1400" b="1" spc="-1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สีส้ม</a:t>
            </a:r>
            <a:endParaRPr lang="en-US" sz="1400" b="1" spc="-13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pic>
        <p:nvPicPr>
          <p:cNvPr id="54" name="รูปภาพ 53">
            <a:extLst>
              <a:ext uri="{FF2B5EF4-FFF2-40B4-BE49-F238E27FC236}">
                <a16:creationId xmlns:a16="http://schemas.microsoft.com/office/drawing/2014/main" id="{92D3BBAC-90CD-5A78-74DD-212B2DC7F55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447" y="4057177"/>
            <a:ext cx="342691" cy="342691"/>
          </a:xfrm>
          <a:prstGeom prst="rect">
            <a:avLst/>
          </a:prstGeom>
        </p:spPr>
      </p:pic>
      <p:sp>
        <p:nvSpPr>
          <p:cNvPr id="56" name="TextBox 207">
            <a:extLst>
              <a:ext uri="{FF2B5EF4-FFF2-40B4-BE49-F238E27FC236}">
                <a16:creationId xmlns:a16="http://schemas.microsoft.com/office/drawing/2014/main" id="{A4AC58FB-C514-1B56-6B90-47E81C0648DE}"/>
              </a:ext>
            </a:extLst>
          </p:cNvPr>
          <p:cNvSpPr txBox="1"/>
          <p:nvPr/>
        </p:nvSpPr>
        <p:spPr>
          <a:xfrm>
            <a:off x="2083876" y="3985755"/>
            <a:ext cx="2522587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ค้างชำระ </a:t>
            </a:r>
            <a:r>
              <a:rPr lang="en-US" sz="16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4 - </a:t>
            </a:r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6 งวด</a:t>
            </a:r>
            <a:endParaRPr lang="en-US" sz="1600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33" name="TextBox 207">
            <a:extLst>
              <a:ext uri="{FF2B5EF4-FFF2-40B4-BE49-F238E27FC236}">
                <a16:creationId xmlns:a16="http://schemas.microsoft.com/office/drawing/2014/main" id="{D47D04E1-0CD8-7157-7FD2-F2E26079951A}"/>
              </a:ext>
            </a:extLst>
          </p:cNvPr>
          <p:cNvSpPr txBox="1"/>
          <p:nvPr/>
        </p:nvSpPr>
        <p:spPr>
          <a:xfrm>
            <a:off x="5096694" y="2512616"/>
            <a:ext cx="695548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th-TH" sz="1400" b="1" spc="-1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สีแดง</a:t>
            </a:r>
            <a:endParaRPr lang="en-US" sz="1400" b="1" spc="-13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6" name="TextBox 207">
            <a:extLst>
              <a:ext uri="{FF2B5EF4-FFF2-40B4-BE49-F238E27FC236}">
                <a16:creationId xmlns:a16="http://schemas.microsoft.com/office/drawing/2014/main" id="{CF8FA32F-B7AF-E302-FCA7-D53FABF5BD6C}"/>
              </a:ext>
            </a:extLst>
          </p:cNvPr>
          <p:cNvSpPr txBox="1"/>
          <p:nvPr/>
        </p:nvSpPr>
        <p:spPr>
          <a:xfrm>
            <a:off x="5082672" y="3240150"/>
            <a:ext cx="695548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th-TH" sz="1400" b="1" spc="-1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ดำเนินคดี</a:t>
            </a:r>
            <a:endParaRPr lang="en-US" sz="1400" b="1" spc="-13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7" name="TextBox 207">
            <a:extLst>
              <a:ext uri="{FF2B5EF4-FFF2-40B4-BE49-F238E27FC236}">
                <a16:creationId xmlns:a16="http://schemas.microsoft.com/office/drawing/2014/main" id="{C43D8A86-281C-74FA-7F6E-BA64F37FED17}"/>
              </a:ext>
            </a:extLst>
          </p:cNvPr>
          <p:cNvSpPr txBox="1"/>
          <p:nvPr/>
        </p:nvSpPr>
        <p:spPr>
          <a:xfrm>
            <a:off x="6619225" y="2424385"/>
            <a:ext cx="3201840" cy="6709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20000"/>
              </a:lnSpc>
            </a:pPr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ค้างชำระ </a:t>
            </a:r>
            <a:r>
              <a:rPr lang="en-US" sz="16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7</a:t>
            </a:r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งวดขึ้นไป/มีความเสี่ยงต้องดำเนินคดี</a:t>
            </a:r>
            <a:endParaRPr lang="en-US" sz="1600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pic>
        <p:nvPicPr>
          <p:cNvPr id="38" name="รูปภาพ 37">
            <a:extLst>
              <a:ext uri="{FF2B5EF4-FFF2-40B4-BE49-F238E27FC236}">
                <a16:creationId xmlns:a16="http://schemas.microsoft.com/office/drawing/2014/main" id="{E83423AB-0584-84D5-5296-456CD8F2A69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543" y="2565027"/>
            <a:ext cx="342691" cy="344867"/>
          </a:xfrm>
          <a:prstGeom prst="rect">
            <a:avLst/>
          </a:prstGeom>
        </p:spPr>
      </p:pic>
      <p:pic>
        <p:nvPicPr>
          <p:cNvPr id="57" name="รูปภาพ 56">
            <a:extLst>
              <a:ext uri="{FF2B5EF4-FFF2-40B4-BE49-F238E27FC236}">
                <a16:creationId xmlns:a16="http://schemas.microsoft.com/office/drawing/2014/main" id="{DBA584FB-AE9D-A573-DD12-25AC06D6B01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542" y="3312807"/>
            <a:ext cx="342691" cy="344867"/>
          </a:xfrm>
          <a:prstGeom prst="rect">
            <a:avLst/>
          </a:prstGeom>
        </p:spPr>
      </p:pic>
      <p:sp>
        <p:nvSpPr>
          <p:cNvPr id="58" name="TextBox 207">
            <a:extLst>
              <a:ext uri="{FF2B5EF4-FFF2-40B4-BE49-F238E27FC236}">
                <a16:creationId xmlns:a16="http://schemas.microsoft.com/office/drawing/2014/main" id="{64078BA7-6E1A-3FB1-2758-67335D2D0C7D}"/>
              </a:ext>
            </a:extLst>
          </p:cNvPr>
          <p:cNvSpPr txBox="1"/>
          <p:nvPr/>
        </p:nvSpPr>
        <p:spPr>
          <a:xfrm>
            <a:off x="6619225" y="3277767"/>
            <a:ext cx="3201840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th-TH" sz="1600" spc="-1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อยู่ในกระบวนการดำเนินคดี</a:t>
            </a:r>
            <a:endParaRPr lang="en-US" sz="1600" spc="-13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9" name="Rectangle 1">
            <a:extLst>
              <a:ext uri="{FF2B5EF4-FFF2-40B4-BE49-F238E27FC236}">
                <a16:creationId xmlns:a16="http://schemas.microsoft.com/office/drawing/2014/main" id="{1C4FFF9D-F112-F9F7-BB9D-2A4EE051091C}"/>
              </a:ext>
            </a:extLst>
          </p:cNvPr>
          <p:cNvSpPr/>
          <p:nvPr/>
        </p:nvSpPr>
        <p:spPr>
          <a:xfrm>
            <a:off x="-10215" y="4838590"/>
            <a:ext cx="10159999" cy="636328"/>
          </a:xfrm>
          <a:prstGeom prst="rect">
            <a:avLst/>
          </a:prstGeom>
          <a:solidFill>
            <a:srgbClr val="FFEFE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thaiDist">
              <a:lnSpc>
                <a:spcPct val="130000"/>
              </a:lnSpc>
              <a:spcAft>
                <a:spcPts val="0"/>
              </a:spcAft>
            </a:pP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2. จัดทำหนังสือแจ้งอำเภอทราบและนำเข้าวาระการประชุมคณะอนุกรรมการบริหารกองทุนพัฒนาบทบาทสตรีระดับจังหวัดยะลา </a:t>
            </a:r>
            <a:b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และที่ประชุมประจำเดือนผู้บริหาร พัฒนาการอำเภอ และนักวิชาการเป็นประจำทุกเดือน</a:t>
            </a:r>
            <a:endParaRPr lang="en-US" sz="1400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78626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6EEF648B-3937-40B3-96DB-234EFA13C7B3}"/>
              </a:ext>
            </a:extLst>
          </p:cNvPr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2930195" y="2006293"/>
            <a:ext cx="4608954" cy="33855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>
            <a:spAutoFit/>
          </a:bodyPr>
          <a:lstStyle/>
          <a:p>
            <a:r>
              <a:rPr lang="th-TH" sz="1600" b="1" dirty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ทีมที่ </a:t>
            </a:r>
            <a:r>
              <a:rPr lang="en-US" sz="1600" b="1" dirty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1</a:t>
            </a:r>
            <a:r>
              <a:rPr lang="th-TH" sz="1600" b="1" dirty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 ตรวจสอบสภาพหนี้ คำนวณเงินหนี้คงเหลือ</a:t>
            </a:r>
            <a:endParaRPr lang="th-TH" sz="1600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329458"/>
            <a:ext cx="1441103" cy="369332"/>
          </a:xfrm>
          <a:prstGeom prst="homePlate">
            <a:avLst/>
          </a:prstGeom>
          <a:solidFill>
            <a:srgbClr val="FFFFD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>
            <a:spAutoFit/>
          </a:bodyPr>
          <a:lstStyle/>
          <a:p>
            <a:r>
              <a:rPr lang="th-TH" spc="-3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ประกอบด้วย</a:t>
            </a:r>
            <a:endParaRPr lang="th-TH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40525" y="2713476"/>
            <a:ext cx="863030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600" spc="-3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- นักวิชาการพัฒนาชุมชนผู้รับผิดชอบงานกองทุนพัฒนา</a:t>
            </a:r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บทบาทสตรี </a:t>
            </a:r>
            <a:b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- นักจัดการทั่วไปกองทุนพัฒนาบทบาทสตรี </a:t>
            </a:r>
            <a:b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- เจ้าหน้าที่การเงินของกองทุนฯ </a:t>
            </a:r>
            <a:b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- นิติกรทีมเจ้าหน้าที่</a:t>
            </a:r>
            <a:r>
              <a:rPr lang="th-TH" sz="1600" spc="-3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พัฒนาชุมชนระดับอำเภอ </a:t>
            </a:r>
            <a:br>
              <a:rPr lang="th-TH" sz="1600" spc="-3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600" spc="-3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- คณะทำงานขับเคลื่อนระดับตำบลร่วมกันตรวจเช็คข้อมูลลูกหนี้ทั้งหมด กรณีลูกหนี้เก่า</a:t>
            </a:r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(ปี</a:t>
            </a:r>
            <a:r>
              <a:rPr lang="en-US" sz="16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2556 - 2557)</a:t>
            </a:r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</a:t>
            </a:r>
            <a:b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 ต้องการชำระเป็นรายบุคคล </a:t>
            </a:r>
            <a:b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600" spc="-7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- เจ้าหน้าที่จะคำนวณยอดเงินชำระต่อเดือนของแต่ละบุคคลพร้อมให้ลูกหนี้เซ็นรับทราบในเอกสารบันทึกถ้อยคำ    </a:t>
            </a:r>
          </a:p>
          <a:p>
            <a:pPr>
              <a:lnSpc>
                <a:spcPct val="150000"/>
              </a:lnSpc>
            </a:pPr>
            <a:r>
              <a:rPr lang="th-TH" sz="1600" spc="-7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  </a:t>
            </a:r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เพื่อยืนยันยอดที่ต้องชำระ </a:t>
            </a:r>
            <a:endParaRPr lang="th-TH" sz="16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06CE900D-486A-E1B0-7A92-E02E8DD5B193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2.7 การบริหารจัดการหนี้จังหวัดยะลา</a:t>
            </a:r>
          </a:p>
          <a:p>
            <a:pPr algn="ctr"/>
            <a:endParaRPr lang="th-TH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2F4E00AA-3D78-44F5-75FF-19274E3DD499}"/>
              </a:ext>
            </a:extLst>
          </p:cNvPr>
          <p:cNvSpPr/>
          <p:nvPr/>
        </p:nvSpPr>
        <p:spPr>
          <a:xfrm>
            <a:off x="0" y="687832"/>
            <a:ext cx="9690100" cy="410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620520" algn="l"/>
              </a:tabLst>
            </a:pPr>
            <a:r>
              <a:rPr lang="en-US" b="1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2</a:t>
            </a:r>
            <a:r>
              <a:rPr lang="th-TH" b="1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) จัดทำโครงการคลินิกทางด่วนแก้หนี้ กองทุนพัฒนาบทบาทสตรีจังหวัดยะลา โดยดำเนินการ ดังนี้ </a:t>
            </a:r>
            <a:endParaRPr lang="en-US" b="1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93B82D6D-A78E-68D2-6FF2-FBE9A77EB9AB}"/>
              </a:ext>
            </a:extLst>
          </p:cNvPr>
          <p:cNvSpPr/>
          <p:nvPr/>
        </p:nvSpPr>
        <p:spPr>
          <a:xfrm>
            <a:off x="199293" y="1217126"/>
            <a:ext cx="4290646" cy="6412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5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 </a:t>
            </a: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1. จัดทำฐานข้อมูลลูกหนี้ทั้งหมดของจังหวัดยะลา </a:t>
            </a:r>
            <a:b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และจัดประเภทลูกหนี้</a:t>
            </a:r>
            <a:endParaRPr lang="en-US" sz="1500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12" name="สี่เหลี่ยมผืนผ้า: มุมมน 11">
            <a:extLst>
              <a:ext uri="{FF2B5EF4-FFF2-40B4-BE49-F238E27FC236}">
                <a16:creationId xmlns:a16="http://schemas.microsoft.com/office/drawing/2014/main" id="{7DF9B7D1-4570-8C35-4288-13955E75ED77}"/>
              </a:ext>
            </a:extLst>
          </p:cNvPr>
          <p:cNvSpPr/>
          <p:nvPr/>
        </p:nvSpPr>
        <p:spPr>
          <a:xfrm>
            <a:off x="4747846" y="1209893"/>
            <a:ext cx="4806462" cy="6484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2. แบ่งทีมเจ้าหน้าที่ลงขับเคลื่อนงานในระดับพื้นที่อำเภอ  </a:t>
            </a:r>
            <a:b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จำนวน 3  ทีม  </a:t>
            </a:r>
            <a:endParaRPr lang="en-US" sz="1500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757142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6EEF648B-3937-40B3-96DB-234EFA13C7B3}"/>
              </a:ext>
            </a:extLst>
          </p:cNvPr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2657563" y="769840"/>
            <a:ext cx="5618846" cy="36625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530350" algn="l"/>
                <a:tab pos="1620520" algn="l"/>
              </a:tabLst>
            </a:pPr>
            <a:r>
              <a:rPr lang="th-TH" sz="1600" b="1" dirty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ทีมที่ </a:t>
            </a:r>
            <a:r>
              <a:rPr lang="en-US" sz="1600" b="1" dirty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2</a:t>
            </a:r>
            <a:r>
              <a:rPr lang="th-TH" sz="1600" b="1" dirty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ตรวจสอบสิทธิ์ตามมาตรการกองทุนพัฒนาบทบาทสตรี  </a:t>
            </a:r>
            <a:endParaRPr lang="en-US" sz="1600" dirty="0">
              <a:solidFill>
                <a:schemeClr val="bg1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5595" y="1482829"/>
            <a:ext cx="8824405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600" spc="-2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- นักวิชาการพัฒนาชุมชนผู้รับผิดชอบงานกองทุนพัฒนาบทบาทสตรี </a:t>
            </a:r>
            <a:br>
              <a:rPr lang="th-TH" sz="1600" spc="-2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600" spc="-2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- นักจัดการ</a:t>
            </a:r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ทั่วไปกองทุนพัฒนาบทบาทสตรี  - นิติกรของกองทุนพัฒนาบทบาทสตรี </a:t>
            </a:r>
            <a:b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- </a:t>
            </a:r>
            <a:r>
              <a:rPr lang="th-TH" sz="1600" spc="-4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ทีมเจ้าหน้าที่ระดับอำเภอ และตัวแทนคณะทำงานขับเคลื่อนฯ ให้คำปรึกษาด้านระเบียบกฎหมายที่เกี่ยวข้อง  </a:t>
            </a:r>
          </a:p>
          <a:p>
            <a:pPr>
              <a:lnSpc>
                <a:spcPct val="150000"/>
              </a:lnSpc>
            </a:pPr>
            <a:r>
              <a:rPr lang="th-TH" sz="1600" spc="-4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  </a:t>
            </a:r>
            <a:r>
              <a:rPr lang="th-TH" sz="1600" spc="-5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กรณีลูกหนี้เก่า(ปี </a:t>
            </a:r>
            <a:r>
              <a:rPr lang="en-US" sz="1600" spc="-5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2556-2557) </a:t>
            </a:r>
            <a:r>
              <a:rPr lang="th-TH" sz="1600" spc="-5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ต้องการชำระปิดโครงการ หากมียอดดอกเบี้ยผิดนัดมากกว่าเงินต้น เจ้าหน้าที่</a:t>
            </a:r>
            <a:br>
              <a:rPr lang="th-TH" sz="1600" spc="-5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600" spc="-5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  </a:t>
            </a:r>
            <a:r>
              <a:rPr lang="th-TH" sz="1600" spc="-6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จะให้ลูกหนี้จัดทำเอกสารของดหรือลดดอกเบี้ยผิดนัดพร้อมจัดทำบันทึกถ้อยคำและนำเข้าที่ประชุมระดับอำเภอ   </a:t>
            </a:r>
          </a:p>
          <a:p>
            <a:pPr>
              <a:lnSpc>
                <a:spcPct val="150000"/>
              </a:lnSpc>
            </a:pPr>
            <a:r>
              <a:rPr lang="th-TH" sz="1600" spc="-6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  </a:t>
            </a:r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และระดับจังหวัดตามลำดับ</a:t>
            </a:r>
            <a:endParaRPr lang="th-TH" sz="16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8FE978CB-31A0-DBDF-04E5-6B83B278CEC1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2.7 การบริหารจัดการหนี้จังหวัดยะลา</a:t>
            </a:r>
          </a:p>
          <a:p>
            <a:pPr algn="ctr"/>
            <a:endParaRPr lang="th-TH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4567A38-36F5-6BFA-5AA9-81CD49D93AF7}"/>
              </a:ext>
            </a:extLst>
          </p:cNvPr>
          <p:cNvSpPr/>
          <p:nvPr/>
        </p:nvSpPr>
        <p:spPr>
          <a:xfrm>
            <a:off x="0" y="1081273"/>
            <a:ext cx="1441103" cy="369332"/>
          </a:xfrm>
          <a:prstGeom prst="homePlate">
            <a:avLst/>
          </a:prstGeom>
          <a:solidFill>
            <a:srgbClr val="FFFFD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>
            <a:spAutoFit/>
          </a:bodyPr>
          <a:lstStyle/>
          <a:p>
            <a:r>
              <a:rPr lang="th-TH" spc="-3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ประกอบด้วย</a:t>
            </a:r>
            <a:endParaRPr lang="th-TH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2066E440-A0BF-4638-C33E-66B95BD5EEDF}"/>
              </a:ext>
            </a:extLst>
          </p:cNvPr>
          <p:cNvSpPr/>
          <p:nvPr/>
        </p:nvSpPr>
        <p:spPr>
          <a:xfrm>
            <a:off x="3403761" y="3859895"/>
            <a:ext cx="4126451" cy="36933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ทีมที่ </a:t>
            </a:r>
            <a:r>
              <a:rPr lang="en-US" b="1" dirty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3</a:t>
            </a: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รับชำระหนี้ผ่าน </a:t>
            </a:r>
            <a:r>
              <a:rPr lang="en-US" b="1" dirty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Bill Payment</a:t>
            </a:r>
            <a:r>
              <a:rPr lang="en-US" dirty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 </a:t>
            </a:r>
            <a:endParaRPr lang="th-TH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D0C2CCBE-EA99-3FE5-E3CC-57B4348D9EA1}"/>
              </a:ext>
            </a:extLst>
          </p:cNvPr>
          <p:cNvSpPr/>
          <p:nvPr/>
        </p:nvSpPr>
        <p:spPr>
          <a:xfrm>
            <a:off x="1335595" y="4370856"/>
            <a:ext cx="8718897" cy="1320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en-US" sz="2000" spc="-4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</a:t>
            </a:r>
            <a:r>
              <a:rPr lang="en-US" sz="1600" spc="-4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-</a:t>
            </a:r>
            <a:r>
              <a:rPr lang="th-TH" sz="1600" spc="-4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</a:t>
            </a:r>
            <a:r>
              <a:rPr lang="th-TH" sz="1600" spc="-8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กรณีลูกหนี้พร้อมและสามารถชำระหนี้ได้ทันที เจ้าหน้าที่จะเตรียม </a:t>
            </a:r>
            <a:r>
              <a:rPr lang="en-US" sz="1600" spc="-8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Smart Lady Card </a:t>
            </a:r>
            <a:r>
              <a:rPr lang="th-TH" sz="1600" spc="-8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พร้อมอธิบายวิธีการชำระ </a:t>
            </a:r>
            <a:r>
              <a:rPr lang="en-US" sz="1600" spc="-8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600" spc="-8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   </a:t>
            </a:r>
            <a:r>
              <a:rPr lang="en-US" sz="16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2</a:t>
            </a:r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วิธี คือ ชำระผ่านธนาคารกรุงไทย ธนาคารออมสิน ธนาคาร ธ.ก.ส. และชำระด้วย </a:t>
            </a:r>
            <a:r>
              <a:rPr lang="en-US" sz="16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Mobile Banking 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  (</a:t>
            </a:r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แอพธนาคาร)</a:t>
            </a:r>
            <a:endParaRPr lang="en-US" sz="1600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600" spc="-5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-</a:t>
            </a:r>
            <a:r>
              <a:rPr lang="th-TH" sz="1600" spc="-5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ผู้รับผิดชอบระดับจังหวัดตรวจสอบเอกสารและนำข้อมูลเข้าระบบ </a:t>
            </a:r>
            <a:r>
              <a:rPr lang="en-US" sz="1600" spc="-5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SARA</a:t>
            </a:r>
            <a:endParaRPr lang="th-TH" sz="16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229509F8-DC2A-CCDC-E088-AAB970CB1B8E}"/>
              </a:ext>
            </a:extLst>
          </p:cNvPr>
          <p:cNvSpPr/>
          <p:nvPr/>
        </p:nvSpPr>
        <p:spPr>
          <a:xfrm>
            <a:off x="0" y="4091453"/>
            <a:ext cx="1441103" cy="369332"/>
          </a:xfrm>
          <a:prstGeom prst="homePlate">
            <a:avLst/>
          </a:prstGeom>
          <a:solidFill>
            <a:srgbClr val="FFFFD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>
            <a:spAutoFit/>
          </a:bodyPr>
          <a:lstStyle/>
          <a:p>
            <a:r>
              <a:rPr lang="th-TH" spc="-3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ประกอบด้วย</a:t>
            </a:r>
            <a:endParaRPr lang="th-TH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41692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6EEF648B-3937-40B3-96DB-234EFA13C7B3}"/>
              </a:ext>
            </a:extLst>
          </p:cNvPr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0" y="751218"/>
            <a:ext cx="9173027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</a:t>
            </a:r>
            <a:r>
              <a:rPr lang="en-US" sz="1600" b="1" spc="-3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3</a:t>
            </a:r>
            <a:r>
              <a:rPr lang="th-TH" sz="1600" b="1" spc="-3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) ดำเนินการฟ้องลูกหนี้กรณีไม่ชำระหนี้ และฟ้องกรณีมีผู้ยักยอกเงิน</a:t>
            </a:r>
            <a:r>
              <a:rPr lang="th-TH" sz="16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กองทุนพัฒนาบทบาทสตรี </a:t>
            </a:r>
            <a:endParaRPr lang="th-TH" sz="16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1257" y="1317525"/>
            <a:ext cx="9738528" cy="12618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600" spc="-3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-</a:t>
            </a:r>
            <a:r>
              <a:rPr lang="th-TH" sz="1600" spc="-3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เตรียมเอกสารหลักฐานการชำระหนี้ของลูกหนี้ (สลิปจากธนาคารและใบเสร็จชำระหนี้ผ่านตำบลลูกหนี้ปี </a:t>
            </a:r>
            <a:r>
              <a:rPr lang="en-US" sz="1600" spc="-3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2556 - 2557)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6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- </a:t>
            </a:r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นำเข้าที่ประชุมคณะอนุกรรการบริหารกองทุนพัฒนาบทบาทสตรีระดับจังหวัด เพื่อรับทราบและเห็นชอบให้ฟ้องร้อง</a:t>
            </a:r>
            <a:endParaRPr lang="en-US" sz="1600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6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- </a:t>
            </a:r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ดำเนินการประสานอัยการเพื่อฟ้องร้องลูกหนี้จังหวัดยะลาได้ดำเนินการทางกฎหมายกับลูกหนี้แล้วกรณียักยอก 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 จำนวน 2 กรณี </a:t>
            </a:r>
            <a:endParaRPr lang="th-TH" sz="16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1257" y="3091969"/>
            <a:ext cx="9738528" cy="375487"/>
          </a:xfrm>
          <a:prstGeom prst="rect">
            <a:avLst/>
          </a:prstGeom>
          <a:solidFill>
            <a:srgbClr val="FFEFE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1600" spc="-2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ดำเนินคดีกับคณะกรรมการกองทุนพัฒนาบทบาทสตรีตำบลตาชี</a:t>
            </a:r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อำเภอยะหา จ.ยะลา จำนวนเงิน 858</a:t>
            </a:r>
            <a:r>
              <a:rPr lang="en-US" sz="16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,</a:t>
            </a:r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487.96 บาท </a:t>
            </a:r>
            <a:endParaRPr lang="en-US" sz="1600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34CCBFD6-B452-F532-A698-6279BC749A59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2.7 การบริหารจัดการหนี้จังหวัดยะลา</a:t>
            </a:r>
          </a:p>
          <a:p>
            <a:pPr algn="ctr"/>
            <a:endParaRPr lang="th-TH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5C48286E-C814-40B8-D63C-8324BA6E0620}"/>
              </a:ext>
            </a:extLst>
          </p:cNvPr>
          <p:cNvSpPr/>
          <p:nvPr/>
        </p:nvSpPr>
        <p:spPr>
          <a:xfrm>
            <a:off x="261257" y="3712670"/>
            <a:ext cx="9738528" cy="932563"/>
          </a:xfrm>
          <a:prstGeom prst="rect">
            <a:avLst/>
          </a:prstGeom>
          <a:solidFill>
            <a:srgbClr val="FFEFE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   </a:t>
            </a:r>
            <a:r>
              <a:rPr lang="th-TH" sz="1600" spc="-5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ดำเนินคดีกับประธานคณะกรรมการกองทุนพัฒนาบทบาทสตรีตำบลกรงปินัง อ.กรงปินัง จ.ยะลา จำนวนเงิน 222</a:t>
            </a:r>
            <a:r>
              <a:rPr lang="en-US" sz="1600" spc="-5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,</a:t>
            </a:r>
            <a:r>
              <a:rPr lang="th-TH" sz="1600" spc="-5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783 บาท </a:t>
            </a:r>
            <a:r>
              <a:rPr lang="th-TH" sz="1600" spc="-3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ส่วนการดำเนินคดี</a:t>
            </a:r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ฟ้องรายโครงการกำลังดำเนินการตรวจสอบโครงการ และกำหนด</a:t>
            </a:r>
            <a:r>
              <a:rPr lang="th-TH" sz="1600" spc="-6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นำเข้าที่ประชุมคณะอนุกรรมการฯ</a:t>
            </a:r>
            <a:br>
              <a:rPr lang="th-TH" sz="1600" spc="-6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600" spc="-6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เพื่อขอมติจากรองผู้ว่าราชการยะลา (ประธานคณะอนุกรรมการฯ) ในเดือนกรกฏาคม 2565 นี้ </a:t>
            </a:r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จำนวน 15 โครงการ </a:t>
            </a:r>
            <a:endParaRPr lang="en-US" sz="1600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20678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9258B24C-3FF6-4B95-B3FD-69B3AC5D7D7A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6EEF648B-3937-40B3-96DB-234EFA13C7B3}"/>
              </a:ext>
            </a:extLst>
          </p:cNvPr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2540000" y="87409"/>
            <a:ext cx="5080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การบริหารจัดการหนี้ตามมาตรการต่าง ๆ</a:t>
            </a:r>
            <a:endParaRPr lang="th-TH" sz="2000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" name="ลูกศร: รูปห้าเหลี่ยม 2">
            <a:extLst>
              <a:ext uri="{FF2B5EF4-FFF2-40B4-BE49-F238E27FC236}">
                <a16:creationId xmlns:a16="http://schemas.microsoft.com/office/drawing/2014/main" id="{A3B039AB-DC15-DB39-2BC3-8B4A2DFD00B4}"/>
              </a:ext>
            </a:extLst>
          </p:cNvPr>
          <p:cNvSpPr/>
          <p:nvPr/>
        </p:nvSpPr>
        <p:spPr>
          <a:xfrm>
            <a:off x="0" y="998531"/>
            <a:ext cx="4356518" cy="455131"/>
          </a:xfrm>
          <a:prstGeom prst="homePlat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รับสภาพหนี้ </a:t>
            </a:r>
            <a:endParaRPr lang="th-TH" sz="16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00DCB6FE-6B2B-2B7C-9106-C9E3D43D5E8D}"/>
              </a:ext>
            </a:extLst>
          </p:cNvPr>
          <p:cNvSpPr/>
          <p:nvPr/>
        </p:nvSpPr>
        <p:spPr>
          <a:xfrm>
            <a:off x="4834374" y="987662"/>
            <a:ext cx="4356518" cy="4551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จำนวน 50 โครงการ เป็นเงิน 7,912,395 บาท</a:t>
            </a:r>
            <a:endParaRPr lang="th-TH" sz="16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8" name="ลูกศร: รูปห้าเหลี่ยม 7">
            <a:extLst>
              <a:ext uri="{FF2B5EF4-FFF2-40B4-BE49-F238E27FC236}">
                <a16:creationId xmlns:a16="http://schemas.microsoft.com/office/drawing/2014/main" id="{A300D72F-08BB-C1AD-385C-22613C8F498E}"/>
              </a:ext>
            </a:extLst>
          </p:cNvPr>
          <p:cNvSpPr/>
          <p:nvPr/>
        </p:nvSpPr>
        <p:spPr>
          <a:xfrm>
            <a:off x="0" y="2078399"/>
            <a:ext cx="4356519" cy="455131"/>
          </a:xfrm>
          <a:prstGeom prst="homePlat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ปรับโครงสร้างหนี้/ลดดอกเบี้ย (ฉบับที่ 1 - 3)</a:t>
            </a:r>
            <a:endParaRPr lang="th-TH" sz="16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DD27717F-9819-E484-5AB1-631867CC4EE2}"/>
              </a:ext>
            </a:extLst>
          </p:cNvPr>
          <p:cNvSpPr/>
          <p:nvPr/>
        </p:nvSpPr>
        <p:spPr>
          <a:xfrm>
            <a:off x="4834374" y="2086329"/>
            <a:ext cx="4356518" cy="4551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จำนวน 255 โครงการ เป็นเงิน 44,840,801 บาท</a:t>
            </a:r>
            <a:endParaRPr lang="en-US" sz="1600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10" name="ลูกศร: รูปห้าเหลี่ยม 9">
            <a:extLst>
              <a:ext uri="{FF2B5EF4-FFF2-40B4-BE49-F238E27FC236}">
                <a16:creationId xmlns:a16="http://schemas.microsoft.com/office/drawing/2014/main" id="{322B03FE-BB3B-9B4B-A8AE-306F7B9F7183}"/>
              </a:ext>
            </a:extLst>
          </p:cNvPr>
          <p:cNvSpPr/>
          <p:nvPr/>
        </p:nvSpPr>
        <p:spPr>
          <a:xfrm>
            <a:off x="0" y="3193994"/>
            <a:ext cx="4356517" cy="455131"/>
          </a:xfrm>
          <a:prstGeom prst="homePlate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ปรับโครงสร้างหนี้/ลดดอกเบี้ย (ฉบับที่ 4)</a:t>
            </a:r>
            <a:endParaRPr lang="th-TH" sz="16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3732C3F3-9D18-2C14-2EC0-B68C348334D6}"/>
              </a:ext>
            </a:extLst>
          </p:cNvPr>
          <p:cNvSpPr/>
          <p:nvPr/>
        </p:nvSpPr>
        <p:spPr>
          <a:xfrm>
            <a:off x="4834374" y="3173540"/>
            <a:ext cx="4356518" cy="455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จำนวน 68 โครงการ เป็นเงิน 10,906,457 บาท</a:t>
            </a:r>
            <a:endParaRPr lang="en-US" sz="1600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12" name="ลูกศร: รูปห้าเหลี่ยม 11">
            <a:extLst>
              <a:ext uri="{FF2B5EF4-FFF2-40B4-BE49-F238E27FC236}">
                <a16:creationId xmlns:a16="http://schemas.microsoft.com/office/drawing/2014/main" id="{4814C165-EA20-8784-AA7F-848BAC63EBED}"/>
              </a:ext>
            </a:extLst>
          </p:cNvPr>
          <p:cNvSpPr/>
          <p:nvPr/>
        </p:nvSpPr>
        <p:spPr>
          <a:xfrm>
            <a:off x="0" y="4309589"/>
            <a:ext cx="4356518" cy="455131"/>
          </a:xfrm>
          <a:prstGeom prst="homePlate">
            <a:avLst/>
          </a:prstGeom>
          <a:solidFill>
            <a:srgbClr val="9900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พักชำระหนี้ (ฉบับที่ 3)</a:t>
            </a:r>
            <a:endParaRPr lang="th-TH" sz="16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675B993C-4A68-FC1C-0A5B-9FA898FAA888}"/>
              </a:ext>
            </a:extLst>
          </p:cNvPr>
          <p:cNvSpPr/>
          <p:nvPr/>
        </p:nvSpPr>
        <p:spPr>
          <a:xfrm>
            <a:off x="4834374" y="4244525"/>
            <a:ext cx="4356518" cy="455132"/>
          </a:xfrm>
          <a:prstGeom prst="rect">
            <a:avLst/>
          </a:prstGeom>
          <a:solidFill>
            <a:srgbClr val="FFE1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จำนวน 68 โครงการ เป็นเงิน 11,401,420 บาท</a:t>
            </a:r>
            <a:endParaRPr lang="en-US" sz="1600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25412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9258B24C-3FF6-4B95-B3FD-69B3AC5D7D7A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6EEF648B-3937-40B3-96DB-234EFA13C7B3}"/>
              </a:ext>
            </a:extLst>
          </p:cNvPr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2540000" y="87409"/>
            <a:ext cx="5600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</a:t>
            </a: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ปัญหาอุปสรรคในการดำเนินการบริหารจัดการหนี้</a:t>
            </a:r>
            <a:endParaRPr lang="th-TH" sz="2000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2953" y="703190"/>
            <a:ext cx="5080000" cy="3673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530350" algn="l"/>
              </a:tabLst>
            </a:pP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1. ลูกหนี้ไม่ให้ความสำคัญ ในการชำระหนี้ นิ่งเฉย ไม่มี ไม่หนี ไม่จ่าย</a:t>
            </a:r>
            <a:endParaRPr lang="en-US" sz="1400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2953" y="1184034"/>
            <a:ext cx="2856987" cy="34051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2. ลูกหนี้บางคนไม่อยากพักชำระหนี้ </a:t>
            </a:r>
            <a:endParaRPr lang="th-TH" sz="14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2953" y="1623930"/>
            <a:ext cx="4730540" cy="3405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3. ปัญหาลูกหนี้เหนียวหนี้  แม้จะมีทีมลงพื้นที่ติดตามแล้วก็ตาม</a:t>
            </a:r>
            <a:endParaRPr lang="th-TH" sz="14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2953" y="2091367"/>
            <a:ext cx="9628556" cy="674227"/>
          </a:xfrm>
          <a:prstGeom prst="roundRect">
            <a:avLst/>
          </a:prstGeom>
          <a:solidFill>
            <a:srgbClr val="FFFFD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  <a:spcAft>
                <a:spcPts val="0"/>
              </a:spcAft>
              <a:tabLst>
                <a:tab pos="1530350" algn="l"/>
              </a:tabLst>
            </a:pP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4. หนี้เก่าปี 2555 - 2559 ลูกหนี้จะจ่ายผ่านประธานตำบลแล้วประธานตำบลไม่แจ้งว่าเป็นของลูกหนี้โครงการใด ทำให้ไม่สามารถ</a:t>
            </a:r>
            <a:b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ตัดยอดเคลียร์หนี้ในระบบได้</a:t>
            </a:r>
            <a:endParaRPr lang="en-US" sz="1400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2953" y="2892512"/>
            <a:ext cx="7257143" cy="376273"/>
          </a:xfrm>
          <a:prstGeom prst="roundRect">
            <a:avLst/>
          </a:prstGeom>
          <a:solidFill>
            <a:srgbClr val="F2E5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530350" algn="l"/>
              </a:tabLst>
            </a:pPr>
            <a:r>
              <a:rPr lang="th-TH" sz="1400" spc="-2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5. หนี้เก่าปี 2555 - 2559 ลูกหนี้ทำใบนำฝากหาย แล้วไม่สามารถนำหลักฐานมายืนยันยอดได้</a:t>
            </a:r>
            <a:endParaRPr lang="en-US" sz="1400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2953" y="3359711"/>
            <a:ext cx="9628556" cy="674227"/>
          </a:xfrm>
          <a:prstGeom prst="roundRect">
            <a:avLst/>
          </a:prstGeom>
          <a:solidFill>
            <a:srgbClr val="EFDEC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  <a:spcAft>
                <a:spcPts val="0"/>
              </a:spcAft>
              <a:tabLst>
                <a:tab pos="1530350" algn="l"/>
              </a:tabLst>
            </a:pPr>
            <a:r>
              <a:rPr lang="th-TH" sz="1400" spc="-4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6. สถานการณ์ความไม่สงบในพื้นที่สามจังหวัดชายแดนภาคใต้ และบางพื้นที่</a:t>
            </a: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พัฒนากรไม่สามารถที่จะเข้าไปติดตามทวงถามหนี้ได้ตามที่วางแผนไว้ ซึ่งหากทำโดยผลีผลามอาจเกิดความเสียหายได้และไม่ปลอดภัย และจะไม่ได้ความร่วมมือในการทำงานต่อไปในพื้นที่ </a:t>
            </a:r>
            <a:endParaRPr lang="en-US" sz="1400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9373" y="4121620"/>
            <a:ext cx="8227088" cy="3762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1530350" algn="l"/>
              </a:tabLst>
            </a:pPr>
            <a:r>
              <a:rPr lang="en-US" sz="1400" spc="-2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7.</a:t>
            </a:r>
            <a:r>
              <a:rPr lang="th-TH" sz="1400" spc="-2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ภาระงานของเจ้าหน้าที่ที่ต้องรับผิดชอบในแต่ละพื้นที่มีเยอะ หลายงาน</a:t>
            </a: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ทำให้การติดตามหนี้ต้องค่อยเป็นค่อยไป</a:t>
            </a:r>
            <a:endParaRPr lang="en-US" sz="1400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9373" y="4584480"/>
            <a:ext cx="6533942" cy="3762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530350" algn="l"/>
              </a:tabLst>
            </a:pP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8. ลูกหนี้ออกนอกพื้นที่ ทำให้ไม่สามารถติดตามทวงหนี้ได้</a:t>
            </a:r>
            <a:endParaRPr lang="en-US" sz="1400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2953" y="5065480"/>
            <a:ext cx="9628556" cy="3762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th-TH" sz="1400" spc="-8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9. ลูกหนี้มีฐานะทางการเงินที่ไม่ดี ไม่มีรายได้ที่จะนำมาชำระหนี้ เลยปล่อยตามสถานการณ์ ไม่แสวงหาอาชีพเสริมที่จะเพิ่มรายได้เพื่อนำมาชำระหนี้</a:t>
            </a:r>
            <a:endParaRPr lang="th-TH" sz="1400" spc="-8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78944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110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113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114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115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125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126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116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117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18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122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23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24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19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120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21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111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112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35454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49" name="กลุ่ม 34"/>
          <p:cNvGrpSpPr/>
          <p:nvPr/>
        </p:nvGrpSpPr>
        <p:grpSpPr>
          <a:xfrm>
            <a:off x="175177" y="780191"/>
            <a:ext cx="3782589" cy="523183"/>
            <a:chOff x="204478" y="2499742"/>
            <a:chExt cx="3551339" cy="4708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56" name="กลุ่ม 17"/>
            <p:cNvGrpSpPr/>
            <p:nvPr/>
          </p:nvGrpSpPr>
          <p:grpSpPr>
            <a:xfrm>
              <a:off x="204478" y="2499742"/>
              <a:ext cx="3551339" cy="470863"/>
              <a:chOff x="376926" y="1177925"/>
              <a:chExt cx="4676112" cy="470863"/>
            </a:xfrm>
          </p:grpSpPr>
          <p:sp>
            <p:nvSpPr>
              <p:cNvPr id="58" name="สี่เหลี่ยมผืนผ้ามุมมน 10"/>
              <p:cNvSpPr/>
              <p:nvPr/>
            </p:nvSpPr>
            <p:spPr>
              <a:xfrm>
                <a:off x="503239" y="1177925"/>
                <a:ext cx="4549799" cy="461963"/>
              </a:xfrm>
              <a:prstGeom prst="roundRect">
                <a:avLst/>
              </a:prstGeom>
              <a:solidFill>
                <a:srgbClr val="E7E5DD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" name="สี่เหลี่ยมผืนผ้ามุมมน 10"/>
              <p:cNvSpPr/>
              <p:nvPr/>
            </p:nvSpPr>
            <p:spPr>
              <a:xfrm>
                <a:off x="376926" y="1186825"/>
                <a:ext cx="4172666" cy="461963"/>
              </a:xfrm>
              <a:prstGeom prst="roundRect">
                <a:avLst/>
              </a:prstGeom>
              <a:solidFill>
                <a:srgbClr val="ABA387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" name="สี่เหลี่ยมผืนผ้ามุมมน 10"/>
              <p:cNvSpPr/>
              <p:nvPr/>
            </p:nvSpPr>
            <p:spPr>
              <a:xfrm>
                <a:off x="376927" y="1181109"/>
                <a:ext cx="4082923" cy="464821"/>
              </a:xfrm>
              <a:prstGeom prst="roundRect">
                <a:avLst/>
              </a:prstGeom>
              <a:solidFill>
                <a:srgbClr val="D6D2C4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4</a:t>
                </a: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เพื่อทราบ</a:t>
                </a:r>
              </a:p>
            </p:txBody>
          </p:sp>
        </p:grpSp>
        <p:sp>
          <p:nvSpPr>
            <p:cNvPr id="57" name="สี่เหลี่ยมผืนผ้า 36"/>
            <p:cNvSpPr/>
            <p:nvPr/>
          </p:nvSpPr>
          <p:spPr>
            <a:xfrm>
              <a:off x="3393719" y="2587857"/>
              <a:ext cx="328211" cy="360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th-TH" sz="2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61" name="สี่เหลี่ยมผืนผ้า 21"/>
          <p:cNvSpPr/>
          <p:nvPr/>
        </p:nvSpPr>
        <p:spPr>
          <a:xfrm>
            <a:off x="4048359" y="791798"/>
            <a:ext cx="5939275" cy="2075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30000"/>
              </a:lnSpc>
              <a:spcAft>
                <a:spcPts val="300"/>
              </a:spcAft>
            </a:pP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รายงานผลตามประกาศคณะกรรมการบริหารกองทุนพัฒนาบทบาทสตรี </a:t>
            </a:r>
            <a:b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เรื่อง หลักเกณฑ์ วิธีการ และเงื่อนไขเกี่ยวกับการลดอัตราดอกเบี้ยเงินกู้</a:t>
            </a:r>
            <a:b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และอัตราดอกเบี้ยผิดนัดกองทุนพัฒนาบทบาทสตรี พ.ศ. 2563 (ฉบับที่ 4)</a:t>
            </a: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</a:p>
          <a:p>
            <a:pPr marL="900430" indent="-1170305" algn="thaiDist">
              <a:lnSpc>
                <a:spcPct val="130000"/>
              </a:lnSpc>
              <a:tabLst>
                <a:tab pos="900430" algn="l"/>
                <a:tab pos="990600" algn="l"/>
                <a:tab pos="1260475" algn="l"/>
              </a:tabLst>
            </a:pP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4.4  รายงานความก้าวหน้าโครงการพัฒนาระบบบัญชีการเงินและระบบโปรแกรม</a:t>
            </a:r>
          </a:p>
          <a:p>
            <a:pPr marL="900430" indent="-1170305" algn="thaiDist">
              <a:lnSpc>
                <a:spcPct val="130000"/>
              </a:lnSpc>
              <a:tabLst>
                <a:tab pos="900430" algn="l"/>
                <a:tab pos="990600" algn="l"/>
                <a:tab pos="1260475" algn="l"/>
              </a:tabLst>
            </a:pP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ทะเบียนลูกหนี้</a:t>
            </a:r>
            <a:endParaRPr lang="en-US" sz="14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marL="900430" indent="-1170305">
              <a:lnSpc>
                <a:spcPct val="130000"/>
              </a:lnSpc>
              <a:tabLst>
                <a:tab pos="900430" algn="l"/>
                <a:tab pos="990600" algn="l"/>
                <a:tab pos="1260475" algn="l"/>
              </a:tabLst>
            </a:pP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4.5 </a:t>
            </a:r>
            <a:r>
              <a:rPr lang="th-TH" sz="1400" spc="-7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รายงานของผู้สอบบัญชีและรายงานการเงิน สำหรับปีสิ้นสุดวันที่ 30 กันยายน 2563</a:t>
            </a:r>
          </a:p>
          <a:p>
            <a:pPr marL="900430" indent="-1170305">
              <a:lnSpc>
                <a:spcPct val="130000"/>
              </a:lnSpc>
              <a:tabLst>
                <a:tab pos="900430" algn="l"/>
                <a:tab pos="990600" algn="l"/>
                <a:tab pos="1260475" algn="l"/>
              </a:tabLst>
            </a:pP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ของกองทุนพัฒนาบทบาทสตรี</a:t>
            </a:r>
            <a:endParaRPr lang="th-TH" sz="11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7" name="กลุ่ม 49"/>
          <p:cNvGrpSpPr/>
          <p:nvPr/>
        </p:nvGrpSpPr>
        <p:grpSpPr>
          <a:xfrm>
            <a:off x="191015" y="3117620"/>
            <a:ext cx="3766751" cy="518930"/>
            <a:chOff x="193090" y="1622498"/>
            <a:chExt cx="3538676" cy="467037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38" name="กลุ่ม 50"/>
            <p:cNvGrpSpPr/>
            <p:nvPr/>
          </p:nvGrpSpPr>
          <p:grpSpPr>
            <a:xfrm>
              <a:off x="193090" y="1622498"/>
              <a:ext cx="3538676" cy="467037"/>
              <a:chOff x="361930" y="1164777"/>
              <a:chExt cx="4659438" cy="467037"/>
            </a:xfrm>
          </p:grpSpPr>
          <p:sp>
            <p:nvSpPr>
              <p:cNvPr id="40" name="สี่เหลี่ยมผืนผ้ามุมมน 10"/>
              <p:cNvSpPr/>
              <p:nvPr/>
            </p:nvSpPr>
            <p:spPr>
              <a:xfrm>
                <a:off x="361930" y="1184278"/>
                <a:ext cx="4659438" cy="437756"/>
              </a:xfrm>
              <a:prstGeom prst="roundRect">
                <a:avLst/>
              </a:prstGeom>
              <a:solidFill>
                <a:srgbClr val="E7E5DD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" name="สี่เหลี่ยมผืนผ้ามุมมน 10"/>
              <p:cNvSpPr/>
              <p:nvPr/>
            </p:nvSpPr>
            <p:spPr>
              <a:xfrm>
                <a:off x="361930" y="1169851"/>
                <a:ext cx="4142851" cy="461963"/>
              </a:xfrm>
              <a:prstGeom prst="roundRect">
                <a:avLst/>
              </a:prstGeom>
              <a:solidFill>
                <a:srgbClr val="96877A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defTabSz="761945">
                  <a:defRPr/>
                </a:pPr>
                <a:endParaRPr lang="th-TH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สี่เหลี่ยมผืนผ้ามุมมน 10"/>
              <p:cNvSpPr/>
              <p:nvPr/>
            </p:nvSpPr>
            <p:spPr>
              <a:xfrm>
                <a:off x="361930" y="1164777"/>
                <a:ext cx="4046288" cy="464179"/>
              </a:xfrm>
              <a:prstGeom prst="roundRect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5 </a:t>
                </a:r>
                <a:r>
                  <a:rPr lang="en-US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เพื่อพิจารณา</a:t>
                </a:r>
              </a:p>
            </p:txBody>
          </p:sp>
        </p:grpSp>
        <p:sp>
          <p:nvSpPr>
            <p:cNvPr id="39" name="สี่เหลี่ยมผืนผ้า 51"/>
            <p:cNvSpPr/>
            <p:nvPr/>
          </p:nvSpPr>
          <p:spPr>
            <a:xfrm>
              <a:off x="3372540" y="1711085"/>
              <a:ext cx="330102" cy="3600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</a:t>
              </a:r>
              <a:endParaRPr lang="th-TH" sz="2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43" name="สี่เหลี่ยมผืนผ้า 1"/>
          <p:cNvSpPr/>
          <p:nvPr/>
        </p:nvSpPr>
        <p:spPr>
          <a:xfrm>
            <a:off x="4092321" y="3046207"/>
            <a:ext cx="5931406" cy="19405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thaiDist">
              <a:lnSpc>
                <a:spcPct val="140000"/>
              </a:lnSpc>
              <a:spcAft>
                <a:spcPts val="300"/>
              </a:spcAft>
            </a:pPr>
            <a:r>
              <a:rPr lang="th-TH" sz="1400" spc="-40" dirty="0">
                <a:solidFill>
                  <a:srgbClr val="002060"/>
                </a:solidFill>
                <a:latin typeface="Chulabhorn Likit Text" panose="00000500000000000000" charset="-34"/>
                <a:cs typeface="Chulabhorn Likit Text" panose="00000500000000000000" charset="-34"/>
              </a:rPr>
              <a:t>5.1 การพิจารณาการลดอัตราดอกเบี้ยเงินกู้และอัตราดอกเบี้ยผิดนัดกองทุนพัฒนาบทบาทสตรี ครั้งที่ 13 ตามประกาศคณะกรรมการบริหารกองทุนพัฒนาบทบาทสตรี </a:t>
            </a:r>
            <a:br>
              <a:rPr lang="th-TH" sz="1400" spc="-40" dirty="0">
                <a:solidFill>
                  <a:srgbClr val="002060"/>
                </a:solidFill>
                <a:latin typeface="Chulabhorn Likit Text" panose="00000500000000000000" charset="-34"/>
                <a:cs typeface="Chulabhorn Likit Text" panose="00000500000000000000" charset="-34"/>
              </a:rPr>
            </a:br>
            <a:r>
              <a:rPr lang="th-TH" sz="1400" dirty="0">
                <a:solidFill>
                  <a:srgbClr val="002060"/>
                </a:solidFill>
                <a:latin typeface="Chulabhorn Likit Text" panose="00000500000000000000" charset="-34"/>
                <a:cs typeface="Chulabhorn Likit Text" panose="00000500000000000000" charset="-34"/>
              </a:rPr>
              <a:t>เรื่อง หลักเกณฑ์ วิธีการ และเงื่อนไขเกี่ยวกับการลดอัตราดอกเบี้ยเงินกู้</a:t>
            </a:r>
            <a:br>
              <a:rPr lang="th-TH" sz="1400" dirty="0">
                <a:solidFill>
                  <a:srgbClr val="002060"/>
                </a:solidFill>
                <a:latin typeface="Chulabhorn Likit Text" panose="00000500000000000000" charset="-34"/>
                <a:cs typeface="Chulabhorn Likit Text" panose="00000500000000000000" charset="-34"/>
              </a:rPr>
            </a:br>
            <a:r>
              <a:rPr lang="th-TH" sz="1400" dirty="0">
                <a:solidFill>
                  <a:srgbClr val="002060"/>
                </a:solidFill>
                <a:latin typeface="Chulabhorn Likit Text" panose="00000500000000000000" charset="-34"/>
                <a:cs typeface="Chulabhorn Likit Text" panose="00000500000000000000" charset="-34"/>
              </a:rPr>
              <a:t>และอัตราดอกเบี้ยผิดนัดกองทุนพัฒนาบทบาทสตรี พ.ศ. 2563 (ฉบับที่ 4)</a:t>
            </a:r>
          </a:p>
          <a:p>
            <a:pPr algn="thaiDist">
              <a:lnSpc>
                <a:spcPct val="140000"/>
              </a:lnSpc>
              <a:spcAft>
                <a:spcPts val="300"/>
              </a:spcAft>
            </a:pPr>
            <a:r>
              <a:rPr lang="th-TH" sz="1400" spc="-5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5.2 </a:t>
            </a:r>
            <a:r>
              <a:rPr lang="th-TH" sz="1400" spc="-4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ร่างแผนการดำเนินงานและแผนการใช้จ่ายงบประมาณ กองทุนพัฒนาบทบาทสตรี </a:t>
            </a: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ประจำปีงบประมาณ พ.ศ. 2566</a:t>
            </a:r>
          </a:p>
        </p:txBody>
      </p:sp>
    </p:spTree>
    <p:extLst>
      <p:ext uri="{BB962C8B-B14F-4D97-AF65-F5344CB8AC3E}">
        <p14:creationId xmlns:p14="http://schemas.microsoft.com/office/powerpoint/2010/main" val="4694244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9258B24C-3FF6-4B95-B3FD-69B3AC5D7D7A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6EEF648B-3937-40B3-96DB-234EFA13C7B3}"/>
              </a:ext>
            </a:extLst>
          </p:cNvPr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2540000" y="87409"/>
            <a:ext cx="5080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ข้อเสนอแนะ</a:t>
            </a:r>
            <a:endParaRPr lang="th-TH" sz="2000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6438" y="1415618"/>
            <a:ext cx="9587123" cy="3797193"/>
          </a:xfrm>
          <a:prstGeom prst="rect">
            <a:avLst/>
          </a:prstGeom>
          <a:solidFill>
            <a:srgbClr val="FFFAE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indent="-589280" algn="thaiDist">
              <a:lnSpc>
                <a:spcPct val="150000"/>
              </a:lnSpc>
              <a:spcAft>
                <a:spcPts val="0"/>
              </a:spcAft>
              <a:tabLst>
                <a:tab pos="1530350" algn="l"/>
              </a:tabLst>
            </a:pPr>
            <a:r>
              <a:rPr lang="th-TH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3.1 การพักชำระหนี้ ไม่ได้ช่วยแบ่งเบาภาระหนี้ของลุกหนี้ เป็นเพียงการยืดระยะเวลาเท่านั้น</a:t>
            </a:r>
            <a:endParaRPr lang="en-US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 indent="-589280" algn="thaiDist">
              <a:lnSpc>
                <a:spcPct val="150000"/>
              </a:lnSpc>
              <a:spcAft>
                <a:spcPts val="0"/>
              </a:spcAft>
              <a:tabLst>
                <a:tab pos="1530350" algn="l"/>
              </a:tabLst>
            </a:pPr>
            <a:r>
              <a:rPr lang="th-TH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3.2 มาตรการการปลดหนี้รายบุคคล</a:t>
            </a:r>
            <a:r>
              <a:rPr lang="th-TH" b="1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</a:t>
            </a:r>
            <a:r>
              <a:rPr lang="th-TH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เป็นมาตรการที่ดี และเห็นด้วยทำให้ชาวบ้านบางรายที่ชำระหมดหนี้หมดแล้ว ไม่ต้องมีหนี้ค้างกับกองทุนต่อไป</a:t>
            </a:r>
            <a:endParaRPr lang="en-US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 algn="thaiDist">
              <a:lnSpc>
                <a:spcPct val="150000"/>
              </a:lnSpc>
              <a:spcAft>
                <a:spcPts val="0"/>
              </a:spcAft>
              <a:tabLst>
                <a:tab pos="1530350" algn="l"/>
              </a:tabLst>
            </a:pPr>
            <a:r>
              <a:rPr lang="th-TH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3.3 การติดตามหนี้กองทุนในพื้นที่สามจังหวัดต้องใช้ความละมุน ละม่อม</a:t>
            </a:r>
            <a:r>
              <a:rPr lang="th-TH" spc="-20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ให้โอกาสคน อะลุ้มอะล่วย บังคับ ขมขู่ หรือใช้กฎหมายไม่ได้ อาจจะส่งผลต่อการทำงานของเจ้าหน้าที่</a:t>
            </a:r>
            <a:r>
              <a:rPr lang="th-TH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ในบางพื้นที่</a:t>
            </a:r>
            <a:endParaRPr lang="en-US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 algn="thaiDist">
              <a:lnSpc>
                <a:spcPct val="150000"/>
              </a:lnSpc>
              <a:spcAft>
                <a:spcPts val="0"/>
              </a:spcAft>
              <a:tabLst>
                <a:tab pos="1530350" algn="l"/>
              </a:tabLst>
            </a:pPr>
            <a:r>
              <a:rPr lang="th-TH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3.4 ควรดำเนินคดีกับกรณีที่ประธานตำบลยักยอก มากกว่าดำเนินคดีกับลูกหนี้รายโครงการเพราะลูกหนี้</a:t>
            </a:r>
            <a:br>
              <a:rPr lang="th-TH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รายโครงการเขาลำบาก ไม่มีเงินจ่ายจริง</a:t>
            </a:r>
            <a:endParaRPr lang="en-US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 algn="thaiDist">
              <a:lnSpc>
                <a:spcPct val="150000"/>
              </a:lnSpc>
              <a:spcAft>
                <a:spcPts val="0"/>
              </a:spcAft>
              <a:tabLst>
                <a:tab pos="1530350" algn="l"/>
              </a:tabLst>
            </a:pPr>
            <a:r>
              <a:rPr lang="th-TH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3.5 ควรมีมาตรการในการติดตามหนี้ สำหรับพื้นที่ 3 จังหวัดเป็นกรณีพิเศษ คิดระบบให้เสร็จและทดลองใช้ในแต่ละพื้นที่</a:t>
            </a:r>
            <a:endParaRPr lang="en-US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954214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488344"/>
            <a:ext cx="10160000" cy="128355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4.1 รายงานผลการเบิกจ่ายเงินตามแผนการดำเนินงาน                                              และแผนการใช้จ่ายงบประมาณ กองทุนพัฒนาบทบาทสตรี                                                              ประจำปีงบประมาณ พ.ศ. 2565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8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39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40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50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1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1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2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3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7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8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9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4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5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6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6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7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5" name="TextBox 34"/>
          <p:cNvSpPr txBox="1"/>
          <p:nvPr/>
        </p:nvSpPr>
        <p:spPr>
          <a:xfrm>
            <a:off x="1014997" y="-11422"/>
            <a:ext cx="3365499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 เรื่อง เพื่อทราบ</a:t>
            </a:r>
          </a:p>
        </p:txBody>
      </p:sp>
    </p:spTree>
    <p:extLst>
      <p:ext uri="{BB962C8B-B14F-4D97-AF65-F5344CB8AC3E}">
        <p14:creationId xmlns:p14="http://schemas.microsoft.com/office/powerpoint/2010/main" val="39927406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แผนผังลำดับงาน: ตัวเชื่อมต่อ 68"/>
          <p:cNvSpPr/>
          <p:nvPr/>
        </p:nvSpPr>
        <p:spPr>
          <a:xfrm>
            <a:off x="8692483" y="3971243"/>
            <a:ext cx="1303136" cy="1226138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/>
          </a:p>
        </p:txBody>
      </p:sp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40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ผลการเบิกจ่ายงบประมาณตามแผนการใช้จ่ายงบประมาณ ประจำปี พ.ศ. 2565</a:t>
            </a:r>
          </a:p>
          <a:p>
            <a:pPr algn="ctr"/>
            <a:endParaRPr lang="th-TH" sz="2800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b="1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63" name="กลุ่ม 162"/>
          <p:cNvGrpSpPr/>
          <p:nvPr/>
        </p:nvGrpSpPr>
        <p:grpSpPr>
          <a:xfrm>
            <a:off x="2224314" y="892572"/>
            <a:ext cx="5737395" cy="1113436"/>
            <a:chOff x="2490006" y="1783778"/>
            <a:chExt cx="8681348" cy="1576315"/>
          </a:xfrm>
        </p:grpSpPr>
        <p:sp>
          <p:nvSpPr>
            <p:cNvPr id="167" name="แผนผังลําดับงาน: กระบวนการ 166"/>
            <p:cNvSpPr/>
            <p:nvPr/>
          </p:nvSpPr>
          <p:spPr>
            <a:xfrm>
              <a:off x="2490006" y="2746464"/>
              <a:ext cx="1931436" cy="613629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00" b="1" spc="-20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301</a:t>
              </a:r>
              <a:r>
                <a:rPr lang="en-US" sz="1100" b="1" spc="-20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,495,500.00</a:t>
              </a:r>
              <a:endParaRPr lang="th-TH" sz="1100" b="1" spc="-2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69" name="แผนผังลําดับงาน: กระบวนการ 168"/>
            <p:cNvSpPr/>
            <p:nvPr/>
          </p:nvSpPr>
          <p:spPr>
            <a:xfrm>
              <a:off x="7488600" y="2723538"/>
              <a:ext cx="1890584" cy="613629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123,969,387.54</a:t>
              </a:r>
              <a:endPara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70" name="แผนผังลําดับงาน: กระบวนการ 169"/>
            <p:cNvSpPr/>
            <p:nvPr/>
          </p:nvSpPr>
          <p:spPr>
            <a:xfrm>
              <a:off x="4942482" y="2738590"/>
              <a:ext cx="1890584" cy="613629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177,526,112.46</a:t>
              </a:r>
              <a:endPara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71" name="เท่ากับ 170"/>
            <p:cNvSpPr/>
            <p:nvPr/>
          </p:nvSpPr>
          <p:spPr>
            <a:xfrm>
              <a:off x="6844359" y="2793891"/>
              <a:ext cx="538952" cy="351222"/>
            </a:xfrm>
            <a:prstGeom prst="mathEqual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 b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73" name="กล่องข้อความ 172"/>
            <p:cNvSpPr txBox="1"/>
            <p:nvPr/>
          </p:nvSpPr>
          <p:spPr>
            <a:xfrm>
              <a:off x="9817469" y="1783778"/>
              <a:ext cx="1353885" cy="132025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คิดเป็นร้อยละ</a:t>
              </a:r>
            </a:p>
            <a:p>
              <a:pPr algn="ctr">
                <a:lnSpc>
                  <a:spcPct val="13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58.88</a:t>
              </a:r>
            </a:p>
          </p:txBody>
        </p:sp>
      </p:grpSp>
      <p:grpSp>
        <p:nvGrpSpPr>
          <p:cNvPr id="150" name="กลุ่ม 149"/>
          <p:cNvGrpSpPr/>
          <p:nvPr/>
        </p:nvGrpSpPr>
        <p:grpSpPr>
          <a:xfrm>
            <a:off x="2251993" y="2527362"/>
            <a:ext cx="5746200" cy="1101270"/>
            <a:chOff x="2402511" y="1801001"/>
            <a:chExt cx="8694670" cy="1559092"/>
          </a:xfrm>
        </p:grpSpPr>
        <p:sp>
          <p:nvSpPr>
            <p:cNvPr id="154" name="แผนผังลําดับงาน: กระบวนการ 153"/>
            <p:cNvSpPr/>
            <p:nvPr/>
          </p:nvSpPr>
          <p:spPr>
            <a:xfrm>
              <a:off x="2402511" y="2746464"/>
              <a:ext cx="2018930" cy="613629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143</a:t>
              </a:r>
              <a:r>
                <a:rPr lang="en-US" sz="11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,000,000.00</a:t>
              </a:r>
              <a:endPara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5" name="ลบ 154"/>
            <p:cNvSpPr/>
            <p:nvPr/>
          </p:nvSpPr>
          <p:spPr>
            <a:xfrm>
              <a:off x="4422470" y="2897976"/>
              <a:ext cx="521042" cy="247136"/>
            </a:xfrm>
            <a:prstGeom prst="mathMinus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 b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56" name="แผนผังลําดับงาน: กระบวนการ 155"/>
            <p:cNvSpPr/>
            <p:nvPr/>
          </p:nvSpPr>
          <p:spPr>
            <a:xfrm>
              <a:off x="7441655" y="2723861"/>
              <a:ext cx="1890585" cy="613629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19,309,655.00</a:t>
              </a:r>
              <a:endPara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7" name="แผนผังลําดับงาน: กระบวนการ 156"/>
            <p:cNvSpPr/>
            <p:nvPr/>
          </p:nvSpPr>
          <p:spPr>
            <a:xfrm>
              <a:off x="4942480" y="2738590"/>
              <a:ext cx="1890584" cy="613629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spc="-30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123,690,345.00</a:t>
              </a:r>
              <a:endParaRPr lang="th-TH" sz="1100" b="1" spc="-3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8" name="เท่ากับ 157"/>
            <p:cNvSpPr/>
            <p:nvPr/>
          </p:nvSpPr>
          <p:spPr>
            <a:xfrm>
              <a:off x="6844359" y="2793891"/>
              <a:ext cx="538952" cy="351222"/>
            </a:xfrm>
            <a:prstGeom prst="mathEqual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 b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60" name="กล่องข้อความ 159"/>
            <p:cNvSpPr txBox="1"/>
            <p:nvPr/>
          </p:nvSpPr>
          <p:spPr>
            <a:xfrm>
              <a:off x="9562839" y="1801001"/>
              <a:ext cx="1534342" cy="132025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คิดเป็น</a:t>
              </a:r>
            </a:p>
            <a:p>
              <a:pPr algn="ctr">
                <a:lnSpc>
                  <a:spcPct val="13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ร้อยละ </a:t>
              </a:r>
            </a:p>
            <a:p>
              <a:pPr algn="ctr">
                <a:lnSpc>
                  <a:spcPct val="13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86.50</a:t>
              </a:r>
            </a:p>
          </p:txBody>
        </p:sp>
      </p:grpSp>
      <p:grpSp>
        <p:nvGrpSpPr>
          <p:cNvPr id="137" name="กลุ่ม 136"/>
          <p:cNvGrpSpPr/>
          <p:nvPr/>
        </p:nvGrpSpPr>
        <p:grpSpPr>
          <a:xfrm>
            <a:off x="2184920" y="4180825"/>
            <a:ext cx="5869510" cy="1073406"/>
            <a:chOff x="2300981" y="1705953"/>
            <a:chExt cx="8881245" cy="1519642"/>
          </a:xfrm>
        </p:grpSpPr>
        <p:sp>
          <p:nvSpPr>
            <p:cNvPr id="141" name="แผนผังลําดับงาน: กระบวนการ 140"/>
            <p:cNvSpPr/>
            <p:nvPr/>
          </p:nvSpPr>
          <p:spPr>
            <a:xfrm>
              <a:off x="2300981" y="2611967"/>
              <a:ext cx="2112701" cy="613628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600,000,000.00</a:t>
              </a:r>
            </a:p>
          </p:txBody>
        </p:sp>
        <p:sp>
          <p:nvSpPr>
            <p:cNvPr id="143" name="แผนผังลําดับงาน: กระบวนการ 142"/>
            <p:cNvSpPr/>
            <p:nvPr/>
          </p:nvSpPr>
          <p:spPr>
            <a:xfrm>
              <a:off x="7538608" y="2589039"/>
              <a:ext cx="1890541" cy="613628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55,329,932.00</a:t>
              </a:r>
              <a:endPara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44" name="แผนผังลําดับงาน: กระบวนการ 143"/>
            <p:cNvSpPr/>
            <p:nvPr/>
          </p:nvSpPr>
          <p:spPr>
            <a:xfrm>
              <a:off x="4942437" y="2604091"/>
              <a:ext cx="2053341" cy="613628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544,670,068.00</a:t>
              </a:r>
              <a:endPara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46" name="วงรี 145"/>
            <p:cNvSpPr/>
            <p:nvPr/>
          </p:nvSpPr>
          <p:spPr>
            <a:xfrm>
              <a:off x="9668770" y="1716665"/>
              <a:ext cx="1373209" cy="1428446"/>
            </a:xfrm>
            <a:prstGeom prst="ellipse">
              <a:avLst/>
            </a:prstGeom>
            <a:noFill/>
            <a:ln w="57150"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 b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47" name="กล่องข้อความ 146"/>
            <p:cNvSpPr txBox="1"/>
            <p:nvPr/>
          </p:nvSpPr>
          <p:spPr>
            <a:xfrm>
              <a:off x="9719051" y="1705953"/>
              <a:ext cx="1463175" cy="1320248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คิดเป็น ร้อยละ</a:t>
              </a:r>
            </a:p>
            <a:p>
              <a:pPr algn="ctr">
                <a:lnSpc>
                  <a:spcPct val="13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90.78</a:t>
              </a:r>
            </a:p>
          </p:txBody>
        </p:sp>
      </p:grpSp>
      <p:sp>
        <p:nvSpPr>
          <p:cNvPr id="179" name="แผนผังลําดับงาน: กระบวนการ 178"/>
          <p:cNvSpPr/>
          <p:nvPr/>
        </p:nvSpPr>
        <p:spPr>
          <a:xfrm>
            <a:off x="8782130" y="1679072"/>
            <a:ext cx="1357893" cy="636439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1</a:t>
            </a:r>
            <a:r>
              <a:rPr lang="en-US" sz="11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,044,495,500.00</a:t>
            </a:r>
            <a:endParaRPr lang="th-TH" sz="11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 Light" panose="00000400000000000000" pitchFamily="2" charset="-34"/>
              <a:cs typeface="Chulabhorn Likit Text Light" panose="00000400000000000000" pitchFamily="2" charset="-34"/>
            </a:endParaRPr>
          </a:p>
        </p:txBody>
      </p:sp>
      <p:sp>
        <p:nvSpPr>
          <p:cNvPr id="180" name="แผนผังลําดับงาน: กระบวนการ 179"/>
          <p:cNvSpPr/>
          <p:nvPr/>
        </p:nvSpPr>
        <p:spPr>
          <a:xfrm>
            <a:off x="8782130" y="2337629"/>
            <a:ext cx="1357894" cy="649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845,886,525.46</a:t>
            </a:r>
            <a:endParaRPr lang="th-TH" sz="11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 Light" panose="00000400000000000000" pitchFamily="2" charset="-34"/>
              <a:cs typeface="Chulabhorn Likit Text Light" panose="00000400000000000000" pitchFamily="2" charset="-34"/>
            </a:endParaRPr>
          </a:p>
        </p:txBody>
      </p:sp>
      <p:sp>
        <p:nvSpPr>
          <p:cNvPr id="181" name="แผนผังลําดับงาน: กระบวนการ 180"/>
          <p:cNvSpPr/>
          <p:nvPr/>
        </p:nvSpPr>
        <p:spPr>
          <a:xfrm>
            <a:off x="8782130" y="3005302"/>
            <a:ext cx="1363211" cy="649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11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198,608,974.54</a:t>
            </a:r>
          </a:p>
        </p:txBody>
      </p:sp>
      <p:sp>
        <p:nvSpPr>
          <p:cNvPr id="183" name="เท่ากับ 182"/>
          <p:cNvSpPr/>
          <p:nvPr/>
        </p:nvSpPr>
        <p:spPr>
          <a:xfrm>
            <a:off x="5287657" y="4921025"/>
            <a:ext cx="356187" cy="248087"/>
          </a:xfrm>
          <a:prstGeom prst="mathEqual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b="1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0" name="สี่เหลี่ยมผืนผ้ามุมมน 189"/>
          <p:cNvSpPr/>
          <p:nvPr/>
        </p:nvSpPr>
        <p:spPr>
          <a:xfrm>
            <a:off x="7493001" y="5330666"/>
            <a:ext cx="2482162" cy="322397"/>
          </a:xfrm>
          <a:prstGeom prst="roundRect">
            <a:avLst/>
          </a:prstGeom>
          <a:solidFill>
            <a:schemeClr val="accent3">
              <a:lumMod val="40000"/>
              <a:lumOff val="60000"/>
              <a:alpha val="7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12 กรกฎาคม 2565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A829AEA-E2B0-4557-8557-E39BAF22FD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949" y="718891"/>
            <a:ext cx="331745" cy="3317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4" name="รูปภาพ 63">
            <a:extLst>
              <a:ext uri="{FF2B5EF4-FFF2-40B4-BE49-F238E27FC236}">
                <a16:creationId xmlns:a16="http://schemas.microsoft.com/office/drawing/2014/main" id="{03346F66-E84C-406B-8B6C-CD2F9F71D9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061" y="2315511"/>
            <a:ext cx="331745" cy="3317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5" name="รูปภาพ 64">
            <a:extLst>
              <a:ext uri="{FF2B5EF4-FFF2-40B4-BE49-F238E27FC236}">
                <a16:creationId xmlns:a16="http://schemas.microsoft.com/office/drawing/2014/main" id="{78C4336A-083D-4329-BCBB-B664692344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949" y="4123671"/>
            <a:ext cx="331745" cy="3317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AE6750E1-3E75-42B1-9BAF-7B5F5CABEAF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235" y="3749621"/>
            <a:ext cx="960768" cy="558684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cxnSp>
        <p:nvCxnSpPr>
          <p:cNvPr id="66" name="ตัวเชื่อมต่อตรง 65"/>
          <p:cNvCxnSpPr/>
          <p:nvPr/>
        </p:nvCxnSpPr>
        <p:spPr>
          <a:xfrm>
            <a:off x="1" y="2217429"/>
            <a:ext cx="7880311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7" name="ตัวเชื่อมต่อตรง 66"/>
          <p:cNvCxnSpPr/>
          <p:nvPr/>
        </p:nvCxnSpPr>
        <p:spPr>
          <a:xfrm>
            <a:off x="1" y="3868168"/>
            <a:ext cx="7880311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9" name="แผนผังลำดับงาน: ตัวเชื่อมต่อ 68"/>
          <p:cNvSpPr/>
          <p:nvPr/>
        </p:nvSpPr>
        <p:spPr>
          <a:xfrm>
            <a:off x="8766279" y="4026076"/>
            <a:ext cx="1152128" cy="1107890"/>
          </a:xfrm>
          <a:prstGeom prst="flowChartConnector">
            <a:avLst/>
          </a:prstGeom>
          <a:solidFill>
            <a:srgbClr val="C00000">
              <a:alpha val="9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/>
          </a:p>
        </p:txBody>
      </p:sp>
      <p:sp>
        <p:nvSpPr>
          <p:cNvPr id="70" name="สี่เหลี่ยมผืนผ้า 69"/>
          <p:cNvSpPr/>
          <p:nvPr/>
        </p:nvSpPr>
        <p:spPr>
          <a:xfrm>
            <a:off x="8751741" y="4144506"/>
            <a:ext cx="1187624" cy="916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คิดเป็น</a:t>
            </a:r>
          </a:p>
          <a:p>
            <a:pPr algn="ctr">
              <a:lnSpc>
                <a:spcPct val="130000"/>
              </a:lnSpc>
            </a:pPr>
            <a:r>
              <a:rPr lang="th-TH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ร้อยละ</a:t>
            </a:r>
          </a:p>
          <a:p>
            <a:pPr algn="ctr">
              <a:lnSpc>
                <a:spcPct val="130000"/>
              </a:lnSpc>
            </a:pPr>
            <a:r>
              <a:rPr lang="th-TH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80.99</a:t>
            </a:r>
          </a:p>
        </p:txBody>
      </p:sp>
      <p:sp>
        <p:nvSpPr>
          <p:cNvPr id="2" name="ลูกศร: รูปห้าเหลี่ยม 1">
            <a:extLst>
              <a:ext uri="{FF2B5EF4-FFF2-40B4-BE49-F238E27FC236}">
                <a16:creationId xmlns:a16="http://schemas.microsoft.com/office/drawing/2014/main" id="{797C9ABC-67F2-45A0-99B2-F6371B6ED1F8}"/>
              </a:ext>
            </a:extLst>
          </p:cNvPr>
          <p:cNvSpPr/>
          <p:nvPr/>
        </p:nvSpPr>
        <p:spPr>
          <a:xfrm>
            <a:off x="19975" y="1159008"/>
            <a:ext cx="2110642" cy="567164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ln w="0"/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งบบริหารจัดการกองทุน</a:t>
            </a:r>
          </a:p>
        </p:txBody>
      </p:sp>
      <p:sp>
        <p:nvSpPr>
          <p:cNvPr id="60" name="ลูกศร: รูปห้าเหลี่ยม 59">
            <a:extLst>
              <a:ext uri="{FF2B5EF4-FFF2-40B4-BE49-F238E27FC236}">
                <a16:creationId xmlns:a16="http://schemas.microsoft.com/office/drawing/2014/main" id="{402FC966-7C33-452F-A1FC-3CDC07DC875B}"/>
              </a:ext>
            </a:extLst>
          </p:cNvPr>
          <p:cNvSpPr/>
          <p:nvPr/>
        </p:nvSpPr>
        <p:spPr>
          <a:xfrm>
            <a:off x="32399" y="2777774"/>
            <a:ext cx="2098218" cy="567164"/>
          </a:xfrm>
          <a:prstGeom prst="homePlate">
            <a:avLst/>
          </a:prstGeom>
          <a:solidFill>
            <a:srgbClr val="FFFFE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ln w="0"/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เงินอุดหนุน</a:t>
            </a:r>
          </a:p>
        </p:txBody>
      </p:sp>
      <p:sp>
        <p:nvSpPr>
          <p:cNvPr id="61" name="ลูกศร: รูปห้าเหลี่ยม 60">
            <a:extLst>
              <a:ext uri="{FF2B5EF4-FFF2-40B4-BE49-F238E27FC236}">
                <a16:creationId xmlns:a16="http://schemas.microsoft.com/office/drawing/2014/main" id="{F5A23B8C-CE1D-474F-BED6-7F539F8C0A58}"/>
              </a:ext>
            </a:extLst>
          </p:cNvPr>
          <p:cNvSpPr/>
          <p:nvPr/>
        </p:nvSpPr>
        <p:spPr>
          <a:xfrm>
            <a:off x="41207" y="4580021"/>
            <a:ext cx="1970617" cy="567164"/>
          </a:xfrm>
          <a:prstGeom prst="homePlate">
            <a:avLst/>
          </a:prstGeom>
          <a:solidFill>
            <a:srgbClr val="F1ABA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ln w="0"/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เงินหมุนเวียน</a:t>
            </a:r>
          </a:p>
        </p:txBody>
      </p:sp>
      <p:sp>
        <p:nvSpPr>
          <p:cNvPr id="13" name="คำบรรยายภาพ: วงรี 12">
            <a:extLst>
              <a:ext uri="{FF2B5EF4-FFF2-40B4-BE49-F238E27FC236}">
                <a16:creationId xmlns:a16="http://schemas.microsoft.com/office/drawing/2014/main" id="{C30B8B93-1D37-4173-973D-070EBA8CE819}"/>
              </a:ext>
            </a:extLst>
          </p:cNvPr>
          <p:cNvSpPr/>
          <p:nvPr/>
        </p:nvSpPr>
        <p:spPr>
          <a:xfrm>
            <a:off x="3961554" y="830746"/>
            <a:ext cx="1174030" cy="554624"/>
          </a:xfrm>
          <a:prstGeom prst="wedgeEllipseCallout">
            <a:avLst/>
          </a:prstGeom>
          <a:solidFill>
            <a:srgbClr val="FFFFE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spc="-1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เบิกจ่าย</a:t>
            </a:r>
          </a:p>
        </p:txBody>
      </p:sp>
      <p:sp>
        <p:nvSpPr>
          <p:cNvPr id="75" name="คำบรรยายภาพ: วงรี 74">
            <a:extLst>
              <a:ext uri="{FF2B5EF4-FFF2-40B4-BE49-F238E27FC236}">
                <a16:creationId xmlns:a16="http://schemas.microsoft.com/office/drawing/2014/main" id="{E98F3297-48D2-414F-9952-E3758316CD8A}"/>
              </a:ext>
            </a:extLst>
          </p:cNvPr>
          <p:cNvSpPr/>
          <p:nvPr/>
        </p:nvSpPr>
        <p:spPr>
          <a:xfrm>
            <a:off x="2400856" y="833216"/>
            <a:ext cx="1174030" cy="554624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ln w="0"/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จัดสรร</a:t>
            </a:r>
          </a:p>
        </p:txBody>
      </p:sp>
      <p:sp>
        <p:nvSpPr>
          <p:cNvPr id="76" name="คำบรรยายภาพ: วงรี 75">
            <a:extLst>
              <a:ext uri="{FF2B5EF4-FFF2-40B4-BE49-F238E27FC236}">
                <a16:creationId xmlns:a16="http://schemas.microsoft.com/office/drawing/2014/main" id="{DAC356F8-AF59-4EE9-BAF0-716F4F407749}"/>
              </a:ext>
            </a:extLst>
          </p:cNvPr>
          <p:cNvSpPr/>
          <p:nvPr/>
        </p:nvSpPr>
        <p:spPr>
          <a:xfrm>
            <a:off x="2340021" y="4067169"/>
            <a:ext cx="1174030" cy="554624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ln w="0"/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จัดสรร</a:t>
            </a:r>
          </a:p>
        </p:txBody>
      </p:sp>
      <p:sp>
        <p:nvSpPr>
          <p:cNvPr id="77" name="คำบรรยายภาพ: วงรี 76">
            <a:extLst>
              <a:ext uri="{FF2B5EF4-FFF2-40B4-BE49-F238E27FC236}">
                <a16:creationId xmlns:a16="http://schemas.microsoft.com/office/drawing/2014/main" id="{1AA5B1F7-4901-45E4-868E-036B0C132952}"/>
              </a:ext>
            </a:extLst>
          </p:cNvPr>
          <p:cNvSpPr/>
          <p:nvPr/>
        </p:nvSpPr>
        <p:spPr>
          <a:xfrm>
            <a:off x="3971949" y="4067169"/>
            <a:ext cx="1174030" cy="554624"/>
          </a:xfrm>
          <a:prstGeom prst="wedgeEllipseCallout">
            <a:avLst/>
          </a:prstGeom>
          <a:solidFill>
            <a:srgbClr val="FFFFE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spc="-1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เบิกจ่าย</a:t>
            </a:r>
          </a:p>
        </p:txBody>
      </p:sp>
      <p:sp>
        <p:nvSpPr>
          <p:cNvPr id="86" name="Shape 861">
            <a:extLst>
              <a:ext uri="{FF2B5EF4-FFF2-40B4-BE49-F238E27FC236}">
                <a16:creationId xmlns:a16="http://schemas.microsoft.com/office/drawing/2014/main" id="{1E8FD52D-C350-4ADC-8AC0-B7841EE2C341}"/>
              </a:ext>
            </a:extLst>
          </p:cNvPr>
          <p:cNvSpPr>
            <a:spLocks/>
          </p:cNvSpPr>
          <p:nvPr/>
        </p:nvSpPr>
        <p:spPr>
          <a:xfrm>
            <a:off x="8742651" y="813921"/>
            <a:ext cx="1397373" cy="832371"/>
          </a:xfrm>
          <a:custGeom>
            <a:avLst/>
            <a:gdLst/>
            <a:ahLst/>
            <a:cxnLst/>
            <a:rect l="0" t="0" r="0" b="0"/>
            <a:pathLst>
              <a:path w="4000110" h="1869756" extrusionOk="0">
                <a:moveTo>
                  <a:pt x="1890652" y="0"/>
                </a:moveTo>
                <a:cubicBezTo>
                  <a:pt x="2217929" y="0"/>
                  <a:pt x="2506477" y="188157"/>
                  <a:pt x="2676865" y="474341"/>
                </a:cubicBezTo>
                <a:lnTo>
                  <a:pt x="2694436" y="507161"/>
                </a:lnTo>
                <a:lnTo>
                  <a:pt x="2744447" y="502199"/>
                </a:lnTo>
                <a:cubicBezTo>
                  <a:pt x="2979073" y="502199"/>
                  <a:pt x="3185933" y="619185"/>
                  <a:pt x="3308084" y="797118"/>
                </a:cubicBezTo>
                <a:lnTo>
                  <a:pt x="3327030" y="831469"/>
                </a:lnTo>
                <a:lnTo>
                  <a:pt x="3424169" y="821831"/>
                </a:lnTo>
                <a:cubicBezTo>
                  <a:pt x="3742252" y="821831"/>
                  <a:pt x="4000110" y="1075591"/>
                  <a:pt x="4000110" y="1388618"/>
                </a:cubicBezTo>
                <a:cubicBezTo>
                  <a:pt x="4000110" y="1545132"/>
                  <a:pt x="3935646" y="1686828"/>
                  <a:pt x="3831421" y="1789397"/>
                </a:cubicBezTo>
                <a:lnTo>
                  <a:pt x="3792643" y="1820882"/>
                </a:lnTo>
                <a:lnTo>
                  <a:pt x="3794605" y="1840036"/>
                </a:lnTo>
                <a:lnTo>
                  <a:pt x="3791561" y="1869756"/>
                </a:lnTo>
                <a:lnTo>
                  <a:pt x="134460" y="1869756"/>
                </a:lnTo>
                <a:lnTo>
                  <a:pt x="110337" y="1830681"/>
                </a:lnTo>
                <a:cubicBezTo>
                  <a:pt x="39970" y="1703206"/>
                  <a:pt x="0" y="1557123"/>
                  <a:pt x="0" y="1401852"/>
                </a:cubicBezTo>
                <a:cubicBezTo>
                  <a:pt x="0" y="904987"/>
                  <a:pt x="409294" y="502199"/>
                  <a:pt x="914184" y="502199"/>
                </a:cubicBezTo>
                <a:cubicBezTo>
                  <a:pt x="945740" y="502199"/>
                  <a:pt x="976922" y="503772"/>
                  <a:pt x="1007654" y="506844"/>
                </a:cubicBezTo>
                <a:lnTo>
                  <a:pt x="1081130" y="517880"/>
                </a:lnTo>
                <a:lnTo>
                  <a:pt x="1104440" y="474341"/>
                </a:lnTo>
                <a:cubicBezTo>
                  <a:pt x="1274827" y="188157"/>
                  <a:pt x="1563375" y="0"/>
                  <a:pt x="1890652" y="0"/>
                </a:cubicBezTo>
                <a:close/>
              </a:path>
            </a:pathLst>
          </a:custGeom>
          <a:solidFill>
            <a:srgbClr val="FF9966">
              <a:alpha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h-TH" dirty="0">
              <a:solidFill>
                <a:srgbClr val="002060"/>
              </a:solidFill>
              <a:latin typeface="Chulabhorn Likit Text" panose="00000500000000000000" pitchFamily="50" charset="-34"/>
              <a:ea typeface="Calibri"/>
              <a:cs typeface="Chulabhorn Likit Text" panose="00000500000000000000" pitchFamily="50" charset="-34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h-TH" sz="1800" dirty="0">
              <a:solidFill>
                <a:srgbClr val="002060"/>
              </a:solidFill>
              <a:uFillTx/>
              <a:latin typeface="Chulabhorn Likit Text" panose="00000500000000000000" pitchFamily="50" charset="-34"/>
              <a:ea typeface="Calibri"/>
              <a:cs typeface="Chulabhorn Likit Text" panose="00000500000000000000" pitchFamily="50" charset="-34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h-TH" dirty="0">
              <a:solidFill>
                <a:srgbClr val="002060"/>
              </a:solidFill>
              <a:latin typeface="Chulabhorn Likit Text" panose="00000500000000000000" pitchFamily="50" charset="-34"/>
              <a:ea typeface="Calibri"/>
              <a:cs typeface="Chulabhorn Likit Text" panose="00000500000000000000" pitchFamily="50" charset="-34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h-TH" sz="1800" dirty="0">
              <a:solidFill>
                <a:srgbClr val="002060"/>
              </a:solidFill>
              <a:uFillTx/>
              <a:latin typeface="Chulabhorn Likit Text" panose="00000500000000000000" pitchFamily="50" charset="-34"/>
              <a:ea typeface="Calibri"/>
              <a:cs typeface="Chulabhorn Likit Text" panose="00000500000000000000" pitchFamily="50" charset="-34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alibri"/>
                <a:cs typeface="Chulabhorn Likit Text" panose="00000500000000000000" pitchFamily="50" charset="-34"/>
                <a:sym typeface="Calibri"/>
              </a:rPr>
              <a:t>                     ภาพรวม</a:t>
            </a:r>
            <a:endParaRPr sz="2000" b="1" dirty="0">
              <a:solidFill>
                <a:srgbClr val="002060"/>
              </a:solidFill>
              <a:uFillTx/>
              <a:latin typeface="Chulabhorn Likit Text" panose="00000500000000000000" pitchFamily="50" charset="-34"/>
              <a:ea typeface="Calibri"/>
              <a:cs typeface="Chulabhorn Likit Text" panose="00000500000000000000" pitchFamily="50" charset="-34"/>
              <a:sym typeface="Calibri"/>
            </a:endParaRPr>
          </a:p>
        </p:txBody>
      </p:sp>
      <p:sp>
        <p:nvSpPr>
          <p:cNvPr id="94" name="Rounded Rectangle 32">
            <a:extLst>
              <a:ext uri="{FF2B5EF4-FFF2-40B4-BE49-F238E27FC236}">
                <a16:creationId xmlns:a16="http://schemas.microsoft.com/office/drawing/2014/main" id="{250F3B67-3EEF-442C-95CB-A5FD9F721AF6}"/>
              </a:ext>
            </a:extLst>
          </p:cNvPr>
          <p:cNvSpPr/>
          <p:nvPr/>
        </p:nvSpPr>
        <p:spPr>
          <a:xfrm>
            <a:off x="8004682" y="1679072"/>
            <a:ext cx="744459" cy="65855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จัดสรร</a:t>
            </a:r>
          </a:p>
        </p:txBody>
      </p:sp>
      <p:sp>
        <p:nvSpPr>
          <p:cNvPr id="95" name="Rounded Rectangle 32">
            <a:extLst>
              <a:ext uri="{FF2B5EF4-FFF2-40B4-BE49-F238E27FC236}">
                <a16:creationId xmlns:a16="http://schemas.microsoft.com/office/drawing/2014/main" id="{43F58A7D-08BD-460E-AEFB-5A813951BE54}"/>
              </a:ext>
            </a:extLst>
          </p:cNvPr>
          <p:cNvSpPr/>
          <p:nvPr/>
        </p:nvSpPr>
        <p:spPr>
          <a:xfrm>
            <a:off x="8004683" y="2342871"/>
            <a:ext cx="737969" cy="658557"/>
          </a:xfrm>
          <a:prstGeom prst="roundRect">
            <a:avLst/>
          </a:prstGeom>
          <a:solidFill>
            <a:srgbClr val="FFFFD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spc="-7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เบิกจ่าย</a:t>
            </a:r>
          </a:p>
        </p:txBody>
      </p:sp>
      <p:sp>
        <p:nvSpPr>
          <p:cNvPr id="96" name="Rounded Rectangle 32">
            <a:extLst>
              <a:ext uri="{FF2B5EF4-FFF2-40B4-BE49-F238E27FC236}">
                <a16:creationId xmlns:a16="http://schemas.microsoft.com/office/drawing/2014/main" id="{E24CB249-E957-4483-A679-84395F3DAE8E}"/>
              </a:ext>
            </a:extLst>
          </p:cNvPr>
          <p:cNvSpPr/>
          <p:nvPr/>
        </p:nvSpPr>
        <p:spPr>
          <a:xfrm>
            <a:off x="7998193" y="3003793"/>
            <a:ext cx="744459" cy="658557"/>
          </a:xfrm>
          <a:prstGeom prst="roundRect">
            <a:avLst/>
          </a:prstGeom>
          <a:solidFill>
            <a:srgbClr val="E7B7B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spc="-8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คงเหลือ</a:t>
            </a:r>
          </a:p>
        </p:txBody>
      </p:sp>
      <p:sp>
        <p:nvSpPr>
          <p:cNvPr id="97" name="คำบรรยายภาพ: วงรี 96">
            <a:extLst>
              <a:ext uri="{FF2B5EF4-FFF2-40B4-BE49-F238E27FC236}">
                <a16:creationId xmlns:a16="http://schemas.microsoft.com/office/drawing/2014/main" id="{0EE2B286-FCCF-4ABB-B065-1F903C7DADEA}"/>
              </a:ext>
            </a:extLst>
          </p:cNvPr>
          <p:cNvSpPr/>
          <p:nvPr/>
        </p:nvSpPr>
        <p:spPr>
          <a:xfrm>
            <a:off x="3878955" y="2459051"/>
            <a:ext cx="1174030" cy="554624"/>
          </a:xfrm>
          <a:prstGeom prst="wedgeEllipseCallout">
            <a:avLst/>
          </a:prstGeom>
          <a:solidFill>
            <a:srgbClr val="FFFFE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spc="-1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เบิกจ่าย</a:t>
            </a:r>
          </a:p>
        </p:txBody>
      </p:sp>
      <p:sp>
        <p:nvSpPr>
          <p:cNvPr id="99" name="คำบรรยายภาพ: วงรี 98">
            <a:extLst>
              <a:ext uri="{FF2B5EF4-FFF2-40B4-BE49-F238E27FC236}">
                <a16:creationId xmlns:a16="http://schemas.microsoft.com/office/drawing/2014/main" id="{7AFA30A6-47A1-440A-A359-8003280AB845}"/>
              </a:ext>
            </a:extLst>
          </p:cNvPr>
          <p:cNvSpPr/>
          <p:nvPr/>
        </p:nvSpPr>
        <p:spPr>
          <a:xfrm>
            <a:off x="2318257" y="2461521"/>
            <a:ext cx="1174030" cy="554624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ln w="0"/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จัดสรร</a:t>
            </a:r>
          </a:p>
        </p:txBody>
      </p:sp>
      <p:sp>
        <p:nvSpPr>
          <p:cNvPr id="23" name="คำบรรยายภาพ: สี่เหลี่ยมมุมมน 22">
            <a:extLst>
              <a:ext uri="{FF2B5EF4-FFF2-40B4-BE49-F238E27FC236}">
                <a16:creationId xmlns:a16="http://schemas.microsoft.com/office/drawing/2014/main" id="{56DEB560-74E9-485B-9BBD-20E2BA1EBAD1}"/>
              </a:ext>
            </a:extLst>
          </p:cNvPr>
          <p:cNvSpPr/>
          <p:nvPr/>
        </p:nvSpPr>
        <p:spPr>
          <a:xfrm>
            <a:off x="5742770" y="2522916"/>
            <a:ext cx="936594" cy="451961"/>
          </a:xfrm>
          <a:prstGeom prst="wedgeRoundRectCallout">
            <a:avLst/>
          </a:prstGeom>
          <a:solidFill>
            <a:srgbClr val="ECC6C6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คงเหลือ</a:t>
            </a:r>
          </a:p>
        </p:txBody>
      </p:sp>
      <p:sp>
        <p:nvSpPr>
          <p:cNvPr id="101" name="คำบรรยายภาพ: สี่เหลี่ยมมุมมน 100">
            <a:extLst>
              <a:ext uri="{FF2B5EF4-FFF2-40B4-BE49-F238E27FC236}">
                <a16:creationId xmlns:a16="http://schemas.microsoft.com/office/drawing/2014/main" id="{5A3E0220-7E68-4303-8F6E-1C6F1D67CD78}"/>
              </a:ext>
            </a:extLst>
          </p:cNvPr>
          <p:cNvSpPr/>
          <p:nvPr/>
        </p:nvSpPr>
        <p:spPr>
          <a:xfrm>
            <a:off x="5668525" y="914365"/>
            <a:ext cx="936594" cy="451961"/>
          </a:xfrm>
          <a:prstGeom prst="wedgeRoundRectCallout">
            <a:avLst/>
          </a:prstGeom>
          <a:solidFill>
            <a:srgbClr val="ECC6C6"/>
          </a:solidFill>
          <a:ln>
            <a:solidFill>
              <a:srgbClr val="E1ECCF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คงเหลือ</a:t>
            </a:r>
          </a:p>
        </p:txBody>
      </p:sp>
      <p:sp>
        <p:nvSpPr>
          <p:cNvPr id="102" name="คำบรรยายภาพ: สี่เหลี่ยมมุมมน 101">
            <a:extLst>
              <a:ext uri="{FF2B5EF4-FFF2-40B4-BE49-F238E27FC236}">
                <a16:creationId xmlns:a16="http://schemas.microsoft.com/office/drawing/2014/main" id="{12E01017-6B12-4436-A659-9BA5CA808EB5}"/>
              </a:ext>
            </a:extLst>
          </p:cNvPr>
          <p:cNvSpPr/>
          <p:nvPr/>
        </p:nvSpPr>
        <p:spPr>
          <a:xfrm>
            <a:off x="5741319" y="4123343"/>
            <a:ext cx="936594" cy="451961"/>
          </a:xfrm>
          <a:prstGeom prst="wedgeRoundRectCallout">
            <a:avLst/>
          </a:prstGeom>
          <a:solidFill>
            <a:srgbClr val="ECC6C6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คงเหลือ</a:t>
            </a:r>
          </a:p>
        </p:txBody>
      </p:sp>
      <p:sp>
        <p:nvSpPr>
          <p:cNvPr id="55" name="ลบ 154"/>
          <p:cNvSpPr/>
          <p:nvPr/>
        </p:nvSpPr>
        <p:spPr>
          <a:xfrm>
            <a:off x="3572857" y="4963490"/>
            <a:ext cx="344350" cy="174565"/>
          </a:xfrm>
          <a:prstGeom prst="mathMinus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b="1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7" name="ลบ 167"/>
          <p:cNvSpPr/>
          <p:nvPr/>
        </p:nvSpPr>
        <p:spPr>
          <a:xfrm>
            <a:off x="3501455" y="1679590"/>
            <a:ext cx="344350" cy="174565"/>
          </a:xfrm>
          <a:prstGeom prst="mathMinus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b="1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686903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สี่เหลี่ยมผืนผ้า 19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40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ผลการเบิกจ่ายงบประมาณตามแผนการใช้จ่ายงบประมาณ ประจำปี พ.ศ. 2565</a:t>
            </a:r>
          </a:p>
          <a:p>
            <a:pPr algn="ctr"/>
            <a:endParaRPr lang="th-TH" sz="2800" dirty="0"/>
          </a:p>
        </p:txBody>
      </p:sp>
      <p:sp>
        <p:nvSpPr>
          <p:cNvPr id="29" name="สี่เหลี่ยมผืนผ้า 8"/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b="1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C033A3AF-3669-47AD-8B14-FB02F94714FB}"/>
              </a:ext>
            </a:extLst>
          </p:cNvPr>
          <p:cNvGrpSpPr/>
          <p:nvPr/>
        </p:nvGrpSpPr>
        <p:grpSpPr>
          <a:xfrm>
            <a:off x="2" y="5280547"/>
            <a:ext cx="10151541" cy="490753"/>
            <a:chOff x="0" y="4752491"/>
            <a:chExt cx="9136387" cy="441678"/>
          </a:xfrm>
        </p:grpSpPr>
        <p:grpSp>
          <p:nvGrpSpPr>
            <p:cNvPr id="10" name="กลุ่ม 9">
              <a:extLst>
                <a:ext uri="{FF2B5EF4-FFF2-40B4-BE49-F238E27FC236}">
                  <a16:creationId xmlns:a16="http://schemas.microsoft.com/office/drawing/2014/main" id="{662FD9F2-88D5-4FCE-BC35-400BCC541367}"/>
                </a:ext>
              </a:extLst>
            </p:cNvPr>
            <p:cNvGrpSpPr/>
            <p:nvPr/>
          </p:nvGrpSpPr>
          <p:grpSpPr>
            <a:xfrm>
              <a:off x="0" y="4752491"/>
              <a:ext cx="9136387" cy="441678"/>
              <a:chOff x="0" y="4627922"/>
              <a:chExt cx="9136387" cy="585694"/>
            </a:xfrm>
          </p:grpSpPr>
          <p:pic>
            <p:nvPicPr>
              <p:cNvPr id="12" name="Picture 20">
                <a:extLst>
                  <a:ext uri="{FF2B5EF4-FFF2-40B4-BE49-F238E27FC236}">
                    <a16:creationId xmlns:a16="http://schemas.microsoft.com/office/drawing/2014/main" id="{B2FF3489-DC47-4A4F-B0D6-CD01584F66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495590" y="4692423"/>
                <a:ext cx="1217329" cy="521193"/>
              </a:xfrm>
              <a:prstGeom prst="rect">
                <a:avLst/>
              </a:prstGeom>
            </p:spPr>
          </p:pic>
          <p:pic>
            <p:nvPicPr>
              <p:cNvPr id="13" name="Picture 21">
                <a:extLst>
                  <a:ext uri="{FF2B5EF4-FFF2-40B4-BE49-F238E27FC236}">
                    <a16:creationId xmlns:a16="http://schemas.microsoft.com/office/drawing/2014/main" id="{F35BC03E-0CFB-4EF2-92B1-9540B31E4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5207" y="4798459"/>
                <a:ext cx="864127" cy="296250"/>
              </a:xfrm>
              <a:prstGeom prst="rect">
                <a:avLst/>
              </a:prstGeom>
            </p:spPr>
          </p:pic>
          <p:grpSp>
            <p:nvGrpSpPr>
              <p:cNvPr id="14" name="กลุ่ม 1">
                <a:extLst>
                  <a:ext uri="{FF2B5EF4-FFF2-40B4-BE49-F238E27FC236}">
                    <a16:creationId xmlns:a16="http://schemas.microsoft.com/office/drawing/2014/main" id="{4A1B0FC9-9ADD-472B-BFC8-9495F3EED426}"/>
                  </a:ext>
                </a:extLst>
              </p:cNvPr>
              <p:cNvGrpSpPr/>
              <p:nvPr/>
            </p:nvGrpSpPr>
            <p:grpSpPr>
              <a:xfrm>
                <a:off x="7276485" y="4795993"/>
                <a:ext cx="522574" cy="295287"/>
                <a:chOff x="8545578" y="6260023"/>
                <a:chExt cx="1654218" cy="620377"/>
              </a:xfrm>
            </p:grpSpPr>
            <p:pic>
              <p:nvPicPr>
                <p:cNvPr id="24" name="Picture 35">
                  <a:extLst>
                    <a:ext uri="{FF2B5EF4-FFF2-40B4-BE49-F238E27FC236}">
                      <a16:creationId xmlns:a16="http://schemas.microsoft.com/office/drawing/2014/main" id="{981BCD01-FCFD-4650-BF4F-0397D6755F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5578" y="6260023"/>
                  <a:ext cx="1048502" cy="620377"/>
                </a:xfrm>
                <a:prstGeom prst="rect">
                  <a:avLst/>
                </a:prstGeom>
              </p:spPr>
            </p:pic>
            <p:pic>
              <p:nvPicPr>
                <p:cNvPr id="25" name="Picture 36">
                  <a:extLst>
                    <a:ext uri="{FF2B5EF4-FFF2-40B4-BE49-F238E27FC236}">
                      <a16:creationId xmlns:a16="http://schemas.microsoft.com/office/drawing/2014/main" id="{1AA9604F-29D1-4DA3-B0B6-7F0B8E9D2B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33779" y="6271358"/>
                  <a:ext cx="566017" cy="566018"/>
                </a:xfrm>
                <a:prstGeom prst="rect">
                  <a:avLst/>
                </a:prstGeom>
              </p:spPr>
            </p:pic>
          </p:grpSp>
          <p:pic>
            <p:nvPicPr>
              <p:cNvPr id="15" name="Picture 24">
                <a:extLst>
                  <a:ext uri="{FF2B5EF4-FFF2-40B4-BE49-F238E27FC236}">
                    <a16:creationId xmlns:a16="http://schemas.microsoft.com/office/drawing/2014/main" id="{1A95025A-6C56-4FE4-8BC9-AA2FFB86AD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3728" y="4627922"/>
                <a:ext cx="331226" cy="532337"/>
              </a:xfrm>
              <a:prstGeom prst="rect">
                <a:avLst/>
              </a:prstGeom>
            </p:spPr>
          </p:pic>
          <p:pic>
            <p:nvPicPr>
              <p:cNvPr id="16" name="Picture 25">
                <a:extLst>
                  <a:ext uri="{FF2B5EF4-FFF2-40B4-BE49-F238E27FC236}">
                    <a16:creationId xmlns:a16="http://schemas.microsoft.com/office/drawing/2014/main" id="{3E966B46-3B21-44AD-8509-D57FF9A795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659766" y="4693074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7" name="กลุ่ม 7">
                <a:extLst>
                  <a:ext uri="{FF2B5EF4-FFF2-40B4-BE49-F238E27FC236}">
                    <a16:creationId xmlns:a16="http://schemas.microsoft.com/office/drawing/2014/main" id="{F2DA8D4B-0823-4539-B7C6-530A4CEC20DB}"/>
                  </a:ext>
                </a:extLst>
              </p:cNvPr>
              <p:cNvGrpSpPr/>
              <p:nvPr/>
            </p:nvGrpSpPr>
            <p:grpSpPr>
              <a:xfrm>
                <a:off x="0" y="4651321"/>
                <a:ext cx="4488393" cy="520252"/>
                <a:chOff x="-16306" y="6441924"/>
                <a:chExt cx="6215903" cy="428468"/>
              </a:xfrm>
            </p:grpSpPr>
            <p:sp>
              <p:nvSpPr>
                <p:cNvPr id="21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3FD4EF6D-27A4-4E79-90F2-2C98262DB1FF}"/>
                    </a:ext>
                  </a:extLst>
                </p:cNvPr>
                <p:cNvSpPr/>
                <p:nvPr/>
              </p:nvSpPr>
              <p:spPr>
                <a:xfrm>
                  <a:off x="-16306" y="6517325"/>
                  <a:ext cx="595714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2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10FF2638-98F5-444F-BD8D-B004BEC8A0D7}"/>
                    </a:ext>
                  </a:extLst>
                </p:cNvPr>
                <p:cNvSpPr/>
                <p:nvPr/>
              </p:nvSpPr>
              <p:spPr>
                <a:xfrm>
                  <a:off x="-12113" y="6441924"/>
                  <a:ext cx="6047640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23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B8113AE3-4BC6-49F5-844C-73B87301C156}"/>
                    </a:ext>
                  </a:extLst>
                </p:cNvPr>
                <p:cNvSpPr/>
                <p:nvPr/>
              </p:nvSpPr>
              <p:spPr>
                <a:xfrm>
                  <a:off x="5674715" y="6443702"/>
                  <a:ext cx="524882" cy="426690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8" name="กลุ่ม 4">
                <a:extLst>
                  <a:ext uri="{FF2B5EF4-FFF2-40B4-BE49-F238E27FC236}">
                    <a16:creationId xmlns:a16="http://schemas.microsoft.com/office/drawing/2014/main" id="{E64A1734-0AA1-4E2A-B9C5-4E99E04CDAAA}"/>
                  </a:ext>
                </a:extLst>
              </p:cNvPr>
              <p:cNvGrpSpPr/>
              <p:nvPr/>
            </p:nvGrpSpPr>
            <p:grpSpPr>
              <a:xfrm>
                <a:off x="8062498" y="4638393"/>
                <a:ext cx="1073889" cy="500781"/>
                <a:chOff x="10426806" y="6430401"/>
                <a:chExt cx="1765194" cy="427599"/>
              </a:xfrm>
            </p:grpSpPr>
            <p:sp>
              <p:nvSpPr>
                <p:cNvPr id="19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08FACBA0-7212-416C-A6EB-42E0AF4C9501}"/>
                    </a:ext>
                  </a:extLst>
                </p:cNvPr>
                <p:cNvSpPr/>
                <p:nvPr/>
              </p:nvSpPr>
              <p:spPr>
                <a:xfrm>
                  <a:off x="10426806" y="6430401"/>
                  <a:ext cx="1760999" cy="426691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0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7D32963-4D05-4F7A-98D1-22B1B5A2574F}"/>
                    </a:ext>
                  </a:extLst>
                </p:cNvPr>
                <p:cNvSpPr/>
                <p:nvPr/>
              </p:nvSpPr>
              <p:spPr>
                <a:xfrm>
                  <a:off x="10431001" y="6517325"/>
                  <a:ext cx="1760999" cy="340675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sp>
          <p:nvSpPr>
            <p:cNvPr id="11" name="รูปแบบอิสระ: รูปร่าง 49">
              <a:extLst>
                <a:ext uri="{FF2B5EF4-FFF2-40B4-BE49-F238E27FC236}">
                  <a16:creationId xmlns:a16="http://schemas.microsoft.com/office/drawing/2014/main" id="{6E8D1EF6-33D4-4053-AD34-3827DEBBC377}"/>
                </a:ext>
              </a:extLst>
            </p:cNvPr>
            <p:cNvSpPr/>
            <p:nvPr/>
          </p:nvSpPr>
          <p:spPr>
            <a:xfrm rot="351101">
              <a:off x="7967827" y="4753458"/>
              <a:ext cx="379008" cy="390700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aphicFrame>
        <p:nvGraphicFramePr>
          <p:cNvPr id="34" name="แผนภูมิ 6">
            <a:extLst>
              <a:ext uri="{FF2B5EF4-FFF2-40B4-BE49-F238E27FC236}">
                <a16:creationId xmlns:a16="http://schemas.microsoft.com/office/drawing/2014/main" id="{4D507F14-92E4-42C7-BD6A-1457974F03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4051110"/>
              </p:ext>
            </p:extLst>
          </p:nvPr>
        </p:nvGraphicFramePr>
        <p:xfrm>
          <a:off x="637458" y="629920"/>
          <a:ext cx="8577663" cy="4631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8055713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สี่เหลี่ยมผืนผ้า 19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40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ผลการเบิกจ่ายงบประมาณตามแผนการใช้จ่ายงบประมาณ ประจำปี พ.ศ. 2565</a:t>
            </a:r>
          </a:p>
          <a:p>
            <a:pPr algn="ctr"/>
            <a:endParaRPr lang="th-TH" sz="2800" dirty="0"/>
          </a:p>
        </p:txBody>
      </p:sp>
      <p:sp>
        <p:nvSpPr>
          <p:cNvPr id="38" name="สี่เหลี่ยมผืนผ้า 8"/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b="1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462073" y="2447396"/>
            <a:ext cx="1079500" cy="317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endParaRPr lang="th-TH" altLang="th-TH" sz="2333">
              <a:latin typeface="Arial" pitchFamily="34" charset="0"/>
              <a:cs typeface="Angsana New" pitchFamily="18" charset="-34"/>
            </a:endParaRPr>
          </a:p>
        </p:txBody>
      </p:sp>
      <p:graphicFrame>
        <p:nvGraphicFramePr>
          <p:cNvPr id="34" name="Chart 23"/>
          <p:cNvGraphicFramePr/>
          <p:nvPr/>
        </p:nvGraphicFramePr>
        <p:xfrm>
          <a:off x="1" y="617222"/>
          <a:ext cx="10159999" cy="5097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79098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C033A3AF-3669-47AD-8B14-FB02F94714FB}"/>
              </a:ext>
            </a:extLst>
          </p:cNvPr>
          <p:cNvGrpSpPr/>
          <p:nvPr/>
        </p:nvGrpSpPr>
        <p:grpSpPr>
          <a:xfrm>
            <a:off x="2" y="5280547"/>
            <a:ext cx="10151541" cy="490753"/>
            <a:chOff x="0" y="4752491"/>
            <a:chExt cx="9136387" cy="441678"/>
          </a:xfrm>
        </p:grpSpPr>
        <p:grpSp>
          <p:nvGrpSpPr>
            <p:cNvPr id="10" name="กลุ่ม 9">
              <a:extLst>
                <a:ext uri="{FF2B5EF4-FFF2-40B4-BE49-F238E27FC236}">
                  <a16:creationId xmlns:a16="http://schemas.microsoft.com/office/drawing/2014/main" id="{662FD9F2-88D5-4FCE-BC35-400BCC541367}"/>
                </a:ext>
              </a:extLst>
            </p:cNvPr>
            <p:cNvGrpSpPr/>
            <p:nvPr/>
          </p:nvGrpSpPr>
          <p:grpSpPr>
            <a:xfrm>
              <a:off x="0" y="4752491"/>
              <a:ext cx="9136387" cy="441678"/>
              <a:chOff x="0" y="4627922"/>
              <a:chExt cx="9136387" cy="585694"/>
            </a:xfrm>
          </p:grpSpPr>
          <p:pic>
            <p:nvPicPr>
              <p:cNvPr id="12" name="Picture 20">
                <a:extLst>
                  <a:ext uri="{FF2B5EF4-FFF2-40B4-BE49-F238E27FC236}">
                    <a16:creationId xmlns:a16="http://schemas.microsoft.com/office/drawing/2014/main" id="{B2FF3489-DC47-4A4F-B0D6-CD01584F66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495590" y="4692423"/>
                <a:ext cx="1217329" cy="521193"/>
              </a:xfrm>
              <a:prstGeom prst="rect">
                <a:avLst/>
              </a:prstGeom>
            </p:spPr>
          </p:pic>
          <p:pic>
            <p:nvPicPr>
              <p:cNvPr id="13" name="Picture 21">
                <a:extLst>
                  <a:ext uri="{FF2B5EF4-FFF2-40B4-BE49-F238E27FC236}">
                    <a16:creationId xmlns:a16="http://schemas.microsoft.com/office/drawing/2014/main" id="{F35BC03E-0CFB-4EF2-92B1-9540B31E4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5207" y="4798459"/>
                <a:ext cx="864127" cy="296250"/>
              </a:xfrm>
              <a:prstGeom prst="rect">
                <a:avLst/>
              </a:prstGeom>
            </p:spPr>
          </p:pic>
          <p:grpSp>
            <p:nvGrpSpPr>
              <p:cNvPr id="14" name="กลุ่ม 1">
                <a:extLst>
                  <a:ext uri="{FF2B5EF4-FFF2-40B4-BE49-F238E27FC236}">
                    <a16:creationId xmlns:a16="http://schemas.microsoft.com/office/drawing/2014/main" id="{4A1B0FC9-9ADD-472B-BFC8-9495F3EED426}"/>
                  </a:ext>
                </a:extLst>
              </p:cNvPr>
              <p:cNvGrpSpPr/>
              <p:nvPr/>
            </p:nvGrpSpPr>
            <p:grpSpPr>
              <a:xfrm>
                <a:off x="7276485" y="4795993"/>
                <a:ext cx="522574" cy="295287"/>
                <a:chOff x="8545578" y="6260023"/>
                <a:chExt cx="1654218" cy="620377"/>
              </a:xfrm>
            </p:grpSpPr>
            <p:pic>
              <p:nvPicPr>
                <p:cNvPr id="24" name="Picture 35">
                  <a:extLst>
                    <a:ext uri="{FF2B5EF4-FFF2-40B4-BE49-F238E27FC236}">
                      <a16:creationId xmlns:a16="http://schemas.microsoft.com/office/drawing/2014/main" id="{981BCD01-FCFD-4650-BF4F-0397D6755F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5578" y="6260023"/>
                  <a:ext cx="1048502" cy="620377"/>
                </a:xfrm>
                <a:prstGeom prst="rect">
                  <a:avLst/>
                </a:prstGeom>
              </p:spPr>
            </p:pic>
            <p:pic>
              <p:nvPicPr>
                <p:cNvPr id="25" name="Picture 36">
                  <a:extLst>
                    <a:ext uri="{FF2B5EF4-FFF2-40B4-BE49-F238E27FC236}">
                      <a16:creationId xmlns:a16="http://schemas.microsoft.com/office/drawing/2014/main" id="{1AA9604F-29D1-4DA3-B0B6-7F0B8E9D2B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33779" y="6271358"/>
                  <a:ext cx="566017" cy="566018"/>
                </a:xfrm>
                <a:prstGeom prst="rect">
                  <a:avLst/>
                </a:prstGeom>
              </p:spPr>
            </p:pic>
          </p:grpSp>
          <p:pic>
            <p:nvPicPr>
              <p:cNvPr id="15" name="Picture 24">
                <a:extLst>
                  <a:ext uri="{FF2B5EF4-FFF2-40B4-BE49-F238E27FC236}">
                    <a16:creationId xmlns:a16="http://schemas.microsoft.com/office/drawing/2014/main" id="{1A95025A-6C56-4FE4-8BC9-AA2FFB86AD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3728" y="4627922"/>
                <a:ext cx="331226" cy="532337"/>
              </a:xfrm>
              <a:prstGeom prst="rect">
                <a:avLst/>
              </a:prstGeom>
            </p:spPr>
          </p:pic>
          <p:pic>
            <p:nvPicPr>
              <p:cNvPr id="16" name="Picture 25">
                <a:extLst>
                  <a:ext uri="{FF2B5EF4-FFF2-40B4-BE49-F238E27FC236}">
                    <a16:creationId xmlns:a16="http://schemas.microsoft.com/office/drawing/2014/main" id="{3E966B46-3B21-44AD-8509-D57FF9A795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659766" y="4693074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7" name="กลุ่ม 7">
                <a:extLst>
                  <a:ext uri="{FF2B5EF4-FFF2-40B4-BE49-F238E27FC236}">
                    <a16:creationId xmlns:a16="http://schemas.microsoft.com/office/drawing/2014/main" id="{F2DA8D4B-0823-4539-B7C6-530A4CEC20DB}"/>
                  </a:ext>
                </a:extLst>
              </p:cNvPr>
              <p:cNvGrpSpPr/>
              <p:nvPr/>
            </p:nvGrpSpPr>
            <p:grpSpPr>
              <a:xfrm>
                <a:off x="0" y="4651321"/>
                <a:ext cx="4488393" cy="520252"/>
                <a:chOff x="-16306" y="6441924"/>
                <a:chExt cx="6215903" cy="428468"/>
              </a:xfrm>
            </p:grpSpPr>
            <p:sp>
              <p:nvSpPr>
                <p:cNvPr id="21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3FD4EF6D-27A4-4E79-90F2-2C98262DB1FF}"/>
                    </a:ext>
                  </a:extLst>
                </p:cNvPr>
                <p:cNvSpPr/>
                <p:nvPr/>
              </p:nvSpPr>
              <p:spPr>
                <a:xfrm>
                  <a:off x="-16306" y="6517325"/>
                  <a:ext cx="595714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2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10FF2638-98F5-444F-BD8D-B004BEC8A0D7}"/>
                    </a:ext>
                  </a:extLst>
                </p:cNvPr>
                <p:cNvSpPr/>
                <p:nvPr/>
              </p:nvSpPr>
              <p:spPr>
                <a:xfrm>
                  <a:off x="-12113" y="6441924"/>
                  <a:ext cx="6047640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23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B8113AE3-4BC6-49F5-844C-73B87301C156}"/>
                    </a:ext>
                  </a:extLst>
                </p:cNvPr>
                <p:cNvSpPr/>
                <p:nvPr/>
              </p:nvSpPr>
              <p:spPr>
                <a:xfrm>
                  <a:off x="5674715" y="6443702"/>
                  <a:ext cx="524882" cy="426690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8" name="กลุ่ม 4">
                <a:extLst>
                  <a:ext uri="{FF2B5EF4-FFF2-40B4-BE49-F238E27FC236}">
                    <a16:creationId xmlns:a16="http://schemas.microsoft.com/office/drawing/2014/main" id="{E64A1734-0AA1-4E2A-B9C5-4E99E04CDAAA}"/>
                  </a:ext>
                </a:extLst>
              </p:cNvPr>
              <p:cNvGrpSpPr/>
              <p:nvPr/>
            </p:nvGrpSpPr>
            <p:grpSpPr>
              <a:xfrm>
                <a:off x="8062498" y="4638393"/>
                <a:ext cx="1073889" cy="500781"/>
                <a:chOff x="10426806" y="6430401"/>
                <a:chExt cx="1765194" cy="427599"/>
              </a:xfrm>
            </p:grpSpPr>
            <p:sp>
              <p:nvSpPr>
                <p:cNvPr id="19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08FACBA0-7212-416C-A6EB-42E0AF4C9501}"/>
                    </a:ext>
                  </a:extLst>
                </p:cNvPr>
                <p:cNvSpPr/>
                <p:nvPr/>
              </p:nvSpPr>
              <p:spPr>
                <a:xfrm>
                  <a:off x="10426806" y="6430401"/>
                  <a:ext cx="1760999" cy="426691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0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7D32963-4D05-4F7A-98D1-22B1B5A2574F}"/>
                    </a:ext>
                  </a:extLst>
                </p:cNvPr>
                <p:cNvSpPr/>
                <p:nvPr/>
              </p:nvSpPr>
              <p:spPr>
                <a:xfrm>
                  <a:off x="10431001" y="6517325"/>
                  <a:ext cx="1760999" cy="340675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sp>
          <p:nvSpPr>
            <p:cNvPr id="11" name="รูปแบบอิสระ: รูปร่าง 49">
              <a:extLst>
                <a:ext uri="{FF2B5EF4-FFF2-40B4-BE49-F238E27FC236}">
                  <a16:creationId xmlns:a16="http://schemas.microsoft.com/office/drawing/2014/main" id="{6E8D1EF6-33D4-4053-AD34-3827DEBBC377}"/>
                </a:ext>
              </a:extLst>
            </p:cNvPr>
            <p:cNvSpPr/>
            <p:nvPr/>
          </p:nvSpPr>
          <p:spPr>
            <a:xfrm rot="351101">
              <a:off x="7967827" y="4753458"/>
              <a:ext cx="379008" cy="390700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26" name="กลุ่ม 25">
            <a:extLst>
              <a:ext uri="{FF2B5EF4-FFF2-40B4-BE49-F238E27FC236}">
                <a16:creationId xmlns:a16="http://schemas.microsoft.com/office/drawing/2014/main" id="{7D06518B-9B45-4201-A300-3BEEF5DCD03B}"/>
              </a:ext>
            </a:extLst>
          </p:cNvPr>
          <p:cNvGrpSpPr/>
          <p:nvPr/>
        </p:nvGrpSpPr>
        <p:grpSpPr>
          <a:xfrm>
            <a:off x="-23582" y="-406181"/>
            <a:ext cx="10254168" cy="1385058"/>
            <a:chOff x="-21224" y="-365563"/>
            <a:chExt cx="9228751" cy="1246552"/>
          </a:xfrm>
        </p:grpSpPr>
        <p:sp>
          <p:nvSpPr>
            <p:cNvPr id="27" name="รูปแบบอิสระ: รูปร่าง 62">
              <a:extLst>
                <a:ext uri="{FF2B5EF4-FFF2-40B4-BE49-F238E27FC236}">
                  <a16:creationId xmlns:a16="http://schemas.microsoft.com/office/drawing/2014/main" id="{763F6E50-E3DE-4F2F-B389-800C6A2058F9}"/>
                </a:ext>
              </a:extLst>
            </p:cNvPr>
            <p:cNvSpPr/>
            <p:nvPr/>
          </p:nvSpPr>
          <p:spPr>
            <a:xfrm rot="10800000">
              <a:off x="-21224" y="349041"/>
              <a:ext cx="7820283" cy="100071"/>
            </a:xfrm>
            <a:custGeom>
              <a:avLst/>
              <a:gdLst>
                <a:gd name="connsiteX0" fmla="*/ 437779 w 1373020"/>
                <a:gd name="connsiteY0" fmla="*/ 0 h 426691"/>
                <a:gd name="connsiteX1" fmla="*/ 1373020 w 1373020"/>
                <a:gd name="connsiteY1" fmla="*/ 0 h 426691"/>
                <a:gd name="connsiteX2" fmla="*/ 1373020 w 1373020"/>
                <a:gd name="connsiteY2" fmla="*/ 426691 h 426691"/>
                <a:gd name="connsiteX3" fmla="*/ 0 w 1373020"/>
                <a:gd name="connsiteY3" fmla="*/ 426691 h 426691"/>
                <a:gd name="connsiteX4" fmla="*/ 323208 w 1373020"/>
                <a:gd name="connsiteY4" fmla="*/ 111669 h 426691"/>
                <a:gd name="connsiteX5" fmla="*/ 437779 w 1373020"/>
                <a:gd name="connsiteY5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3020" h="426691">
                  <a:moveTo>
                    <a:pt x="437779" y="0"/>
                  </a:moveTo>
                  <a:lnTo>
                    <a:pt x="1373020" y="0"/>
                  </a:lnTo>
                  <a:lnTo>
                    <a:pt x="1373020" y="426691"/>
                  </a:lnTo>
                  <a:lnTo>
                    <a:pt x="0" y="426691"/>
                  </a:lnTo>
                  <a:lnTo>
                    <a:pt x="323208" y="111669"/>
                  </a:lnTo>
                  <a:lnTo>
                    <a:pt x="437779" y="0"/>
                  </a:lnTo>
                  <a:close/>
                </a:path>
              </a:pathLst>
            </a:cu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28" name="รูปแบบอิสระ: รูปร่าง 62">
              <a:extLst>
                <a:ext uri="{FF2B5EF4-FFF2-40B4-BE49-F238E27FC236}">
                  <a16:creationId xmlns:a16="http://schemas.microsoft.com/office/drawing/2014/main" id="{6170159F-B4D3-4017-9CD6-524599548825}"/>
                </a:ext>
              </a:extLst>
            </p:cNvPr>
            <p:cNvSpPr/>
            <p:nvPr/>
          </p:nvSpPr>
          <p:spPr>
            <a:xfrm flipV="1">
              <a:off x="5266749" y="-20538"/>
              <a:ext cx="3893491" cy="487172"/>
            </a:xfrm>
            <a:custGeom>
              <a:avLst/>
              <a:gdLst>
                <a:gd name="connsiteX0" fmla="*/ 437779 w 1373020"/>
                <a:gd name="connsiteY0" fmla="*/ 0 h 426691"/>
                <a:gd name="connsiteX1" fmla="*/ 1373020 w 1373020"/>
                <a:gd name="connsiteY1" fmla="*/ 0 h 426691"/>
                <a:gd name="connsiteX2" fmla="*/ 1373020 w 1373020"/>
                <a:gd name="connsiteY2" fmla="*/ 426691 h 426691"/>
                <a:gd name="connsiteX3" fmla="*/ 0 w 1373020"/>
                <a:gd name="connsiteY3" fmla="*/ 426691 h 426691"/>
                <a:gd name="connsiteX4" fmla="*/ 323208 w 1373020"/>
                <a:gd name="connsiteY4" fmla="*/ 111669 h 426691"/>
                <a:gd name="connsiteX5" fmla="*/ 437779 w 1373020"/>
                <a:gd name="connsiteY5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3020" h="426691">
                  <a:moveTo>
                    <a:pt x="437779" y="0"/>
                  </a:moveTo>
                  <a:lnTo>
                    <a:pt x="1373020" y="0"/>
                  </a:lnTo>
                  <a:lnTo>
                    <a:pt x="1373020" y="426691"/>
                  </a:lnTo>
                  <a:lnTo>
                    <a:pt x="0" y="426691"/>
                  </a:lnTo>
                  <a:lnTo>
                    <a:pt x="323208" y="111669"/>
                  </a:lnTo>
                  <a:lnTo>
                    <a:pt x="437779" y="0"/>
                  </a:lnTo>
                  <a:close/>
                </a:path>
              </a:pathLst>
            </a:cu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29" name="สี่เหลี่ยมผืนผ้า 11">
              <a:extLst>
                <a:ext uri="{FF2B5EF4-FFF2-40B4-BE49-F238E27FC236}">
                  <a16:creationId xmlns:a16="http://schemas.microsoft.com/office/drawing/2014/main" id="{F9F4841F-3BBC-4457-AA88-3D070EC45B06}"/>
                </a:ext>
              </a:extLst>
            </p:cNvPr>
            <p:cNvSpPr/>
            <p:nvPr/>
          </p:nvSpPr>
          <p:spPr>
            <a:xfrm>
              <a:off x="0" y="-30553"/>
              <a:ext cx="9160241" cy="40481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th-TH" sz="16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จังหวัดที่มีผลการเบิกจ่ายภาพรวม 10 อันดับแรก  </a:t>
              </a:r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(ข้อมูล ณ 12 กรกฎาคม 2565) </a:t>
              </a:r>
            </a:p>
          </p:txBody>
        </p:sp>
        <p:sp>
          <p:nvSpPr>
            <p:cNvPr id="30" name="วงรี 13">
              <a:extLst>
                <a:ext uri="{FF2B5EF4-FFF2-40B4-BE49-F238E27FC236}">
                  <a16:creationId xmlns:a16="http://schemas.microsoft.com/office/drawing/2014/main" id="{26798FC3-BA23-4F57-9494-6FF28D367843}"/>
                </a:ext>
              </a:extLst>
            </p:cNvPr>
            <p:cNvSpPr/>
            <p:nvPr/>
          </p:nvSpPr>
          <p:spPr>
            <a:xfrm>
              <a:off x="5364490" y="-365563"/>
              <a:ext cx="1840389" cy="1246552"/>
            </a:xfrm>
            <a:prstGeom prst="ellipse">
              <a:avLst/>
            </a:prstGeom>
            <a:solidFill>
              <a:srgbClr val="FBF7F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dirty="0"/>
            </a:p>
          </p:txBody>
        </p:sp>
        <p:pic>
          <p:nvPicPr>
            <p:cNvPr id="31" name="รูปภาพ 65">
              <a:extLst>
                <a:ext uri="{FF2B5EF4-FFF2-40B4-BE49-F238E27FC236}">
                  <a16:creationId xmlns:a16="http://schemas.microsoft.com/office/drawing/2014/main" id="{FF1C8559-7F07-4282-B711-DDC3A7946E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168" b="30186"/>
            <a:stretch/>
          </p:blipFill>
          <p:spPr>
            <a:xfrm>
              <a:off x="5911596" y="-52058"/>
              <a:ext cx="760236" cy="501554"/>
            </a:xfrm>
            <a:custGeom>
              <a:avLst/>
              <a:gdLst>
                <a:gd name="connsiteX0" fmla="*/ 0 w 1500565"/>
                <a:gd name="connsiteY0" fmla="*/ 0 h 990006"/>
                <a:gd name="connsiteX1" fmla="*/ 1500565 w 1500565"/>
                <a:gd name="connsiteY1" fmla="*/ 0 h 990006"/>
                <a:gd name="connsiteX2" fmla="*/ 1500565 w 1500565"/>
                <a:gd name="connsiteY2" fmla="*/ 699241 h 990006"/>
                <a:gd name="connsiteX3" fmla="*/ 1454656 w 1500565"/>
                <a:gd name="connsiteY3" fmla="*/ 699241 h 990006"/>
                <a:gd name="connsiteX4" fmla="*/ 1454656 w 1500565"/>
                <a:gd name="connsiteY4" fmla="*/ 958222 h 990006"/>
                <a:gd name="connsiteX5" fmla="*/ 1500565 w 1500565"/>
                <a:gd name="connsiteY5" fmla="*/ 958222 h 990006"/>
                <a:gd name="connsiteX6" fmla="*/ 1500565 w 1500565"/>
                <a:gd name="connsiteY6" fmla="*/ 990006 h 990006"/>
                <a:gd name="connsiteX7" fmla="*/ 0 w 1500565"/>
                <a:gd name="connsiteY7" fmla="*/ 990006 h 99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0565" h="990006">
                  <a:moveTo>
                    <a:pt x="0" y="0"/>
                  </a:moveTo>
                  <a:lnTo>
                    <a:pt x="1500565" y="0"/>
                  </a:lnTo>
                  <a:lnTo>
                    <a:pt x="1500565" y="699241"/>
                  </a:lnTo>
                  <a:lnTo>
                    <a:pt x="1454656" y="699241"/>
                  </a:lnTo>
                  <a:lnTo>
                    <a:pt x="1454656" y="958222"/>
                  </a:lnTo>
                  <a:lnTo>
                    <a:pt x="1500565" y="958222"/>
                  </a:lnTo>
                  <a:lnTo>
                    <a:pt x="1500565" y="990006"/>
                  </a:lnTo>
                  <a:lnTo>
                    <a:pt x="0" y="990006"/>
                  </a:lnTo>
                  <a:close/>
                </a:path>
              </a:pathLst>
            </a:custGeom>
          </p:spPr>
        </p:pic>
        <p:sp>
          <p:nvSpPr>
            <p:cNvPr id="32" name="กล่องข้อความ 8">
              <a:extLst>
                <a:ext uri="{FF2B5EF4-FFF2-40B4-BE49-F238E27FC236}">
                  <a16:creationId xmlns:a16="http://schemas.microsoft.com/office/drawing/2014/main" id="{CCCB03A2-6F02-4324-BCC9-DD8938DB9EAA}"/>
                </a:ext>
              </a:extLst>
            </p:cNvPr>
            <p:cNvSpPr txBox="1"/>
            <p:nvPr/>
          </p:nvSpPr>
          <p:spPr>
            <a:xfrm>
              <a:off x="6876256" y="-72716"/>
              <a:ext cx="2331271" cy="52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7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60 </a:t>
              </a:r>
              <a:r>
                <a:rPr lang="th-TH" sz="157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ปี กรมการพัฒนาชุมชน</a:t>
              </a:r>
            </a:p>
            <a:p>
              <a:r>
                <a:rPr lang="th-TH" sz="157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สร้างสรรค์ชุมชน สร้างคน สร้างชาติ</a:t>
              </a:r>
              <a:endParaRPr lang="en-US" sz="157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</p:grp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226168"/>
              </p:ext>
            </p:extLst>
          </p:nvPr>
        </p:nvGraphicFramePr>
        <p:xfrm>
          <a:off x="101356" y="553321"/>
          <a:ext cx="9975333" cy="4735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8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6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68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05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041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จัดสรร (บาท)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เบิกจ่าย (บาท)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สมุทรสาคร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10,612,870.00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10,440,066.00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98.37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269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สุรินทร์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22,010,980.00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21,555,017.82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97.93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712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อุทัยธานี</a:t>
                      </a:r>
                      <a:endParaRPr lang="en-US" sz="14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11,729,160.00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11,411,171.00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97.29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พิษณุโลก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13,989,790.00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13,601,769.50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97.23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ยโสธร</a:t>
                      </a:r>
                      <a:endParaRPr lang="en-US" sz="14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10,505,710.00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10,210,433.41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97.19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อุตรดิตถ์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12,009,265.00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11,658,073.70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97.08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มหาสารคาม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15,911,440.00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15,436,943.72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97.02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เพชรบูรณ์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14,712,600.00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14,198,302.00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96.50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บึงกาฬ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13,165,160.00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12,693,168.77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96.41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หนองคาย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12,919,450.00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12,437,831.18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96.27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94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C033A3AF-3669-47AD-8B14-FB02F94714FB}"/>
              </a:ext>
            </a:extLst>
          </p:cNvPr>
          <p:cNvGrpSpPr/>
          <p:nvPr/>
        </p:nvGrpSpPr>
        <p:grpSpPr>
          <a:xfrm>
            <a:off x="2" y="5280547"/>
            <a:ext cx="10151541" cy="490753"/>
            <a:chOff x="0" y="4752491"/>
            <a:chExt cx="9136387" cy="441678"/>
          </a:xfrm>
        </p:grpSpPr>
        <p:grpSp>
          <p:nvGrpSpPr>
            <p:cNvPr id="10" name="กลุ่ม 9">
              <a:extLst>
                <a:ext uri="{FF2B5EF4-FFF2-40B4-BE49-F238E27FC236}">
                  <a16:creationId xmlns:a16="http://schemas.microsoft.com/office/drawing/2014/main" id="{662FD9F2-88D5-4FCE-BC35-400BCC541367}"/>
                </a:ext>
              </a:extLst>
            </p:cNvPr>
            <p:cNvGrpSpPr/>
            <p:nvPr/>
          </p:nvGrpSpPr>
          <p:grpSpPr>
            <a:xfrm>
              <a:off x="0" y="4752491"/>
              <a:ext cx="9136387" cy="441678"/>
              <a:chOff x="0" y="4627922"/>
              <a:chExt cx="9136387" cy="585694"/>
            </a:xfrm>
          </p:grpSpPr>
          <p:pic>
            <p:nvPicPr>
              <p:cNvPr id="12" name="Picture 20">
                <a:extLst>
                  <a:ext uri="{FF2B5EF4-FFF2-40B4-BE49-F238E27FC236}">
                    <a16:creationId xmlns:a16="http://schemas.microsoft.com/office/drawing/2014/main" id="{B2FF3489-DC47-4A4F-B0D6-CD01584F66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495590" y="4692423"/>
                <a:ext cx="1217329" cy="521193"/>
              </a:xfrm>
              <a:prstGeom prst="rect">
                <a:avLst/>
              </a:prstGeom>
            </p:spPr>
          </p:pic>
          <p:pic>
            <p:nvPicPr>
              <p:cNvPr id="13" name="Picture 21">
                <a:extLst>
                  <a:ext uri="{FF2B5EF4-FFF2-40B4-BE49-F238E27FC236}">
                    <a16:creationId xmlns:a16="http://schemas.microsoft.com/office/drawing/2014/main" id="{F35BC03E-0CFB-4EF2-92B1-9540B31E4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5207" y="4798459"/>
                <a:ext cx="864127" cy="296250"/>
              </a:xfrm>
              <a:prstGeom prst="rect">
                <a:avLst/>
              </a:prstGeom>
            </p:spPr>
          </p:pic>
          <p:grpSp>
            <p:nvGrpSpPr>
              <p:cNvPr id="14" name="กลุ่ม 1">
                <a:extLst>
                  <a:ext uri="{FF2B5EF4-FFF2-40B4-BE49-F238E27FC236}">
                    <a16:creationId xmlns:a16="http://schemas.microsoft.com/office/drawing/2014/main" id="{4A1B0FC9-9ADD-472B-BFC8-9495F3EED426}"/>
                  </a:ext>
                </a:extLst>
              </p:cNvPr>
              <p:cNvGrpSpPr/>
              <p:nvPr/>
            </p:nvGrpSpPr>
            <p:grpSpPr>
              <a:xfrm>
                <a:off x="7276485" y="4795993"/>
                <a:ext cx="522574" cy="295287"/>
                <a:chOff x="8545578" y="6260023"/>
                <a:chExt cx="1654218" cy="620377"/>
              </a:xfrm>
            </p:grpSpPr>
            <p:pic>
              <p:nvPicPr>
                <p:cNvPr id="24" name="Picture 35">
                  <a:extLst>
                    <a:ext uri="{FF2B5EF4-FFF2-40B4-BE49-F238E27FC236}">
                      <a16:creationId xmlns:a16="http://schemas.microsoft.com/office/drawing/2014/main" id="{981BCD01-FCFD-4650-BF4F-0397D6755F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5578" y="6260023"/>
                  <a:ext cx="1048502" cy="620377"/>
                </a:xfrm>
                <a:prstGeom prst="rect">
                  <a:avLst/>
                </a:prstGeom>
              </p:spPr>
            </p:pic>
            <p:pic>
              <p:nvPicPr>
                <p:cNvPr id="25" name="Picture 36">
                  <a:extLst>
                    <a:ext uri="{FF2B5EF4-FFF2-40B4-BE49-F238E27FC236}">
                      <a16:creationId xmlns:a16="http://schemas.microsoft.com/office/drawing/2014/main" id="{1AA9604F-29D1-4DA3-B0B6-7F0B8E9D2B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33779" y="6271358"/>
                  <a:ext cx="566017" cy="566018"/>
                </a:xfrm>
                <a:prstGeom prst="rect">
                  <a:avLst/>
                </a:prstGeom>
              </p:spPr>
            </p:pic>
          </p:grpSp>
          <p:pic>
            <p:nvPicPr>
              <p:cNvPr id="15" name="Picture 24">
                <a:extLst>
                  <a:ext uri="{FF2B5EF4-FFF2-40B4-BE49-F238E27FC236}">
                    <a16:creationId xmlns:a16="http://schemas.microsoft.com/office/drawing/2014/main" id="{1A95025A-6C56-4FE4-8BC9-AA2FFB86AD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3728" y="4627922"/>
                <a:ext cx="331226" cy="532337"/>
              </a:xfrm>
              <a:prstGeom prst="rect">
                <a:avLst/>
              </a:prstGeom>
            </p:spPr>
          </p:pic>
          <p:pic>
            <p:nvPicPr>
              <p:cNvPr id="16" name="Picture 25">
                <a:extLst>
                  <a:ext uri="{FF2B5EF4-FFF2-40B4-BE49-F238E27FC236}">
                    <a16:creationId xmlns:a16="http://schemas.microsoft.com/office/drawing/2014/main" id="{3E966B46-3B21-44AD-8509-D57FF9A795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659766" y="4693074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7" name="กลุ่ม 7">
                <a:extLst>
                  <a:ext uri="{FF2B5EF4-FFF2-40B4-BE49-F238E27FC236}">
                    <a16:creationId xmlns:a16="http://schemas.microsoft.com/office/drawing/2014/main" id="{F2DA8D4B-0823-4539-B7C6-530A4CEC20DB}"/>
                  </a:ext>
                </a:extLst>
              </p:cNvPr>
              <p:cNvGrpSpPr/>
              <p:nvPr/>
            </p:nvGrpSpPr>
            <p:grpSpPr>
              <a:xfrm>
                <a:off x="0" y="4651321"/>
                <a:ext cx="4488393" cy="520252"/>
                <a:chOff x="-16306" y="6441924"/>
                <a:chExt cx="6215903" cy="428468"/>
              </a:xfrm>
            </p:grpSpPr>
            <p:sp>
              <p:nvSpPr>
                <p:cNvPr id="21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3FD4EF6D-27A4-4E79-90F2-2C98262DB1FF}"/>
                    </a:ext>
                  </a:extLst>
                </p:cNvPr>
                <p:cNvSpPr/>
                <p:nvPr/>
              </p:nvSpPr>
              <p:spPr>
                <a:xfrm>
                  <a:off x="-16306" y="6517325"/>
                  <a:ext cx="595714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2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10FF2638-98F5-444F-BD8D-B004BEC8A0D7}"/>
                    </a:ext>
                  </a:extLst>
                </p:cNvPr>
                <p:cNvSpPr/>
                <p:nvPr/>
              </p:nvSpPr>
              <p:spPr>
                <a:xfrm>
                  <a:off x="-12113" y="6441924"/>
                  <a:ext cx="6047640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23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B8113AE3-4BC6-49F5-844C-73B87301C156}"/>
                    </a:ext>
                  </a:extLst>
                </p:cNvPr>
                <p:cNvSpPr/>
                <p:nvPr/>
              </p:nvSpPr>
              <p:spPr>
                <a:xfrm>
                  <a:off x="5674715" y="6443702"/>
                  <a:ext cx="524882" cy="426690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8" name="กลุ่ม 4">
                <a:extLst>
                  <a:ext uri="{FF2B5EF4-FFF2-40B4-BE49-F238E27FC236}">
                    <a16:creationId xmlns:a16="http://schemas.microsoft.com/office/drawing/2014/main" id="{E64A1734-0AA1-4E2A-B9C5-4E99E04CDAAA}"/>
                  </a:ext>
                </a:extLst>
              </p:cNvPr>
              <p:cNvGrpSpPr/>
              <p:nvPr/>
            </p:nvGrpSpPr>
            <p:grpSpPr>
              <a:xfrm>
                <a:off x="8062498" y="4638393"/>
                <a:ext cx="1073889" cy="500781"/>
                <a:chOff x="10426806" y="6430401"/>
                <a:chExt cx="1765194" cy="427599"/>
              </a:xfrm>
            </p:grpSpPr>
            <p:sp>
              <p:nvSpPr>
                <p:cNvPr id="19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08FACBA0-7212-416C-A6EB-42E0AF4C9501}"/>
                    </a:ext>
                  </a:extLst>
                </p:cNvPr>
                <p:cNvSpPr/>
                <p:nvPr/>
              </p:nvSpPr>
              <p:spPr>
                <a:xfrm>
                  <a:off x="10426806" y="6430401"/>
                  <a:ext cx="1760999" cy="426691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0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7D32963-4D05-4F7A-98D1-22B1B5A2574F}"/>
                    </a:ext>
                  </a:extLst>
                </p:cNvPr>
                <p:cNvSpPr/>
                <p:nvPr/>
              </p:nvSpPr>
              <p:spPr>
                <a:xfrm>
                  <a:off x="10431001" y="6517325"/>
                  <a:ext cx="1760999" cy="340675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sp>
          <p:nvSpPr>
            <p:cNvPr id="11" name="รูปแบบอิสระ: รูปร่าง 49">
              <a:extLst>
                <a:ext uri="{FF2B5EF4-FFF2-40B4-BE49-F238E27FC236}">
                  <a16:creationId xmlns:a16="http://schemas.microsoft.com/office/drawing/2014/main" id="{6E8D1EF6-33D4-4053-AD34-3827DEBBC377}"/>
                </a:ext>
              </a:extLst>
            </p:cNvPr>
            <p:cNvSpPr/>
            <p:nvPr/>
          </p:nvSpPr>
          <p:spPr>
            <a:xfrm rot="351101">
              <a:off x="7967827" y="4753458"/>
              <a:ext cx="379008" cy="390700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26" name="กลุ่ม 25">
            <a:extLst>
              <a:ext uri="{FF2B5EF4-FFF2-40B4-BE49-F238E27FC236}">
                <a16:creationId xmlns:a16="http://schemas.microsoft.com/office/drawing/2014/main" id="{7D06518B-9B45-4201-A300-3BEEF5DCD03B}"/>
              </a:ext>
            </a:extLst>
          </p:cNvPr>
          <p:cNvGrpSpPr/>
          <p:nvPr/>
        </p:nvGrpSpPr>
        <p:grpSpPr>
          <a:xfrm>
            <a:off x="-23582" y="-406181"/>
            <a:ext cx="10254168" cy="1385058"/>
            <a:chOff x="-21224" y="-365563"/>
            <a:chExt cx="9228751" cy="1246552"/>
          </a:xfrm>
        </p:grpSpPr>
        <p:sp>
          <p:nvSpPr>
            <p:cNvPr id="27" name="รูปแบบอิสระ: รูปร่าง 62">
              <a:extLst>
                <a:ext uri="{FF2B5EF4-FFF2-40B4-BE49-F238E27FC236}">
                  <a16:creationId xmlns:a16="http://schemas.microsoft.com/office/drawing/2014/main" id="{763F6E50-E3DE-4F2F-B389-800C6A2058F9}"/>
                </a:ext>
              </a:extLst>
            </p:cNvPr>
            <p:cNvSpPr/>
            <p:nvPr/>
          </p:nvSpPr>
          <p:spPr>
            <a:xfrm rot="10800000">
              <a:off x="-21224" y="343326"/>
              <a:ext cx="7820283" cy="100071"/>
            </a:xfrm>
            <a:custGeom>
              <a:avLst/>
              <a:gdLst>
                <a:gd name="connsiteX0" fmla="*/ 437779 w 1373020"/>
                <a:gd name="connsiteY0" fmla="*/ 0 h 426691"/>
                <a:gd name="connsiteX1" fmla="*/ 1373020 w 1373020"/>
                <a:gd name="connsiteY1" fmla="*/ 0 h 426691"/>
                <a:gd name="connsiteX2" fmla="*/ 1373020 w 1373020"/>
                <a:gd name="connsiteY2" fmla="*/ 426691 h 426691"/>
                <a:gd name="connsiteX3" fmla="*/ 0 w 1373020"/>
                <a:gd name="connsiteY3" fmla="*/ 426691 h 426691"/>
                <a:gd name="connsiteX4" fmla="*/ 323208 w 1373020"/>
                <a:gd name="connsiteY4" fmla="*/ 111669 h 426691"/>
                <a:gd name="connsiteX5" fmla="*/ 437779 w 1373020"/>
                <a:gd name="connsiteY5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3020" h="426691">
                  <a:moveTo>
                    <a:pt x="437779" y="0"/>
                  </a:moveTo>
                  <a:lnTo>
                    <a:pt x="1373020" y="0"/>
                  </a:lnTo>
                  <a:lnTo>
                    <a:pt x="1373020" y="426691"/>
                  </a:lnTo>
                  <a:lnTo>
                    <a:pt x="0" y="426691"/>
                  </a:lnTo>
                  <a:lnTo>
                    <a:pt x="323208" y="111669"/>
                  </a:lnTo>
                  <a:lnTo>
                    <a:pt x="437779" y="0"/>
                  </a:lnTo>
                  <a:close/>
                </a:path>
              </a:pathLst>
            </a:cu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28" name="รูปแบบอิสระ: รูปร่าง 62">
              <a:extLst>
                <a:ext uri="{FF2B5EF4-FFF2-40B4-BE49-F238E27FC236}">
                  <a16:creationId xmlns:a16="http://schemas.microsoft.com/office/drawing/2014/main" id="{6170159F-B4D3-4017-9CD6-524599548825}"/>
                </a:ext>
              </a:extLst>
            </p:cNvPr>
            <p:cNvSpPr/>
            <p:nvPr/>
          </p:nvSpPr>
          <p:spPr>
            <a:xfrm flipV="1">
              <a:off x="5266749" y="-20538"/>
              <a:ext cx="3893491" cy="487172"/>
            </a:xfrm>
            <a:custGeom>
              <a:avLst/>
              <a:gdLst>
                <a:gd name="connsiteX0" fmla="*/ 437779 w 1373020"/>
                <a:gd name="connsiteY0" fmla="*/ 0 h 426691"/>
                <a:gd name="connsiteX1" fmla="*/ 1373020 w 1373020"/>
                <a:gd name="connsiteY1" fmla="*/ 0 h 426691"/>
                <a:gd name="connsiteX2" fmla="*/ 1373020 w 1373020"/>
                <a:gd name="connsiteY2" fmla="*/ 426691 h 426691"/>
                <a:gd name="connsiteX3" fmla="*/ 0 w 1373020"/>
                <a:gd name="connsiteY3" fmla="*/ 426691 h 426691"/>
                <a:gd name="connsiteX4" fmla="*/ 323208 w 1373020"/>
                <a:gd name="connsiteY4" fmla="*/ 111669 h 426691"/>
                <a:gd name="connsiteX5" fmla="*/ 437779 w 1373020"/>
                <a:gd name="connsiteY5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3020" h="426691">
                  <a:moveTo>
                    <a:pt x="437779" y="0"/>
                  </a:moveTo>
                  <a:lnTo>
                    <a:pt x="1373020" y="0"/>
                  </a:lnTo>
                  <a:lnTo>
                    <a:pt x="1373020" y="426691"/>
                  </a:lnTo>
                  <a:lnTo>
                    <a:pt x="0" y="426691"/>
                  </a:lnTo>
                  <a:lnTo>
                    <a:pt x="323208" y="111669"/>
                  </a:lnTo>
                  <a:lnTo>
                    <a:pt x="437779" y="0"/>
                  </a:lnTo>
                  <a:close/>
                </a:path>
              </a:pathLst>
            </a:cu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29" name="สี่เหลี่ยมผืนผ้า 11">
              <a:extLst>
                <a:ext uri="{FF2B5EF4-FFF2-40B4-BE49-F238E27FC236}">
                  <a16:creationId xmlns:a16="http://schemas.microsoft.com/office/drawing/2014/main" id="{F9F4841F-3BBC-4457-AA88-3D070EC45B06}"/>
                </a:ext>
              </a:extLst>
            </p:cNvPr>
            <p:cNvSpPr/>
            <p:nvPr/>
          </p:nvSpPr>
          <p:spPr>
            <a:xfrm>
              <a:off x="0" y="-23695"/>
              <a:ext cx="9160240" cy="385348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th-TH" sz="16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จังหวัดที่มีผลการเบิกจ่ายภาพรวม 10 อันดับสุดท้าย </a:t>
              </a:r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(ข้อมูล ณ 12 กรกฎาคม 2565)</a:t>
              </a:r>
            </a:p>
          </p:txBody>
        </p:sp>
        <p:sp>
          <p:nvSpPr>
            <p:cNvPr id="30" name="วงรี 13">
              <a:extLst>
                <a:ext uri="{FF2B5EF4-FFF2-40B4-BE49-F238E27FC236}">
                  <a16:creationId xmlns:a16="http://schemas.microsoft.com/office/drawing/2014/main" id="{26798FC3-BA23-4F57-9494-6FF28D367843}"/>
                </a:ext>
              </a:extLst>
            </p:cNvPr>
            <p:cNvSpPr/>
            <p:nvPr/>
          </p:nvSpPr>
          <p:spPr>
            <a:xfrm>
              <a:off x="5364490" y="-365563"/>
              <a:ext cx="1840389" cy="1246552"/>
            </a:xfrm>
            <a:prstGeom prst="ellipse">
              <a:avLst/>
            </a:prstGeom>
            <a:solidFill>
              <a:srgbClr val="FBF7F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dirty="0"/>
            </a:p>
          </p:txBody>
        </p:sp>
        <p:pic>
          <p:nvPicPr>
            <p:cNvPr id="31" name="รูปภาพ 65">
              <a:extLst>
                <a:ext uri="{FF2B5EF4-FFF2-40B4-BE49-F238E27FC236}">
                  <a16:creationId xmlns:a16="http://schemas.microsoft.com/office/drawing/2014/main" id="{FF1C8559-7F07-4282-B711-DDC3A7946E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168" b="30186"/>
            <a:stretch/>
          </p:blipFill>
          <p:spPr>
            <a:xfrm>
              <a:off x="5911596" y="-52058"/>
              <a:ext cx="760236" cy="501554"/>
            </a:xfrm>
            <a:custGeom>
              <a:avLst/>
              <a:gdLst>
                <a:gd name="connsiteX0" fmla="*/ 0 w 1500565"/>
                <a:gd name="connsiteY0" fmla="*/ 0 h 990006"/>
                <a:gd name="connsiteX1" fmla="*/ 1500565 w 1500565"/>
                <a:gd name="connsiteY1" fmla="*/ 0 h 990006"/>
                <a:gd name="connsiteX2" fmla="*/ 1500565 w 1500565"/>
                <a:gd name="connsiteY2" fmla="*/ 699241 h 990006"/>
                <a:gd name="connsiteX3" fmla="*/ 1454656 w 1500565"/>
                <a:gd name="connsiteY3" fmla="*/ 699241 h 990006"/>
                <a:gd name="connsiteX4" fmla="*/ 1454656 w 1500565"/>
                <a:gd name="connsiteY4" fmla="*/ 958222 h 990006"/>
                <a:gd name="connsiteX5" fmla="*/ 1500565 w 1500565"/>
                <a:gd name="connsiteY5" fmla="*/ 958222 h 990006"/>
                <a:gd name="connsiteX6" fmla="*/ 1500565 w 1500565"/>
                <a:gd name="connsiteY6" fmla="*/ 990006 h 990006"/>
                <a:gd name="connsiteX7" fmla="*/ 0 w 1500565"/>
                <a:gd name="connsiteY7" fmla="*/ 990006 h 99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0565" h="990006">
                  <a:moveTo>
                    <a:pt x="0" y="0"/>
                  </a:moveTo>
                  <a:lnTo>
                    <a:pt x="1500565" y="0"/>
                  </a:lnTo>
                  <a:lnTo>
                    <a:pt x="1500565" y="699241"/>
                  </a:lnTo>
                  <a:lnTo>
                    <a:pt x="1454656" y="699241"/>
                  </a:lnTo>
                  <a:lnTo>
                    <a:pt x="1454656" y="958222"/>
                  </a:lnTo>
                  <a:lnTo>
                    <a:pt x="1500565" y="958222"/>
                  </a:lnTo>
                  <a:lnTo>
                    <a:pt x="1500565" y="990006"/>
                  </a:lnTo>
                  <a:lnTo>
                    <a:pt x="0" y="990006"/>
                  </a:lnTo>
                  <a:close/>
                </a:path>
              </a:pathLst>
            </a:custGeom>
          </p:spPr>
        </p:pic>
        <p:sp>
          <p:nvSpPr>
            <p:cNvPr id="32" name="กล่องข้อความ 8">
              <a:extLst>
                <a:ext uri="{FF2B5EF4-FFF2-40B4-BE49-F238E27FC236}">
                  <a16:creationId xmlns:a16="http://schemas.microsoft.com/office/drawing/2014/main" id="{CCCB03A2-6F02-4324-BCC9-DD8938DB9EAA}"/>
                </a:ext>
              </a:extLst>
            </p:cNvPr>
            <p:cNvSpPr txBox="1"/>
            <p:nvPr/>
          </p:nvSpPr>
          <p:spPr>
            <a:xfrm>
              <a:off x="6876256" y="-78830"/>
              <a:ext cx="2331271" cy="52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83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60 </a:t>
              </a:r>
              <a:r>
                <a:rPr lang="th-TH" sz="1583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ปี กรมการพัฒนาชุมชน</a:t>
              </a:r>
            </a:p>
            <a:p>
              <a:r>
                <a:rPr lang="th-TH" sz="1583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สร้างสรรค์ชุมชน สร้างคน สร้างชาติ</a:t>
              </a:r>
              <a:endParaRPr lang="en-US" sz="158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</p:grp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166356"/>
              </p:ext>
            </p:extLst>
          </p:nvPr>
        </p:nvGraphicFramePr>
        <p:xfrm>
          <a:off x="110622" y="595194"/>
          <a:ext cx="9956800" cy="4637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4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2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7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00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1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3381">
                <a:tc>
                  <a:txBody>
                    <a:bodyPr/>
                    <a:lstStyle/>
                    <a:p>
                      <a:pPr algn="ctr"/>
                      <a:r>
                        <a:rPr lang="th-TH" sz="15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จัดสรร (บาท)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เบิกจ่าย (บาท)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7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67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นครนายก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3,098,879.00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2,652,429.37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85.59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2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68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ภูเก็ต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3,591,542.00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3,056,035.00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85.09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5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69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สมุทรสงคราม</a:t>
                      </a:r>
                      <a:endParaRPr lang="en-US" sz="14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4,703,856.00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3,979,954.35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84.61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7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บุรีรัมย์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17,919,330.00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15,120,743.15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84.38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7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71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จันทบุรี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6,610,920.00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5,417,745.56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81.95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7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72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สมุทรปราการ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2,923,280.00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2,289,225.11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78.31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7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73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ลำพูน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8,072,677.00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6,309,317.00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78.16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7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74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มุกดาหาร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11,705,770.00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8,959,131.44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76.54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47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75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ลำปาง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13,354,850.00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9,192,317.03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68.83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47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76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ชัยภูมิ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15,520,210.00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9,972,117.00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64.25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92128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488344"/>
            <a:ext cx="10160000" cy="128355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4.</a:t>
            </a:r>
            <a:r>
              <a:rPr lang="en-GB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 </a:t>
            </a: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charset="-34"/>
                <a:cs typeface="Chulabhorn Likit Text" panose="00000500000000000000" charset="-34"/>
              </a:rPr>
              <a:t>รายงานผลการดำเนินงานการประเมินผลการดำเนินงานทุนหมุนเวียน </a:t>
            </a:r>
            <a:b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charset="-34"/>
                <a:cs typeface="Chulabhorn Likit Text" panose="00000500000000000000" charset="-34"/>
              </a:rPr>
            </a:b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charset="-34"/>
                <a:cs typeface="Chulabhorn Likit Text" panose="00000500000000000000" charset="-34"/>
              </a:rPr>
              <a:t>ประจำปีบัญชี 2565 กองทุนพัฒนาบทบาทสตรี กรมการพัฒนาชุมชน</a:t>
            </a:r>
            <a:endParaRPr lang="en-US" sz="19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charset="-34"/>
              <a:cs typeface="Chulabhorn Likit Text" panose="00000500000000000000" charset="-34"/>
            </a:endParaRPr>
          </a:p>
          <a:p>
            <a:pPr algn="ctr">
              <a:lnSpc>
                <a:spcPct val="130000"/>
              </a:lnSpc>
            </a:pPr>
            <a:endParaRPr lang="th-TH" sz="19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7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38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39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49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0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0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1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5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4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</p:spTree>
    <p:extLst>
      <p:ext uri="{BB962C8B-B14F-4D97-AF65-F5344CB8AC3E}">
        <p14:creationId xmlns:p14="http://schemas.microsoft.com/office/powerpoint/2010/main" val="39162964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574444"/>
              </p:ext>
            </p:extLst>
          </p:nvPr>
        </p:nvGraphicFramePr>
        <p:xfrm>
          <a:off x="0" y="558578"/>
          <a:ext cx="10142520" cy="5108796"/>
        </p:xfrm>
        <a:graphic>
          <a:graphicData uri="http://schemas.openxmlformats.org/drawingml/2006/table">
            <a:tbl>
              <a:tblPr firstRow="1" bandRow="1"/>
              <a:tblGrid>
                <a:gridCol w="5255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524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tc hMerge="1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227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60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 การเงิน</a:t>
                      </a:r>
                    </a:p>
                    <a:p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</a:t>
                      </a:r>
                      <a:r>
                        <a:rPr lang="th-TH" sz="14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1.1 ร้อยละของการชำระคืนเงินกู้ยืม</a:t>
                      </a:r>
                    </a:p>
                    <a:p>
                      <a:endParaRPr lang="th-TH" sz="8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183725"/>
              </p:ext>
            </p:extLst>
          </p:nvPr>
        </p:nvGraphicFramePr>
        <p:xfrm>
          <a:off x="2" y="1565909"/>
          <a:ext cx="5254495" cy="411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899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50899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50899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50899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050899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70169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70169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70169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68.50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</a:t>
                      </a: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71.50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70169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FF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42.93</a:t>
                      </a:r>
                    </a:p>
                  </a:txBody>
                  <a:tcPr>
                    <a:solidFill>
                      <a:srgbClr val="DEBD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315008"/>
                  </a:ext>
                </a:extLst>
              </a:tr>
              <a:tr h="3020791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200" b="1" i="0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1</a:t>
                      </a:r>
                      <a:r>
                        <a:rPr lang="th-TH" sz="1200" b="0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</a:t>
                      </a: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i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</a:t>
                      </a:r>
                      <a:r>
                        <a:rPr lang="th-TH" sz="1100" b="0" i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มีหนี้ครบกำหนดชำระตามสัญญาในปีบัญชี</a:t>
                      </a:r>
                      <a:r>
                        <a:rPr lang="th-TH" sz="1100" b="0" i="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2565 (1 ต.ค. 2564 </a:t>
                      </a:r>
                      <a:r>
                        <a:rPr lang="th-TH" sz="1050" b="0" i="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  <a:r>
                        <a:rPr lang="th-TH" sz="105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18 กรกฎาคม 2565 จำนวน 1,866,406,163.87 บาท รับชำระคืนเงินกู้ยืม จำนวน 801,220,636.19 บาท                           คิดเป็นร้อยละ 42.93</a:t>
                      </a:r>
                      <a:endParaRPr lang="en-US" sz="105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indent="0" algn="thaiDist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th-TH" sz="1100" b="0" i="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050" b="0" i="0" u="none" strike="noStrike" kern="1200" cap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- </a:t>
                      </a:r>
                      <a:r>
                        <a:rPr lang="th-TH" sz="105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ดำเนินการแนวทางในการบริหารจัดการหนี้ โดยลดอัตราดอกเบี้ยเงินกู้และอัตรา</a:t>
                      </a:r>
                    </a:p>
                    <a:p>
                      <a:pPr marL="0" indent="0" algn="thaiDist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th-TH" sz="105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ดอกเบี้ยผิดนัด ตามประกาศคณะกรรมการฯ                 </a:t>
                      </a:r>
                    </a:p>
                    <a:p>
                      <a:pPr marL="0" indent="0" algn="thaiDist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th-TH" sz="1050" kern="1200" spc="-5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- สกส. มีการติดตามและรายงานผลการบริหารจัดการหนี้ ทั้ง 76 จังหวัด และกรุงเทพมหานคร </a:t>
                      </a:r>
                      <a:br>
                        <a:rPr lang="th-TH" sz="1050" kern="1200" spc="-5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05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ผ่านระบบวิดิทัศน์ทางไกล (</a:t>
                      </a:r>
                      <a:r>
                        <a:rPr lang="en-US" sz="105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Video</a:t>
                      </a:r>
                      <a:r>
                        <a:rPr lang="th-TH" sz="105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05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Conference</a:t>
                      </a:r>
                      <a:r>
                        <a:rPr lang="th-TH" sz="105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) เป็นประจำทุกเดือน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30" name="Chart 29"/>
          <p:cNvGraphicFramePr/>
          <p:nvPr>
            <p:extLst>
              <p:ext uri="{D42A27DB-BD31-4B8C-83A1-F6EECF244321}">
                <p14:modId xmlns:p14="http://schemas.microsoft.com/office/powerpoint/2010/main" val="2601765138"/>
              </p:ext>
            </p:extLst>
          </p:nvPr>
        </p:nvGraphicFramePr>
        <p:xfrm>
          <a:off x="5254497" y="1004711"/>
          <a:ext cx="4888023" cy="4662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74061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695929"/>
          <a:ext cx="10142520" cy="5019070"/>
        </p:xfrm>
        <a:graphic>
          <a:graphicData uri="http://schemas.openxmlformats.org/drawingml/2006/table">
            <a:tbl>
              <a:tblPr firstRow="1" bandRow="1"/>
              <a:tblGrid>
                <a:gridCol w="5255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033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tc hMerge="1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003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60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 การเงิน</a:t>
                      </a:r>
                    </a:p>
                    <a:p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1.2 อัตราหนี้ค้างชำระ (</a:t>
                      </a:r>
                      <a:r>
                        <a:rPr lang="en-US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Non-performing Loan : NPL)  </a:t>
                      </a:r>
                      <a:endParaRPr lang="th-TH" sz="1200" b="1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740862"/>
              </p:ext>
            </p:extLst>
          </p:nvPr>
        </p:nvGraphicFramePr>
        <p:xfrm>
          <a:off x="2" y="1850832"/>
          <a:ext cx="5254495" cy="3864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899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50899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50899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50899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050899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79761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64219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6421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64219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FF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18.96</a:t>
                      </a:r>
                    </a:p>
                  </a:txBody>
                  <a:tcPr>
                    <a:solidFill>
                      <a:srgbClr val="DEBD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100" b="1" dirty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100" b="1" dirty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315008"/>
                  </a:ext>
                </a:extLst>
              </a:tr>
              <a:tr h="2791748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400" b="1" i="0" u="sng" dirty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400" b="1" i="0" u="none" baseline="0" dirty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400" b="1" i="0" u="none" baseline="0" dirty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400" b="1" i="0" dirty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</a:t>
                      </a:r>
                      <a:r>
                        <a:rPr lang="en-US" sz="1400" b="1" i="0" dirty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th-TH" sz="1400" b="0" i="0" dirty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h-TH" sz="105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จำนวนเงินที่ได้รับอนุมัติตามสัญญากู้ยืมในปีบัญชี 2556 - 2565 ณ วันที่ 18 กรกฎาคม 2565 จำนวน 16,367,501,023.69 บาท รับชำระคืน จำนวน 11,487,812,099.45 บาท</a:t>
                      </a:r>
                      <a:endParaRPr lang="en-US" sz="105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คงเหลือ จำนวน 4,879,688,924.24 บาท เป็นหนี้เกินกำหนดชำระ จำนวน 925,370,396.31 บาท </a:t>
                      </a:r>
                      <a:r>
                        <a:rPr lang="th-TH" sz="105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คิดเป็น ร้อยละ 18.96 ของลูกหนี้คงเหลือ </a:t>
                      </a:r>
                      <a:endParaRPr lang="en-US" sz="105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1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ดำเนินการแนวทางในการบริหารจัดการหนี้,</a:t>
                      </a:r>
                      <a:r>
                        <a:rPr lang="th-TH" sz="11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ช่วยเหลือบรรเทาความเดือดร้อนให้แก่ลูกหนี้ โดยลดอัตราดอกเบี้ยเงินกู้และอัตราดอกเบี้ยผิดนัด ตามประกาศคณะกรรมการฯ       </a:t>
                      </a:r>
                    </a:p>
                    <a:p>
                      <a:pPr marL="171450" indent="-171450" algn="thaiDis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th-TH" sz="11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ติดตามหนี้ค้างชำระ กรณีหนี้ที่จะขาดอายุความ เพื่อเร่งรัดติดตามและป้องกัน        </a:t>
                      </a:r>
                    </a:p>
                    <a:p>
                      <a:pPr marL="0" indent="0" algn="thaiDist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th-TH" sz="11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มิให้หนี้ขาดอายุความ มิให้เกิดหนี้เสียและหนี้สูญ  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32034373"/>
              </p:ext>
            </p:extLst>
          </p:nvPr>
        </p:nvGraphicFramePr>
        <p:xfrm>
          <a:off x="5307574" y="1134207"/>
          <a:ext cx="4781869" cy="4580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7904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110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113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114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115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125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126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116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117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18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122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23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24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19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120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21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111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112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35454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43" name="สี่เหลี่ยมผืนผ้า 1"/>
          <p:cNvSpPr/>
          <p:nvPr/>
        </p:nvSpPr>
        <p:spPr>
          <a:xfrm>
            <a:off x="4056228" y="970508"/>
            <a:ext cx="5931406" cy="16558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thaiDist">
              <a:lnSpc>
                <a:spcPct val="140000"/>
              </a:lnSpc>
              <a:spcAft>
                <a:spcPts val="300"/>
              </a:spcAft>
            </a:pPr>
            <a:r>
              <a:rPr lang="th-TH" sz="1400" spc="-4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5.3 </a:t>
            </a: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ร่างตัวชี้วัดการประเมินผลการดำเนินงานทุนหมุนเวียน ประจำปีบัญชี 2566 </a:t>
            </a:r>
            <a:b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 กรมการพัฒนาชุมชน </a:t>
            </a:r>
          </a:p>
          <a:p>
            <a:pPr algn="thaiDist">
              <a:lnSpc>
                <a:spcPct val="140000"/>
              </a:lnSpc>
              <a:spcAft>
                <a:spcPts val="300"/>
              </a:spcAft>
            </a:pPr>
            <a:r>
              <a:rPr lang="th-TH" sz="1400" spc="-7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5.4 </a:t>
            </a:r>
            <a:r>
              <a:rPr lang="th-TH" sz="1400" spc="-7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ร่างแผนปฏิบัติการดิจิทัล (ระยะยาว) พ.ศ. 2566 - 2568 กองทุนพัฒนาบทบาทสตรี </a:t>
            </a: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และร่างแผนปฏิบัติการดิจิทัลประจำปีบัญชี 2566 กองทุนพัฒนาบทบาทสตรี </a:t>
            </a:r>
            <a:endParaRPr lang="en-US" sz="14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40000"/>
              </a:lnSpc>
              <a:spcAft>
                <a:spcPts val="300"/>
              </a:spcAft>
            </a:pPr>
            <a:r>
              <a:rPr lang="th-TH" sz="140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5.5 </a:t>
            </a: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ขออนุมัติโครงการประเภทเงินอุดหนุน</a:t>
            </a:r>
            <a:r>
              <a:rPr lang="en-US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endParaRPr lang="en-US" sz="1400" dirty="0">
              <a:solidFill>
                <a:srgbClr val="002060"/>
              </a:solidFill>
              <a:effectLst/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51" name="กลุ่ม 42"/>
          <p:cNvGrpSpPr/>
          <p:nvPr/>
        </p:nvGrpSpPr>
        <p:grpSpPr>
          <a:xfrm>
            <a:off x="159158" y="3917346"/>
            <a:ext cx="3777055" cy="524073"/>
            <a:chOff x="161648" y="1636233"/>
            <a:chExt cx="3548277" cy="4716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52" name="กลุ่ม 43"/>
            <p:cNvGrpSpPr/>
            <p:nvPr/>
          </p:nvGrpSpPr>
          <p:grpSpPr>
            <a:xfrm>
              <a:off x="161648" y="1636233"/>
              <a:ext cx="3548277" cy="471663"/>
              <a:chOff x="320530" y="1178512"/>
              <a:chExt cx="4672078" cy="471663"/>
            </a:xfrm>
          </p:grpSpPr>
          <p:sp>
            <p:nvSpPr>
              <p:cNvPr id="54" name="สี่เหลี่ยมผืนผ้ามุมมน 10"/>
              <p:cNvSpPr/>
              <p:nvPr/>
            </p:nvSpPr>
            <p:spPr>
              <a:xfrm>
                <a:off x="468984" y="1183256"/>
                <a:ext cx="4523624" cy="46196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" name="สี่เหลี่ยมผืนผ้ามุมมน 10"/>
              <p:cNvSpPr/>
              <p:nvPr/>
            </p:nvSpPr>
            <p:spPr>
              <a:xfrm>
                <a:off x="350838" y="1188212"/>
                <a:ext cx="4130433" cy="461963"/>
              </a:xfrm>
              <a:prstGeom prst="roundRect">
                <a:avLst/>
              </a:prstGeom>
              <a:solidFill>
                <a:srgbClr val="B0753A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6" name="สี่เหลี่ยมผืนผ้ามุมมน 10"/>
              <p:cNvSpPr/>
              <p:nvPr/>
            </p:nvSpPr>
            <p:spPr>
              <a:xfrm>
                <a:off x="320530" y="1178512"/>
                <a:ext cx="4037948" cy="466067"/>
              </a:xfrm>
              <a:prstGeom prst="roundRect">
                <a:avLst/>
              </a:prstGeom>
              <a:solidFill>
                <a:srgbClr val="D5AB81">
                  <a:alpha val="6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6 </a:t>
                </a:r>
                <a:r>
                  <a:rPr lang="en-US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เรื่องอื่น ๆ</a:t>
                </a:r>
              </a:p>
            </p:txBody>
          </p:sp>
        </p:grpSp>
        <p:sp>
          <p:nvSpPr>
            <p:cNvPr id="53" name="สี่เหลี่ยมผืนผ้า 44"/>
            <p:cNvSpPr/>
            <p:nvPr/>
          </p:nvSpPr>
          <p:spPr>
            <a:xfrm>
              <a:off x="3367755" y="1721372"/>
              <a:ext cx="335328" cy="360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</a:t>
              </a:r>
              <a:endParaRPr lang="th-TH" sz="2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44" name="กลุ่ม 49"/>
          <p:cNvGrpSpPr/>
          <p:nvPr/>
        </p:nvGrpSpPr>
        <p:grpSpPr>
          <a:xfrm>
            <a:off x="159158" y="1040472"/>
            <a:ext cx="3766751" cy="518930"/>
            <a:chOff x="193090" y="1622498"/>
            <a:chExt cx="3538676" cy="467037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45" name="กลุ่ม 50"/>
            <p:cNvGrpSpPr/>
            <p:nvPr/>
          </p:nvGrpSpPr>
          <p:grpSpPr>
            <a:xfrm>
              <a:off x="193090" y="1622498"/>
              <a:ext cx="3538676" cy="467037"/>
              <a:chOff x="361930" y="1164777"/>
              <a:chExt cx="4659438" cy="467037"/>
            </a:xfrm>
          </p:grpSpPr>
          <p:sp>
            <p:nvSpPr>
              <p:cNvPr id="47" name="สี่เหลี่ยมผืนผ้ามุมมน 10"/>
              <p:cNvSpPr/>
              <p:nvPr/>
            </p:nvSpPr>
            <p:spPr>
              <a:xfrm>
                <a:off x="361930" y="1184278"/>
                <a:ext cx="4659438" cy="437756"/>
              </a:xfrm>
              <a:prstGeom prst="roundRect">
                <a:avLst/>
              </a:prstGeom>
              <a:solidFill>
                <a:srgbClr val="E7E5DD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" name="สี่เหลี่ยมผืนผ้ามุมมน 10"/>
              <p:cNvSpPr/>
              <p:nvPr/>
            </p:nvSpPr>
            <p:spPr>
              <a:xfrm>
                <a:off x="361930" y="1169851"/>
                <a:ext cx="4142851" cy="461963"/>
              </a:xfrm>
              <a:prstGeom prst="roundRect">
                <a:avLst/>
              </a:prstGeom>
              <a:solidFill>
                <a:srgbClr val="96877A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defTabSz="761945">
                  <a:defRPr/>
                </a:pPr>
                <a:endParaRPr lang="th-TH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สี่เหลี่ยมผืนผ้ามุมมน 10"/>
              <p:cNvSpPr/>
              <p:nvPr/>
            </p:nvSpPr>
            <p:spPr>
              <a:xfrm>
                <a:off x="361930" y="1164777"/>
                <a:ext cx="4046288" cy="464179"/>
              </a:xfrm>
              <a:prstGeom prst="roundRect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5 </a:t>
                </a:r>
                <a:r>
                  <a:rPr lang="en-US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เพื่อพิจารณา</a:t>
                </a:r>
              </a:p>
            </p:txBody>
          </p:sp>
        </p:grpSp>
        <p:sp>
          <p:nvSpPr>
            <p:cNvPr id="46" name="สี่เหลี่ยมผืนผ้า 51"/>
            <p:cNvSpPr/>
            <p:nvPr/>
          </p:nvSpPr>
          <p:spPr>
            <a:xfrm>
              <a:off x="3372540" y="1711085"/>
              <a:ext cx="330102" cy="3600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</a:t>
              </a:r>
              <a:endParaRPr lang="th-TH" sz="2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09428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740" y="606203"/>
          <a:ext cx="10142520" cy="4985352"/>
        </p:xfrm>
        <a:graphic>
          <a:graphicData uri="http://schemas.openxmlformats.org/drawingml/2006/table">
            <a:tbl>
              <a:tblPr firstRow="1" bandRow="1"/>
              <a:tblGrid>
                <a:gridCol w="5255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5315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tc hMerge="1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003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 การสนองประโยชน์ต่อผู้มีส่วนได้ส่วนเสีย 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ตัวชี้วัดที่ 2.1 การดำเนินงานตามแผนพัฒนาระบบฐานข้อมูลสารสนเทศ      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</a:t>
                      </a:r>
                      <a:r>
                        <a:rPr lang="th-TH" sz="105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เพื่อการประเมินผลลัพธ์และผลกระทบของทุนหมุนเวียน (ตัวชี้วัดร่วม)</a:t>
                      </a:r>
                      <a:endParaRPr lang="th-TH" sz="105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769172"/>
              </p:ext>
            </p:extLst>
          </p:nvPr>
        </p:nvGraphicFramePr>
        <p:xfrm>
          <a:off x="-7955" y="1816912"/>
          <a:ext cx="5241195" cy="3800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239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48239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48239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48239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048239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75022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59742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1375845">
                <a:tc>
                  <a:txBody>
                    <a:bodyPr/>
                    <a:lstStyle/>
                    <a:p>
                      <a:pPr algn="ctr"/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ทุนหมุนเวียนดำเนินงานตาม                แผนพัฒนาระบบฐานข้อมูลฯ ประจำปี               บัญชี 2565</a:t>
                      </a:r>
                      <a:endParaRPr lang="en-US" sz="8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แล้วเสร็จ ร้อยละ </a:t>
                      </a:r>
                      <a:r>
                        <a:rPr lang="en-US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70</a:t>
                      </a:r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ของแผนงาน/โครงการ/กิจกรรมทั้งหมด</a:t>
                      </a:r>
                      <a:endParaRPr lang="th-TH" sz="8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ทุนหมุนเวียนดำเนินงานตามแผน  พัฒนาระบบฐานข้อมูลฯ ประจำปี              บัญชี 2565</a:t>
                      </a:r>
                      <a:endParaRPr lang="en-US" sz="8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แล้วเสร็จ</a:t>
                      </a:r>
                      <a:endParaRPr lang="en-US" sz="8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 </a:t>
                      </a:r>
                      <a:r>
                        <a:rPr lang="en-US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80</a:t>
                      </a:r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ของแผนงาน/โครงการ/กิจกรรมทั้งหมด</a:t>
                      </a:r>
                      <a:endParaRPr lang="th-TH" sz="8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80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ทุนหมุนเวียนดำเนินงานตามแผน  พัฒนาระบบฐานข้อมูลฯ ประจำปี               บัญชี 2565</a:t>
                      </a:r>
                      <a:endParaRPr lang="en-US" sz="8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80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แล้วเสร็จ</a:t>
                      </a:r>
                      <a:endParaRPr lang="en-US" sz="8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80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ร้อยละ </a:t>
                      </a:r>
                      <a:r>
                        <a:rPr lang="en-US" sz="80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90</a:t>
                      </a:r>
                      <a:r>
                        <a:rPr lang="th-TH" sz="80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ของแผนงาน/โครงการ/กิจกรรมทั้งหมด</a:t>
                      </a:r>
                      <a:endParaRPr lang="en-US" sz="8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ทุนหมุนเวียนดำเนินงานตามแผน                 พัฒนาระบบฐานข้อมูลฯ ประจำปี                 บัญชี 2565</a:t>
                      </a:r>
                      <a:endParaRPr lang="en-US" sz="8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แล้วเสร็จ</a:t>
                      </a:r>
                      <a:endParaRPr lang="en-US" sz="8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 </a:t>
                      </a:r>
                      <a:r>
                        <a:rPr lang="en-US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100</a:t>
                      </a:r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ของแผนงาน/โครงการ/กิจกรรม</a:t>
                      </a:r>
                      <a:endParaRPr lang="th-TH" sz="8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ผ่านค่าเกณฑ์วัดระดับ 4                                    ทุนหมุนเวียนดำเนินงานบรรลุตามเป้าหมายของแผนพัฒนาระบบฐานข้อมูลฯ ประจำปี                                  บัญชี 2565                              ได้ร้อยละ 100 </a:t>
                      </a:r>
                      <a:endParaRPr lang="en-US" sz="800" b="0" i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1864034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200" b="1" i="0" u="sng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</a:t>
                      </a:r>
                      <a:r>
                        <a:rPr lang="en-US" sz="12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4</a:t>
                      </a:r>
                      <a:r>
                        <a:rPr lang="th-TH" sz="1200" b="0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</a:t>
                      </a:r>
                      <a:r>
                        <a:rPr lang="th-TH" sz="9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ได้นำข้อมูลผลการสัมภาษณ์จากผู้ใช้งานกลุ่มงานการเงินและบัญชี กลุ่มพัฒนาศักยภาพกองทุน และ             กลุ่มนโยบายและยุทธศาสตร์ มาออกแบบและพัฒนาเป็นหน้าระบบรายงาน จำนวน </a:t>
                      </a:r>
                      <a:r>
                        <a:rPr lang="en-US" sz="9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</a:t>
                      </a:r>
                      <a:r>
                        <a:rPr lang="th-TH" sz="9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รายงาน </a:t>
                      </a:r>
                      <a:r>
                        <a:rPr lang="th-TH" sz="9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ซึ่งรายงาน                               ทั้ง 4 รายงานนี้จะสามารถนำไปช่วยในการสนับสนุนในการทำงาน และเพื่อให้สอดคล้องกับแผนพัฒนาระบบฐานข้อมูลสารสนเทศเพื่อการประเมินผลลัพธ์และผลกระทบของทุนหมุนเวียน ประจำปีบัญชี </a:t>
                      </a:r>
                      <a:r>
                        <a:rPr lang="en-US" sz="9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2565</a:t>
                      </a:r>
                      <a:r>
                        <a:rPr lang="th-TH" sz="9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                                      ที่มีรายละเอียดของแผนงาน/โครงการ/กิจกรรมหลักที่ต้องดำเนินการให้บรรลุตามเป้าหมาย</a:t>
                      </a:r>
                      <a:endParaRPr lang="th-TH" sz="900" b="0" i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indent="0" algn="thaiDist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th-TH" sz="9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ผลงานที่คาดว่าจะดำเนินการต่อไป</a:t>
                      </a:r>
                      <a:r>
                        <a:rPr lang="th-TH" sz="9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</a:t>
                      </a:r>
                      <a:endParaRPr lang="en-US" sz="9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9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นำข้อมูลสัมภาษณ์จากกลุ่มผู้ใช้จ่ายกลุ่มกฎหมาย และดำเนินการทดสอบ, ประเมินผลการใช้งานของระบบ </a:t>
                      </a:r>
                      <a:endParaRPr lang="en-US" sz="9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784715504"/>
              </p:ext>
            </p:extLst>
          </p:nvPr>
        </p:nvGraphicFramePr>
        <p:xfrm>
          <a:off x="5233240" y="1002323"/>
          <a:ext cx="4772581" cy="4589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45838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740" y="606203"/>
          <a:ext cx="10142520" cy="5108797"/>
        </p:xfrm>
        <a:graphic>
          <a:graphicData uri="http://schemas.openxmlformats.org/drawingml/2006/table">
            <a:tbl>
              <a:tblPr firstRow="1" bandRow="1"/>
              <a:tblGrid>
                <a:gridCol w="5255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7065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tc hMerge="1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173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5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 การสนองประโยชน์ต่อผู้มีส่วนได้ส่วนเสีย 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</a:t>
                      </a:r>
                      <a:r>
                        <a:rPr lang="th-TH" sz="14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2.</a:t>
                      </a:r>
                      <a:r>
                        <a:rPr lang="en-US" sz="14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th-TH" sz="14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ความพึงพอใจของผู้มีส่วนได้ส่วนเสีย</a:t>
                      </a:r>
                      <a:endParaRPr lang="th-TH" sz="1400" b="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8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8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108198"/>
              </p:ext>
            </p:extLst>
          </p:nvPr>
        </p:nvGraphicFramePr>
        <p:xfrm>
          <a:off x="-5908" y="1689404"/>
          <a:ext cx="5241195" cy="4065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239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48239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48239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48239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048239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420811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397432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358354">
                <a:tc>
                  <a:txBody>
                    <a:bodyPr/>
                    <a:lstStyle/>
                    <a:p>
                      <a:pPr algn="ctr"/>
                      <a:r>
                        <a:rPr lang="th-TH" sz="11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85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i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95</a:t>
                      </a:r>
                      <a:endParaRPr lang="en-US" sz="1100" b="0" i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888879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400" b="1" i="0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4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4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400" b="1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</a:t>
                      </a:r>
                      <a:r>
                        <a:rPr lang="en-US" sz="1400" b="1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N/A</a:t>
                      </a:r>
                      <a:r>
                        <a:rPr lang="th-TH" sz="1400" b="0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1400" b="0" i="0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2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1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จังหวัดและกรุงเทพมหานคร อยู่ระหว่างจัดเก็บแบบสอบถามความพึงพอใจของสมาชิกกองทุนฯ</a:t>
                      </a:r>
                      <a:r>
                        <a:rPr lang="th-TH" sz="11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ต่อการดำเนินงานกองทุนพัฒนาบทบาทสตรี</a:t>
                      </a:r>
                      <a:r>
                        <a:rPr lang="th-TH" sz="11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แบ่งเป็น  1. เงินอุดหนุน 2.เงินทุนหมุนเวียน ตามจำนวนกลุ่มเป้าหมายที่กำหนด และให้ส่งให้กรมการพัฒนาชุมชน ภายในวันที่ 20 กรกฎาคม 2565 </a:t>
                      </a:r>
                    </a:p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100" b="1" u="sng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ผลงานที่คาดว่าจะดำเนินการต่อไป</a:t>
                      </a:r>
                    </a:p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05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มีจังหวัดที่ดำเนินการจัดเก็บข้อมูลตามแบบสอบถามความพึงพอใจของสมาชิกกองทุนพัฒนาบทบาทสตรี ต่อการดำเนินงานกองทุนพัฒนาบทบาทสตรี ประเภทเงินทุนหมุนเวียน และประเภทเงินอุดหนุน เสร็จเรียบร้อยแล้ว จำนวน </a:t>
                      </a:r>
                      <a:r>
                        <a:rPr lang="en-US" sz="105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21</a:t>
                      </a:r>
                      <a:r>
                        <a:rPr lang="th-TH" sz="105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จังหวัด ได้แก่ จังหวัดนครนายก แพร่ น่าน อุบลราชธานี ฉะเชิงเทรา ลำปาง พัทลุง พระนครศรีอยุธยา กาญจนบุรี ระยอง อ่างทอง กระบี่ ชลบุรี เลย อุดรธานี ประจวบคีรีขันธ์ ตาก นครศรีธรรมราช ตรัง สกลนคร และจังหวัดสระบุรี</a:t>
                      </a:r>
                      <a:endParaRPr lang="th-TH" sz="1050" kern="12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267139754"/>
              </p:ext>
            </p:extLst>
          </p:nvPr>
        </p:nvGraphicFramePr>
        <p:xfrm>
          <a:off x="5453349" y="1145754"/>
          <a:ext cx="4706650" cy="4569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37068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740" y="606203"/>
          <a:ext cx="10143305" cy="5108797"/>
        </p:xfrm>
        <a:graphic>
          <a:graphicData uri="http://schemas.openxmlformats.org/drawingml/2006/table">
            <a:tbl>
              <a:tblPr firstRow="1" bandRow="1"/>
              <a:tblGrid>
                <a:gridCol w="525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7065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tc hMerge="1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173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 การสนองประโยชน์ต่อผู้มีส่วนได้ส่วนเสีย </a:t>
                      </a:r>
                      <a:r>
                        <a:rPr lang="th-TH" sz="12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2.3 </a:t>
                      </a:r>
                      <a:r>
                        <a:rPr lang="th-TH" sz="1200" b="0" i="0" u="none" strike="noStrike" kern="1200" cap="non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ระดับผลสำเร็จของการพัฒนาคุณภาพชีวิตของผู้เข้าร่วม                     </a:t>
                      </a: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i="0" u="none" strike="noStrike" kern="1200" cap="non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                                  โครงการที่ได้รับการสนับสนุนจากกองทุนฯ</a:t>
                      </a:r>
                      <a:endParaRPr lang="en-US" sz="12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endParaRPr lang="th-TH" sz="8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-5908" y="1674170"/>
          <a:ext cx="5271972" cy="4040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5712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994721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52398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232341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366827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64606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1658331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75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ติดตามและประเมิน ผลลัพธ์ของผู้เข้าร่วมโครงการที่ได้รับ               การสนับสนุนจากกองทุนฯ สำหรับ               การดำเนินโครงการ                 ที่ผ่านมา</a:t>
                      </a:r>
                      <a:endParaRPr lang="th-TH" sz="75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75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ติดตามและประเมิน ผลลัพธ์ของผู้เข้าร่วมโครงการ ได้แก่                                     มีรายได้เพิ่มขึ้นผลงาน/ผลิตภัณฑ์ได้รับการยอมรับ ได้รับ การคุ้มครองและพิทักษ์สิทธิสตรี การมีสวัสดิภาพ หรือสวัสดิการที่ดีขึ้นของการพัฒนา อย่างน้อย                1 ใน 4 ข้อ</a:t>
                      </a:r>
                      <a:endParaRPr lang="th-TH" sz="75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75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คุณภาพชีวิตของผู้เข้าร่วมโครงการ</a:t>
                      </a:r>
                      <a:r>
                        <a:rPr lang="th-TH" sz="750" b="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แสดงผลลัพธ์</a:t>
                      </a:r>
                      <a:r>
                        <a:rPr lang="th-TH" sz="75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                 </a:t>
                      </a:r>
                      <a:br>
                        <a:rPr lang="th-TH" sz="75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75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ถึงครอบครัวสมาชิกกองทุนฯ มีจำนวนโครงการ ที่มีการดำเนินการเมื่อปี 2563 แสดงคุณภาพชีวิตที่ดีและผ่านเกณฑ์                  การประเมินที่กำหนด อย่างน้อย 2 ใน 4 ข้อ                          </a:t>
                      </a:r>
                      <a:r>
                        <a:rPr lang="th-TH" sz="750" b="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ได้ร้อยละ 80</a:t>
                      </a:r>
                      <a:r>
                        <a:rPr lang="th-TH" sz="75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ของโครงการทั้งหมด</a:t>
                      </a:r>
                      <a:endParaRPr lang="en-US" sz="75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75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คุณภาพชีวิตของผู้เข้าร่วมโครงการแสดงผลลัพธ์ถึงครอบครัวสมาชิกกองทุนฯ มีจำนวนโครงการที่มีการดำเนินการเมื่อปี 2563 แสดงคุณภาพชีวิตที่ดีและผ่านเกณฑ์                  การประเมินที่กำหนด อย่างน้อย 2 ใน 4 ข้อ                              ได้ร้อยละ 90 ของโครงการทั้งหมด</a:t>
                      </a:r>
                      <a:endParaRPr lang="th-TH" sz="75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75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คุณภาพชีวิตของผู้เข้าร่วมโครงการแสดงผลลัพธ์      ถึงครอบครัวสมาชิกกองทุนฯ มีจำนวนโครงการที่มีการดำเนินการเมื่อปี 2563 แสดงคุณภาพชีวิตที่ดีและผ่านเกณฑ์การประเมินที่กำหนด อย่างน้อย 2                             ใน 4 ข้อ ได้ร้อยละ 100 ของโครงการทั้งหมด</a:t>
                      </a:r>
                      <a:endParaRPr lang="en-US" sz="75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1751066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000" b="1" i="0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0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0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000" b="1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1</a:t>
                      </a:r>
                      <a:endParaRPr lang="en-US" sz="1000" b="0" i="0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0" i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กำหนดติดตามและประเมินผลลัพธ์ของผู้เข้าร่วมโครงการที่ได้รับการสนับสนุนจากกองทุน                      ที่ดำเนินการในปีบัญชี</a:t>
                      </a:r>
                      <a:r>
                        <a:rPr lang="th-TH" sz="10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2563 โดยครอบคลุมทั้ง 76 จังหวัด ทั้งสิ้น 11,098 โครงการ คิดเป็นร้อยละ 10 ของโครงการทั้งหมดในจังหวัดนั้นๆ จำนวนทั้งสิ้น 1,110 โครงการ</a:t>
                      </a:r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ฯ </a:t>
                      </a: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</a:t>
                      </a:r>
                      <a:r>
                        <a:rPr lang="th-TH" sz="10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จัดทำแนวทางและมีหนังสือถึงจังหวัดให้ดำเนินการจัดเก็บแบบสอบถามผลสำเร็จ</a:t>
                      </a:r>
                      <a:br>
                        <a:rPr lang="th-TH" sz="10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0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ของการพัฒนาคุณภาพชีวิตของผู้เข้าร่วมโครงการที่ได้รับการสนับสนุนนจากกองทุนฯ ประจำปี                            บัญชี 2565 โดยให้ดำเนินการให้เสร็จภายในวันที่ 25 กรกฎาคม 2565</a:t>
                      </a:r>
                      <a:endParaRPr lang="th-TH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9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ผลงานที่คาดว่าจะดำเนินการต่อไป</a:t>
                      </a:r>
                      <a:r>
                        <a:rPr lang="th-TH" sz="9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9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00000"/>
                        </a:lnSpc>
                      </a:pPr>
                      <a:r>
                        <a:rPr lang="th-TH" sz="900" b="0" i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9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ดำเนินการรวบรวมผลจัดเก็บแบบสอบของการพัฒนาคุณภาพชีวิตของผู้เข้าร่วมโครงการ</a:t>
                      </a:r>
                      <a:r>
                        <a:rPr lang="th-TH" sz="9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ประเภท                          เงินอุดหนุนจากจังหวัดตามจำนวนกลุ่มเป้าหมาย</a:t>
                      </a:r>
                      <a:endParaRPr lang="en-US" sz="9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151045923"/>
              </p:ext>
            </p:extLst>
          </p:nvPr>
        </p:nvGraphicFramePr>
        <p:xfrm>
          <a:off x="5552501" y="1068636"/>
          <a:ext cx="4599543" cy="4646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57628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740" y="503493"/>
          <a:ext cx="10142520" cy="5206738"/>
        </p:xfrm>
        <a:graphic>
          <a:graphicData uri="http://schemas.openxmlformats.org/drawingml/2006/table">
            <a:tbl>
              <a:tblPr firstRow="1" bandRow="1"/>
              <a:tblGrid>
                <a:gridCol w="5255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524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tc hMerge="1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521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600"/>
                        </a:spcAft>
                      </a:pPr>
                      <a:r>
                        <a:rPr lang="th-TH" sz="105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05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3 การปฏิบัติการ</a:t>
                      </a:r>
                      <a:endParaRPr lang="th-TH" sz="105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05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ตัวชี้วัดที่ 3.1 ระดับความสำเร็จในการติดตามและประเมินผล                          </a:t>
                      </a: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05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การดำเนินงานตามวัตถุประสงค์ของกองทุนฯ</a:t>
                      </a:r>
                      <a:endParaRPr lang="th-TH" sz="1050" b="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8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185744"/>
              </p:ext>
            </p:extLst>
          </p:nvPr>
        </p:nvGraphicFramePr>
        <p:xfrm>
          <a:off x="11017" y="1500054"/>
          <a:ext cx="5235285" cy="4237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057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47057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47057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47057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047057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63754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49101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1770085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มีการติดตาม     ประเมินผลลัพธ์                 จากการสนับสนุนเงินกองทุนฯ ตามวัตถุประสงค์ของกองทุนฯ และ                                           มีผลลัพธ์ ที่ได้จากการสนับสนุนเงิน                    จากกองทุนฯ ตามวัตถุประสงค์ของกองทุนฯ เป็นไปตามเป้าหมายร้อยละ 60</a:t>
                      </a:r>
                      <a:endParaRPr lang="th-TH" sz="8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มีการติดตาม     ประเมินผลลัพธ์                 จากการสนับสนุนเงินกองทุนฯ ตามวัตถุประสงค์ของกองทุนฯ และ                                           มีผลลัพธ์ ที่ได้จากการสนับสนุนเงิน                    จากกองทุนฯ ตามวัตถุประสงค์ของกองทุนฯ เป็นไปตามเป้าหมายร้อยละ 70</a:t>
                      </a:r>
                      <a:endParaRPr lang="th-TH" sz="8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1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มีการติดตาม     ประเมินผลลัพธ์                 จากการสนับสนุนเงินกองทุนฯ ตามวัตถุประสงค์ของกองทุนฯ และ                                           มีผลลัพธ์ ที่ได้จากการสนับสนุนเงิน                    จากกองทุนฯ ตามวัตถุประสงค์ของกองทุนฯ เป็นไปตามเป้าหมายร้อยละ 80</a:t>
                      </a:r>
                      <a:endParaRPr lang="th-TH" sz="8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มีการติดตาม     ประเมินผลลัพธ์                 จากการสนับสนุนเงินกองทุนฯ ตามวัตถุประสงค์ของกองทุนฯ และ                                           มีผลลัพธ์ ที่ได้จากการสนับสนุนเงิน                    จากกองทุนฯ ตามวัตถุประสงค์ของกองทุนฯ เป็นไปตามเป้าหมายร้อยละ 90</a:t>
                      </a:r>
                      <a:endParaRPr lang="th-TH" sz="8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มีการติดตาม     ประเมินผลลัพธ์                 จากการสนับสนุนเงินกองทุนฯ ตามวัตถุประสงค์ของกองทุนฯ และ                                           มีผลลัพธ์ ที่ได้จากการสนับสนุนเงิน                    จากกองทุนฯ ตามวัตถุประสงค์ของกองทุนฯ เป็นไปตาม</a:t>
                      </a:r>
                      <a:r>
                        <a:rPr lang="th-TH" sz="800" kern="1200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เป้าหมายร้อยละ 100</a:t>
                      </a:r>
                      <a:endParaRPr lang="th-TH" sz="800" b="0" spc="-1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1846281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050" b="1" i="0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05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05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050" b="1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</a:t>
                      </a:r>
                      <a:r>
                        <a:rPr lang="en-US" sz="1050" b="1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N/A</a:t>
                      </a:r>
                      <a:r>
                        <a:rPr lang="th-TH" sz="1050" b="0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</a:p>
                    <a:p>
                      <a:pPr marL="171450" indent="-171450" algn="thaiDi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จัดทำแบบประเมินผลลัพธ์ฯ แบ่งเป็น</a:t>
                      </a:r>
                      <a:r>
                        <a:rPr lang="th-TH" sz="10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1.</a:t>
                      </a:r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เชิงปริมาณ โดยใช้แบบสอบถามกลุ่มเป้าหมาย ได้แก่ กลุ่มอาชีพสมาชิกกองทุนฯ </a:t>
                      </a:r>
                      <a:r>
                        <a:rPr lang="th-TH" sz="10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ที่ได้รับการสนับสนนุนเงินทุนหมุนเวียน ในปีบํญชี 2564 จำนวน 11,684 โครงการ 2.</a:t>
                      </a:r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เชิงคุณภาพ โดยการสัมภาษณ์และสนทนากลุ่ม                         (แบบมีโครงสร้าง) </a:t>
                      </a:r>
                      <a:r>
                        <a:rPr lang="th-TH" sz="10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ในพื้นที่ 4 ภาค รวม 12 จังหวัด </a:t>
                      </a:r>
                    </a:p>
                    <a:p>
                      <a:pPr marL="171450" indent="-171450" algn="thaiDist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ประชุมติดตามและประเมินผลฯ (เชิงคุณภาพ) ในรูปแบบออนไลน์ (ระบบ </a:t>
                      </a:r>
                      <a:r>
                        <a:rPr lang="en-US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Zoom</a:t>
                      </a:r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Cloud</a:t>
                      </a:r>
                      <a:r>
                        <a:rPr lang="en-US" sz="10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Meeting</a:t>
                      </a:r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) ระหว่างวันที่ 24, 27, 30 พฤษภาคม 2565 และวันที่ 15, 16, 30 มิถุนายน 2565 จำนวน 12 จังหวัด </a:t>
                      </a:r>
                    </a:p>
                    <a:p>
                      <a:pPr marL="0" indent="0" algn="thaiDist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th-TH" sz="1050" u="sng" kern="1200" spc="-9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ผลการดำเนินงานที่คาดว่าจะดำเนินงานต่อไป        </a:t>
                      </a: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อยู่ระหว่างรวบรวมแบบสอบถามจากกลุ่มเป้าหมาย และประมวลผลข้อมูล ซึ่งจะแล้วเสร็จ                         ในเดือนสิงหาคม 2565 </a:t>
                      </a:r>
                      <a:endParaRPr lang="en-US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8002254"/>
              </p:ext>
            </p:extLst>
          </p:nvPr>
        </p:nvGraphicFramePr>
        <p:xfrm>
          <a:off x="5461303" y="947450"/>
          <a:ext cx="4689957" cy="4781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32767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740" y="606203"/>
          <a:ext cx="10143305" cy="5118969"/>
        </p:xfrm>
        <a:graphic>
          <a:graphicData uri="http://schemas.openxmlformats.org/drawingml/2006/table">
            <a:tbl>
              <a:tblPr firstRow="1" bandRow="1"/>
              <a:tblGrid>
                <a:gridCol w="525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424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tc hMerge="1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154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3 การปฏิบัติการ</a:t>
                      </a:r>
                      <a:endParaRPr lang="th-TH" sz="11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5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3.2 </a:t>
                      </a:r>
                      <a:r>
                        <a:rPr lang="th-TH" sz="950" b="0" i="0" u="none" strike="noStrike" kern="1200" cap="non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ระดับผลสำเร็จในการดำเนินการตามแผนงานเพื่อสนับสนุนโครงการส่งเสริมอาชีพ</a:t>
                      </a:r>
                      <a:endParaRPr lang="en-US" sz="95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endParaRPr lang="th-TH" sz="8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739" y="1571347"/>
          <a:ext cx="5251982" cy="4143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847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13551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68636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35586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107362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343303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324231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1206324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ดำเนินงาน                      ตามแผนงาน                       เพื่อสนับสนุนโครงการส่งเสริมอาชีพ ได้ร้อยละ 80</a:t>
                      </a:r>
                      <a:endParaRPr lang="th-TH" sz="10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</a:t>
                      </a:r>
                      <a:endParaRPr lang="en-US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ตามแผนงาน</a:t>
                      </a:r>
                      <a:endParaRPr lang="en-US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เพื่อสนับสนุนโครงการส่งเสริมอาชีพ ได้ร้อยละ 85</a:t>
                      </a:r>
                      <a:endParaRPr lang="en-US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0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</a:t>
                      </a:r>
                      <a:endParaRPr lang="en-US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ตามแผนงาน</a:t>
                      </a:r>
                      <a:endParaRPr lang="en-US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เพื่อสนับสนุนโครงการ</a:t>
                      </a:r>
                    </a:p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ส่งเสริมอาชีพ </a:t>
                      </a:r>
                    </a:p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ได้ร้อยละ 90</a:t>
                      </a:r>
                      <a:endParaRPr lang="en-US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0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</a:t>
                      </a:r>
                      <a:endParaRPr lang="en-US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ตามแผนงาน</a:t>
                      </a:r>
                      <a:endParaRPr lang="en-US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เพื่อสนับสนุนโครงการ</a:t>
                      </a:r>
                    </a:p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ส่งเสริมอาชีพ ได้ร้อยละ 95</a:t>
                      </a:r>
                      <a:endParaRPr lang="en-US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0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</a:t>
                      </a:r>
                      <a:endParaRPr lang="en-US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ตามแผนงาน</a:t>
                      </a:r>
                      <a:endParaRPr lang="en-US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เพื่อสนับสนุนโครงการ</a:t>
                      </a:r>
                    </a:p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ส่งเสริมอาชีพ</a:t>
                      </a:r>
                    </a:p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ได้ร้อยละ 100</a:t>
                      </a:r>
                      <a:endParaRPr lang="en-US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269794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4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400" b="1" i="0" u="non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400" b="1" i="0" u="non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4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5</a:t>
                      </a:r>
                      <a:r>
                        <a:rPr lang="th-TH" sz="14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14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ได้รับจัดสรรเงินอุดหนุน</a:t>
                      </a:r>
                      <a:r>
                        <a:rPr lang="th-TH" sz="11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จำนวน 143,000,000 บาท </a:t>
                      </a: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มีเป้าหมายดำเนินการตามแผนงานเพื่อสนับสนุนโครงการส่งเสริมอาชีพ ร้อยละ 20 </a:t>
                      </a:r>
                      <a:br>
                        <a:rPr lang="th-TH" sz="11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1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ของการจัดสรร เงินอุดหนุน เป็นเงิน จำนวน 28,600,000 บาท </a:t>
                      </a:r>
                    </a:p>
                    <a:p>
                      <a:pPr marL="171450" marR="0" indent="-17145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1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ได้รวบรวมข้อมูลการเบิกจ่ายเงินอุดหนุนตามแผนการดำเนินงานและแผนการ</a:t>
                      </a:r>
                      <a:br>
                        <a:rPr lang="th-TH" sz="11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1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ใช้จ่ายงบประมาณ ประจำปีบัญชี 2565 และได้ดำเนินวิเคราะห์ข้อมูล ซึ่งเป็นโครงการส่งเสริมอาชีพแก่สมาชิกกองทุนฯ เป็นเงิน </a:t>
                      </a:r>
                      <a:r>
                        <a:rPr lang="th-TH" sz="11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50,935,220</a:t>
                      </a:r>
                      <a:r>
                        <a:rPr lang="th-TH" sz="15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11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บาท คิดเป็นร้อยละ 178.10</a:t>
                      </a: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ผลงานที่คาดว่าจะดำเนินการต่อไป</a:t>
                      </a:r>
                      <a:r>
                        <a:rPr lang="th-TH" sz="12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12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/>
                      <a:r>
                        <a:rPr lang="th-TH" sz="1100" b="0" i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1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จะดำเนินการตามแผนงานเพื่อสนับนุนโครงการส่งเสริมอาชีพ ประจำเดือนกรกฎาคม</a:t>
                      </a:r>
                      <a:r>
                        <a:rPr lang="th-TH" sz="11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2565 ต่อไป และจัดเก็บเอกสารหลักฐานที่เกี่ยวข้อง</a:t>
                      </a:r>
                      <a:endParaRPr lang="en-US" sz="11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4142312114"/>
              </p:ext>
            </p:extLst>
          </p:nvPr>
        </p:nvGraphicFramePr>
        <p:xfrm>
          <a:off x="5260721" y="1219200"/>
          <a:ext cx="4786380" cy="4495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19005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695" y="606203"/>
          <a:ext cx="10143305" cy="5108797"/>
        </p:xfrm>
        <a:graphic>
          <a:graphicData uri="http://schemas.openxmlformats.org/drawingml/2006/table">
            <a:tbl>
              <a:tblPr firstRow="1" bandRow="1"/>
              <a:tblGrid>
                <a:gridCol w="525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257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tc hMerge="1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15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3 การปฏิบัติการ</a:t>
                      </a:r>
                      <a:endParaRPr lang="th-TH" sz="11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5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3.3 </a:t>
                      </a:r>
                      <a:r>
                        <a:rPr lang="th-TH" sz="950" b="0" i="0" u="none" strike="noStrike" kern="1200" cap="non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ระดับความสำเร็จของการดำเนินงานเพื่อปรับปรุงกระบวนการในการปฏิบัติงาน                  </a:t>
                      </a: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50" b="0" i="0" u="none" strike="noStrike" kern="1200" cap="non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                                  เพื่อให้งบการเงินของกองทุนฯ</a:t>
                      </a:r>
                      <a:r>
                        <a:rPr lang="th-TH" sz="950" b="0" i="0" u="none" strike="noStrike" kern="1200" cap="none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 ได้รับการรับรอง</a:t>
                      </a:r>
                      <a:endParaRPr lang="en-US" sz="95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endParaRPr lang="th-TH" sz="8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554"/>
              </p:ext>
            </p:extLst>
          </p:nvPr>
        </p:nvGraphicFramePr>
        <p:xfrm>
          <a:off x="16695" y="1560056"/>
          <a:ext cx="5251982" cy="4144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5355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895043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68636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35586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107362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34877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31491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1446845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7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จัดทำแผน                                การดำเนินงาน   </a:t>
                      </a:r>
                      <a:br>
                        <a:rPr lang="th-TH" sz="7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7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กำหนดให้ มีนโยบายและแนวทางปฏิบัติสำหรับ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7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การดำเนินงานที่รัดกุมและเป็นไป ในแนวทางเดียวกัน ครอบคลุมประเด็นปัญหาตามข้อสังเกตของ</a:t>
                      </a:r>
                      <a:r>
                        <a:rPr lang="th-TH" sz="7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สตง. </a:t>
                      </a:r>
                      <a:r>
                        <a:rPr lang="th-TH" sz="7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และมีระบบสารสนเทศ           ที่รองรับ กระบวนการดำเนินงานผ่านความเห็นชอบจากคณะกรรมการกองทุน</a:t>
                      </a:r>
                      <a:endParaRPr lang="th-TH" sz="7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DEBDC4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7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ดำเนินงานตามแผน              การดำเนินงานเพื่อปรับปรุงกระบวนการในการปฏิบัติงานเพื่อให้                งบการเงินของกองทุนฯ ได้รับตรวจสอบจากสำนักงาน การตรวจเงินแผ่นดิน สตง.                    ได้ร้อยละ 80</a:t>
                      </a:r>
                      <a:endParaRPr lang="th-TH" sz="7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7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ดำเนินงานตามแผน              การดำเนินงานเพื่อปรับปรุงกระบวนการในการปฏิบัติงานเพื่อให้                งบการเงิน ของกองทุนฯ ได้รับตรวจสอบจาก สตง.                    ได้ร้อยละ 90</a:t>
                      </a:r>
                      <a:endParaRPr lang="en-US" sz="7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7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ดำเนินงานตามแผน              การ ดำเนินงาน             เพื่อปรับปรุงกระบวนการ ในการปฏิบัติงานเพื่อให้                งบการเงินของกองทุนฯ ได้รับตรวจสอบ                 จาก สตง. ได้ร้อยละ 100</a:t>
                      </a:r>
                      <a:endParaRPr lang="th-TH" sz="7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7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ดำเนินงานตามแผน              การดำเนินงาน             เพื่อปรับปรุงกระบวนการ             ในการปฏิบัติงานเพื่อให้                งบการเงิน ของกองทุนฯ ได้รับตรวจสอบ จาก สตง.                    ได้ร้อยละ 100 และ                   มีระบบสารสนเทศรองรับทั้งกระบวนการดำเนินงาน</a:t>
                      </a:r>
                      <a:endParaRPr lang="en-US" sz="7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132978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900" b="1" i="0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9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9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900" b="1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1</a:t>
                      </a:r>
                      <a:r>
                        <a:rPr lang="th-TH" sz="900" b="0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171450" indent="-171450" algn="thaiDist">
                        <a:lnSpc>
                          <a:spcPct val="100000"/>
                        </a:lnSpc>
                        <a:spcBef>
                          <a:spcPts val="0"/>
                        </a:spcBef>
                        <a:buFontTx/>
                        <a:buChar char="-"/>
                      </a:pPr>
                      <a:r>
                        <a:rPr lang="th-TH" sz="9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คณะกรรมการฯ</a:t>
                      </a:r>
                      <a:r>
                        <a:rPr lang="th-TH" sz="9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ให้ความเห็นชอบ</a:t>
                      </a:r>
                      <a:r>
                        <a:rPr lang="th-TH" sz="9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แผนการดำเนินงานเพื่อปรับปรุงกระบวนการปฏิบัติงาน เพื่อให้งบการเงิน ของกองทุนฯ ได้รับการรับรอง ในเดือนเมษายน 2565  ซึ่งแผนการดำเนินงานตัวชี้วัดฯ ทั้งหมด 9 กิจกรรม</a:t>
                      </a:r>
                    </a:p>
                    <a:p>
                      <a:pPr algn="thaiDist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th-TH" sz="900" u="none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9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ได้ดำเนินงานตามแผนการดำเนินงานจำนวน 4 กิจกรรม ได้แก่</a:t>
                      </a:r>
                    </a:p>
                    <a:p>
                      <a:pPr algn="thaiDi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9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1) การตั้งค่าเผื่อหนี้สงสัยจะสูญและการตัดจำหน่ายหนี้สูญ</a:t>
                      </a:r>
                      <a:endParaRPr lang="en-US" sz="9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9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2) ฝึกอบรมสร้างความรู้ความเข้าใจเกี่ยวกับกระบวนการในการปฏิบัติงานเพื่อให้งบการเงินของกองทุนฯ             </a:t>
                      </a:r>
                    </a:p>
                    <a:p>
                      <a:pPr algn="thaiDi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9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ได้รับการรับรอง ให้กับเจ้าหน้าที่ผู้เกี่ยวข้อง</a:t>
                      </a:r>
                      <a:endParaRPr lang="en-US" sz="9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9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3) การติดตามตรวจสอบเกี่ยวกับด้านการเงินและบัญชี และลูกหนี้เงินให้กู้ยืมของ อกส.จ. /อกส.กทม.</a:t>
                      </a:r>
                      <a:endParaRPr lang="en-US" sz="9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th-TH" sz="9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9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9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4) การกำกับ ติดตามผลการปฏิบัติงานประจำเดือน และรายไตรมาส  ได้ร้อยละ 36</a:t>
                      </a:r>
                      <a:endParaRPr lang="th-TH" sz="900" u="none" kern="12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indent="0" algn="thaiDist">
                        <a:lnSpc>
                          <a:spcPct val="100000"/>
                        </a:lnSpc>
                        <a:spcBef>
                          <a:spcPts val="0"/>
                        </a:spcBef>
                        <a:buFontTx/>
                        <a:buNone/>
                      </a:pPr>
                      <a:endParaRPr lang="th-TH" sz="450" u="non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u="sng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ผลงานที่คาดว่าจะดำเนินงานต่อไป</a:t>
                      </a:r>
                    </a:p>
                    <a:p>
                      <a:pPr marL="171450" marR="0" indent="-17145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900" u="none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จะดำเนินการตามแผนการดำเนินงานเพื่อปรับกระบวนการในการปฏิบัติงานเพื่อให้                              งบการเงินของกองทุนฯ เงินแผ่นดิน (สตง.) ตามเป้าหมายระดับ 5 คะแนน</a:t>
                      </a:r>
                      <a:endParaRPr lang="en-US" sz="900" u="non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604899721"/>
              </p:ext>
            </p:extLst>
          </p:nvPr>
        </p:nvGraphicFramePr>
        <p:xfrm>
          <a:off x="5470045" y="1207300"/>
          <a:ext cx="4706650" cy="4569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977525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695" y="606203"/>
          <a:ext cx="10143305" cy="5108797"/>
        </p:xfrm>
        <a:graphic>
          <a:graphicData uri="http://schemas.openxmlformats.org/drawingml/2006/table">
            <a:tbl>
              <a:tblPr firstRow="1" bandRow="1"/>
              <a:tblGrid>
                <a:gridCol w="525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257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tc hMerge="1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15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3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 การปฏิบัติการ</a:t>
                      </a:r>
                      <a:endParaRPr lang="th-TH" sz="12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50"/>
                        </a:spcAft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ตัวชี้วัดที่ 4.1 การบริหารความเสี่ยงและการควบคุมภายใน</a:t>
                      </a:r>
                      <a:endParaRPr lang="th-TH" sz="12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endParaRPr lang="th-TH" sz="8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07967"/>
              </p:ext>
            </p:extLst>
          </p:nvPr>
        </p:nvGraphicFramePr>
        <p:xfrm>
          <a:off x="16695" y="1560059"/>
          <a:ext cx="5251982" cy="4190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847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13551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68636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35586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107362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67390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52535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52535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700" b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1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726398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เกณฑ์การประเมิน ดังนี้ </a:t>
                      </a:r>
                      <a:r>
                        <a:rPr lang="th-TH" sz="10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1. สภาพแวดล้อมการควบคุมภายใน </a:t>
                      </a:r>
                      <a:r>
                        <a:rPr lang="th-TH" sz="1000" b="0" spc="-2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2. การกำหนดวัตถุประสงค์การบริหาร                                          ความเสี่ยง </a:t>
                      </a:r>
                      <a:r>
                        <a:rPr lang="th-TH" sz="10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3. การระบุความเสี่ยงระดับองค์กร </a:t>
                      </a:r>
                      <a:r>
                        <a:rPr lang="th-TH" sz="10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 กิจกรรมการควบคุมภายใน 5. </a:t>
                      </a:r>
                      <a:r>
                        <a:rPr lang="th-TH" sz="10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สารสนเทศ</a:t>
                      </a:r>
                      <a:br>
                        <a:rPr lang="en-US" sz="10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</a:br>
                      <a:r>
                        <a:rPr lang="th-TH" sz="10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และการสื่อสาร 6. การติดตามผลและการประเมินผล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0" i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b="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i="0" dirty="0">
                        <a:effectLst/>
                        <a:latin typeface="Chulabhorn Likit Text Light" panose="00000400000000000000" pitchFamily="50" charset="-34"/>
                        <a:ea typeface="Cordia New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656085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2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4</a:t>
                      </a:r>
                      <a:r>
                        <a:rPr lang="th-TH" sz="12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171450" indent="-171450" algn="thaiDi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th-TH" sz="1100" b="0" i="0" spc="-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สกส. </a:t>
                      </a:r>
                      <a:r>
                        <a:rPr lang="th-TH" sz="1100" kern="1200" spc="-3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อยู่ใน</a:t>
                      </a:r>
                      <a:r>
                        <a:rPr lang="th-TH" sz="1100" kern="1200" spc="-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ระหว่างการดำเนินการตามแผนการบริหารความเสี่ยง</a:t>
                      </a:r>
                      <a:r>
                        <a:rPr lang="th-TH" sz="1100" kern="1200" spc="-3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กองทุนพัฒนาบทบาทสตรี </a:t>
                      </a:r>
                      <a:r>
                        <a:rPr lang="th-TH" sz="11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ประจำปีบัญชี 2565 ในส่วนของขั้นตอนการปรับปรุง แก้ไข รายงานทางการเงิน</a:t>
                      </a:r>
                      <a:br>
                        <a:rPr lang="th-TH" sz="11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1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ของกองทุนฯ เพื่อให้ได้การรับรองจากสำนักตรวจเงินแผ่นดิน (สตง.)  </a:t>
                      </a:r>
                      <a:endParaRPr lang="th-TH" sz="11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ผลงานที่คาดว่าจะดำเนินการต่อไป</a:t>
                      </a:r>
                    </a:p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100" b="0" i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</a:t>
                      </a:r>
                      <a:r>
                        <a:rPr lang="th-TH" sz="1100" b="0" i="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สกส. เร่งรัดติดตามผลการเบิกจ่ายงบประมาณ และลงพื้นที่ติดตามผลการดำเนินงานตามแผนบริหารความเสี่ยงประจำปีบัญชี 2565</a:t>
                      </a:r>
                      <a:endParaRPr lang="en-US" sz="1100" b="0" i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720419643"/>
              </p:ext>
            </p:extLst>
          </p:nvPr>
        </p:nvGraphicFramePr>
        <p:xfrm>
          <a:off x="5171771" y="1276438"/>
          <a:ext cx="4646984" cy="4261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92081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695" y="606203"/>
          <a:ext cx="10143305" cy="5108797"/>
        </p:xfrm>
        <a:graphic>
          <a:graphicData uri="http://schemas.openxmlformats.org/drawingml/2006/table">
            <a:tbl>
              <a:tblPr firstRow="1" bandRow="1"/>
              <a:tblGrid>
                <a:gridCol w="525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257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tc hMerge="1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15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3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 การบริหารจัดการทุนหมุนเวียน</a:t>
                      </a:r>
                      <a:endParaRPr lang="th-TH" sz="11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50"/>
                        </a:spcAft>
                      </a:pP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4.2 การตรวจสอบภายใน</a:t>
                      </a:r>
                      <a:endParaRPr lang="th-TH" sz="11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6695" y="1398065"/>
          <a:ext cx="5251982" cy="4294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847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13551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68636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35586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107362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78887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53082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67969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867178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เกณฑ์การประเมิน ดังนี้  </a:t>
                      </a:r>
                      <a:r>
                        <a:rPr lang="th-TH" sz="11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1. การปฏิบัติงานตรวจสอบ  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                      2. การประชุมปิดตรวจ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                      3. การปฏิบัติงานตามข้อเสนอแนะ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                      4. การรายงานผลการบริหารความเสี่ยงเพื่อการวางแผนตรวจสอบ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0" i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b="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i="0" dirty="0">
                        <a:effectLst/>
                        <a:latin typeface="Chulabhorn Likit Text Light" panose="00000400000000000000" pitchFamily="50" charset="-34"/>
                        <a:ea typeface="Cordia New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594593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2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4</a:t>
                      </a:r>
                      <a:r>
                        <a:rPr lang="th-TH" sz="12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algn="thaiDist"/>
                      <a:r>
                        <a:rPr lang="th-TH" sz="11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</a:t>
                      </a:r>
                      <a:r>
                        <a:rPr lang="th-TH" sz="11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นำเสนอรายงานผลการตรวจสอบแก่</a:t>
                      </a:r>
                      <a:r>
                        <a:rPr lang="th-TH" sz="1100" kern="1200" spc="-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คณะกรรมการฯ เพื่อพิจารณา</a:t>
                      </a:r>
                      <a:r>
                        <a:rPr lang="th-TH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11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ในการประชุม                    ครั้งที่ 4/2565 เมื่อวันที่ 29 เมษายน 2565 ตามประเด็นย่อยที่ใช้ในการพิจารณา ดังนี้</a:t>
                      </a:r>
                      <a:endParaRPr lang="en-US" sz="11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/>
                      <a:r>
                        <a:rPr lang="th-TH" sz="11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1.การปฏิบัติงานตรวจสอบภายใน</a:t>
                      </a:r>
                      <a:endParaRPr lang="en-US" sz="11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/>
                      <a:r>
                        <a:rPr lang="th-TH" sz="11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 การประชุมปิดการตรวจสอบ</a:t>
                      </a:r>
                      <a:endParaRPr lang="en-US" sz="11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/>
                      <a:r>
                        <a:rPr lang="th-TH" sz="11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3. การปฏิบัติตามงาน</a:t>
                      </a:r>
                      <a:endParaRPr lang="en-US" sz="11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/>
                      <a:r>
                        <a:rPr lang="th-TH" sz="11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 การรายงานผลการบริหาร</a:t>
                      </a:r>
                      <a:endParaRPr lang="th-TH" sz="1100" kern="1200" spc="-3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ผลงานที่คาดว่าจะดำเนินการต่อไป</a:t>
                      </a:r>
                    </a:p>
                    <a:p>
                      <a:pPr algn="thaiDist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th-TH" sz="10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อยู่ระหว่างการดำเนินงานตามแผนความเสี่ยงรายงานผลการบริหารความเสี่ยง กองทุนพัฒนาบทบาทสตรี</a:t>
                      </a:r>
                      <a:r>
                        <a:rPr lang="th-TH" sz="100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ประจำปีบัญชี 2565 จึงยังไม่มีการรายงานผลการบริหารความเสี่ยง ประจำปีบัญชี 2565ให้กลุ่มตรวจสอบภายใน กรมการพัฒนาชุมชนทราบ</a:t>
                      </a:r>
                      <a:endParaRPr lang="th-TH" sz="1000" b="1" i="0" u="sng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892321859"/>
              </p:ext>
            </p:extLst>
          </p:nvPr>
        </p:nvGraphicFramePr>
        <p:xfrm>
          <a:off x="5505061" y="1283677"/>
          <a:ext cx="4646984" cy="4376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35847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695" y="606203"/>
          <a:ext cx="10143305" cy="5108797"/>
        </p:xfrm>
        <a:graphic>
          <a:graphicData uri="http://schemas.openxmlformats.org/drawingml/2006/table">
            <a:tbl>
              <a:tblPr firstRow="1" bandRow="1"/>
              <a:tblGrid>
                <a:gridCol w="525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257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tc hMerge="1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15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3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 การบริหารจัดการทุนหมุนเวียน</a:t>
                      </a:r>
                      <a:endParaRPr lang="th-TH" sz="11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4.3 การบริหารจัดการสารสนเทศและดิจิทัล</a:t>
                      </a:r>
                      <a:endParaRPr lang="th-TH" sz="11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endParaRPr lang="th-TH" sz="11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cap="none" dirty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1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1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493886"/>
              </p:ext>
            </p:extLst>
          </p:nvPr>
        </p:nvGraphicFramePr>
        <p:xfrm>
          <a:off x="16695" y="1398065"/>
          <a:ext cx="5251982" cy="4218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847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13551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68636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35586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107362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71277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56206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56206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1180211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เกณฑ์การประเมิน ดังนี้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1. แผนปฏิบัติการดิจิทัล (ระยะยาว) และแผนปฏิบัติการดิจิทัลประจำปีบัญชี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2. การบริหารจัดการสารสนเทศและดิจิทัล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2.1 การบริหารจัดการสารสนเทศที่สนับสนุนการตัดสินใจของผู้บริหาร (</a:t>
                      </a:r>
                      <a:r>
                        <a:rPr lang="en-US" sz="8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EIS/MIS)</a:t>
                      </a:r>
                      <a:endParaRPr lang="th-TH" sz="800" b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2.2 ระบบสารสนเทศสนับสนุนผู้ใช้บริการภายในทุนหมุนเวียน</a:t>
                      </a:r>
                    </a:p>
                    <a:p>
                      <a:pPr marL="0" marR="0" indent="0" algn="thaiDist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2.3 ระบบสารสนเทศสนับสนุนผู้ใช้บริการภายนอกทุนหมุนเวียนและตอบสนองนโยบาย  </a:t>
                      </a:r>
                    </a:p>
                    <a:p>
                      <a:pPr marL="0" marR="0" indent="0" algn="thaiDist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      ดิจิทัล รวมทั้งนโยบายต่าง ๆ ที่สำคัญของภาครัฐ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0" i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b="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i="0" dirty="0">
                        <a:effectLst/>
                        <a:latin typeface="Chulabhorn Likit Text Light" panose="00000400000000000000" pitchFamily="50" charset="-34"/>
                        <a:ea typeface="Cordia New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218679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9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900" b="1" i="0" u="non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900" b="1" i="0" u="non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9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4</a:t>
                      </a:r>
                    </a:p>
                    <a:p>
                      <a:pPr marL="171450" marR="0" indent="-171450" algn="thaiDist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ดำเนินการทบทวนจัดทำ/ทบทวนแผนปฏิบัติการดิจิทัล (ระยะยาว) พ.ศ. 2566 - 2568 กองทุนฯ ที่สอดคล้องตามแผนดิจิทัลเพื่อเศรษฐกิจและสังคมของประเทศไทยรวมถึงกฎหมายและกฎระเบียบที่เกี่ยวข้อง และตอบสนองและสนับสนุน     ต่อแผนปฏิบัติการระยะยาว ทั้งวิสัยทัศน์ ภารกิจ รวมทั้งกลยุทธ์ของทุนหมุนเวียน และแผนปฏิบัติการดิจิทัล</a:t>
                      </a:r>
                      <a:r>
                        <a:rPr lang="th-TH" sz="8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ประจำปีบัญชี 2566 ที่มีองค์ประกอบหลักที่ดีตามที่กำหนด เมื่อวันที่ 4 เมษายน 2565</a:t>
                      </a:r>
                      <a:endParaRPr lang="en-US" sz="800" kern="12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171450" marR="0" indent="-171450" algn="thaiDist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8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ดำเนินการแผนปฏิบัติการดิจิทัล ประจำปีบัญชี 2565 (</a:t>
                      </a:r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โครงการพัฒนาระบบบัญชีการเงินและระบบโปรแกรมทะเบียนลูกหนี้กองทุนพัฒนาบทบาทสตรี)</a:t>
                      </a:r>
                    </a:p>
                    <a:p>
                      <a:pPr marL="171450" indent="-171450" algn="thaiDis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นำเสนอคณะกรรมการเพื่อพิจารณาร่างแผนปฏิบัติการดิจิทัล</a:t>
                      </a:r>
                      <a:r>
                        <a:rPr lang="th-TH" sz="8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(ระยะยาว) ประจำปีบัญชี 2566 -2568 </a:t>
                      </a:r>
                      <a:br>
                        <a:rPr lang="th-TH" sz="8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8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และแผนปฏิบัติการดิจิทัล ประจำปีบัญชี 2566</a:t>
                      </a:r>
                      <a:endParaRPr lang="th-TH" sz="8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8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ผลงานที่คาดว่าจะดำเนินการต่อไป</a:t>
                      </a:r>
                      <a:r>
                        <a:rPr lang="th-TH" sz="8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8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/>
                      <a:r>
                        <a:rPr lang="th-TH" sz="8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8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</a:t>
                      </a:r>
                      <a:r>
                        <a:rPr lang="th-TH" sz="80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สรุปผลการประเมินความพึงพอใจของผู้ใช้งานเว็บไซต์กองทุนฯ และเว็บไซต์คลังข้อมูลกลุ่มอาชีพของสมาชิกกองทุนฯ เพื่อประเมินผลลัพธ์ตามกลุ่มเป้าหมาย โดยแสดงว่าผลการดำเนินการในระบบดีกว่าหรือเป็นไปตามเป้าหมายอย่างต่อเนื่อง</a:t>
                      </a:r>
                      <a:endParaRPr lang="en-US" sz="800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595501062"/>
              </p:ext>
            </p:extLst>
          </p:nvPr>
        </p:nvGraphicFramePr>
        <p:xfrm>
          <a:off x="5495731" y="1398064"/>
          <a:ext cx="4342332" cy="4302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59320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695" y="606203"/>
          <a:ext cx="10143305" cy="5112788"/>
        </p:xfrm>
        <a:graphic>
          <a:graphicData uri="http://schemas.openxmlformats.org/drawingml/2006/table">
            <a:tbl>
              <a:tblPr firstRow="1" bandRow="1"/>
              <a:tblGrid>
                <a:gridCol w="525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248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tc hMerge="1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15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10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5 การปฏิบัติงานของคณะกรรมการ ผู้บริหารทุนหมุนเวียน พนักงาน และลูกจ้าง</a:t>
                      </a:r>
                      <a:endParaRPr lang="th-TH" sz="11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5.1 บทบาทคณะกรรมการบริหารทุนหมุนเวียน</a:t>
                      </a:r>
                      <a:endParaRPr lang="th-TH" sz="11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endParaRPr lang="th-TH" sz="11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cap="none" dirty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1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1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6695" y="1381484"/>
          <a:ext cx="5251982" cy="4369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847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13551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68636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35586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107362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71334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56260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56260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100" b="1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1060463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9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เกณฑ์การประเมิน ดังนี้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9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1. จัดให้มีหรือทบทวนแผนปฏิบัติการระยะยาว (3-5 ปี) และแผนปฏิบัติการ ประจำปีบัญชี 2565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9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2. การติดตามระบบการบริหารจัดการที่สำคัญ และผลการปฏิบัติงานตามภารกิจของทุนหมุนเวียน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9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3. การจัดให้มีระบบประเมินผลผู้บริหารทุนหมุนเวียน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9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4. การเปิดเผยข้อมูลข่าวสารแก่ผู้มีส่วนได้ส่วนเสีย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9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5. ผลสำเร็จจากการกำกับดูแลทุนหมุนเวียนของคณะกรรมการบริหารทุนหมุนเวียน 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0" i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b="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i="0" dirty="0">
                        <a:effectLst/>
                        <a:latin typeface="Chulabhorn Likit Text Light" panose="00000400000000000000" pitchFamily="50" charset="-34"/>
                        <a:ea typeface="Cordia New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489200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1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100" b="1" i="0" u="non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100" b="1" i="0" u="non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1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4</a:t>
                      </a:r>
                      <a:endParaRPr lang="th-TH" sz="11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indent="0" algn="thaiDi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050" b="0" i="0" u="non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-</a:t>
                      </a:r>
                      <a:r>
                        <a:rPr lang="th-TH" sz="1050" b="0" i="0" u="none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คณะกรรมการฯ ให้ความเห็นชอบร่างแผนปฏิบัติการระยะยาว (3-5 ปี) และแผนปฏิบัติการประจำปีบัญชี 2566 </a:t>
                      </a:r>
                      <a:r>
                        <a:rPr lang="th-TH" sz="105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ในการประชุมครั้งที่ 4/2565 เมื่อวันที่ 29 เมษายน 2565                           ห้องประชุม 5001 กรมการพัฒนาชุมชน ชั้น 5 ให้ความเห็นชอบทิศทางยุทธศาสตร์</a:t>
                      </a:r>
                      <a:br>
                        <a:rPr lang="th-TH" sz="105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05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และเป้าประสงค์ที่ผู้บริหารทุนหมุนเวียนนำเสนอโดยมีข้อสังเกตและข้อเสนอแนะ                     ในส่วนของการวิเคราะห์สภาพแวดล้อมภายใน ภายนอกองค์กรให้มีความสอดคล้อง                     ไปในทิศทางเดียวกัน</a:t>
                      </a:r>
                      <a:endParaRPr lang="th-TH" sz="1050" b="0" i="0" u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9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ผลงานที่คาดว่าจะดำเนินการต่อไป</a:t>
                      </a:r>
                      <a:r>
                        <a:rPr lang="th-TH" sz="9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9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- </a:t>
                      </a:r>
                      <a:r>
                        <a:rPr lang="th-TH" sz="900" b="0" i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สกส. ส่งแผนปฏิบัติการระยะ</a:t>
                      </a:r>
                      <a:r>
                        <a:rPr lang="th-TH" sz="900" b="0" i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5 ปี (พ.ศ. 2566 - 2570) ให้กับจังหวัดดำเนินการต่อไป</a:t>
                      </a:r>
                      <a:endParaRPr lang="en-US" sz="9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</a:t>
                      </a:r>
                      <a:r>
                        <a:rPr lang="th-TH" sz="9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สกส. นำร่าง</a:t>
                      </a:r>
                      <a:r>
                        <a:rPr lang="th-TH" sz="9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แผนปฏิบัติการประจำปีบัญชี</a:t>
                      </a:r>
                      <a:r>
                        <a:rPr lang="th-TH" sz="9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2566 </a:t>
                      </a:r>
                      <a:r>
                        <a:rPr lang="th-TH" sz="9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เสนอต่อคณะกรรมการฯ</a:t>
                      </a:r>
                      <a:r>
                        <a:rPr lang="th-TH" sz="9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ในเดือนมิถุนายน 2565 ต่อไป </a:t>
                      </a:r>
                      <a:endParaRPr lang="th-TH" sz="9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194771010"/>
              </p:ext>
            </p:extLst>
          </p:nvPr>
        </p:nvGraphicFramePr>
        <p:xfrm>
          <a:off x="5626359" y="1292469"/>
          <a:ext cx="4353704" cy="4367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3482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89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92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93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94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104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105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95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9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97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101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2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3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98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99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0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90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9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35454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1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6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7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8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49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2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43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44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5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454047" y="0"/>
            <a:ext cx="5232400" cy="47320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1 เรื่อง ประธานแจ้งให้ที่ประชุมทราบ</a:t>
            </a:r>
          </a:p>
        </p:txBody>
      </p:sp>
      <p:sp>
        <p:nvSpPr>
          <p:cNvPr id="4" name="Rectangle 3"/>
          <p:cNvSpPr/>
          <p:nvPr/>
        </p:nvSpPr>
        <p:spPr>
          <a:xfrm>
            <a:off x="1690787" y="2498600"/>
            <a:ext cx="6764313" cy="4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1.1........................................................................</a:t>
            </a:r>
            <a:endParaRPr lang="en-US" sz="20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174349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695" y="606203"/>
          <a:ext cx="10143305" cy="5108797"/>
        </p:xfrm>
        <a:graphic>
          <a:graphicData uri="http://schemas.openxmlformats.org/drawingml/2006/table">
            <a:tbl>
              <a:tblPr firstRow="1" bandRow="1"/>
              <a:tblGrid>
                <a:gridCol w="525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257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tc hMerge="1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15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100"/>
                        </a:spcAft>
                      </a:pPr>
                      <a:r>
                        <a:rPr lang="th-TH" sz="1100" b="1" spc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100" b="1" spc="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5 การปฏิบัติงานของคณะกรรมการ ผู้บริหารทุนหมุนเวียน พนักงาน และลูกจ้าง</a:t>
                      </a:r>
                      <a:endParaRPr lang="th-TH" sz="1100" spc="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100" b="1" spc="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5.2 การบริหารงานบุคคล</a:t>
                      </a:r>
                      <a:endParaRPr lang="th-TH" sz="1100" spc="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endParaRPr lang="th-TH" sz="11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1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1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77102"/>
              </p:ext>
            </p:extLst>
          </p:nvPr>
        </p:nvGraphicFramePr>
        <p:xfrm>
          <a:off x="16695" y="1386615"/>
          <a:ext cx="5251982" cy="4291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847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13551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68636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35586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107362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81817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66160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>
                    <a:solidFill>
                      <a:srgbClr val="EBA5A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3D4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55452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anchor="ctr">
                    <a:solidFill>
                      <a:srgbClr val="D3D4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7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7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831750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รายละเอียดเกณฑ์การประเมิน ดังนี้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1. การประเมินผลการปฏิบัติงาน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2. การจัดทำและดำเนินงานตามแผนการบริหารทรัพยากรบุคคล (ระยะยาว) และแผนปฏิบัติการ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ด้านการบริหารทรัพยากรบุคคล ประจำปีบัญชี 2565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0" i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b="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i="0" dirty="0">
                        <a:effectLst/>
                        <a:latin typeface="Chulabhorn Likit Text Light" panose="00000400000000000000" pitchFamily="50" charset="-34"/>
                        <a:ea typeface="Cordia New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611886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200" b="1" i="0" u="sng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2</a:t>
                      </a:r>
                      <a:r>
                        <a:rPr lang="th-TH" sz="12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มีการกำหนดตัวชี้วัดในบุคลากรทุกระดับ เริ่มตั้งแต่ผู้ปฏิบัติงานชั้นต้นไปจนถึงผู้บริหาร </a:t>
                      </a: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ระดับสูงของทุนหมุนเวียนและผู้บริหารสายงานและใช้ในการประเมินผลการปฏิบัติงาน อยู่ระหว่าง</a:t>
                      </a: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การประเมินผลการปฏิบัติงาน และได้ประเมินผลการปฏิบัติงานรอบที่ 2 ของปีงบประมาณ                         </a:t>
                      </a: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พ.ศ. 2565 (เมษายน - ตุลาคม 2565)</a:t>
                      </a:r>
                      <a:endParaRPr lang="en-US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ดำเนินการตามแผนปฏิบัติการฯ ประจำปีบัญชี  2565 แล้ว จำนวน 11 กิจกรรม                          จากกิจกรรมทั้งหมด 20 กิจกรรม คิดเป็นร้อยละ 55 </a:t>
                      </a:r>
                      <a:endParaRPr lang="en-US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171450" marR="0" indent="-17145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0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จัดทำทบทวนแผนการบริหารทรัพยากรบุคคล (ระยะยาว) และแผนปฏิบัติการฯ ประจำปี                     บัญชี 2566 ระหว่างวันที่ 28 - 30 มิถุนายน 2565 ณ โรงแรม ทีเค. พาเลซ แอนด์ คอนเวนชั่น เขตหลักสี่ กรุงเทพมหานคร</a:t>
                      </a: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u="sng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ผลงานที่คาดว่าจะดำเนินการต่อไป</a:t>
                      </a: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u="non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</a:t>
                      </a:r>
                      <a:r>
                        <a:rPr lang="th-TH" sz="1000" u="none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อยู่ระหว่างการจัดทำร่างแผนบริหารทรัพยากรบุคคล (ระยะยาว) และแผนปฏิบัติการฯ ประจำปีบัญชี 2566 เสนอคณะกรรมการฯ พิจารณาต่อไป</a:t>
                      </a:r>
                      <a:endParaRPr lang="th-TH" sz="1000" u="non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811783026"/>
              </p:ext>
            </p:extLst>
          </p:nvPr>
        </p:nvGraphicFramePr>
        <p:xfrm>
          <a:off x="5533053" y="1389185"/>
          <a:ext cx="4447009" cy="4270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164548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695" y="606203"/>
          <a:ext cx="10143305" cy="5108797"/>
        </p:xfrm>
        <a:graphic>
          <a:graphicData uri="http://schemas.openxmlformats.org/drawingml/2006/table">
            <a:tbl>
              <a:tblPr firstRow="1" bandRow="1"/>
              <a:tblGrid>
                <a:gridCol w="525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257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tc hMerge="1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15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6 การดำเนินงานตามนโยบายรัฐ/กระทรวงการคลัง</a:t>
                      </a:r>
                      <a:endParaRPr lang="th-TH" sz="11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en-US" sz="11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</a:t>
                      </a:r>
                      <a:r>
                        <a:rPr lang="th-TH" sz="10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6.1 การใช้จ่ายเงินตามแผนการใช้จ่ายที่ได้รับอนุมัติ</a:t>
                      </a: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0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(1) ร้อยละการใช้จ่ายงบลงทุนเทียบกับแผนการใช้จ่ายงบลงทุน                </a:t>
                      </a: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0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     ประจำปีบัญชี 2565 </a:t>
                      </a: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1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1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1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6695" y="1793386"/>
          <a:ext cx="5251982" cy="3929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847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13551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68636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35586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107362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54746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40593"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>
                    <a:solidFill>
                      <a:srgbClr val="D6D2C4">
                        <a:alpha val="9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405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9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0" i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9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900" b="0" i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900" b="0" i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81023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                   น้อยกว่า                    มติ ครม. ร้อยละ 12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(88%)</a:t>
                      </a:r>
                      <a:endParaRPr lang="en-US" sz="8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                   น้อยกว่า                    มติ ครม. ร้อยละ 9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(91%)</a:t>
                      </a:r>
                      <a:endParaRPr lang="en-US" sz="8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                   น้อยกว่า                    มติ ครม. ร้อยละ 6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(94%)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                   น้อยกว่า                    มติ ครม. ร้อยละ 3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(97%)</a:t>
                      </a:r>
                      <a:endParaRPr lang="en-US" sz="8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                   ตามมติ ครม.                    ร้อยละ 100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(100%)</a:t>
                      </a:r>
                      <a:endParaRPr lang="en-US" sz="8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360990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2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5</a:t>
                      </a:r>
                      <a:r>
                        <a:rPr lang="th-TH" sz="12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</a:p>
                    <a:p>
                      <a:pPr marL="171450" indent="-171450" algn="l">
                        <a:lnSpc>
                          <a:spcPct val="120000"/>
                        </a:lnSpc>
                        <a:buFontTx/>
                        <a:buChar char="-"/>
                      </a:pP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งบประมาณจัดสรร </a:t>
                      </a: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3,912,300</a:t>
                      </a: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บาท </a:t>
                      </a:r>
                    </a:p>
                    <a:p>
                      <a:pPr marL="171450" indent="-171450" algn="l">
                        <a:lnSpc>
                          <a:spcPct val="120000"/>
                        </a:lnSpc>
                        <a:buFontTx/>
                        <a:buChar char="-"/>
                      </a:pP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เบิกจ่ายได้ 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3,875,116</a:t>
                      </a:r>
                      <a:r>
                        <a:rPr lang="th-TH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บาท คิดเป็นร้อยละ 99.05</a:t>
                      </a:r>
                    </a:p>
                    <a:p>
                      <a:pPr marL="171450" indent="-171450" algn="l">
                        <a:lnSpc>
                          <a:spcPct val="120000"/>
                        </a:lnSpc>
                        <a:buFontTx/>
                        <a:buChar char="-"/>
                      </a:pP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คงเหลือ 37,181 บาท </a:t>
                      </a: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th-TH" sz="1200" b="1" u="sng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ผลงานที่คาดว่าจะดำเนินงานต่อไป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th-TH" sz="1200" b="0" u="none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- ใช้จ่ายได้ตามมติ ครม. ร้อยละ 100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th-TH" sz="1200" b="1" u="sng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404716014"/>
              </p:ext>
            </p:extLst>
          </p:nvPr>
        </p:nvGraphicFramePr>
        <p:xfrm>
          <a:off x="5533053" y="1095022"/>
          <a:ext cx="4447009" cy="4564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62127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695" y="606203"/>
          <a:ext cx="10143305" cy="5108797"/>
        </p:xfrm>
        <a:graphic>
          <a:graphicData uri="http://schemas.openxmlformats.org/drawingml/2006/table">
            <a:tbl>
              <a:tblPr firstRow="1" bandRow="1"/>
              <a:tblGrid>
                <a:gridCol w="525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257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tc hMerge="1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15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6 การดำเนินงานตามนโยบายรัฐ/กระทรวงการคลัง</a:t>
                      </a:r>
                      <a:endParaRPr lang="th-TH" sz="12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en-US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</a:t>
                      </a:r>
                      <a:r>
                        <a:rPr lang="th-TH" sz="11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6.1 การใช้จ่ายเงินตามแผนการใช้จ่ายที่ได้รับอนุมัติ</a:t>
                      </a: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1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(2) ร้อยละการใช้จ่ายภาพรวมเทียบกับแผนการใช้จ่ายภาพรวม</a:t>
                      </a: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1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     ประจำปีบัญชี 2565 </a:t>
                      </a:r>
                    </a:p>
                    <a:p>
                      <a:pPr>
                        <a:spcAft>
                          <a:spcPts val="50"/>
                        </a:spcAft>
                      </a:pPr>
                      <a:endParaRPr lang="th-TH" sz="11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cap="none" dirty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1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1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037664"/>
              </p:ext>
            </p:extLst>
          </p:nvPr>
        </p:nvGraphicFramePr>
        <p:xfrm>
          <a:off x="16695" y="1813277"/>
          <a:ext cx="5251982" cy="3948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847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13551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68636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35586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107362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53235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39166"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5691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anchor="ctr">
                    <a:solidFill>
                      <a:srgbClr val="DEBD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0" i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000" b="0" i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1000" b="0" i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80542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                   น้อยกว่า                    มติ ครม. ร้อยละ 12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(88%)</a:t>
                      </a:r>
                      <a:endParaRPr lang="en-US" sz="8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DEBD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                   น้อยกว่า                    มติ ครม. ร้อยละ 9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(91%)</a:t>
                      </a:r>
                      <a:endParaRPr lang="en-US" sz="8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                   น้อยกว่า                    มติ ครม. ร้อยละ 6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(94%)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                   น้อยกว่า                    มติ ครม. ร้อยละ 3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(97%)</a:t>
                      </a:r>
                      <a:endParaRPr lang="en-US" sz="8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                   ตามมติ ครม.                    ร้อยละ 100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(100%)</a:t>
                      </a:r>
                      <a:endParaRPr lang="en-US" sz="8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346985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200" b="1" i="0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1</a:t>
                      </a:r>
                      <a:endParaRPr lang="th-TH" sz="1200" b="0" i="0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- งบประมาณจัดสรร</a:t>
                      </a: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1,044,495,500</a:t>
                      </a: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บาท </a:t>
                      </a:r>
                    </a:p>
                    <a:p>
                      <a:pPr marL="0" indent="0" algn="l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- ผลการเบิกจ่าย 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845,886,525.46</a:t>
                      </a:r>
                      <a:r>
                        <a:rPr lang="th-TH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บาท คิดเป็นร้อยละ 80.99 </a:t>
                      </a:r>
                      <a:endParaRPr lang="en-US" sz="1200" b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indent="0" algn="l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คงเหลือ </a:t>
                      </a:r>
                      <a:r>
                        <a:rPr lang="th-TH" sz="11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198,608,974.54 </a:t>
                      </a: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บาท</a:t>
                      </a:r>
                    </a:p>
                    <a:p>
                      <a:pPr marL="0" indent="0" algn="l">
                        <a:lnSpc>
                          <a:spcPct val="120000"/>
                        </a:lnSpc>
                        <a:buFontTx/>
                        <a:buNone/>
                      </a:pPr>
                      <a:endParaRPr lang="th-TH" sz="1200" b="1" u="sng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indent="0" algn="l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th-TH" sz="1200" b="1" u="sng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ผลงานที่คาดว่าจะดำเนินการต่อไป</a:t>
                      </a:r>
                    </a:p>
                    <a:p>
                      <a:pPr marL="0" indent="0" algn="l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- เร่งรัดการใช้จ่ายได้ตามมติ ครม. ร้อยละ 100 ภายในไตรมาสที่ 4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724133340"/>
              </p:ext>
            </p:extLst>
          </p:nvPr>
        </p:nvGraphicFramePr>
        <p:xfrm>
          <a:off x="5504829" y="1259771"/>
          <a:ext cx="4419018" cy="4455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>
          <a:xfrm>
            <a:off x="7118794" y="4150337"/>
            <a:ext cx="672663" cy="304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1400" b="1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71.08</a:t>
            </a:r>
            <a:endParaRPr lang="th-TH" sz="1200" b="1" dirty="0">
              <a:solidFill>
                <a:srgbClr val="FF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93463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695" y="606203"/>
          <a:ext cx="10143305" cy="5108797"/>
        </p:xfrm>
        <a:graphic>
          <a:graphicData uri="http://schemas.openxmlformats.org/drawingml/2006/table">
            <a:tbl>
              <a:tblPr firstRow="1" bandRow="1"/>
              <a:tblGrid>
                <a:gridCol w="525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257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tc hMerge="1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15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100"/>
                        </a:spcAft>
                      </a:pPr>
                      <a:r>
                        <a:rPr lang="th-TH" sz="1100" b="1" spc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100" b="1" spc="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100" b="1" spc="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  <a:r>
                        <a:rPr lang="th-TH" sz="1100" b="1" spc="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การดำเนินงานตามนโยบายรัฐ/กระทรวงการคลัง</a:t>
                      </a:r>
                      <a:endParaRPr lang="th-TH" sz="1100" spc="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50"/>
                        </a:spcAft>
                      </a:pPr>
                      <a:r>
                        <a:rPr lang="th-TH" sz="1100" b="1" spc="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ตัวชี้วัดที่ 6.2 การจ่ายเงินและการรับเงินของทุนหมุนเวียนผ่านระบบ   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50"/>
                        </a:spcAft>
                      </a:pPr>
                      <a:r>
                        <a:rPr lang="th-TH" sz="1100" b="1" spc="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อิเล็กทรอนิกส์</a:t>
                      </a:r>
                      <a:endParaRPr lang="th-TH" sz="1100" spc="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endParaRPr lang="th-TH" sz="11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cap="none" dirty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1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1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-7955" y="1577895"/>
          <a:ext cx="5285034" cy="4201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3309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19930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75361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42103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114331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64809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50097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1283221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ทุนหมุนเวียนดำเนินการจ่ายเงิน และ                           รับเงินผ่านระบบอิเล็กทรอนิกส์                         ไม่ครบถ้วน                ทุกกิจกรรม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h-TH" sz="7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7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h-TH" sz="7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ทุนหมุนเวียนสามารถดำเนินการจ่ายเงินและรับเงินผ่านระบบอิเล็กทรอนิกส์ได้ร้อยละ 100 ของกิจกรรมทั้งหมด</a:t>
                      </a:r>
                      <a:endParaRPr lang="en-US" sz="900" b="0" i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en-US" sz="7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338978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h-TH" sz="1200" b="1" i="0" u="sng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2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5</a:t>
                      </a:r>
                      <a:r>
                        <a:rPr lang="th-TH" sz="12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  <a:endParaRPr lang="en-US" sz="12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ในปีบัญชี 256</a:t>
                      </a: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สำนักงานกองทุนพัฒนาบทบาทสตรี สามารถดำเนินการต่อเนื่องในด้านการจ่ายเงินและการรับเงินผ่านระบบ </a:t>
                      </a: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KTB 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Corporate Online 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ได้ครบถ้วนในกิจกรรมด้านการรับ - การจ่ายเงิน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2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ผลงานที่คาดว่าจะดำเนินการต่อไป</a:t>
                      </a:r>
                      <a:r>
                        <a:rPr lang="th-TH" sz="12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12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จัดเก็บเอกสารหลักฐานในการจ่ายเงินและรับเงินของกองทุนพัฒนาบทบาทสตรีผ่านระบบอิเล็กทรอนิกส์ของเดือนพฤษภาคม</a:t>
                      </a:r>
                      <a:r>
                        <a:rPr lang="th-TH" sz="12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2565  </a:t>
                      </a:r>
                      <a:endParaRPr lang="th-TH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657300973"/>
              </p:ext>
            </p:extLst>
          </p:nvPr>
        </p:nvGraphicFramePr>
        <p:xfrm>
          <a:off x="5526792" y="1013692"/>
          <a:ext cx="4383494" cy="4701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74504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238461"/>
            <a:ext cx="10160000" cy="161375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4.3 รายงานผลตามประกาศคณะกรรมการบริหารกองทุนพัฒนาบทบาทสตรี </a:t>
            </a:r>
            <a:b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เรื่อง หลักเกณฑ์ วิธีการ และเงื่อนไขเกี่ยวกับการลดอัตราดอกเบี้ยเงินกู้และอัตราดอกเบี้ย</a:t>
            </a:r>
            <a:b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ผิดนัดกองทุนพัฒนาบทบาทสตรี พ.ศ. 2563 (ฉบับที่ 4)                               </a:t>
            </a:r>
            <a:endParaRPr lang="en-US" sz="19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30000"/>
              </a:lnSpc>
            </a:pPr>
            <a:endParaRPr lang="en-GB" sz="20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7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38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39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49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0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0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1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5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4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</p:spTree>
    <p:extLst>
      <p:ext uri="{BB962C8B-B14F-4D97-AF65-F5344CB8AC3E}">
        <p14:creationId xmlns:p14="http://schemas.microsoft.com/office/powerpoint/2010/main" val="4226281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7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38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39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49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0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0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1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5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aphicFrame>
        <p:nvGraphicFramePr>
          <p:cNvPr id="31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449310"/>
              </p:ext>
            </p:extLst>
          </p:nvPr>
        </p:nvGraphicFramePr>
        <p:xfrm>
          <a:off x="285044" y="1754641"/>
          <a:ext cx="9575799" cy="2333377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818091">
                  <a:extLst>
                    <a:ext uri="{9D8B030D-6E8A-4147-A177-3AD203B41FA5}">
                      <a16:colId xmlns:a16="http://schemas.microsoft.com/office/drawing/2014/main" val="675763228"/>
                    </a:ext>
                  </a:extLst>
                </a:gridCol>
                <a:gridCol w="1453407">
                  <a:extLst>
                    <a:ext uri="{9D8B030D-6E8A-4147-A177-3AD203B41FA5}">
                      <a16:colId xmlns:a16="http://schemas.microsoft.com/office/drawing/2014/main" val="4133390910"/>
                    </a:ext>
                  </a:extLst>
                </a:gridCol>
                <a:gridCol w="1540363">
                  <a:extLst>
                    <a:ext uri="{9D8B030D-6E8A-4147-A177-3AD203B41FA5}">
                      <a16:colId xmlns:a16="http://schemas.microsoft.com/office/drawing/2014/main" val="524894574"/>
                    </a:ext>
                  </a:extLst>
                </a:gridCol>
                <a:gridCol w="1374981">
                  <a:extLst>
                    <a:ext uri="{9D8B030D-6E8A-4147-A177-3AD203B41FA5}">
                      <a16:colId xmlns:a16="http://schemas.microsoft.com/office/drawing/2014/main" val="1446939428"/>
                    </a:ext>
                  </a:extLst>
                </a:gridCol>
                <a:gridCol w="1059543">
                  <a:extLst>
                    <a:ext uri="{9D8B030D-6E8A-4147-A177-3AD203B41FA5}">
                      <a16:colId xmlns:a16="http://schemas.microsoft.com/office/drawing/2014/main" val="262646057"/>
                    </a:ext>
                  </a:extLst>
                </a:gridCol>
                <a:gridCol w="1393371">
                  <a:extLst>
                    <a:ext uri="{9D8B030D-6E8A-4147-A177-3AD203B41FA5}">
                      <a16:colId xmlns:a16="http://schemas.microsoft.com/office/drawing/2014/main" val="1655999410"/>
                    </a:ext>
                  </a:extLst>
                </a:gridCol>
                <a:gridCol w="1936043">
                  <a:extLst>
                    <a:ext uri="{9D8B030D-6E8A-4147-A177-3AD203B41FA5}">
                      <a16:colId xmlns:a16="http://schemas.microsoft.com/office/drawing/2014/main" val="321837448"/>
                    </a:ext>
                  </a:extLst>
                </a:gridCol>
              </a:tblGrid>
              <a:tr h="53370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4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5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โครงการ</a:t>
                      </a:r>
                      <a:br>
                        <a:rPr lang="th-TH" sz="145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45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ที่ได้รับอนุมัติ</a:t>
                      </a:r>
                      <a:endParaRPr lang="en-US" sz="14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4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50" b="1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จำนวนเงิน</a:t>
                      </a:r>
                      <a:br>
                        <a:rPr lang="th-TH" sz="1450" b="1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450" b="1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ที่อนุมัติ</a:t>
                      </a:r>
                      <a:endParaRPr lang="en-US" sz="1450" b="1" spc="-4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5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รายละเอียดโครงการ</a:t>
                      </a:r>
                      <a:endParaRPr lang="en-US" sz="14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4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50" b="1" spc="-8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โครงการ</a:t>
                      </a:r>
                      <a:br>
                        <a:rPr lang="th-TH" sz="1450" b="1" spc="-8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450" b="1" spc="-8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ที่ผิดนัดชำระหนี้</a:t>
                      </a:r>
                      <a:r>
                        <a:rPr lang="th-TH" sz="1450" b="1" spc="-25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หลังได้รับอนุมัติ</a:t>
                      </a:r>
                      <a:endParaRPr lang="en-US" sz="14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50" b="1" spc="-25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จำนวนเงินรายงวด</a:t>
                      </a:r>
                      <a:endParaRPr lang="en-US" sz="14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5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ที่ได้รับชำระแล้ว</a:t>
                      </a:r>
                      <a:endParaRPr lang="en-US" sz="14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745148"/>
                  </a:ext>
                </a:extLst>
              </a:tr>
              <a:tr h="94311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5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ปรับโครงสร้างหนี้</a:t>
                      </a:r>
                      <a:endParaRPr lang="en-US" sz="14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5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ยกเลิก</a:t>
                      </a:r>
                      <a:br>
                        <a:rPr lang="th-TH" sz="145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45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เข้าร่วมมาตรการ</a:t>
                      </a:r>
                      <a:endParaRPr lang="en-US" sz="14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5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ปิดโครงการ</a:t>
                      </a:r>
                      <a:endParaRPr lang="en-US" sz="14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946513"/>
                  </a:ext>
                </a:extLst>
              </a:tr>
              <a:tr h="4282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2,</a:t>
                      </a:r>
                      <a:r>
                        <a:rPr lang="th-TH" sz="14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759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253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,260,463.46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 spc="-25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2,578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 spc="-25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46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23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,111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1,467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882007"/>
                  </a:ext>
                </a:extLst>
              </a:tr>
              <a:tr h="42827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จำนวนเงิน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spc="-25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234,196,260.89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</a:t>
                      </a: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,033,893.05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417</a:t>
                      </a: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,181.77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113,335,544.28</a:t>
                      </a:r>
                      <a:endParaRPr lang="en-US" sz="18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21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751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467.67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169773"/>
                  </a:ext>
                </a:extLst>
              </a:tr>
            </a:tbl>
          </a:graphicData>
        </a:graphic>
      </p:graphicFrame>
      <p:sp>
        <p:nvSpPr>
          <p:cNvPr id="51" name="สี่เหลี่ยมผืนผ้ามุมมน 189"/>
          <p:cNvSpPr/>
          <p:nvPr/>
        </p:nvSpPr>
        <p:spPr>
          <a:xfrm>
            <a:off x="7445022" y="4802458"/>
            <a:ext cx="2482162" cy="322397"/>
          </a:xfrm>
          <a:prstGeom prst="roundRect">
            <a:avLst/>
          </a:prstGeom>
          <a:solidFill>
            <a:schemeClr val="accent3">
              <a:lumMod val="40000"/>
              <a:lumOff val="60000"/>
              <a:alpha val="7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18 กรกฎาคม 2565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-36281" y="-222288"/>
            <a:ext cx="10205749" cy="1607012"/>
            <a:chOff x="-36281" y="-222288"/>
            <a:chExt cx="10205749" cy="1607012"/>
          </a:xfrm>
        </p:grpSpPr>
        <p:grpSp>
          <p:nvGrpSpPr>
            <p:cNvPr id="5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36281" y="-17123"/>
              <a:ext cx="10205749" cy="870909"/>
              <a:chOff x="-41176" y="-180236"/>
              <a:chExt cx="9185176" cy="783820"/>
            </a:xfrm>
          </p:grpSpPr>
          <p:sp>
            <p:nvSpPr>
              <p:cNvPr id="5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39988" y="85700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41176" y="-180236"/>
                <a:ext cx="9173747" cy="70628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5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79865" y="-222288"/>
              <a:ext cx="4372181" cy="1607012"/>
              <a:chOff x="5480255" y="-436890"/>
              <a:chExt cx="3934964" cy="1446311"/>
            </a:xfrm>
          </p:grpSpPr>
          <p:sp>
            <p:nvSpPr>
              <p:cNvPr id="5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71342" y="-159480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5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80255" y="-436890"/>
                <a:ext cx="1720549" cy="144631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5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891417" y="-117146"/>
                <a:ext cx="943202" cy="6222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2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99153" y="-44068"/>
            <a:ext cx="5680712" cy="76763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รายงานผลตามประกาศคณะกรรมการบริหารกองทุนพัฒนาบทบาทสตรี </a:t>
            </a:r>
            <a:b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เรื่อง หลักเกณฑ์ วิธีการ และเงื่อนไขเกี่ยวกับการลดอัตราดอกเบี้ยเงินกู้</a:t>
            </a:r>
            <a:b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และอัตราดอกเบี้ยผิดนัดกองทุนพัฒนาบทบาทสตรี พ.ศ. 2563 (ฉบับที่ 4)                               </a:t>
            </a:r>
            <a:endParaRPr lang="en-US" sz="13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30000"/>
              </a:lnSpc>
            </a:pPr>
            <a:endParaRPr lang="en-GB" sz="14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336511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488344"/>
            <a:ext cx="10160000" cy="161375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4.4 รายงานความก้าวหน้าโครงการพัฒนาระบบบัญชีการเงิน</a:t>
            </a:r>
            <a:br>
              <a:rPr lang="th-TH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และระบบโปรแกรมทะเบียนลูกหนี้</a:t>
            </a:r>
            <a:endParaRPr lang="en-US" sz="20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30000"/>
              </a:lnSpc>
            </a:pPr>
            <a:endParaRPr lang="en-US" sz="1900" b="1" spc="-7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7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38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39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49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0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0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1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5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4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</p:spTree>
    <p:extLst>
      <p:ext uri="{BB962C8B-B14F-4D97-AF65-F5344CB8AC3E}">
        <p14:creationId xmlns:p14="http://schemas.microsoft.com/office/powerpoint/2010/main" val="39853595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7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38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39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49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0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0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1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5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-23581" y="-210695"/>
            <a:ext cx="10193050" cy="1541268"/>
            <a:chOff x="-23581" y="-292863"/>
            <a:chExt cx="10193050" cy="1541268"/>
          </a:xfrm>
        </p:grpSpPr>
        <p:grpSp>
          <p:nvGrpSpPr>
            <p:cNvPr id="5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-85592"/>
              <a:ext cx="10193050" cy="739577"/>
              <a:chOff x="-29746" y="-241856"/>
              <a:chExt cx="9173747" cy="665619"/>
            </a:xfrm>
          </p:grpSpPr>
          <p:sp>
            <p:nvSpPr>
              <p:cNvPr id="5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46073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71133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6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241856"/>
                <a:ext cx="9173747" cy="525406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5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92863"/>
              <a:ext cx="4376902" cy="1541268"/>
              <a:chOff x="5491686" y="-500408"/>
              <a:chExt cx="3939213" cy="1387141"/>
            </a:xfrm>
          </p:grpSpPr>
          <p:sp>
            <p:nvSpPr>
              <p:cNvPr id="54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5451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5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50040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5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21194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61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455331" y="16408"/>
            <a:ext cx="4617613" cy="491607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10000"/>
              </a:lnSpc>
            </a:pPr>
            <a:r>
              <a:rPr lang="th-TH" sz="140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4.4 รายงานความก้าวหน้าโครงการพัฒนาระบบบัญชีการเงิน</a:t>
            </a:r>
            <a:br>
              <a:rPr lang="th-TH" sz="140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และระบบโปรแกรมทะเบียนลูกหนี้</a:t>
            </a:r>
            <a:endParaRPr lang="en-US" sz="1400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0" y="787632"/>
            <a:ext cx="2528713" cy="771875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40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รายละเอียดขั้นตอนดำเนินการ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645640" y="931709"/>
            <a:ext cx="6708818" cy="6469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โครงการพัฒนาระบบบัญชีการเงินและโปรแกรมทะเบียนลูกหนี้ </a:t>
            </a:r>
            <a:b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(วิธีประกวดราคาอิเล็กทรอนิกส์)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122895"/>
              </p:ext>
            </p:extLst>
          </p:nvPr>
        </p:nvGraphicFramePr>
        <p:xfrm>
          <a:off x="897537" y="1750787"/>
          <a:ext cx="8174517" cy="3237717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547114">
                  <a:extLst>
                    <a:ext uri="{9D8B030D-6E8A-4147-A177-3AD203B41FA5}">
                      <a16:colId xmlns:a16="http://schemas.microsoft.com/office/drawing/2014/main" val="1877882646"/>
                    </a:ext>
                  </a:extLst>
                </a:gridCol>
                <a:gridCol w="3910251">
                  <a:extLst>
                    <a:ext uri="{9D8B030D-6E8A-4147-A177-3AD203B41FA5}">
                      <a16:colId xmlns:a16="http://schemas.microsoft.com/office/drawing/2014/main" val="2869053412"/>
                    </a:ext>
                  </a:extLst>
                </a:gridCol>
                <a:gridCol w="836762">
                  <a:extLst>
                    <a:ext uri="{9D8B030D-6E8A-4147-A177-3AD203B41FA5}">
                      <a16:colId xmlns:a16="http://schemas.microsoft.com/office/drawing/2014/main" val="521308274"/>
                    </a:ext>
                  </a:extLst>
                </a:gridCol>
                <a:gridCol w="1045952">
                  <a:extLst>
                    <a:ext uri="{9D8B030D-6E8A-4147-A177-3AD203B41FA5}">
                      <a16:colId xmlns:a16="http://schemas.microsoft.com/office/drawing/2014/main" val="1747198762"/>
                    </a:ext>
                  </a:extLst>
                </a:gridCol>
                <a:gridCol w="1834438">
                  <a:extLst>
                    <a:ext uri="{9D8B030D-6E8A-4147-A177-3AD203B41FA5}">
                      <a16:colId xmlns:a16="http://schemas.microsoft.com/office/drawing/2014/main" val="866381377"/>
                    </a:ext>
                  </a:extLst>
                </a:gridCol>
              </a:tblGrid>
              <a:tr h="352737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รายละเอียดดำเนินการ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วันที่เสนอ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วันที่อนุมัติ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หมายเหตุ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396318"/>
                  </a:ext>
                </a:extLst>
              </a:tr>
              <a:tr h="28849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ขออนุมัติโครงการ+โครงการ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 มิย.65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 มิย.65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อนุมัติแล้ว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137164"/>
                  </a:ext>
                </a:extLst>
              </a:tr>
              <a:tr h="28849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endParaRPr lang="th-TH" sz="1200" b="0" i="0" u="none" strike="noStrike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ขออนุมัติประกาศแผนจัดซื้อจัดจ้างฯ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 มิย.65</a:t>
                      </a:r>
                      <a:endParaRPr lang="th-TH" sz="1200" b="0" i="0" u="none" strike="noStrike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 มิย.65</a:t>
                      </a:r>
                      <a:endParaRPr lang="th-TH" sz="1200" b="0" i="0" u="none" strike="noStrike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ประกาศแล้ว 29 มิย.65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2392122"/>
                  </a:ext>
                </a:extLst>
              </a:tr>
              <a:tr h="28849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ขออนุมัติดำเนินโครงการ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 มิย.65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 มิย.65</a:t>
                      </a:r>
                      <a:endParaRPr lang="th-TH" sz="1200" b="0" i="0" u="none" strike="noStrike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อนุมัติแล้ว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057880"/>
                  </a:ext>
                </a:extLst>
              </a:tr>
              <a:tr h="28849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  <a:endParaRPr lang="th-TH" sz="1200" b="0" i="0" u="none" strike="noStrike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ขออนุมัติแต่งตั้งคณะฯ </a:t>
                      </a:r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TOR + </a:t>
                      </a:r>
                      <a:r>
                        <a:rPr lang="th-TH" sz="120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ราคากลางฯ</a:t>
                      </a:r>
                      <a:endParaRPr lang="th-TH" sz="1200" b="0" i="0" u="none" strike="noStrike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 มิย.65</a:t>
                      </a:r>
                      <a:endParaRPr lang="th-TH" sz="1200" b="0" i="0" u="none" strike="noStrike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 กค.65</a:t>
                      </a:r>
                      <a:endParaRPr lang="th-TH" sz="1200" b="0" i="0" u="none" strike="noStrike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อนุมัติแล้ว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974525"/>
                  </a:ext>
                </a:extLst>
              </a:tr>
              <a:tr h="28849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- คำสั่ง </a:t>
                      </a:r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TOR+</a:t>
                      </a:r>
                      <a:r>
                        <a:rPr lang="th-TH" sz="120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ราคากลางฯ</a:t>
                      </a:r>
                      <a:endParaRPr lang="th-TH" sz="1200" b="0" i="0" u="none" strike="noStrike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945/65 ลว.1/7/65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424801"/>
                  </a:ext>
                </a:extLst>
              </a:tr>
              <a:tr h="28849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ขอความเห็นชอบ </a:t>
                      </a:r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TOR+</a:t>
                      </a:r>
                      <a:r>
                        <a:rPr lang="th-TH" sz="120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ราคากลาง + เห็นชอบรายงานฯ</a:t>
                      </a:r>
                      <a:endParaRPr lang="th-TH" sz="1200" b="0" i="0" u="none" strike="noStrike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 กค.65</a:t>
                      </a:r>
                      <a:endParaRPr lang="th-TH" sz="1200" b="0" i="0" u="none" strike="noStrike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 กค.65</a:t>
                      </a:r>
                      <a:endParaRPr lang="th-TH" sz="1200" b="0" i="0" u="none" strike="noStrike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5976475"/>
                  </a:ext>
                </a:extLst>
              </a:tr>
              <a:tr h="28849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แต่งตั้งคณะกรรมการจ้างฯ และคณะกรรมการตรวจรับ</a:t>
                      </a:r>
                      <a:endParaRPr lang="th-TH" sz="1200" b="0" i="0" u="none" strike="noStrike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037612"/>
                  </a:ext>
                </a:extLst>
              </a:tr>
              <a:tr h="28849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- ประกาศร่างและเอกสารจ้างที่ปรึกษาในระบบ </a:t>
                      </a:r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EGP</a:t>
                      </a:r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18-20 กค.65</a:t>
                      </a:r>
                      <a:endParaRPr lang="th-TH" sz="1200" b="0" i="0" u="none" strike="noStrike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 วันทำการ</a:t>
                      </a:r>
                      <a:endParaRPr lang="th-TH" sz="1200" b="1" i="0" u="none" strike="noStrike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4912117"/>
                  </a:ext>
                </a:extLst>
              </a:tr>
              <a:tr h="28849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- แนบ </a:t>
                      </a:r>
                      <a:r>
                        <a:rPr lang="en-US" sz="120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TOR + </a:t>
                      </a:r>
                      <a:r>
                        <a:rPr lang="th-TH" sz="120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ราคากลาง และรายงานการประชุมฯ</a:t>
                      </a:r>
                      <a:endParaRPr lang="th-TH" sz="1200" b="0" i="0" u="none" strike="noStrike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241696"/>
                  </a:ext>
                </a:extLst>
              </a:tr>
              <a:tr h="28849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- คำสั่งคณะกรรมการฯ จ้าง + คณะกรรมการตรวจรับฯ</a:t>
                      </a:r>
                      <a:endParaRPr lang="th-TH" sz="1200" b="0" i="0" u="none" strike="noStrike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385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85251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7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38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39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49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0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0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1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5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-23581" y="-210695"/>
            <a:ext cx="10193050" cy="1541268"/>
            <a:chOff x="-23581" y="-292863"/>
            <a:chExt cx="10193050" cy="1541268"/>
          </a:xfrm>
        </p:grpSpPr>
        <p:grpSp>
          <p:nvGrpSpPr>
            <p:cNvPr id="5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-85592"/>
              <a:ext cx="10193050" cy="739577"/>
              <a:chOff x="-29746" y="-241856"/>
              <a:chExt cx="9173747" cy="665619"/>
            </a:xfrm>
          </p:grpSpPr>
          <p:sp>
            <p:nvSpPr>
              <p:cNvPr id="5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46073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71133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6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241856"/>
                <a:ext cx="9173747" cy="525406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5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92863"/>
              <a:ext cx="4376902" cy="1541268"/>
              <a:chOff x="5491686" y="-500408"/>
              <a:chExt cx="3939213" cy="1387141"/>
            </a:xfrm>
          </p:grpSpPr>
          <p:sp>
            <p:nvSpPr>
              <p:cNvPr id="54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5451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5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50040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5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21194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61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455331" y="16408"/>
            <a:ext cx="4617613" cy="491607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10000"/>
              </a:lnSpc>
            </a:pPr>
            <a:r>
              <a:rPr lang="th-TH" sz="140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4.4 รายงานความก้าวหน้าโครงการพัฒนาระบบบัญชีการเงิน</a:t>
            </a:r>
            <a:br>
              <a:rPr lang="th-TH" sz="140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และระบบโปรแกรมทะเบียนลูกหนี้</a:t>
            </a:r>
            <a:endParaRPr lang="en-US" sz="1400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631618"/>
              </p:ext>
            </p:extLst>
          </p:nvPr>
        </p:nvGraphicFramePr>
        <p:xfrm>
          <a:off x="882977" y="1100809"/>
          <a:ext cx="8174517" cy="3714672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547114">
                  <a:extLst>
                    <a:ext uri="{9D8B030D-6E8A-4147-A177-3AD203B41FA5}">
                      <a16:colId xmlns:a16="http://schemas.microsoft.com/office/drawing/2014/main" val="1877882646"/>
                    </a:ext>
                  </a:extLst>
                </a:gridCol>
                <a:gridCol w="3910251">
                  <a:extLst>
                    <a:ext uri="{9D8B030D-6E8A-4147-A177-3AD203B41FA5}">
                      <a16:colId xmlns:a16="http://schemas.microsoft.com/office/drawing/2014/main" val="2869053412"/>
                    </a:ext>
                  </a:extLst>
                </a:gridCol>
                <a:gridCol w="836762">
                  <a:extLst>
                    <a:ext uri="{9D8B030D-6E8A-4147-A177-3AD203B41FA5}">
                      <a16:colId xmlns:a16="http://schemas.microsoft.com/office/drawing/2014/main" val="521308274"/>
                    </a:ext>
                  </a:extLst>
                </a:gridCol>
                <a:gridCol w="1045952">
                  <a:extLst>
                    <a:ext uri="{9D8B030D-6E8A-4147-A177-3AD203B41FA5}">
                      <a16:colId xmlns:a16="http://schemas.microsoft.com/office/drawing/2014/main" val="1747198762"/>
                    </a:ext>
                  </a:extLst>
                </a:gridCol>
                <a:gridCol w="1834438">
                  <a:extLst>
                    <a:ext uri="{9D8B030D-6E8A-4147-A177-3AD203B41FA5}">
                      <a16:colId xmlns:a16="http://schemas.microsoft.com/office/drawing/2014/main" val="866381377"/>
                    </a:ext>
                  </a:extLst>
                </a:gridCol>
              </a:tblGrid>
              <a:tr h="30955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รายละเอียดดำเนินการ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วันที่เสนอ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วันที่อนุมัติ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หมายเหตุ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396318"/>
                  </a:ext>
                </a:extLst>
              </a:tr>
              <a:tr h="30955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รายงานผลร่างประกาศฯ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 กค.65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 กค.65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3137164"/>
                  </a:ext>
                </a:extLst>
              </a:tr>
              <a:tr h="30955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- เผยแพร่ประกาศฯ (ฉบับจริง)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 กค.-11 สค.</a:t>
                      </a:r>
                      <a:endParaRPr lang="th-TH" sz="1200" b="0" i="0" u="none" strike="noStrike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 วันทำการ</a:t>
                      </a:r>
                      <a:endParaRPr lang="th-TH" sz="1200" b="1" i="0" u="none" strike="noStrike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2392122"/>
                  </a:ext>
                </a:extLst>
              </a:tr>
              <a:tr h="30955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ผู้เสนอราคายื่นเอกสารข้อเสนอต่อหน่วยงานฯ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 สค.65</a:t>
                      </a:r>
                      <a:endParaRPr lang="th-TH" sz="1200" b="0" i="0" u="none" strike="noStrike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 วันทำการ</a:t>
                      </a:r>
                      <a:endParaRPr lang="th-TH" sz="1200" b="1" i="0" u="none" strike="noStrike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2057880"/>
                  </a:ext>
                </a:extLst>
              </a:tr>
              <a:tr h="30955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- คณะกรรมการจ้างฯ พิจารณาผลฯ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16-18 สค.65</a:t>
                      </a:r>
                      <a:endParaRPr lang="th-TH" sz="1200" b="0" i="0" u="none" strike="noStrike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ภายใน 5 วันทำการ</a:t>
                      </a:r>
                      <a:endParaRPr lang="th-TH" sz="1200" b="1" i="0" u="none" strike="noStrike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4974525"/>
                  </a:ext>
                </a:extLst>
              </a:tr>
              <a:tr h="30955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รายงานผลพิจารณาฯ + ประกาศผู้ชนะ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 สค.65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 สค.65</a:t>
                      </a:r>
                      <a:endParaRPr lang="th-TH" sz="1200" b="0" i="0" u="none" strike="noStrike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th-TH" sz="1200" b="0" i="0" u="none" strike="noStrike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424801"/>
                  </a:ext>
                </a:extLst>
              </a:tr>
              <a:tr h="30955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- แนบรายงานการประชุมฯ คณะกรรมการจ้างฯ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th-TH" sz="1200" b="0" i="0" u="none" strike="noStrike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th-TH" sz="1200" b="0" i="0" u="none" strike="noStrike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5976475"/>
                  </a:ext>
                </a:extLst>
              </a:tr>
              <a:tr h="30955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- ประกาศผู้ชนะการเสนอราคาจ้างฯ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 สค.65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อุทธรณ์ 7 วันทำการ</a:t>
                      </a:r>
                      <a:endParaRPr lang="th-TH" sz="1200" b="1" i="0" u="none" strike="noStrike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6037612"/>
                  </a:ext>
                </a:extLst>
              </a:tr>
              <a:tr h="30955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รายงานผลอุทธรณ์ + แจ้งให้มาลงนามในสัญญาฯ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 กย.65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 กย.65</a:t>
                      </a:r>
                      <a:endParaRPr lang="th-TH" sz="1200" b="0" i="0" u="none" strike="noStrike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th-TH" sz="1200" b="0" i="0" u="none" strike="noStrike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4912117"/>
                  </a:ext>
                </a:extLst>
              </a:tr>
              <a:tr h="30955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- หนังสือแจ้งให้มาลงนามฯ 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6-8 กย.65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 วันทำการ**</a:t>
                      </a:r>
                      <a:endParaRPr lang="th-TH" sz="1200" b="1" i="0" u="none" strike="noStrike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4241696"/>
                  </a:ext>
                </a:extLst>
              </a:tr>
              <a:tr h="30955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บันทึกลงนามในสัญญาฯ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 กย.65</a:t>
                      </a:r>
                      <a:endParaRPr lang="th-TH" sz="1200" b="0" i="0" u="none" strike="noStrike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th-TH" sz="1600" b="0" i="0" u="none" strike="noStrike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3385679"/>
                  </a:ext>
                </a:extLst>
              </a:tr>
              <a:tr h="309556">
                <a:tc>
                  <a:txBody>
                    <a:bodyPr/>
                    <a:lstStyle/>
                    <a:p>
                      <a:pPr algn="ctr" fontAlgn="b"/>
                      <a:endParaRPr lang="th-TH" sz="1400" b="0" i="0" u="none" strike="noStrike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กรณียื่นรายเดียวตัดขั้นตอนการอุทธรณ์</a:t>
                      </a:r>
                      <a:endParaRPr lang="th-TH" sz="1400" b="1" i="0" u="none" strike="noStrike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200" b="0" i="0" u="none" strike="noStrike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6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6203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6757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238461"/>
            <a:ext cx="10160000" cy="161375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4.5  รายงานของผู้สอบบัญชีและรายงานการเงิน </a:t>
            </a:r>
            <a:br>
              <a:rPr lang="th-TH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สำหรับปีสิ้นสุดวันที่ 30 กันยายน 2563</a:t>
            </a:r>
            <a:br>
              <a:rPr lang="th-TH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ของกองทุนพัฒนาบทบาทสตรี</a:t>
            </a:r>
            <a:endParaRPr lang="en-US" sz="20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7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38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39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49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0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0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1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5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4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</p:spTree>
    <p:extLst>
      <p:ext uri="{BB962C8B-B14F-4D97-AF65-F5344CB8AC3E}">
        <p14:creationId xmlns:p14="http://schemas.microsoft.com/office/powerpoint/2010/main" val="3236234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5EBF8325-010C-4714-8148-33F2B0757EC1}"/>
              </a:ext>
            </a:extLst>
          </p:cNvPr>
          <p:cNvSpPr/>
          <p:nvPr/>
        </p:nvSpPr>
        <p:spPr>
          <a:xfrm>
            <a:off x="970104" y="1988781"/>
            <a:ext cx="8023860" cy="1948793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500"/>
              </a:spcAft>
            </a:pPr>
            <a:r>
              <a:rPr lang="th-TH" sz="2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สำนักงานกองทุนพัฒนาบทบาทสตรี (สกส.) </a:t>
            </a:r>
          </a:p>
          <a:p>
            <a:pPr algn="ctr">
              <a:spcAft>
                <a:spcPts val="500"/>
              </a:spcAft>
            </a:pPr>
            <a:r>
              <a:rPr lang="th-TH" sz="2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ได้จัดทำร่างรายงานการ</a:t>
            </a:r>
            <a:r>
              <a:rPr lang="th-TH" sz="2000" spc="-4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ประชุม</a:t>
            </a:r>
            <a:r>
              <a:rPr lang="th-TH" sz="2000" spc="-9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คณะกรรมการบริหารกองทุนฯ </a:t>
            </a:r>
          </a:p>
          <a:p>
            <a:pPr algn="ctr">
              <a:spcAft>
                <a:spcPts val="500"/>
              </a:spcAft>
            </a:pPr>
            <a:r>
              <a:rPr lang="th-TH" sz="2000" spc="-9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ครั้งที่ 6/2565 เมื่อวันจันทร์ที่ 27 มิถุนายน 2565 </a:t>
            </a:r>
          </a:p>
          <a:p>
            <a:pPr algn="ctr">
              <a:spcAft>
                <a:spcPts val="500"/>
              </a:spcAft>
            </a:pPr>
            <a:r>
              <a:rPr lang="th-TH" sz="2000" spc="-4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และจัดส่งให้</a:t>
            </a:r>
            <a:r>
              <a:rPr lang="th-TH" sz="2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คณะกรรมการบริหารกองทุนฯ ทุกท่านทราบล่วงหน้าเรียบร้อยแล้ว </a:t>
            </a:r>
          </a:p>
          <a:p>
            <a:pPr algn="ctr">
              <a:spcAft>
                <a:spcPts val="500"/>
              </a:spcAft>
            </a:pPr>
            <a:r>
              <a:rPr lang="th-TH" sz="2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ปรากฏว่าไม่มีคณะกรรมการฯ แก้ไขหรือให้ข้อมูลเพิ่มเติม</a:t>
            </a:r>
          </a:p>
        </p:txBody>
      </p:sp>
      <p:sp>
        <p:nvSpPr>
          <p:cNvPr id="3" name="Rectangle 2"/>
          <p:cNvSpPr/>
          <p:nvPr/>
        </p:nvSpPr>
        <p:spPr>
          <a:xfrm>
            <a:off x="811530" y="1668780"/>
            <a:ext cx="8298180" cy="256032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2" y="3756463"/>
            <a:ext cx="1002224" cy="1002224"/>
          </a:xfrm>
          <a:prstGeom prst="rect">
            <a:avLst/>
          </a:prstGeom>
        </p:spPr>
      </p:pic>
      <p:grpSp>
        <p:nvGrpSpPr>
          <p:cNvPr id="91" name="Group 90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92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95" name="Picture 2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96" name="Picture 2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97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107" name="Picture 35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108" name="Picture 36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98" name="Picture 2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99" name="Picture 25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00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104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5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6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01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102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3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93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94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35454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4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6" name="TextBox 35"/>
          <p:cNvSpPr txBox="1"/>
          <p:nvPr/>
        </p:nvSpPr>
        <p:spPr>
          <a:xfrm>
            <a:off x="422829" y="21997"/>
            <a:ext cx="6488935" cy="48474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7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2 เรื่อง รับรองรายงานการประชุม ครั้งที่ 6/2565</a:t>
            </a:r>
          </a:p>
        </p:txBody>
      </p:sp>
    </p:spTree>
    <p:extLst>
      <p:ext uri="{BB962C8B-B14F-4D97-AF65-F5344CB8AC3E}">
        <p14:creationId xmlns:p14="http://schemas.microsoft.com/office/powerpoint/2010/main" val="24448484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5106" y="2208294"/>
            <a:ext cx="8830235" cy="1989667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th-TH" sz="3000" b="1" dirty="0">
                <a:solidFill>
                  <a:schemeClr val="accent5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รายงานของผู้สอบบัญชีและรายงานการเงิน</a:t>
            </a:r>
            <a:br>
              <a:rPr lang="th-TH" sz="3000" b="1" dirty="0">
                <a:solidFill>
                  <a:schemeClr val="accent5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3000" b="1" dirty="0">
                <a:solidFill>
                  <a:schemeClr val="accent5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สำหรับปีสิ้นสุดวันที่ 30 กันยายน 2563 </a:t>
            </a:r>
            <a:br>
              <a:rPr lang="th-TH" sz="3000" b="1" dirty="0">
                <a:solidFill>
                  <a:schemeClr val="accent5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3000" b="1" dirty="0">
                <a:solidFill>
                  <a:schemeClr val="accent5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ของกองทุนพัฒนาบทบาทสตรี กรมการพัฒนาชุมชน</a:t>
            </a:r>
          </a:p>
        </p:txBody>
      </p:sp>
      <p:pic>
        <p:nvPicPr>
          <p:cNvPr id="1026" name="Picture 2" descr="สำนักงานการตรวจเงินแผ่นดิน - วิกิพีเดีย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741" y="486583"/>
            <a:ext cx="1237690" cy="114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ดาวน์โหลดโลโก้กรมการพัฒนาชุมชน ปี 2562 - สำนักงานพัฒนาชุมชนจังหวัดร้อยเอ็ด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564" y="444275"/>
            <a:ext cx="1123339" cy="114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จังหวัดอ่างทอง... - กองทุนพัฒนาบทบาทสตรี - สกส. | Faceboo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421" y="444275"/>
            <a:ext cx="1149000" cy="114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34471" y="107577"/>
            <a:ext cx="9914964" cy="5513294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</p:spTree>
    <p:extLst>
      <p:ext uri="{BB962C8B-B14F-4D97-AF65-F5344CB8AC3E}">
        <p14:creationId xmlns:p14="http://schemas.microsoft.com/office/powerpoint/2010/main" val="36867697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40446" y="4170625"/>
            <a:ext cx="9914964" cy="14502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15" name="Rectangle 14"/>
          <p:cNvSpPr/>
          <p:nvPr/>
        </p:nvSpPr>
        <p:spPr>
          <a:xfrm>
            <a:off x="140446" y="2539615"/>
            <a:ext cx="9914964" cy="16347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657" y="923937"/>
            <a:ext cx="9914964" cy="1615678"/>
          </a:xfrm>
          <a:prstGeom prst="rect">
            <a:avLst/>
          </a:prstGeom>
          <a:solidFill>
            <a:srgbClr val="F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pic>
        <p:nvPicPr>
          <p:cNvPr id="3074" name="Picture 2" descr="ตราครุฑในหนังสือราชการ -  ร่วมสร้างสรรค์แบ่งปันความรู้เพื่อสังคมแห่งการเรียนรู้ - Knowledge Shari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748" y="137178"/>
            <a:ext cx="681737" cy="75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4471" y="107577"/>
            <a:ext cx="9914964" cy="5513294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836" y="1009320"/>
            <a:ext cx="7637926" cy="314043"/>
          </a:xfrm>
        </p:spPr>
        <p:txBody>
          <a:bodyPr anchor="ctr">
            <a:noAutofit/>
          </a:bodyPr>
          <a:lstStyle/>
          <a:p>
            <a:pPr algn="l"/>
            <a:r>
              <a:rPr lang="th-TH" sz="16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หนังสือสำนักงานการตรวจเงินแผ่นดิน </a:t>
            </a:r>
            <a:r>
              <a:rPr lang="th-TH" sz="16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ที่ ตผ 0043/3391 ลงวันที่ 22 ตุลาคม 2563</a:t>
            </a:r>
            <a:endParaRPr lang="th-TH" sz="917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2811" y="945692"/>
            <a:ext cx="7772398" cy="681318"/>
          </a:xfrm>
          <a:prstGeom prst="rect">
            <a:avLst/>
          </a:prstGeom>
        </p:spPr>
        <p:txBody>
          <a:bodyPr vert="horz" lIns="76200" tIns="38100" rIns="76200" bIns="3810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thaiDist"/>
            <a:r>
              <a:rPr lang="th-TH" sz="16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เรียน </a:t>
            </a:r>
            <a:r>
              <a:rPr lang="th-TH" sz="16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อธิบดีกรมการพัฒนาชุมชน</a:t>
            </a:r>
            <a:endParaRPr lang="th-TH" sz="1167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07468" y="1578565"/>
            <a:ext cx="8830235" cy="878594"/>
          </a:xfrm>
          <a:prstGeom prst="rect">
            <a:avLst/>
          </a:prstGeom>
        </p:spPr>
        <p:txBody>
          <a:bodyPr vert="horz" lIns="76200" tIns="38100" rIns="76200" bIns="3810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thaiDist">
              <a:lnSpc>
                <a:spcPct val="130000"/>
              </a:lnSpc>
            </a:pP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สำนักงานการตรวจเงินแผ่นดิน โดยสำนักตรวจสอบการเงินและบริหารพัสดุที่ 17 แจ้งกำหนดเข้าตรวจสอบรายงาน</a:t>
            </a:r>
            <a:b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การเงินกองทุนพัฒนาบทบาทสตรี กรมการพัฒนาชุมชน สำหรับปีสิ้นสุดวันที่ 30 กันยายน 2563 ตั้งแต่วันที่ 20 ตุลาคม 2563 </a:t>
            </a:r>
            <a:b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ถึง วันที่ 30 กันยายน 2564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394" y="2504790"/>
            <a:ext cx="9350188" cy="519608"/>
          </a:xfrm>
          <a:prstGeom prst="rect">
            <a:avLst/>
          </a:prstGeom>
        </p:spPr>
        <p:txBody>
          <a:bodyPr vert="horz" lIns="76200" tIns="38100" rIns="76200" bIns="3810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16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หนังสือกรมการพัฒนาชุมชน </a:t>
            </a:r>
            <a:r>
              <a:rPr lang="th-TH" sz="16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ที่ มท 0416.1/6481 ลงวันที่ 27 พฤศจิกายน 2563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54429" y="2703396"/>
            <a:ext cx="7772398" cy="681318"/>
          </a:xfrm>
          <a:prstGeom prst="rect">
            <a:avLst/>
          </a:prstGeom>
        </p:spPr>
        <p:txBody>
          <a:bodyPr vert="horz" lIns="76200" tIns="38100" rIns="76200" bIns="3810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thaiDist"/>
            <a:r>
              <a:rPr lang="th-TH" sz="16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เรียน </a:t>
            </a:r>
            <a:r>
              <a:rPr lang="th-TH" sz="16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ผู้อำนวยการสำนักงานการตรวจเงินแผ่นดิน</a:t>
            </a:r>
            <a:endParaRPr lang="th-TH" sz="1167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27542" y="2956832"/>
            <a:ext cx="8830235" cy="1036119"/>
          </a:xfrm>
          <a:prstGeom prst="rect">
            <a:avLst/>
          </a:prstGeom>
        </p:spPr>
        <p:txBody>
          <a:bodyPr vert="horz" lIns="76200" tIns="38100" rIns="76200" bIns="3810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thaiDist">
              <a:lnSpc>
                <a:spcPct val="130000"/>
              </a:lnSpc>
            </a:pP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ส่งรายงานการเงิน (งบแสดงฐานะการเงิน) สำหรับปีสิ้นสุดวันที่ 30 กันยายน 2563 ของกองทุนพัฒนาบทบาทสตรี กรมการพัฒนาชุมชน ให้สำนักงานการตรวจเงินแผ่นดินตรวจสอบรายงานการเงินของกองทุนพัฒนาบทบาทสตรี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211953" y="4197516"/>
            <a:ext cx="9350188" cy="379408"/>
          </a:xfrm>
          <a:prstGeom prst="rect">
            <a:avLst/>
          </a:prstGeom>
        </p:spPr>
        <p:txBody>
          <a:bodyPr vert="horz" lIns="76200" tIns="38100" rIns="76200" bIns="3810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16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หนังสือสำนักงานการตรวจเงินแผ่นดิน </a:t>
            </a:r>
            <a:r>
              <a:rPr lang="th-TH" sz="16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ที่ ตผ 0043/4335 ลงวันที่ 20 มิถุนายน 2565</a:t>
            </a:r>
            <a:endParaRPr lang="th-TH" sz="917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54429" y="4555110"/>
            <a:ext cx="7772398" cy="369673"/>
          </a:xfrm>
          <a:prstGeom prst="rect">
            <a:avLst/>
          </a:prstGeom>
        </p:spPr>
        <p:txBody>
          <a:bodyPr vert="horz" lIns="76200" tIns="38100" rIns="76200" bIns="3810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thaiDist"/>
            <a:r>
              <a:rPr lang="th-TH" sz="16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เรียน </a:t>
            </a:r>
            <a:r>
              <a:rPr lang="th-TH" sz="16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อธิบดีกรมการพัฒนาชุมชน</a:t>
            </a:r>
            <a:endParaRPr lang="th-TH" sz="1167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99997" y="4911470"/>
            <a:ext cx="8830235" cy="557217"/>
          </a:xfrm>
          <a:prstGeom prst="rect">
            <a:avLst/>
          </a:prstGeom>
        </p:spPr>
        <p:txBody>
          <a:bodyPr vert="horz" lIns="76200" tIns="38100" rIns="76200" bIns="3810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thaiDist">
              <a:lnSpc>
                <a:spcPct val="130000"/>
              </a:lnSpc>
            </a:pPr>
            <a:endParaRPr lang="th-TH" sz="1333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30000"/>
              </a:lnSpc>
            </a:pPr>
            <a:endParaRPr lang="th-TH" sz="1333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30000"/>
              </a:lnSpc>
            </a:pP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สำนักงานการตรวจเงินแผ่นดิน โดยสำนักตรวจสอบการเงินและบริหารพัสดุที่ 17 แจ้งผลการตรวจสอบรายงานการเงินสำหรับปีสิ้นสุดวันที่ 30 กันยายน 2563 ของกองทุนพัฒนาบทบาทสตรี เรียบร้อยแล้ว</a:t>
            </a:r>
          </a:p>
        </p:txBody>
      </p:sp>
      <p:sp>
        <p:nvSpPr>
          <p:cNvPr id="14" name="Oval 13"/>
          <p:cNvSpPr/>
          <p:nvPr/>
        </p:nvSpPr>
        <p:spPr>
          <a:xfrm>
            <a:off x="151657" y="922754"/>
            <a:ext cx="555812" cy="533485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3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144185" y="2547153"/>
            <a:ext cx="555812" cy="533485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3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144185" y="4166614"/>
            <a:ext cx="555812" cy="533485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3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635420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4470" y="107577"/>
            <a:ext cx="9914966" cy="55132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198" y="2406332"/>
            <a:ext cx="6983507" cy="1644722"/>
          </a:xfr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th-TH" sz="2333" b="1" dirty="0">
                <a:solidFill>
                  <a:schemeClr val="accent5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รายงานการเงินของผู้สอบบัญชีและรายงานการเงิน</a:t>
            </a:r>
            <a:br>
              <a:rPr lang="th-TH" sz="2333" b="1" dirty="0">
                <a:solidFill>
                  <a:schemeClr val="accent5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333" b="1" dirty="0">
                <a:solidFill>
                  <a:schemeClr val="accent5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 กรมการพัฒนาชุมชน </a:t>
            </a:r>
            <a:br>
              <a:rPr lang="th-TH" sz="2333" b="1" dirty="0">
                <a:solidFill>
                  <a:schemeClr val="accent5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333" b="1" dirty="0">
                <a:solidFill>
                  <a:schemeClr val="accent5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สำหรับปีสิ้นสุดวันที่ 30 กันยายน 2563</a:t>
            </a:r>
          </a:p>
        </p:txBody>
      </p:sp>
      <p:pic>
        <p:nvPicPr>
          <p:cNvPr id="1026" name="Picture 2" descr="สำนักงานการตรวจเงินแผ่นดิน - วิกิพีเดีย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4" b="100000" l="0" r="963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658" y="433784"/>
            <a:ext cx="1775012" cy="16463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34471" y="4304554"/>
            <a:ext cx="9914964" cy="943773"/>
          </a:xfrm>
          <a:prstGeom prst="rect">
            <a:avLst/>
          </a:prstGeom>
        </p:spPr>
        <p:txBody>
          <a:bodyPr vert="horz" lIns="76200" tIns="38100" rIns="76200" bIns="3810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667" b="1" dirty="0">
                <a:solidFill>
                  <a:schemeClr val="accent5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สำนักงานการตรวจเงินแผ่นดิน</a:t>
            </a:r>
          </a:p>
        </p:txBody>
      </p:sp>
    </p:spTree>
    <p:extLst>
      <p:ext uri="{BB962C8B-B14F-4D97-AF65-F5344CB8AC3E}">
        <p14:creationId xmlns:p14="http://schemas.microsoft.com/office/powerpoint/2010/main" val="22321900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471" y="2043948"/>
            <a:ext cx="9914964" cy="943773"/>
          </a:xfrm>
        </p:spPr>
        <p:txBody>
          <a:bodyPr>
            <a:normAutofit/>
          </a:bodyPr>
          <a:lstStyle/>
          <a:p>
            <a:r>
              <a:rPr lang="th-TH" sz="45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การไม่แสดงความเห็น</a:t>
            </a:r>
          </a:p>
        </p:txBody>
      </p:sp>
      <p:pic>
        <p:nvPicPr>
          <p:cNvPr id="1026" name="Picture 2" descr="สำนักงานการตรวจเงินแผ่นดิน - วิกิพีเดีย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741" y="486583"/>
            <a:ext cx="1237690" cy="114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ดาวน์โหลดโลโก้กรมการพัฒนาชุมชน ปี 2562 - สำนักงานพัฒนาชุมชนจังหวัดร้อยเอ็ด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564" y="444275"/>
            <a:ext cx="1123339" cy="114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จังหวัดอ่างทอง... - กองทุนพัฒนาบทบาทสตรี - สกส. | Faceboo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421" y="444275"/>
            <a:ext cx="1149000" cy="114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34471" y="107577"/>
            <a:ext cx="9914964" cy="5513294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4471" y="3227299"/>
            <a:ext cx="9914964" cy="2008093"/>
          </a:xfrm>
          <a:prstGeom prst="rect">
            <a:avLst/>
          </a:prstGeom>
        </p:spPr>
        <p:txBody>
          <a:bodyPr vert="horz" lIns="76200" tIns="38100" rIns="76200" bIns="3810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917" b="1" u="sng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เนื่องจาก</a:t>
            </a:r>
            <a:r>
              <a:rPr lang="th-TH" sz="291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สำนักงานการตรวจเงินแผ่นดิน</a:t>
            </a:r>
            <a:br>
              <a:rPr lang="th-TH" sz="2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endParaRPr lang="th-TH" sz="2917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r>
              <a:rPr lang="th-TH" sz="2917" b="1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ไม่สามารถหาหลักฐานการสอบบัญชีที่เหมาะสมอย่างเพียงพอ</a:t>
            </a:r>
            <a:br>
              <a:rPr lang="th-TH" sz="2917" b="1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endParaRPr lang="th-TH" sz="2917" b="1" dirty="0">
              <a:solidFill>
                <a:srgbClr val="FF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r>
              <a:rPr lang="th-TH" sz="2917" b="1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เพื่อเป็นเกณฑ์ในการแสดงความเห็นต่อรายงานการเงิน</a:t>
            </a:r>
          </a:p>
        </p:txBody>
      </p:sp>
    </p:spTree>
    <p:extLst>
      <p:ext uri="{BB962C8B-B14F-4D97-AF65-F5344CB8AC3E}">
        <p14:creationId xmlns:p14="http://schemas.microsoft.com/office/powerpoint/2010/main" val="34970540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471" y="1945335"/>
            <a:ext cx="9914964" cy="94377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h-TH" sz="45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เกณฑ์การไม่แสดงความเห็น</a:t>
            </a:r>
          </a:p>
        </p:txBody>
      </p:sp>
      <p:pic>
        <p:nvPicPr>
          <p:cNvPr id="1026" name="Picture 2" descr="สำนักงานการตรวจเงินแผ่นดิน - วิกิพีเดีย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741" y="486583"/>
            <a:ext cx="1237690" cy="114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ดาวน์โหลดโลโก้กรมการพัฒนาชุมชน ปี 2562 - สำนักงานพัฒนาชุมชนจังหวัดร้อยเอ็ด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564" y="444275"/>
            <a:ext cx="1123339" cy="114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จังหวัดอ่างทอง... - กองทุนพัฒนาบทบาทสตรี - สกส. | Faceboo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421" y="444275"/>
            <a:ext cx="1149000" cy="114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34471" y="107577"/>
            <a:ext cx="9914964" cy="5513294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</p:spTree>
    <p:extLst>
      <p:ext uri="{BB962C8B-B14F-4D97-AF65-F5344CB8AC3E}">
        <p14:creationId xmlns:p14="http://schemas.microsoft.com/office/powerpoint/2010/main" val="15220086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4471" y="107577"/>
            <a:ext cx="9914964" cy="5513294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9296" y="141444"/>
            <a:ext cx="9825317" cy="8541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76200" tIns="38100" rIns="76200" bIns="3810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400" b="1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จากการตรวจสอบ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2771" y="1883826"/>
            <a:ext cx="9178364" cy="1407458"/>
          </a:xfrm>
          <a:prstGeom prst="rect">
            <a:avLst/>
          </a:prstGeom>
          <a:noFill/>
        </p:spPr>
        <p:txBody>
          <a:bodyPr vert="horz" lIns="76200" tIns="38100" rIns="76200" bIns="3810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th-TH" sz="26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ไม่สามารถหาหลักฐานการสอบบัญชีที่เหมาะสมอย่างเพียงพอสำหรับรายการบัญชี (4 ข้อ) ประกอบด้วย</a:t>
            </a:r>
          </a:p>
        </p:txBody>
      </p:sp>
    </p:spTree>
    <p:extLst>
      <p:ext uri="{BB962C8B-B14F-4D97-AF65-F5344CB8AC3E}">
        <p14:creationId xmlns:p14="http://schemas.microsoft.com/office/powerpoint/2010/main" val="24129872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4471" y="107577"/>
            <a:ext cx="9914964" cy="5513294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5154" y="134469"/>
            <a:ext cx="9762564" cy="9437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76200" tIns="38100" rIns="76200" bIns="3810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400" b="1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จากการตรวจสอบ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82709" y="1491343"/>
            <a:ext cx="9618488" cy="2161136"/>
          </a:xfrm>
          <a:prstGeom prst="rect">
            <a:avLst/>
          </a:prstGeom>
          <a:noFill/>
        </p:spPr>
        <p:txBody>
          <a:bodyPr vert="horz" lIns="76200" tIns="38100" rIns="76200" bIns="3810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thaiDist"/>
            <a:r>
              <a:rPr lang="th-TH" sz="26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</a:t>
            </a:r>
            <a:r>
              <a:rPr lang="th-TH" sz="26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1.1 อกส.จ. บันทึกรายการบัญชีที่เกิดขึ้นใน</a:t>
            </a:r>
            <a:r>
              <a:rPr lang="th-TH" sz="2667" u="sng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สมุดรายวันทั่วไป</a:t>
            </a:r>
            <a:br>
              <a:rPr lang="th-TH" sz="2667" u="sng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br>
              <a:rPr lang="th-TH" sz="2667" u="sng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667" u="sng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และบัญชีแยกประเภท</a:t>
            </a:r>
            <a:r>
              <a:rPr lang="th-TH" sz="26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2667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เดือนละหนึ่งครั้ง </a:t>
            </a:r>
            <a:r>
              <a:rPr lang="th-TH" sz="2667" u="sng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ยกเว้น </a:t>
            </a:r>
            <a:r>
              <a:rPr lang="th-TH" sz="26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บัญชีเงินฝากธนาคาร</a:t>
            </a:r>
            <a:br>
              <a:rPr lang="th-TH" sz="26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br>
              <a:rPr lang="th-TH" sz="26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6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ที่มีการบันทึกรายการ</a:t>
            </a:r>
            <a:r>
              <a:rPr lang="th-TH" sz="2667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ปีละหนึ่งครั้ง</a:t>
            </a:r>
            <a:endParaRPr lang="th-TH" sz="2667" u="sng" dirty="0">
              <a:solidFill>
                <a:srgbClr val="FF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2331912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4471" y="107577"/>
            <a:ext cx="9914964" cy="5513294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5154" y="134469"/>
            <a:ext cx="9762564" cy="9437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76200" tIns="38100" rIns="76200" bIns="3810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400" b="1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จากการตรวจสอบ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02771" y="992522"/>
            <a:ext cx="9178364" cy="598154"/>
          </a:xfrm>
          <a:prstGeom prst="rect">
            <a:avLst/>
          </a:prstGeom>
          <a:noFill/>
        </p:spPr>
        <p:txBody>
          <a:bodyPr vert="horz" lIns="76200" tIns="38100" rIns="76200" bIns="3810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thaiDist"/>
            <a:r>
              <a:rPr lang="th-TH" sz="23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1.2 บัญชีเงินฝากกองคลัง – หน่วยงานภาครัฐ</a:t>
            </a:r>
            <a:endParaRPr lang="th-TH" sz="2333" u="sng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042175"/>
              </p:ext>
            </p:extLst>
          </p:nvPr>
        </p:nvGraphicFramePr>
        <p:xfrm>
          <a:off x="1658473" y="2064049"/>
          <a:ext cx="6992469" cy="2325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23010">
                  <a:extLst>
                    <a:ext uri="{9D8B030D-6E8A-4147-A177-3AD203B41FA5}">
                      <a16:colId xmlns:a16="http://schemas.microsoft.com/office/drawing/2014/main" val="554770177"/>
                    </a:ext>
                  </a:extLst>
                </a:gridCol>
                <a:gridCol w="1039906">
                  <a:extLst>
                    <a:ext uri="{9D8B030D-6E8A-4147-A177-3AD203B41FA5}">
                      <a16:colId xmlns:a16="http://schemas.microsoft.com/office/drawing/2014/main" val="973531545"/>
                    </a:ext>
                  </a:extLst>
                </a:gridCol>
                <a:gridCol w="1129553">
                  <a:extLst>
                    <a:ext uri="{9D8B030D-6E8A-4147-A177-3AD203B41FA5}">
                      <a16:colId xmlns:a16="http://schemas.microsoft.com/office/drawing/2014/main" val="3028240876"/>
                    </a:ext>
                  </a:extLst>
                </a:gridCol>
              </a:tblGrid>
              <a:tr h="465138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เงินฝากกองคลัง - หน่วยงานภาครัฐ</a:t>
                      </a:r>
                      <a:endParaRPr lang="th-TH" sz="15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468.10 </a:t>
                      </a:r>
                      <a:endParaRPr lang="th-TH" sz="15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ลบ.</a:t>
                      </a:r>
                    </a:p>
                  </a:txBody>
                  <a:tcPr marL="7938" marR="7938" marT="7938" marB="0" anchor="b"/>
                </a:tc>
                <a:extLst>
                  <a:ext uri="{0D108BD9-81ED-4DB2-BD59-A6C34878D82A}">
                    <a16:rowId xmlns:a16="http://schemas.microsoft.com/office/drawing/2014/main" val="2762939181"/>
                  </a:ext>
                </a:extLst>
              </a:tr>
              <a:tr h="465138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รายงานเคลื่อนไหวเงินฝากกระทรวงการคลัง</a:t>
                      </a:r>
                      <a:endParaRPr lang="th-TH" sz="15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238125" marR="7938" marT="793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55.29 </a:t>
                      </a:r>
                      <a:endParaRPr lang="th-TH" sz="15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b"/>
                </a:tc>
                <a:extLst>
                  <a:ext uri="{0D108BD9-81ED-4DB2-BD59-A6C34878D82A}">
                    <a16:rowId xmlns:a16="http://schemas.microsoft.com/office/drawing/2014/main" val="263857419"/>
                  </a:ext>
                </a:extLst>
              </a:tr>
              <a:tr h="465138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ผลต่าง</a:t>
                      </a:r>
                      <a:endParaRPr lang="th-TH" sz="15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238125" marR="7938" marT="793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412.81 </a:t>
                      </a:r>
                      <a:endParaRPr lang="th-TH" sz="15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b"/>
                </a:tc>
                <a:extLst>
                  <a:ext uri="{0D108BD9-81ED-4DB2-BD59-A6C34878D82A}">
                    <a16:rowId xmlns:a16="http://schemas.microsoft.com/office/drawing/2014/main" val="1368017984"/>
                  </a:ext>
                </a:extLst>
              </a:tr>
              <a:tr h="465138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เพิ่มยอด เงินฝากกองคลัง - หน่วยงานภาครัฐ</a:t>
                      </a:r>
                      <a:endParaRPr lang="th-TH" sz="15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238125" marR="7938" marT="793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56.70 </a:t>
                      </a:r>
                      <a:endParaRPr lang="th-TH" sz="15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b"/>
                </a:tc>
                <a:extLst>
                  <a:ext uri="{0D108BD9-81ED-4DB2-BD59-A6C34878D82A}">
                    <a16:rowId xmlns:a16="http://schemas.microsoft.com/office/drawing/2014/main" val="2336964934"/>
                  </a:ext>
                </a:extLst>
              </a:tr>
              <a:tr h="465138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ผลต่างจากการปรับปรุง ที่เหลือ</a:t>
                      </a:r>
                      <a:endParaRPr lang="th-TH" sz="1500" b="0" i="0" u="none" strike="noStrike" dirty="0">
                        <a:solidFill>
                          <a:srgbClr val="FF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238125" marR="7938" marT="793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 dirty="0">
                        <a:solidFill>
                          <a:srgbClr val="FF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356.11 </a:t>
                      </a:r>
                      <a:endParaRPr lang="th-TH" sz="1500" b="0" i="0" u="none" strike="noStrike" dirty="0">
                        <a:solidFill>
                          <a:srgbClr val="FF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705335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502771" y="4483212"/>
            <a:ext cx="9178364" cy="958365"/>
          </a:xfrm>
          <a:prstGeom prst="rect">
            <a:avLst/>
          </a:prstGeom>
          <a:solidFill>
            <a:srgbClr val="F2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ผลต่างที่เหลือ 356.11 ลบ. </a:t>
            </a:r>
          </a:p>
          <a:p>
            <a:pPr algn="ctr"/>
            <a:r>
              <a:rPr lang="th-TH" sz="2000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กองทุนไม่สามารถแสดงเอกสารหลักฐานให้ตรวจสอบได้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777306"/>
              </p:ext>
            </p:extLst>
          </p:nvPr>
        </p:nvGraphicFramePr>
        <p:xfrm>
          <a:off x="1658473" y="1623420"/>
          <a:ext cx="6992469" cy="4495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92469">
                  <a:extLst>
                    <a:ext uri="{9D8B030D-6E8A-4147-A177-3AD203B41FA5}">
                      <a16:colId xmlns:a16="http://schemas.microsoft.com/office/drawing/2014/main" val="2090530624"/>
                    </a:ext>
                  </a:extLst>
                </a:gridCol>
              </a:tblGrid>
              <a:tr h="4495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ณ 30 กันยายน 2563 </a:t>
                      </a:r>
                      <a:endParaRPr lang="th-TH" sz="17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908357"/>
                  </a:ext>
                </a:extLst>
              </a:tr>
            </a:tbl>
          </a:graphicData>
        </a:graphic>
      </p:graphicFrame>
      <p:sp>
        <p:nvSpPr>
          <p:cNvPr id="2" name="Right Arrow 1"/>
          <p:cNvSpPr/>
          <p:nvPr/>
        </p:nvSpPr>
        <p:spPr>
          <a:xfrm>
            <a:off x="259980" y="1939486"/>
            <a:ext cx="1398493" cy="1090585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00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ผลการตรวจสอบ</a:t>
            </a:r>
            <a:br>
              <a:rPr lang="th-TH" sz="1000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จาก สตง.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59980" y="3129537"/>
            <a:ext cx="1398493" cy="1090585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00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การปรับปรุงระหว่างปี 2563</a:t>
            </a:r>
          </a:p>
        </p:txBody>
      </p:sp>
    </p:spTree>
    <p:extLst>
      <p:ext uri="{BB962C8B-B14F-4D97-AF65-F5344CB8AC3E}">
        <p14:creationId xmlns:p14="http://schemas.microsoft.com/office/powerpoint/2010/main" val="10919322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23684" y="4996886"/>
            <a:ext cx="91148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1.3.2 จากการตรวจสอบความมีอยู่จริงของเงินให้กู้ยืมระยะสั้นและระยะยาว (ตามตารางข้างต้น)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4471" y="107577"/>
            <a:ext cx="9914964" cy="5513294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5154" y="134469"/>
            <a:ext cx="9762564" cy="9437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76200" tIns="38100" rIns="76200" bIns="3810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400" b="1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จากการตรวจสอบ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22193" y="937650"/>
            <a:ext cx="9178364" cy="652931"/>
          </a:xfrm>
          <a:prstGeom prst="rect">
            <a:avLst/>
          </a:prstGeom>
          <a:noFill/>
        </p:spPr>
        <p:txBody>
          <a:bodyPr vert="horz" lIns="76200" tIns="38100" rIns="76200" bIns="3810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thaiDist"/>
            <a:r>
              <a:rPr lang="th-TH" sz="23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1.3 บัญชีเงินให้กู้ยืมระยะสั้น และบัญชีเงินให้กู้ยืมระยะยาว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581005"/>
              </p:ext>
            </p:extLst>
          </p:nvPr>
        </p:nvGraphicFramePr>
        <p:xfrm>
          <a:off x="522193" y="1578895"/>
          <a:ext cx="9034186" cy="24923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6793">
                  <a:extLst>
                    <a:ext uri="{9D8B030D-6E8A-4147-A177-3AD203B41FA5}">
                      <a16:colId xmlns:a16="http://schemas.microsoft.com/office/drawing/2014/main" val="38259867"/>
                    </a:ext>
                  </a:extLst>
                </a:gridCol>
                <a:gridCol w="1866793">
                  <a:extLst>
                    <a:ext uri="{9D8B030D-6E8A-4147-A177-3AD203B41FA5}">
                      <a16:colId xmlns:a16="http://schemas.microsoft.com/office/drawing/2014/main" val="1408418026"/>
                    </a:ext>
                  </a:extLst>
                </a:gridCol>
                <a:gridCol w="1335369">
                  <a:extLst>
                    <a:ext uri="{9D8B030D-6E8A-4147-A177-3AD203B41FA5}">
                      <a16:colId xmlns:a16="http://schemas.microsoft.com/office/drawing/2014/main" val="2547740498"/>
                    </a:ext>
                  </a:extLst>
                </a:gridCol>
                <a:gridCol w="1033771">
                  <a:extLst>
                    <a:ext uri="{9D8B030D-6E8A-4147-A177-3AD203B41FA5}">
                      <a16:colId xmlns:a16="http://schemas.microsoft.com/office/drawing/2014/main" val="2644254261"/>
                    </a:ext>
                  </a:extLst>
                </a:gridCol>
                <a:gridCol w="1819836">
                  <a:extLst>
                    <a:ext uri="{9D8B030D-6E8A-4147-A177-3AD203B41FA5}">
                      <a16:colId xmlns:a16="http://schemas.microsoft.com/office/drawing/2014/main" val="664491791"/>
                    </a:ext>
                  </a:extLst>
                </a:gridCol>
                <a:gridCol w="1111624">
                  <a:extLst>
                    <a:ext uri="{9D8B030D-6E8A-4147-A177-3AD203B41FA5}">
                      <a16:colId xmlns:a16="http://schemas.microsoft.com/office/drawing/2014/main" val="2796479404"/>
                    </a:ext>
                  </a:extLst>
                </a:gridCol>
              </a:tblGrid>
              <a:tr h="300178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th-TH" sz="13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สำหรับปีสิ้นสุดวันที่ 30 กันยายน 2563</a:t>
                      </a:r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308250"/>
                  </a:ext>
                </a:extLst>
              </a:tr>
              <a:tr h="6489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3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เงินให้กู้ยืม</a:t>
                      </a:r>
                      <a:endParaRPr lang="th-TH" sz="13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รายงานการเงินของกองทุน </a:t>
                      </a:r>
                      <a:b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วันที่ 30 กันยายน 2563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จากการยืนยันยอดของ อกส.จ.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ผลต่าง</a:t>
                      </a:r>
                      <a:endParaRPr lang="th-TH" sz="13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จากตรวจสอบรายการจาก</a:t>
                      </a:r>
                      <a:b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การยืนยันยอดของ อกส.จ.</a:t>
                      </a:r>
                    </a:p>
                    <a:p>
                      <a:pPr algn="ctr" fontAlgn="b"/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ผลต่าง</a:t>
                      </a:r>
                      <a:endParaRPr lang="th-TH" sz="13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80761"/>
                  </a:ext>
                </a:extLst>
              </a:tr>
              <a:tr h="30017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(ลบ.)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(ลบ.)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(ลบ.)</a:t>
                      </a:r>
                      <a:endParaRPr lang="th-TH" sz="13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(ลบ.)</a:t>
                      </a:r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(ลบ.)</a:t>
                      </a:r>
                      <a:endParaRPr lang="th-TH" sz="13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313398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ระยะสั้น</a:t>
                      </a:r>
                      <a:endParaRPr lang="th-TH" sz="13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2,378.25  </a:t>
                      </a:r>
                      <a:endParaRPr lang="th-TH" sz="13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4474.86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038591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algn="l" fontAlgn="b"/>
                      <a:r>
                        <a:rPr lang="th-TH" sz="13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ระยะยาว</a:t>
                      </a:r>
                      <a:endParaRPr lang="th-TH" sz="13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2067.86</a:t>
                      </a:r>
                      <a:endParaRPr lang="th-TH" sz="13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4593.09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654262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รวมจำนวน</a:t>
                      </a:r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4,446.11 </a:t>
                      </a:r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4,474.86 </a:t>
                      </a:r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300" b="1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28.75 </a:t>
                      </a:r>
                      <a:endParaRPr lang="th-TH" sz="1300" b="1" i="0" u="none" strike="noStrike" dirty="0">
                        <a:solidFill>
                          <a:srgbClr val="FF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4593.09</a:t>
                      </a:r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300" b="1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118.23 </a:t>
                      </a:r>
                      <a:endParaRPr lang="th-TH" sz="1300" b="1" i="0" u="none" strike="noStrike" dirty="0">
                        <a:solidFill>
                          <a:srgbClr val="FF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98988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22192" y="4202655"/>
            <a:ext cx="91148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1.3.1 กองทุนปรับปรุงลดยอดให้ตรงกับระบบ </a:t>
            </a:r>
            <a:r>
              <a:rPr lang="af-ZA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SARA </a:t>
            </a: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ตั้งแต่ปีงบประมาณ พ.ศ. 2561 – 2563 </a:t>
            </a:r>
            <a:r>
              <a:rPr lang="en-US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= </a:t>
            </a: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984.49 ลบ.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2193" y="5330248"/>
            <a:ext cx="9239623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333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ไม่สามารถชี้แจงและแสดงหลักฐานให้ตรวจสอบได้ ส่งผลให้ไม่สามารถตรวจสอบความครบถ้วน ถูกต้องของบัญชีเงินให้กู้ยืม</a:t>
            </a:r>
          </a:p>
        </p:txBody>
      </p:sp>
      <p:sp>
        <p:nvSpPr>
          <p:cNvPr id="7" name="Oval 6"/>
          <p:cNvSpPr/>
          <p:nvPr/>
        </p:nvSpPr>
        <p:spPr>
          <a:xfrm>
            <a:off x="2465294" y="2456328"/>
            <a:ext cx="376518" cy="36307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4277659" y="2441738"/>
            <a:ext cx="376518" cy="36307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6663764" y="2458257"/>
            <a:ext cx="376518" cy="36307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</a:t>
            </a:r>
          </a:p>
        </p:txBody>
      </p:sp>
      <p:sp>
        <p:nvSpPr>
          <p:cNvPr id="4" name="Rectangle 3"/>
          <p:cNvSpPr/>
          <p:nvPr/>
        </p:nvSpPr>
        <p:spPr>
          <a:xfrm>
            <a:off x="491563" y="4466520"/>
            <a:ext cx="9239623" cy="584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th-TH" sz="1333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ไม่สามารถชี้แจงและแสดงหลักฐานให้ตรวจสอบได้ว่าการปรับปรุงดังกล่าว เกิดจากสาเหตุใด และเป็นการปรับปรุงลดยอด</a:t>
            </a:r>
            <a:br>
              <a:rPr lang="th-TH" sz="1333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333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ของลูกหนี้ให้กู้ยืมรายใด </a:t>
            </a:r>
          </a:p>
        </p:txBody>
      </p:sp>
    </p:spTree>
    <p:extLst>
      <p:ext uri="{BB962C8B-B14F-4D97-AF65-F5344CB8AC3E}">
        <p14:creationId xmlns:p14="http://schemas.microsoft.com/office/powerpoint/2010/main" val="274164320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4471" y="107577"/>
            <a:ext cx="9914964" cy="5513294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5154" y="134469"/>
            <a:ext cx="9762564" cy="9437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76200" tIns="38100" rIns="76200" bIns="3810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400" b="1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จากการตรวจสอบ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02770" y="1105133"/>
            <a:ext cx="9178364" cy="608108"/>
          </a:xfrm>
          <a:prstGeom prst="rect">
            <a:avLst/>
          </a:prstGeom>
          <a:noFill/>
        </p:spPr>
        <p:txBody>
          <a:bodyPr vert="horz" lIns="76200" tIns="38100" rIns="76200" bIns="3810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thaiDist"/>
            <a:r>
              <a:rPr lang="th-TH" sz="26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1.4 </a:t>
            </a:r>
            <a:r>
              <a:rPr lang="th-TH" sz="2667" u="sng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บัญชีรายได้สูง/(ต่ำ) กว่าค่าใช้จ่ายสะสม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00739" y="2224975"/>
            <a:ext cx="8821271" cy="1740651"/>
          </a:xfrm>
          <a:prstGeom prst="rect">
            <a:avLst/>
          </a:prstGeom>
          <a:solidFill>
            <a:srgbClr val="FFEFEF"/>
          </a:solidFill>
        </p:spPr>
        <p:txBody>
          <a:bodyPr vert="horz" lIns="76200" tIns="38100" rIns="76200" bIns="3810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8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ณ วันที่ 30 กันยายน 2563</a:t>
            </a:r>
          </a:p>
          <a:p>
            <a:endParaRPr lang="th-TH" sz="2083" b="1" dirty="0"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algn="l"/>
            <a:r>
              <a:rPr lang="th-TH" sz="208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งบแสดงฐานะการเงิน </a:t>
            </a:r>
            <a:r>
              <a:rPr lang="en-US" sz="208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                                =</a:t>
            </a:r>
            <a:r>
              <a:rPr lang="th-TH" sz="208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1,266.43 ล้านบาท </a:t>
            </a:r>
          </a:p>
          <a:p>
            <a:pPr algn="l"/>
            <a:endParaRPr lang="th-TH" sz="2083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/>
            <a:r>
              <a:rPr lang="th-TH" sz="208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บันทึกยอดคงเหลือบัญชีเงินฝากธนาคาร ของ อกส.จ. </a:t>
            </a:r>
            <a:r>
              <a:rPr lang="en-US" sz="208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=</a:t>
            </a:r>
            <a:r>
              <a:rPr lang="th-TH" sz="208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1,053.74 ล้านบาท </a:t>
            </a:r>
          </a:p>
          <a:p>
            <a:pPr algn="thaiDist"/>
            <a:endParaRPr lang="th-TH" sz="2083" dirty="0">
              <a:solidFill>
                <a:srgbClr val="FF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l"/>
            <a:r>
              <a:rPr lang="th-TH" sz="2083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ผลต่าง                                               </a:t>
            </a:r>
            <a:r>
              <a:rPr lang="en-US" sz="2083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        =</a:t>
            </a:r>
            <a:r>
              <a:rPr lang="th-TH" sz="2083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212.69 ล้านบาท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2771" y="4123765"/>
            <a:ext cx="9178364" cy="1317812"/>
          </a:xfrm>
          <a:prstGeom prst="rect">
            <a:avLst/>
          </a:prstGeom>
          <a:solidFill>
            <a:srgbClr val="EFD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th-TH" sz="2000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ส่งผลให้ บัญชีรายได้สูง/(ต่ำ) กว่าค่าใช้จ่ายสะสมสูงไป 1,053.74 บาท </a:t>
            </a:r>
          </a:p>
          <a:p>
            <a:pPr algn="ctr">
              <a:lnSpc>
                <a:spcPct val="130000"/>
              </a:lnSpc>
            </a:pPr>
            <a:r>
              <a:rPr lang="th-TH" sz="2000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และผลต่าง 212.69 ล้านบาท </a:t>
            </a:r>
          </a:p>
          <a:p>
            <a:pPr algn="ctr">
              <a:lnSpc>
                <a:spcPct val="130000"/>
              </a:lnSpc>
            </a:pPr>
            <a:r>
              <a:rPr lang="th-TH" sz="2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กองทุนไม่สามารถแสดงเอกสารหลักฐานให้ตรวจสอบได้</a:t>
            </a:r>
          </a:p>
        </p:txBody>
      </p:sp>
    </p:spTree>
    <p:extLst>
      <p:ext uri="{BB962C8B-B14F-4D97-AF65-F5344CB8AC3E}">
        <p14:creationId xmlns:p14="http://schemas.microsoft.com/office/powerpoint/2010/main" val="3933442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561593" y="2347908"/>
            <a:ext cx="9022702" cy="110871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th-TH" sz="2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3.1 การติดตามมติที่ประชุมครั้งที่ 6/2565</a:t>
            </a:r>
          </a:p>
          <a:p>
            <a:pPr algn="ctr">
              <a:spcAft>
                <a:spcPts val="600"/>
              </a:spcAft>
            </a:pPr>
            <a:r>
              <a:rPr lang="th-TH" sz="2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วันจันทร์ที่ 27 มิถุนายน 2565</a:t>
            </a:r>
          </a:p>
        </p:txBody>
      </p:sp>
      <p:grpSp>
        <p:nvGrpSpPr>
          <p:cNvPr id="124" name="Group 123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12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128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129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130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140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141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131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132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33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137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38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39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34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135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36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126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127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35454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7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52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3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4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5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8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49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50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51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2" name="TextBox 31"/>
          <p:cNvSpPr txBox="1"/>
          <p:nvPr/>
        </p:nvSpPr>
        <p:spPr>
          <a:xfrm>
            <a:off x="797764" y="6443"/>
            <a:ext cx="4565984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</p:spTree>
    <p:extLst>
      <p:ext uri="{BB962C8B-B14F-4D97-AF65-F5344CB8AC3E}">
        <p14:creationId xmlns:p14="http://schemas.microsoft.com/office/powerpoint/2010/main" val="101531439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4471" y="107577"/>
            <a:ext cx="9914964" cy="5513294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4127" y="1371600"/>
            <a:ext cx="9295652" cy="4144173"/>
          </a:xfrm>
          <a:prstGeom prst="rect">
            <a:avLst/>
          </a:prstGeom>
          <a:noFill/>
        </p:spPr>
        <p:txBody>
          <a:bodyPr vert="horz" lIns="76200" tIns="38100" rIns="76200" bIns="3810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th-TH" sz="36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สตง. </a:t>
            </a:r>
            <a:r>
              <a:rPr lang="th-TH" sz="3667" b="1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ตรวจพบว่า</a:t>
            </a:r>
            <a:r>
              <a:rPr lang="th-TH" sz="366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endParaRPr lang="th-TH" sz="2667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30000"/>
              </a:lnSpc>
            </a:pPr>
            <a:r>
              <a:rPr lang="th-TH" sz="23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ในปีงบประมาณ พ.ศ. 2563 </a:t>
            </a:r>
            <a:r>
              <a:rPr lang="th-TH" sz="2333" b="1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เจ้าหน้าที่ของกรมการพัฒนาชุมชน </a:t>
            </a:r>
            <a:r>
              <a:rPr lang="th-TH" sz="23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ผู้ทำหน้าที่เบิกจ่ายเงินฝากคลังของกองทุนในระบบ </a:t>
            </a:r>
            <a:r>
              <a:rPr lang="en-US" sz="23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GFMIS</a:t>
            </a:r>
            <a:r>
              <a:rPr lang="th-TH" sz="23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2333" b="1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เบียดบังเงิน</a:t>
            </a:r>
            <a:br>
              <a:rPr lang="th-TH" sz="2333" b="1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333" b="1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ทางราชการ</a:t>
            </a:r>
            <a:r>
              <a:rPr lang="th-TH" sz="2333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23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ประมาณ</a:t>
            </a:r>
            <a:r>
              <a:rPr lang="th-TH" sz="2333" b="1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ค่าความเสียหายเบื้องต้น </a:t>
            </a:r>
            <a:r>
              <a:rPr lang="th-TH" sz="23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เป็นเงิน </a:t>
            </a:r>
            <a:r>
              <a:rPr lang="th-TH" sz="2333" b="1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26.08 ล้านบาท</a:t>
            </a:r>
          </a:p>
          <a:p>
            <a:pPr algn="l">
              <a:lnSpc>
                <a:spcPct val="130000"/>
              </a:lnSpc>
            </a:pPr>
            <a:endParaRPr lang="th-TH" sz="2333" b="1" dirty="0">
              <a:solidFill>
                <a:srgbClr val="FF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30000"/>
              </a:lnSpc>
            </a:pPr>
            <a:r>
              <a:rPr lang="th-TH" sz="23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ทั้งนี้</a:t>
            </a:r>
            <a:r>
              <a:rPr lang="th-TH" sz="2333" b="1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ยังไม่สามารถระบุผลกระทบที่มีต่อรายงานการเงินของกองทุนสำหรับปีสิ้นสุดวันที่ 30 ก.ย. 63</a:t>
            </a:r>
            <a:r>
              <a:rPr lang="th-TH" sz="2333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23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ได้ </a:t>
            </a:r>
            <a:r>
              <a:rPr lang="th-TH" sz="2333" b="1" u="sng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เนื่องจาก</a:t>
            </a:r>
            <a:r>
              <a:rPr lang="th-TH" sz="23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ปัจจุบัน</a:t>
            </a:r>
            <a:r>
              <a:rPr lang="th-TH" sz="2333" b="1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อยู่ระหว่างการตรวจสอบข้อเท็จจริง</a:t>
            </a:r>
            <a:r>
              <a:rPr lang="th-TH" sz="23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ของคณะกรรมการตรวจสอบข้อเท็จจริงความผิดทางละเมิด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5154" y="134469"/>
            <a:ext cx="9762564" cy="9437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76200" tIns="38100" rIns="76200" bIns="3810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400" b="1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จากการตรวจสอบ</a:t>
            </a:r>
          </a:p>
        </p:txBody>
      </p:sp>
    </p:spTree>
    <p:extLst>
      <p:ext uri="{BB962C8B-B14F-4D97-AF65-F5344CB8AC3E}">
        <p14:creationId xmlns:p14="http://schemas.microsoft.com/office/powerpoint/2010/main" val="8809973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4471" y="107577"/>
            <a:ext cx="9914964" cy="5513294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5154" y="134469"/>
            <a:ext cx="9762564" cy="9437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76200" tIns="38100" rIns="76200" bIns="3810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400" b="1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จากการตรวจสอบ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40659" y="2779067"/>
            <a:ext cx="9502588" cy="2366683"/>
          </a:xfrm>
          <a:prstGeom prst="rect">
            <a:avLst/>
          </a:prstGeom>
          <a:noFill/>
        </p:spPr>
        <p:txBody>
          <a:bodyPr vert="horz" lIns="76200" tIns="38100" rIns="76200" bIns="3810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thaiDist"/>
            <a:r>
              <a:rPr lang="th-TH" sz="266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</a:t>
            </a:r>
            <a:r>
              <a:rPr lang="th-TH" sz="26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จากผลกระทบของรายการตามข้อ 1 และ ข้อ 2  ทำให้ สตง.</a:t>
            </a:r>
          </a:p>
          <a:p>
            <a:pPr algn="thaiDist"/>
            <a:endParaRPr lang="th-TH" sz="1333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marL="571477" indent="-571477" algn="thaiDist">
              <a:buFontTx/>
              <a:buChar char="-"/>
            </a:pPr>
            <a:r>
              <a:rPr lang="th-TH" sz="2000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ไม่สามารถสรุปได้ว่าอาจมีรายการปรับปรุงใด ๆ ที่จำเป็นต่อรายการที่แสดงในรายงาน</a:t>
            </a:r>
            <a:br>
              <a:rPr lang="th-TH" sz="2000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br>
              <a:rPr lang="th-TH" sz="2000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การเงินของกองทุนหรือไม่</a:t>
            </a:r>
          </a:p>
          <a:p>
            <a:pPr marL="571477" indent="-571477" algn="thaiDist">
              <a:buFontTx/>
              <a:buChar char="-"/>
            </a:pP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marL="571477" indent="-571477" algn="thaiDist">
              <a:buFontTx/>
              <a:buChar char="-"/>
            </a:pPr>
            <a:r>
              <a:rPr lang="th-TH" sz="2000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ไม่สามารถใช้วิธีการตรวจสอบอื่นใด เพื่อให้ได้มาซึ่งหลักฐานการสอบบัญชีที่เหมาะสม</a:t>
            </a:r>
            <a:br>
              <a:rPr lang="th-TH" sz="2000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br>
              <a:rPr lang="th-TH" sz="2000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อย่างเพียงพอจนสามารถเชื่อมั่นในความถูกต้องและครบถ้วน</a:t>
            </a:r>
          </a:p>
          <a:p>
            <a:pPr marL="571477" indent="-571477" algn="thaiDist">
              <a:buFontTx/>
              <a:buChar char="-"/>
            </a:pPr>
            <a:endParaRPr lang="th-TH" sz="2000" dirty="0">
              <a:solidFill>
                <a:srgbClr val="FF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marL="571477" indent="-571477" algn="thaiDist">
              <a:lnSpc>
                <a:spcPct val="130000"/>
              </a:lnSpc>
              <a:buFontTx/>
              <a:buChar char="-"/>
            </a:pPr>
            <a:r>
              <a:rPr lang="th-TH" sz="2000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เป็นสถานการณ์เดียวกันกับการตรวจสอบรายงานการเงินสำหรับปีสิ้นสุดวันที่ </a:t>
            </a:r>
            <a:br>
              <a:rPr lang="th-TH" sz="2000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30 กันยายน 2562</a:t>
            </a:r>
          </a:p>
        </p:txBody>
      </p:sp>
    </p:spTree>
    <p:extLst>
      <p:ext uri="{BB962C8B-B14F-4D97-AF65-F5344CB8AC3E}">
        <p14:creationId xmlns:p14="http://schemas.microsoft.com/office/powerpoint/2010/main" val="388043334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4471" y="107577"/>
            <a:ext cx="9914964" cy="5513294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5154" y="134469"/>
            <a:ext cx="9762564" cy="9437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76200" tIns="38100" rIns="76200" bIns="3810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400" b="1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จากการตรวจสอบ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22193" y="1346196"/>
            <a:ext cx="9178364" cy="1773519"/>
          </a:xfrm>
          <a:prstGeom prst="rect">
            <a:avLst/>
          </a:prstGeom>
          <a:noFill/>
        </p:spPr>
        <p:txBody>
          <a:bodyPr vert="horz" lIns="76200" tIns="38100" rIns="76200" bIns="3810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th-TH" sz="25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</a:t>
            </a:r>
            <a:r>
              <a:rPr lang="th-TH" sz="2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กองทุน</a:t>
            </a:r>
            <a:r>
              <a:rPr lang="th-TH" sz="2500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นำเงินที่ได้รับคืนจาก อกส.จ. จำนวน 99.07 ลบ. </a:t>
            </a:r>
            <a:r>
              <a:rPr lang="th-TH" sz="2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มาบันทึก</a:t>
            </a:r>
            <a:br>
              <a:rPr lang="th-TH" sz="2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เป็นรายได้อื่น ส่งผลให้รายงานการเงินแสดง</a:t>
            </a:r>
            <a:r>
              <a:rPr lang="th-TH" sz="2500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รายได้สูง/(ต่ำ) กว่าใช้จ่ายสะสมสูงไป จำนวน 99.07 ลบ.</a:t>
            </a:r>
            <a:endParaRPr lang="th-TH" sz="2500" u="sng" dirty="0">
              <a:solidFill>
                <a:srgbClr val="FF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2576134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4471" y="107577"/>
            <a:ext cx="9914964" cy="5513294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5154" y="134469"/>
            <a:ext cx="9762564" cy="9437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76200" tIns="38100" rIns="76200" bIns="3810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400" b="1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จากการตรวจสอบ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22193" y="1346196"/>
            <a:ext cx="9178364" cy="1773519"/>
          </a:xfrm>
          <a:prstGeom prst="rect">
            <a:avLst/>
          </a:prstGeom>
          <a:noFill/>
        </p:spPr>
        <p:txBody>
          <a:bodyPr vert="horz" lIns="76200" tIns="38100" rIns="76200" bIns="3810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thaiDist"/>
            <a:r>
              <a:rPr lang="th-TH" sz="2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2. กองทุน</a:t>
            </a:r>
            <a:r>
              <a:rPr lang="th-TH" sz="2500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ไม่ตั้งบัญชีค่าเผื่อหนี้สงสัยจะสูญ</a:t>
            </a:r>
            <a:r>
              <a:rPr lang="th-TH" sz="2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สำหรับเงินให้กู้ยืม</a:t>
            </a:r>
            <a:br>
              <a:rPr lang="th-TH" sz="25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br>
              <a:rPr lang="th-TH" sz="25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ที่คาดว่าจะไม่สามารถเรียกเก็บได้ </a:t>
            </a:r>
            <a:r>
              <a:rPr lang="th-TH" sz="2500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ส่งผลให้เงินให้กู้ยืมระยะสั้นและเงิน</a:t>
            </a:r>
            <a:br>
              <a:rPr lang="th-TH" sz="2500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br>
              <a:rPr lang="th-TH" sz="2500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500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ให้กู้ยืมระยะยาว</a:t>
            </a:r>
            <a:r>
              <a:rPr lang="th-TH" sz="25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2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ที่แสดงในรายงานการเงิน</a:t>
            </a:r>
            <a:r>
              <a:rPr lang="th-TH" sz="2500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แสดงยอดสูงเกินจริง</a:t>
            </a:r>
            <a:endParaRPr lang="th-TH" sz="2500" u="sng" dirty="0">
              <a:solidFill>
                <a:srgbClr val="FF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9249973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4471" y="107577"/>
            <a:ext cx="9914964" cy="5513294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5154" y="134469"/>
            <a:ext cx="9762564" cy="9437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76200" tIns="38100" rIns="76200" bIns="3810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400" b="1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จากการตรวจสอบ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19289" y="1489631"/>
            <a:ext cx="9324622" cy="1773519"/>
          </a:xfrm>
          <a:prstGeom prst="rect">
            <a:avLst/>
          </a:prstGeom>
          <a:noFill/>
        </p:spPr>
        <p:txBody>
          <a:bodyPr vert="horz" lIns="76200" tIns="38100" rIns="76200" bIns="3810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thaiDist">
              <a:lnSpc>
                <a:spcPct val="160000"/>
              </a:lnSpc>
            </a:pPr>
            <a:r>
              <a:rPr lang="th-TH" sz="2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3. กองทุนบันทึกรับรู้รายได้ดอกเบี้ยเงินกู้ รายได้ดอกเบี้ยรับอื่น (ผิดนัด) และรายได้ค่าปรับ </a:t>
            </a:r>
            <a:br>
              <a:rPr lang="th-TH" sz="2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500" spc="-30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ตามเกณฑ์เงินสด</a:t>
            </a:r>
            <a:r>
              <a:rPr lang="th-TH" sz="2500" spc="-3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2500" spc="-3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ซึ่งไม่เป็นไปตามหมายเหตุฯ 2 เกณฑ์การจัดทำงบการเงิน ที่ระบุว่า “งบการเงินนี้</a:t>
            </a:r>
            <a:r>
              <a:rPr lang="th-TH" sz="2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จัดทำขึ้นตามเกณฑ์คงค้างที่จัดทำด้วยมือ ใช้หลักบัญชีคู่ (</a:t>
            </a:r>
            <a:r>
              <a:rPr lang="en-US" sz="2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Double Entry</a:t>
            </a:r>
            <a:r>
              <a:rPr lang="th-TH" sz="2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 และใช้</a:t>
            </a:r>
            <a:r>
              <a:rPr lang="th-TH" sz="2500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เกณฑ์คงค้าง (</a:t>
            </a:r>
            <a:r>
              <a:rPr lang="en-US" sz="2500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Accrual Basis</a:t>
            </a:r>
            <a:r>
              <a:rPr lang="th-TH" sz="2500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</a:t>
            </a:r>
            <a:r>
              <a:rPr lang="th-TH" sz="2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...”</a:t>
            </a:r>
            <a:endParaRPr lang="th-TH" sz="2500" u="sng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pic>
        <p:nvPicPr>
          <p:cNvPr id="6" name="Picture 4" descr="Check and cross signs paint design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4" r="-8141"/>
          <a:stretch/>
        </p:blipFill>
        <p:spPr bwMode="auto">
          <a:xfrm>
            <a:off x="851647" y="3586855"/>
            <a:ext cx="1730189" cy="174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22099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4471" y="107577"/>
            <a:ext cx="9914964" cy="5513294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4" name="Horizontal Scroll 3"/>
          <p:cNvSpPr/>
          <p:nvPr/>
        </p:nvSpPr>
        <p:spPr>
          <a:xfrm>
            <a:off x="2913530" y="528918"/>
            <a:ext cx="4159624" cy="2079812"/>
          </a:xfrm>
          <a:prstGeom prst="horizontalScroll">
            <a:avLst/>
          </a:prstGeom>
          <a:solidFill>
            <a:srgbClr val="FFEFEF"/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2" name="Rectangle 1"/>
          <p:cNvSpPr/>
          <p:nvPr/>
        </p:nvSpPr>
        <p:spPr>
          <a:xfrm>
            <a:off x="430306" y="974285"/>
            <a:ext cx="9350188" cy="2408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tabLst>
                <a:tab pos="2197541" algn="ctr"/>
                <a:tab pos="4395083" algn="r"/>
                <a:tab pos="750328" algn="l"/>
                <a:tab pos="1125492" algn="l"/>
                <a:tab pos="2197541" algn="ctr"/>
                <a:tab pos="4395083" algn="r"/>
              </a:tabLst>
            </a:pPr>
            <a:r>
              <a:rPr lang="th-TH" sz="45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ข้อสั่งการ</a:t>
            </a:r>
            <a:endParaRPr lang="th-TH" sz="1333" b="1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 algn="ctr">
              <a:lnSpc>
                <a:spcPct val="115000"/>
              </a:lnSpc>
              <a:spcBef>
                <a:spcPts val="500"/>
              </a:spcBef>
              <a:tabLst>
                <a:tab pos="2197541" algn="ctr"/>
                <a:tab pos="4395083" algn="r"/>
                <a:tab pos="750328" algn="l"/>
                <a:tab pos="1125492" algn="l"/>
                <a:tab pos="2197541" algn="ctr"/>
                <a:tab pos="4395083" algn="r"/>
              </a:tabLst>
            </a:pPr>
            <a:r>
              <a:rPr lang="th-TH" sz="3667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endParaRPr lang="en-US" sz="1167" dirty="0">
              <a:solidFill>
                <a:schemeClr val="bg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ctr">
              <a:tabLst>
                <a:tab pos="750328" algn="l"/>
              </a:tabLst>
            </a:pPr>
            <a:r>
              <a:rPr lang="en-US" sz="3667" dirty="0">
                <a:solidFill>
                  <a:schemeClr val="bg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	</a:t>
            </a:r>
            <a:r>
              <a:rPr lang="th-TH" sz="3667" spc="-50" dirty="0">
                <a:solidFill>
                  <a:schemeClr val="bg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	</a:t>
            </a:r>
            <a:endParaRPr lang="en-US" sz="3667" dirty="0">
              <a:solidFill>
                <a:schemeClr val="bg1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8941" y="2955337"/>
            <a:ext cx="94488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17"/>
              </a:lnSpc>
              <a:tabLst>
                <a:tab pos="750328" algn="l"/>
                <a:tab pos="1125492" algn="l"/>
                <a:tab pos="1425518" algn="l"/>
                <a:tab pos="1650405" algn="l"/>
                <a:tab pos="1875292" algn="l"/>
              </a:tabLst>
            </a:pPr>
            <a:r>
              <a:rPr lang="th-TH" sz="3000" spc="-42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อธิบดีกรมการพัฒนาชุมชน </a:t>
            </a:r>
          </a:p>
          <a:p>
            <a:pPr algn="ctr">
              <a:lnSpc>
                <a:spcPts val="1417"/>
              </a:lnSpc>
              <a:tabLst>
                <a:tab pos="750328" algn="l"/>
                <a:tab pos="1125492" algn="l"/>
                <a:tab pos="1425518" algn="l"/>
                <a:tab pos="1650405" algn="l"/>
                <a:tab pos="1875292" algn="l"/>
              </a:tabLst>
            </a:pPr>
            <a:endParaRPr lang="th-TH" sz="3000" spc="-42" dirty="0">
              <a:solidFill>
                <a:srgbClr val="002060"/>
              </a:solidFill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  <a:p>
            <a:pPr algn="ctr">
              <a:lnSpc>
                <a:spcPts val="1417"/>
              </a:lnSpc>
              <a:tabLst>
                <a:tab pos="750328" algn="l"/>
                <a:tab pos="1125492" algn="l"/>
                <a:tab pos="1425518" algn="l"/>
                <a:tab pos="1650405" algn="l"/>
                <a:tab pos="1875292" algn="l"/>
              </a:tabLst>
            </a:pPr>
            <a:endParaRPr lang="th-TH" sz="3000" spc="-42" dirty="0">
              <a:solidFill>
                <a:srgbClr val="002060"/>
              </a:solidFill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  <a:p>
            <a:pPr algn="ctr">
              <a:lnSpc>
                <a:spcPts val="1417"/>
              </a:lnSpc>
              <a:tabLst>
                <a:tab pos="750328" algn="l"/>
                <a:tab pos="1125492" algn="l"/>
                <a:tab pos="1425518" algn="l"/>
                <a:tab pos="1650405" algn="l"/>
                <a:tab pos="1875292" algn="l"/>
              </a:tabLst>
            </a:pPr>
            <a:endParaRPr lang="th-TH" sz="3000" spc="-42" dirty="0">
              <a:solidFill>
                <a:srgbClr val="002060"/>
              </a:solidFill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  <a:p>
            <a:pPr algn="ctr">
              <a:lnSpc>
                <a:spcPts val="1417"/>
              </a:lnSpc>
              <a:tabLst>
                <a:tab pos="750328" algn="l"/>
                <a:tab pos="1125492" algn="l"/>
                <a:tab pos="1425518" algn="l"/>
                <a:tab pos="1650405" algn="l"/>
                <a:tab pos="1875292" algn="l"/>
              </a:tabLst>
            </a:pPr>
            <a:r>
              <a:rPr lang="th-TH" sz="3000" spc="-42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ประธานกรรมการบริหารกองทุนพัฒนาบทบาทสตรี</a:t>
            </a:r>
            <a:r>
              <a:rPr lang="th-TH" sz="30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</a:t>
            </a:r>
          </a:p>
          <a:p>
            <a:pPr algn="ctr">
              <a:lnSpc>
                <a:spcPts val="1417"/>
              </a:lnSpc>
              <a:tabLst>
                <a:tab pos="750328" algn="l"/>
                <a:tab pos="1125492" algn="l"/>
                <a:tab pos="1425518" algn="l"/>
                <a:tab pos="1650405" algn="l"/>
                <a:tab pos="1875292" algn="l"/>
              </a:tabLst>
            </a:pPr>
            <a:endParaRPr lang="th-TH" sz="3000" dirty="0">
              <a:solidFill>
                <a:srgbClr val="002060"/>
              </a:solidFill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  <a:p>
            <a:pPr algn="ctr">
              <a:lnSpc>
                <a:spcPts val="1417"/>
              </a:lnSpc>
              <a:tabLst>
                <a:tab pos="750328" algn="l"/>
                <a:tab pos="1125492" algn="l"/>
                <a:tab pos="1425518" algn="l"/>
                <a:tab pos="1650405" algn="l"/>
                <a:tab pos="1875292" algn="l"/>
              </a:tabLst>
            </a:pPr>
            <a:endParaRPr lang="th-TH" sz="3000" dirty="0">
              <a:solidFill>
                <a:srgbClr val="002060"/>
              </a:solidFill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  <a:p>
            <a:pPr algn="ctr">
              <a:lnSpc>
                <a:spcPts val="1417"/>
              </a:lnSpc>
              <a:tabLst>
                <a:tab pos="750328" algn="l"/>
                <a:tab pos="1125492" algn="l"/>
                <a:tab pos="1425518" algn="l"/>
                <a:tab pos="1650405" algn="l"/>
                <a:tab pos="1875292" algn="l"/>
              </a:tabLst>
            </a:pPr>
            <a:endParaRPr lang="th-TH" sz="3000" dirty="0">
              <a:solidFill>
                <a:srgbClr val="002060"/>
              </a:solidFill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  <a:p>
            <a:pPr algn="ctr">
              <a:lnSpc>
                <a:spcPts val="1417"/>
              </a:lnSpc>
              <a:tabLst>
                <a:tab pos="750328" algn="l"/>
                <a:tab pos="1125492" algn="l"/>
                <a:tab pos="1425518" algn="l"/>
                <a:tab pos="1650405" algn="l"/>
                <a:tab pos="1875292" algn="l"/>
              </a:tabLst>
            </a:pPr>
            <a:r>
              <a:rPr lang="th-TH" sz="30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ได้เห็นชอบให้ดำเนินการดังนี้</a:t>
            </a:r>
            <a:endParaRPr lang="en-US" sz="3000" dirty="0">
              <a:solidFill>
                <a:srgbClr val="002060"/>
              </a:solidFill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</p:txBody>
      </p:sp>
      <p:pic>
        <p:nvPicPr>
          <p:cNvPr id="5122" name="Picture 2" descr="Team of tiny business people holding growing arrow together. teamwork of professional employees on career growth, company development flat vector illustration. progress in work, success, job concep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04" y="615717"/>
            <a:ext cx="2626472" cy="262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03688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heck and cross signs paint design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09"/>
          <a:stretch/>
        </p:blipFill>
        <p:spPr bwMode="auto">
          <a:xfrm>
            <a:off x="470646" y="32987"/>
            <a:ext cx="927849" cy="103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34471" y="107577"/>
            <a:ext cx="9914964" cy="5513294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2" name="Rectangle 1"/>
          <p:cNvSpPr/>
          <p:nvPr/>
        </p:nvSpPr>
        <p:spPr>
          <a:xfrm>
            <a:off x="470645" y="517081"/>
            <a:ext cx="9350188" cy="1305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tabLst>
                <a:tab pos="2197541" algn="ctr"/>
                <a:tab pos="4395083" algn="r"/>
                <a:tab pos="750328" algn="l"/>
                <a:tab pos="1125492" algn="l"/>
                <a:tab pos="2197541" algn="ctr"/>
                <a:tab pos="4395083" algn="r"/>
              </a:tabLst>
            </a:pPr>
            <a:r>
              <a:rPr lang="th-TH" sz="3667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endParaRPr lang="en-US" sz="1167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ctr">
              <a:tabLst>
                <a:tab pos="750328" algn="l"/>
              </a:tabLst>
            </a:pPr>
            <a:r>
              <a:rPr lang="en-US" sz="3667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	</a:t>
            </a:r>
            <a:r>
              <a:rPr lang="th-TH" sz="3667" spc="-5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	</a:t>
            </a:r>
            <a:endParaRPr lang="en-US" sz="3667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489" y="3579676"/>
            <a:ext cx="9756823" cy="1759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tabLst>
                <a:tab pos="750328" algn="l"/>
                <a:tab pos="1125492" algn="l"/>
                <a:tab pos="1425518" algn="l"/>
                <a:tab pos="1650405" algn="l"/>
                <a:tab pos="1875292" algn="l"/>
              </a:tabLst>
            </a:pPr>
            <a:br>
              <a:rPr lang="th-TH" sz="1667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</a:br>
            <a:r>
              <a:rPr lang="th-TH" sz="1667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     </a:t>
            </a:r>
            <a:r>
              <a:rPr lang="th-TH" sz="1667" b="1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2. สำนักงานกองทุนพัฒนาบทบาทสตรี</a:t>
            </a:r>
            <a:endParaRPr lang="th-TH" sz="1667" dirty="0">
              <a:solidFill>
                <a:srgbClr val="002060"/>
              </a:solidFill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  <a:p>
            <a:pPr>
              <a:lnSpc>
                <a:spcPct val="130000"/>
              </a:lnSpc>
              <a:tabLst>
                <a:tab pos="750328" algn="l"/>
                <a:tab pos="1125492" algn="l"/>
                <a:tab pos="1425518" algn="l"/>
                <a:tab pos="1650405" algn="l"/>
                <a:tab pos="1875292" algn="l"/>
              </a:tabLst>
            </a:pPr>
            <a:r>
              <a:rPr lang="th-TH" sz="1667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	- แจ้งให้เจ้าหน้าที่ในสังกัดทราบและถือปฏิบัติ </a:t>
            </a:r>
          </a:p>
          <a:p>
            <a:pPr>
              <a:lnSpc>
                <a:spcPct val="130000"/>
              </a:lnSpc>
              <a:tabLst>
                <a:tab pos="750328" algn="l"/>
                <a:tab pos="1125492" algn="l"/>
                <a:tab pos="1425518" algn="l"/>
                <a:tab pos="1650405" algn="l"/>
                <a:tab pos="1875292" algn="l"/>
              </a:tabLst>
            </a:pPr>
            <a:r>
              <a:rPr lang="th-TH" sz="1667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	- นำผลจากตรวจสอบรายงานของผู้สอบบัญชีและรายงานการเงิน สำหรับปีสิ้นสุดวันที่ 30</a:t>
            </a:r>
            <a:r>
              <a:rPr lang="th-TH" sz="1667" spc="-33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กันยายน 2563 </a:t>
            </a:r>
          </a:p>
          <a:p>
            <a:pPr>
              <a:lnSpc>
                <a:spcPct val="130000"/>
              </a:lnSpc>
              <a:tabLst>
                <a:tab pos="750328" algn="l"/>
                <a:tab pos="1125492" algn="l"/>
                <a:tab pos="1425518" algn="l"/>
                <a:tab pos="1650405" algn="l"/>
                <a:tab pos="1875292" algn="l"/>
              </a:tabLst>
            </a:pPr>
            <a:r>
              <a:rPr lang="th-TH" sz="1667" spc="-33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	- จัดทำแผนในการปรับปรุงและพัฒนาการจัดทำรายงานการเงินของกองทุนพัฒนาบทบาทสตรี</a:t>
            </a:r>
            <a:r>
              <a:rPr lang="th-TH" sz="1667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</a:t>
            </a:r>
            <a:endParaRPr lang="en-US" sz="1667" dirty="0">
              <a:solidFill>
                <a:srgbClr val="002060"/>
              </a:solidFill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489" y="1019109"/>
            <a:ext cx="9756825" cy="24266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80985" indent="-380985" algn="thaiDist">
              <a:lnSpc>
                <a:spcPts val="1417"/>
              </a:lnSpc>
              <a:buAutoNum type="arabicPeriod"/>
              <a:tabLst>
                <a:tab pos="750328" algn="l"/>
                <a:tab pos="1125492" algn="l"/>
                <a:tab pos="1425518" algn="l"/>
                <a:tab pos="1650405" algn="l"/>
                <a:tab pos="1875292" algn="l"/>
              </a:tabLst>
            </a:pPr>
            <a:endParaRPr lang="th-TH" sz="1667" b="1" spc="-50" dirty="0">
              <a:solidFill>
                <a:srgbClr val="002060"/>
              </a:solidFill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  <a:p>
            <a:pPr marL="380985" algn="thaiDist">
              <a:lnSpc>
                <a:spcPct val="140000"/>
              </a:lnSpc>
              <a:buAutoNum type="arabicPeriod"/>
              <a:tabLst>
                <a:tab pos="750328" algn="l"/>
                <a:tab pos="1125492" algn="l"/>
                <a:tab pos="1425518" algn="l"/>
                <a:tab pos="1650405" algn="l"/>
                <a:tab pos="1875292" algn="l"/>
              </a:tabLst>
            </a:pPr>
            <a:r>
              <a:rPr lang="th-TH" sz="1667" b="1" spc="-5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นายวิฑูรย์  นวลนุกูล รองอธิบดีกรมการพัฒนาชุมชน </a:t>
            </a:r>
            <a:endParaRPr lang="th-TH" sz="1667" spc="-50" dirty="0">
              <a:solidFill>
                <a:srgbClr val="002060"/>
              </a:solidFill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40000"/>
              </a:lnSpc>
              <a:tabLst>
                <a:tab pos="750328" algn="l"/>
                <a:tab pos="1125492" algn="l"/>
                <a:tab pos="1425518" algn="l"/>
                <a:tab pos="1650405" algn="l"/>
                <a:tab pos="1875292" algn="l"/>
              </a:tabLst>
            </a:pPr>
            <a:r>
              <a:rPr lang="th-TH" sz="1667" spc="-5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	- พิจารณาตั้งคณะทำงาน</a:t>
            </a:r>
            <a:r>
              <a:rPr lang="th-TH" sz="1667" spc="-33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เพื่อดำเนินการแก้ไข ปรับปรุง พัฒนา การจัดทำรายงานการเงินของกองทุนพัฒนาบทบาทสตรี</a:t>
            </a:r>
            <a:r>
              <a:rPr lang="th-TH" sz="1667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สำหรับปีสิ้นสุดวันที่ 30 กันยายน 2565 ให้ได้รับการรับรองจากสำนักงานการตรวจเงินแผ่นดิน </a:t>
            </a:r>
          </a:p>
          <a:p>
            <a:pPr algn="thaiDist">
              <a:lnSpc>
                <a:spcPct val="140000"/>
              </a:lnSpc>
              <a:tabLst>
                <a:tab pos="750328" algn="l"/>
                <a:tab pos="1125492" algn="l"/>
                <a:tab pos="1425518" algn="l"/>
                <a:tab pos="1650405" algn="l"/>
                <a:tab pos="1875292" algn="l"/>
              </a:tabLst>
            </a:pPr>
            <a:r>
              <a:rPr lang="th-TH" sz="1667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	</a:t>
            </a:r>
            <a:r>
              <a:rPr lang="th-TH" sz="1667" spc="-5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- ให้นำผลจากตรวจสอบรายงานของผู้สอบบัญชีและรายงานการเงิน สำหรับปีสิ้นสุดวันที่ 30 กันยายน 2563 </a:t>
            </a:r>
            <a:r>
              <a:rPr lang="th-TH" sz="1667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จัดทำแผนในการ</a:t>
            </a:r>
            <a:r>
              <a:rPr lang="th-TH" sz="1667" spc="-17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ปรับปรุง</a:t>
            </a:r>
            <a:r>
              <a:rPr lang="th-TH" sz="1667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และพัฒนาการจัดทำรายงานการเงินของกองทุนพัฒนาบทบาทสตรี โดยเฉพาะข้อมูลลูกหนี้เงินให้กู้ยืม</a:t>
            </a:r>
            <a:endParaRPr lang="en-US" sz="1667" dirty="0">
              <a:solidFill>
                <a:srgbClr val="002060"/>
              </a:solidFill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5136289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247900"/>
            <a:ext cx="10243830" cy="1607043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5.1 การพิจารณาการลดอัตราดอกเบี้ยเงินกู้และอัตราดอกเบี้ยผิดนัด</a:t>
            </a:r>
            <a:b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 ครั้งที่ 13 ตามประกาศคณะกรรมการบริหารกองทุนพัฒนาบทบาทสตรี</a:t>
            </a:r>
            <a:b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เรื่อง หลักเกณฑ์ วิธีการ และเงื่อนไขเกี่ยวกับการลดอัตราดอกเบี้ยเงินกู้</a:t>
            </a:r>
            <a:b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และอัตราดอกเบี้ยผิดนัดกองทุนพัฒนาบทบาทสตรี พ.ศ. 2563 (ฉบับที่ 4)</a:t>
            </a:r>
            <a:endParaRPr lang="en-GB" sz="19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8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39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40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50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1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1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2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3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7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8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9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4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5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6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6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7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3" name="TextBox 32"/>
          <p:cNvSpPr txBox="1"/>
          <p:nvPr/>
        </p:nvSpPr>
        <p:spPr>
          <a:xfrm>
            <a:off x="1075652" y="44209"/>
            <a:ext cx="3617682" cy="43165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5 เรื่อง เพื่อพิจารณา</a:t>
            </a:r>
          </a:p>
        </p:txBody>
      </p:sp>
    </p:spTree>
    <p:extLst>
      <p:ext uri="{BB962C8B-B14F-4D97-AF65-F5344CB8AC3E}">
        <p14:creationId xmlns:p14="http://schemas.microsoft.com/office/powerpoint/2010/main" val="340852338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16133"/>
              </p:ext>
            </p:extLst>
          </p:nvPr>
        </p:nvGraphicFramePr>
        <p:xfrm>
          <a:off x="412041" y="1348368"/>
          <a:ext cx="9310255" cy="4071931"/>
        </p:xfrm>
        <a:graphic>
          <a:graphicData uri="http://schemas.openxmlformats.org/drawingml/2006/table">
            <a:tbl>
              <a:tblPr/>
              <a:tblGrid>
                <a:gridCol w="1309987">
                  <a:extLst>
                    <a:ext uri="{9D8B030D-6E8A-4147-A177-3AD203B41FA5}">
                      <a16:colId xmlns:a16="http://schemas.microsoft.com/office/drawing/2014/main" val="2931970911"/>
                    </a:ext>
                  </a:extLst>
                </a:gridCol>
                <a:gridCol w="3282406">
                  <a:extLst>
                    <a:ext uri="{9D8B030D-6E8A-4147-A177-3AD203B41FA5}">
                      <a16:colId xmlns:a16="http://schemas.microsoft.com/office/drawing/2014/main" val="3748145483"/>
                    </a:ext>
                  </a:extLst>
                </a:gridCol>
                <a:gridCol w="1774003">
                  <a:extLst>
                    <a:ext uri="{9D8B030D-6E8A-4147-A177-3AD203B41FA5}">
                      <a16:colId xmlns:a16="http://schemas.microsoft.com/office/drawing/2014/main" val="832397965"/>
                    </a:ext>
                  </a:extLst>
                </a:gridCol>
                <a:gridCol w="2943859">
                  <a:extLst>
                    <a:ext uri="{9D8B030D-6E8A-4147-A177-3AD203B41FA5}">
                      <a16:colId xmlns:a16="http://schemas.microsoft.com/office/drawing/2014/main" val="312886636"/>
                    </a:ext>
                  </a:extLst>
                </a:gridCol>
              </a:tblGrid>
              <a:tr h="296935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 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713654"/>
                  </a:ext>
                </a:extLst>
              </a:tr>
              <a:tr h="296935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(โครงการ)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057680"/>
                  </a:ext>
                </a:extLst>
              </a:tr>
              <a:tr h="348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นครศรีธรรมราช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,631,200.68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084294"/>
                  </a:ext>
                </a:extLst>
              </a:tr>
              <a:tr h="348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สกลนคร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14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,810,094.57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872910"/>
                  </a:ext>
                </a:extLst>
              </a:tr>
              <a:tr h="348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นราธิวาส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478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596.38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687137"/>
                  </a:ext>
                </a:extLst>
              </a:tr>
              <a:tr h="348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พะเยา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587,099.00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997185"/>
                  </a:ext>
                </a:extLst>
              </a:tr>
              <a:tr h="348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สระบุรี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84,455.53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493167"/>
                  </a:ext>
                </a:extLst>
              </a:tr>
              <a:tr h="348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ศรีสะเกษ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139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521.00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672927"/>
                  </a:ext>
                </a:extLst>
              </a:tr>
              <a:tr h="348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อุทัยธานี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507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283.73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462039"/>
                  </a:ext>
                </a:extLst>
              </a:tr>
              <a:tr h="348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ฉะเชิงเทรา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378,573.07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974392"/>
                  </a:ext>
                </a:extLst>
              </a:tr>
              <a:tr h="320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ลำปาง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610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956.00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914286"/>
                  </a:ext>
                </a:extLst>
              </a:tr>
              <a:tr h="331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สุราษฎร์ธานี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809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960.00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768456"/>
                  </a:ext>
                </a:extLst>
              </a:tr>
            </a:tbl>
          </a:graphicData>
        </a:graphic>
      </p:graphicFrame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4732" y="0"/>
            <a:ext cx="10160000" cy="9752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endParaRPr lang="th-TH" dirty="0"/>
          </a:p>
        </p:txBody>
      </p:sp>
      <p:sp>
        <p:nvSpPr>
          <p:cNvPr id="8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6285" y="53007"/>
            <a:ext cx="10121771" cy="90690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lnSpc>
                <a:spcPct val="150000"/>
              </a:lnSpc>
            </a:pPr>
            <a:r>
              <a:rPr lang="th-TH" sz="1400" b="1" spc="-7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5.1 การพิจารณาการลดอัตราดอกเบี้ยเงินกู้และอัตราดอกเบี้ยผิดนัดกองทุนพัฒนาบทบาทสตรี ครั้งที่ 13 ตามประกาศคณะกรรมการ</a:t>
            </a:r>
            <a:r>
              <a:rPr lang="th-TH" sz="1400" b="1" spc="-4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บริหารกองทุน</a:t>
            </a:r>
            <a:r>
              <a:rPr lang="th-TH" sz="1400" b="1" spc="-6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พัฒนาบทบาทสตรี เรื่อง หลักเกณฑ์ วิธีการ และเงื่อนไขเกี่ยวกับการลดอัตราดอกเบี้ยเงินกู้และอัตราดอกเบี้ยผิดนัดกองทุน</a:t>
            </a:r>
            <a:br>
              <a:rPr lang="th-TH" sz="1400" b="1" spc="-6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spc="-6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พัฒนาบทบาทสตรี พ.ศ. 2563 (ฉบับที่ 4)</a:t>
            </a:r>
            <a:endParaRPr lang="en-GB" sz="1400" b="1" spc="-60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-12831" y="975258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365970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940246"/>
              </p:ext>
            </p:extLst>
          </p:nvPr>
        </p:nvGraphicFramePr>
        <p:xfrm>
          <a:off x="412042" y="1183115"/>
          <a:ext cx="9310255" cy="3755874"/>
        </p:xfrm>
        <a:graphic>
          <a:graphicData uri="http://schemas.openxmlformats.org/drawingml/2006/table">
            <a:tbl>
              <a:tblPr/>
              <a:tblGrid>
                <a:gridCol w="1309987">
                  <a:extLst>
                    <a:ext uri="{9D8B030D-6E8A-4147-A177-3AD203B41FA5}">
                      <a16:colId xmlns:a16="http://schemas.microsoft.com/office/drawing/2014/main" val="2931970911"/>
                    </a:ext>
                  </a:extLst>
                </a:gridCol>
                <a:gridCol w="3282406">
                  <a:extLst>
                    <a:ext uri="{9D8B030D-6E8A-4147-A177-3AD203B41FA5}">
                      <a16:colId xmlns:a16="http://schemas.microsoft.com/office/drawing/2014/main" val="3748145483"/>
                    </a:ext>
                  </a:extLst>
                </a:gridCol>
                <a:gridCol w="1774003">
                  <a:extLst>
                    <a:ext uri="{9D8B030D-6E8A-4147-A177-3AD203B41FA5}">
                      <a16:colId xmlns:a16="http://schemas.microsoft.com/office/drawing/2014/main" val="832397965"/>
                    </a:ext>
                  </a:extLst>
                </a:gridCol>
                <a:gridCol w="2943859">
                  <a:extLst>
                    <a:ext uri="{9D8B030D-6E8A-4147-A177-3AD203B41FA5}">
                      <a16:colId xmlns:a16="http://schemas.microsoft.com/office/drawing/2014/main" val="312886636"/>
                    </a:ext>
                  </a:extLst>
                </a:gridCol>
              </a:tblGrid>
              <a:tr h="296935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 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713654"/>
                  </a:ext>
                </a:extLst>
              </a:tr>
              <a:tr h="296935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(โครงการ)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C9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057680"/>
                  </a:ext>
                </a:extLst>
              </a:tr>
              <a:tr h="348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พระนครศรีอยุธยา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341</a:t>
                      </a: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540.00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084294"/>
                  </a:ext>
                </a:extLst>
              </a:tr>
              <a:tr h="348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อุตรดิตถ์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100</a:t>
                      </a: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585.00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872910"/>
                  </a:ext>
                </a:extLst>
              </a:tr>
              <a:tr h="348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13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สตูล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307</a:t>
                      </a: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174.66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687137"/>
                  </a:ext>
                </a:extLst>
              </a:tr>
              <a:tr h="348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14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แพร่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72</a:t>
                      </a: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631.77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997185"/>
                  </a:ext>
                </a:extLst>
              </a:tr>
              <a:tr h="348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นครนายก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166</a:t>
                      </a: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260.90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493167"/>
                  </a:ext>
                </a:extLst>
              </a:tr>
              <a:tr h="348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ยโสธร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21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374</a:t>
                      </a: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497.00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672927"/>
                  </a:ext>
                </a:extLst>
              </a:tr>
              <a:tr h="348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ปัตตานี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314</a:t>
                      </a: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794.00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462039"/>
                  </a:ext>
                </a:extLst>
              </a:tr>
              <a:tr h="348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พิษณุโลก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279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185.13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974392"/>
                  </a:ext>
                </a:extLst>
              </a:tr>
              <a:tr h="14767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50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รวมทั้งสิ้น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8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93</a:t>
                      </a:r>
                      <a:endParaRPr lang="en-US" sz="16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,994,408.42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8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325079"/>
                  </a:ext>
                </a:extLst>
              </a:tr>
            </a:tbl>
          </a:graphicData>
        </a:graphic>
      </p:graphicFrame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4732" y="0"/>
            <a:ext cx="10160000" cy="9752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endParaRPr lang="th-TH" dirty="0"/>
          </a:p>
        </p:txBody>
      </p:sp>
      <p:sp>
        <p:nvSpPr>
          <p:cNvPr id="8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6285" y="53007"/>
            <a:ext cx="10121771" cy="90690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lnSpc>
                <a:spcPct val="150000"/>
              </a:lnSpc>
            </a:pPr>
            <a:r>
              <a:rPr lang="th-TH" sz="1400" b="1" spc="-7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5.1 การพิจารณาการลดอัตราดอกเบี้ยเงินกู้และอัตราดอกเบี้ยผิดนัดกองทุนพัฒนาบทบาทสตรี ครั้งที่ 13 ตามประกาศคณะกรรมการ</a:t>
            </a:r>
            <a:r>
              <a:rPr lang="th-TH" sz="1400" b="1" spc="-4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บริหารกองทุน</a:t>
            </a:r>
            <a:r>
              <a:rPr lang="th-TH" sz="1400" b="1" spc="-6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พัฒนาบทบาทสตรี เรื่อง หลักเกณฑ์ วิธีการ และเงื่อนไขเกี่ยวกับการลดอัตราดอกเบี้ยเงินกู้และอัตราดอกเบี้ยผิดนัดกองทุน</a:t>
            </a:r>
            <a:br>
              <a:rPr lang="th-TH" sz="1400" b="1" spc="-6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spc="-6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พัฒนาบทบาทสตรี พ.ศ. 2563 (ฉบับที่ 4)</a:t>
            </a:r>
            <a:endParaRPr lang="en-GB" sz="1400" b="1" spc="-60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-12831" y="975258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0153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92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95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96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97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107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108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98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99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00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104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5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6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01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102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3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93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94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35454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4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727117"/>
              </p:ext>
            </p:extLst>
          </p:nvPr>
        </p:nvGraphicFramePr>
        <p:xfrm>
          <a:off x="174272" y="1295837"/>
          <a:ext cx="9797344" cy="33585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33900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5263444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692904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500" b="1" i="0" u="sng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3</a:t>
                      </a:r>
                      <a:r>
                        <a:rPr lang="en-US" sz="1500" b="1" i="0" u="sng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500" b="1" i="0" u="sng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เรื่องสืบเนื่องจากการประชุม</a:t>
                      </a:r>
                      <a:endParaRPr lang="en-US" sz="1500" b="1" i="0" u="sng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500" b="1" kern="1200" spc="-2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3.2 รายงานการบริหารจัดการหนี้ของกองทุนพัฒนาบทบาทสตรี</a:t>
                      </a:r>
                      <a:endParaRPr lang="en-US" sz="1500" b="1" kern="1200" spc="-2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648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2300835"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500" b="1" u="sng" kern="1200" spc="-7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ดังนี้</a:t>
                      </a:r>
                      <a:endParaRPr lang="en-US" sz="1500" b="1" kern="1200" spc="-7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40000"/>
                        </a:lnSpc>
                      </a:pPr>
                      <a:r>
                        <a:rPr lang="th-TH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ให้สกส.รายงานจังหวัดที่มีการเปลี่ยนแปลงการบริหาร</a:t>
                      </a:r>
                      <a:r>
                        <a:rPr lang="th-TH" sz="1400" kern="1200" spc="-6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จัดการหนี้ที่ดีขึ้นและถอดบทเรียนจังหวัดที่มีการบริหารหนี้</a:t>
                      </a:r>
                      <a:r>
                        <a:rPr lang="th-TH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ประสบความสำเร็จและหาสาเหตุจังหวัดที่มี</a:t>
                      </a:r>
                      <a:r>
                        <a:rPr lang="th-TH" sz="1400" kern="1200" spc="-3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การบริหารจัดการหนี้สูงกว่าร้อยละ 20 ของหนี้คงเหลือ</a:t>
                      </a:r>
                      <a:endParaRPr lang="en-US" sz="1400" kern="1200" spc="-3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400" kern="1200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ได้ถอดบทเรียนของจังหวัดยะลาที่มีหนี้สูงกว่าร้อยละ 20 ในระเบียบ</a:t>
                      </a:r>
                      <a:r>
                        <a:rPr lang="th-TH" sz="1400" kern="1200" spc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วาระที่ 3.2 รายงานการบริหาร</a:t>
                      </a:r>
                      <a:r>
                        <a:rPr lang="th-TH" sz="1400" kern="120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จัดการหนี้ของการประชุมครั้งที่ 7/2565 เรียบร้อยแล้ว</a:t>
                      </a:r>
                      <a:endParaRPr lang="en-US" sz="1400" kern="1200" spc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97764" y="6443"/>
            <a:ext cx="4565984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</p:spTree>
    <p:extLst>
      <p:ext uri="{BB962C8B-B14F-4D97-AF65-F5344CB8AC3E}">
        <p14:creationId xmlns:p14="http://schemas.microsoft.com/office/powerpoint/2010/main" val="353260084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328793"/>
            <a:ext cx="10160000" cy="128355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40000"/>
              </a:lnSpc>
            </a:pPr>
            <a:r>
              <a:rPr lang="th-TH" sz="1900" b="1" spc="-5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5.2 ร่างแผนการดำเนินงานและแผนการใช้จ่ายงบประมาณ กองทุนพัฒนาบทบาทสตรี </a:t>
            </a:r>
            <a:b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ประจำปีงบประมาณ พ.ศ. 2566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7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38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39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49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0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0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1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5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4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</p:spTree>
    <p:extLst>
      <p:ext uri="{BB962C8B-B14F-4D97-AF65-F5344CB8AC3E}">
        <p14:creationId xmlns:p14="http://schemas.microsoft.com/office/powerpoint/2010/main" val="285665548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0" y="1"/>
            <a:ext cx="10160000" cy="699247"/>
          </a:xfrm>
          <a:prstGeom prst="rect">
            <a:avLst/>
          </a:prstGeom>
          <a:solidFill>
            <a:srgbClr val="F2E5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76200" tIns="38100" rIns="76200" bIns="3810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sz="16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กรอบงบประมาณแผนการดำเนินงานและแผนการใช้จ่ายงบประมาณ </a:t>
            </a:r>
          </a:p>
          <a:p>
            <a:pPr>
              <a:lnSpc>
                <a:spcPct val="100000"/>
              </a:lnSpc>
            </a:pPr>
            <a:r>
              <a:rPr lang="th-TH" sz="16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 ประจำปีงบประมาณ พ.ศ. 2566</a:t>
            </a:r>
          </a:p>
        </p:txBody>
      </p:sp>
      <p:pic>
        <p:nvPicPr>
          <p:cNvPr id="7" name="รูปภาพ 6"/>
          <p:cNvPicPr>
            <a:picLocks noChangeAspect="1" noChangeArrowheads="1"/>
            <a:extLst>
              <a:ext uri="{84589F7E-364E-4C9E-8A38-B11213B215E9}">
                <a14:cameraTool xmlns:a14="http://schemas.microsoft.com/office/drawing/2010/main" cellRange="$A$100:$R$119"/>
              </a:ext>
            </a:extLst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6408" y="699248"/>
            <a:ext cx="9387184" cy="4892553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9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996674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66102" y="1096177"/>
            <a:ext cx="10028297" cy="954795"/>
          </a:xfrm>
          <a:prstGeom prst="rect">
            <a:avLst/>
          </a:prstGeom>
          <a:solidFill>
            <a:srgbClr val="F2E5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76200" tIns="38100" rIns="76200" bIns="3810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ประมาณการกระแสเงินสด กองทุนพัฒนาบทบาทสตรี</a:t>
            </a: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1284021" y="2380102"/>
            <a:ext cx="7824810" cy="27656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500"/>
              </a:spcAft>
            </a:pP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		</a:t>
            </a: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		 			         </a:t>
            </a:r>
          </a:p>
          <a:p>
            <a:pPr algn="ctr">
              <a:lnSpc>
                <a:spcPct val="130000"/>
              </a:lnSpc>
              <a:spcAft>
                <a:spcPts val="500"/>
              </a:spcAft>
            </a:pP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ยอดคงเหลือยกมา ณ 30 ก.ย. 2564		   	                       1,079,931,128.78 บาท</a:t>
            </a:r>
          </a:p>
          <a:p>
            <a:pPr>
              <a:lnSpc>
                <a:spcPct val="130000"/>
              </a:lnSpc>
              <a:spcAft>
                <a:spcPts val="500"/>
              </a:spcAft>
            </a:pP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	รายรับ ระหว่างเดือน ต.ค.64 - มิ.ย.65	     		              739,436,484.88        บาท</a:t>
            </a:r>
          </a:p>
          <a:p>
            <a:pPr>
              <a:lnSpc>
                <a:spcPct val="130000"/>
              </a:lnSpc>
              <a:spcAft>
                <a:spcPts val="500"/>
              </a:spcAft>
            </a:pP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	รายจ่าย ระหว่างเดือน ต.ค.64 - มิ.ย.65	   		     774,081,992.79	บาท</a:t>
            </a:r>
          </a:p>
          <a:p>
            <a:pPr>
              <a:lnSpc>
                <a:spcPct val="130000"/>
              </a:lnSpc>
              <a:spcAft>
                <a:spcPts val="500"/>
              </a:spcAft>
            </a:pP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		</a:t>
            </a: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ยอดคงเหลือ ณ 30 มิ.ย. 2565		   	                   1,045,285,620.87 บาท</a:t>
            </a:r>
          </a:p>
          <a:p>
            <a:pPr>
              <a:lnSpc>
                <a:spcPct val="130000"/>
              </a:lnSpc>
              <a:spcAft>
                <a:spcPts val="500"/>
              </a:spcAft>
            </a:pP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	ประมาณการรายรับ ระหว่างเดือน ก.ค. - ก.ย.65          	     734,714,593.36	บาท</a:t>
            </a:r>
          </a:p>
          <a:p>
            <a:pPr>
              <a:lnSpc>
                <a:spcPct val="130000"/>
              </a:lnSpc>
              <a:spcAft>
                <a:spcPts val="500"/>
              </a:spcAft>
            </a:pP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	ประมาณการรายจ่าย ระหว่างเดือน ก.ค.  ก.ย.65        	     270,413,507.21	บาท</a:t>
            </a:r>
          </a:p>
          <a:p>
            <a:pPr>
              <a:lnSpc>
                <a:spcPct val="130000"/>
              </a:lnSpc>
              <a:spcAft>
                <a:spcPts val="500"/>
              </a:spcAft>
            </a:pP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	</a:t>
            </a: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ประมาณการกระแสเงินสด ณ 30 ก.ย. 2565     		         1,509,586,707.02 บาท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-210279"/>
            <a:ext cx="10193050" cy="1541268"/>
            <a:chOff x="-23581" y="-292863"/>
            <a:chExt cx="10193050" cy="1541268"/>
          </a:xfrm>
        </p:grpSpPr>
        <p:grpSp>
          <p:nvGrpSpPr>
            <p:cNvPr id="5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-85592"/>
              <a:ext cx="10193050" cy="739577"/>
              <a:chOff x="-29746" y="-241856"/>
              <a:chExt cx="9173747" cy="665619"/>
            </a:xfrm>
          </p:grpSpPr>
          <p:sp>
            <p:nvSpPr>
              <p:cNvPr id="12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46073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3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71133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4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5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241856"/>
                <a:ext cx="9173747" cy="525406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8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92863"/>
              <a:ext cx="4376902" cy="1541268"/>
              <a:chOff x="5491686" y="-500408"/>
              <a:chExt cx="3939213" cy="1387141"/>
            </a:xfrm>
          </p:grpSpPr>
          <p:sp>
            <p:nvSpPr>
              <p:cNvPr id="9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5451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10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50040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1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21194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16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359914" y="-31913"/>
            <a:ext cx="5802843" cy="48035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40000"/>
              </a:lnSpc>
            </a:pPr>
            <a:r>
              <a:rPr lang="th-TH" sz="13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5.2 ร่างแผนการดำเนินงานและแผนการใช้จ่ายงบประมาณ </a:t>
            </a:r>
            <a:br>
              <a:rPr lang="th-TH" sz="13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3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 </a:t>
            </a:r>
            <a: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ประจำปีงบประมาณ พ.ศ. 2566</a:t>
            </a:r>
          </a:p>
        </p:txBody>
      </p:sp>
    </p:spTree>
    <p:extLst>
      <p:ext uri="{BB962C8B-B14F-4D97-AF65-F5344CB8AC3E}">
        <p14:creationId xmlns:p14="http://schemas.microsoft.com/office/powerpoint/2010/main" val="381006268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65852" y="1099851"/>
            <a:ext cx="10028297" cy="1092506"/>
          </a:xfrm>
          <a:prstGeom prst="rect">
            <a:avLst/>
          </a:prstGeom>
          <a:solidFill>
            <a:srgbClr val="F2E5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76200" tIns="38100" rIns="76200" bIns="3810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th-TH" sz="1600" b="1" dirty="0">
                <a:solidFill>
                  <a:srgbClr val="0000FF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กรอบวงเงินงบประมาณใน</a:t>
            </a:r>
            <a:r>
              <a:rPr lang="th-TH" sz="1600" b="1" dirty="0" err="1">
                <a:solidFill>
                  <a:srgbClr val="0000FF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การจัด</a:t>
            </a:r>
            <a:r>
              <a:rPr lang="th-TH" sz="1600" b="1" dirty="0">
                <a:solidFill>
                  <a:srgbClr val="0000FF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ทำแผนการดำเนินงานประจำปี</a:t>
            </a: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th-TH" sz="1600" b="1" dirty="0">
                <a:solidFill>
                  <a:srgbClr val="0000FF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และงบประมาณที่ใช้ในการจัดทำแผนการดำเนินงานและแผนการใช้จ่ายงบประมาณ ประจำปี 2566</a:t>
            </a:r>
          </a:p>
        </p:txBody>
      </p:sp>
      <p:sp>
        <p:nvSpPr>
          <p:cNvPr id="20" name="กล่องข้อความ 19"/>
          <p:cNvSpPr txBox="1"/>
          <p:nvPr/>
        </p:nvSpPr>
        <p:spPr>
          <a:xfrm>
            <a:off x="706233" y="2641208"/>
            <a:ext cx="8780583" cy="2587888"/>
          </a:xfrm>
          <a:prstGeom prst="rect">
            <a:avLst/>
          </a:prstGeom>
          <a:ln>
            <a:solidFill>
              <a:srgbClr val="9999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th-TH" sz="16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		</a:t>
            </a:r>
            <a:r>
              <a: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				 </a:t>
            </a:r>
          </a:p>
          <a:p>
            <a:pPr>
              <a:lnSpc>
                <a:spcPct val="150000"/>
              </a:lnSpc>
            </a:pPr>
            <a:r>
              <a:rPr lang="th-TH" sz="16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 </a:t>
            </a:r>
            <a:r>
              <a:rPr lang="th-TH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  <a:sym typeface="Wingdings 3" panose="05040102010807070707" pitchFamily="18" charset="2"/>
              </a:rPr>
              <a:t></a:t>
            </a:r>
            <a:r>
              <a:rPr lang="th-TH" sz="16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6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ประมาณการกระแสเงินสด ณ 30 ก.ย.65 	 	1,509,586,707.02	บาท 	       	</a:t>
            </a:r>
            <a:br>
              <a:rPr lang="th-TH" sz="16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6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</a:t>
            </a:r>
            <a:r>
              <a:rPr lang="th-TH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  <a:sym typeface="Wingdings 3" panose="05040102010807070707" pitchFamily="18" charset="2"/>
              </a:rPr>
              <a:t></a:t>
            </a:r>
            <a:r>
              <a:rPr lang="th-TH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  <a:sym typeface="Wingdings 3" panose="05040102010807070707" pitchFamily="18" charset="2"/>
              </a:rPr>
              <a:t> </a:t>
            </a:r>
            <a:r>
              <a:rPr lang="th-TH" sz="16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งบประมาณที่ใช้จัดทำแผนฯ ปี 2566	  	             961,432,950.00	บาท</a:t>
            </a:r>
          </a:p>
          <a:p>
            <a:pPr>
              <a:lnSpc>
                <a:spcPct val="150000"/>
              </a:lnSpc>
            </a:pPr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	       - งบบริหาร				                   271,432,950.00	บาท</a:t>
            </a:r>
          </a:p>
          <a:p>
            <a:pPr>
              <a:lnSpc>
                <a:spcPct val="150000"/>
              </a:lnSpc>
            </a:pPr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	       - งบเงินอุดหนุน		              	          90,000,000.00 	บาท</a:t>
            </a:r>
          </a:p>
          <a:p>
            <a:pPr>
              <a:lnSpc>
                <a:spcPct val="150000"/>
              </a:lnSpc>
            </a:pPr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	        - งบเงินทุนหมุนเวียน			       600,000,000.00	บาท</a:t>
            </a:r>
          </a:p>
          <a:p>
            <a:pPr>
              <a:lnSpc>
                <a:spcPct val="150000"/>
              </a:lnSpc>
            </a:pPr>
            <a:r>
              <a:rPr lang="th-TH" sz="16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            งบประมาณคงเหลือ			                    548,153,757.02  บาท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-210279"/>
            <a:ext cx="10193050" cy="1541268"/>
            <a:chOff x="-23581" y="-292863"/>
            <a:chExt cx="10193050" cy="1541268"/>
          </a:xfrm>
        </p:grpSpPr>
        <p:grpSp>
          <p:nvGrpSpPr>
            <p:cNvPr id="5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-85592"/>
              <a:ext cx="10193050" cy="739577"/>
              <a:chOff x="-29746" y="-241856"/>
              <a:chExt cx="9173747" cy="665619"/>
            </a:xfrm>
          </p:grpSpPr>
          <p:sp>
            <p:nvSpPr>
              <p:cNvPr id="11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46073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2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71133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3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4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241856"/>
                <a:ext cx="9173747" cy="525406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7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92863"/>
              <a:ext cx="4376902" cy="1541268"/>
              <a:chOff x="5491686" y="-500408"/>
              <a:chExt cx="3939213" cy="1387141"/>
            </a:xfrm>
          </p:grpSpPr>
          <p:sp>
            <p:nvSpPr>
              <p:cNvPr id="8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5451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9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50040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0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21194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15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359914" y="-31913"/>
            <a:ext cx="5802843" cy="48035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40000"/>
              </a:lnSpc>
            </a:pPr>
            <a:r>
              <a:rPr lang="th-TH" sz="13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5.2 ร่างแผนการดำเนินงานและแผนการใช้จ่ายงบประมาณ </a:t>
            </a:r>
            <a:br>
              <a:rPr lang="th-TH" sz="13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3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 </a:t>
            </a:r>
            <a: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ประจำปีงบประมาณ พ.ศ. 2566</a:t>
            </a:r>
          </a:p>
        </p:txBody>
      </p:sp>
    </p:spTree>
    <p:extLst>
      <p:ext uri="{BB962C8B-B14F-4D97-AF65-F5344CB8AC3E}">
        <p14:creationId xmlns:p14="http://schemas.microsoft.com/office/powerpoint/2010/main" val="244833494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5852" y="800592"/>
            <a:ext cx="10028297" cy="5003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 cmpd="dbl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th-TH" sz="18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กรอบวงเงินงบประมาณ ปี 2566 </a:t>
            </a:r>
            <a:r>
              <a:rPr lang="en-US" sz="18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:  </a:t>
            </a:r>
            <a:r>
              <a:rPr lang="th-TH" sz="18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จำนวน 961,432,950 บาท</a:t>
            </a: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65852" y="54455"/>
            <a:ext cx="10028297" cy="664055"/>
          </a:xfrm>
          <a:prstGeom prst="rect">
            <a:avLst/>
          </a:prstGeom>
          <a:solidFill>
            <a:srgbClr val="F2E5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76200" tIns="38100" rIns="76200" bIns="3810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h-TH" sz="1800" b="1" dirty="0">
                <a:solidFill>
                  <a:srgbClr val="0000FF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กรอบวงเงินงบประมาณตามแผนการดำเนินงานและแผนการใช้จ่ายงบประมาณ </a:t>
            </a:r>
          </a:p>
          <a:p>
            <a:pPr>
              <a:lnSpc>
                <a:spcPct val="100000"/>
              </a:lnSpc>
            </a:pPr>
            <a:r>
              <a:rPr lang="th-TH" sz="1800" b="1" dirty="0">
                <a:solidFill>
                  <a:srgbClr val="0000FF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 ประจำปีงบประมาณ พ.ศ. 2566</a:t>
            </a:r>
          </a:p>
        </p:txBody>
      </p:sp>
      <p:sp>
        <p:nvSpPr>
          <p:cNvPr id="22" name="ชื่อเรื่อง 1"/>
          <p:cNvSpPr txBox="1">
            <a:spLocks/>
          </p:cNvSpPr>
          <p:nvPr/>
        </p:nvSpPr>
        <p:spPr>
          <a:xfrm>
            <a:off x="1913444" y="1354343"/>
            <a:ext cx="6333112" cy="4706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76200" tIns="38100" rIns="76200" bIns="3810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18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งบบริหาร  </a:t>
            </a:r>
            <a:r>
              <a:rPr lang="en-US" sz="18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: </a:t>
            </a:r>
            <a:r>
              <a:rPr lang="th-TH" sz="18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รวมเป็นเงิน  271,432,950 บาท</a:t>
            </a:r>
            <a:endParaRPr lang="th-TH" sz="16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3" name="กล่องข้อความ 22"/>
          <p:cNvSpPr txBox="1"/>
          <p:nvPr/>
        </p:nvSpPr>
        <p:spPr>
          <a:xfrm>
            <a:off x="1913444" y="1835650"/>
            <a:ext cx="6333112" cy="9832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tabLst>
                <a:tab pos="149994" algn="l"/>
              </a:tabLst>
            </a:pPr>
            <a:r>
              <a:rPr lang="th-TH" sz="1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083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 2" panose="05020102010507070707" pitchFamily="18" charset="2"/>
              </a:rPr>
              <a:t></a:t>
            </a:r>
            <a:r>
              <a:rPr lang="th-TH" sz="2083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งบบุคลากร 	</a:t>
            </a:r>
            <a:r>
              <a:rPr lang="en-US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			                                 71,095,120  </a:t>
            </a: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บาท</a:t>
            </a:r>
          </a:p>
          <a:p>
            <a:pPr>
              <a:lnSpc>
                <a:spcPct val="120000"/>
              </a:lnSpc>
              <a:tabLst>
                <a:tab pos="149994" algn="l"/>
              </a:tabLst>
            </a:pP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	ค่าจ้างลูกจ้างกองทุน	            	 	               3,444,000    	บาท</a:t>
            </a:r>
          </a:p>
          <a:p>
            <a:pPr>
              <a:lnSpc>
                <a:spcPct val="120000"/>
              </a:lnSpc>
              <a:tabLst>
                <a:tab pos="149994" algn="l"/>
              </a:tabLst>
            </a:pP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	ค่าตอบแทนพนักงานกองทุน            	 	               67,651,120     บาท</a:t>
            </a:r>
          </a:p>
        </p:txBody>
      </p:sp>
      <p:sp>
        <p:nvSpPr>
          <p:cNvPr id="24" name="กล่องข้อความ 23"/>
          <p:cNvSpPr txBox="1"/>
          <p:nvPr/>
        </p:nvSpPr>
        <p:spPr>
          <a:xfrm>
            <a:off x="1913444" y="2834497"/>
            <a:ext cx="6333112" cy="178298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tabLst>
                <a:tab pos="149994" algn="l"/>
              </a:tabLst>
            </a:pPr>
            <a:r>
              <a:rPr lang="th-TH" sz="1833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 2" panose="05020102010507070707" pitchFamily="18" charset="2"/>
              </a:rPr>
              <a:t> </a:t>
            </a:r>
            <a:r>
              <a:rPr lang="th-TH" sz="1833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งบดำเนินงาน	    			                     179,442,230  	บาท</a:t>
            </a:r>
          </a:p>
          <a:p>
            <a:pPr>
              <a:lnSpc>
                <a:spcPct val="120000"/>
              </a:lnSpc>
              <a:tabLst>
                <a:tab pos="149994" algn="l"/>
              </a:tabLst>
            </a:pP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	ค่าตอบแทน	           			                       41,770,000    	บาท</a:t>
            </a:r>
          </a:p>
          <a:p>
            <a:pPr>
              <a:lnSpc>
                <a:spcPct val="120000"/>
              </a:lnSpc>
              <a:tabLst>
                <a:tab pos="149994" algn="l"/>
              </a:tabLst>
            </a:pP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	ค่าใช้สอย		              		                      121,034,430    	บาท</a:t>
            </a:r>
          </a:p>
          <a:p>
            <a:pPr>
              <a:lnSpc>
                <a:spcPct val="120000"/>
              </a:lnSpc>
              <a:tabLst>
                <a:tab pos="149994" algn="l"/>
              </a:tabLst>
            </a:pP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	ค่าวัสดุ		                	  	                       12,160,000    	บาท</a:t>
            </a:r>
          </a:p>
          <a:p>
            <a:pPr>
              <a:lnSpc>
                <a:spcPct val="120000"/>
              </a:lnSpc>
              <a:tabLst>
                <a:tab pos="149994" algn="l"/>
              </a:tabLst>
            </a:pP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	ค่าสาธารณูปโภค	                  	                                   4,477,800    	บาท</a:t>
            </a:r>
          </a:p>
          <a:p>
            <a:pPr>
              <a:lnSpc>
                <a:spcPct val="120000"/>
              </a:lnSpc>
              <a:tabLst>
                <a:tab pos="149994" algn="l"/>
              </a:tabLst>
            </a:pPr>
            <a:r>
              <a:rPr lang="th-TH" sz="1833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1667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 2" panose="05020102010507070707" pitchFamily="18" charset="2"/>
              </a:rPr>
              <a:t></a:t>
            </a:r>
            <a:r>
              <a:rPr lang="th-TH" sz="1667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ค่าใช้จ่ายในการสนับสนุน/ขับเคลื่อนยุทธศาสตร์      20,000,000  	บาท</a:t>
            </a:r>
            <a:endParaRPr lang="th-TH" sz="20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5" name="กล่องข้อความ 24"/>
          <p:cNvSpPr txBox="1"/>
          <p:nvPr/>
        </p:nvSpPr>
        <p:spPr>
          <a:xfrm>
            <a:off x="1913444" y="4657376"/>
            <a:ext cx="6333112" cy="9478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tabLst>
                <a:tab pos="149994" algn="l"/>
              </a:tabLst>
            </a:pPr>
            <a:r>
              <a:rPr lang="th-TH" sz="1833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 2" panose="05020102010507070707" pitchFamily="18" charset="2"/>
              </a:rPr>
              <a:t>    </a:t>
            </a:r>
            <a:r>
              <a:rPr lang="th-TH" sz="1667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 2" panose="05020102010507070707" pitchFamily="18" charset="2"/>
              </a:rPr>
              <a:t></a:t>
            </a:r>
            <a:r>
              <a:rPr lang="th-TH" sz="1667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งบลงทุน	            			                            895,600     บาท</a:t>
            </a:r>
          </a:p>
          <a:p>
            <a:pPr>
              <a:lnSpc>
                <a:spcPct val="120000"/>
              </a:lnSpc>
              <a:tabLst>
                <a:tab pos="149994" algn="l"/>
              </a:tabLst>
            </a:pP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	ครุภัณฑ์		             		                            856,600    	บาท</a:t>
            </a:r>
          </a:p>
          <a:p>
            <a:pPr>
              <a:lnSpc>
                <a:spcPct val="120000"/>
              </a:lnSpc>
              <a:tabLst>
                <a:tab pos="149994" algn="l"/>
              </a:tabLst>
            </a:pP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	ปรับปรุงสำนักงาน 			                                        39,000    	บาท</a:t>
            </a:r>
          </a:p>
        </p:txBody>
      </p:sp>
    </p:spTree>
    <p:extLst>
      <p:ext uri="{BB962C8B-B14F-4D97-AF65-F5344CB8AC3E}">
        <p14:creationId xmlns:p14="http://schemas.microsoft.com/office/powerpoint/2010/main" val="85394651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65851" y="153138"/>
            <a:ext cx="10028297" cy="773723"/>
          </a:xfrm>
          <a:prstGeom prst="rect">
            <a:avLst/>
          </a:prstGeom>
          <a:solidFill>
            <a:srgbClr val="F2E5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76200" tIns="38100" rIns="76200" bIns="3810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th-TH" sz="1800" b="1" dirty="0">
                <a:solidFill>
                  <a:srgbClr val="0000FF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แผนการดำเนินงานและแผนการใช้จ่ายงบประมาณ กองทุนพัฒนาบทบาทสตรี </a:t>
            </a:r>
          </a:p>
          <a:p>
            <a:pPr>
              <a:lnSpc>
                <a:spcPct val="120000"/>
              </a:lnSpc>
            </a:pPr>
            <a:r>
              <a:rPr lang="th-TH" sz="1800" b="1" dirty="0">
                <a:solidFill>
                  <a:srgbClr val="0000FF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ประจำปีงบประมาณ พ.ศ. 2566</a:t>
            </a: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65851" y="1681758"/>
            <a:ext cx="3791041" cy="27192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lnSpc>
                <a:spcPct val="130000"/>
              </a:lnSpc>
            </a:pPr>
            <a:r>
              <a:rPr lang="th-TH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  <a:sym typeface="Wingdings 3" panose="05040102010807070707" pitchFamily="18" charset="2"/>
              </a:rPr>
              <a:t></a:t>
            </a:r>
            <a:r>
              <a:rPr lang="th-TH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  <a:sym typeface="Wingdings 3" panose="05040102010807070707" pitchFamily="18" charset="2"/>
              </a:rPr>
              <a:t> </a:t>
            </a: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จัดสรรตามขนาดจังหวัด</a:t>
            </a:r>
          </a:p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  <a:sym typeface="Wingdings 2" panose="05020102010507070707" pitchFamily="18" charset="2"/>
              </a:rPr>
              <a:t></a:t>
            </a:r>
            <a:r>
              <a:rPr lang="th-TH" sz="12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จังหวัด 76 จังหวัด และกรุงเทพมหานคร</a:t>
            </a:r>
            <a:r>
              <a:rPr lang="th-TH" sz="12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endParaRPr lang="en-US" sz="12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30000"/>
              </a:lnSpc>
            </a:pPr>
            <a:r>
              <a:rPr lang="th-TH" sz="12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- จังหวัดขนาดเล็ก  34 จังหวัด ๆ ละ      900</a:t>
            </a:r>
            <a:r>
              <a:rPr lang="en-US" sz="12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,</a:t>
            </a:r>
            <a:r>
              <a:rPr lang="th-TH" sz="12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000 บาท   </a:t>
            </a:r>
          </a:p>
          <a:p>
            <a:pPr>
              <a:lnSpc>
                <a:spcPct val="130000"/>
              </a:lnSpc>
            </a:pPr>
            <a:r>
              <a:rPr lang="th-TH" sz="12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เป็นเงิน  30</a:t>
            </a:r>
            <a:r>
              <a:rPr lang="en-US" sz="12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,</a:t>
            </a:r>
            <a:r>
              <a:rPr lang="th-TH" sz="12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600</a:t>
            </a:r>
            <a:r>
              <a:rPr lang="en-US" sz="12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,</a:t>
            </a:r>
            <a:r>
              <a:rPr lang="th-TH" sz="12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000  บาท		    </a:t>
            </a:r>
          </a:p>
          <a:p>
            <a:pPr>
              <a:lnSpc>
                <a:spcPct val="130000"/>
              </a:lnSpc>
            </a:pPr>
            <a:r>
              <a:rPr lang="th-TH" sz="12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- จังหวัดขนาดกลาง  22 จังหวัด ๆ ละ  </a:t>
            </a:r>
            <a:r>
              <a:rPr lang="en-US" sz="12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1,</a:t>
            </a:r>
            <a:r>
              <a:rPr lang="th-TH" sz="12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200</a:t>
            </a:r>
            <a:r>
              <a:rPr lang="en-US" sz="12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,</a:t>
            </a:r>
            <a:r>
              <a:rPr lang="th-TH" sz="12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000 บาท   </a:t>
            </a:r>
          </a:p>
          <a:p>
            <a:pPr>
              <a:lnSpc>
                <a:spcPct val="130000"/>
              </a:lnSpc>
            </a:pPr>
            <a:r>
              <a:rPr lang="th-TH" sz="12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เป็นเงิน  </a:t>
            </a:r>
            <a:r>
              <a:rPr lang="en-US" sz="12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26,</a:t>
            </a:r>
            <a:r>
              <a:rPr lang="th-TH" sz="12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400</a:t>
            </a:r>
            <a:r>
              <a:rPr lang="en-US" sz="12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,</a:t>
            </a:r>
            <a:r>
              <a:rPr lang="th-TH" sz="12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000  บาท</a:t>
            </a:r>
            <a:endParaRPr lang="en-US" sz="12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30000"/>
              </a:lnSpc>
            </a:pPr>
            <a:r>
              <a:rPr lang="th-TH" sz="12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- จังหวัดขนาดใหญ่   21 จังหวัด ๆ ละ  </a:t>
            </a:r>
            <a:r>
              <a:rPr lang="en-US" sz="12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1,</a:t>
            </a:r>
            <a:r>
              <a:rPr lang="th-TH" sz="12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500</a:t>
            </a:r>
            <a:r>
              <a:rPr lang="en-US" sz="12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,</a:t>
            </a:r>
            <a:r>
              <a:rPr lang="th-TH" sz="12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000 บาท   </a:t>
            </a:r>
          </a:p>
          <a:p>
            <a:pPr>
              <a:lnSpc>
                <a:spcPct val="130000"/>
              </a:lnSpc>
            </a:pPr>
            <a:r>
              <a:rPr lang="th-TH" sz="12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เป็นเงิน    </a:t>
            </a:r>
            <a:r>
              <a:rPr lang="en-US" sz="12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31,</a:t>
            </a:r>
            <a:r>
              <a:rPr lang="th-TH" sz="12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500</a:t>
            </a:r>
            <a:r>
              <a:rPr lang="en-US" sz="12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,</a:t>
            </a:r>
            <a:r>
              <a:rPr lang="th-TH" sz="12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000  บาท</a:t>
            </a:r>
            <a:endParaRPr lang="en-US" sz="12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  <a:sym typeface="Wingdings 2" panose="05020102010507070707" pitchFamily="18" charset="2"/>
              </a:rPr>
              <a:t></a:t>
            </a:r>
            <a:r>
              <a:rPr lang="th-TH" sz="12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ส่วนกลาง (สกส.)</a:t>
            </a:r>
            <a:endParaRPr lang="en-US" sz="12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30000"/>
              </a:lnSpc>
            </a:pPr>
            <a:r>
              <a:rPr lang="th-TH" sz="12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- สำนักงานกองทุนพัฒนาบทบาทสตรี </a:t>
            </a:r>
          </a:p>
          <a:p>
            <a:pPr>
              <a:lnSpc>
                <a:spcPct val="130000"/>
              </a:lnSpc>
            </a:pPr>
            <a:r>
              <a:rPr lang="th-TH" sz="12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เป็นเงิน 1,500,000  บาท </a:t>
            </a:r>
            <a:endParaRPr lang="en-US" sz="12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2" name="ชื่อเรื่อง 1"/>
          <p:cNvSpPr txBox="1">
            <a:spLocks/>
          </p:cNvSpPr>
          <p:nvPr/>
        </p:nvSpPr>
        <p:spPr>
          <a:xfrm>
            <a:off x="65852" y="1042608"/>
            <a:ext cx="10028296" cy="54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76200" tIns="38100" rIns="76200" bIns="3810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18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งบเงินอุดหนุน  </a:t>
            </a:r>
            <a:r>
              <a:rPr lang="en-US" sz="18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: </a:t>
            </a:r>
            <a:r>
              <a:rPr lang="th-TH" sz="18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รวมเป็นเงิน  90,000,000 บาท </a:t>
            </a:r>
            <a:endParaRPr lang="th-TH" sz="16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23" name="ตาราง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127291"/>
              </p:ext>
            </p:extLst>
          </p:nvPr>
        </p:nvGraphicFramePr>
        <p:xfrm>
          <a:off x="3950677" y="1658313"/>
          <a:ext cx="6143472" cy="386325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71091">
                  <a:extLst>
                    <a:ext uri="{9D8B030D-6E8A-4147-A177-3AD203B41FA5}">
                      <a16:colId xmlns:a16="http://schemas.microsoft.com/office/drawing/2014/main" val="2758309279"/>
                    </a:ext>
                  </a:extLst>
                </a:gridCol>
                <a:gridCol w="889494">
                  <a:extLst>
                    <a:ext uri="{9D8B030D-6E8A-4147-A177-3AD203B41FA5}">
                      <a16:colId xmlns:a16="http://schemas.microsoft.com/office/drawing/2014/main" val="1388275738"/>
                    </a:ext>
                  </a:extLst>
                </a:gridCol>
                <a:gridCol w="515315">
                  <a:extLst>
                    <a:ext uri="{9D8B030D-6E8A-4147-A177-3AD203B41FA5}">
                      <a16:colId xmlns:a16="http://schemas.microsoft.com/office/drawing/2014/main" val="665487300"/>
                    </a:ext>
                  </a:extLst>
                </a:gridCol>
                <a:gridCol w="1020408">
                  <a:extLst>
                    <a:ext uri="{9D8B030D-6E8A-4147-A177-3AD203B41FA5}">
                      <a16:colId xmlns:a16="http://schemas.microsoft.com/office/drawing/2014/main" val="63782096"/>
                    </a:ext>
                  </a:extLst>
                </a:gridCol>
                <a:gridCol w="3447164">
                  <a:extLst>
                    <a:ext uri="{9D8B030D-6E8A-4147-A177-3AD203B41FA5}">
                      <a16:colId xmlns:a16="http://schemas.microsoft.com/office/drawing/2014/main" val="1118614602"/>
                    </a:ext>
                  </a:extLst>
                </a:gridCol>
              </a:tblGrid>
              <a:tr h="368659"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</a:t>
                      </a:r>
                    </a:p>
                  </a:txBody>
                  <a:tcPr marL="76200" marR="76200" marT="38100" marB="381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จังหวัดละ</a:t>
                      </a:r>
                    </a:p>
                  </a:txBody>
                  <a:tcPr marL="76200" marR="76200" marT="38100" marB="381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</a:t>
                      </a:r>
                    </a:p>
                  </a:txBody>
                  <a:tcPr marL="76200" marR="76200" marT="38100" marB="381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</a:t>
                      </a:r>
                    </a:p>
                  </a:txBody>
                  <a:tcPr marL="76200" marR="76200" marT="38100" marB="381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รายชื่อจังหวัด</a:t>
                      </a:r>
                    </a:p>
                  </a:txBody>
                  <a:tcPr marL="76200" marR="76200" marT="38100" marB="381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206670"/>
                  </a:ext>
                </a:extLst>
              </a:tr>
              <a:tr h="131052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76200" marR="76200" marT="38100" marB="381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900,000</a:t>
                      </a:r>
                    </a:p>
                  </a:txBody>
                  <a:tcPr marL="76200" marR="76200" marT="38100" marB="381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</a:t>
                      </a:r>
                    </a:p>
                  </a:txBody>
                  <a:tcPr marL="76200" marR="76200" marT="38100" marB="381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30,600,000</a:t>
                      </a:r>
                    </a:p>
                  </a:txBody>
                  <a:tcPr marL="76200" marR="76200" marT="38100" marB="381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1100" b="1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จันทบุรี ชัยนาท ตราด นครนายก ปราจีนบุรี ประจวบคีรีขันธ์ </a:t>
                      </a:r>
                      <a:r>
                        <a:rPr lang="th-TH" sz="11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เพชรบุรี สมุทรสงคราม สมุทรสาคร สระแก้ว สิงห์บุรี อ่างทอง พะเยา น่าน พิจิตร แพร่ แม่ฮ่องสอน ลำพูน อุตรดิตถ์ อุทัยธานี บึงกาฬ มุกดาหาร ยโสธร หนองคาย หนองบัวลำภู อำนาจเจริญ กระบี่ ชุมพร พังงา พัทลุง ภูเก็ต ยะลา ระนอง สตูล 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681308"/>
                  </a:ext>
                </a:extLst>
              </a:tr>
              <a:tr h="93449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76200" marR="76200" marT="38100" marB="381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1,200,000</a:t>
                      </a:r>
                    </a:p>
                  </a:txBody>
                  <a:tcPr marL="76200" marR="76200" marT="38100" marB="381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</a:t>
                      </a:r>
                    </a:p>
                  </a:txBody>
                  <a:tcPr marL="76200" marR="76200" marT="38100" marB="381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26,400,000</a:t>
                      </a:r>
                    </a:p>
                  </a:txBody>
                  <a:tcPr marL="76200" marR="76200" marT="38100" marB="381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1100" b="1" kern="1200" spc="-3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กาญจนบุรี ฉะเชิงเทรา นครปฐม ราชบุรี ลพบุรี สุพรรณบุรี </a:t>
                      </a:r>
                      <a:r>
                        <a:rPr lang="th-TH" sz="11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พระนครศรีอยุธยา ระยอง สระบุรี กำแพงเพชร พิษณุโลก </a:t>
                      </a:r>
                      <a:r>
                        <a:rPr lang="th-TH" sz="1100" b="1" kern="1200" spc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เพชรบูรณ์ ลำปาง </a:t>
                      </a:r>
                      <a:r>
                        <a:rPr lang="th-TH" sz="1100" b="1" kern="120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สุโขทัย ตาก กาฬสินธุ์ นครพนม เลย มหาสารคาม ตรัง นราธิวาส ปัตตานี</a:t>
                      </a:r>
                      <a:endParaRPr lang="th-TH" sz="1100" b="1" spc="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761982"/>
                  </a:ext>
                </a:extLst>
              </a:tr>
              <a:tr h="93449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76200" marR="76200" marT="38100" marB="381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1,500,000</a:t>
                      </a:r>
                    </a:p>
                  </a:txBody>
                  <a:tcPr marL="76200" marR="76200" marT="38100" marB="381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</a:t>
                      </a:r>
                    </a:p>
                  </a:txBody>
                  <a:tcPr marL="76200" marR="76200" marT="38100" marB="381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31,500,000</a:t>
                      </a:r>
                    </a:p>
                  </a:txBody>
                  <a:tcPr marL="76200" marR="76200" marT="38100" marB="381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1100" b="1" kern="1200" spc="-3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ชลบุรี สมุทรปราการ นนทบุรี ปทุมธานี เชียงราย เชียงใหม่ นครสวรรค์ ขอนแก่น ชัยภูมิ นครราชสีมา บุรีรัมย์ ร้อยเอ็ด </a:t>
                      </a:r>
                      <a:r>
                        <a:rPr lang="th-TH" sz="11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ศรีสะเกษ สกลนคร สุรินทร์ อุดรธานี อุบลราชธานี สงขลานครศรีธรรมราช สุราษฎร์ธานี กรุงเทพมหานคร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126642"/>
                  </a:ext>
                </a:extLst>
              </a:tr>
              <a:tr h="31509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76200" marR="76200" marT="38100" marB="381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1,500,000</a:t>
                      </a:r>
                    </a:p>
                  </a:txBody>
                  <a:tcPr marL="76200" marR="76200" marT="38100" marB="381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76200" marR="76200" marT="38100" marB="381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1,500,000</a:t>
                      </a:r>
                    </a:p>
                  </a:txBody>
                  <a:tcPr marL="76200" marR="76200" marT="38100" marB="381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1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ส่วนกลาง (สกส.)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42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51288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65852" y="124542"/>
            <a:ext cx="10028297" cy="762000"/>
          </a:xfrm>
          <a:prstGeom prst="rect">
            <a:avLst/>
          </a:prstGeom>
          <a:solidFill>
            <a:srgbClr val="F2E5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76200" tIns="38100" rIns="76200" bIns="3810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1800" b="1" dirty="0">
                <a:solidFill>
                  <a:srgbClr val="0000FF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แผนการดำเนินงานและแผนการใช้จ่ายงบประมาณ กองทุนพัฒนาบทบาทสตรี </a:t>
            </a:r>
          </a:p>
          <a:p>
            <a:r>
              <a:rPr lang="th-TH" sz="1800" b="1" dirty="0">
                <a:solidFill>
                  <a:srgbClr val="0000FF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ประจำปีงบประมาณ พ.ศ. 2566</a:t>
            </a: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65852" y="1645649"/>
            <a:ext cx="2844438" cy="12721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th-TH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  <a:sym typeface="Wingdings 3" panose="05040102010807070707" pitchFamily="18" charset="2"/>
              </a:rPr>
              <a:t> </a:t>
            </a: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จัดสรรตามสัดส่วน  ได้แก่  </a:t>
            </a:r>
            <a:r>
              <a:rPr lang="en-US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</a:t>
            </a:r>
            <a:endParaRPr lang="th-TH" sz="12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spcAft>
                <a:spcPts val="500"/>
              </a:spcAft>
            </a:pP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1) ขนาดของจังหวัด                </a:t>
            </a:r>
            <a:r>
              <a:rPr lang="th-TH" sz="12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ร้อยละ 20 </a:t>
            </a:r>
            <a:endParaRPr lang="en-US" sz="12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spcAft>
                <a:spcPts val="500"/>
              </a:spcAft>
            </a:pPr>
            <a:r>
              <a:rPr lang="en-US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</a:t>
            </a: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 จำนวนสมาชิก</a:t>
            </a:r>
            <a:r>
              <a:rPr lang="th-TH" sz="12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	             ร้อยละ 20</a:t>
            </a:r>
          </a:p>
          <a:p>
            <a:pPr>
              <a:spcAft>
                <a:spcPts val="500"/>
              </a:spcAft>
            </a:pP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3) ประสิทธิภาพการเบิกจ่าย</a:t>
            </a:r>
            <a:r>
              <a:rPr lang="th-TH" sz="12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ร้อยละ 20 </a:t>
            </a:r>
            <a:endParaRPr lang="en-US" sz="12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spcAft>
                <a:spcPts val="500"/>
              </a:spcAft>
            </a:pP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4) การบริหารจัดการหนี้</a:t>
            </a:r>
            <a:r>
              <a:rPr lang="th-TH" sz="12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ร้อยละ 40</a:t>
            </a:r>
            <a:endParaRPr lang="en-US" sz="12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2" name="ชื่อเรื่อง 1"/>
          <p:cNvSpPr txBox="1">
            <a:spLocks/>
          </p:cNvSpPr>
          <p:nvPr/>
        </p:nvSpPr>
        <p:spPr>
          <a:xfrm>
            <a:off x="65852" y="996702"/>
            <a:ext cx="10028297" cy="54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76200" tIns="38100" rIns="76200" bIns="3810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18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งบเงินทุนหมุนเวียน  </a:t>
            </a:r>
            <a:r>
              <a:rPr lang="en-US" sz="18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: </a:t>
            </a:r>
            <a:r>
              <a:rPr lang="th-TH" sz="18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รวมเป็นเงิน  600,000,000 บาท </a:t>
            </a:r>
            <a:endParaRPr lang="th-TH" sz="16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23" name="ตาราง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487428"/>
              </p:ext>
            </p:extLst>
          </p:nvPr>
        </p:nvGraphicFramePr>
        <p:xfrm>
          <a:off x="3030801" y="1599970"/>
          <a:ext cx="6991630" cy="401395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8517">
                  <a:extLst>
                    <a:ext uri="{9D8B030D-6E8A-4147-A177-3AD203B41FA5}">
                      <a16:colId xmlns:a16="http://schemas.microsoft.com/office/drawing/2014/main" val="2758309279"/>
                    </a:ext>
                  </a:extLst>
                </a:gridCol>
                <a:gridCol w="998220">
                  <a:extLst>
                    <a:ext uri="{9D8B030D-6E8A-4147-A177-3AD203B41FA5}">
                      <a16:colId xmlns:a16="http://schemas.microsoft.com/office/drawing/2014/main" val="1388275738"/>
                    </a:ext>
                  </a:extLst>
                </a:gridCol>
                <a:gridCol w="398585">
                  <a:extLst>
                    <a:ext uri="{9D8B030D-6E8A-4147-A177-3AD203B41FA5}">
                      <a16:colId xmlns:a16="http://schemas.microsoft.com/office/drawing/2014/main" val="665487300"/>
                    </a:ext>
                  </a:extLst>
                </a:gridCol>
                <a:gridCol w="1113692">
                  <a:extLst>
                    <a:ext uri="{9D8B030D-6E8A-4147-A177-3AD203B41FA5}">
                      <a16:colId xmlns:a16="http://schemas.microsoft.com/office/drawing/2014/main" val="63782096"/>
                    </a:ext>
                  </a:extLst>
                </a:gridCol>
                <a:gridCol w="4172616">
                  <a:extLst>
                    <a:ext uri="{9D8B030D-6E8A-4147-A177-3AD203B41FA5}">
                      <a16:colId xmlns:a16="http://schemas.microsoft.com/office/drawing/2014/main" val="1118614602"/>
                    </a:ext>
                  </a:extLst>
                </a:gridCol>
              </a:tblGrid>
              <a:tr h="32207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จังหวัดละ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รายชื่อจังหวัด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498206670"/>
                  </a:ext>
                </a:extLst>
              </a:tr>
              <a:tr h="27252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76200" marR="76200" marT="38100" marB="38100"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4,000,000</a:t>
                      </a:r>
                    </a:p>
                  </a:txBody>
                  <a:tcPr marL="76200" marR="76200" marT="38100" marB="38100"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76200" marR="76200" marT="38100" marB="38100"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8,000,000</a:t>
                      </a:r>
                    </a:p>
                  </a:txBody>
                  <a:tcPr marL="76200" marR="76200" marT="38100" marB="38100"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1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ภูเก็ต นครนายก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681308"/>
                  </a:ext>
                </a:extLst>
              </a:tr>
              <a:tr h="27252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5,000,000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30,000,000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1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กระบี่ ปราจีนบุรี พังงา ยะลา สตูล อำนาจเจริญ</a:t>
                      </a:r>
                      <a:endParaRPr lang="th-TH" sz="1100" b="1" spc="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757761982"/>
                  </a:ext>
                </a:extLst>
              </a:tr>
              <a:tr h="56487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76200" marR="76200" marT="38100" marB="38100"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6,000,000</a:t>
                      </a:r>
                    </a:p>
                  </a:txBody>
                  <a:tcPr marL="76200" marR="76200" marT="38100" marB="38100"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</a:t>
                      </a:r>
                    </a:p>
                  </a:txBody>
                  <a:tcPr marL="76200" marR="76200" marT="38100" marB="38100"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96,000,000</a:t>
                      </a:r>
                    </a:p>
                  </a:txBody>
                  <a:tcPr marL="76200" marR="76200" marT="38100" marB="38100"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กรุงเทพมหานคร จันทบุรี</a:t>
                      </a:r>
                      <a:r>
                        <a:rPr lang="th-TH" sz="1100" b="1" kern="120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ชัยนาท ชุมพร ตรัง ตราด นครปฐม บึงกาฬ พะเยา พัทลุง มุกดาหาร ระนอง ลำพูน สมุทรปราการ สมุทรสงคราม อ่างทอง</a:t>
                      </a:r>
                      <a:endParaRPr lang="th-TH" sz="1100" b="1" spc="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126642"/>
                  </a:ext>
                </a:extLst>
              </a:tr>
              <a:tr h="43553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7,000,000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77,000,000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kern="1200" spc="-3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ฉะเชิงเทรา นครสวรรค์ นนทบุรี ปทุมธานี ประจวบคีรีขันธ์ แม่ฮ่องสอน </a:t>
                      </a:r>
                      <a:r>
                        <a:rPr lang="th-TH" sz="11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ยโสธร ระยอง สิงห์บุรี หนองบัวลำภู อุทัยธานี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427242746"/>
                  </a:ext>
                </a:extLst>
              </a:tr>
              <a:tr h="56487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76200" marR="76200" marT="38100" marB="38100"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8,000,000</a:t>
                      </a:r>
                    </a:p>
                  </a:txBody>
                  <a:tcPr marL="76200" marR="76200" marT="38100" marB="38100"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</a:t>
                      </a:r>
                    </a:p>
                  </a:txBody>
                  <a:tcPr marL="76200" marR="76200" marT="38100" marB="38100"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112,000,000</a:t>
                      </a:r>
                    </a:p>
                  </a:txBody>
                  <a:tcPr marL="76200" marR="76200" marT="38100" marB="38100"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กำแพงเพชร นครพนม นราธิวาส น่าน พระนครศรีอยุธยา เพชรบูรณ์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ลำปาง เลย สงขลา สมุทรสาคร สระแก้ว สุพรรณบุรี สุราษฎร์ธานี อุตรดิตถ์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01015"/>
                  </a:ext>
                </a:extLst>
              </a:tr>
              <a:tr h="45251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9,000,000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135,000,000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กาญจนบุรี กาฬสินธุ์ ชลบุรี ตาก ปัตตานี พิจิตร พิษณุโลก เพชรบุรี แพร่ มหาสารคาม ราชบุรี ลพบุรี สระบุรี หนองคาย อุดรธานี 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508632141"/>
                  </a:ext>
                </a:extLst>
              </a:tr>
              <a:tr h="27252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</a:t>
                      </a:r>
                    </a:p>
                  </a:txBody>
                  <a:tcPr marL="76200" marR="76200" marT="38100" marB="38100"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10,000,000</a:t>
                      </a:r>
                    </a:p>
                  </a:txBody>
                  <a:tcPr marL="76200" marR="76200" marT="38100" marB="38100"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76200" marR="76200" marT="38100" marB="38100"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50,000,000</a:t>
                      </a:r>
                    </a:p>
                  </a:txBody>
                  <a:tcPr marL="76200" marR="76200" marT="38100" marB="38100"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นครศรีธรรมราช ร้อยเอ็ด สกลนคร สุโขทัย อุบลราชธานี</a:t>
                      </a:r>
                      <a:endParaRPr lang="th-TH" sz="11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065877"/>
                  </a:ext>
                </a:extLst>
              </a:tr>
              <a:tr h="27252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11,000,000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44,000,000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1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ขอนแก่น ชัยภูมิ ศรีสะ</a:t>
                      </a:r>
                      <a:r>
                        <a:rPr lang="th-TH" sz="1100" b="1" kern="1200" dirty="0" err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เกษ</a:t>
                      </a:r>
                      <a:r>
                        <a:rPr lang="th-TH" sz="11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สุรินทร์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949739368"/>
                  </a:ext>
                </a:extLst>
              </a:tr>
              <a:tr h="31882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</a:t>
                      </a:r>
                    </a:p>
                  </a:txBody>
                  <a:tcPr marL="76200" marR="76200" marT="38100" marB="38100"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12,000,000</a:t>
                      </a:r>
                    </a:p>
                  </a:txBody>
                  <a:tcPr marL="76200" marR="76200" marT="38100" marB="38100"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76200" marR="76200" marT="38100" marB="38100"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48,000,000</a:t>
                      </a:r>
                    </a:p>
                  </a:txBody>
                  <a:tcPr marL="76200" marR="76200" marT="38100" marB="38100"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เชียงราย</a:t>
                      </a:r>
                      <a:r>
                        <a:rPr lang="th-TH" sz="1100" b="1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เชียงใหม่ นครราชสีมา บุรีรัมย์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750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43925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65852" y="-7808"/>
            <a:ext cx="10028297" cy="1137037"/>
          </a:xfrm>
          <a:prstGeom prst="rect">
            <a:avLst/>
          </a:prstGeom>
          <a:solidFill>
            <a:srgbClr val="F2E5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76200" tIns="38100" rIns="76200" bIns="3810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th-TH" sz="2000" b="1" dirty="0">
                <a:solidFill>
                  <a:srgbClr val="0000FF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เปรียบเทียบงบประมาณรายจ่าย</a:t>
            </a:r>
          </a:p>
          <a:p>
            <a:pPr>
              <a:lnSpc>
                <a:spcPct val="120000"/>
              </a:lnSpc>
            </a:pPr>
            <a:r>
              <a:rPr lang="th-TH" sz="2000" b="1" dirty="0">
                <a:solidFill>
                  <a:srgbClr val="0000FF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ประจำปีงบประมาณ พ.ศ. 2565 และ ปี พ.ศ. 2566</a:t>
            </a:r>
            <a:endParaRPr lang="th-TH" sz="1800" b="1" dirty="0">
              <a:solidFill>
                <a:srgbClr val="0000FF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387618"/>
              </p:ext>
            </p:extLst>
          </p:nvPr>
        </p:nvGraphicFramePr>
        <p:xfrm>
          <a:off x="1101969" y="1412913"/>
          <a:ext cx="8030309" cy="365484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97723">
                  <a:extLst>
                    <a:ext uri="{9D8B030D-6E8A-4147-A177-3AD203B41FA5}">
                      <a16:colId xmlns:a16="http://schemas.microsoft.com/office/drawing/2014/main" val="2560517972"/>
                    </a:ext>
                  </a:extLst>
                </a:gridCol>
                <a:gridCol w="1486256">
                  <a:extLst>
                    <a:ext uri="{9D8B030D-6E8A-4147-A177-3AD203B41FA5}">
                      <a16:colId xmlns:a16="http://schemas.microsoft.com/office/drawing/2014/main" val="737333464"/>
                    </a:ext>
                  </a:extLst>
                </a:gridCol>
                <a:gridCol w="1553794">
                  <a:extLst>
                    <a:ext uri="{9D8B030D-6E8A-4147-A177-3AD203B41FA5}">
                      <a16:colId xmlns:a16="http://schemas.microsoft.com/office/drawing/2014/main" val="3916571962"/>
                    </a:ext>
                  </a:extLst>
                </a:gridCol>
                <a:gridCol w="1509529">
                  <a:extLst>
                    <a:ext uri="{9D8B030D-6E8A-4147-A177-3AD203B41FA5}">
                      <a16:colId xmlns:a16="http://schemas.microsoft.com/office/drawing/2014/main" val="55083971"/>
                    </a:ext>
                  </a:extLst>
                </a:gridCol>
                <a:gridCol w="1183007">
                  <a:extLst>
                    <a:ext uri="{9D8B030D-6E8A-4147-A177-3AD203B41FA5}">
                      <a16:colId xmlns:a16="http://schemas.microsoft.com/office/drawing/2014/main" val="1476388857"/>
                    </a:ext>
                  </a:extLst>
                </a:gridCol>
              </a:tblGrid>
              <a:tr h="725786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รายการ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ปี 2565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ปี 2566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เพิ่ม/-ลด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คิดเป็น</a:t>
                      </a:r>
                    </a:p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835925"/>
                  </a:ext>
                </a:extLst>
              </a:tr>
              <a:tr h="427118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00FF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รวมทั้งสิ้น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400" b="1" dirty="0">
                          <a:solidFill>
                            <a:srgbClr val="0000FF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1,044,495,500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400" b="1" dirty="0">
                          <a:solidFill>
                            <a:srgbClr val="0000FF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961,432,950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400" b="1" dirty="0">
                          <a:solidFill>
                            <a:srgbClr val="0000FF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- 83,062,550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- 7.95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02882"/>
                  </a:ext>
                </a:extLst>
              </a:tr>
              <a:tr h="414965">
                <a:tc>
                  <a:txBody>
                    <a:bodyPr/>
                    <a:lstStyle/>
                    <a:p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 งบบริหาร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301,495,500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271,432,950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- 30,062,550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- 9.97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3878294"/>
                  </a:ext>
                </a:extLst>
              </a:tr>
              <a:tr h="4149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1.1 งบบุคลากร</a:t>
                      </a:r>
                      <a:endParaRPr lang="th-TH" sz="14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69,567,760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71,095,120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1,527,360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2.19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249667"/>
                  </a:ext>
                </a:extLst>
              </a:tr>
              <a:tr h="427118"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1.2 งบดำเนินงาน</a:t>
                      </a:r>
                      <a:endParaRPr lang="th-TH" sz="14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228,022,440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199,442,230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- 28,580,210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- 9.92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263746"/>
                  </a:ext>
                </a:extLst>
              </a:tr>
              <a:tr h="414965">
                <a:tc>
                  <a:txBody>
                    <a:bodyPr/>
                    <a:lstStyle/>
                    <a:p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1.3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งบลงทุน</a:t>
                      </a:r>
                      <a:endParaRPr lang="th-TH" sz="14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3,912,300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895,600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-3,016,700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-77.10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675749"/>
                  </a:ext>
                </a:extLst>
              </a:tr>
              <a:tr h="414965">
                <a:tc>
                  <a:txBody>
                    <a:bodyPr/>
                    <a:lstStyle/>
                    <a:p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 งบเงินอุดหนุน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143,000,000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90,000,000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- 53,000,000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- 37.06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2382392"/>
                  </a:ext>
                </a:extLst>
              </a:tr>
              <a:tr h="414965">
                <a:tc>
                  <a:txBody>
                    <a:bodyPr/>
                    <a:lstStyle/>
                    <a:p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 งบเงินทุนหมุนเวียน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600,000,000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600,000,000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38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31481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0" y="2857500"/>
            <a:ext cx="10160000" cy="82618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b="1" spc="-3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ระเบียบวาระที่ 5.3 </a:t>
            </a:r>
            <a:r>
              <a:rPr lang="th-TH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ร่างตัวชี้วัดการประเมินผลการดำเนินงานทุนหมุนเวียน ประจำปีบัญชี 2566 </a:t>
            </a:r>
            <a:br>
              <a:rPr lang="th-TH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กองทุนพัฒนาบทบาทสตรี กรมการพัฒนาชุมชน </a:t>
            </a:r>
            <a:endParaRPr lang="en-US" b="1" spc="-3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9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40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41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51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2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2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3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4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8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9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0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5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6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7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8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4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9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1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2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5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6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7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8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</p:spTree>
    <p:extLst>
      <p:ext uri="{BB962C8B-B14F-4D97-AF65-F5344CB8AC3E}">
        <p14:creationId xmlns:p14="http://schemas.microsoft.com/office/powerpoint/2010/main" val="194653623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679938" y="397227"/>
            <a:ext cx="5840222" cy="73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76188" tIns="76188" rIns="76188" bIns="76188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0" fontAlgn="base" hangingPunct="0">
              <a:spcBef>
                <a:spcPts val="0"/>
              </a:spcBef>
              <a:spcAft>
                <a:spcPts val="0"/>
              </a:spcAft>
              <a:buSzPts val="200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itchFamily="34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SzPts val="2000"/>
              <a:buNone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SzPts val="2000"/>
              <a:buNone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SzPts val="2000"/>
              <a:buNone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SzPts val="2000"/>
              <a:buNone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457200" lvl="5" algn="l" rtl="0" eaLnBrk="0" fontAlgn="base" hangingPunct="0">
              <a:spcBef>
                <a:spcPts val="0"/>
              </a:spcBef>
              <a:spcAft>
                <a:spcPts val="0"/>
              </a:spcAft>
              <a:buSzPts val="2000"/>
              <a:buNone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914400" lvl="6" algn="l" rtl="0" eaLnBrk="0" fontAlgn="base" hangingPunct="0">
              <a:spcBef>
                <a:spcPts val="0"/>
              </a:spcBef>
              <a:spcAft>
                <a:spcPts val="0"/>
              </a:spcAft>
              <a:buSzPts val="2000"/>
              <a:buNone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1371600" lvl="7" algn="l" rtl="0" eaLnBrk="0" fontAlgn="base" hangingPunct="0">
              <a:spcBef>
                <a:spcPts val="0"/>
              </a:spcBef>
              <a:spcAft>
                <a:spcPts val="0"/>
              </a:spcAft>
              <a:buSzPts val="2000"/>
              <a:buNone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1828800" lvl="8" algn="l" rtl="0" eaLnBrk="0" fontAlgn="base" hangingPunct="0">
              <a:spcBef>
                <a:spcPts val="0"/>
              </a:spcBef>
              <a:spcAft>
                <a:spcPts val="0"/>
              </a:spcAft>
              <a:buSzPts val="2000"/>
              <a:buNone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Roboto Condensed" pitchFamily="2" charset="0"/>
              <a:buNone/>
            </a:pPr>
            <a:r>
              <a:rPr lang="th-TH" b="1" kern="0" dirty="0">
                <a:solidFill>
                  <a:srgbClr val="FFFFFF"/>
                </a:solidFill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  <a:t>ร่างตัวชี้วัดการประเมินผลการดำเนินงานทุนหมุนเวียน ประจำปีบัญชี 2566                       กองทุนพัฒนาบทบาทสตรี กรมการพัฒนาชุมชน</a:t>
            </a:r>
            <a:endParaRPr lang="en-US" b="1" kern="0" dirty="0">
              <a:solidFill>
                <a:srgbClr val="FFFFFF"/>
              </a:solidFill>
              <a:latin typeface="Chulabhorn Likit Text" panose="00000500000000000000" pitchFamily="50" charset="-34"/>
              <a:ea typeface="Roboto Condensed" pitchFamily="2" charset="0"/>
              <a:cs typeface="Chulabhorn Likit Text" panose="00000500000000000000" pitchFamily="50" charset="-34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937294"/>
              </p:ext>
            </p:extLst>
          </p:nvPr>
        </p:nvGraphicFramePr>
        <p:xfrm>
          <a:off x="574431" y="1417340"/>
          <a:ext cx="8710246" cy="3978016"/>
        </p:xfrm>
        <a:graphic>
          <a:graphicData uri="http://schemas.openxmlformats.org/drawingml/2006/table">
            <a:tbl>
              <a:tblPr firstRow="1" bandRow="1"/>
              <a:tblGrid>
                <a:gridCol w="2579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7318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ตัวชี้วัดที่กองทุนพัฒนาบทบาทสตรีกำหนดโดยคำนึงวัตถุประสงค์การจัดตั้ง</a:t>
                      </a:r>
                      <a:br>
                        <a:rPr lang="th-TH" sz="14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</a:br>
                      <a:r>
                        <a:rPr lang="th-TH" sz="14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และครอบคลุมการดำเนินงานตามภารกิจ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 3 ด้าน 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</a:t>
                      </a:r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ตัวชี้วัด</a:t>
                      </a:r>
                    </a:p>
                  </a:txBody>
                  <a:tcPr marL="76200" marR="762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83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 1 การเงิน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1.1</a:t>
                      </a:r>
                      <a:r>
                        <a:rPr lang="th-TH" sz="14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ร้อยละของการชำระคืนเงินกู้ยืม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1.2</a:t>
                      </a:r>
                      <a:r>
                        <a:rPr lang="th-TH" sz="14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อัตราการลดลงของหนี้ค้างชำระ (</a:t>
                      </a:r>
                      <a:r>
                        <a:rPr lang="en-US" sz="14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Non-Performing Loan : NPL)</a:t>
                      </a:r>
                      <a:endParaRPr lang="th-TH" sz="1400" b="1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045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 2 การสนองประโยชน์                   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ต่อผู้มีส่วนได้ส่วนเสีย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2.1</a:t>
                      </a:r>
                      <a:r>
                        <a:rPr lang="th-TH" sz="14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ความพึงพอใจของผู้มีส่วนได้ส่วนเสีย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</a:t>
                      </a:r>
                      <a:r>
                        <a:rPr lang="th-TH" sz="14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2.2  ระดับความสำเร็จของการพัฒนาคุณภาพชีวิตของผู้เข้าร่วม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โครงการที่ได้รับการสนับสนุนจากกองทุนฯ</a:t>
                      </a:r>
                      <a:endParaRPr lang="th-TH" sz="14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973478"/>
                  </a:ext>
                </a:extLst>
              </a:tr>
              <a:tr h="16256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3 การปฏิบัติการ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</a:t>
                      </a:r>
                      <a:r>
                        <a:rPr lang="th-TH" sz="14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3.1  ระดับความสำเร็จในการติดตามและประเมินผลการดำเนินงาน                 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ตามวัตถุประสงค์ของกองทุนฯ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3.2</a:t>
                      </a:r>
                      <a:r>
                        <a:rPr lang="th-TH" sz="14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ระดับความสำเร็จในการดำเนินการตามแผนงานเพื่อสนับสนุน                     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th-TH" sz="14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โครงการส่งเสริมอาชีพ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3.3</a:t>
                      </a:r>
                      <a:r>
                        <a:rPr lang="th-TH" sz="14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ระดับความสำเร็จของการดำเนินงานเพื่อปรับปรุงกระบวนการ                                 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ในการ</a:t>
                      </a:r>
                      <a:r>
                        <a:rPr lang="th-TH" sz="14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ปฏิบัติงานเพื่อให้งบการเงินของกองทุนฯ ได้รับการรับรอง</a:t>
                      </a:r>
                      <a:endParaRPr lang="th-TH" sz="14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959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427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92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95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96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97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107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108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98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99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00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104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5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6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01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102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3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93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94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35454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4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268282"/>
              </p:ext>
            </p:extLst>
          </p:nvPr>
        </p:nvGraphicFramePr>
        <p:xfrm>
          <a:off x="64866" y="1137183"/>
          <a:ext cx="9967591" cy="36733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45234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5422357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1007642">
                <a:tc gridSpan="2">
                  <a:txBody>
                    <a:bodyPr/>
                    <a:lstStyle/>
                    <a:p>
                      <a:pPr algn="ctr"/>
                      <a:r>
                        <a:rPr lang="th-TH" sz="1600" b="1" u="sng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</a:t>
                      </a:r>
                      <a:r>
                        <a:rPr lang="en-US" sz="1600" b="1" u="sng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 </a:t>
                      </a:r>
                      <a:r>
                        <a:rPr lang="th-TH" sz="1600" b="1" u="sng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เรื่องเพื่อทราบ</a:t>
                      </a:r>
                      <a:endParaRPr lang="en-US" sz="1600" u="sng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500" b="1" kern="1200" spc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</a:t>
                      </a:r>
                      <a:r>
                        <a:rPr lang="th-TH" sz="1500" b="1" kern="1200" spc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</a:t>
                      </a:r>
                      <a:r>
                        <a:rPr lang="th-TH" sz="1500" b="1" kern="120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ขออนุมัติเปลี่ยนแปลงแผนการดำเนินงานและแผนการใช้จ่าย</a:t>
                      </a:r>
                      <a:r>
                        <a:rPr lang="th-TH" sz="1500" b="1" kern="1200" spc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งบประมาณกองทุนพัฒนาบทบาทสตรี </a:t>
                      </a:r>
                      <a:br>
                        <a:rPr lang="th-TH" sz="1500" b="1" kern="1200" spc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500" b="1" kern="1200" spc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ประจำปีงบประมาณ พ</a:t>
                      </a:r>
                      <a:r>
                        <a:rPr lang="en-US" sz="1500" b="1" kern="1200" spc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th-TH" sz="1500" b="1" kern="1200" spc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ศ</a:t>
                      </a:r>
                      <a:r>
                        <a:rPr lang="en-US" sz="1500" b="1" kern="1200" spc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2565</a:t>
                      </a:r>
                      <a:endParaRPr lang="th-TH" sz="1500" b="1" kern="1200" spc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648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2300835"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500" b="1" u="sng" kern="1200" spc="-6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ดังนี้</a:t>
                      </a:r>
                      <a:endParaRPr lang="en-US" sz="1500" b="1" kern="1200" spc="-6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40000"/>
                        </a:lnSpc>
                      </a:pPr>
                      <a:r>
                        <a:rPr lang="th-TH" sz="1400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ให้ฝ่ายเลขาฯ ดำเนินการจัดซื้อจัดจ้างก่อหนี้ผูกพันให้แล้วเสร็จก่อนเดือนกันยายน </a:t>
                      </a:r>
                      <a:r>
                        <a:rPr lang="en-US" sz="1400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2565</a:t>
                      </a:r>
                      <a:r>
                        <a:rPr lang="th-TH" sz="1400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และรายงานผลความก้าวหน้า</a:t>
                      </a:r>
                      <a:br>
                        <a:rPr lang="th-TH" sz="1400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ของโครงการฯ </a:t>
                      </a:r>
                      <a:r>
                        <a:rPr lang="th-TH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ให้คณะกรรมการฯ ทราบ</a:t>
                      </a:r>
                      <a:endParaRPr lang="en-US" sz="14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500" kern="1200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ได้ดำเนินการรายงานผลความก้าวหน้าของโครงการฯ ในระเบียบ</a:t>
                      </a:r>
                      <a:r>
                        <a:rPr lang="th-TH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วาระที่ 4.4 รายงานความก้าวหน้าโครงการพัฒนาระบบบัญชีการเงินและระบบโปรแกรมทะเบียนลูกหนี้ กองทุนพัฒนาบทบาทสตรี</a:t>
                      </a:r>
                      <a:br>
                        <a:rPr lang="th-TH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5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ของการประชุมครั้งที่ 7/2565 เรียบร้อยแล้ว</a:t>
                      </a:r>
                      <a:endParaRPr lang="en-US" sz="1400" kern="1200" spc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97764" y="6443"/>
            <a:ext cx="4565984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</p:spTree>
    <p:extLst>
      <p:ext uri="{BB962C8B-B14F-4D97-AF65-F5344CB8AC3E}">
        <p14:creationId xmlns:p14="http://schemas.microsoft.com/office/powerpoint/2010/main" val="54362329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709907"/>
              </p:ext>
            </p:extLst>
          </p:nvPr>
        </p:nvGraphicFramePr>
        <p:xfrm>
          <a:off x="316524" y="1315820"/>
          <a:ext cx="9448800" cy="4129326"/>
        </p:xfrm>
        <a:graphic>
          <a:graphicData uri="http://schemas.openxmlformats.org/drawingml/2006/table">
            <a:tbl>
              <a:tblPr firstRow="1" bandRow="1"/>
              <a:tblGrid>
                <a:gridCol w="3165467">
                  <a:extLst>
                    <a:ext uri="{9D8B030D-6E8A-4147-A177-3AD203B41FA5}">
                      <a16:colId xmlns:a16="http://schemas.microsoft.com/office/drawing/2014/main" val="3581319979"/>
                    </a:ext>
                  </a:extLst>
                </a:gridCol>
                <a:gridCol w="3891824">
                  <a:extLst>
                    <a:ext uri="{9D8B030D-6E8A-4147-A177-3AD203B41FA5}">
                      <a16:colId xmlns:a16="http://schemas.microsoft.com/office/drawing/2014/main" val="189546835"/>
                    </a:ext>
                  </a:extLst>
                </a:gridCol>
                <a:gridCol w="2391509">
                  <a:extLst>
                    <a:ext uri="{9D8B030D-6E8A-4147-A177-3AD203B41FA5}">
                      <a16:colId xmlns:a16="http://schemas.microsoft.com/office/drawing/2014/main" val="2576360367"/>
                    </a:ext>
                  </a:extLst>
                </a:gridCol>
              </a:tblGrid>
              <a:tr h="660748">
                <a:tc gridSpan="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ตัวชี้วัดที่ต้องดำเนินการตามกรอบหลักเกณฑ์การประเมินผลการดำเนินงานทุนหมุนเวียน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 3 ด้าน 7 ตัวชี้วัด</a:t>
                      </a:r>
                      <a:endParaRPr lang="th-TH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/>
                    </a:solidFill>
                  </a:tcPr>
                </a:tc>
                <a:tc hMerge="1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524273"/>
                  </a:ext>
                </a:extLst>
              </a:tr>
              <a:tr h="6962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 การบริหารจัดการทุนหมุนเวียน</a:t>
                      </a:r>
                    </a:p>
                  </a:txBody>
                  <a:tcPr marL="76200" marR="762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4.1 การบริหารความเสี่ยงและการควบคุมภายใน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4.2 การตรวจสอบภายใน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4.3 การบริหารจัดการสารสนเทศและดิจิทัล</a:t>
                      </a:r>
                    </a:p>
                  </a:txBody>
                  <a:tcPr marL="76200" marR="762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หน่วยวัด น้ำหนัก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ค่าเกณฑ์วัด 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และการปรับค่าเกณฑ์วัด                   ตามกรอบหลักเกณฑ์ 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การดำเนินงานทุนหมุนเวียน 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ประจำปีบัญชี 2566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277955"/>
                  </a:ext>
                </a:extLst>
              </a:tr>
              <a:tr h="6330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 5 การปฏิบัติงานของคณะกรรมการ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บริหาร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ผู้บริหารทุนหมุนเวียน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พนักงาน และลูกจ้าง</a:t>
                      </a:r>
                    </a:p>
                  </a:txBody>
                  <a:tcPr marL="76200" marR="762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5.1 บทบาทคณะกรรมการบริหารทุนหมุนเวียน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5.2 การบริหารทรัพยากรบุคคล</a:t>
                      </a: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 sz="1600" b="1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976671"/>
                  </a:ext>
                </a:extLst>
              </a:tr>
              <a:tr h="98353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 6 การดำเนินงานตามนโยบายรัฐ/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กระทรวงการคลัง</a:t>
                      </a:r>
                    </a:p>
                  </a:txBody>
                  <a:tcPr marL="76200" marR="762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6.1 การใช้จ่ายเงินแผนการใช้จ่ายที่ได้รับอนุมัติ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(1) ร้อยละของการใช้จ่ายงบลงทุนเทียบกับ                           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แผนการใช้จ่ายงบลงทุน ประจำปีบัญชี 2566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(2) ร้อยละการใช้จ่ายภาพรวมเทียบกับ     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แผนการใช้จ่ายภาพรวม ประจำปีบัญชี 2566</a:t>
                      </a:r>
                    </a:p>
                  </a:txBody>
                  <a:tcPr marL="76200" marR="762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 sz="1600" b="1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391780"/>
                  </a:ext>
                </a:extLst>
              </a:tr>
              <a:tr h="777194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6.2 การจ่ายเงิน และการรับเงินของทุนหมุนเวียน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ผ่านระบบอิเล็กทรอนิกส์</a:t>
                      </a: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b="1" dirty="0">
                        <a:latin typeface="TH Chakra Petch" panose="02000506000000020004" pitchFamily="2" charset="-34"/>
                        <a:cs typeface="TH Chakra Petch" panose="02000506000000020004" pitchFamily="2" charset="-34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957728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E14B620D-27A0-18DB-4C65-2DE88B48ABEB}"/>
              </a:ext>
            </a:extLst>
          </p:cNvPr>
          <p:cNvSpPr txBox="1">
            <a:spLocks/>
          </p:cNvSpPr>
          <p:nvPr/>
        </p:nvSpPr>
        <p:spPr bwMode="auto">
          <a:xfrm>
            <a:off x="679938" y="397227"/>
            <a:ext cx="5840222" cy="73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76188" tIns="76188" rIns="76188" bIns="76188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0" fontAlgn="base" hangingPunct="0">
              <a:spcBef>
                <a:spcPts val="0"/>
              </a:spcBef>
              <a:spcAft>
                <a:spcPts val="0"/>
              </a:spcAft>
              <a:buSzPts val="200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itchFamily="34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SzPts val="2000"/>
              <a:buNone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SzPts val="2000"/>
              <a:buNone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SzPts val="2000"/>
              <a:buNone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SzPts val="2000"/>
              <a:buNone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457200" lvl="5" algn="l" rtl="0" eaLnBrk="0" fontAlgn="base" hangingPunct="0">
              <a:spcBef>
                <a:spcPts val="0"/>
              </a:spcBef>
              <a:spcAft>
                <a:spcPts val="0"/>
              </a:spcAft>
              <a:buSzPts val="2000"/>
              <a:buNone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914400" lvl="6" algn="l" rtl="0" eaLnBrk="0" fontAlgn="base" hangingPunct="0">
              <a:spcBef>
                <a:spcPts val="0"/>
              </a:spcBef>
              <a:spcAft>
                <a:spcPts val="0"/>
              </a:spcAft>
              <a:buSzPts val="2000"/>
              <a:buNone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1371600" lvl="7" algn="l" rtl="0" eaLnBrk="0" fontAlgn="base" hangingPunct="0">
              <a:spcBef>
                <a:spcPts val="0"/>
              </a:spcBef>
              <a:spcAft>
                <a:spcPts val="0"/>
              </a:spcAft>
              <a:buSzPts val="2000"/>
              <a:buNone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1828800" lvl="8" algn="l" rtl="0" eaLnBrk="0" fontAlgn="base" hangingPunct="0">
              <a:spcBef>
                <a:spcPts val="0"/>
              </a:spcBef>
              <a:spcAft>
                <a:spcPts val="0"/>
              </a:spcAft>
              <a:buSzPts val="2000"/>
              <a:buNone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Roboto Condensed" pitchFamily="2" charset="0"/>
              <a:buNone/>
            </a:pPr>
            <a:r>
              <a:rPr lang="th-TH" b="1" kern="0" dirty="0">
                <a:solidFill>
                  <a:srgbClr val="FFFFFF"/>
                </a:solidFill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  <a:t>ร่างตัวชี้วัดการประเมินผลการดำเนินงานทุนหมุนเวียน ประจำปีบัญชี 2566                       กองทุนพัฒนาบทบาทสตรี กรมการพัฒนาชุมชน</a:t>
            </a:r>
            <a:endParaRPr lang="en-US" b="1" kern="0" dirty="0">
              <a:solidFill>
                <a:srgbClr val="FFFFFF"/>
              </a:solidFill>
              <a:latin typeface="Chulabhorn Likit Text" panose="00000500000000000000" pitchFamily="50" charset="-34"/>
              <a:ea typeface="Roboto Condensed" pitchFamily="2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992703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519012"/>
              </p:ext>
            </p:extLst>
          </p:nvPr>
        </p:nvGraphicFramePr>
        <p:xfrm>
          <a:off x="555869" y="1389754"/>
          <a:ext cx="8600830" cy="398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0524">
                  <a:extLst>
                    <a:ext uri="{9D8B030D-6E8A-4147-A177-3AD203B41FA5}">
                      <a16:colId xmlns:a16="http://schemas.microsoft.com/office/drawing/2014/main" val="766055575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29761911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4166606561"/>
                    </a:ext>
                  </a:extLst>
                </a:gridCol>
                <a:gridCol w="951580">
                  <a:extLst>
                    <a:ext uri="{9D8B030D-6E8A-4147-A177-3AD203B41FA5}">
                      <a16:colId xmlns:a16="http://schemas.microsoft.com/office/drawing/2014/main" val="4143157669"/>
                    </a:ext>
                  </a:extLst>
                </a:gridCol>
                <a:gridCol w="563445">
                  <a:extLst>
                    <a:ext uri="{9D8B030D-6E8A-4147-A177-3AD203B41FA5}">
                      <a16:colId xmlns:a16="http://schemas.microsoft.com/office/drawing/2014/main" val="1768867150"/>
                    </a:ext>
                  </a:extLst>
                </a:gridCol>
                <a:gridCol w="563445">
                  <a:extLst>
                    <a:ext uri="{9D8B030D-6E8A-4147-A177-3AD203B41FA5}">
                      <a16:colId xmlns:a16="http://schemas.microsoft.com/office/drawing/2014/main" val="684076888"/>
                    </a:ext>
                  </a:extLst>
                </a:gridCol>
                <a:gridCol w="563445">
                  <a:extLst>
                    <a:ext uri="{9D8B030D-6E8A-4147-A177-3AD203B41FA5}">
                      <a16:colId xmlns:a16="http://schemas.microsoft.com/office/drawing/2014/main" val="653750944"/>
                    </a:ext>
                  </a:extLst>
                </a:gridCol>
                <a:gridCol w="563151">
                  <a:extLst>
                    <a:ext uri="{9D8B030D-6E8A-4147-A177-3AD203B41FA5}">
                      <a16:colId xmlns:a16="http://schemas.microsoft.com/office/drawing/2014/main" val="3119252103"/>
                    </a:ext>
                  </a:extLst>
                </a:gridCol>
                <a:gridCol w="563740">
                  <a:extLst>
                    <a:ext uri="{9D8B030D-6E8A-4147-A177-3AD203B41FA5}">
                      <a16:colId xmlns:a16="http://schemas.microsoft.com/office/drawing/2014/main" val="2976425900"/>
                    </a:ext>
                  </a:extLst>
                </a:gridCol>
              </a:tblGrid>
              <a:tr h="332903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solidFill>
                            <a:schemeClr val="bg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</a:t>
                      </a:r>
                    </a:p>
                    <a:p>
                      <a:pPr algn="ctr"/>
                      <a:endParaRPr lang="th-TH" sz="1200" dirty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1D6FA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solidFill>
                            <a:schemeClr val="bg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ผลการดำเนินงานในอดีต</a:t>
                      </a:r>
                    </a:p>
                  </a:txBody>
                  <a:tcPr marL="76200" marR="76200" marT="38100" marB="38100" anchor="ctr">
                    <a:solidFill>
                      <a:srgbClr val="1D6FA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200" dirty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rgbClr val="1D6FA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200" dirty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rgbClr val="1D6FA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solidFill>
                            <a:schemeClr val="bg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กำหนดเกณฑ์การวัด</a:t>
                      </a:r>
                      <a:r>
                        <a:rPr lang="th-TH" sz="1200" baseline="0" dirty="0">
                          <a:solidFill>
                            <a:schemeClr val="bg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2566</a:t>
                      </a:r>
                    </a:p>
                    <a:p>
                      <a:pPr algn="l"/>
                      <a:endParaRPr lang="th-TH" sz="1200" dirty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rgbClr val="1D6FA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200" dirty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rgbClr val="1D6FA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th-TH" sz="1200" dirty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rgbClr val="1D6FA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th-TH" sz="1200" dirty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rgbClr val="1D6FA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th-TH" sz="1200" dirty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rgbClr val="1D6F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863510"/>
                  </a:ext>
                </a:extLst>
              </a:tr>
              <a:tr h="332903">
                <a:tc vMerge="1">
                  <a:txBody>
                    <a:bodyPr/>
                    <a:lstStyle/>
                    <a:p>
                      <a:pPr algn="ctr"/>
                      <a:endParaRPr lang="th-TH" sz="1200" dirty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1D6F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chemeClr val="bg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2563</a:t>
                      </a:r>
                    </a:p>
                  </a:txBody>
                  <a:tcPr marL="76200" marR="76200" marT="38100" marB="38100" anchor="ctr">
                    <a:solidFill>
                      <a:srgbClr val="1D6F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chemeClr val="bg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2564</a:t>
                      </a:r>
                    </a:p>
                  </a:txBody>
                  <a:tcPr marL="76200" marR="76200" marT="38100" marB="38100" anchor="ctr">
                    <a:solidFill>
                      <a:srgbClr val="1D6F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chemeClr val="bg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2565</a:t>
                      </a:r>
                    </a:p>
                  </a:txBody>
                  <a:tcPr marL="76200" marR="76200" marT="38100" marB="38100" anchor="ctr">
                    <a:solidFill>
                      <a:srgbClr val="1D6F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chemeClr val="bg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marL="76200" marR="76200" marT="38100" marB="38100" anchor="ctr">
                    <a:solidFill>
                      <a:srgbClr val="1D6F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chemeClr val="bg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marL="76200" marR="76200" marT="38100" marB="38100" anchor="ctr">
                    <a:solidFill>
                      <a:srgbClr val="1D6F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chemeClr val="bg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marL="76200" marR="76200" marT="38100" marB="38100" anchor="ctr">
                    <a:solidFill>
                      <a:srgbClr val="1D6F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chemeClr val="bg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marL="76200" marR="76200" marT="38100" marB="38100" anchor="ctr">
                    <a:solidFill>
                      <a:srgbClr val="1D6F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chemeClr val="bg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marL="76200" marR="76200" marT="38100" marB="38100" anchor="ctr">
                    <a:solidFill>
                      <a:srgbClr val="1D6F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351257"/>
                  </a:ext>
                </a:extLst>
              </a:tr>
              <a:tr h="154940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 1 การเงิน </a:t>
                      </a:r>
                      <a:r>
                        <a:rPr lang="th-TH" sz="1200" b="1" dirty="0">
                          <a:solidFill>
                            <a:srgbClr val="FF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น้ำหนักร้อยละ 10</a:t>
                      </a:r>
                      <a:r>
                        <a:rPr lang="th-TH" sz="1200" b="1" baseline="0" dirty="0">
                          <a:solidFill>
                            <a:srgbClr val="FF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(-/+10) </a:t>
                      </a:r>
                      <a:endParaRPr lang="th-TH" sz="1200" b="1" dirty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1.1 ร้อยละของการชำระคืนเงินกู้ยืม     </a:t>
                      </a:r>
                    </a:p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th-TH" sz="1200" b="1" baseline="0" dirty="0">
                          <a:solidFill>
                            <a:srgbClr val="FF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(น้ำหนัก 5)</a:t>
                      </a:r>
                      <a:endParaRPr lang="th-TH" sz="1200" b="1" dirty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</a:t>
                      </a: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(69.62%)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70C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ผลงาน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70C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(72.31%)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70C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5.0000</a:t>
                      </a: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(75%)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70C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ผลงาน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70C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(74.73%)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70C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4.8920</a:t>
                      </a: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(73%)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70C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ผลงาน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FF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(42.93%)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FF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1.0000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th-TH" sz="1200" b="1" dirty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</a:t>
                      </a: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%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60.5%</a:t>
                      </a: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62%</a:t>
                      </a: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63.5%</a:t>
                      </a: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65%</a:t>
                      </a: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327012"/>
                  </a:ext>
                </a:extLst>
              </a:tr>
              <a:tr h="15494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1.2 อัตราการลดลงของหนี้ค้างชำระ</a:t>
                      </a:r>
                    </a:p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(Non-Performing Loan : NPL)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</a:p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th-TH" sz="1200" b="1" baseline="0" dirty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</a:t>
                      </a:r>
                      <a:r>
                        <a:rPr lang="th-TH" sz="1200" b="1" baseline="0" dirty="0">
                          <a:solidFill>
                            <a:srgbClr val="FF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(น้ำหนัก 5)</a:t>
                      </a:r>
                      <a:endParaRPr lang="th-TH" sz="1200" b="1" dirty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th-TH" sz="1200" b="1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</a:t>
                      </a: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(-)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70C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ไม่มี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70C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</a:t>
                      </a: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</a:t>
                      </a: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(-)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70C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ไม่มี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70C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</a:t>
                      </a: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</a:t>
                      </a: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10%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70C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ผลงาน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FF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(18.96%)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FF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1.0000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th-TH" sz="1200" b="1" dirty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</a:t>
                      </a: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%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</a:t>
                      </a: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%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</a:t>
                      </a: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%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%</a:t>
                      </a: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18%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258090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 noGrp="1"/>
          </p:cNvSpPr>
          <p:nvPr>
            <p:ph type="title"/>
          </p:nvPr>
        </p:nvSpPr>
        <p:spPr bwMode="auto">
          <a:xfrm>
            <a:off x="1270000" y="397227"/>
            <a:ext cx="5588000" cy="84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76188" tIns="76188" rIns="76188" bIns="76188" numCol="1" rtlCol="0" anchor="ctr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0" fontAlgn="base" hangingPunct="0">
              <a:spcBef>
                <a:spcPts val="0"/>
              </a:spcBef>
              <a:spcAft>
                <a:spcPts val="0"/>
              </a:spcAft>
              <a:buSzPts val="200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itchFamily="34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SzPts val="2000"/>
              <a:buNone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SzPts val="2000"/>
              <a:buNone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SzPts val="2000"/>
              <a:buNone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SzPts val="2000"/>
              <a:buNone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457200" lvl="5" algn="l" rtl="0" eaLnBrk="0" fontAlgn="base" hangingPunct="0">
              <a:spcBef>
                <a:spcPts val="0"/>
              </a:spcBef>
              <a:spcAft>
                <a:spcPts val="0"/>
              </a:spcAft>
              <a:buSzPts val="2000"/>
              <a:buNone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914400" lvl="6" algn="l" rtl="0" eaLnBrk="0" fontAlgn="base" hangingPunct="0">
              <a:spcBef>
                <a:spcPts val="0"/>
              </a:spcBef>
              <a:spcAft>
                <a:spcPts val="0"/>
              </a:spcAft>
              <a:buSzPts val="2000"/>
              <a:buNone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1371600" lvl="7" algn="l" rtl="0" eaLnBrk="0" fontAlgn="base" hangingPunct="0">
              <a:spcBef>
                <a:spcPts val="0"/>
              </a:spcBef>
              <a:spcAft>
                <a:spcPts val="0"/>
              </a:spcAft>
              <a:buSzPts val="2000"/>
              <a:buNone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1828800" lvl="8" algn="l" rtl="0" eaLnBrk="0" fontAlgn="base" hangingPunct="0">
              <a:spcBef>
                <a:spcPts val="0"/>
              </a:spcBef>
              <a:spcAft>
                <a:spcPts val="0"/>
              </a:spcAft>
              <a:buSzPts val="2000"/>
              <a:buNone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  <a:t>ร่างตัวชี้วัดที่กองทุนพัฒนาบทบาทสตรี</a:t>
            </a: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  <a:sym typeface="Arial"/>
              </a:rPr>
              <a:t>กำหนดโดยคำนึงถึงวัตถุประสงค์และครอบคลุมการดำเนินงานตามภารกิจ </a:t>
            </a: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จำนวน 3 ด้าน 7 ตัวชี้วัด</a:t>
            </a:r>
            <a:endParaRPr lang="en-US" b="1" kern="0" dirty="0">
              <a:solidFill>
                <a:srgbClr val="FFFFFF"/>
              </a:solidFill>
              <a:latin typeface="Chulabhorn Likit Text" panose="00000500000000000000" pitchFamily="50" charset="-34"/>
              <a:ea typeface="Roboto Condensed" pitchFamily="2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9819684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046903"/>
              </p:ext>
            </p:extLst>
          </p:nvPr>
        </p:nvGraphicFramePr>
        <p:xfrm>
          <a:off x="480645" y="1357333"/>
          <a:ext cx="9132273" cy="6896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35570">
                  <a:extLst>
                    <a:ext uri="{9D8B030D-6E8A-4147-A177-3AD203B41FA5}">
                      <a16:colId xmlns:a16="http://schemas.microsoft.com/office/drawing/2014/main" val="4210517830"/>
                    </a:ext>
                  </a:extLst>
                </a:gridCol>
                <a:gridCol w="2568963">
                  <a:extLst>
                    <a:ext uri="{9D8B030D-6E8A-4147-A177-3AD203B41FA5}">
                      <a16:colId xmlns:a16="http://schemas.microsoft.com/office/drawing/2014/main" val="3925436198"/>
                    </a:ext>
                  </a:extLst>
                </a:gridCol>
                <a:gridCol w="3327740">
                  <a:extLst>
                    <a:ext uri="{9D8B030D-6E8A-4147-A177-3AD203B41FA5}">
                      <a16:colId xmlns:a16="http://schemas.microsoft.com/office/drawing/2014/main" val="4119369767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h-TH" sz="1400" dirty="0">
                          <a:solidFill>
                            <a:schemeClr val="bg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h-TH" sz="1400" dirty="0">
                          <a:solidFill>
                            <a:schemeClr val="bg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ผลการดำเนินงานในอดีต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h-TH" sz="1400" dirty="0">
                          <a:solidFill>
                            <a:schemeClr val="bg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กำหนดเกณฑ์การวัด</a:t>
                      </a:r>
                      <a:r>
                        <a:rPr lang="th-TH" sz="1400" baseline="0" dirty="0">
                          <a:solidFill>
                            <a:schemeClr val="bg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th-TH" sz="1400" dirty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47276611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966763"/>
              </p:ext>
            </p:extLst>
          </p:nvPr>
        </p:nvGraphicFramePr>
        <p:xfrm>
          <a:off x="480645" y="1770720"/>
          <a:ext cx="9132274" cy="30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5570">
                  <a:extLst>
                    <a:ext uri="{9D8B030D-6E8A-4147-A177-3AD203B41FA5}">
                      <a16:colId xmlns:a16="http://schemas.microsoft.com/office/drawing/2014/main" val="766055575"/>
                    </a:ext>
                  </a:extLst>
                </a:gridCol>
                <a:gridCol w="781570">
                  <a:extLst>
                    <a:ext uri="{9D8B030D-6E8A-4147-A177-3AD203B41FA5}">
                      <a16:colId xmlns:a16="http://schemas.microsoft.com/office/drawing/2014/main" val="3297619111"/>
                    </a:ext>
                  </a:extLst>
                </a:gridCol>
                <a:gridCol w="900002">
                  <a:extLst>
                    <a:ext uri="{9D8B030D-6E8A-4147-A177-3AD203B41FA5}">
                      <a16:colId xmlns:a16="http://schemas.microsoft.com/office/drawing/2014/main" val="4166606561"/>
                    </a:ext>
                  </a:extLst>
                </a:gridCol>
                <a:gridCol w="887397">
                  <a:extLst>
                    <a:ext uri="{9D8B030D-6E8A-4147-A177-3AD203B41FA5}">
                      <a16:colId xmlns:a16="http://schemas.microsoft.com/office/drawing/2014/main" val="4143157669"/>
                    </a:ext>
                  </a:extLst>
                </a:gridCol>
                <a:gridCol w="665547">
                  <a:extLst>
                    <a:ext uri="{9D8B030D-6E8A-4147-A177-3AD203B41FA5}">
                      <a16:colId xmlns:a16="http://schemas.microsoft.com/office/drawing/2014/main" val="1768867150"/>
                    </a:ext>
                  </a:extLst>
                </a:gridCol>
                <a:gridCol w="665547">
                  <a:extLst>
                    <a:ext uri="{9D8B030D-6E8A-4147-A177-3AD203B41FA5}">
                      <a16:colId xmlns:a16="http://schemas.microsoft.com/office/drawing/2014/main" val="684076888"/>
                    </a:ext>
                  </a:extLst>
                </a:gridCol>
                <a:gridCol w="665547">
                  <a:extLst>
                    <a:ext uri="{9D8B030D-6E8A-4147-A177-3AD203B41FA5}">
                      <a16:colId xmlns:a16="http://schemas.microsoft.com/office/drawing/2014/main" val="653750944"/>
                    </a:ext>
                  </a:extLst>
                </a:gridCol>
                <a:gridCol w="665547">
                  <a:extLst>
                    <a:ext uri="{9D8B030D-6E8A-4147-A177-3AD203B41FA5}">
                      <a16:colId xmlns:a16="http://schemas.microsoft.com/office/drawing/2014/main" val="3119252103"/>
                    </a:ext>
                  </a:extLst>
                </a:gridCol>
                <a:gridCol w="665547">
                  <a:extLst>
                    <a:ext uri="{9D8B030D-6E8A-4147-A177-3AD203B41FA5}">
                      <a16:colId xmlns:a16="http://schemas.microsoft.com/office/drawing/2014/main" val="2976425900"/>
                    </a:ext>
                  </a:extLst>
                </a:gridCol>
              </a:tblGrid>
              <a:tr h="330019">
                <a:tc>
                  <a:txBody>
                    <a:bodyPr/>
                    <a:lstStyle/>
                    <a:p>
                      <a:pPr algn="ctr"/>
                      <a:endParaRPr lang="th-TH" sz="1200" dirty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rgbClr val="1D6F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chemeClr val="bg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2563</a:t>
                      </a:r>
                    </a:p>
                  </a:txBody>
                  <a:tcPr marL="76200" marR="76200" marT="38100" marB="38100" anchor="ctr">
                    <a:solidFill>
                      <a:srgbClr val="1D6F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chemeClr val="bg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2564</a:t>
                      </a:r>
                    </a:p>
                  </a:txBody>
                  <a:tcPr marL="76200" marR="76200" marT="38100" marB="38100" anchor="ctr">
                    <a:solidFill>
                      <a:srgbClr val="1D6F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chemeClr val="bg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2565</a:t>
                      </a:r>
                    </a:p>
                  </a:txBody>
                  <a:tcPr marL="76200" marR="76200" marT="38100" marB="38100" anchor="ctr">
                    <a:solidFill>
                      <a:srgbClr val="1D6F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bg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marL="76200" marR="76200" marT="38100" marB="38100" anchor="ctr">
                    <a:solidFill>
                      <a:srgbClr val="1D6F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bg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marL="76200" marR="76200" marT="38100" marB="38100" anchor="ctr">
                    <a:solidFill>
                      <a:srgbClr val="1D6F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bg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marL="76200" marR="76200" marT="38100" marB="38100" anchor="ctr">
                    <a:solidFill>
                      <a:srgbClr val="1D6F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bg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marL="76200" marR="76200" marT="38100" marB="38100" anchor="ctr">
                    <a:solidFill>
                      <a:srgbClr val="1D6F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bg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marL="76200" marR="76200" marT="38100" marB="38100" anchor="ctr">
                    <a:solidFill>
                      <a:srgbClr val="1D6F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351257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 2 การสนองประโยชน์ต่อผู้มีส่วนได้</a:t>
                      </a:r>
                      <a:b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ส่วนเสีย </a:t>
                      </a:r>
                      <a:r>
                        <a:rPr lang="th-TH" sz="1200" b="1" kern="1200" dirty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น้ำหนักร้อยละ 20 (-/+10)</a:t>
                      </a:r>
                      <a:endParaRPr lang="th-TH" sz="1050" b="1" dirty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en-US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ความพึงพอใจของผู้มีส่วนได้        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ส่วนเสีย </a:t>
                      </a:r>
                      <a:r>
                        <a:rPr lang="th-TH" sz="1200" b="1" dirty="0">
                          <a:solidFill>
                            <a:srgbClr val="FF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(น้ำหนัก 10)</a:t>
                      </a: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</a:t>
                      </a: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(85%)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70C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ผลงาน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70C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en-US" sz="1200" b="1" dirty="0">
                          <a:solidFill>
                            <a:srgbClr val="0070C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95.23</a:t>
                      </a:r>
                      <a:r>
                        <a:rPr lang="th-TH" sz="1200" b="1" dirty="0">
                          <a:solidFill>
                            <a:srgbClr val="0070C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%)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70C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5.0000</a:t>
                      </a: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(95%)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70C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ผลงาน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70C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(95.</a:t>
                      </a:r>
                      <a:r>
                        <a:rPr lang="en-US" sz="1200" b="1" dirty="0">
                          <a:solidFill>
                            <a:srgbClr val="0070C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</a:t>
                      </a:r>
                      <a:r>
                        <a:rPr lang="th-TH" sz="1200" b="1" dirty="0">
                          <a:solidFill>
                            <a:srgbClr val="0070C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%)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70C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5.0000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th-TH" sz="1200" b="1" dirty="0">
                        <a:solidFill>
                          <a:srgbClr val="0070C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(95%)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70C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ผลงาน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FF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N/A</a:t>
                      </a:r>
                      <a:r>
                        <a:rPr lang="th-TH" sz="1200" b="1" dirty="0">
                          <a:solidFill>
                            <a:srgbClr val="FF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)</a:t>
                      </a: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%</a:t>
                      </a: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80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%</a:t>
                      </a: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85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%</a:t>
                      </a: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%</a:t>
                      </a: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95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%</a:t>
                      </a: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590215"/>
                  </a:ext>
                </a:extLst>
              </a:tr>
              <a:tr h="128918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2.2 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ระดับผลสำเร็จของการพัฒนา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คุณภาพชีวิตของผู้เข้าร่วม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โครงการที่ได้รับการสนับสนุน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จากกองทุนฯ </a:t>
                      </a:r>
                      <a:r>
                        <a:rPr lang="th-TH" sz="1200" b="1" dirty="0">
                          <a:solidFill>
                            <a:srgbClr val="FF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(น้ำหนัก 10)</a:t>
                      </a: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</a:t>
                      </a: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(-)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70C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ไม่มีการประเมิน</a:t>
                      </a: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)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70C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ไม่มีการประเมิน</a:t>
                      </a: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)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70C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ผลงาน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FF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(1.0000)</a:t>
                      </a: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327012"/>
                  </a:ext>
                </a:extLst>
              </a:tr>
            </a:tbl>
          </a:graphicData>
        </a:graphic>
      </p:graphicFrame>
      <p:sp>
        <p:nvSpPr>
          <p:cNvPr id="9" name="Title 1"/>
          <p:cNvSpPr txBox="1">
            <a:spLocks noGrp="1"/>
          </p:cNvSpPr>
          <p:nvPr>
            <p:ph type="title"/>
          </p:nvPr>
        </p:nvSpPr>
        <p:spPr bwMode="auto">
          <a:xfrm>
            <a:off x="844062" y="396875"/>
            <a:ext cx="5676595" cy="840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76188" tIns="76188" rIns="76188" bIns="76188" numCol="1" rtlCol="0" anchor="ctr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0" fontAlgn="base" hangingPunct="0">
              <a:spcBef>
                <a:spcPts val="0"/>
              </a:spcBef>
              <a:spcAft>
                <a:spcPts val="0"/>
              </a:spcAft>
              <a:buSzPts val="200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itchFamily="34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SzPts val="2000"/>
              <a:buNone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SzPts val="2000"/>
              <a:buNone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SzPts val="2000"/>
              <a:buNone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SzPts val="2000"/>
              <a:buNone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457200" lvl="5" algn="l" rtl="0" eaLnBrk="0" fontAlgn="base" hangingPunct="0">
              <a:spcBef>
                <a:spcPts val="0"/>
              </a:spcBef>
              <a:spcAft>
                <a:spcPts val="0"/>
              </a:spcAft>
              <a:buSzPts val="2000"/>
              <a:buNone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914400" lvl="6" algn="l" rtl="0" eaLnBrk="0" fontAlgn="base" hangingPunct="0">
              <a:spcBef>
                <a:spcPts val="0"/>
              </a:spcBef>
              <a:spcAft>
                <a:spcPts val="0"/>
              </a:spcAft>
              <a:buSzPts val="2000"/>
              <a:buNone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1371600" lvl="7" algn="l" rtl="0" eaLnBrk="0" fontAlgn="base" hangingPunct="0">
              <a:spcBef>
                <a:spcPts val="0"/>
              </a:spcBef>
              <a:spcAft>
                <a:spcPts val="0"/>
              </a:spcAft>
              <a:buSzPts val="2000"/>
              <a:buNone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1828800" lvl="8" algn="l" rtl="0" eaLnBrk="0" fontAlgn="base" hangingPunct="0">
              <a:spcBef>
                <a:spcPts val="0"/>
              </a:spcBef>
              <a:spcAft>
                <a:spcPts val="0"/>
              </a:spcAft>
              <a:buSzPts val="2000"/>
              <a:buNone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  <a:t>ร่างตัวชี้วัดที่กองทุนพัฒนาบทบาทสตรี</a:t>
            </a: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  <a:sym typeface="Arial"/>
              </a:rPr>
              <a:t>กำหนดโดยคำนึงถึงวัตถุประสงค์และครอบคลุมการดำเนินงานตามภารกิจ </a:t>
            </a: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จำนวน 3 ด้าน 7 ตัวชี้วัด</a:t>
            </a:r>
            <a:endParaRPr lang="en-US" b="1" kern="0" dirty="0">
              <a:solidFill>
                <a:srgbClr val="FFFFFF"/>
              </a:solidFill>
              <a:latin typeface="Chulabhorn Likit Text" panose="00000500000000000000" pitchFamily="50" charset="-34"/>
              <a:ea typeface="Roboto Condensed" pitchFamily="2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0062921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01980"/>
              </p:ext>
            </p:extLst>
          </p:nvPr>
        </p:nvGraphicFramePr>
        <p:xfrm>
          <a:off x="289171" y="1357333"/>
          <a:ext cx="9581658" cy="6019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57193">
                  <a:extLst>
                    <a:ext uri="{9D8B030D-6E8A-4147-A177-3AD203B41FA5}">
                      <a16:colId xmlns:a16="http://schemas.microsoft.com/office/drawing/2014/main" val="4210517830"/>
                    </a:ext>
                  </a:extLst>
                </a:gridCol>
                <a:gridCol w="2732973">
                  <a:extLst>
                    <a:ext uri="{9D8B030D-6E8A-4147-A177-3AD203B41FA5}">
                      <a16:colId xmlns:a16="http://schemas.microsoft.com/office/drawing/2014/main" val="3925436198"/>
                    </a:ext>
                  </a:extLst>
                </a:gridCol>
                <a:gridCol w="3491492">
                  <a:extLst>
                    <a:ext uri="{9D8B030D-6E8A-4147-A177-3AD203B41FA5}">
                      <a16:colId xmlns:a16="http://schemas.microsoft.com/office/drawing/2014/main" val="4119369767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h-TH" sz="1200" dirty="0">
                          <a:solidFill>
                            <a:schemeClr val="bg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h-TH" sz="1200" dirty="0">
                          <a:solidFill>
                            <a:schemeClr val="bg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ผลการดำเนินงานในอดีต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h-TH" sz="1200" dirty="0">
                          <a:solidFill>
                            <a:schemeClr val="bg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กำหนดเกณฑ์การวัด</a:t>
                      </a:r>
                      <a:r>
                        <a:rPr lang="th-TH" sz="1200" baseline="0" dirty="0">
                          <a:solidFill>
                            <a:schemeClr val="bg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2566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th-TH" sz="1200" dirty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47276611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624853"/>
              </p:ext>
            </p:extLst>
          </p:nvPr>
        </p:nvGraphicFramePr>
        <p:xfrm>
          <a:off x="289171" y="1770720"/>
          <a:ext cx="9581658" cy="3764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194">
                  <a:extLst>
                    <a:ext uri="{9D8B030D-6E8A-4147-A177-3AD203B41FA5}">
                      <a16:colId xmlns:a16="http://schemas.microsoft.com/office/drawing/2014/main" val="766055575"/>
                    </a:ext>
                  </a:extLst>
                </a:gridCol>
                <a:gridCol w="857624">
                  <a:extLst>
                    <a:ext uri="{9D8B030D-6E8A-4147-A177-3AD203B41FA5}">
                      <a16:colId xmlns:a16="http://schemas.microsoft.com/office/drawing/2014/main" val="3297619111"/>
                    </a:ext>
                  </a:extLst>
                </a:gridCol>
                <a:gridCol w="944289">
                  <a:extLst>
                    <a:ext uri="{9D8B030D-6E8A-4147-A177-3AD203B41FA5}">
                      <a16:colId xmlns:a16="http://schemas.microsoft.com/office/drawing/2014/main" val="4166606561"/>
                    </a:ext>
                  </a:extLst>
                </a:gridCol>
                <a:gridCol w="931064">
                  <a:extLst>
                    <a:ext uri="{9D8B030D-6E8A-4147-A177-3AD203B41FA5}">
                      <a16:colId xmlns:a16="http://schemas.microsoft.com/office/drawing/2014/main" val="4143157669"/>
                    </a:ext>
                  </a:extLst>
                </a:gridCol>
                <a:gridCol w="666227">
                  <a:extLst>
                    <a:ext uri="{9D8B030D-6E8A-4147-A177-3AD203B41FA5}">
                      <a16:colId xmlns:a16="http://schemas.microsoft.com/office/drawing/2014/main" val="1768867150"/>
                    </a:ext>
                  </a:extLst>
                </a:gridCol>
                <a:gridCol w="750277">
                  <a:extLst>
                    <a:ext uri="{9D8B030D-6E8A-4147-A177-3AD203B41FA5}">
                      <a16:colId xmlns:a16="http://schemas.microsoft.com/office/drawing/2014/main" val="684076888"/>
                    </a:ext>
                  </a:extLst>
                </a:gridCol>
                <a:gridCol w="715108">
                  <a:extLst>
                    <a:ext uri="{9D8B030D-6E8A-4147-A177-3AD203B41FA5}">
                      <a16:colId xmlns:a16="http://schemas.microsoft.com/office/drawing/2014/main" val="653750944"/>
                    </a:ext>
                  </a:extLst>
                </a:gridCol>
                <a:gridCol w="715108">
                  <a:extLst>
                    <a:ext uri="{9D8B030D-6E8A-4147-A177-3AD203B41FA5}">
                      <a16:colId xmlns:a16="http://schemas.microsoft.com/office/drawing/2014/main" val="3119252103"/>
                    </a:ext>
                  </a:extLst>
                </a:gridCol>
                <a:gridCol w="644767">
                  <a:extLst>
                    <a:ext uri="{9D8B030D-6E8A-4147-A177-3AD203B41FA5}">
                      <a16:colId xmlns:a16="http://schemas.microsoft.com/office/drawing/2014/main" val="2976425900"/>
                    </a:ext>
                  </a:extLst>
                </a:gridCol>
              </a:tblGrid>
              <a:tr h="330019">
                <a:tc>
                  <a:txBody>
                    <a:bodyPr/>
                    <a:lstStyle/>
                    <a:p>
                      <a:pPr algn="ctr"/>
                      <a:endParaRPr lang="th-TH" sz="1200" dirty="0">
                        <a:solidFill>
                          <a:schemeClr val="bg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1D6F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chemeClr val="bg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2563</a:t>
                      </a:r>
                    </a:p>
                  </a:txBody>
                  <a:tcPr marL="76200" marR="76200" marT="38100" marB="38100" anchor="ctr">
                    <a:solidFill>
                      <a:srgbClr val="1D6F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chemeClr val="bg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2564</a:t>
                      </a:r>
                    </a:p>
                  </a:txBody>
                  <a:tcPr marL="76200" marR="76200" marT="38100" marB="38100" anchor="ctr">
                    <a:solidFill>
                      <a:srgbClr val="1D6F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chemeClr val="bg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2565</a:t>
                      </a:r>
                    </a:p>
                  </a:txBody>
                  <a:tcPr marL="76200" marR="76200" marT="38100" marB="38100" anchor="ctr">
                    <a:solidFill>
                      <a:srgbClr val="1D6F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bg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marL="76200" marR="76200" marT="38100" marB="38100" anchor="ctr">
                    <a:solidFill>
                      <a:srgbClr val="1D6F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bg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marL="76200" marR="76200" marT="38100" marB="38100" anchor="ctr">
                    <a:solidFill>
                      <a:srgbClr val="1D6F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bg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marL="76200" marR="76200" marT="38100" marB="38100" anchor="ctr">
                    <a:solidFill>
                      <a:srgbClr val="1D6F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bg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marL="76200" marR="76200" marT="38100" marB="38100" anchor="ctr">
                    <a:solidFill>
                      <a:srgbClr val="1D6F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bg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marL="76200" marR="76200" marT="38100" marB="38100" anchor="ctr">
                    <a:solidFill>
                      <a:srgbClr val="1D6F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351257"/>
                  </a:ext>
                </a:extLst>
              </a:tr>
              <a:tr h="104807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 3 การปฏิบัติการ </a:t>
                      </a:r>
                      <a:r>
                        <a:rPr lang="th-TH" sz="1200" b="1" kern="1200" dirty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น้ำหนักร้อยละ 35 (-/+10)</a:t>
                      </a:r>
                      <a:endParaRPr lang="th-TH" sz="1200" b="1" dirty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3.1 ระดับความสำเร็จในการติดตาม              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และประเมินผลการดำเนินงาน 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ตามวัตถุประสงค์ของกองทุน      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200" b="1" baseline="0" dirty="0">
                          <a:solidFill>
                            <a:srgbClr val="FF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(น้ำหนัก 10)</a:t>
                      </a:r>
                      <a:endParaRPr lang="th-TH" sz="1200" b="1" dirty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ไม่มี                การประเมิน</a:t>
                      </a: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</a:t>
                      </a: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(5)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70C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ผลงาน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70C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4.0000</a:t>
                      </a: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</a:t>
                      </a: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(5)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70C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ผลงาน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N/A</a:t>
                      </a:r>
                      <a:endParaRPr lang="th-TH" sz="1200" b="1" dirty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258090"/>
                  </a:ext>
                </a:extLst>
              </a:tr>
              <a:tr h="105107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3.2 ระดับความสำเร็จในการดำเนินการ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ตามแผนงานเพื่อสนับสนุน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โครงการส่งเสริมอาชีพ  </a:t>
                      </a:r>
                      <a:r>
                        <a:rPr lang="th-TH" sz="1200" b="1" baseline="0" dirty="0">
                          <a:solidFill>
                            <a:srgbClr val="FF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(น้ำหนัก 15)</a:t>
                      </a:r>
                      <a:endParaRPr lang="th-TH" sz="1200" b="1" dirty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ไม่มี                การประเมิน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</a:t>
                      </a: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(5)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70C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ผลงาน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70C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5.0000</a:t>
                      </a: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</a:t>
                      </a: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(5)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70C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ผลงาน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FF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5.0000</a:t>
                      </a: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597248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3.3 ระดับความสำเร็จของการดำเนินงาน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เพื่อปรับปรุงกระบวนการในการ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ปฏิบัติงานเพื่อให้งบการเงินของ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</a:t>
                      </a:r>
                      <a:r>
                        <a:rPr lang="th-TH" sz="1200" b="1" spc="-5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กองทุนฯ ได้รับการรับรอง </a:t>
                      </a:r>
                      <a:r>
                        <a:rPr lang="th-TH" sz="1200" b="1" spc="-50" baseline="0" dirty="0">
                          <a:solidFill>
                            <a:srgbClr val="FF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(น้ำหนัก 10)</a:t>
                      </a: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ไม่มี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</a:t>
                      </a: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ไม่มี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th-TH" sz="1200" b="1" dirty="0">
                        <a:solidFill>
                          <a:srgbClr val="0070C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</a:t>
                      </a: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(5)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70C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ผลงาน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FF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1.0000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th-TH" sz="1200" b="1" dirty="0">
                        <a:solidFill>
                          <a:srgbClr val="0070C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76200" marR="76200" marT="38100" marB="38100">
                    <a:solidFill>
                      <a:srgbClr val="EF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459595"/>
                  </a:ext>
                </a:extLst>
              </a:tr>
            </a:tbl>
          </a:graphicData>
        </a:graphic>
      </p:graphicFrame>
      <p:sp>
        <p:nvSpPr>
          <p:cNvPr id="9" name="Title 1"/>
          <p:cNvSpPr txBox="1">
            <a:spLocks noGrp="1"/>
          </p:cNvSpPr>
          <p:nvPr>
            <p:ph type="title"/>
          </p:nvPr>
        </p:nvSpPr>
        <p:spPr bwMode="auto">
          <a:xfrm>
            <a:off x="879232" y="396875"/>
            <a:ext cx="5641426" cy="840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76188" tIns="76188" rIns="76188" bIns="76188" numCol="1" rtlCol="0" anchor="ctr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0" fontAlgn="base" hangingPunct="0">
              <a:spcBef>
                <a:spcPts val="0"/>
              </a:spcBef>
              <a:spcAft>
                <a:spcPts val="0"/>
              </a:spcAft>
              <a:buSzPts val="200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itchFamily="34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SzPts val="2000"/>
              <a:buNone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SzPts val="2000"/>
              <a:buNone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SzPts val="2000"/>
              <a:buNone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SzPts val="2000"/>
              <a:buNone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457200" lvl="5" algn="l" rtl="0" eaLnBrk="0" fontAlgn="base" hangingPunct="0">
              <a:spcBef>
                <a:spcPts val="0"/>
              </a:spcBef>
              <a:spcAft>
                <a:spcPts val="0"/>
              </a:spcAft>
              <a:buSzPts val="2000"/>
              <a:buNone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914400" lvl="6" algn="l" rtl="0" eaLnBrk="0" fontAlgn="base" hangingPunct="0">
              <a:spcBef>
                <a:spcPts val="0"/>
              </a:spcBef>
              <a:spcAft>
                <a:spcPts val="0"/>
              </a:spcAft>
              <a:buSzPts val="2000"/>
              <a:buNone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1371600" lvl="7" algn="l" rtl="0" eaLnBrk="0" fontAlgn="base" hangingPunct="0">
              <a:spcBef>
                <a:spcPts val="0"/>
              </a:spcBef>
              <a:spcAft>
                <a:spcPts val="0"/>
              </a:spcAft>
              <a:buSzPts val="2000"/>
              <a:buNone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1828800" lvl="8" algn="l" rtl="0" eaLnBrk="0" fontAlgn="base" hangingPunct="0">
              <a:spcBef>
                <a:spcPts val="0"/>
              </a:spcBef>
              <a:spcAft>
                <a:spcPts val="0"/>
              </a:spcAft>
              <a:buSzPts val="2000"/>
              <a:buNone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  <a:t>ร่างตัวชี้วัดที่กองทุนพัฒนาบทบาทสตรี</a:t>
            </a: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  <a:sym typeface="Arial"/>
              </a:rPr>
              <a:t>กำหนดโดยคำนึงถึงวัตถุประสงค์และครอบคลุมการดำเนินงานตามภารกิจ </a:t>
            </a: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จำนวน 3 ด้าน 7 ตัวชี้วัด</a:t>
            </a:r>
            <a:endParaRPr lang="en-US" b="1" kern="0" dirty="0">
              <a:solidFill>
                <a:srgbClr val="FFFFFF"/>
              </a:solidFill>
              <a:latin typeface="Chulabhorn Likit Text" panose="00000500000000000000" pitchFamily="50" charset="-34"/>
              <a:ea typeface="Roboto Condensed" pitchFamily="2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5714235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-23582" y="2451100"/>
            <a:ext cx="10160000" cy="120650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th-TH" sz="1900" b="1" spc="-3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ระเบียบวาระที่ 5.4 </a:t>
            </a: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ร่างแผนปฏิบัติการดิจิทัล (ระยะยาว) พ.ศ. 2566 - 2568</a:t>
            </a:r>
            <a:b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 </a:t>
            </a:r>
            <a:b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	         และร่างแผนปฏิบัติการดิจิทัลประจำปีบัญชี 2566 กองทุนพัฒนาบทบาทสตรี </a:t>
            </a:r>
            <a:endParaRPr lang="en-US" sz="1900" b="1" spc="-3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9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40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41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51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2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2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3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4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8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9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0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5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6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7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8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4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9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1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2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5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6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7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8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</p:spTree>
    <p:extLst>
      <p:ext uri="{BB962C8B-B14F-4D97-AF65-F5344CB8AC3E}">
        <p14:creationId xmlns:p14="http://schemas.microsoft.com/office/powerpoint/2010/main" val="286126186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สี่เหลี่ยมผืนผ้า 50">
            <a:extLst>
              <a:ext uri="{FF2B5EF4-FFF2-40B4-BE49-F238E27FC236}">
                <a16:creationId xmlns:a16="http://schemas.microsoft.com/office/drawing/2014/main" id="{55F0A177-469B-42A4-97B9-F03A0DA2EBBD}"/>
              </a:ext>
            </a:extLst>
          </p:cNvPr>
          <p:cNvSpPr/>
          <p:nvPr/>
        </p:nvSpPr>
        <p:spPr>
          <a:xfrm>
            <a:off x="3350906" y="560262"/>
            <a:ext cx="6613709" cy="2539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105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ประเทศไทยมีความมั่นคง มั่งคั่ง ยั่งยืน เป็นประเทศพัฒนาแล้ว ด้วยการพัฒนาตามหลักปรัชญาของเศรษฐกิจพอเพียง</a:t>
            </a:r>
            <a:endParaRPr lang="en-US" sz="1050" dirty="0">
              <a:solidFill>
                <a:srgbClr val="002060"/>
              </a:solidFill>
              <a:effectLst/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697782" y="18518"/>
            <a:ext cx="87689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ความสอดคล้องแผนพัฒนาดิจิทัลเพื่อเศรษฐกิจและสังคมกับแผนปฏิบัติการดิจิทัล (ระยะยาว) พ.ศ.</a:t>
            </a:r>
            <a:r>
              <a:rPr lang="en-US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en-US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</a:t>
            </a: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en-US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2568 </a:t>
            </a: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</a:t>
            </a:r>
          </a:p>
        </p:txBody>
      </p:sp>
      <p:pic>
        <p:nvPicPr>
          <p:cNvPr id="6" name="Picture 2" descr="โลโก้กรมการพัฒนาชุมชน (Version2560) - สำนักงานพัฒนาชุมชนจังหวัดหนองคาย |  โลโก้, ดอกไม้ผ้า, วันเกิด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2" y="23337"/>
            <a:ext cx="555812" cy="58302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กล่องข้อความ 49">
            <a:extLst>
              <a:ext uri="{FF2B5EF4-FFF2-40B4-BE49-F238E27FC236}">
                <a16:creationId xmlns:a16="http://schemas.microsoft.com/office/drawing/2014/main" id="{A520949D-B2D2-428B-B18B-0A33FF2EDB72}"/>
              </a:ext>
            </a:extLst>
          </p:cNvPr>
          <p:cNvSpPr txBox="1"/>
          <p:nvPr/>
        </p:nvSpPr>
        <p:spPr>
          <a:xfrm>
            <a:off x="69144" y="583162"/>
            <a:ext cx="1991664" cy="498598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</a:t>
            </a: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กรอบยุทธศาสตร์ชาติ 20 ปี </a:t>
            </a:r>
            <a:b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(พ.ศ. 2561-2580)</a:t>
            </a:r>
          </a:p>
        </p:txBody>
      </p:sp>
      <p:sp>
        <p:nvSpPr>
          <p:cNvPr id="13" name="กล่องข้อความ 7">
            <a:extLst>
              <a:ext uri="{FF2B5EF4-FFF2-40B4-BE49-F238E27FC236}">
                <a16:creationId xmlns:a16="http://schemas.microsoft.com/office/drawing/2014/main" id="{3E30EEE7-EE75-460D-A774-2CAA2E52565F}"/>
              </a:ext>
            </a:extLst>
          </p:cNvPr>
          <p:cNvSpPr txBox="1"/>
          <p:nvPr/>
        </p:nvSpPr>
        <p:spPr>
          <a:xfrm>
            <a:off x="2175789" y="917324"/>
            <a:ext cx="1098566" cy="261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ยุทธศาสตร์</a:t>
            </a:r>
          </a:p>
        </p:txBody>
      </p:sp>
      <p:sp>
        <p:nvSpPr>
          <p:cNvPr id="14" name="สี่เหลี่ยมผืนผ้า 50">
            <a:extLst>
              <a:ext uri="{FF2B5EF4-FFF2-40B4-BE49-F238E27FC236}">
                <a16:creationId xmlns:a16="http://schemas.microsoft.com/office/drawing/2014/main" id="{91F535D3-0740-4941-9FB3-B93B29576047}"/>
              </a:ext>
            </a:extLst>
          </p:cNvPr>
          <p:cNvSpPr/>
          <p:nvPr/>
        </p:nvSpPr>
        <p:spPr>
          <a:xfrm>
            <a:off x="3338868" y="893154"/>
            <a:ext cx="6777877" cy="5566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85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</a:t>
            </a:r>
            <a:r>
              <a:rPr lang="th-TH" sz="85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 ยุทธศาสตร์ด้านความมั่นคง</a:t>
            </a:r>
            <a:r>
              <a:rPr lang="en-US" sz="85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                                                4</a:t>
            </a:r>
            <a:r>
              <a:rPr lang="th-TH" sz="85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 ยุทธศาสตร์ด้านการสร้างโอกาสและความเสมอภาคทางสังคม</a:t>
            </a:r>
            <a:endParaRPr lang="en-US" sz="85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en-US" sz="85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</a:t>
            </a:r>
            <a:r>
              <a:rPr lang="th-TH" sz="85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 ยุทธศาสตร์ด้านการสร้างความสามารถในการแข่งขัน</a:t>
            </a:r>
            <a:r>
              <a:rPr lang="en-US" sz="85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           5</a:t>
            </a:r>
            <a:r>
              <a:rPr lang="th-TH" sz="85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 ยุทธศาสตร์ด้านการสร้างการเติบโตบนคุณภาพชีวิตที่เป็นมิตรต่อสิ่งแวดล้อม</a:t>
            </a:r>
            <a:endParaRPr lang="en-US" sz="85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en-US" sz="85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</a:t>
            </a:r>
            <a:r>
              <a:rPr lang="th-TH" sz="85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 ยุทธศาสตร์ด้านการพัฒนาและเสริมสร้างศักยภาพทรัพยากรมนุษย์</a:t>
            </a:r>
            <a:r>
              <a:rPr lang="en-US" sz="85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6</a:t>
            </a:r>
            <a:r>
              <a:rPr lang="th-TH" sz="85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 ยุทธศาสตร์ด้านการปรับสมดุลและพัฒนาระบบการบริหารจัดการภาครัฐ</a:t>
            </a:r>
            <a:endParaRPr lang="en-US" sz="85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5" name="กล่องข้อความ 7">
            <a:extLst>
              <a:ext uri="{FF2B5EF4-FFF2-40B4-BE49-F238E27FC236}">
                <a16:creationId xmlns:a16="http://schemas.microsoft.com/office/drawing/2014/main" id="{2B376F90-E1C2-42A5-95AE-F0566FAF4E25}"/>
              </a:ext>
            </a:extLst>
          </p:cNvPr>
          <p:cNvSpPr txBox="1"/>
          <p:nvPr/>
        </p:nvSpPr>
        <p:spPr>
          <a:xfrm>
            <a:off x="2179569" y="583162"/>
            <a:ext cx="1098565" cy="261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วิสัยทัศน์</a:t>
            </a:r>
          </a:p>
        </p:txBody>
      </p:sp>
      <p:sp>
        <p:nvSpPr>
          <p:cNvPr id="25" name="กล่องข้อความ 49">
            <a:extLst>
              <a:ext uri="{FF2B5EF4-FFF2-40B4-BE49-F238E27FC236}">
                <a16:creationId xmlns:a16="http://schemas.microsoft.com/office/drawing/2014/main" id="{BAC85F31-DDB2-4F08-BF1B-E2010923A490}"/>
              </a:ext>
            </a:extLst>
          </p:cNvPr>
          <p:cNvSpPr txBox="1"/>
          <p:nvPr/>
        </p:nvSpPr>
        <p:spPr>
          <a:xfrm>
            <a:off x="85065" y="1578827"/>
            <a:ext cx="1991664" cy="693267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2. </a:t>
            </a: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แผนพัฒนาดิจิทัล</a:t>
            </a:r>
            <a:b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</a:b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เพื่อเศรษฐกิจและสังคม</a:t>
            </a:r>
            <a:br>
              <a:rPr lang="en-US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</a:br>
            <a:r>
              <a:rPr lang="th-TH" sz="1100" b="1" spc="-4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ระยะ 20 ปี </a:t>
            </a:r>
            <a:r>
              <a:rPr lang="th-TH" sz="1100" b="1" spc="-4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(พ.ศ. 2561 - 2580)</a:t>
            </a:r>
          </a:p>
        </p:txBody>
      </p:sp>
      <p:sp>
        <p:nvSpPr>
          <p:cNvPr id="29" name="สี่เหลี่ยมผืนผ้า 50">
            <a:extLst>
              <a:ext uri="{FF2B5EF4-FFF2-40B4-BE49-F238E27FC236}">
                <a16:creationId xmlns:a16="http://schemas.microsoft.com/office/drawing/2014/main" id="{939B9D65-850E-4780-B3DE-78CE868D8CC9}"/>
              </a:ext>
            </a:extLst>
          </p:cNvPr>
          <p:cNvSpPr/>
          <p:nvPr/>
        </p:nvSpPr>
        <p:spPr>
          <a:xfrm>
            <a:off x="3315803" y="1819866"/>
            <a:ext cx="6777877" cy="5293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th-TH" sz="8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ยุทธศาสตร์ที่</a:t>
            </a:r>
            <a:r>
              <a:rPr lang="en-US" sz="8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1</a:t>
            </a:r>
            <a:r>
              <a:rPr lang="th-TH" sz="8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</a:t>
            </a:r>
            <a:r>
              <a:rPr lang="th-TH" sz="8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พัฒนาโครงสร้างพื้นฐานดิจิทัลประสิทธิภาพสูงให้ครอบคลุมทั่วประเทศ</a:t>
            </a:r>
            <a:r>
              <a:rPr lang="th-TH" sz="8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   </a:t>
            </a:r>
            <a:r>
              <a:rPr lang="en-US" sz="8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</a:t>
            </a:r>
            <a:r>
              <a:rPr lang="th-TH" sz="8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ยุทธศาสตร์ที่</a:t>
            </a:r>
            <a:r>
              <a:rPr lang="en-US" sz="8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4 </a:t>
            </a:r>
            <a:r>
              <a:rPr lang="th-TH" sz="8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ปรับเปลี่ยนภาครัฐสู่การเป็นรัฐบาลดิจิทัล</a:t>
            </a:r>
            <a:endParaRPr lang="en-US" sz="8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th-TH" sz="8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ยุทธศาสตร์ที่</a:t>
            </a:r>
            <a:r>
              <a:rPr lang="en-US" sz="8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2 </a:t>
            </a:r>
            <a:r>
              <a:rPr lang="th-TH" sz="8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ขับเคลื่อนเศรษฐกิจด้วยเทคโนโลยีดิจิทัล</a:t>
            </a:r>
            <a:r>
              <a:rPr lang="th-TH" sz="8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 </a:t>
            </a:r>
            <a:r>
              <a:rPr lang="en-US" sz="8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  </a:t>
            </a:r>
            <a:r>
              <a:rPr lang="th-TH" sz="8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               </a:t>
            </a:r>
            <a:r>
              <a:rPr lang="en-US" sz="8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</a:t>
            </a:r>
            <a:r>
              <a:rPr lang="th-TH" sz="8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</a:t>
            </a:r>
            <a:r>
              <a:rPr lang="en-US" sz="8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                </a:t>
            </a:r>
            <a:r>
              <a:rPr lang="th-TH" sz="8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        ยุทธศาสตร์ที่</a:t>
            </a:r>
            <a:r>
              <a:rPr lang="en-US" sz="8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5 </a:t>
            </a:r>
            <a:r>
              <a:rPr lang="th-TH" sz="8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พัฒนากำลังคนให้พร้อมเข้าสู่ยุคเศรษฐกิจและสังคมดิจิทัล </a:t>
            </a:r>
            <a:endParaRPr lang="en-US" sz="800" dirty="0">
              <a:solidFill>
                <a:srgbClr val="002060"/>
              </a:solidFill>
              <a:latin typeface="Chulabhorn Likit Text" panose="00000500000000000000" pitchFamily="50" charset="-34"/>
              <a:ea typeface="Malgun Gothic" panose="020B0503020000020004" pitchFamily="34" charset="-127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th-TH" sz="8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ยุทธศาสตร์ที่</a:t>
            </a:r>
            <a:r>
              <a:rPr lang="en-US" sz="8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3</a:t>
            </a:r>
            <a:r>
              <a:rPr lang="th-TH" sz="8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</a:t>
            </a:r>
            <a:r>
              <a:rPr lang="th-TH" sz="8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สร้างสังคมคุณภาพที่ทั่วถึงเท่าเทียมด้วยเทคโนโลยีดิจิทัล</a:t>
            </a:r>
            <a:r>
              <a:rPr lang="th-TH" sz="8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   </a:t>
            </a:r>
            <a:r>
              <a:rPr lang="en-US" sz="8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 </a:t>
            </a:r>
            <a:r>
              <a:rPr lang="th-TH" sz="8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  </a:t>
            </a:r>
            <a:r>
              <a:rPr lang="en-US" sz="8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            </a:t>
            </a:r>
            <a:r>
              <a:rPr lang="th-TH" sz="8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 ยุทธศาสตร์ที่</a:t>
            </a:r>
            <a:r>
              <a:rPr lang="en-US" sz="8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6 </a:t>
            </a:r>
            <a:r>
              <a:rPr lang="th-TH" sz="8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สร้างความเชื่อมั่นในการใช้เทคโนโลยีดิจิทัล</a:t>
            </a:r>
            <a:r>
              <a:rPr lang="th-TH" sz="8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  </a:t>
            </a:r>
          </a:p>
        </p:txBody>
      </p:sp>
      <p:sp>
        <p:nvSpPr>
          <p:cNvPr id="32" name="กล่องข้อความ 7">
            <a:extLst>
              <a:ext uri="{FF2B5EF4-FFF2-40B4-BE49-F238E27FC236}">
                <a16:creationId xmlns:a16="http://schemas.microsoft.com/office/drawing/2014/main" id="{A90F6C55-808F-4C1C-AB27-69FCE3306AE1}"/>
              </a:ext>
            </a:extLst>
          </p:cNvPr>
          <p:cNvSpPr txBox="1"/>
          <p:nvPr/>
        </p:nvSpPr>
        <p:spPr>
          <a:xfrm>
            <a:off x="2181839" y="1593341"/>
            <a:ext cx="1098565" cy="261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วิสัยทัศน์</a:t>
            </a:r>
          </a:p>
        </p:txBody>
      </p:sp>
      <p:sp>
        <p:nvSpPr>
          <p:cNvPr id="33" name="สี่เหลี่ยมผืนผ้า 50">
            <a:extLst>
              <a:ext uri="{FF2B5EF4-FFF2-40B4-BE49-F238E27FC236}">
                <a16:creationId xmlns:a16="http://schemas.microsoft.com/office/drawing/2014/main" id="{71AD89EC-50C3-463C-B541-36EC78C30D6F}"/>
              </a:ext>
            </a:extLst>
          </p:cNvPr>
          <p:cNvSpPr/>
          <p:nvPr/>
        </p:nvSpPr>
        <p:spPr>
          <a:xfrm>
            <a:off x="3338335" y="1513638"/>
            <a:ext cx="2662966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11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ปฏิรูปประเทศไทยสู่ ดิจิทัลไทยแลนด์</a:t>
            </a:r>
            <a:endParaRPr lang="en-US" sz="1100" dirty="0">
              <a:solidFill>
                <a:srgbClr val="002060"/>
              </a:solidFill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</p:txBody>
      </p:sp>
      <p:sp>
        <p:nvSpPr>
          <p:cNvPr id="35" name="กล่องข้อความ 49">
            <a:extLst>
              <a:ext uri="{FF2B5EF4-FFF2-40B4-BE49-F238E27FC236}">
                <a16:creationId xmlns:a16="http://schemas.microsoft.com/office/drawing/2014/main" id="{C2CD545B-9FCF-42C0-9F4D-0E01ECE62207}"/>
              </a:ext>
            </a:extLst>
          </p:cNvPr>
          <p:cNvSpPr txBox="1"/>
          <p:nvPr/>
        </p:nvSpPr>
        <p:spPr>
          <a:xfrm>
            <a:off x="98712" y="2562728"/>
            <a:ext cx="2017806" cy="701731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3. </a:t>
            </a: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แผนพัฒนาดิจิทัล </a:t>
            </a:r>
          </a:p>
          <a:p>
            <a:pPr>
              <a:lnSpc>
                <a:spcPct val="120000"/>
              </a:lnSpc>
            </a:pP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กรมการพัฒนาชุมชน </a:t>
            </a:r>
            <a:b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</a:b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(พ.ศ.</a:t>
            </a:r>
            <a:r>
              <a:rPr lang="en-US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2564 – 2566)</a:t>
            </a:r>
            <a:endParaRPr lang="th-TH" sz="11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6" name="กล่องข้อความ 7">
            <a:extLst>
              <a:ext uri="{FF2B5EF4-FFF2-40B4-BE49-F238E27FC236}">
                <a16:creationId xmlns:a16="http://schemas.microsoft.com/office/drawing/2014/main" id="{364822F8-8209-4775-93AC-D3BCD41870CE}"/>
              </a:ext>
            </a:extLst>
          </p:cNvPr>
          <p:cNvSpPr txBox="1"/>
          <p:nvPr/>
        </p:nvSpPr>
        <p:spPr>
          <a:xfrm>
            <a:off x="2206455" y="2915894"/>
            <a:ext cx="1098566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100" b="1" spc="-1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ประเด็น</a:t>
            </a:r>
            <a:br>
              <a:rPr lang="th-TH" sz="1100" b="1" spc="-1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100" b="1" spc="-1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การพัฒนา</a:t>
            </a:r>
          </a:p>
        </p:txBody>
      </p:sp>
      <p:sp>
        <p:nvSpPr>
          <p:cNvPr id="37" name="สี่เหลี่ยมผืนผ้า 50">
            <a:extLst>
              <a:ext uri="{FF2B5EF4-FFF2-40B4-BE49-F238E27FC236}">
                <a16:creationId xmlns:a16="http://schemas.microsoft.com/office/drawing/2014/main" id="{E583D983-63B1-4FA1-BB61-27AECA44FAA5}"/>
              </a:ext>
            </a:extLst>
          </p:cNvPr>
          <p:cNvSpPr/>
          <p:nvPr/>
        </p:nvSpPr>
        <p:spPr>
          <a:xfrm>
            <a:off x="3315803" y="3855180"/>
            <a:ext cx="6777877" cy="5840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th-TH" sz="9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ประเด็นการพัฒนาที่</a:t>
            </a:r>
            <a:r>
              <a:rPr lang="en-US" sz="9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1</a:t>
            </a:r>
            <a:r>
              <a:rPr lang="th-TH" sz="9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การเสริมสร้างอาชีพและรายได้แก่สตรี</a:t>
            </a:r>
            <a:r>
              <a:rPr lang="en-US" sz="9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      </a:t>
            </a:r>
            <a:br>
              <a:rPr lang="th-TH" sz="9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</a:br>
            <a:r>
              <a:rPr lang="th-TH" sz="9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ประเด็นการพัฒนาที่</a:t>
            </a:r>
            <a:r>
              <a:rPr lang="en-US" sz="9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</a:t>
            </a:r>
            <a:r>
              <a:rPr lang="th-TH" sz="9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2 การเสริมสร้างความเข้มแข็งสตรี องค์กรสตรีและการพัฒนาคุณภาพชีวิต</a:t>
            </a:r>
            <a:r>
              <a:rPr lang="en-US" sz="9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                   </a:t>
            </a:r>
            <a:br>
              <a:rPr lang="en-US" sz="9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</a:br>
            <a:r>
              <a:rPr lang="th-TH" sz="9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ประเด็นการพัฒนาที่ 3 การเสริมสร้างขีดความสามารถองค์กรในการบริหารกองทุนฯตามหลักธรรมาภิบาล                             </a:t>
            </a:r>
            <a:endParaRPr lang="th-TH" sz="900" spc="-100" dirty="0">
              <a:solidFill>
                <a:srgbClr val="002060"/>
              </a:solidFill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</p:txBody>
      </p:sp>
      <p:sp>
        <p:nvSpPr>
          <p:cNvPr id="38" name="กล่องข้อความ 7">
            <a:extLst>
              <a:ext uri="{FF2B5EF4-FFF2-40B4-BE49-F238E27FC236}">
                <a16:creationId xmlns:a16="http://schemas.microsoft.com/office/drawing/2014/main" id="{61168DBF-5C80-48E9-944A-E69CB7F2BE6D}"/>
              </a:ext>
            </a:extLst>
          </p:cNvPr>
          <p:cNvSpPr txBox="1"/>
          <p:nvPr/>
        </p:nvSpPr>
        <p:spPr>
          <a:xfrm>
            <a:off x="2195489" y="2597018"/>
            <a:ext cx="1098565" cy="261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วิสัยทัศน์</a:t>
            </a:r>
          </a:p>
        </p:txBody>
      </p:sp>
      <p:sp>
        <p:nvSpPr>
          <p:cNvPr id="39" name="สี่เหลี่ยมผืนผ้า 50">
            <a:extLst>
              <a:ext uri="{FF2B5EF4-FFF2-40B4-BE49-F238E27FC236}">
                <a16:creationId xmlns:a16="http://schemas.microsoft.com/office/drawing/2014/main" id="{3EB82F5B-60B3-4B7D-BBB7-205D28CCFB70}"/>
              </a:ext>
            </a:extLst>
          </p:cNvPr>
          <p:cNvSpPr/>
          <p:nvPr/>
        </p:nvSpPr>
        <p:spPr>
          <a:xfrm>
            <a:off x="3338335" y="2450383"/>
            <a:ext cx="5646767" cy="2539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105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เป็นองค์กรที่มีมาตรฐานในระดับสากล ด้านการบริหารจัดการข้อมูลสารสนเทศ ด้วยเทคโนโลยีดิจิทัล</a:t>
            </a:r>
            <a:endParaRPr lang="en-US" sz="1050" dirty="0">
              <a:solidFill>
                <a:srgbClr val="002060"/>
              </a:solidFill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</p:txBody>
      </p:sp>
      <p:sp>
        <p:nvSpPr>
          <p:cNvPr id="41" name="กล่องข้อความ 49">
            <a:extLst>
              <a:ext uri="{FF2B5EF4-FFF2-40B4-BE49-F238E27FC236}">
                <a16:creationId xmlns:a16="http://schemas.microsoft.com/office/drawing/2014/main" id="{5756C1CF-5BD2-473F-BDEC-EC5821A2DF54}"/>
              </a:ext>
            </a:extLst>
          </p:cNvPr>
          <p:cNvSpPr txBox="1"/>
          <p:nvPr/>
        </p:nvSpPr>
        <p:spPr>
          <a:xfrm>
            <a:off x="98712" y="4488252"/>
            <a:ext cx="2045102" cy="701731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</a:t>
            </a: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 แผนปฏิบัติดิจิทัล (ระยะยาว) พ.ศ.2566 – 2568 </a:t>
            </a:r>
            <a:b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</a:t>
            </a:r>
          </a:p>
        </p:txBody>
      </p:sp>
      <p:sp>
        <p:nvSpPr>
          <p:cNvPr id="42" name="กล่องข้อความ 7">
            <a:extLst>
              <a:ext uri="{FF2B5EF4-FFF2-40B4-BE49-F238E27FC236}">
                <a16:creationId xmlns:a16="http://schemas.microsoft.com/office/drawing/2014/main" id="{A0078CD9-7D5C-4627-9F14-710963AD1898}"/>
              </a:ext>
            </a:extLst>
          </p:cNvPr>
          <p:cNvSpPr txBox="1"/>
          <p:nvPr/>
        </p:nvSpPr>
        <p:spPr>
          <a:xfrm>
            <a:off x="2206455" y="4852848"/>
            <a:ext cx="1098566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ประเด็น</a:t>
            </a:r>
            <a:b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การพัฒนา</a:t>
            </a:r>
          </a:p>
        </p:txBody>
      </p:sp>
      <p:sp>
        <p:nvSpPr>
          <p:cNvPr id="43" name="สี่เหลี่ยมผืนผ้า 50">
            <a:extLst>
              <a:ext uri="{FF2B5EF4-FFF2-40B4-BE49-F238E27FC236}">
                <a16:creationId xmlns:a16="http://schemas.microsoft.com/office/drawing/2014/main" id="{DD2EF391-F3F8-4D35-A614-5CE98BC10447}"/>
              </a:ext>
            </a:extLst>
          </p:cNvPr>
          <p:cNvSpPr/>
          <p:nvPr/>
        </p:nvSpPr>
        <p:spPr>
          <a:xfrm>
            <a:off x="3338868" y="4771254"/>
            <a:ext cx="6777877" cy="9164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th-TH" sz="9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ประเด็นการพัฒนาที่ 1 การเพิ่มประสิทธิภาพการบริการประชาชนและสร้างการรับรู้เพื่อความยั่งยืนด้วยเทคโนโลยีดิจิทัล </a:t>
            </a:r>
          </a:p>
          <a:p>
            <a:pPr>
              <a:lnSpc>
                <a:spcPct val="120000"/>
              </a:lnSpc>
            </a:pPr>
            <a:r>
              <a:rPr lang="th-TH" sz="9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ประเด็นการพัฒนาที่ 2 การใช้เทคโนโลยีดิจิทัลเพื่อสนับสนุนการพัฒนาเครือข่ายสตรีและพัฒนาศักยภาพสตรี</a:t>
            </a:r>
          </a:p>
          <a:p>
            <a:pPr>
              <a:lnSpc>
                <a:spcPct val="120000"/>
              </a:lnSpc>
            </a:pPr>
            <a:r>
              <a:rPr lang="th-TH" sz="9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ประเด็นการพัฒนาที่ 3 ก้าวสู่การเป็นองค์กรแห่งการเรียนรู้ด้วยเทคโนโลยีดิจิตัล </a:t>
            </a:r>
          </a:p>
          <a:p>
            <a:pPr>
              <a:lnSpc>
                <a:spcPct val="120000"/>
              </a:lnSpc>
            </a:pPr>
            <a:r>
              <a:rPr lang="th-TH" sz="9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ประเด็นการพัฒนาที่ 4 การบริหารจัดการข้อมูลสารสนเทศและเทคโนโลยีดิจิทัลตามหลักธรรมาภิบาล </a:t>
            </a:r>
          </a:p>
          <a:p>
            <a:pPr>
              <a:lnSpc>
                <a:spcPct val="120000"/>
              </a:lnSpc>
            </a:pPr>
            <a:r>
              <a:rPr lang="th-TH" sz="9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ประเด็นการพัฒนาที่ </a:t>
            </a:r>
            <a:r>
              <a:rPr lang="en-US" sz="9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5 </a:t>
            </a:r>
            <a:r>
              <a:rPr lang="th-TH" sz="9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พัฒนาศักยภาพบุคลากรในการใช้เทคโนโลยีดิจิทัล</a:t>
            </a:r>
            <a:endParaRPr lang="en-US" sz="900" dirty="0">
              <a:solidFill>
                <a:srgbClr val="002060"/>
              </a:solidFill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</p:txBody>
      </p:sp>
      <p:sp>
        <p:nvSpPr>
          <p:cNvPr id="44" name="กล่องข้อความ 7">
            <a:extLst>
              <a:ext uri="{FF2B5EF4-FFF2-40B4-BE49-F238E27FC236}">
                <a16:creationId xmlns:a16="http://schemas.microsoft.com/office/drawing/2014/main" id="{45A7812B-C90F-4F08-A9BE-85B0FBB88649}"/>
              </a:ext>
            </a:extLst>
          </p:cNvPr>
          <p:cNvSpPr txBox="1"/>
          <p:nvPr/>
        </p:nvSpPr>
        <p:spPr>
          <a:xfrm>
            <a:off x="2195489" y="4522542"/>
            <a:ext cx="1098565" cy="261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วิสัยทัศน์</a:t>
            </a:r>
          </a:p>
        </p:txBody>
      </p:sp>
      <p:sp>
        <p:nvSpPr>
          <p:cNvPr id="45" name="สี่เหลี่ยมผืนผ้า 50">
            <a:extLst>
              <a:ext uri="{FF2B5EF4-FFF2-40B4-BE49-F238E27FC236}">
                <a16:creationId xmlns:a16="http://schemas.microsoft.com/office/drawing/2014/main" id="{8A31990C-DBBB-47BF-B1BD-B681D209784C}"/>
              </a:ext>
            </a:extLst>
          </p:cNvPr>
          <p:cNvSpPr/>
          <p:nvPr/>
        </p:nvSpPr>
        <p:spPr>
          <a:xfrm>
            <a:off x="3345729" y="4479867"/>
            <a:ext cx="5381283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105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เป็นองค์กรที่ใช้เทคโนโลยีดิจิทัล ด้านการบริหารจัดการสารสนเทศกองทุนที่เข้มแข็ง ยั่งยืน</a:t>
            </a:r>
            <a:endParaRPr lang="en-US" sz="1050" dirty="0">
              <a:solidFill>
                <a:srgbClr val="002060"/>
              </a:solidFill>
              <a:effectLst/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</p:txBody>
      </p:sp>
      <p:sp>
        <p:nvSpPr>
          <p:cNvPr id="28" name="กล่องข้อความ 7">
            <a:extLst>
              <a:ext uri="{FF2B5EF4-FFF2-40B4-BE49-F238E27FC236}">
                <a16:creationId xmlns:a16="http://schemas.microsoft.com/office/drawing/2014/main" id="{F69B9D7B-CF47-4E23-B53F-531D2612C899}"/>
              </a:ext>
            </a:extLst>
          </p:cNvPr>
          <p:cNvSpPr txBox="1"/>
          <p:nvPr/>
        </p:nvSpPr>
        <p:spPr>
          <a:xfrm>
            <a:off x="2187706" y="1948298"/>
            <a:ext cx="1107620" cy="261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ยุทธศาสตร์</a:t>
            </a:r>
          </a:p>
        </p:txBody>
      </p:sp>
      <p:sp>
        <p:nvSpPr>
          <p:cNvPr id="26" name="กล่องข้อความ 49">
            <a:extLst>
              <a:ext uri="{FF2B5EF4-FFF2-40B4-BE49-F238E27FC236}">
                <a16:creationId xmlns:a16="http://schemas.microsoft.com/office/drawing/2014/main" id="{C2CD545B-9FCF-42C0-9F4D-0E01ECE62207}"/>
              </a:ext>
            </a:extLst>
          </p:cNvPr>
          <p:cNvSpPr txBox="1"/>
          <p:nvPr/>
        </p:nvSpPr>
        <p:spPr>
          <a:xfrm>
            <a:off x="98712" y="3636304"/>
            <a:ext cx="2017806" cy="701731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4. </a:t>
            </a: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แผนปฏิบัติการระยาว 5 ปี </a:t>
            </a:r>
            <a:b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</a:b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(พ.ศ.2566 – 2570)</a:t>
            </a:r>
          </a:p>
          <a:p>
            <a:pPr>
              <a:lnSpc>
                <a:spcPct val="120000"/>
              </a:lnSpc>
            </a:pP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กองทุนพัฒนาบทบาทสตรี</a:t>
            </a:r>
          </a:p>
        </p:txBody>
      </p:sp>
      <p:sp>
        <p:nvSpPr>
          <p:cNvPr id="27" name="กล่องข้อความ 7">
            <a:extLst>
              <a:ext uri="{FF2B5EF4-FFF2-40B4-BE49-F238E27FC236}">
                <a16:creationId xmlns:a16="http://schemas.microsoft.com/office/drawing/2014/main" id="{364822F8-8209-4775-93AC-D3BCD41870CE}"/>
              </a:ext>
            </a:extLst>
          </p:cNvPr>
          <p:cNvSpPr txBox="1"/>
          <p:nvPr/>
        </p:nvSpPr>
        <p:spPr>
          <a:xfrm>
            <a:off x="2175789" y="3956076"/>
            <a:ext cx="1098566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100" b="1" spc="-1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ประเด็น</a:t>
            </a:r>
            <a:br>
              <a:rPr lang="th-TH" sz="1100" b="1" spc="-1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100" b="1" spc="-1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การพัฒนา</a:t>
            </a:r>
          </a:p>
        </p:txBody>
      </p:sp>
      <p:sp>
        <p:nvSpPr>
          <p:cNvPr id="30" name="กล่องข้อความ 7">
            <a:extLst>
              <a:ext uri="{FF2B5EF4-FFF2-40B4-BE49-F238E27FC236}">
                <a16:creationId xmlns:a16="http://schemas.microsoft.com/office/drawing/2014/main" id="{61168DBF-5C80-48E9-944A-E69CB7F2BE6D}"/>
              </a:ext>
            </a:extLst>
          </p:cNvPr>
          <p:cNvSpPr txBox="1"/>
          <p:nvPr/>
        </p:nvSpPr>
        <p:spPr>
          <a:xfrm>
            <a:off x="2164823" y="3637200"/>
            <a:ext cx="1098565" cy="261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วิสัยทัศน์</a:t>
            </a:r>
          </a:p>
        </p:txBody>
      </p:sp>
      <p:sp>
        <p:nvSpPr>
          <p:cNvPr id="31" name="สี่เหลี่ยมผืนผ้า 50">
            <a:extLst>
              <a:ext uri="{FF2B5EF4-FFF2-40B4-BE49-F238E27FC236}">
                <a16:creationId xmlns:a16="http://schemas.microsoft.com/office/drawing/2014/main" id="{E583D983-63B1-4FA1-BB61-27AECA44FAA5}"/>
              </a:ext>
            </a:extLst>
          </p:cNvPr>
          <p:cNvSpPr/>
          <p:nvPr/>
        </p:nvSpPr>
        <p:spPr>
          <a:xfrm>
            <a:off x="3338335" y="2766587"/>
            <a:ext cx="6755345" cy="7502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th-TH" sz="9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ประเด็นการพัฒนาที่</a:t>
            </a:r>
            <a:r>
              <a:rPr lang="en-US" sz="9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1 </a:t>
            </a:r>
            <a:r>
              <a:rPr lang="th-TH" sz="9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การบูรณาการเชื่อมโยงข้อมูลและการดำเนินงานภายใน (</a:t>
            </a:r>
            <a:r>
              <a:rPr lang="en-US" sz="9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CDD Data Integration)</a:t>
            </a:r>
            <a:r>
              <a:rPr lang="th-TH" sz="9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</a:t>
            </a:r>
            <a:endParaRPr lang="en-US" sz="900" dirty="0">
              <a:solidFill>
                <a:srgbClr val="002060"/>
              </a:solidFill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th-TH" sz="9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ประเด็นการพัฒนาที่</a:t>
            </a:r>
            <a:r>
              <a:rPr lang="en-US" sz="9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2 </a:t>
            </a:r>
            <a:r>
              <a:rPr lang="th-TH" sz="9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การนำเทคโนโลยีดิจิทัลมาสนับสนุนการปฏิบัติงาน (</a:t>
            </a:r>
            <a:r>
              <a:rPr lang="en-US" sz="9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Smart Operations)</a:t>
            </a:r>
          </a:p>
          <a:p>
            <a:pPr>
              <a:lnSpc>
                <a:spcPct val="120000"/>
              </a:lnSpc>
            </a:pPr>
            <a:r>
              <a:rPr lang="th-TH" sz="9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ประเด็นการพัฒนาที่</a:t>
            </a:r>
            <a:r>
              <a:rPr lang="en-US" sz="9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3 </a:t>
            </a:r>
            <a:r>
              <a:rPr lang="th-TH" sz="9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การยกระดับบริการเพื่อตอบสนองความต้องการของประชาชน ลูกค้า และภาคี (</a:t>
            </a:r>
            <a:r>
              <a:rPr lang="en-US" sz="9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Citizen-centric Services)</a:t>
            </a:r>
          </a:p>
          <a:p>
            <a:pPr>
              <a:lnSpc>
                <a:spcPct val="120000"/>
              </a:lnSpc>
            </a:pPr>
            <a:r>
              <a:rPr lang="th-TH" sz="9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ประเด็นการพัฒนาที่ </a:t>
            </a:r>
            <a:r>
              <a:rPr lang="en-US" sz="9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4 </a:t>
            </a:r>
            <a:r>
              <a:rPr lang="th-TH" sz="9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การขับเคลื่อนองค์กรและบุคลากรสู่องค์กรดิจิทัล </a:t>
            </a:r>
            <a:r>
              <a:rPr lang="en-US" sz="9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(Driven Transformation)</a:t>
            </a:r>
            <a:endParaRPr lang="th-TH" sz="900" dirty="0">
              <a:solidFill>
                <a:srgbClr val="002060"/>
              </a:solidFill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</p:txBody>
      </p:sp>
      <p:sp>
        <p:nvSpPr>
          <p:cNvPr id="34" name="สี่เหลี่ยมผืนผ้า 50">
            <a:extLst>
              <a:ext uri="{FF2B5EF4-FFF2-40B4-BE49-F238E27FC236}">
                <a16:creationId xmlns:a16="http://schemas.microsoft.com/office/drawing/2014/main" id="{3EB82F5B-60B3-4B7D-BBB7-205D28CCFB70}"/>
              </a:ext>
            </a:extLst>
          </p:cNvPr>
          <p:cNvSpPr/>
          <p:nvPr/>
        </p:nvSpPr>
        <p:spPr>
          <a:xfrm>
            <a:off x="3341077" y="3565918"/>
            <a:ext cx="6125685" cy="2539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105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เป็นแหล่งทุนที่สำคัญของสตรีในการพัฒนาคุณภาพชีวิตและเศรษฐกิจในชุมชนให้มีความเข้มแข็งอย่างยั่งยืน</a:t>
            </a:r>
          </a:p>
        </p:txBody>
      </p:sp>
      <p:pic>
        <p:nvPicPr>
          <p:cNvPr id="5" name="Picture 1" descr="จำนวนสมาชิกกองทุนพัฒนาบทบาทสตรี (ข้อมูล ณ 15 กุมภาพันธ์ 2562) -  สำนักงานพัฒนาชุมชนจังหวัดอำนาจเจริญ"/>
          <p:cNvPicPr/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021" y="13853"/>
            <a:ext cx="556954" cy="557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248385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698500" y="107049"/>
            <a:ext cx="8763000" cy="350152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1600" b="1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การวิเคราะห์จุดแข็ง จุดอ่อน โอกาส และอุปสรรค ในงานเทคโนโลยีสารสนเทศ (</a:t>
            </a:r>
            <a:r>
              <a:rPr lang="en-US" sz="1600" b="1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SWOT Analysis</a:t>
            </a:r>
            <a:r>
              <a:rPr lang="th-TH" sz="1600" b="1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)</a:t>
            </a:r>
            <a:endParaRPr lang="th-TH" sz="20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6" name="ตัวแทนเนื้อหา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0036383"/>
              </p:ext>
            </p:extLst>
          </p:nvPr>
        </p:nvGraphicFramePr>
        <p:xfrm>
          <a:off x="377371" y="528081"/>
          <a:ext cx="9550400" cy="50308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36004">
                  <a:extLst>
                    <a:ext uri="{9D8B030D-6E8A-4147-A177-3AD203B41FA5}">
                      <a16:colId xmlns:a16="http://schemas.microsoft.com/office/drawing/2014/main" val="931748735"/>
                    </a:ext>
                  </a:extLst>
                </a:gridCol>
                <a:gridCol w="5044917">
                  <a:extLst>
                    <a:ext uri="{9D8B030D-6E8A-4147-A177-3AD203B41FA5}">
                      <a16:colId xmlns:a16="http://schemas.microsoft.com/office/drawing/2014/main" val="2205201894"/>
                    </a:ext>
                  </a:extLst>
                </a:gridCol>
                <a:gridCol w="69479">
                  <a:extLst>
                    <a:ext uri="{9D8B030D-6E8A-4147-A177-3AD203B41FA5}">
                      <a16:colId xmlns:a16="http://schemas.microsoft.com/office/drawing/2014/main" val="3854460360"/>
                    </a:ext>
                  </a:extLst>
                </a:gridCol>
              </a:tblGrid>
              <a:tr h="3155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6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จุดแข็ง </a:t>
                      </a:r>
                      <a:r>
                        <a:rPr lang="th-TH" sz="16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en-US" sz="16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Strategies</a:t>
                      </a:r>
                      <a:r>
                        <a:rPr lang="th-TH" sz="16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)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0128" marR="40128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6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จุดอ่อน </a:t>
                      </a:r>
                      <a:r>
                        <a:rPr lang="th-TH" sz="16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en-US" sz="16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Weakness</a:t>
                      </a:r>
                      <a:r>
                        <a:rPr lang="th-TH" sz="16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)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40128" marR="40128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741336"/>
                  </a:ext>
                </a:extLst>
              </a:tr>
              <a:tr h="4715367">
                <a:tc>
                  <a:txBody>
                    <a:bodyPr/>
                    <a:lstStyle/>
                    <a:p>
                      <a:pPr marL="0" indent="0" algn="thaiDist">
                        <a:lnSpc>
                          <a:spcPct val="120000"/>
                        </a:lnSpc>
                        <a:buNone/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indent="0" algn="thaiDist">
                        <a:lnSpc>
                          <a:spcPct val="120000"/>
                        </a:lnSpc>
                        <a:buNone/>
                      </a:pP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 บุคลากรด้านเทคโนโลยีดิจิทัล มีศักยภาพสูง มีสมรรถนะในการพัฒนาตนเองสามารถทำงานร่วมกันเป็นทีมได้เป็นอย่างดี และสามารถทำงานภายใต้สภาวะกดดันได้เป็นอย่างดี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en-US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องค์กรมีการจัดกลุ่มงานเพื่อรองรับภารกิจด้านการบริหารงานกองทุนส่วนต่าง ๆ อย่างชัดเจน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en-US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</a:t>
                      </a: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มีงบประมาณสนับสนุนในการพัฒนาระบบเทคโนโลยีดิจิทัลที่เพียงพอ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 มีฐานข้อมูลเพื่อการบริหารกองทุนที่เป็นระบบและมีประสิทธิภาพ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40128" marR="4012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</a:pPr>
                      <a:endParaRPr lang="th-TH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 บุคลากรที่มีไม่เพียงพอต่อภารกิจงานที่เพิ่มสูงขึ้นเนื่องจากการขยายตัวของสมาชิกเพิ่มมากขึ้นทำให้การติดตามตรวจสอบความสมบูรณ์ของข้อมูลทั่วประเทศเกิดความล่าช้าและมีการปรับเปลี่ยนบ่อย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 บุคลากรระดับจังหวัด ขาดความเชี่ยวชาญการใช้เทคโนโลยีดิจิทัลที่สนับสนุนการปฏิบัติงาน ทำให้เกิดความ ล่าช้าในการปฏิบัติงาน และยังไม่สามารถ</a:t>
                      </a:r>
                      <a:b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ใช้ประโยชน์จากเทคโนโลยีดิจิทัลที่มีได้เต็มประสิทธิภาพ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3. ขาดการประสานงานภายใน ทำให้การปรับปรุงระบบรายงานไม่ครอบคลุม</a:t>
                      </a:r>
                      <a:b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ในบางกลุ่มงาน และการบูรณาการข้อมูลร่วมกันระหว่างกลุ่มงานยังไม่ชัดเจน </a:t>
                      </a:r>
                      <a:b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ทำให้เกิดการทำงานที่ซ้ำซ้อนข้อมูลอ้างอิงไม่ตรงกัน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 โปรแกรมที่พัฒนาขึ้นใหม่ ยังต้องใช้เวลาในการศึกษาเรียนรู้ เพื่อให้มีการใช้งานได้อย่างคุ้มค่า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 ผู้มีทักษะการจัดการด้านฐานข้อมูลกองทุนมีจำกัด และขาดการถ่ายทอดความรู้อย่างต่อเนื่อง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6. เจ้าหน้าที่ผู้รับรวมข้อมูลระดับจังหวัดขาดความชัดเจนในแนวทางปฏิบัติ ทำให้เกิดความล่าช้าในการจัดทำรายงานและการเก็บรวบรวมข้อมูลไม่ครบถ้วน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7. บุคลากรที่มีความเชี่ยวชาญเฉพาะทางด้านการเงินและการดำเนินงานกองทุน</a:t>
                      </a:r>
                      <a:b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ที่เป็นเจ้าหน้าที่ภาครัฐมีน้อย ทำให้ต้องพึ่งพาการจ้างที่ภาคเอกชน ซึ่งต้องใช้งบประมาณด้านบุคลากรเพิ่มสูงขึ้น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8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ทรัพยากรสนับสนุนงานเทคโนโลยีสารสนเทศ อุปกรณ์ไม่เพียงพอ ไม่ทันสมัย ทำให้ขาดประสิทธิภาพ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40128" marR="4012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02733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41136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272428"/>
              </p:ext>
            </p:extLst>
          </p:nvPr>
        </p:nvGraphicFramePr>
        <p:xfrm>
          <a:off x="293077" y="923352"/>
          <a:ext cx="9554308" cy="38050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50252">
                  <a:extLst>
                    <a:ext uri="{9D8B030D-6E8A-4147-A177-3AD203B41FA5}">
                      <a16:colId xmlns:a16="http://schemas.microsoft.com/office/drawing/2014/main" val="1359945713"/>
                    </a:ext>
                  </a:extLst>
                </a:gridCol>
                <a:gridCol w="5004056">
                  <a:extLst>
                    <a:ext uri="{9D8B030D-6E8A-4147-A177-3AD203B41FA5}">
                      <a16:colId xmlns:a16="http://schemas.microsoft.com/office/drawing/2014/main" val="789591505"/>
                    </a:ext>
                  </a:extLst>
                </a:gridCol>
              </a:tblGrid>
              <a:tr h="3261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6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โอกาส </a:t>
                      </a:r>
                      <a:r>
                        <a:rPr lang="th-TH" sz="16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en-US" sz="16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Opportunities</a:t>
                      </a:r>
                      <a:r>
                        <a:rPr lang="th-TH" sz="16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)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6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อุปสรรค </a:t>
                      </a:r>
                      <a:r>
                        <a:rPr lang="th-TH" sz="16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en-US" sz="16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Threats</a:t>
                      </a:r>
                      <a:r>
                        <a:rPr lang="th-TH" sz="16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)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769775"/>
                  </a:ext>
                </a:extLst>
              </a:tr>
              <a:tr h="347895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th-TH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 ผู้บริหารมีนโยบายมุ่งเน้นการพัฒนาบุคลากรด้านเทคโนโลยีดิจิทัล เพื่อนำมาใช้ในองค์กรราชการอย่างเป็นรูปธรรม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กองทุนพัฒนาบทบาทสตรี อยู่ภายใต้การบริหารของกระทรวงมหาดไทยกรมการพัฒนาชุมชน ซึ่งมีผู้บริหารให้ความสำคัญในการพัฒนาระบบเทคโนโลยีดิจิทัล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3. เทคโนโลยีดิจิทัลมีการพัฒนาอย่างรวดเร็ว มีความหลากหลายมากขึ้น </a:t>
                      </a:r>
                      <a:b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มีประสิทธิภาพสูงและราคาถูกลง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2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 การได้รับความร่วมมือจากธนาคาร เพื่อสนับสนุนรูปแบบการรับชำระหนี้ที่รวดเร็วตรวจสอบได้</a:t>
                      </a:r>
                      <a:endParaRPr lang="en-US" sz="1200" b="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th-TH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 ภัยคุกคามต่อความมั่นคงปลอดภัยของเทคโนโลยีดิจิทัลจากไวรัสคอมพิวเตอร์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 ความไม่ชัดเจนในอำนาจการดำเนินงานที่เกิดจากกฎหมายที่เกี่ยวกับกองทุน</a:t>
                      </a:r>
                      <a:b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หมุนเวียน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ผลกระทบจากการแพร่ระบาด</a:t>
                      </a:r>
                      <a:r>
                        <a:rPr lang="th-TH" sz="1200" i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โรคติดเชื้อ</a:t>
                      </a:r>
                      <a:r>
                        <a:rPr lang="th-TH" sz="1200" i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ไวรัสโค</a:t>
                      </a:r>
                      <a:r>
                        <a:rPr lang="th-TH" sz="1200" i="0" kern="1200" dirty="0" err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โร</a:t>
                      </a:r>
                      <a:r>
                        <a:rPr lang="th-TH" sz="1200" i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นา</a:t>
                      </a:r>
                      <a:r>
                        <a:rPr lang="en-US" sz="1200" i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 2019 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COVID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</a:t>
                      </a: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19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)</a:t>
                      </a:r>
                      <a:b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ทำให้การสอนแนะงานด้านเทคโนโลยีดิจิทัลทำได้อย่างไม่เต็มประสิทธิภาพ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609883"/>
                  </a:ext>
                </a:extLst>
              </a:tr>
            </a:tbl>
          </a:graphicData>
        </a:graphic>
      </p:graphicFrame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635748" y="229420"/>
            <a:ext cx="8763000" cy="440435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sz="1800" b="1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การวิเคราะห์จุดแข็ง จุดอ่อน โอกาส และอุปสรรค ในงานเทคโนโลยีสารสนเทศ (</a:t>
            </a:r>
            <a:r>
              <a:rPr lang="en-US" sz="1800" b="1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SWOT Analysis</a:t>
            </a:r>
            <a:r>
              <a:rPr lang="th-TH" sz="1800" b="1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)</a:t>
            </a:r>
            <a:endParaRPr lang="th-TH" sz="18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5857447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39912" y="309982"/>
            <a:ext cx="9055100" cy="4464953"/>
          </a:xfr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th-TH" sz="3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(ร่าง)</a:t>
            </a:r>
            <a:r>
              <a:rPr lang="th-TH" sz="3200" b="1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 แผนปฏิบัติการดิจิทัล (ระย</a:t>
            </a:r>
            <a:r>
              <a:rPr lang="th-TH" sz="3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ะ</a:t>
            </a:r>
            <a:r>
              <a:rPr lang="th-TH" sz="3200" b="1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ยาว) </a:t>
            </a:r>
            <a:br>
              <a:rPr lang="th-TH" sz="3200" b="1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</a:br>
            <a:r>
              <a:rPr lang="th-TH" sz="36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พ.ศ. 2566 - 2568 </a:t>
            </a:r>
            <a:br>
              <a:rPr lang="th-TH" sz="36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36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</a:t>
            </a:r>
          </a:p>
        </p:txBody>
      </p:sp>
    </p:spTree>
    <p:extLst>
      <p:ext uri="{BB962C8B-B14F-4D97-AF65-F5344CB8AC3E}">
        <p14:creationId xmlns:p14="http://schemas.microsoft.com/office/powerpoint/2010/main" val="121055716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694330" y="168896"/>
            <a:ext cx="726321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5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แผนปฏิบัติการดิจิทัล (ระยะยาว) </a:t>
            </a:r>
            <a:r>
              <a:rPr lang="th-TH" sz="15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พ.ศ. 2566 – 2568 กองทุนพัฒนาบทบาทสตรี</a:t>
            </a:r>
            <a:endParaRPr lang="th-TH" sz="15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pic>
        <p:nvPicPr>
          <p:cNvPr id="5" name="Picture 1" descr="จำนวนสมาชิกกองทุนพัฒนาบทบาทสตรี (ข้อมูล ณ 15 กุมภาพันธ์ 2562) -  สำนักงานพัฒนาชุมชนจังหวัดอำนาจเจริญ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546" y="96653"/>
            <a:ext cx="556954" cy="55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โลโก้กรมการพัฒนาชุมชน (Version2560) - สำนักงานพัฒนาชุมชนจังหวัดหนองคาย |  โลโก้, ดอกไม้ผ้า, วันเกิด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517" y="71553"/>
            <a:ext cx="555812" cy="5830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กล่องข้อความ 7"/>
          <p:cNvSpPr txBox="1"/>
          <p:nvPr/>
        </p:nvSpPr>
        <p:spPr>
          <a:xfrm>
            <a:off x="163788" y="1971287"/>
            <a:ext cx="2533075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</a:t>
            </a: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 ประเด็นการพัฒนา</a:t>
            </a:r>
          </a:p>
        </p:txBody>
      </p:sp>
      <p:sp>
        <p:nvSpPr>
          <p:cNvPr id="68" name="สี่เหลี่ยมผืนผ้า 50">
            <a:extLst>
              <a:ext uri="{FF2B5EF4-FFF2-40B4-BE49-F238E27FC236}">
                <a16:creationId xmlns:a16="http://schemas.microsoft.com/office/drawing/2014/main" id="{49570A49-82EF-47B1-B905-CBD794AB6BBD}"/>
              </a:ext>
            </a:extLst>
          </p:cNvPr>
          <p:cNvSpPr/>
          <p:nvPr/>
        </p:nvSpPr>
        <p:spPr>
          <a:xfrm>
            <a:off x="2941384" y="2052132"/>
            <a:ext cx="7016728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1. </a:t>
            </a:r>
            <a:r>
              <a:rPr lang="th-TH" sz="12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การเพิ่มประสิทธิภาพการบริการประชาชนและสร้างการรับรู้เพื่อความยั่งยืนด้วยเทคโนโลยีดิจิทัล</a:t>
            </a:r>
            <a:endParaRPr lang="en-US" sz="1200" dirty="0">
              <a:solidFill>
                <a:srgbClr val="002060"/>
              </a:solidFill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2. </a:t>
            </a:r>
            <a:r>
              <a:rPr lang="th-TH" sz="1200" dirty="0">
                <a:solidFill>
                  <a:srgbClr val="002060"/>
                </a:solidFill>
                <a:latin typeface="Chulabhorn Likit Text" panose="00000500000000000000" pitchFamily="50" charset="-34"/>
                <a:ea typeface="Malgun Gothic" panose="020B0503020000020004" pitchFamily="34" charset="-127"/>
                <a:cs typeface="Chulabhorn Likit Text" panose="00000500000000000000" pitchFamily="50" charset="-34"/>
              </a:rPr>
              <a:t>การใช้เทคโนโลยีดิจิทัลเพื่อสนับสนุนการพัฒนาเครือข่ายสตรีและพัฒนาศักยภาพสตรี</a:t>
            </a:r>
            <a:br>
              <a:rPr lang="en-US" sz="1200" dirty="0">
                <a:solidFill>
                  <a:srgbClr val="002060"/>
                </a:solidFill>
                <a:latin typeface="Chulabhorn Likit Text" panose="00000500000000000000" pitchFamily="50" charset="-34"/>
                <a:ea typeface="Malgun Gothic" panose="020B0503020000020004" pitchFamily="34" charset="-127"/>
                <a:cs typeface="Chulabhorn Likit Text" panose="00000500000000000000" pitchFamily="50" charset="-34"/>
              </a:rPr>
            </a:br>
            <a:r>
              <a:rPr lang="en-US" sz="1200" dirty="0">
                <a:solidFill>
                  <a:srgbClr val="002060"/>
                </a:solidFill>
                <a:latin typeface="Chulabhorn Likit Text" panose="00000500000000000000" pitchFamily="50" charset="-34"/>
                <a:ea typeface="Malgun Gothic" panose="020B0503020000020004" pitchFamily="34" charset="-127"/>
                <a:cs typeface="Chulabhorn Likit Text" panose="00000500000000000000" pitchFamily="50" charset="-34"/>
              </a:rPr>
              <a:t>3</a:t>
            </a:r>
            <a:r>
              <a:rPr lang="en-US" sz="12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. </a:t>
            </a:r>
            <a:r>
              <a:rPr lang="th-TH" sz="12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ก้าวสู่การเป็นองค์กรแห่งการเรียนรู้ด้วยเทคโนโลยีดิจิทัล</a:t>
            </a:r>
            <a:br>
              <a:rPr lang="en-US" sz="1200" dirty="0">
                <a:solidFill>
                  <a:srgbClr val="002060"/>
                </a:solidFill>
                <a:latin typeface="Chulabhorn Likit Text" panose="00000500000000000000" pitchFamily="50" charset="-34"/>
                <a:ea typeface="Malgun Gothic" panose="020B0503020000020004" pitchFamily="34" charset="-127"/>
                <a:cs typeface="Chulabhorn Likit Text" panose="00000500000000000000" pitchFamily="50" charset="-34"/>
              </a:rPr>
            </a:br>
            <a:r>
              <a:rPr lang="en-US" sz="1200" dirty="0">
                <a:solidFill>
                  <a:srgbClr val="002060"/>
                </a:solidFill>
                <a:latin typeface="Chulabhorn Likit Text" panose="00000500000000000000" pitchFamily="50" charset="-34"/>
                <a:ea typeface="Malgun Gothic" panose="020B0503020000020004" pitchFamily="34" charset="-127"/>
                <a:cs typeface="Chulabhorn Likit Text" panose="00000500000000000000" pitchFamily="50" charset="-34"/>
              </a:rPr>
              <a:t>4. </a:t>
            </a:r>
            <a:r>
              <a:rPr lang="th-TH" sz="12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การบริหารจัดการข้อมูลสารสนเทศและเทคโนโลยีดิจิทัลตามหลักธรรมาภิบาล</a:t>
            </a:r>
          </a:p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5. </a:t>
            </a:r>
            <a:r>
              <a:rPr lang="th-TH" sz="12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พัฒนาศักยภาพบุคลากรในการใช้เทคโนโลยีดิจิทัล</a:t>
            </a:r>
            <a:endParaRPr lang="en-US" sz="1200" dirty="0">
              <a:solidFill>
                <a:srgbClr val="002060"/>
              </a:solidFill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</p:txBody>
      </p:sp>
      <p:sp>
        <p:nvSpPr>
          <p:cNvPr id="18" name="กล่องข้อความ 7">
            <a:extLst>
              <a:ext uri="{FF2B5EF4-FFF2-40B4-BE49-F238E27FC236}">
                <a16:creationId xmlns:a16="http://schemas.microsoft.com/office/drawing/2014/main" id="{6E5167F0-EDCE-4117-9B32-40536DD19769}"/>
              </a:ext>
            </a:extLst>
          </p:cNvPr>
          <p:cNvSpPr txBox="1"/>
          <p:nvPr/>
        </p:nvSpPr>
        <p:spPr>
          <a:xfrm>
            <a:off x="181172" y="1317679"/>
            <a:ext cx="2533075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พันธกิจ</a:t>
            </a:r>
          </a:p>
        </p:txBody>
      </p:sp>
      <p:sp>
        <p:nvSpPr>
          <p:cNvPr id="25" name="สี่เหลี่ยมผืนผ้า 50">
            <a:extLst>
              <a:ext uri="{FF2B5EF4-FFF2-40B4-BE49-F238E27FC236}">
                <a16:creationId xmlns:a16="http://schemas.microsoft.com/office/drawing/2014/main" id="{198CD191-5C90-49D3-BC81-390005EAEF85}"/>
              </a:ext>
            </a:extLst>
          </p:cNvPr>
          <p:cNvSpPr/>
          <p:nvPr/>
        </p:nvSpPr>
        <p:spPr>
          <a:xfrm>
            <a:off x="2941383" y="1139714"/>
            <a:ext cx="7016728" cy="6878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</a:t>
            </a:r>
            <a:r>
              <a:rPr lang="th-TH" sz="9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 บริหารจัดการเทคโนโลยีดิจิทัลให้สามารถตอบสนองต่อความต้องการของกองทุน     </a:t>
            </a:r>
            <a:r>
              <a:rPr lang="en-US" sz="9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3. </a:t>
            </a:r>
            <a:r>
              <a:rPr lang="th-TH" sz="9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เสริมสร้างขีดความสามารถของบุคลากรด้านเทคโนโลยีดิจิทัล</a:t>
            </a:r>
          </a:p>
          <a:p>
            <a:r>
              <a:rPr lang="th-TH" sz="9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ได้อย่างครบถ้วนตามแผนปฏิบัติการระยะยาว (พ.ศ.</a:t>
            </a:r>
            <a:r>
              <a:rPr lang="en-US" sz="9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2566-2568)</a:t>
            </a:r>
            <a:r>
              <a:rPr lang="th-TH" sz="9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                เพื่อการพัฒนากองทุน</a:t>
            </a:r>
          </a:p>
          <a:p>
            <a:pPr>
              <a:lnSpc>
                <a:spcPct val="130000"/>
              </a:lnSpc>
            </a:pPr>
            <a:r>
              <a:rPr lang="th-TH" sz="9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กองทุนพัฒนาบทบาทสตรี</a:t>
            </a:r>
            <a:r>
              <a:rPr lang="en-US" sz="9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                                                                      4. </a:t>
            </a:r>
            <a:r>
              <a:rPr lang="th-TH" sz="9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สนับสนุนการจัดการองค์ความรู้ด้วยสารสนเทศ</a:t>
            </a:r>
          </a:p>
          <a:p>
            <a:r>
              <a:rPr lang="en-US" sz="9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</a:t>
            </a:r>
            <a:r>
              <a:rPr lang="th-TH" sz="9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 พัฒนาเทคโนโลยีดิจิทัล เพื่อรองรับการบริการประชาชนและทุกภาคส่วนอย่างมีคุณภาพอย่างมีธรรมาภิบาล</a:t>
            </a:r>
            <a:endParaRPr lang="en-US" sz="9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8" name="กล่องข้อความ 7">
            <a:extLst>
              <a:ext uri="{FF2B5EF4-FFF2-40B4-BE49-F238E27FC236}">
                <a16:creationId xmlns:a16="http://schemas.microsoft.com/office/drawing/2014/main" id="{251EA1CB-0FE8-48D5-9BCC-76E748EF22CE}"/>
              </a:ext>
            </a:extLst>
          </p:cNvPr>
          <p:cNvSpPr txBox="1"/>
          <p:nvPr/>
        </p:nvSpPr>
        <p:spPr>
          <a:xfrm>
            <a:off x="181171" y="831342"/>
            <a:ext cx="2515287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วิสัยทัศน์</a:t>
            </a:r>
          </a:p>
        </p:txBody>
      </p:sp>
      <p:sp>
        <p:nvSpPr>
          <p:cNvPr id="29" name="สี่เหลี่ยมผืนผ้า 50">
            <a:extLst>
              <a:ext uri="{FF2B5EF4-FFF2-40B4-BE49-F238E27FC236}">
                <a16:creationId xmlns:a16="http://schemas.microsoft.com/office/drawing/2014/main" id="{B2A6CDE9-B0CE-4E52-9F1A-D1655BD35C73}"/>
              </a:ext>
            </a:extLst>
          </p:cNvPr>
          <p:cNvSpPr/>
          <p:nvPr/>
        </p:nvSpPr>
        <p:spPr>
          <a:xfrm>
            <a:off x="2941382" y="843073"/>
            <a:ext cx="7016727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1200" dirty="0">
                <a:solidFill>
                  <a:srgbClr val="002060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เป็นองค์กรที่ใช้เทคโนโลยีดิจิทัล ด้านการบริหารจัดการสารสนเทศกองทุนที่เข้มแข็ง ยั่งยืน</a:t>
            </a:r>
            <a:endParaRPr lang="en-US" sz="1200" dirty="0">
              <a:solidFill>
                <a:srgbClr val="002060"/>
              </a:solidFill>
              <a:latin typeface="Chulabhorn Likit Text" panose="00000500000000000000" pitchFamily="50" charset="-34"/>
              <a:ea typeface="Cordia New" panose="020B0304020202020204" pitchFamily="34" charset="-34"/>
              <a:cs typeface="Chulabhorn Likit Text" panose="00000500000000000000" pitchFamily="50" charset="-34"/>
            </a:endParaRPr>
          </a:p>
        </p:txBody>
      </p:sp>
      <p:sp>
        <p:nvSpPr>
          <p:cNvPr id="31" name="ลูกศรขวา 52">
            <a:extLst>
              <a:ext uri="{FF2B5EF4-FFF2-40B4-BE49-F238E27FC236}">
                <a16:creationId xmlns:a16="http://schemas.microsoft.com/office/drawing/2014/main" id="{9BAED5A2-FA68-43CF-8D17-C9ED38EA7FE4}"/>
              </a:ext>
            </a:extLst>
          </p:cNvPr>
          <p:cNvSpPr/>
          <p:nvPr/>
        </p:nvSpPr>
        <p:spPr>
          <a:xfrm>
            <a:off x="2767951" y="843073"/>
            <a:ext cx="91011" cy="1815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32" name="ลูกศรขวา 52">
            <a:extLst>
              <a:ext uri="{FF2B5EF4-FFF2-40B4-BE49-F238E27FC236}">
                <a16:creationId xmlns:a16="http://schemas.microsoft.com/office/drawing/2014/main" id="{C35543A6-B5BB-4DAD-91E6-DB0F29FEA834}"/>
              </a:ext>
            </a:extLst>
          </p:cNvPr>
          <p:cNvSpPr/>
          <p:nvPr/>
        </p:nvSpPr>
        <p:spPr>
          <a:xfrm>
            <a:off x="2771489" y="1367621"/>
            <a:ext cx="91011" cy="1815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33" name="ลูกศรขวา 52">
            <a:extLst>
              <a:ext uri="{FF2B5EF4-FFF2-40B4-BE49-F238E27FC236}">
                <a16:creationId xmlns:a16="http://schemas.microsoft.com/office/drawing/2014/main" id="{71DD5D5D-FCCE-4B11-AF65-B16DE5CD5A0E}"/>
              </a:ext>
            </a:extLst>
          </p:cNvPr>
          <p:cNvSpPr/>
          <p:nvPr/>
        </p:nvSpPr>
        <p:spPr>
          <a:xfrm>
            <a:off x="2775030" y="2083545"/>
            <a:ext cx="91011" cy="1815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graphicFrame>
        <p:nvGraphicFramePr>
          <p:cNvPr id="24" name="ตาราง 13">
            <a:extLst>
              <a:ext uri="{FF2B5EF4-FFF2-40B4-BE49-F238E27FC236}">
                <a16:creationId xmlns:a16="http://schemas.microsoft.com/office/drawing/2014/main" id="{9B781F05-27EF-48DE-938C-0F60F74FE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519765"/>
              </p:ext>
            </p:extLst>
          </p:nvPr>
        </p:nvGraphicFramePr>
        <p:xfrm>
          <a:off x="369299" y="3337488"/>
          <a:ext cx="9588811" cy="2303780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3699269">
                  <a:extLst>
                    <a:ext uri="{9D8B030D-6E8A-4147-A177-3AD203B41FA5}">
                      <a16:colId xmlns:a16="http://schemas.microsoft.com/office/drawing/2014/main" val="462691617"/>
                    </a:ext>
                  </a:extLst>
                </a:gridCol>
                <a:gridCol w="3030877">
                  <a:extLst>
                    <a:ext uri="{9D8B030D-6E8A-4147-A177-3AD203B41FA5}">
                      <a16:colId xmlns:a16="http://schemas.microsoft.com/office/drawing/2014/main" val="1357694137"/>
                    </a:ext>
                  </a:extLst>
                </a:gridCol>
                <a:gridCol w="2858665">
                  <a:extLst>
                    <a:ext uri="{9D8B030D-6E8A-4147-A177-3AD203B41FA5}">
                      <a16:colId xmlns:a16="http://schemas.microsoft.com/office/drawing/2014/main" val="944884700"/>
                    </a:ext>
                  </a:extLst>
                </a:gridCol>
              </a:tblGrid>
              <a:tr h="2717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ประเด็นการพัฒนา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เป้าประสงค์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แผนงาน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498618"/>
                  </a:ext>
                </a:extLst>
              </a:tr>
              <a:tr h="2032000"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867275" algn="l"/>
                        </a:tabLst>
                        <a:defRPr/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en-US" sz="12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การเพิ่มประสิทธิภาพการบริการประชาชนและสร้าง</a:t>
                      </a:r>
                      <a:b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การรับรู้ เพื่อความยั่งยืนด้วยเทคโนโลยีดิจิทัล</a:t>
                      </a:r>
                      <a:endParaRPr lang="en-US" sz="12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เพื่อให้มีเทคโนโลยีดิจิทัล รองรับการดำเนินงานตามภารกิจและการสื่อสาร</a:t>
                      </a:r>
                      <a:r>
                        <a:rPr lang="th-TH" sz="1200" u="none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สร้างการรับรู้แก่สมาชิกกองทุนได้อย่างมีประสิทธิภาพ</a:t>
                      </a:r>
                      <a:endParaRPr lang="en-US" sz="1200" u="none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th-TH" sz="12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เพื่อให้มีเทคโนโลยีดิจิทัล สำหรับการเผยแพร่</a:t>
                      </a:r>
                      <a:b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ข้อมูลบริการสมาชิกและบุคคลทั่วไป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th-TH" sz="12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พัฒนาคุณภาพเทคโนโลยีดิจิทัล เพื่อพัฒนาข้อมูลองค์ความรู้ แหล่งทุน แหล่งจำหน่ายทรัพยากรอื่น ปัจจัยเอื้อในการประกอบอาชีพและบริการต่างๆ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พัฒนากระบวนการจัดเก็บและนำเสนอ</a:t>
                      </a:r>
                      <a:b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ข้อมูลเพื่อสื่อสารให้</a:t>
                      </a:r>
                      <a:r>
                        <a:rPr lang="th-TH" sz="1200" u="none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กลุ่มสตรี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ให้มีความรู้ ความสามารถเพิ่มขึ้น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30000"/>
                        </a:lnSpc>
                      </a:pP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114300" marR="11430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462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739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42269</TotalTime>
  <Words>19516</Words>
  <Application>Microsoft Office PowerPoint</Application>
  <PresentationFormat>กำหนดเอง</PresentationFormat>
  <Paragraphs>3205</Paragraphs>
  <Slides>121</Slides>
  <Notes>84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121</vt:i4>
      </vt:variant>
    </vt:vector>
  </HeadingPairs>
  <TitlesOfParts>
    <vt:vector size="135" baseType="lpstr">
      <vt:lpstr>TH Sarabun New</vt:lpstr>
      <vt:lpstr>Calibri Light</vt:lpstr>
      <vt:lpstr>Arial</vt:lpstr>
      <vt:lpstr>Chulabhorn Likit Display Medium</vt:lpstr>
      <vt:lpstr>Chulabhorn Likit Text Light</vt:lpstr>
      <vt:lpstr>Arvo</vt:lpstr>
      <vt:lpstr>JasmineUPC</vt:lpstr>
      <vt:lpstr>Calibri</vt:lpstr>
      <vt:lpstr>KodchiangUPC</vt:lpstr>
      <vt:lpstr>Poppins</vt:lpstr>
      <vt:lpstr>Roboto Condensed</vt:lpstr>
      <vt:lpstr>TH SarabunPSK</vt:lpstr>
      <vt:lpstr>Chulabhorn Likit Text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รายงานของผู้สอบบัญชีและรายงานการเงิน สำหรับปีสิ้นสุดวันที่ 30 กันยายน 2563  ของกองทุนพัฒนาบทบาทสตรี กรมการพัฒนาชุมชน</vt:lpstr>
      <vt:lpstr>หนังสือสำนักงานการตรวจเงินแผ่นดิน ที่ ตผ 0043/3391 ลงวันที่ 22 ตุลาคม 2563</vt:lpstr>
      <vt:lpstr>รายงานการเงินของผู้สอบบัญชีและรายงานการเงิน กองทุนพัฒนาบทบาทสตรี กรมการพัฒนาชุมชน  สำหรับปีสิ้นสุดวันที่ 30 กันยายน 2563</vt:lpstr>
      <vt:lpstr>การไม่แสดงความเห็น</vt:lpstr>
      <vt:lpstr>เกณฑ์การไม่แสดงความเห็น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กรอบวงเงินงบประมาณ ปี 2566 :  จำนวน 961,432,950 บาท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ร่างตัวชี้วัดที่กองทุนพัฒนาบทบาทสตรีกำหนดโดยคำนึงถึงวัตถุประสงค์และครอบคลุมการดำเนินงานตามภารกิจ จำนวน 3 ด้าน 7 ตัวชี้วัด</vt:lpstr>
      <vt:lpstr>ร่างตัวชี้วัดที่กองทุนพัฒนาบทบาทสตรีกำหนดโดยคำนึงถึงวัตถุประสงค์และครอบคลุมการดำเนินงานตามภารกิจ จำนวน 3 ด้าน 7 ตัวชี้วัด</vt:lpstr>
      <vt:lpstr>ร่างตัวชี้วัดที่กองทุนพัฒนาบทบาทสตรีกำหนดโดยคำนึงถึงวัตถุประสงค์และครอบคลุมการดำเนินงานตามภารกิจ จำนวน 3 ด้าน 7 ตัวชี้วัด</vt:lpstr>
      <vt:lpstr>งานนำเสนอ PowerPoint</vt:lpstr>
      <vt:lpstr>งานนำเสนอ PowerPoint</vt:lpstr>
      <vt:lpstr>การวิเคราะห์จุดแข็ง จุดอ่อน โอกาส และอุปสรรค ในงานเทคโนโลยีสารสนเทศ (SWOT Analysis)</vt:lpstr>
      <vt:lpstr>การวิเคราะห์จุดแข็ง จุดอ่อน โอกาส และอุปสรรค ในงานเทคโนโลยีสารสนเทศ (SWOT Analysis)</vt:lpstr>
      <vt:lpstr>(ร่าง) แผนปฏิบัติการดิจิทัล (ระยะยาว)  พ.ศ. 2566 - 2568  กองทุนพัฒนาบทบาทสตรี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(ร่าง) แผนปฏิบัติการดิจิทัลประจำปีบัญชี 2566 กองทุนพัฒนาบทบาทสตรี  </vt:lpstr>
      <vt:lpstr>งานนำเสนอ PowerPoint</vt:lpstr>
      <vt:lpstr>งานนำเสนอ PowerPoint</vt:lpstr>
      <vt:lpstr>โครงการกิจกรรมตามแผนปฏิบัติการดิจิทัลประจำปีบัญชี 2566</vt:lpstr>
      <vt:lpstr>โครงการกิจกรรมตามแผนปฏิบัติการดิจิทัลประจำปีบัญชี 2566</vt:lpstr>
      <vt:lpstr>โครงการกิจกรรมตามแผนปฏิบัติการดิจิทัลประจำปีบัญชี 2566</vt:lpstr>
      <vt:lpstr>โครงการกิจกรรมตามแผนปฏิบัติการดิจิทัลประจำปีบัญชี 2566</vt:lpstr>
      <vt:lpstr>โครงการกิจกรรมตามแผนปฏิบัติการดิจิทัลประจำปีบัญชี 2566</vt:lpstr>
      <vt:lpstr>โครงการกิจกรรมตามแผนปฏิบัติการดิจิทัลประจำปีบัญชี 2566</vt:lpstr>
      <vt:lpstr>โครงการกิจกรรมตามแผนปฏิบัติการดิจิทัลประจำปีบัญชี 2566</vt:lpstr>
      <vt:lpstr>โครงการกิจกรรมตามแผนปฏิบัติการดิจิทัลประจำปีบัญชี 2566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LENOVO</cp:lastModifiedBy>
  <cp:revision>2954</cp:revision>
  <cp:lastPrinted>2022-07-27T04:59:37Z</cp:lastPrinted>
  <dcterms:created xsi:type="dcterms:W3CDTF">2021-03-14T09:40:19Z</dcterms:created>
  <dcterms:modified xsi:type="dcterms:W3CDTF">2022-07-27T09:00:52Z</dcterms:modified>
</cp:coreProperties>
</file>