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1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6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7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8.xml" ContentType="application/vnd.openxmlformats-officedocument.presentationml.notesSl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9.xml" ContentType="application/vnd.openxmlformats-officedocument.presentationml.notesSl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0.xml" ContentType="application/vnd.openxmlformats-officedocument.presentationml.notesSl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1.xml" ContentType="application/vnd.openxmlformats-officedocument.presentationml.notesSlide+xml"/>
  <Override PartName="/ppt/charts/chart9.xml" ContentType="application/vnd.openxmlformats-officedocument.drawingml.chart+xml"/>
  <Override PartName="/ppt/drawings/drawing3.xml" ContentType="application/vnd.openxmlformats-officedocument.drawingml.chartshapes+xml"/>
  <Override PartName="/ppt/notesSlides/notesSlide32.xml" ContentType="application/vnd.openxmlformats-officedocument.presentationml.notesSlide+xml"/>
  <Override PartName="/ppt/charts/chart10.xml" ContentType="application/vnd.openxmlformats-officedocument.drawingml.chart+xml"/>
  <Override PartName="/ppt/notesSlides/notesSlide33.xml" ContentType="application/vnd.openxmlformats-officedocument.presentationml.notesSlide+xml"/>
  <Override PartName="/ppt/charts/chart1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4.xml" ContentType="application/vnd.openxmlformats-officedocument.drawingml.chartshapes+xml"/>
  <Override PartName="/ppt/notesSlides/notesSlide34.xml" ContentType="application/vnd.openxmlformats-officedocument.presentationml.notesSlide+xml"/>
  <Override PartName="/ppt/charts/chart1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35.xml" ContentType="application/vnd.openxmlformats-officedocument.presentationml.notesSlide+xml"/>
  <Override PartName="/ppt/charts/chart13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36.xml" ContentType="application/vnd.openxmlformats-officedocument.presentationml.notesSlide+xml"/>
  <Override PartName="/ppt/charts/chart14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37.xml" ContentType="application/vnd.openxmlformats-officedocument.presentationml.notesSlide+xml"/>
  <Override PartName="/ppt/charts/chart15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38.xml" ContentType="application/vnd.openxmlformats-officedocument.presentationml.notesSlide+xml"/>
  <Override PartName="/ppt/charts/chart16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39.xml" ContentType="application/vnd.openxmlformats-officedocument.presentationml.notesSlide+xml"/>
  <Override PartName="/ppt/charts/chart17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5.xml" ContentType="application/vnd.openxmlformats-officedocument.drawingml.chartshapes+xml"/>
  <Override PartName="/ppt/notesSlides/notesSlide40.xml" ContentType="application/vnd.openxmlformats-officedocument.presentationml.notesSlide+xml"/>
  <Override PartName="/ppt/charts/chart18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8" r:id="rId1"/>
  </p:sldMasterIdLst>
  <p:notesMasterIdLst>
    <p:notesMasterId r:id="rId86"/>
  </p:notesMasterIdLst>
  <p:handoutMasterIdLst>
    <p:handoutMasterId r:id="rId87"/>
  </p:handoutMasterIdLst>
  <p:sldIdLst>
    <p:sldId id="772" r:id="rId2"/>
    <p:sldId id="410" r:id="rId3"/>
    <p:sldId id="441" r:id="rId4"/>
    <p:sldId id="939" r:id="rId5"/>
    <p:sldId id="1006" r:id="rId6"/>
    <p:sldId id="265" r:id="rId7"/>
    <p:sldId id="1011" r:id="rId8"/>
    <p:sldId id="1012" r:id="rId9"/>
    <p:sldId id="1013" r:id="rId10"/>
    <p:sldId id="798" r:id="rId11"/>
    <p:sldId id="799" r:id="rId12"/>
    <p:sldId id="636" r:id="rId13"/>
    <p:sldId id="805" r:id="rId14"/>
    <p:sldId id="804" r:id="rId15"/>
    <p:sldId id="325" r:id="rId16"/>
    <p:sldId id="780" r:id="rId17"/>
    <p:sldId id="392" r:id="rId18"/>
    <p:sldId id="326" r:id="rId19"/>
    <p:sldId id="327" r:id="rId20"/>
    <p:sldId id="635" r:id="rId21"/>
    <p:sldId id="763" r:id="rId22"/>
    <p:sldId id="886" r:id="rId23"/>
    <p:sldId id="887" r:id="rId24"/>
    <p:sldId id="888" r:id="rId25"/>
    <p:sldId id="889" r:id="rId26"/>
    <p:sldId id="944" r:id="rId27"/>
    <p:sldId id="1014" r:id="rId28"/>
    <p:sldId id="1015" r:id="rId29"/>
    <p:sldId id="1016" r:id="rId30"/>
    <p:sldId id="1017" r:id="rId31"/>
    <p:sldId id="1018" r:id="rId32"/>
    <p:sldId id="1019" r:id="rId33"/>
    <p:sldId id="1020" r:id="rId34"/>
    <p:sldId id="1021" r:id="rId35"/>
    <p:sldId id="1022" r:id="rId36"/>
    <p:sldId id="1023" r:id="rId37"/>
    <p:sldId id="1024" r:id="rId38"/>
    <p:sldId id="1025" r:id="rId39"/>
    <p:sldId id="1026" r:id="rId40"/>
    <p:sldId id="1027" r:id="rId41"/>
    <p:sldId id="1028" r:id="rId42"/>
    <p:sldId id="1029" r:id="rId43"/>
    <p:sldId id="923" r:id="rId44"/>
    <p:sldId id="806" r:id="rId45"/>
    <p:sldId id="926" r:id="rId46"/>
    <p:sldId id="1030" r:id="rId47"/>
    <p:sldId id="1031" r:id="rId48"/>
    <p:sldId id="1032" r:id="rId49"/>
    <p:sldId id="1033" r:id="rId50"/>
    <p:sldId id="1034" r:id="rId51"/>
    <p:sldId id="1036" r:id="rId52"/>
    <p:sldId id="824" r:id="rId53"/>
    <p:sldId id="701" r:id="rId54"/>
    <p:sldId id="873" r:id="rId55"/>
    <p:sldId id="975" r:id="rId56"/>
    <p:sldId id="1039" r:id="rId57"/>
    <p:sldId id="1065" r:id="rId58"/>
    <p:sldId id="1067" r:id="rId59"/>
    <p:sldId id="1066" r:id="rId60"/>
    <p:sldId id="1040" r:id="rId61"/>
    <p:sldId id="1041" r:id="rId62"/>
    <p:sldId id="311" r:id="rId63"/>
    <p:sldId id="1056" r:id="rId64"/>
    <p:sldId id="1057" r:id="rId65"/>
    <p:sldId id="1058" r:id="rId66"/>
    <p:sldId id="1059" r:id="rId67"/>
    <p:sldId id="1060" r:id="rId68"/>
    <p:sldId id="1061" r:id="rId69"/>
    <p:sldId id="1062" r:id="rId70"/>
    <p:sldId id="931" r:id="rId71"/>
    <p:sldId id="1043" r:id="rId72"/>
    <p:sldId id="1044" r:id="rId73"/>
    <p:sldId id="1045" r:id="rId74"/>
    <p:sldId id="1046" r:id="rId75"/>
    <p:sldId id="1047" r:id="rId76"/>
    <p:sldId id="1048" r:id="rId77"/>
    <p:sldId id="1049" r:id="rId78"/>
    <p:sldId id="1050" r:id="rId79"/>
    <p:sldId id="1051" r:id="rId80"/>
    <p:sldId id="1052" r:id="rId81"/>
    <p:sldId id="1053" r:id="rId82"/>
    <p:sldId id="1054" r:id="rId83"/>
    <p:sldId id="811" r:id="rId84"/>
    <p:sldId id="323" r:id="rId85"/>
  </p:sldIdLst>
  <p:sldSz cx="10160000" cy="5715000"/>
  <p:notesSz cx="6889750" cy="10021888"/>
  <p:embeddedFontLst>
    <p:embeddedFont>
      <p:font typeface="Angsana New" panose="02020603050405020304" pitchFamily="18" charset="-34"/>
      <p:regular r:id="rId88"/>
      <p:bold r:id="rId89"/>
      <p:italic r:id="rId90"/>
      <p:boldItalic r:id="rId91"/>
    </p:embeddedFont>
    <p:embeddedFont>
      <p:font typeface="Tahoma" panose="020B0604030504040204" pitchFamily="34" charset="0"/>
      <p:regular r:id="rId92"/>
      <p:bold r:id="rId93"/>
    </p:embeddedFont>
    <p:embeddedFont>
      <p:font typeface="TH SarabunPSK" panose="020B0500040200020003" pitchFamily="34" charset="-34"/>
      <p:regular r:id="rId94"/>
      <p:bold r:id="rId95"/>
      <p:italic r:id="rId96"/>
      <p:boldItalic r:id="rId97"/>
    </p:embeddedFont>
    <p:embeddedFont>
      <p:font typeface="KodchiangUPC" panose="02020603050405020304" pitchFamily="18" charset="-34"/>
      <p:regular r:id="rId98"/>
      <p:bold r:id="rId99"/>
      <p:italic r:id="rId100"/>
      <p:boldItalic r:id="rId101"/>
    </p:embeddedFont>
    <p:embeddedFont>
      <p:font typeface="Calibri Light" panose="020F0302020204030204" pitchFamily="34" charset="0"/>
      <p:regular r:id="rId102"/>
      <p:italic r:id="rId103"/>
    </p:embeddedFont>
    <p:embeddedFont>
      <p:font typeface="Chulabhorn Likit Display Medium" panose="00000600000000000000" pitchFamily="50" charset="-34"/>
      <p:regular r:id="rId104"/>
    </p:embeddedFont>
    <p:embeddedFont>
      <p:font typeface="Cordia New" panose="020B0304020202020204" pitchFamily="34" charset="-34"/>
      <p:regular r:id="rId105"/>
      <p:bold r:id="rId106"/>
      <p:italic r:id="rId107"/>
      <p:boldItalic r:id="rId108"/>
    </p:embeddedFont>
    <p:embeddedFont>
      <p:font typeface="Calibri" panose="020F0502020204030204" pitchFamily="34" charset="0"/>
      <p:regular r:id="rId109"/>
      <p:bold r:id="rId110"/>
      <p:italic r:id="rId111"/>
      <p:boldItalic r:id="rId112"/>
    </p:embeddedFont>
    <p:embeddedFont>
      <p:font typeface="Chulabhorn Likit Text Light" panose="00000400000000000000" pitchFamily="50" charset="-34"/>
      <p:regular r:id="rId113"/>
    </p:embeddedFont>
    <p:embeddedFont>
      <p:font typeface="Chulabhorn Likit Text" panose="00000500000000000000" pitchFamily="50" charset="-34"/>
      <p:regular r:id="rId114"/>
      <p:bold r:id="rId115"/>
    </p:embeddedFont>
    <p:embeddedFont>
      <p:font typeface="JasmineUPC" panose="02020603050405020304" pitchFamily="18" charset="-34"/>
      <p:regular r:id="rId116"/>
      <p:bold r:id="rId117"/>
      <p:italic r:id="rId118"/>
      <p:boldItalic r:id="rId119"/>
    </p:embeddedFont>
  </p:embeddedFontLst>
  <p:defaultTextStyle>
    <a:defPPr>
      <a:defRPr lang="en-US"/>
    </a:defPPr>
    <a:lvl1pPr marL="0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1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4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CCDED6"/>
    <a:srgbClr val="FAE7DE"/>
    <a:srgbClr val="EAD5FF"/>
    <a:srgbClr val="E8D1FF"/>
    <a:srgbClr val="E2C5FF"/>
    <a:srgbClr val="FCEBD1"/>
    <a:srgbClr val="DCB894"/>
    <a:srgbClr val="E2C5A8"/>
    <a:srgbClr val="F6E6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สไตล์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สไตล์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สไตล์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B1032C-EA38-4F05-BA0D-38AFFFC7BED3}" styleName="สไตล์สีอ่อน 3 - เน้น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สไตล์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สไตล์สีอ่อน 2 - เน้น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สไตล์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50" autoAdjust="0"/>
    <p:restoredTop sz="94280" autoAdjust="0"/>
  </p:normalViewPr>
  <p:slideViewPr>
    <p:cSldViewPr snapToGrid="0">
      <p:cViewPr varScale="1">
        <p:scale>
          <a:sx n="85" d="100"/>
          <a:sy n="85" d="100"/>
        </p:scale>
        <p:origin x="96" y="126"/>
      </p:cViewPr>
      <p:guideLst>
        <p:guide orient="horz" pos="18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font" Target="fonts/font30.fntdata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font" Target="fonts/font2.fntdata"/><Relationship Id="rId112" Type="http://schemas.openxmlformats.org/officeDocument/2006/relationships/font" Target="fonts/font25.fntdata"/><Relationship Id="rId16" Type="http://schemas.openxmlformats.org/officeDocument/2006/relationships/slide" Target="slides/slide15.xml"/><Relationship Id="rId107" Type="http://schemas.openxmlformats.org/officeDocument/2006/relationships/font" Target="fonts/font20.fntdata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font" Target="fonts/font15.fntdata"/><Relationship Id="rId123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font" Target="fonts/font3.fntdata"/><Relationship Id="rId95" Type="http://schemas.openxmlformats.org/officeDocument/2006/relationships/font" Target="fonts/font8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font" Target="fonts/font26.fntdata"/><Relationship Id="rId118" Type="http://schemas.openxmlformats.org/officeDocument/2006/relationships/font" Target="fonts/font31.fntdata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font" Target="fonts/font16.fntdata"/><Relationship Id="rId108" Type="http://schemas.openxmlformats.org/officeDocument/2006/relationships/font" Target="fonts/font21.fntdata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font" Target="fonts/font4.fntdata"/><Relationship Id="rId96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font" Target="fonts/font27.fntdata"/><Relationship Id="rId119" Type="http://schemas.openxmlformats.org/officeDocument/2006/relationships/font" Target="fonts/font32.fntdata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font" Target="fonts/font22.fntdata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10.fntdata"/><Relationship Id="rId104" Type="http://schemas.openxmlformats.org/officeDocument/2006/relationships/font" Target="fonts/font17.fntdata"/><Relationship Id="rId120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5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handoutMaster" Target="handoutMasters/handoutMaster1.xml"/><Relationship Id="rId110" Type="http://schemas.openxmlformats.org/officeDocument/2006/relationships/font" Target="fonts/font23.fntdata"/><Relationship Id="rId115" Type="http://schemas.openxmlformats.org/officeDocument/2006/relationships/font" Target="fonts/font28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font" Target="fonts/font13.fntdata"/><Relationship Id="rId105" Type="http://schemas.openxmlformats.org/officeDocument/2006/relationships/font" Target="fonts/font18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6.fntdata"/><Relationship Id="rId98" Type="http://schemas.openxmlformats.org/officeDocument/2006/relationships/font" Target="fonts/font11.fntdata"/><Relationship Id="rId121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font" Target="fonts/font29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font" Target="fonts/font1.fntdata"/><Relationship Id="rId111" Type="http://schemas.openxmlformats.org/officeDocument/2006/relationships/font" Target="fonts/font24.fntdata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font" Target="fonts/font19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font" Target="fonts/font7.fntdata"/><Relationship Id="rId99" Type="http://schemas.openxmlformats.org/officeDocument/2006/relationships/font" Target="fonts/font12.fntdata"/><Relationship Id="rId101" Type="http://schemas.openxmlformats.org/officeDocument/2006/relationships/font" Target="fonts/font14.fntdata"/><Relationship Id="rId1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4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5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911765977424885E-2"/>
          <c:y val="4.4507764720869682E-2"/>
          <c:w val="0.92208821358267712"/>
          <c:h val="0.783740539878165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จัดสรร</c:v>
                </c:pt>
              </c:strCache>
            </c:strRef>
          </c:tx>
          <c:spPr>
            <a:solidFill>
              <a:srgbClr val="DAE1C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AE1C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5F2-486D-8FDC-75D9962F428E}"/>
              </c:ext>
            </c:extLst>
          </c:dPt>
          <c:dLbls>
            <c:dLbl>
              <c:idx val="0"/>
              <c:layout>
                <c:manualLayout>
                  <c:x val="-3.8248571021922737E-2"/>
                  <c:y val="2.882879900216586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5F2-486D-8FDC-75D9962F42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effectLst/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mmm\-yy</c:formatCode>
                <c:ptCount val="1"/>
                <c:pt idx="0">
                  <c:v>242948</c:v>
                </c:pt>
              </c:numCache>
            </c:numRef>
          </c:cat>
          <c:val>
            <c:numRef>
              <c:f>Sheet1!$B$2</c:f>
              <c:numCache>
                <c:formatCode>#,##0</c:formatCode>
                <c:ptCount val="1"/>
                <c:pt idx="0">
                  <c:v>1044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58-4722-988A-EE63C2664F9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เป้า ครม.(ไตรมาส 3)</c:v>
                </c:pt>
              </c:strCache>
            </c:strRef>
          </c:tx>
          <c:spPr>
            <a:solidFill>
              <a:srgbClr val="FFFFD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3183870508622442E-2"/>
                  <c:y val="-9.140575392023625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2060"/>
                      </a:solidFill>
                      <a:effectLst/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5F2-486D-8FDC-75D9962F42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mmm\-yy</c:formatCode>
                <c:ptCount val="1"/>
                <c:pt idx="0">
                  <c:v>242948</c:v>
                </c:pt>
              </c:numCache>
            </c:numRef>
          </c:cat>
          <c:val>
            <c:numRef>
              <c:f>Sheet1!$C$2</c:f>
              <c:numCache>
                <c:formatCode>#,##0</c:formatCode>
                <c:ptCount val="1"/>
                <c:pt idx="0">
                  <c:v>804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58-4722-988A-EE63C2664F9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เบิกจ่าย</c:v>
                </c:pt>
              </c:strCache>
            </c:strRef>
          </c:tx>
          <c:spPr>
            <a:solidFill>
              <a:srgbClr val="ECC6C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8624696493671994E-2"/>
                  <c:y val="-1.645303629772999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742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5F2-486D-8FDC-75D9962F42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effectLst/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mmm\-yy</c:formatCode>
                <c:ptCount val="1"/>
                <c:pt idx="0">
                  <c:v>242948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727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58-4722-988A-EE63C2664F9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223003008"/>
        <c:axId val="223004544"/>
      </c:barChart>
      <c:dateAx>
        <c:axId val="22300300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mm\-yy" sourceLinked="1"/>
        <c:majorTickMark val="none"/>
        <c:minorTickMark val="none"/>
        <c:tickLblPos val="nextTo"/>
        <c:crossAx val="223004544"/>
        <c:crosses val="autoZero"/>
        <c:auto val="1"/>
        <c:lblOffset val="100"/>
        <c:baseTimeUnit val="days"/>
      </c:dateAx>
      <c:valAx>
        <c:axId val="223004544"/>
        <c:scaling>
          <c:orientation val="minMax"/>
          <c:max val="1100"/>
          <c:min val="10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223003008"/>
        <c:crosses val="autoZero"/>
        <c:crossBetween val="between"/>
        <c:majorUnit val="100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824949183338348"/>
          <c:y val="0.92499008255019677"/>
          <c:w val="0.71850098425196851"/>
          <c:h val="7.50099174498032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1"/>
        <a:lstStyle/>
        <a:p>
          <a:pPr>
            <a:defRPr sz="1600" b="1" i="0" u="none" strike="noStrike" kern="1200" baseline="0">
              <a:solidFill>
                <a:srgbClr val="002060"/>
              </a:solidFill>
              <a:effectLst/>
              <a:latin typeface="Chulabhorn Likit Text" panose="00000500000000000000" pitchFamily="50" charset="-34"/>
              <a:ea typeface="+mn-ea"/>
              <a:cs typeface="Chulabhorn Likit Text" panose="00000500000000000000" pitchFamily="50" charset="-34"/>
            </a:defRPr>
          </a:pPr>
          <a:endParaRPr lang="th-TH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67198538238449E-2"/>
          <c:y val="8.9275998709633916E-2"/>
          <c:w val="0.85847364898600909"/>
          <c:h val="0.7925972906689637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6117727045775658E-2"/>
                  <c:y val="-1.528698608041687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r>
                      <a:rPr lang="en-US" sz="12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1</a:t>
                    </a:r>
                  </a:p>
                </c:rich>
              </c:tx>
              <c:spPr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7.282015871161017E-2"/>
                      <c:h val="5.959145119347918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B38F-4026-A554-462829140CF6}"/>
                </c:ext>
              </c:extLst>
            </c:dLbl>
            <c:dLbl>
              <c:idx val="1"/>
              <c:layout>
                <c:manualLayout>
                  <c:x val="-5.9362816440568185E-2"/>
                  <c:y val="-1.667671208772738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r>
                      <a:rPr lang="en-US" sz="1200" dirty="0"/>
                      <a:t>1</a:t>
                    </a:r>
                  </a:p>
                </c:rich>
              </c:tx>
              <c:spPr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1-B38F-4026-A554-462829140CF6}"/>
                </c:ext>
              </c:extLst>
            </c:dLbl>
            <c:dLbl>
              <c:idx val="2"/>
              <c:layout>
                <c:manualLayout>
                  <c:x val="-2.158647870566114E-2"/>
                  <c:y val="-2.7794520146212309E-2"/>
                </c:manualLayout>
              </c:layout>
              <c:tx>
                <c:rich>
                  <a:bodyPr/>
                  <a:lstStyle/>
                  <a:p>
                    <a:r>
                      <a:rPr lang="th-TH" dirty="0"/>
                      <a:t>เป้าหมาย</a:t>
                    </a:r>
                  </a:p>
                  <a:p>
                    <a:fld id="{FB430E89-9DE2-422D-AE68-4C5099340872}" type="VALUE">
                      <a:rPr lang="en-US" smtClean="0"/>
                      <a:pPr/>
                      <a:t>[VALUE]</a:t>
                    </a:fld>
                    <a:endParaRPr lang="th-TH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38F-4026-A554-462829140CF6}"/>
                </c:ext>
              </c:extLst>
            </c:dLbl>
            <c:spPr>
              <a:noFill/>
              <a:ln w="12700" cap="flat" cmpd="sng" algn="ctr">
                <a:noFill/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Sheet1!$A$3:$A$5</c:f>
              <c:strCache>
                <c:ptCount val="3"/>
                <c:pt idx="0">
                  <c:v>พ.ค. - 65</c:v>
                </c:pt>
                <c:pt idx="1">
                  <c:v>มิ.ย. - 65</c:v>
                </c:pt>
                <c:pt idx="2">
                  <c:v>ก.ย. - 65</c:v>
                </c:pt>
              </c:strCache>
            </c:strRef>
          </c:cat>
          <c:val>
            <c:numRef>
              <c:f>Sheet1!$B$3:$B$5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38F-4026-A554-462829140CF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Sheet1!$A$3:$A$5</c:f>
              <c:strCache>
                <c:ptCount val="3"/>
                <c:pt idx="0">
                  <c:v>พ.ค. - 65</c:v>
                </c:pt>
                <c:pt idx="1">
                  <c:v>มิ.ย. - 65</c:v>
                </c:pt>
                <c:pt idx="2">
                  <c:v>ก.ย. - 65</c:v>
                </c:pt>
              </c:strCache>
            </c:strRef>
          </c:cat>
          <c:val>
            <c:numRef>
              <c:f>Sheet1!$C$3:$C$5</c:f>
              <c:numCache>
                <c:formatCode>General</c:formatCode>
                <c:ptCount val="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38F-4026-A554-462829140CF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Sheet1!$A$3:$A$5</c:f>
              <c:strCache>
                <c:ptCount val="3"/>
                <c:pt idx="0">
                  <c:v>พ.ค. - 65</c:v>
                </c:pt>
                <c:pt idx="1">
                  <c:v>มิ.ย. - 65</c:v>
                </c:pt>
                <c:pt idx="2">
                  <c:v>ก.ย. - 65</c:v>
                </c:pt>
              </c:strCache>
            </c:strRef>
          </c:cat>
          <c:val>
            <c:numRef>
              <c:f>Sheet1!$D$3:$D$5</c:f>
              <c:numCache>
                <c:formatCode>General</c:formatCode>
                <c:ptCount val="3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38F-4026-A554-462829140C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44519568"/>
        <c:axId val="644526640"/>
      </c:lineChart>
      <c:catAx>
        <c:axId val="644519568"/>
        <c:scaling>
          <c:orientation val="minMax"/>
          <c:max val="5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6000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44526640"/>
        <c:crosses val="autoZero"/>
        <c:auto val="0"/>
        <c:lblAlgn val="ctr"/>
        <c:lblOffset val="100"/>
        <c:noMultiLvlLbl val="1"/>
      </c:catAx>
      <c:valAx>
        <c:axId val="644526640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44519568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58619874662238"/>
          <c:y val="7.103298910531218E-2"/>
          <c:w val="0.78898033649351917"/>
          <c:h val="0.7838328789781603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ก.พ.-65</c:v>
                </c:pt>
              </c:strCache>
            </c:strRef>
          </c:tx>
          <c:spPr>
            <a:ln w="28575" cap="rnd" cmpd="sng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28575" cap="rnd" cmpd="sng">
                <a:solidFill>
                  <a:schemeClr val="accent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FDA0-492A-A395-E9CE333DE8B6}"/>
              </c:ext>
            </c:extLst>
          </c:dPt>
          <c:dLbls>
            <c:dLbl>
              <c:idx val="0"/>
              <c:layout>
                <c:manualLayout>
                  <c:x val="-2.472743611770559E-2"/>
                  <c:y val="-2.086005382815818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r>
                      <a:rPr lang="en-US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3</a:t>
                    </a:r>
                  </a:p>
                </c:rich>
              </c:tx>
              <c:spPr>
                <a:noFill/>
                <a:ln w="9525"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2060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0728864482567094E-2"/>
                      <c:h val="5.733567042337464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FDA0-492A-A395-E9CE333DE8B6}"/>
                </c:ext>
              </c:extLst>
            </c:dLbl>
            <c:dLbl>
              <c:idx val="1"/>
              <c:layout>
                <c:manualLayout>
                  <c:x val="-4.1890933990734687E-2"/>
                  <c:y val="-1.96342547944370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r>
                      <a:rPr lang="en-US" sz="1200" dirty="0"/>
                      <a:t>3</a:t>
                    </a:r>
                  </a:p>
                </c:rich>
              </c:tx>
              <c:spPr>
                <a:noFill/>
                <a:ln w="9525"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2060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4535122135131083E-2"/>
                      <c:h val="6.031569487365399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DA0-492A-A395-E9CE333DE8B6}"/>
                </c:ext>
              </c:extLst>
            </c:dLbl>
            <c:spPr>
              <a:noFill/>
              <a:ln w="9525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เม.ย. - 65</c:v>
                </c:pt>
                <c:pt idx="1">
                  <c:v>พ.ค. - 65</c:v>
                </c:pt>
                <c:pt idx="2">
                  <c:v>มิ.ย. - 65</c:v>
                </c:pt>
                <c:pt idx="3">
                  <c:v>     ก.ย. - 65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 formatCode="General">
                  <c:v>3</c:v>
                </c:pt>
                <c:pt idx="1">
                  <c:v>3</c:v>
                </c:pt>
                <c:pt idx="2">
                  <c:v>4</c:v>
                </c:pt>
                <c:pt idx="3" formatCode="General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DA0-492A-A395-E9CE333DE8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5619215"/>
        <c:axId val="505624207"/>
      </c:lineChart>
      <c:catAx>
        <c:axId val="505619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505624207"/>
        <c:crosses val="autoZero"/>
        <c:auto val="1"/>
        <c:lblAlgn val="ctr"/>
        <c:lblOffset val="100"/>
        <c:noMultiLvlLbl val="1"/>
      </c:catAx>
      <c:valAx>
        <c:axId val="505624207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505619215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05203547074834"/>
          <c:y val="7.103298910531218E-2"/>
          <c:w val="0.81699159017135636"/>
          <c:h val="0.7838328789781603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ก.พ.-65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8261375550249416E-2"/>
                  <c:y val="-1.7880146701676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C8B-44F2-8F28-86F335BFC8FF}"/>
                </c:ext>
              </c:extLst>
            </c:dLbl>
            <c:dLbl>
              <c:idx val="1"/>
              <c:layout>
                <c:manualLayout>
                  <c:x val="-4.7826719437811756E-2"/>
                  <c:y val="-1.814904510822198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fld id="{9832B494-306F-4374-9570-FCAEA8BEABEB}" type="VALUE">
                      <a:rPr lang="en-US" sz="1200" smtClean="0">
                        <a:solidFill>
                          <a:srgbClr val="002060"/>
                        </a:solidFill>
                      </a:rPr>
                      <a:pPr>
                        <a:defRPr sz="1200" b="1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defRPr>
                      </a:pPr>
                      <a:t>[VALUE]</a:t>
                    </a:fld>
                    <a:endParaRPr lang="th-TH"/>
                  </a:p>
                </c:rich>
              </c:tx>
              <c:spPr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2060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4957761851557913E-2"/>
                      <c:h val="6.389172421398922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C8B-44F2-8F28-86F335BFC8FF}"/>
                </c:ext>
              </c:extLst>
            </c:dLbl>
            <c:dLbl>
              <c:idx val="2"/>
              <c:layout>
                <c:manualLayout>
                  <c:x val="-3.2795464757356597E-2"/>
                  <c:y val="-2.03149015401391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93C-4DB0-8F49-329BD646CA61}"/>
                </c:ext>
              </c:extLst>
            </c:dLbl>
            <c:dLbl>
              <c:idx val="3"/>
              <c:layout>
                <c:manualLayout>
                  <c:x val="-0.10385230506496267"/>
                  <c:y val="1.600192683070626E-2"/>
                </c:manualLayout>
              </c:layout>
              <c:tx>
                <c:rich>
                  <a:bodyPr/>
                  <a:lstStyle/>
                  <a:p>
                    <a:r>
                      <a:rPr lang="th-TH"/>
                      <a:t>เป้าหมาย</a:t>
                    </a:r>
                  </a:p>
                  <a:p>
                    <a:fld id="{B804DFEA-6929-4306-8E59-2DA391CFA69C}" type="VALUE">
                      <a:rPr lang="en-US" smtClean="0"/>
                      <a:pPr/>
                      <a:t>[VALUE]</a:t>
                    </a:fld>
                    <a:endParaRPr lang="th-TH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04A-470C-89AC-EF0810D36D73}"/>
                </c:ext>
              </c:extLst>
            </c:dLbl>
            <c:spPr>
              <a:noFill/>
              <a:ln w="12700" cap="flat" cmpd="sng" algn="ctr">
                <a:noFill/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เม.ย. - 65</c:v>
                </c:pt>
                <c:pt idx="1">
                  <c:v>พ.ค. - 65</c:v>
                </c:pt>
                <c:pt idx="2">
                  <c:v>มิ.ย. - 65</c:v>
                </c:pt>
                <c:pt idx="3">
                  <c:v>ก.ย. - 65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 formatCode="General">
                  <c:v>3</c:v>
                </c:pt>
                <c:pt idx="1">
                  <c:v>3</c:v>
                </c:pt>
                <c:pt idx="2">
                  <c:v>4</c:v>
                </c:pt>
                <c:pt idx="3" formatCode="General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DA0-492A-A395-E9CE333DE8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มี.ค.-65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เม.ย. - 65</c:v>
                </c:pt>
                <c:pt idx="1">
                  <c:v>พ.ค. - 65</c:v>
                </c:pt>
                <c:pt idx="2">
                  <c:v>มิ.ย. - 65</c:v>
                </c:pt>
                <c:pt idx="3">
                  <c:v>ก.ย. - 65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DA0-492A-A395-E9CE333DE8B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ก.ย.-65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เม.ย. - 65</c:v>
                </c:pt>
                <c:pt idx="1">
                  <c:v>พ.ค. - 65</c:v>
                </c:pt>
                <c:pt idx="2">
                  <c:v>มิ.ย. - 65</c:v>
                </c:pt>
                <c:pt idx="3">
                  <c:v>ก.ย. - 65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DA0-492A-A395-E9CE333DE8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5619215"/>
        <c:axId val="505624207"/>
      </c:lineChart>
      <c:catAx>
        <c:axId val="505619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505624207"/>
        <c:crosses val="autoZero"/>
        <c:auto val="1"/>
        <c:lblAlgn val="ctr"/>
        <c:lblOffset val="100"/>
        <c:noMultiLvlLbl val="1"/>
      </c:catAx>
      <c:valAx>
        <c:axId val="505624207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505619215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624194557210274E-2"/>
          <c:y val="0.11235367268743528"/>
          <c:w val="0.87779032096117937"/>
          <c:h val="0.7484152110917677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ก.พ.-65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3397566100427144E-2"/>
                  <c:y val="-1.7708826455592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40A-43C0-A369-7BAD7161C948}"/>
                </c:ext>
              </c:extLst>
            </c:dLbl>
            <c:dLbl>
              <c:idx val="1"/>
              <c:layout>
                <c:manualLayout>
                  <c:x val="-6.1171854201843616E-2"/>
                  <c:y val="-1.918432959426109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r>
                      <a:rPr lang="en-US" sz="1200" dirty="0"/>
                      <a:t>3</a:t>
                    </a:r>
                  </a:p>
                </c:rich>
              </c:tx>
              <c:spPr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2060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9553170968963214E-2"/>
                      <c:h val="6.32795398679832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840A-43C0-A369-7BAD7161C948}"/>
                </c:ext>
              </c:extLst>
            </c:dLbl>
            <c:dLbl>
              <c:idx val="2"/>
              <c:layout>
                <c:manualLayout>
                  <c:x val="-4.0945740675747501E-2"/>
                  <c:y val="-1.7708826455592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40A-43C0-A369-7BAD7161C948}"/>
                </c:ext>
              </c:extLst>
            </c:dLbl>
            <c:dLbl>
              <c:idx val="3"/>
              <c:layout>
                <c:manualLayout>
                  <c:x val="-6.4343306776174641E-2"/>
                  <c:y val="-3.5417652911184656E-2"/>
                </c:manualLayout>
              </c:layout>
              <c:tx>
                <c:rich>
                  <a:bodyPr/>
                  <a:lstStyle/>
                  <a:p>
                    <a:r>
                      <a:rPr lang="th-TH" dirty="0"/>
                      <a:t>เป้าหมาย</a:t>
                    </a:r>
                  </a:p>
                  <a:p>
                    <a:fld id="{29124B70-1926-40BF-85CE-758D033F3C9C}" type="VALUE">
                      <a:rPr lang="en-US" smtClean="0"/>
                      <a:pPr/>
                      <a:t>[VALUE]</a:t>
                    </a:fld>
                    <a:endParaRPr lang="th-TH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D35-4945-B698-CE4DCB93BE4E}"/>
                </c:ext>
              </c:extLst>
            </c:dLbl>
            <c:spPr>
              <a:noFill/>
              <a:ln w="12700" cap="flat" cmpd="sng" algn="ctr">
                <a:noFill/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เม.ย. - 65</c:v>
                </c:pt>
                <c:pt idx="1">
                  <c:v>พ.ค. - 65</c:v>
                </c:pt>
                <c:pt idx="2">
                  <c:v>มิ.ย. - 65</c:v>
                </c:pt>
                <c:pt idx="3">
                  <c:v>ก.ย. - 65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 formatCode="General">
                  <c:v>3</c:v>
                </c:pt>
                <c:pt idx="1">
                  <c:v>3</c:v>
                </c:pt>
                <c:pt idx="2">
                  <c:v>4</c:v>
                </c:pt>
                <c:pt idx="3" formatCode="General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DA0-492A-A395-E9CE333DE8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มี.ค.-65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เม.ย. - 65</c:v>
                </c:pt>
                <c:pt idx="1">
                  <c:v>พ.ค. - 65</c:v>
                </c:pt>
                <c:pt idx="2">
                  <c:v>มิ.ย. - 65</c:v>
                </c:pt>
                <c:pt idx="3">
                  <c:v>ก.ย. - 65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DA0-492A-A395-E9CE333DE8B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ก.ย.-65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เม.ย. - 65</c:v>
                </c:pt>
                <c:pt idx="1">
                  <c:v>พ.ค. - 65</c:v>
                </c:pt>
                <c:pt idx="2">
                  <c:v>มิ.ย. - 65</c:v>
                </c:pt>
                <c:pt idx="3">
                  <c:v>ก.ย. - 65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DA0-492A-A395-E9CE333DE8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5619215"/>
        <c:axId val="505624207"/>
      </c:lineChart>
      <c:catAx>
        <c:axId val="505619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505624207"/>
        <c:crosses val="autoZero"/>
        <c:auto val="1"/>
        <c:lblAlgn val="ctr"/>
        <c:lblOffset val="100"/>
        <c:noMultiLvlLbl val="1"/>
      </c:catAx>
      <c:valAx>
        <c:axId val="505624207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505619215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58315769744568"/>
          <c:y val="7.6993038005870901E-2"/>
          <c:w val="0.83990666338363851"/>
          <c:h val="0.7838328789781603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ก.พ.-65</c:v>
                </c:pt>
              </c:strCache>
            </c:strRef>
          </c:tx>
          <c:spPr>
            <a:ln w="28575" cap="flat" cmpd="sng" algn="ctr">
              <a:solidFill>
                <a:schemeClr val="accent1"/>
              </a:solidFill>
              <a:prstDash val="solid"/>
              <a:miter lim="800000"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5.8341127462960005E-3"/>
                  <c:y val="-2.64600190598048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360-4CC1-B4A7-D9FF8539A9AF}"/>
                </c:ext>
              </c:extLst>
            </c:dLbl>
            <c:dLbl>
              <c:idx val="1"/>
              <c:layout>
                <c:manualLayout>
                  <c:x val="-3.8650996944211237E-2"/>
                  <c:y val="-2.64241846117492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fld id="{C72D02E3-3144-4A67-A944-F7333054027E}" type="VALUE">
                      <a:rPr lang="en-US" sz="1200" smtClean="0"/>
                      <a:pPr>
                        <a:defRPr sz="1200" b="1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defRPr>
                      </a:pPr>
                      <a:t>[VALUE]</a:t>
                    </a:fld>
                    <a:endParaRPr lang="th-TH"/>
                  </a:p>
                </c:rich>
              </c:tx>
              <c:spPr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2060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6825884350428967E-2"/>
                      <c:h val="8.081549586862013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305-463F-A760-4C408CAE22AA}"/>
                </c:ext>
              </c:extLst>
            </c:dLbl>
            <c:dLbl>
              <c:idx val="2"/>
              <c:layout>
                <c:manualLayout>
                  <c:x val="-5.2507014716664246E-2"/>
                  <c:y val="-1.2136314698351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B9A-4EF1-9870-247BACCDC3FB}"/>
                </c:ext>
              </c:extLst>
            </c:dLbl>
            <c:dLbl>
              <c:idx val="3"/>
              <c:layout>
                <c:manualLayout>
                  <c:x val="-6.7092296582404315E-2"/>
                  <c:y val="4.4011113487353532E-3"/>
                </c:manualLayout>
              </c:layout>
              <c:tx>
                <c:rich>
                  <a:bodyPr/>
                  <a:lstStyle/>
                  <a:p>
                    <a:r>
                      <a:rPr lang="th-TH"/>
                      <a:t>เป้าหมาย</a:t>
                    </a:r>
                  </a:p>
                  <a:p>
                    <a:fld id="{5BAB301B-9170-4FF2-9CE0-2BB0F351F311}" type="VALUE">
                      <a:rPr lang="en-US" smtClean="0"/>
                      <a:pPr/>
                      <a:t>[VALUE]</a:t>
                    </a:fld>
                    <a:endParaRPr lang="th-TH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DB0-4BCE-B41F-0F4B31FE2C20}"/>
                </c:ext>
              </c:extLst>
            </c:dLbl>
            <c:spPr>
              <a:noFill/>
              <a:ln w="12700" cap="flat" cmpd="sng" algn="ctr">
                <a:noFill/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เม.ย. - 65</c:v>
                </c:pt>
                <c:pt idx="1">
                  <c:v>พ.ค. - 65</c:v>
                </c:pt>
                <c:pt idx="2">
                  <c:v>มิ.ย. - 65</c:v>
                </c:pt>
                <c:pt idx="3">
                  <c:v>ก.ย. - 65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 formatCode="General">
                  <c:v>2</c:v>
                </c:pt>
                <c:pt idx="1">
                  <c:v>2</c:v>
                </c:pt>
                <c:pt idx="2">
                  <c:v>3</c:v>
                </c:pt>
                <c:pt idx="3" formatCode="General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DA0-492A-A395-E9CE333DE8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มี.ค.-65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เม.ย. - 65</c:v>
                </c:pt>
                <c:pt idx="1">
                  <c:v>พ.ค. - 65</c:v>
                </c:pt>
                <c:pt idx="2">
                  <c:v>มิ.ย. - 65</c:v>
                </c:pt>
                <c:pt idx="3">
                  <c:v>ก.ย. - 65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DA0-492A-A395-E9CE333DE8B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ก.ย.-65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เม.ย. - 65</c:v>
                </c:pt>
                <c:pt idx="1">
                  <c:v>พ.ค. - 65</c:v>
                </c:pt>
                <c:pt idx="2">
                  <c:v>มิ.ย. - 65</c:v>
                </c:pt>
                <c:pt idx="3">
                  <c:v>ก.ย. - 65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DA0-492A-A395-E9CE333DE8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5619215"/>
        <c:axId val="505624207"/>
      </c:lineChart>
      <c:catAx>
        <c:axId val="505619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505624207"/>
        <c:crosses val="autoZero"/>
        <c:auto val="1"/>
        <c:lblAlgn val="ctr"/>
        <c:lblOffset val="100"/>
        <c:noMultiLvlLbl val="1"/>
      </c:catAx>
      <c:valAx>
        <c:axId val="505624207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505619215"/>
        <c:crosses val="autoZero"/>
        <c:crossBetween val="between"/>
        <c:majorUnit val="1"/>
        <c:minorUnit val="1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58624504695177"/>
          <c:y val="0.11572101278746029"/>
          <c:w val="0.89241378621889722"/>
          <c:h val="0.7838328789781603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ก.พ.-65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4270225223290533E-2"/>
                  <c:y val="-2.0816795805731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EE9-42A8-ACFB-1B3D79E9E6E8}"/>
                </c:ext>
              </c:extLst>
            </c:dLbl>
            <c:dLbl>
              <c:idx val="1"/>
              <c:layout>
                <c:manualLayout>
                  <c:x val="-6.0686632295999403E-2"/>
                  <c:y val="-2.082300103732750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fld id="{7C8C3A4C-C16A-4783-A2A4-AB91F2B4362C}" type="VALUE">
                      <a:rPr lang="en-US" sz="1200" smtClean="0"/>
                      <a:pPr>
                        <a:defRPr sz="1200" b="1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defRPr>
                      </a:pPr>
                      <a:t>[VALUE]</a:t>
                    </a:fld>
                    <a:endParaRPr lang="th-TH"/>
                  </a:p>
                </c:rich>
              </c:tx>
              <c:spPr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2060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3537577729210804E-2"/>
                      <c:h val="6.687174866426856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EE9-42A8-ACFB-1B3D79E9E6E8}"/>
                </c:ext>
              </c:extLst>
            </c:dLbl>
            <c:dLbl>
              <c:idx val="2"/>
              <c:layout>
                <c:manualLayout>
                  <c:x val="-4.569363363105404E-2"/>
                  <c:y val="-1.78429678334843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C96-423F-BB14-924972F462F8}"/>
                </c:ext>
              </c:extLst>
            </c:dLbl>
            <c:dLbl>
              <c:idx val="3"/>
              <c:layout>
                <c:manualLayout>
                  <c:x val="-1.4279260509704371E-2"/>
                  <c:y val="-4.906792738239915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r>
                      <a:rPr lang="th-TH"/>
                      <a:t>เป้าหมาย</a:t>
                    </a:r>
                  </a:p>
                  <a:p>
                    <a:pPr>
                      <a:defRPr sz="1200" b="1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defRPr>
                    </a:pPr>
                    <a:r>
                      <a:rPr lang="th-TH"/>
                      <a:t>5</a:t>
                    </a:r>
                  </a:p>
                </c:rich>
              </c:tx>
              <c:spPr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2060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396495712061749"/>
                      <c:h val="0.130285510901304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BF6B-47E2-B8DF-D1395FA6B749}"/>
                </c:ext>
              </c:extLst>
            </c:dLbl>
            <c:spPr>
              <a:noFill/>
              <a:ln w="12700" cap="flat" cmpd="sng" algn="ctr">
                <a:noFill/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เม.ย. - 65</c:v>
                </c:pt>
                <c:pt idx="1">
                  <c:v>พ.ค. - 65</c:v>
                </c:pt>
                <c:pt idx="2">
                  <c:v>มิ.ย. - 65</c:v>
                </c:pt>
                <c:pt idx="3">
                  <c:v>ก.ย. - 65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 formatCode="General">
                  <c:v>1</c:v>
                </c:pt>
                <c:pt idx="1">
                  <c:v>1</c:v>
                </c:pt>
                <c:pt idx="2">
                  <c:v>1</c:v>
                </c:pt>
                <c:pt idx="3" formatCode="General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DA0-492A-A395-E9CE333DE8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มี.ค.-65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เม.ย. - 65</c:v>
                </c:pt>
                <c:pt idx="1">
                  <c:v>พ.ค. - 65</c:v>
                </c:pt>
                <c:pt idx="2">
                  <c:v>มิ.ย. - 65</c:v>
                </c:pt>
                <c:pt idx="3">
                  <c:v>ก.ย. - 65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DA0-492A-A395-E9CE333DE8B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ก.ย.-65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เม.ย. - 65</c:v>
                </c:pt>
                <c:pt idx="1">
                  <c:v>พ.ค. - 65</c:v>
                </c:pt>
                <c:pt idx="2">
                  <c:v>มิ.ย. - 65</c:v>
                </c:pt>
                <c:pt idx="3">
                  <c:v>ก.ย. - 65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DA0-492A-A395-E9CE333DE8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5619215"/>
        <c:axId val="505624207"/>
      </c:lineChart>
      <c:catAx>
        <c:axId val="505619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505624207"/>
        <c:crosses val="autoZero"/>
        <c:auto val="1"/>
        <c:lblAlgn val="ctr"/>
        <c:lblOffset val="100"/>
        <c:noMultiLvlLbl val="1"/>
      </c:catAx>
      <c:valAx>
        <c:axId val="505624207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505619215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58624504695177"/>
          <c:y val="0.11572101278746029"/>
          <c:w val="0.89241378621889722"/>
          <c:h val="0.7838328789781603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ก.พ.-65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7126077325231412E-2"/>
                  <c:y val="-2.379055339905576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96.22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B55-40C5-AEB9-406EAA8C922F}"/>
                </c:ext>
              </c:extLst>
            </c:dLbl>
            <c:dLbl>
              <c:idx val="1"/>
              <c:layout>
                <c:manualLayout>
                  <c:x val="-7.3537966754733355E-2"/>
                  <c:y val="-2.082288395748596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r>
                      <a:rPr lang="en-US" sz="1200" dirty="0"/>
                      <a:t>99.05</a:t>
                    </a:r>
                  </a:p>
                </c:rich>
              </c:tx>
              <c:spPr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2060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920410550102328"/>
                      <c:h val="6.687179054884688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B55-40C5-AEB9-406EAA8C922F}"/>
                </c:ext>
              </c:extLst>
            </c:dLbl>
            <c:dLbl>
              <c:idx val="2"/>
              <c:layout>
                <c:manualLayout>
                  <c:x val="-4.569363363105404E-2"/>
                  <c:y val="-1.784296783348436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99.05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B55-40C5-AEB9-406EAA8C922F}"/>
                </c:ext>
              </c:extLst>
            </c:dLbl>
            <c:dLbl>
              <c:idx val="3"/>
              <c:layout>
                <c:manualLayout>
                  <c:x val="-1.8563038662615706E-2"/>
                  <c:y val="-5.147365038152119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r>
                      <a:rPr lang="th-TH" dirty="0"/>
                      <a:t>เป้าหมาย</a:t>
                    </a:r>
                  </a:p>
                  <a:p>
                    <a:pPr>
                      <a:defRPr sz="1200" b="1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defRPr>
                    </a:pPr>
                    <a:r>
                      <a:rPr lang="th-TH" dirty="0"/>
                      <a:t>100</a:t>
                    </a:r>
                  </a:p>
                </c:rich>
              </c:tx>
              <c:spPr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2060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539740081479484"/>
                      <c:h val="0.124324361033335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B55-40C5-AEB9-406EAA8C922F}"/>
                </c:ext>
              </c:extLst>
            </c:dLbl>
            <c:spPr>
              <a:noFill/>
              <a:ln w="12700" cap="flat" cmpd="sng" algn="ctr">
                <a:noFill/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เม.ย. - 65</c:v>
                </c:pt>
                <c:pt idx="1">
                  <c:v>พ.ค. - 65</c:v>
                </c:pt>
                <c:pt idx="2">
                  <c:v>มิ.ย. - 65</c:v>
                </c:pt>
                <c:pt idx="3">
                  <c:v>ก.ย. - 65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 formatCode="General">
                  <c:v>1</c:v>
                </c:pt>
                <c:pt idx="1">
                  <c:v>5</c:v>
                </c:pt>
                <c:pt idx="2">
                  <c:v>5</c:v>
                </c:pt>
                <c:pt idx="3" formatCode="General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B55-40C5-AEB9-406EAA8C922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มี.ค.-65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เม.ย. - 65</c:v>
                </c:pt>
                <c:pt idx="1">
                  <c:v>พ.ค. - 65</c:v>
                </c:pt>
                <c:pt idx="2">
                  <c:v>มิ.ย. - 65</c:v>
                </c:pt>
                <c:pt idx="3">
                  <c:v>ก.ย. - 65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B55-40C5-AEB9-406EAA8C922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ก.ย.-65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เม.ย. - 65</c:v>
                </c:pt>
                <c:pt idx="1">
                  <c:v>พ.ค. - 65</c:v>
                </c:pt>
                <c:pt idx="2">
                  <c:v>มิ.ย. - 65</c:v>
                </c:pt>
                <c:pt idx="3">
                  <c:v>ก.ย. - 65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B55-40C5-AEB9-406EAA8C92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5619215"/>
        <c:axId val="505624207"/>
      </c:lineChart>
      <c:catAx>
        <c:axId val="505619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505624207"/>
        <c:crosses val="autoZero"/>
        <c:auto val="1"/>
        <c:lblAlgn val="ctr"/>
        <c:lblOffset val="100"/>
        <c:noMultiLvlLbl val="1"/>
      </c:catAx>
      <c:valAx>
        <c:axId val="505624207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505619215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21641142896453E-2"/>
          <c:y val="7.1032936803024041E-2"/>
          <c:w val="0.89241378621889722"/>
          <c:h val="0.7838328789781603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ก.พ.-65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7258657919021816E-2"/>
                  <c:y val="-1.814412524550004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r>
                      <a:rPr lang="en-US" sz="1200" dirty="0"/>
                      <a:t>52.36</a:t>
                    </a:r>
                  </a:p>
                </c:rich>
              </c:tx>
              <c:spPr>
                <a:noFill/>
                <a:ln w="9525"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2060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574829973537108"/>
                      <c:h val="6.925576822449204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FDA0-492A-A395-E9CE333DE8B6}"/>
                </c:ext>
              </c:extLst>
            </c:dLbl>
            <c:spPr>
              <a:noFill/>
              <a:ln w="9525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เม.ย. - 65</c:v>
                </c:pt>
                <c:pt idx="1">
                  <c:v>พ.ค. - 65</c:v>
                </c:pt>
                <c:pt idx="2">
                  <c:v>มิ.ย. - 65</c:v>
                </c:pt>
                <c:pt idx="3">
                  <c:v>ก.ย. - 65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 formatCode="General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DA0-492A-A395-E9CE333DE8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มี.ค.-65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เม.ย. - 65</c:v>
                </c:pt>
                <c:pt idx="1">
                  <c:v>พ.ค. - 65</c:v>
                </c:pt>
                <c:pt idx="2">
                  <c:v>มิ.ย. - 65</c:v>
                </c:pt>
                <c:pt idx="3">
                  <c:v>ก.ย. - 65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DA0-492A-A395-E9CE333DE8B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ก.ย.-65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เม.ย. - 65</c:v>
                </c:pt>
                <c:pt idx="1">
                  <c:v>พ.ค. - 65</c:v>
                </c:pt>
                <c:pt idx="2">
                  <c:v>มิ.ย. - 65</c:v>
                </c:pt>
                <c:pt idx="3">
                  <c:v>ก.ย. - 65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DA0-492A-A395-E9CE333DE8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5619215"/>
        <c:axId val="505624207"/>
      </c:lineChart>
      <c:catAx>
        <c:axId val="505619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505624207"/>
        <c:crosses val="autoZero"/>
        <c:auto val="1"/>
        <c:lblAlgn val="ctr"/>
        <c:lblOffset val="100"/>
        <c:noMultiLvlLbl val="1"/>
      </c:catAx>
      <c:valAx>
        <c:axId val="505624207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505619215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99866088558579"/>
          <c:y val="0.14397014618059484"/>
          <c:w val="0.84026349756609686"/>
          <c:h val="0.7244026556013772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ก.พ.-65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7523705975187857E-2"/>
                  <c:y val="-1.4857567298292303E-2"/>
                </c:manualLayout>
              </c:layout>
              <c:spPr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2060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9305389718795097E-2"/>
                      <c:h val="6.446844154860732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3BE-4E5C-B293-F602D736167D}"/>
                </c:ext>
              </c:extLst>
            </c:dLbl>
            <c:dLbl>
              <c:idx val="1"/>
              <c:layout>
                <c:manualLayout>
                  <c:x val="-2.028062545540156E-2"/>
                  <c:y val="-1.08055034896671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3BE-4E5C-B293-F602D736167D}"/>
                </c:ext>
              </c:extLst>
            </c:dLbl>
            <c:dLbl>
              <c:idx val="2"/>
              <c:layout>
                <c:manualLayout>
                  <c:x val="-6.2313989707753786E-2"/>
                  <c:y val="-1.215619142587551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r>
                      <a:rPr lang="en-US" sz="1200" dirty="0"/>
                      <a:t>5</a:t>
                    </a:r>
                  </a:p>
                </c:rich>
              </c:tx>
              <c:spPr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2060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97316797969839"/>
                      <c:h val="0.1227505196426186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F74E-4199-AE35-A3308BAF0087}"/>
                </c:ext>
              </c:extLst>
            </c:dLbl>
            <c:dLbl>
              <c:idx val="3"/>
              <c:layout>
                <c:manualLayout>
                  <c:x val="-1.4486161039572648E-2"/>
                  <c:y val="-4.0520638086251745E-3"/>
                </c:manualLayout>
              </c:layout>
              <c:spPr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2060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7997086342538622E-2"/>
                      <c:h val="9.148220027277514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BA75-47C9-8A14-858CAB757E48}"/>
                </c:ext>
              </c:extLst>
            </c:dLbl>
            <c:spPr>
              <a:noFill/>
              <a:ln w="12700" cap="flat" cmpd="sng" algn="ctr">
                <a:noFill/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เม.ย. - 65</c:v>
                </c:pt>
                <c:pt idx="1">
                  <c:v>พ.ค. - 65</c:v>
                </c:pt>
                <c:pt idx="2">
                  <c:v>มิ.ย. - 65</c:v>
                </c:pt>
                <c:pt idx="3">
                  <c:v>ก.ย. - 65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 formatCode="0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DA0-492A-A395-E9CE333DE8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มี.ค.-65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เม.ย. - 65</c:v>
                </c:pt>
                <c:pt idx="1">
                  <c:v>พ.ค. - 65</c:v>
                </c:pt>
                <c:pt idx="2">
                  <c:v>มิ.ย. - 65</c:v>
                </c:pt>
                <c:pt idx="3">
                  <c:v>ก.ย. - 65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DA0-492A-A395-E9CE333DE8B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ก.ย.-65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เม.ย. - 65</c:v>
                </c:pt>
                <c:pt idx="1">
                  <c:v>พ.ค. - 65</c:v>
                </c:pt>
                <c:pt idx="2">
                  <c:v>มิ.ย. - 65</c:v>
                </c:pt>
                <c:pt idx="3">
                  <c:v>ก.ย. - 65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DA0-492A-A395-E9CE333DE8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5619215"/>
        <c:axId val="505624207"/>
      </c:lineChart>
      <c:catAx>
        <c:axId val="505619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505624207"/>
        <c:crosses val="autoZero"/>
        <c:auto val="1"/>
        <c:lblAlgn val="ctr"/>
        <c:lblOffset val="100"/>
        <c:noMultiLvlLbl val="1"/>
      </c:catAx>
      <c:valAx>
        <c:axId val="505624207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505619215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999677001285843E-2"/>
          <c:y val="2.8910746902849102E-2"/>
          <c:w val="0.92255076641472544"/>
          <c:h val="0.8259751947565865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ปี 2565</c:v>
                </c:pt>
              </c:strCache>
            </c:strRef>
          </c:tx>
          <c:spPr>
            <a:ln w="38100">
              <a:solidFill>
                <a:srgbClr val="FF66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9.0437016775296811E-3"/>
                  <c:y val="-6.29111518678142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8C6-4BA1-BE44-714195374C33}"/>
                </c:ext>
              </c:extLst>
            </c:dLbl>
            <c:dLbl>
              <c:idx val="1"/>
              <c:layout>
                <c:manualLayout>
                  <c:x val="-1.3611713938160821E-2"/>
                  <c:y val="-5.5824244632768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8C6-4BA1-BE44-714195374C33}"/>
                </c:ext>
              </c:extLst>
            </c:dLbl>
            <c:dLbl>
              <c:idx val="2"/>
              <c:layout>
                <c:manualLayout>
                  <c:x val="-2.5396473368053393E-2"/>
                  <c:y val="-5.63213068599592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8C6-4BA1-BE44-714195374C33}"/>
                </c:ext>
              </c:extLst>
            </c:dLbl>
            <c:dLbl>
              <c:idx val="3"/>
              <c:layout>
                <c:manualLayout>
                  <c:x val="-4.1095639853644964E-2"/>
                  <c:y val="-5.63231252214432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8C6-4BA1-BE44-714195374C33}"/>
                </c:ext>
              </c:extLst>
            </c:dLbl>
            <c:dLbl>
              <c:idx val="4"/>
              <c:layout>
                <c:manualLayout>
                  <c:x val="3.2422902921826029E-4"/>
                  <c:y val="3.83209626249662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8C6-4BA1-BE44-714195374C33}"/>
                </c:ext>
              </c:extLst>
            </c:dLbl>
            <c:dLbl>
              <c:idx val="5"/>
              <c:layout>
                <c:manualLayout>
                  <c:x val="8.300525615200592E-5"/>
                  <c:y val="3.58694076018533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8C6-4BA1-BE44-714195374C33}"/>
                </c:ext>
              </c:extLst>
            </c:dLbl>
            <c:dLbl>
              <c:idx val="6"/>
              <c:layout>
                <c:manualLayout>
                  <c:x val="-7.7512999755216513E-2"/>
                  <c:y val="-4.26628516098850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8C6-4BA1-BE44-714195374C33}"/>
                </c:ext>
              </c:extLst>
            </c:dLbl>
            <c:dLbl>
              <c:idx val="7"/>
              <c:layout>
                <c:manualLayout>
                  <c:x val="-6.3739868478333517E-2"/>
                  <c:y val="-5.76116366484798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8C6-4BA1-BE44-714195374C33}"/>
                </c:ext>
              </c:extLst>
            </c:dLbl>
            <c:dLbl>
              <c:idx val="8"/>
              <c:layout>
                <c:manualLayout>
                  <c:x val="-5.8814282043679139E-2"/>
                  <c:y val="-4.81329364228766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08C6-4BA1-BE44-714195374C33}"/>
                </c:ext>
              </c:extLst>
            </c:dLbl>
            <c:dLbl>
              <c:idx val="9"/>
              <c:layout>
                <c:manualLayout>
                  <c:x val="-4.4712934476255128E-2"/>
                  <c:y val="-6.5485955412647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8C6-4BA1-BE44-714195374C33}"/>
                </c:ext>
              </c:extLst>
            </c:dLbl>
            <c:dLbl>
              <c:idx val="10"/>
              <c:layout>
                <c:manualLayout>
                  <c:x val="-4.7031442220637577E-2"/>
                  <c:y val="-6.54859554126474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8C6-4BA1-BE44-714195374C33}"/>
                </c:ext>
              </c:extLst>
            </c:dLbl>
            <c:dLbl>
              <c:idx val="11"/>
              <c:layout>
                <c:manualLayout>
                  <c:x val="-5.6474459856495345E-2"/>
                  <c:y val="-4.5963809049155327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baseline="0" dirty="0">
                        <a:solidFill>
                          <a:srgbClr val="FF66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rPr>
                      <a:t>95.27</a:t>
                    </a:r>
                  </a:p>
                  <a:p>
                    <a:endParaRPr lang="en-US" sz="2000" b="1" dirty="0">
                      <a:solidFill>
                        <a:srgbClr val="FF6600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8C6-4BA1-BE44-714195374C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 b="1" baseline="0">
                    <a:solidFill>
                      <a:srgbClr val="FF660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miter lim="800000"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ต.ค.</c:v>
                </c:pt>
                <c:pt idx="1">
                  <c:v>พ.ย.</c:v>
                </c:pt>
                <c:pt idx="2">
                  <c:v>ธ.ค.</c:v>
                </c:pt>
                <c:pt idx="3">
                  <c:v>ม.ค.</c:v>
                </c:pt>
                <c:pt idx="4">
                  <c:v>ก.พ.</c:v>
                </c:pt>
                <c:pt idx="5">
                  <c:v>มี.ค.</c:v>
                </c:pt>
                <c:pt idx="6">
                  <c:v>เม.ย.</c:v>
                </c:pt>
                <c:pt idx="7">
                  <c:v>พ.ค.</c:v>
                </c:pt>
                <c:pt idx="8">
                  <c:v>มิ.ย.</c:v>
                </c:pt>
                <c:pt idx="9">
                  <c:v>ก.ค.</c:v>
                </c:pt>
                <c:pt idx="10">
                  <c:v>ส.ค.</c:v>
                </c:pt>
                <c:pt idx="11">
                  <c:v>ก.ย.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0</c:v>
                </c:pt>
                <c:pt idx="1">
                  <c:v>0.53</c:v>
                </c:pt>
                <c:pt idx="2">
                  <c:v>0.68</c:v>
                </c:pt>
                <c:pt idx="3">
                  <c:v>5.95</c:v>
                </c:pt>
                <c:pt idx="4">
                  <c:v>14.41</c:v>
                </c:pt>
                <c:pt idx="5">
                  <c:v>26.55</c:v>
                </c:pt>
                <c:pt idx="6">
                  <c:v>59.42</c:v>
                </c:pt>
                <c:pt idx="7">
                  <c:v>69.69</c:v>
                </c:pt>
                <c:pt idx="8" formatCode="0.00">
                  <c:v>71.08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08C6-4BA1-BE44-714195374C3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ปี 2564</c:v>
                </c:pt>
              </c:strCache>
            </c:strRef>
          </c:tx>
          <c:spPr>
            <a:ln>
              <a:solidFill>
                <a:srgbClr val="0066FF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5896754517397109E-2"/>
                  <c:y val="-6.23624837365997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08C6-4BA1-BE44-714195374C33}"/>
                </c:ext>
              </c:extLst>
            </c:dLbl>
            <c:dLbl>
              <c:idx val="1"/>
              <c:layout>
                <c:manualLayout>
                  <c:x val="-4.1132287954345002E-2"/>
                  <c:y val="-5.38160501420266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08C6-4BA1-BE44-714195374C33}"/>
                </c:ext>
              </c:extLst>
            </c:dLbl>
            <c:dLbl>
              <c:idx val="2"/>
              <c:layout>
                <c:manualLayout>
                  <c:x val="-4.8816189551408325E-2"/>
                  <c:y val="-6.72429485853617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08C6-4BA1-BE44-714195374C33}"/>
                </c:ext>
              </c:extLst>
            </c:dLbl>
            <c:dLbl>
              <c:idx val="3"/>
              <c:layout>
                <c:manualLayout>
                  <c:x val="-4.1240161539385978E-2"/>
                  <c:y val="-6.23398410513890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08C6-4BA1-BE44-714195374C33}"/>
                </c:ext>
              </c:extLst>
            </c:dLbl>
            <c:dLbl>
              <c:idx val="4"/>
              <c:layout>
                <c:manualLayout>
                  <c:x val="-2.2315750227928127E-2"/>
                  <c:y val="6.000924752356758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35.75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08C6-4BA1-BE44-714195374C33}"/>
                </c:ext>
              </c:extLst>
            </c:dLbl>
            <c:dLbl>
              <c:idx val="5"/>
              <c:layout>
                <c:manualLayout>
                  <c:x val="-4.1894197036830415E-2"/>
                  <c:y val="6.47232150810868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08C6-4BA1-BE44-714195374C33}"/>
                </c:ext>
              </c:extLst>
            </c:dLbl>
            <c:dLbl>
              <c:idx val="6"/>
              <c:layout>
                <c:manualLayout>
                  <c:x val="-2.8710140621076834E-2"/>
                  <c:y val="8.16167631237009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850005989173818E-2"/>
                      <c:h val="7.14300182675359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08C6-4BA1-BE44-714195374C33}"/>
                </c:ext>
              </c:extLst>
            </c:dLbl>
            <c:dLbl>
              <c:idx val="7"/>
              <c:layout>
                <c:manualLayout>
                  <c:x val="-2.618543564817289E-2"/>
                  <c:y val="8.50618594087755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0850006973425889E-2"/>
                      <c:h val="8.391771015475829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4-08C6-4BA1-BE44-714195374C33}"/>
                </c:ext>
              </c:extLst>
            </c:dLbl>
            <c:dLbl>
              <c:idx val="8"/>
              <c:layout>
                <c:manualLayout>
                  <c:x val="-2.022411616379096E-2"/>
                  <c:y val="6.7578870071585376E-2"/>
                </c:manualLayout>
              </c:layout>
              <c:tx>
                <c:rich>
                  <a:bodyPr/>
                  <a:lstStyle/>
                  <a:p>
                    <a:fld id="{88B5E96E-48AE-414F-8FBF-C7C66B1563B4}" type="VALUE">
                      <a:rPr lang="en-US" smtClean="0"/>
                      <a:pPr/>
                      <a:t>[VALUE]</a:t>
                    </a:fld>
                    <a:endParaRPr lang="th-TH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08C6-4BA1-BE44-714195374C33}"/>
                </c:ext>
              </c:extLst>
            </c:dLbl>
            <c:dLbl>
              <c:idx val="9"/>
              <c:layout>
                <c:manualLayout>
                  <c:x val="-1.6080710244164579E-2"/>
                  <c:y val="4.93703314685592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08C6-4BA1-BE44-714195374C33}"/>
                </c:ext>
              </c:extLst>
            </c:dLbl>
            <c:dLbl>
              <c:idx val="10"/>
              <c:layout>
                <c:manualLayout>
                  <c:x val="-5.4889906406213169E-2"/>
                  <c:y val="-5.16469227683052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08C6-4BA1-BE44-714195374C33}"/>
                </c:ext>
              </c:extLst>
            </c:dLbl>
            <c:dLbl>
              <c:idx val="11"/>
              <c:layout>
                <c:manualLayout>
                  <c:x val="-2.3844654186733448E-2"/>
                  <c:y val="6.80407907476468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8-08C6-4BA1-BE44-714195374C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 b="1">
                    <a:solidFill>
                      <a:srgbClr val="0070C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miter lim="800000"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ต.ค.</c:v>
                </c:pt>
                <c:pt idx="1">
                  <c:v>พ.ย.</c:v>
                </c:pt>
                <c:pt idx="2">
                  <c:v>ธ.ค.</c:v>
                </c:pt>
                <c:pt idx="3">
                  <c:v>ม.ค.</c:v>
                </c:pt>
                <c:pt idx="4">
                  <c:v>ก.พ.</c:v>
                </c:pt>
                <c:pt idx="5">
                  <c:v>มี.ค.</c:v>
                </c:pt>
                <c:pt idx="6">
                  <c:v>เม.ย.</c:v>
                </c:pt>
                <c:pt idx="7">
                  <c:v>พ.ค.</c:v>
                </c:pt>
                <c:pt idx="8">
                  <c:v>มิ.ย.</c:v>
                </c:pt>
                <c:pt idx="9">
                  <c:v>ก.ค.</c:v>
                </c:pt>
                <c:pt idx="10">
                  <c:v>ส.ค.</c:v>
                </c:pt>
                <c:pt idx="11">
                  <c:v>ก.ย.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0</c:v>
                </c:pt>
                <c:pt idx="1">
                  <c:v>11.96</c:v>
                </c:pt>
                <c:pt idx="2">
                  <c:v>19.97</c:v>
                </c:pt>
                <c:pt idx="3">
                  <c:v>25.15</c:v>
                </c:pt>
                <c:pt idx="4">
                  <c:v>35.75</c:v>
                </c:pt>
                <c:pt idx="5">
                  <c:v>45.94</c:v>
                </c:pt>
                <c:pt idx="6">
                  <c:v>56.23</c:v>
                </c:pt>
                <c:pt idx="7">
                  <c:v>62.81</c:v>
                </c:pt>
                <c:pt idx="8">
                  <c:v>70.83</c:v>
                </c:pt>
                <c:pt idx="9">
                  <c:v>76.81</c:v>
                </c:pt>
                <c:pt idx="10">
                  <c:v>82.36</c:v>
                </c:pt>
                <c:pt idx="11">
                  <c:v>86.65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08C6-4BA1-BE44-714195374C3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>
              <a:noFill/>
            </a:ln>
          </c:spPr>
        </c:dropLines>
        <c:smooth val="0"/>
        <c:axId val="223346688"/>
        <c:axId val="223348224"/>
      </c:lineChart>
      <c:catAx>
        <c:axId val="223346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400" b="1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defRPr>
            </a:pPr>
            <a:endParaRPr lang="th-TH"/>
          </a:p>
        </c:txPr>
        <c:crossAx val="223348224"/>
        <c:crosses val="autoZero"/>
        <c:auto val="1"/>
        <c:lblAlgn val="ctr"/>
        <c:lblOffset val="100"/>
        <c:noMultiLvlLbl val="0"/>
      </c:catAx>
      <c:valAx>
        <c:axId val="223348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400" b="1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defRPr>
            </a:pPr>
            <a:endParaRPr lang="th-TH"/>
          </a:p>
        </c:txPr>
        <c:crossAx val="223346688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legend>
      <c:legendPos val="b"/>
      <c:layout>
        <c:manualLayout>
          <c:xMode val="edge"/>
          <c:yMode val="edge"/>
          <c:x val="0.70722792393975631"/>
          <c:y val="0.70604704800041362"/>
          <c:w val="0.20247078764476256"/>
          <c:h val="6.0204557251213472E-2"/>
        </c:manualLayout>
      </c:layout>
      <c:overlay val="0"/>
      <c:txPr>
        <a:bodyPr rot="0" vert="horz"/>
        <a:lstStyle/>
        <a:p>
          <a:pPr>
            <a:defRPr sz="1400" b="1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defRPr>
          </a:pPr>
          <a:endParaRPr lang="th-TH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328706104697129E-2"/>
          <c:y val="3.6491742443285062E-2"/>
          <c:w val="0.77024085197635128"/>
          <c:h val="0.881634062469653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28575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F3C1-4783-91CE-02A1BA12691E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28575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F3C1-4783-91CE-02A1BA12691E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28575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7456-4FB7-9536-26A37CB402EF}"/>
              </c:ext>
            </c:extLst>
          </c:dPt>
          <c:dLbls>
            <c:dLbl>
              <c:idx val="0"/>
              <c:layout>
                <c:manualLayout>
                  <c:x val="-3.8972811707309915E-2"/>
                  <c:y val="-3.2491683600078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788-4DFE-9E71-C009D3A2DF3D}"/>
                </c:ext>
              </c:extLst>
            </c:dLbl>
            <c:dLbl>
              <c:idx val="1"/>
              <c:layout>
                <c:manualLayout>
                  <c:x val="-4.1570999154463925E-2"/>
                  <c:y val="-2.9784043300071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3C1-4783-91CE-02A1BA12691E}"/>
                </c:ext>
              </c:extLst>
            </c:dLbl>
            <c:dLbl>
              <c:idx val="2"/>
              <c:layout>
                <c:manualLayout>
                  <c:x val="-9.8731122991851716E-2"/>
                  <c:y val="-3.79069642000917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3C1-4783-91CE-02A1BA12691E}"/>
                </c:ext>
              </c:extLst>
            </c:dLbl>
            <c:dLbl>
              <c:idx val="3"/>
              <c:layout>
                <c:manualLayout>
                  <c:x val="-3.1178249365847909E-2"/>
                  <c:y val="-3.2491683600078543E-2"/>
                </c:manualLayout>
              </c:layout>
              <c:tx>
                <c:rich>
                  <a:bodyPr/>
                  <a:lstStyle/>
                  <a:p>
                    <a:r>
                      <a:rPr lang="th-TH" sz="12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เป้าหมาย</a:t>
                    </a:r>
                  </a:p>
                  <a:p>
                    <a:fld id="{39E39534-E894-4354-B46B-E36DF3A6A862}" type="VALUE">
                      <a:rPr lang="en-US" sz="120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pPr/>
                      <a:t>[VALUE]</a:t>
                    </a:fld>
                    <a:endParaRPr lang="th-TH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456-4FB7-9536-26A37CB402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เม.ย.- 65</c:v>
                </c:pt>
                <c:pt idx="1">
                  <c:v>พ.ค. - 65</c:v>
                </c:pt>
                <c:pt idx="2">
                  <c:v>มิ.ย. - 65</c:v>
                </c:pt>
                <c:pt idx="3">
                  <c:v>      ก.ย. - 65</c:v>
                </c:pt>
              </c:strCache>
            </c:strRef>
          </c:cat>
          <c:val>
            <c:numRef>
              <c:f>Sheet1!$B$2:$B$5</c:f>
              <c:numCache>
                <c:formatCode>0.00</c:formatCode>
                <c:ptCount val="4"/>
                <c:pt idx="0" formatCode="General">
                  <c:v>26.94</c:v>
                </c:pt>
                <c:pt idx="1">
                  <c:v>32.75</c:v>
                </c:pt>
                <c:pt idx="2">
                  <c:v>32.729999999999997</c:v>
                </c:pt>
                <c:pt idx="3">
                  <c:v>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04-4E58-8514-7737ADFB18E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เม.ย.- 65</c:v>
                </c:pt>
                <c:pt idx="1">
                  <c:v>พ.ค. - 65</c:v>
                </c:pt>
                <c:pt idx="2">
                  <c:v>มิ.ย. - 65</c:v>
                </c:pt>
                <c:pt idx="3">
                  <c:v>      ก.ย. - 65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04-4E58-8514-7737ADFB18E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เม.ย.- 65</c:v>
                </c:pt>
                <c:pt idx="1">
                  <c:v>พ.ค. - 65</c:v>
                </c:pt>
                <c:pt idx="2">
                  <c:v>มิ.ย. - 65</c:v>
                </c:pt>
                <c:pt idx="3">
                  <c:v>      ก.ย. - 65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04-4E58-8514-7737ADFB18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2055168"/>
        <c:axId val="562072224"/>
      </c:lineChart>
      <c:catAx>
        <c:axId val="562055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562072224"/>
        <c:crosses val="autoZero"/>
        <c:auto val="1"/>
        <c:lblAlgn val="ctr"/>
        <c:lblOffset val="100"/>
        <c:noMultiLvlLbl val="1"/>
      </c:catAx>
      <c:valAx>
        <c:axId val="562072224"/>
        <c:scaling>
          <c:orientation val="minMax"/>
          <c:max val="80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562055168"/>
        <c:crosses val="autoZero"/>
        <c:crossBetween val="between"/>
        <c:minorUnit val="10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85078177591231"/>
          <c:y val="0.18661785656337845"/>
          <c:w val="0.83778186360807394"/>
          <c:h val="0.6627634834245874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8429036847308033E-2"/>
                  <c:y val="-1.6634681652142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7D8-4739-83A0-19686314E8D9}"/>
                </c:ext>
              </c:extLst>
            </c:dLbl>
            <c:dLbl>
              <c:idx val="1"/>
              <c:layout>
                <c:manualLayout>
                  <c:x val="-0.10258771204313627"/>
                  <c:y val="-1.181684560592264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1" i="0" u="none" strike="noStrike" kern="1200" baseline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fld id="{8509D62E-3F3B-486B-B779-B5A50C32CE17}" type="VALUE">
                      <a:rPr lang="en-US" sz="1200" b="1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defRPr>
                      </a:pPr>
                      <a:t>[VALUE]</a:t>
                    </a:fld>
                    <a:endParaRPr lang="th-TH"/>
                  </a:p>
                </c:rich>
              </c:tx>
              <c:spPr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200" b="1" i="0" u="none" strike="noStrike" kern="1200" baseline="0">
                      <a:solidFill>
                        <a:srgbClr val="002060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293680358035739"/>
                      <c:h val="7.076110616036537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2D2-4E87-B656-DD2B3ED47315}"/>
                </c:ext>
              </c:extLst>
            </c:dLbl>
            <c:dLbl>
              <c:idx val="2"/>
              <c:layout>
                <c:manualLayout>
                  <c:x val="-6.3740767469790571E-2"/>
                  <c:y val="-8.31734082607130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7D8-4739-83A0-19686314E8D9}"/>
                </c:ext>
              </c:extLst>
            </c:dLbl>
            <c:dLbl>
              <c:idx val="3"/>
              <c:layout>
                <c:manualLayout>
                  <c:x val="-5.9756969502928664E-2"/>
                  <c:y val="-3.542510452889031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r>
                      <a:rPr lang="th-TH" sz="12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เป้าหมาย</a:t>
                    </a:r>
                  </a:p>
                  <a:p>
                    <a:pPr>
                      <a:defRPr sz="1200" b="1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defRPr>
                    </a:pPr>
                    <a:fld id="{0FD76F80-4B59-4E74-8C00-B2D6C2EE0F5D}" type="VALUE">
                      <a:rPr lang="en-US" sz="1200" b="1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pPr>
                        <a:defRPr sz="1200" b="1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defRPr>
                      </a:pPr>
                      <a:t>[VALUE]</a:t>
                    </a:fld>
                    <a:endParaRPr lang="th-TH"/>
                  </a:p>
                </c:rich>
              </c:tx>
              <c:spPr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2060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432075199048741"/>
                      <c:h val="0.1223046412726535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832-4551-8B27-5925271B5337}"/>
                </c:ext>
              </c:extLst>
            </c:dLbl>
            <c:spPr>
              <a:noFill/>
              <a:ln w="12700" cap="flat" cmpd="sng" algn="ctr">
                <a:noFill/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เม.ย. - 65</c:v>
                </c:pt>
                <c:pt idx="1">
                  <c:v>พ.ค. - 65</c:v>
                </c:pt>
                <c:pt idx="2">
                  <c:v>มิ.ย. - 65</c:v>
                </c:pt>
                <c:pt idx="3">
                  <c:v>     ก.ย. - 65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12.31</c:v>
                </c:pt>
                <c:pt idx="1">
                  <c:v>13.56</c:v>
                </c:pt>
                <c:pt idx="2">
                  <c:v>15.45</c:v>
                </c:pt>
                <c:pt idx="3" formatCode="0.00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70-4FD8-B563-37DFF40220F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เม.ย. - 65</c:v>
                </c:pt>
                <c:pt idx="1">
                  <c:v>พ.ค. - 65</c:v>
                </c:pt>
                <c:pt idx="2">
                  <c:v>มิ.ย. - 65</c:v>
                </c:pt>
                <c:pt idx="3">
                  <c:v>     ก.ย. - 65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E70-4FD8-B563-37DFF40220F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เม.ย. - 65</c:v>
                </c:pt>
                <c:pt idx="1">
                  <c:v>พ.ค. - 65</c:v>
                </c:pt>
                <c:pt idx="2">
                  <c:v>มิ.ย. - 65</c:v>
                </c:pt>
                <c:pt idx="3">
                  <c:v>     ก.ย. - 65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E70-4FD8-B563-37DFF40220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6820735"/>
        <c:axId val="326833215"/>
      </c:lineChart>
      <c:catAx>
        <c:axId val="3268207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326833215"/>
        <c:crosses val="autoZero"/>
        <c:auto val="1"/>
        <c:lblAlgn val="ctr"/>
        <c:lblOffset val="100"/>
        <c:noMultiLvlLbl val="1"/>
      </c:catAx>
      <c:valAx>
        <c:axId val="326833215"/>
        <c:scaling>
          <c:orientation val="minMax"/>
          <c:max val="16"/>
          <c:min val="1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326820735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58621378110282"/>
          <c:y val="0.19251456452844401"/>
          <c:w val="0.78631646063209826"/>
          <c:h val="0.7107095479156424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ก.พ.-65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n/a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DA0-492A-A395-E9CE333DE8B6}"/>
                </c:ext>
              </c:extLst>
            </c:dLbl>
            <c:dLbl>
              <c:idx val="1"/>
              <c:layout>
                <c:manualLayout>
                  <c:x val="-5.0458232138962125E-2"/>
                  <c:y val="-2.042705304339264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1" i="0" u="none" strike="noStrike" kern="1200" baseline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r>
                      <a:rPr lang="en-US" sz="1200" b="1" i="0" u="none" strike="noStrike" kern="12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1</a:t>
                    </a:r>
                    <a:endParaRPr lang="en-US" sz="1200" dirty="0"/>
                  </a:p>
                </c:rich>
              </c:tx>
              <c:spPr>
                <a:noFill/>
                <a:ln w="9525"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200" b="1" i="0" u="none" strike="noStrike" kern="1200" baseline="0">
                      <a:solidFill>
                        <a:srgbClr val="002060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01667588250467E-2"/>
                      <c:h val="6.199516765701602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DA0-492A-A395-E9CE333DE8B6}"/>
                </c:ext>
              </c:extLst>
            </c:dLbl>
            <c:dLbl>
              <c:idx val="3"/>
              <c:layout>
                <c:manualLayout>
                  <c:x val="-2.394930541776042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th-TH"/>
                      <a:t>เป้าหมาย</a:t>
                    </a:r>
                  </a:p>
                  <a:p>
                    <a:fld id="{4AEA9420-D937-4B50-ACE1-63E749EDFCDE}" type="VALUE">
                      <a:rPr lang="en-US" smtClean="0"/>
                      <a:pPr/>
                      <a:t>[VALUE]</a:t>
                    </a:fld>
                    <a:endParaRPr lang="th-TH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F19-4159-A01E-D2E90ADFB96A}"/>
                </c:ext>
              </c:extLst>
            </c:dLbl>
            <c:spPr>
              <a:noFill/>
              <a:ln w="9525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เม.ย. - 65</c:v>
                </c:pt>
                <c:pt idx="1">
                  <c:v>พ.ค. - 65</c:v>
                </c:pt>
                <c:pt idx="2">
                  <c:v>มิ.ย. - 65</c:v>
                </c:pt>
                <c:pt idx="3">
                  <c:v>     ก.ย. - 65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 formatCode="General">
                  <c:v>0</c:v>
                </c:pt>
                <c:pt idx="1">
                  <c:v>1</c:v>
                </c:pt>
                <c:pt idx="2">
                  <c:v>3</c:v>
                </c:pt>
                <c:pt idx="3" formatCode="General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DA0-492A-A395-E9CE333DE8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มี.ค.-65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เม.ย. - 65</c:v>
                </c:pt>
                <c:pt idx="1">
                  <c:v>พ.ค. - 65</c:v>
                </c:pt>
                <c:pt idx="2">
                  <c:v>มิ.ย. - 65</c:v>
                </c:pt>
                <c:pt idx="3">
                  <c:v>     ก.ย. - 65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DA0-492A-A395-E9CE333DE8B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ก.ย.-65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เม.ย. - 65</c:v>
                </c:pt>
                <c:pt idx="1">
                  <c:v>พ.ค. - 65</c:v>
                </c:pt>
                <c:pt idx="2">
                  <c:v>มิ.ย. - 65</c:v>
                </c:pt>
                <c:pt idx="3">
                  <c:v>     ก.ย. - 65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DA0-492A-A395-E9CE333DE8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5619215"/>
        <c:axId val="505624207"/>
      </c:lineChart>
      <c:catAx>
        <c:axId val="505619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505624207"/>
        <c:crosses val="autoZero"/>
        <c:auto val="1"/>
        <c:lblAlgn val="ctr"/>
        <c:lblOffset val="100"/>
        <c:noMultiLvlLbl val="1"/>
      </c:catAx>
      <c:valAx>
        <c:axId val="505624207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505619215"/>
        <c:crosses val="autoZero"/>
        <c:crossBetween val="between"/>
        <c:majorUnit val="1"/>
        <c:minorUnit val="1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67198538238449E-2"/>
          <c:y val="0.10317325878274008"/>
          <c:w val="0.85847364898600909"/>
          <c:h val="0.7925972906689637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-2.2235616116969947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rPr>
                      <a:t>n/a</a:t>
                    </a:r>
                    <a:endParaRPr lang="en-US">
                      <a:solidFill>
                        <a:srgbClr val="002060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7E5-4449-B217-E4634F51C82D}"/>
                </c:ext>
              </c:extLst>
            </c:dLbl>
            <c:dLbl>
              <c:idx val="1"/>
              <c:layout>
                <c:manualLayout>
                  <c:x val="-7.0402515589644443E-2"/>
                  <c:y val="-2.084589010965933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r>
                      <a:rPr lang="en-US" sz="12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n/a</a:t>
                    </a:r>
                  </a:p>
                </c:rich>
              </c:tx>
              <c:spPr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2060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282015871161017E-2"/>
                      <c:h val="5.959145119347918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87E5-4449-B217-E4634F51C82D}"/>
                </c:ext>
              </c:extLst>
            </c:dLbl>
            <c:dLbl>
              <c:idx val="2"/>
              <c:layout>
                <c:manualLayout>
                  <c:x val="-8.0949295146229269E-2"/>
                  <c:y val="-1.945616410234861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n/a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261-49A4-865B-55E5C0B3BB9C}"/>
                </c:ext>
              </c:extLst>
            </c:dLbl>
            <c:dLbl>
              <c:idx val="3"/>
              <c:layout>
                <c:manualLayout>
                  <c:x val="-1.6189859029245853E-2"/>
                  <c:y val="-2.7794520146212308E-3"/>
                </c:manualLayout>
              </c:layout>
              <c:tx>
                <c:rich>
                  <a:bodyPr/>
                  <a:lstStyle/>
                  <a:p>
                    <a:r>
                      <a:rPr lang="th-TH" dirty="0"/>
                      <a:t>เป้าหมาย</a:t>
                    </a:r>
                  </a:p>
                  <a:p>
                    <a:r>
                      <a:rPr lang="th-TH" dirty="0"/>
                      <a:t>9</a:t>
                    </a:r>
                    <a:fld id="{FB430E89-9DE2-422D-AE68-4C5099340872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.00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B79-401B-ACB8-61CA8A83F8EA}"/>
                </c:ext>
              </c:extLst>
            </c:dLbl>
            <c:spPr>
              <a:noFill/>
              <a:ln w="12700" cap="flat" cmpd="sng" algn="ctr">
                <a:noFill/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เม.ย. - 65</c:v>
                </c:pt>
                <c:pt idx="1">
                  <c:v>พ.ค. - 65</c:v>
                </c:pt>
                <c:pt idx="2">
                  <c:v>มิ.ย. - 65</c:v>
                </c:pt>
                <c:pt idx="3">
                  <c:v>     ก.ย. - 65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7E5-4449-B217-E4634F51C82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เม.ย. - 65</c:v>
                </c:pt>
                <c:pt idx="1">
                  <c:v>พ.ค. - 65</c:v>
                </c:pt>
                <c:pt idx="2">
                  <c:v>มิ.ย. - 65</c:v>
                </c:pt>
                <c:pt idx="3">
                  <c:v>     ก.ย. - 65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7E5-4449-B217-E4634F51C82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เม.ย. - 65</c:v>
                </c:pt>
                <c:pt idx="1">
                  <c:v>พ.ค. - 65</c:v>
                </c:pt>
                <c:pt idx="2">
                  <c:v>มิ.ย. - 65</c:v>
                </c:pt>
                <c:pt idx="3">
                  <c:v>     ก.ย. - 65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7E5-4449-B217-E4634F51C8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44519568"/>
        <c:axId val="644526640"/>
      </c:lineChart>
      <c:catAx>
        <c:axId val="64451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44526640"/>
        <c:crosses val="autoZero"/>
        <c:auto val="1"/>
        <c:lblAlgn val="ctr"/>
        <c:lblOffset val="100"/>
        <c:noMultiLvlLbl val="1"/>
      </c:catAx>
      <c:valAx>
        <c:axId val="644526640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44519568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271111716968385E-2"/>
          <c:y val="8.5060920754379127E-2"/>
          <c:w val="0.8275665647652386"/>
          <c:h val="0.8151728964842186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6566863273155642E-2"/>
                  <c:y val="-1.63999204539291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F48-4FC6-8741-A162C817EF5B}"/>
                </c:ext>
              </c:extLst>
            </c:dLbl>
            <c:dLbl>
              <c:idx val="1"/>
              <c:layout>
                <c:manualLayout>
                  <c:x val="-4.0036368830555558E-2"/>
                  <c:y val="-1.366660037827428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r>
                      <a:rPr lang="en-US" sz="12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1</a:t>
                    </a:r>
                  </a:p>
                </c:rich>
              </c:tx>
              <c:spPr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2060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2881092752040798E-2"/>
                      <c:h val="5.360040668359172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72E-4D50-87AC-B5B4A86BC3BD}"/>
                </c:ext>
              </c:extLst>
            </c:dLbl>
            <c:dLbl>
              <c:idx val="2"/>
              <c:layout>
                <c:manualLayout>
                  <c:x val="-5.5222877577185386E-2"/>
                  <c:y val="-1.3666492767247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1228537269898337E-2"/>
                      <c:h val="5.258907825559942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22F7-4AD5-B897-BC18E2B7C973}"/>
                </c:ext>
              </c:extLst>
            </c:dLbl>
            <c:dLbl>
              <c:idx val="3"/>
              <c:layout>
                <c:manualLayout>
                  <c:x val="-7.7312028608059538E-2"/>
                  <c:y val="-3.2799840907858271E-2"/>
                </c:manualLayout>
              </c:layout>
              <c:tx>
                <c:rich>
                  <a:bodyPr/>
                  <a:lstStyle/>
                  <a:p>
                    <a:r>
                      <a:rPr lang="th-TH" dirty="0"/>
                      <a:t>เป้าหมาย</a:t>
                    </a:r>
                  </a:p>
                  <a:p>
                    <a:r>
                      <a:rPr lang="th-TH" dirty="0"/>
                      <a:t>100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E87-4EB7-9368-7AB64A3B5F84}"/>
                </c:ext>
              </c:extLst>
            </c:dLbl>
            <c:spPr>
              <a:noFill/>
              <a:ln w="12700" cap="flat" cmpd="sng" algn="ctr">
                <a:noFill/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เม.ย. - 65</c:v>
                </c:pt>
                <c:pt idx="1">
                  <c:v>พ.ค. - 65</c:v>
                </c:pt>
                <c:pt idx="2">
                  <c:v>มิ.ย. - 65</c:v>
                </c:pt>
                <c:pt idx="3">
                  <c:v>ก.ย. - 65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F48-4FC6-8741-A162C817EF5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เม.ย. - 65</c:v>
                </c:pt>
                <c:pt idx="1">
                  <c:v>พ.ค. - 65</c:v>
                </c:pt>
                <c:pt idx="2">
                  <c:v>มิ.ย. - 65</c:v>
                </c:pt>
                <c:pt idx="3">
                  <c:v>ก.ย. - 65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F48-4FC6-8741-A162C817EF5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เม.ย. - 65</c:v>
                </c:pt>
                <c:pt idx="1">
                  <c:v>พ.ค. - 65</c:v>
                </c:pt>
                <c:pt idx="2">
                  <c:v>มิ.ย. - 65</c:v>
                </c:pt>
                <c:pt idx="3">
                  <c:v>ก.ย. - 65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F48-4FC6-8741-A162C817EF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2765552"/>
        <c:axId val="632765968"/>
      </c:lineChart>
      <c:catAx>
        <c:axId val="63276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32765968"/>
        <c:crosses val="autoZero"/>
        <c:auto val="1"/>
        <c:lblAlgn val="ctr"/>
        <c:lblOffset val="100"/>
        <c:noMultiLvlLbl val="1"/>
      </c:catAx>
      <c:valAx>
        <c:axId val="632765968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32765552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971965665144947E-2"/>
          <c:y val="7.2027639621726494E-2"/>
          <c:w val="0.80775047617707374"/>
          <c:h val="0.8257207333341559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4158065841541779E-2"/>
                  <c:y val="-2.655875960484592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r>
                      <a:rPr lang="en-US" sz="1200" dirty="0">
                        <a:solidFill>
                          <a:srgbClr val="002060"/>
                        </a:solidFill>
                      </a:rPr>
                      <a:t>n/a</a:t>
                    </a:r>
                  </a:p>
                </c:rich>
              </c:tx>
              <c:spPr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2060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2427194961488981E-2"/>
                      <c:h val="7.022163685834985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917-42F1-90D7-471DC965BFC9}"/>
                </c:ext>
              </c:extLst>
            </c:dLbl>
            <c:dLbl>
              <c:idx val="1"/>
              <c:layout>
                <c:manualLayout>
                  <c:x val="-1.083165581262259E-2"/>
                  <c:y val="-2.257503454220768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r>
                      <a:rPr lang="en-US" sz="1200" dirty="0"/>
                      <a:t>n/a</a:t>
                    </a:r>
                  </a:p>
                </c:rich>
              </c:tx>
              <c:spPr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2060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1026634146112645E-2"/>
                      <c:h val="6.225397760815888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6917-42F1-90D7-471DC965BFC9}"/>
                </c:ext>
              </c:extLst>
            </c:dLbl>
            <c:dLbl>
              <c:idx val="2"/>
              <c:layout>
                <c:manualLayout>
                  <c:x val="-8.6653246500980816E-2"/>
                  <c:y val="-2.39029777505729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r>
                      <a:rPr lang="en-US" sz="1200" dirty="0"/>
                      <a:t>n/a</a:t>
                    </a:r>
                  </a:p>
                </c:rich>
              </c:tx>
              <c:spPr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2060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770933294271141E-2"/>
                      <c:h val="5.641102749135216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917-42F1-90D7-471DC965BFC9}"/>
                </c:ext>
              </c:extLst>
            </c:dLbl>
            <c:dLbl>
              <c:idx val="3"/>
              <c:layout>
                <c:manualLayout>
                  <c:x val="-2.4371225578400827E-2"/>
                  <c:y val="-2.124709133384262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r>
                      <a:rPr lang="th-TH" sz="1100" dirty="0"/>
                      <a:t>เป้าหมาย</a:t>
                    </a:r>
                  </a:p>
                  <a:p>
                    <a:pPr>
                      <a:defRPr sz="1100" b="1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defRPr>
                    </a:pPr>
                    <a:r>
                      <a:rPr lang="th-TH" sz="1100" dirty="0"/>
                      <a:t>100</a:t>
                    </a:r>
                  </a:p>
                </c:rich>
              </c:tx>
              <c:spPr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598-4047-89EA-673787227891}"/>
                </c:ext>
              </c:extLst>
            </c:dLbl>
            <c:spPr>
              <a:noFill/>
              <a:ln w="12700" cap="flat" cmpd="sng" algn="ctr">
                <a:noFill/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พ.ค. - 65</c:v>
                </c:pt>
                <c:pt idx="1">
                  <c:v>มิ.ย. - 65</c:v>
                </c:pt>
                <c:pt idx="2">
                  <c:v>ก.ย. - 65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917-42F1-90D7-471DC965BFC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3"/>
                <c:pt idx="0">
                  <c:v>พ.ค. - 65</c:v>
                </c:pt>
                <c:pt idx="1">
                  <c:v>มิ.ย. - 65</c:v>
                </c:pt>
                <c:pt idx="2">
                  <c:v>ก.ย. - 65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917-42F1-90D7-471DC965BFC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3"/>
                <c:pt idx="0">
                  <c:v>พ.ค. - 65</c:v>
                </c:pt>
                <c:pt idx="1">
                  <c:v>มิ.ย. - 65</c:v>
                </c:pt>
                <c:pt idx="2">
                  <c:v>ก.ย. - 65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917-42F1-90D7-471DC965BF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44568656"/>
        <c:axId val="644523312"/>
      </c:lineChart>
      <c:catAx>
        <c:axId val="64456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44523312"/>
        <c:crosses val="autoZero"/>
        <c:auto val="1"/>
        <c:lblAlgn val="ctr"/>
        <c:lblOffset val="100"/>
        <c:noMultiLvlLbl val="1"/>
      </c:catAx>
      <c:valAx>
        <c:axId val="644523312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44568656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85312908711802"/>
          <c:y val="8.1071017632238451E-2"/>
          <c:w val="0.77566574321303361"/>
          <c:h val="0.7778727318376895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ก.พ.-65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0613448994856287E-2"/>
                  <c:y val="-2.98002445027934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r>
                      <a:rPr lang="en-US" sz="1200" b="1" dirty="0">
                        <a:solidFill>
                          <a:srgbClr val="002060"/>
                        </a:solidFill>
                      </a:rPr>
                      <a:t>163.74</a:t>
                    </a:r>
                  </a:p>
                </c:rich>
              </c:tx>
              <c:spPr>
                <a:noFill/>
                <a:ln w="9525"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0-FDA0-492A-A395-E9CE333DE8B6}"/>
                </c:ext>
              </c:extLst>
            </c:dLbl>
            <c:dLbl>
              <c:idx val="1"/>
              <c:layout>
                <c:manualLayout>
                  <c:x val="-2.2395839862275873E-2"/>
                  <c:y val="-2.70841985963380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defRPr>
                    </a:pPr>
                    <a:r>
                      <a:rPr lang="en-US" sz="1200" dirty="0"/>
                      <a:t>167.25</a:t>
                    </a:r>
                  </a:p>
                </c:rich>
              </c:tx>
              <c:spPr>
                <a:noFill/>
                <a:ln w="9525"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025434670878618"/>
                      <c:h val="6.329571932393335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DA0-492A-A395-E9CE333DE8B6}"/>
                </c:ext>
              </c:extLst>
            </c:dLbl>
            <c:spPr>
              <a:noFill/>
              <a:ln w="9525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trendlineType val="linear"/>
            <c:dispRSqr val="0"/>
            <c:dispEq val="0"/>
          </c:trendline>
          <c:trendline>
            <c:spPr>
              <a:ln w="12700">
                <a:solidFill>
                  <a:schemeClr val="accent1">
                    <a:lumMod val="75000"/>
                  </a:schemeClr>
                </a:solidFill>
              </a:ln>
            </c:spPr>
            <c:trendlineType val="linear"/>
            <c:dispRSqr val="0"/>
            <c:dispEq val="0"/>
          </c:trendline>
          <c:cat>
            <c:strRef>
              <c:f>Sheet1!$A$2:$A$5</c:f>
              <c:strCache>
                <c:ptCount val="4"/>
                <c:pt idx="0">
                  <c:v>เม.ย. - 65</c:v>
                </c:pt>
                <c:pt idx="1">
                  <c:v>พ.ค. - 65</c:v>
                </c:pt>
                <c:pt idx="2">
                  <c:v>มิ.ย. - 65</c:v>
                </c:pt>
                <c:pt idx="3">
                  <c:v>     ก.ย. - 65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 formatCode="General">
                  <c:v>5</c:v>
                </c:pt>
                <c:pt idx="1">
                  <c:v>5</c:v>
                </c:pt>
                <c:pt idx="2">
                  <c:v>5</c:v>
                </c:pt>
                <c:pt idx="3" formatCode="General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DA0-492A-A395-E9CE333DE8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5619215"/>
        <c:axId val="505624207"/>
      </c:lineChart>
      <c:catAx>
        <c:axId val="505619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505624207"/>
        <c:crosses val="autoZero"/>
        <c:auto val="1"/>
        <c:lblAlgn val="ctr"/>
        <c:lblOffset val="100"/>
        <c:noMultiLvlLbl val="1"/>
      </c:catAx>
      <c:valAx>
        <c:axId val="505624207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505619215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0.84232</cdr:y>
    </cdr:from>
    <cdr:to>
      <cdr:x>0.14955</cdr:x>
      <cdr:y>0.94158</cdr:y>
    </cdr:to>
    <cdr:sp macro="" textlink="">
      <cdr:nvSpPr>
        <cdr:cNvPr id="2" name="กล่องข้อความ 1">
          <a:extLst xmlns:a="http://schemas.openxmlformats.org/drawingml/2006/main">
            <a:ext uri="{FF2B5EF4-FFF2-40B4-BE49-F238E27FC236}">
              <a16:creationId xmlns:a16="http://schemas.microsoft.com/office/drawing/2014/main" id="{E9198588-3B08-4603-B03D-BD9F2C884E1C}"/>
            </a:ext>
          </a:extLst>
        </cdr:cNvPr>
        <cdr:cNvSpPr txBox="1"/>
      </cdr:nvSpPr>
      <cdr:spPr>
        <a:xfrm xmlns:a="http://schemas.openxmlformats.org/drawingml/2006/main">
          <a:off x="0" y="4078668"/>
          <a:ext cx="1282790" cy="480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th-TH" sz="1400" b="1" strike="noStrike" dirty="0">
              <a:solidFill>
                <a:srgbClr val="002060"/>
              </a:solidFill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(ล้านบาท)</a:t>
          </a:r>
          <a:endParaRPr lang="en-US" sz="1400" b="1" strike="noStrike" dirty="0">
            <a:solidFill>
              <a:srgbClr val="002060"/>
            </a:solidFill>
            <a:effectLst/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cdr:txBody>
    </cdr:sp>
  </cdr:relSizeAnchor>
  <cdr:relSizeAnchor xmlns:cdr="http://schemas.openxmlformats.org/drawingml/2006/chartDrawing">
    <cdr:from>
      <cdr:x>0.28283</cdr:x>
      <cdr:y>0.19853</cdr:y>
    </cdr:from>
    <cdr:to>
      <cdr:x>0.39721</cdr:x>
      <cdr:y>0.32742</cdr:y>
    </cdr:to>
    <cdr:sp macro="" textlink="">
      <cdr:nvSpPr>
        <cdr:cNvPr id="3" name="กล่องข้อความ 2">
          <a:extLst xmlns:a="http://schemas.openxmlformats.org/drawingml/2006/main">
            <a:ext uri="{FF2B5EF4-FFF2-40B4-BE49-F238E27FC236}">
              <a16:creationId xmlns:a16="http://schemas.microsoft.com/office/drawing/2014/main" id="{E05B0DCF-6844-4A04-A24F-09055E58FCC1}"/>
            </a:ext>
          </a:extLst>
        </cdr:cNvPr>
        <cdr:cNvSpPr txBox="1"/>
      </cdr:nvSpPr>
      <cdr:spPr>
        <a:xfrm xmlns:a="http://schemas.openxmlformats.org/drawingml/2006/main">
          <a:off x="2426041" y="919465"/>
          <a:ext cx="981113" cy="5969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th-TH" sz="1400" b="1" dirty="0">
              <a:solidFill>
                <a:srgbClr val="002060"/>
              </a:solidFill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 ร้อยละ 100</a:t>
          </a:r>
          <a:endParaRPr lang="en-US" sz="1400" b="1" dirty="0">
            <a:solidFill>
              <a:srgbClr val="002060"/>
            </a:solidFill>
            <a:effectLst/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cdr:txBody>
    </cdr:sp>
  </cdr:relSizeAnchor>
  <cdr:relSizeAnchor xmlns:cdr="http://schemas.openxmlformats.org/drawingml/2006/chartDrawing">
    <cdr:from>
      <cdr:x>0.66571</cdr:x>
      <cdr:y>0.59106</cdr:y>
    </cdr:from>
    <cdr:to>
      <cdr:x>0.81608</cdr:x>
      <cdr:y>0.72314</cdr:y>
    </cdr:to>
    <cdr:sp macro="" textlink="">
      <cdr:nvSpPr>
        <cdr:cNvPr id="4" name="กล่องข้อความ 1">
          <a:extLst xmlns:a="http://schemas.openxmlformats.org/drawingml/2006/main">
            <a:ext uri="{FF2B5EF4-FFF2-40B4-BE49-F238E27FC236}">
              <a16:creationId xmlns:a16="http://schemas.microsoft.com/office/drawing/2014/main" id="{FE9E10F2-44AE-4CAE-A884-A7C1F59C99D0}"/>
            </a:ext>
          </a:extLst>
        </cdr:cNvPr>
        <cdr:cNvSpPr txBox="1"/>
      </cdr:nvSpPr>
      <cdr:spPr>
        <a:xfrm xmlns:a="http://schemas.openxmlformats.org/drawingml/2006/main">
          <a:off x="5710232" y="2737414"/>
          <a:ext cx="1289823" cy="6117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1400" b="1" dirty="0">
              <a:solidFill>
                <a:srgbClr val="002060"/>
              </a:solidFill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 ร้อยละ </a:t>
          </a:r>
        </a:p>
        <a:p xmlns:a="http://schemas.openxmlformats.org/drawingml/2006/main">
          <a:pPr algn="ctr"/>
          <a:r>
            <a:rPr lang="th-TH" sz="14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71.08</a:t>
          </a:r>
          <a:endParaRPr lang="en-US" sz="1400" b="1" dirty="0">
            <a:solidFill>
              <a:srgbClr val="002060"/>
            </a:solidFill>
            <a:effectLst/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cdr:txBody>
    </cdr:sp>
  </cdr:relSizeAnchor>
  <cdr:relSizeAnchor xmlns:cdr="http://schemas.openxmlformats.org/drawingml/2006/chartDrawing">
    <cdr:from>
      <cdr:x>0.46922</cdr:x>
      <cdr:y>0.5212</cdr:y>
    </cdr:from>
    <cdr:to>
      <cdr:x>0.61009</cdr:x>
      <cdr:y>0.65328</cdr:y>
    </cdr:to>
    <cdr:sp macro="" textlink="">
      <cdr:nvSpPr>
        <cdr:cNvPr id="6" name="กล่องข้อความ 1">
          <a:extLst xmlns:a="http://schemas.openxmlformats.org/drawingml/2006/main">
            <a:ext uri="{FF2B5EF4-FFF2-40B4-BE49-F238E27FC236}">
              <a16:creationId xmlns:a16="http://schemas.microsoft.com/office/drawing/2014/main" id="{1F4B2448-76E9-4A08-992B-8BEA17C3B316}"/>
            </a:ext>
          </a:extLst>
        </cdr:cNvPr>
        <cdr:cNvSpPr txBox="1"/>
      </cdr:nvSpPr>
      <cdr:spPr>
        <a:xfrm xmlns:a="http://schemas.openxmlformats.org/drawingml/2006/main">
          <a:off x="4024787" y="2413847"/>
          <a:ext cx="1208335" cy="6117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1400" b="1" dirty="0">
              <a:solidFill>
                <a:srgbClr val="002060"/>
              </a:solidFill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 ร้อยละ </a:t>
          </a:r>
        </a:p>
        <a:p xmlns:a="http://schemas.openxmlformats.org/drawingml/2006/main">
          <a:pPr algn="ctr"/>
          <a:r>
            <a:rPr lang="th-TH" sz="1400" b="1" dirty="0">
              <a:solidFill>
                <a:srgbClr val="002060"/>
              </a:solidFill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77</a:t>
          </a:r>
          <a:endParaRPr lang="en-US" sz="1400" b="1" dirty="0">
            <a:solidFill>
              <a:srgbClr val="002060"/>
            </a:solidFill>
            <a:effectLst/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cdr:txBody>
    </cdr:sp>
  </cdr:relSizeAnchor>
  <cdr:relSizeAnchor xmlns:cdr="http://schemas.openxmlformats.org/drawingml/2006/chartDrawing">
    <cdr:from>
      <cdr:x>0.32818</cdr:x>
      <cdr:y>0.01557</cdr:y>
    </cdr:from>
    <cdr:to>
      <cdr:x>0.43891</cdr:x>
      <cdr:y>0.07535</cdr:y>
    </cdr:to>
    <cdr:sp macro="" textlink="">
      <cdr:nvSpPr>
        <cdr:cNvPr id="5" name="กล่องข้อความ 4"/>
        <cdr:cNvSpPr txBox="1"/>
      </cdr:nvSpPr>
      <cdr:spPr>
        <a:xfrm xmlns:a="http://schemas.openxmlformats.org/drawingml/2006/main">
          <a:off x="3378063" y="86514"/>
          <a:ext cx="1139747" cy="3322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b="1" dirty="0">
              <a:solidFill>
                <a:srgbClr val="002060"/>
              </a:solidFill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ล้านบาท	</a:t>
          </a:r>
        </a:p>
      </cdr:txBody>
    </cdr:sp>
  </cdr:relSizeAnchor>
  <cdr:relSizeAnchor xmlns:cdr="http://schemas.openxmlformats.org/drawingml/2006/chartDrawing">
    <cdr:from>
      <cdr:x>0.51897</cdr:x>
      <cdr:y>0.19538</cdr:y>
    </cdr:from>
    <cdr:to>
      <cdr:x>0.6259</cdr:x>
      <cdr:y>0.27111</cdr:y>
    </cdr:to>
    <cdr:sp macro="" textlink="">
      <cdr:nvSpPr>
        <cdr:cNvPr id="8" name="กล่องข้อความ 7"/>
        <cdr:cNvSpPr txBox="1"/>
      </cdr:nvSpPr>
      <cdr:spPr>
        <a:xfrm xmlns:a="http://schemas.openxmlformats.org/drawingml/2006/main">
          <a:off x="5341878" y="1085841"/>
          <a:ext cx="1100652" cy="4208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>
            <a:lnSpc>
              <a:spcPct val="100000"/>
            </a:lnSpc>
          </a:pPr>
          <a:r>
            <a:rPr lang="th-TH" sz="1400" b="1" dirty="0">
              <a:solidFill>
                <a:srgbClr val="002060"/>
              </a:solidFill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ล้านบาท</a:t>
          </a:r>
        </a:p>
      </cdr:txBody>
    </cdr:sp>
  </cdr:relSizeAnchor>
  <cdr:relSizeAnchor xmlns:cdr="http://schemas.openxmlformats.org/drawingml/2006/chartDrawing">
    <cdr:from>
      <cdr:x>0.62058</cdr:x>
      <cdr:y>0</cdr:y>
    </cdr:from>
    <cdr:to>
      <cdr:x>1</cdr:x>
      <cdr:y>0.06486</cdr:y>
    </cdr:to>
    <cdr:sp macro="" textlink="">
      <cdr:nvSpPr>
        <cdr:cNvPr id="9" name="สี่เหลี่ยมผืนผ้ามุมมน 8"/>
        <cdr:cNvSpPr/>
      </cdr:nvSpPr>
      <cdr:spPr>
        <a:xfrm xmlns:a="http://schemas.openxmlformats.org/drawingml/2006/main">
          <a:off x="5323126" y="-629920"/>
          <a:ext cx="3254537" cy="300390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5">
            <a:lumMod val="40000"/>
            <a:lumOff val="60000"/>
            <a:alpha val="70000"/>
          </a:schemeClr>
        </a:solidFill>
        <a:ln xmlns:a="http://schemas.openxmlformats.org/drawingml/2006/main">
          <a:solidFill>
            <a:schemeClr val="accent5">
              <a:lumMod val="50000"/>
            </a:schemeClr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165100" prst="coolSlant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18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181" algn="l" defTabSz="45718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364" algn="l" defTabSz="45718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545" algn="l" defTabSz="45718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727" algn="l" defTabSz="45718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5909" algn="l" defTabSz="45718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090" algn="l" defTabSz="45718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272" algn="l" defTabSz="45718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454" algn="l" defTabSz="457181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16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ข้อมูล ณ วันที่ 15 มิถุนายน 2565</a:t>
          </a:r>
        </a:p>
      </cdr:txBody>
    </cdr:sp>
  </cdr:relSizeAnchor>
  <cdr:relSizeAnchor xmlns:cdr="http://schemas.openxmlformats.org/drawingml/2006/chartDrawing">
    <cdr:from>
      <cdr:x>0.7306</cdr:x>
      <cdr:y>0.24583</cdr:y>
    </cdr:from>
    <cdr:to>
      <cdr:x>0.83753</cdr:x>
      <cdr:y>0.30587</cdr:y>
    </cdr:to>
    <cdr:sp macro="" textlink="">
      <cdr:nvSpPr>
        <cdr:cNvPr id="10" name="กล่องข้อความ 7"/>
        <cdr:cNvSpPr txBox="1"/>
      </cdr:nvSpPr>
      <cdr:spPr>
        <a:xfrm xmlns:a="http://schemas.openxmlformats.org/drawingml/2006/main">
          <a:off x="6266824" y="1138548"/>
          <a:ext cx="917209" cy="2780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100000"/>
            </a:lnSpc>
          </a:pPr>
          <a:r>
            <a:rPr lang="th-TH" sz="1400" b="1" dirty="0">
              <a:solidFill>
                <a:srgbClr val="002060"/>
              </a:solidFill>
              <a:effectLst/>
              <a:latin typeface="Chulabhorn Likit Text" panose="00000500000000000000" pitchFamily="50" charset="-34"/>
              <a:cs typeface="Chulabhorn Likit Text" panose="00000500000000000000" pitchFamily="50" charset="-34"/>
            </a:rPr>
            <a:t>ล้านบาท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0.84564</cdr:x>
      <cdr:y>0.31564</cdr:y>
    </cdr:from>
    <cdr:to>
      <cdr:x>0.9162</cdr:x>
      <cdr:y>0.4213</cdr:y>
    </cdr:to>
    <cdr:sp macro="" textlink="">
      <cdr:nvSpPr>
        <cdr:cNvPr id="3" name="TextBox 25"/>
        <cdr:cNvSpPr txBox="1"/>
      </cdr:nvSpPr>
      <cdr:spPr>
        <a:xfrm xmlns:a="http://schemas.openxmlformats.org/drawingml/2006/main">
          <a:off x="8591702" y="1609043"/>
          <a:ext cx="716889" cy="53863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th-TH"/>
          </a:defPPr>
          <a:lvl1pPr marL="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2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1600" b="1" dirty="0">
              <a:solidFill>
                <a:srgbClr val="FF66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ปี 2565</a:t>
          </a:r>
        </a:p>
      </cdr:txBody>
    </cdr:sp>
  </cdr:relSizeAnchor>
  <cdr:relSizeAnchor xmlns:cdr="http://schemas.openxmlformats.org/drawingml/2006/chartDrawing">
    <cdr:from>
      <cdr:x>0.91489</cdr:x>
      <cdr:y>0.27431</cdr:y>
    </cdr:from>
    <cdr:to>
      <cdr:x>0.98686</cdr:x>
      <cdr:y>0.37997</cdr:y>
    </cdr:to>
    <cdr:sp macro="" textlink="">
      <cdr:nvSpPr>
        <cdr:cNvPr id="4" name="TextBox 25">
          <a:extLst xmlns:a="http://schemas.openxmlformats.org/drawingml/2006/main">
            <a:ext uri="{FF2B5EF4-FFF2-40B4-BE49-F238E27FC236}">
              <a16:creationId xmlns:a16="http://schemas.microsoft.com/office/drawing/2014/main" id="{F5B50BF0-EA4E-4F17-BD0B-E4CE4AE22EB2}"/>
            </a:ext>
          </a:extLst>
        </cdr:cNvPr>
        <cdr:cNvSpPr txBox="1"/>
      </cdr:nvSpPr>
      <cdr:spPr>
        <a:xfrm xmlns:a="http://schemas.openxmlformats.org/drawingml/2006/main">
          <a:off x="9295295" y="1518098"/>
          <a:ext cx="731215" cy="5847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1600" b="1" dirty="0">
              <a:solidFill>
                <a:srgbClr val="0070C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ปี 2564</a:t>
          </a:r>
        </a:p>
      </cdr:txBody>
    </cdr:sp>
  </cdr:relSizeAnchor>
  <cdr:relSizeAnchor xmlns:cdr="http://schemas.openxmlformats.org/drawingml/2006/chartDrawing">
    <cdr:from>
      <cdr:x>0.06081</cdr:x>
      <cdr:y>0.02936</cdr:y>
    </cdr:from>
    <cdr:to>
      <cdr:x>0.68062</cdr:x>
      <cdr:y>0.11748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617830" y="162512"/>
          <a:ext cx="6297269" cy="487651"/>
        </a:xfrm>
        <a:prstGeom xmlns:a="http://schemas.openxmlformats.org/drawingml/2006/main" prst="homePlate">
          <a:avLst/>
        </a:prstGeom>
        <a:solidFill xmlns:a="http://schemas.openxmlformats.org/drawingml/2006/main">
          <a:schemeClr val="accent2">
            <a:lumMod val="50000"/>
          </a:schemeClr>
        </a:solidFill>
        <a:ln xmlns:a="http://schemas.openxmlformats.org/drawingml/2006/main"/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0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3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th-TH" sz="1600" b="1" dirty="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  <a:p xmlns:a="http://schemas.openxmlformats.org/drawingml/2006/main">
          <a:r>
            <a:rPr lang="th-TH" sz="1600" b="1" dirty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เปรียบเทียบผลการเบิกจ่ายงบประมาณประจำปี 2564 กับ ปี 2565</a:t>
          </a:r>
        </a:p>
        <a:p xmlns:a="http://schemas.openxmlformats.org/drawingml/2006/main">
          <a:endParaRPr lang="th-TH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cdr:txBody>
    </cdr:sp>
  </cdr:relSizeAnchor>
  <cdr:relSizeAnchor xmlns:cdr="http://schemas.openxmlformats.org/drawingml/2006/chartDrawing">
    <cdr:from>
      <cdr:x>0.75582</cdr:x>
      <cdr:y>0</cdr:y>
    </cdr:from>
    <cdr:to>
      <cdr:x>1</cdr:x>
      <cdr:y>0.0634</cdr:y>
    </cdr:to>
    <cdr:sp macro="" textlink="">
      <cdr:nvSpPr>
        <cdr:cNvPr id="7" name="สี่เหลี่ยมผืนผ้ามุมมน 6"/>
        <cdr:cNvSpPr/>
      </cdr:nvSpPr>
      <cdr:spPr>
        <a:xfrm xmlns:a="http://schemas.openxmlformats.org/drawingml/2006/main">
          <a:off x="7679130" y="-617222"/>
          <a:ext cx="2480869" cy="323198"/>
        </a:xfrm>
        <a:prstGeom xmlns:a="http://schemas.openxmlformats.org/drawingml/2006/main" prst="roundRect">
          <a:avLst/>
        </a:prstGeom>
        <a:solidFill xmlns:a="http://schemas.openxmlformats.org/drawingml/2006/main">
          <a:srgbClr val="FFD9D9"/>
        </a:solidFill>
        <a:ln xmlns:a="http://schemas.openxmlformats.org/drawingml/2006/main">
          <a:solidFill>
            <a:srgbClr val="CC99FF"/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165100" prst="coolSlant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th-TH"/>
          </a:defPPr>
          <a:lvl1pPr marL="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14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ข้อมูล ณ 15 มิถุนายน 2565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0.78912</cdr:x>
      <cdr:y>0.01718</cdr:y>
    </cdr:from>
    <cdr:to>
      <cdr:x>0.96698</cdr:x>
      <cdr:y>0.13057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3777028" y="77238"/>
          <a:ext cx="851318" cy="5097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th-TH" sz="12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เป้าหมาย</a:t>
          </a:r>
        </a:p>
        <a:p xmlns:a="http://schemas.openxmlformats.org/drawingml/2006/main">
          <a:pPr algn="ctr"/>
          <a:r>
            <a:rPr lang="th-TH" sz="12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100</a:t>
          </a:r>
        </a:p>
        <a:p xmlns:a="http://schemas.openxmlformats.org/drawingml/2006/main">
          <a:pPr algn="ctr"/>
          <a:endParaRPr lang="th-TH" sz="1400" b="1" dirty="0">
            <a:solidFill>
              <a:srgbClr val="002060"/>
            </a:solidFill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cdr:txBody>
    </cdr:sp>
  </cdr:relSizeAnchor>
  <cdr:relSizeAnchor xmlns:cdr="http://schemas.openxmlformats.org/drawingml/2006/chartDrawing">
    <cdr:from>
      <cdr:x>0.57849</cdr:x>
      <cdr:y>0.03264</cdr:y>
    </cdr:from>
    <cdr:to>
      <cdr:x>0.72376</cdr:x>
      <cdr:y>0.07833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2768873" y="146756"/>
          <a:ext cx="695317" cy="205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1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167.25</a:t>
          </a:r>
          <a:endParaRPr lang="th-TH" sz="1100" b="1" dirty="0">
            <a:solidFill>
              <a:srgbClr val="002060"/>
            </a:solidFill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0.73181</cdr:x>
      <cdr:y>0</cdr:y>
    </cdr:from>
    <cdr:to>
      <cdr:x>0.91067</cdr:x>
      <cdr:y>0.10947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3400709" y="0"/>
          <a:ext cx="831164" cy="46652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th-TH" sz="12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เป้าหมาย 5</a:t>
          </a:r>
        </a:p>
      </cdr:txBody>
    </cdr:sp>
  </cdr:relSizeAnchor>
  <cdr:relSizeAnchor xmlns:cdr="http://schemas.openxmlformats.org/drawingml/2006/chartDrawing">
    <cdr:from>
      <cdr:x>0.56579</cdr:x>
      <cdr:y>0.18325</cdr:y>
    </cdr:from>
    <cdr:to>
      <cdr:x>0.62113</cdr:x>
      <cdr:y>0.2436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2629203" y="780962"/>
          <a:ext cx="257175" cy="2571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th-TH" sz="12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4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0.76976</cdr:x>
      <cdr:y>0</cdr:y>
    </cdr:from>
    <cdr:to>
      <cdr:x>0.94107</cdr:x>
      <cdr:y>0.11051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3401562" y="-1259771"/>
          <a:ext cx="757022" cy="4923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th-TH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เป้าหมาย</a:t>
          </a:r>
        </a:p>
        <a:p xmlns:a="http://schemas.openxmlformats.org/drawingml/2006/main">
          <a:pPr algn="ctr"/>
          <a:r>
            <a:rPr lang="th-TH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100</a:t>
          </a:r>
        </a:p>
      </cdr:txBody>
    </cdr:sp>
  </cdr:relSizeAnchor>
  <cdr:relSizeAnchor xmlns:cdr="http://schemas.openxmlformats.org/drawingml/2006/chartDrawing">
    <cdr:from>
      <cdr:x>0.52167</cdr:x>
      <cdr:y>0.65128</cdr:y>
    </cdr:from>
    <cdr:to>
      <cdr:x>0.67389</cdr:x>
      <cdr:y>0.7197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2305269" y="2901583"/>
          <a:ext cx="672663" cy="3048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th-TH" sz="12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71.08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902076" y="2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A74C7-ACB0-4EC4-AC49-EABDB89AEE9D}" type="datetimeFigureOut">
              <a:rPr lang="th-TH" smtClean="0"/>
              <a:t>27/06/65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520240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902076" y="9520240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E47EA-5A7A-4822-8210-06A4D03C7C3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85151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02076" y="2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8BFDC-ECE7-43E2-87D2-133B36FE0225}" type="datetimeFigureOut">
              <a:rPr lang="th-TH" smtClean="0"/>
              <a:t>27/06/65</a:t>
            </a:fld>
            <a:endParaRPr lang="th-TH" dirty="0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0950"/>
            <a:ext cx="6013450" cy="3382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8975" y="4822827"/>
            <a:ext cx="5511800" cy="394652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520241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902076" y="9520241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F51A1-A190-4FE8-BD22-59A8BF5E5BA7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79728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41693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55205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345863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598818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919227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56210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101093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926490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618940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137168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70390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862162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508945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753737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522847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679300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129591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711121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856801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129044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912038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19283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110333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208706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078373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160793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276054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054663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771968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2164667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843855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8570842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98282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9370998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15391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7792886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1452661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4237943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5666195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0219454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5504004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8758059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3053964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34818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3351001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2368052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2010309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025204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5358880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60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1567433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61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8094451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62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5163328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70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8409499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83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2528424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84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52376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96575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70337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30091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08113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935302"/>
            <a:ext cx="7620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3001698"/>
            <a:ext cx="7620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27/06/65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375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27/06/65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12967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304271"/>
            <a:ext cx="2190750" cy="484319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304271"/>
            <a:ext cx="6445250" cy="4843198"/>
          </a:xfrm>
        </p:spPr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27/06/65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06994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27/06/65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46767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1424782"/>
            <a:ext cx="8763000" cy="2377281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3824553"/>
            <a:ext cx="8763000" cy="1250156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27/06/65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3449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521354"/>
            <a:ext cx="4318000" cy="3626115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521354"/>
            <a:ext cx="4318000" cy="3626115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27/06/65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66159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304271"/>
            <a:ext cx="8763000" cy="1104636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1400969"/>
            <a:ext cx="4298156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2087563"/>
            <a:ext cx="4298156" cy="3070490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0" y="1400969"/>
            <a:ext cx="4319323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0" y="2087563"/>
            <a:ext cx="4319323" cy="3070490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27/06/65</a:t>
            </a:fld>
            <a:endParaRPr lang="th-T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8374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27/06/65</a:t>
            </a:fld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92608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27/06/65</a:t>
            </a:fld>
            <a:endParaRPr lang="th-T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37967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822855"/>
            <a:ext cx="5143500" cy="406135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27/06/65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16697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19323" y="822855"/>
            <a:ext cx="5143500" cy="4061354"/>
          </a:xfrm>
        </p:spPr>
        <p:txBody>
          <a:bodyPr anchor="t"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27/06/65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8248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304271"/>
            <a:ext cx="87630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1521354"/>
            <a:ext cx="87630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5296959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070FC-0B66-45F4-862E-AC35BDE9927B}" type="datetimeFigureOut">
              <a:rPr lang="th-TH" smtClean="0"/>
              <a:t>27/06/65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5296959"/>
            <a:ext cx="3429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5296959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83032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chart" Target="../charts/char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4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รูปแบบอิสระ: รูปร่าง 47">
            <a:extLst>
              <a:ext uri="{FF2B5EF4-FFF2-40B4-BE49-F238E27FC236}">
                <a16:creationId xmlns:a16="http://schemas.microsoft.com/office/drawing/2014/main" id="{29036FF3-7A27-455C-9CA3-A5012948D940}"/>
              </a:ext>
            </a:extLst>
          </p:cNvPr>
          <p:cNvSpPr/>
          <p:nvPr/>
        </p:nvSpPr>
        <p:spPr>
          <a:xfrm>
            <a:off x="-840657" y="5749786"/>
            <a:ext cx="5264883" cy="1268"/>
          </a:xfrm>
          <a:custGeom>
            <a:avLst/>
            <a:gdLst>
              <a:gd name="connsiteX0" fmla="*/ 0 w 5679852"/>
              <a:gd name="connsiteY0" fmla="*/ 0 h 908"/>
              <a:gd name="connsiteX1" fmla="*/ 5679852 w 5679852"/>
              <a:gd name="connsiteY1" fmla="*/ 0 h 908"/>
              <a:gd name="connsiteX2" fmla="*/ 5678920 w 5679852"/>
              <a:gd name="connsiteY2" fmla="*/ 908 h 908"/>
              <a:gd name="connsiteX3" fmla="*/ 0 w 5679852"/>
              <a:gd name="connsiteY3" fmla="*/ 908 h 908"/>
              <a:gd name="connsiteX4" fmla="*/ 0 w 5679852"/>
              <a:gd name="connsiteY4" fmla="*/ 0 h 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9852" h="908">
                <a:moveTo>
                  <a:pt x="0" y="0"/>
                </a:moveTo>
                <a:lnTo>
                  <a:pt x="5679852" y="0"/>
                </a:lnTo>
                <a:lnTo>
                  <a:pt x="5678920" y="908"/>
                </a:lnTo>
                <a:lnTo>
                  <a:pt x="0" y="90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sz="2000"/>
          </a:p>
        </p:txBody>
      </p:sp>
      <p:sp>
        <p:nvSpPr>
          <p:cNvPr id="33" name="สี่เหลี่ยมผืนผ้า 32">
            <a:extLst>
              <a:ext uri="{FF2B5EF4-FFF2-40B4-BE49-F238E27FC236}">
                <a16:creationId xmlns:a16="http://schemas.microsoft.com/office/drawing/2014/main" id="{C7C27DC1-E922-4D56-BF27-89FA35DEDA5D}"/>
              </a:ext>
            </a:extLst>
          </p:cNvPr>
          <p:cNvSpPr/>
          <p:nvPr/>
        </p:nvSpPr>
        <p:spPr>
          <a:xfrm>
            <a:off x="480896" y="1853481"/>
            <a:ext cx="8923661" cy="1969193"/>
          </a:xfrm>
          <a:prstGeom prst="flowChartAlternateProcess">
            <a:avLst/>
          </a:prstGeom>
          <a:solidFill>
            <a:srgbClr val="FFDDD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spcAft>
                <a:spcPts val="400"/>
              </a:spcAft>
            </a:pPr>
            <a:r>
              <a:rPr lang="th-TH" sz="2000" b="1" dirty="0">
                <a:solidFill>
                  <a:srgbClr val="002060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  <a:t>การประชุมคณะกรรมการบริหารกองทุนพัฒนาบทบาทสตรี ครั้งที่ 6/2565</a:t>
            </a:r>
          </a:p>
          <a:p>
            <a:pPr algn="ctr">
              <a:lnSpc>
                <a:spcPct val="150000"/>
              </a:lnSpc>
              <a:spcAft>
                <a:spcPts val="400"/>
              </a:spcAft>
            </a:pPr>
            <a:r>
              <a:rPr lang="th-TH" sz="2000" b="1" spc="-10" dirty="0">
                <a:solidFill>
                  <a:srgbClr val="002060"/>
                </a:solidFill>
                <a:latin typeface="Chulabhorn Likit Display Medium" panose="00000600000000000000" pitchFamily="50" charset="-34"/>
                <a:ea typeface="Times New Roman" panose="02020603050405020304" pitchFamily="18" charset="0"/>
                <a:cs typeface="Chulabhorn Likit Display Medium" panose="00000600000000000000" pitchFamily="50" charset="-34"/>
              </a:rPr>
              <a:t>รูปแบบออนไลน์ (ระบบ </a:t>
            </a:r>
            <a:r>
              <a:rPr lang="en-US" sz="2000" b="1" spc="-10" dirty="0">
                <a:solidFill>
                  <a:srgbClr val="002060"/>
                </a:solidFill>
                <a:latin typeface="Chulabhorn Likit Display Medium" panose="00000600000000000000" pitchFamily="50" charset="-34"/>
                <a:ea typeface="Times New Roman" panose="02020603050405020304" pitchFamily="18" charset="0"/>
                <a:cs typeface="Chulabhorn Likit Display Medium" panose="00000600000000000000" pitchFamily="50" charset="-34"/>
              </a:rPr>
              <a:t>Zoom Cloud Meetings</a:t>
            </a:r>
            <a:r>
              <a:rPr lang="th-TH" sz="2000" b="1" spc="-10" dirty="0">
                <a:solidFill>
                  <a:srgbClr val="002060"/>
                </a:solidFill>
                <a:latin typeface="Chulabhorn Likit Display Medium" panose="00000600000000000000" pitchFamily="50" charset="-34"/>
                <a:ea typeface="Times New Roman" panose="02020603050405020304" pitchFamily="18" charset="0"/>
                <a:cs typeface="Chulabhorn Likit Display Medium" panose="00000600000000000000" pitchFamily="50" charset="-34"/>
              </a:rPr>
              <a:t>) </a:t>
            </a:r>
            <a:endParaRPr lang="th-TH" sz="2000" b="1" dirty="0">
              <a:solidFill>
                <a:srgbClr val="002060"/>
              </a:solidFill>
              <a:latin typeface="Chulabhorn Likit Display Medium" panose="00000600000000000000" pitchFamily="50" charset="-34"/>
              <a:cs typeface="Chulabhorn Likit Display Medium" panose="00000600000000000000" pitchFamily="50" charset="-34"/>
            </a:endParaRPr>
          </a:p>
          <a:p>
            <a:pPr algn="ctr">
              <a:lnSpc>
                <a:spcPct val="150000"/>
              </a:lnSpc>
              <a:spcAft>
                <a:spcPts val="400"/>
              </a:spcAft>
            </a:pPr>
            <a:r>
              <a:rPr lang="th-TH" sz="2000" b="1" dirty="0">
                <a:solidFill>
                  <a:srgbClr val="002060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  <a:t>วันจันทร์ที่ 27 มิถุนายน 2565</a:t>
            </a:r>
            <a:r>
              <a:rPr lang="en-US" sz="2000" b="1" dirty="0">
                <a:solidFill>
                  <a:srgbClr val="002060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  <a:t> </a:t>
            </a:r>
            <a:r>
              <a:rPr lang="th-TH" sz="2000" b="1" dirty="0">
                <a:solidFill>
                  <a:srgbClr val="002060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  <a:t>เวลา 13.30 - 16.30 น.</a:t>
            </a:r>
            <a:br>
              <a:rPr lang="th-TH" sz="2000" b="1" dirty="0">
                <a:solidFill>
                  <a:srgbClr val="002060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</a:br>
            <a:r>
              <a:rPr lang="th-TH" sz="2000" b="1" dirty="0">
                <a:solidFill>
                  <a:srgbClr val="002060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  <a:t>ห้องประชุม 5001 ชั้น 5 กรมการพัฒนาชุมชน </a:t>
            </a:r>
          </a:p>
        </p:txBody>
      </p:sp>
      <p:pic>
        <p:nvPicPr>
          <p:cNvPr id="35" name="รูปภาพ 34">
            <a:extLst>
              <a:ext uri="{FF2B5EF4-FFF2-40B4-BE49-F238E27FC236}">
                <a16:creationId xmlns:a16="http://schemas.microsoft.com/office/drawing/2014/main" id="{DD640411-EFE3-424B-A910-D36FA66C9B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927" y="594117"/>
            <a:ext cx="1229128" cy="1231179"/>
          </a:xfrm>
          <a:prstGeom prst="rect">
            <a:avLst/>
          </a:prstGeom>
        </p:spPr>
      </p:pic>
      <p:pic>
        <p:nvPicPr>
          <p:cNvPr id="36" name="รูปภาพ 35">
            <a:extLst>
              <a:ext uri="{FF2B5EF4-FFF2-40B4-BE49-F238E27FC236}">
                <a16:creationId xmlns:a16="http://schemas.microsoft.com/office/drawing/2014/main" id="{E7EA978A-A5ED-4793-AA82-AD84746372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990" y="606936"/>
            <a:ext cx="1229128" cy="1229128"/>
          </a:xfrm>
          <a:prstGeom prst="rect">
            <a:avLst/>
          </a:prstGeom>
        </p:spPr>
      </p:pic>
      <p:pic>
        <p:nvPicPr>
          <p:cNvPr id="38" name="รูปภาพ 37">
            <a:extLst>
              <a:ext uri="{FF2B5EF4-FFF2-40B4-BE49-F238E27FC236}">
                <a16:creationId xmlns:a16="http://schemas.microsoft.com/office/drawing/2014/main" id="{4E41D2AD-368A-428D-9EEB-34E56B6B1C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6" b="89744" l="67317" r="98415">
                        <a14:foregroundMark x1="69390" y1="79808" x2="69390" y2="79808"/>
                        <a14:foregroundMark x1="76707" y1="81731" x2="76707" y2="81731"/>
                        <a14:foregroundMark x1="83780" y1="81410" x2="83780" y2="81410"/>
                        <a14:foregroundMark x1="88659" y1="71154" x2="88659" y2="71154"/>
                        <a14:foregroundMark x1="80244" y1="51282" x2="80244" y2="51282"/>
                        <a14:foregroundMark x1="82073" y1="20192" x2="82073" y2="20192"/>
                        <a14:backgroundMark x1="73293" y1="20192" x2="73293" y2="20192"/>
                        <a14:backgroundMark x1="72439" y1="63782" x2="72439" y2="63782"/>
                        <a14:backgroundMark x1="73902" y1="62821" x2="73902" y2="6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59" b="9061"/>
          <a:stretch/>
        </p:blipFill>
        <p:spPr>
          <a:xfrm>
            <a:off x="911366" y="3822674"/>
            <a:ext cx="1264460" cy="133223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-23582" y="5244024"/>
            <a:ext cx="10183583" cy="521726"/>
            <a:chOff x="-23582" y="5244024"/>
            <a:chExt cx="10183583" cy="521726"/>
          </a:xfrm>
        </p:grpSpPr>
        <p:grpSp>
          <p:nvGrpSpPr>
            <p:cNvPr id="2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44024"/>
              <a:ext cx="10183583" cy="521726"/>
              <a:chOff x="-21225" y="4584327"/>
              <a:chExt cx="9165225" cy="622658"/>
            </a:xfrm>
          </p:grpSpPr>
          <p:pic>
            <p:nvPicPr>
              <p:cNvPr id="13" name="Picture 20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14" name="Picture 2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15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28" name="Picture 35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29" name="Picture 36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17" name="Picture 24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18" name="Picture 25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19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25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26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27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21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499" y="4584327"/>
                <a:ext cx="1081501" cy="567984"/>
                <a:chOff x="10426806" y="6384245"/>
                <a:chExt cx="1777706" cy="484982"/>
              </a:xfrm>
            </p:grpSpPr>
            <p:sp>
              <p:nvSpPr>
                <p:cNvPr id="22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06" y="6384245"/>
                  <a:ext cx="1760999" cy="472847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23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31001" y="6507741"/>
                  <a:ext cx="1773511" cy="361486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9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42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186034">
              <a:off x="8826803" y="5265831"/>
              <a:ext cx="451167" cy="477135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pic>
        <p:nvPicPr>
          <p:cNvPr id="37" name="รูปภาพ 36">
            <a:extLst>
              <a:ext uri="{FF2B5EF4-FFF2-40B4-BE49-F238E27FC236}">
                <a16:creationId xmlns:a16="http://schemas.microsoft.com/office/drawing/2014/main" id="{82AB4C5E-4B16-4E82-81E9-3B1A3938708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00"/>
          <a:stretch/>
        </p:blipFill>
        <p:spPr>
          <a:xfrm>
            <a:off x="6711799" y="3635203"/>
            <a:ext cx="3455761" cy="1617118"/>
          </a:xfrm>
          <a:prstGeom prst="rect">
            <a:avLst/>
          </a:prstGeom>
        </p:spPr>
      </p:pic>
      <p:grpSp>
        <p:nvGrpSpPr>
          <p:cNvPr id="71" name="Group 70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72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77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8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9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80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73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74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75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76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</p:spTree>
    <p:extLst>
      <p:ext uri="{BB962C8B-B14F-4D97-AF65-F5344CB8AC3E}">
        <p14:creationId xmlns:p14="http://schemas.microsoft.com/office/powerpoint/2010/main" val="3240837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561593" y="2347908"/>
            <a:ext cx="9022702" cy="110871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</a:pPr>
            <a:r>
              <a:rPr lang="th-TH" sz="2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3.1 การติดตามมติที่ประชุมครั้งที่ 5/2565</a:t>
            </a:r>
          </a:p>
          <a:p>
            <a:pPr algn="ctr">
              <a:spcAft>
                <a:spcPts val="600"/>
              </a:spcAft>
            </a:pPr>
            <a:r>
              <a:rPr lang="th-TH" sz="2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วันจันทร์ที่ 23 พฤษภาคม 2565</a:t>
            </a:r>
          </a:p>
        </p:txBody>
      </p:sp>
      <p:grpSp>
        <p:nvGrpSpPr>
          <p:cNvPr id="124" name="Group 123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125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128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129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130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140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141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131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132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133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137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38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39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34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135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36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126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127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35454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47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52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3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4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55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48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49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50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51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32" name="TextBox 31"/>
          <p:cNvSpPr txBox="1"/>
          <p:nvPr/>
        </p:nvSpPr>
        <p:spPr>
          <a:xfrm>
            <a:off x="797764" y="6443"/>
            <a:ext cx="4565984" cy="47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b="1" dirty="0">
                <a:ln w="0"/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3 เรื่อง สืบเนื่องจากการประชุม</a:t>
            </a:r>
          </a:p>
        </p:txBody>
      </p:sp>
    </p:spTree>
    <p:extLst>
      <p:ext uri="{BB962C8B-B14F-4D97-AF65-F5344CB8AC3E}">
        <p14:creationId xmlns:p14="http://schemas.microsoft.com/office/powerpoint/2010/main" val="1015314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 9"/>
          <p:cNvSpPr/>
          <p:nvPr/>
        </p:nvSpPr>
        <p:spPr>
          <a:xfrm>
            <a:off x="4930246" y="2057412"/>
            <a:ext cx="1847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300000"/>
              </a:lnSpc>
            </a:pPr>
            <a:endParaRPr lang="en-US" sz="20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-2576" y="468631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FC495525-1105-46F8-AD3B-C5B7B769CE37}"/>
              </a:ext>
            </a:extLst>
          </p:cNvPr>
          <p:cNvSpPr/>
          <p:nvPr/>
        </p:nvSpPr>
        <p:spPr>
          <a:xfrm>
            <a:off x="-2576" y="-1013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40000"/>
              </a:lnSpc>
            </a:pPr>
            <a:r>
              <a:rPr lang="th-TH" sz="2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3.1 การติดตามมติที่ประชุมครั้งที่ 5/2565 วันจันทร์ที่ 23 พฤษภาคม 2565</a:t>
            </a:r>
          </a:p>
          <a:p>
            <a:pPr algn="ctr"/>
            <a:endParaRPr lang="th-TH" sz="2200" dirty="0"/>
          </a:p>
        </p:txBody>
      </p:sp>
      <p:graphicFrame>
        <p:nvGraphicFramePr>
          <p:cNvPr id="13" name="ตาราง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609776"/>
              </p:ext>
            </p:extLst>
          </p:nvPr>
        </p:nvGraphicFramePr>
        <p:xfrm>
          <a:off x="216666" y="635000"/>
          <a:ext cx="9721515" cy="5051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3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8123">
                  <a:extLst>
                    <a:ext uri="{9D8B030D-6E8A-4147-A177-3AD203B41FA5}">
                      <a16:colId xmlns:a16="http://schemas.microsoft.com/office/drawing/2014/main" val="446896716"/>
                    </a:ext>
                  </a:extLst>
                </a:gridCol>
              </a:tblGrid>
              <a:tr h="3538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th-TH" sz="18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เรื่อง</a:t>
                      </a:r>
                    </a:p>
                  </a:txBody>
                  <a:tcPr marL="101600" marR="101600" marT="50800" marB="50800">
                    <a:solidFill>
                      <a:srgbClr val="ADC2A9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ผลการดำเนินการ</a:t>
                      </a:r>
                    </a:p>
                  </a:txBody>
                  <a:tcPr marL="101600" marR="101600" marT="50800" marB="50800">
                    <a:solidFill>
                      <a:srgbClr val="ADC2A9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5940">
                <a:tc>
                  <a:txBody>
                    <a:bodyPr/>
                    <a:lstStyle/>
                    <a:p>
                      <a:r>
                        <a:rPr lang="th-TH" sz="16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ระเบียบวาระที่ 5 เรื่องเพื่อพิจารณา</a:t>
                      </a:r>
                      <a:endParaRPr lang="en-US" sz="16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th-TH" sz="15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5.3 ขออนุมัติโครงการประเภทเงินอุดหนุน</a:t>
                      </a:r>
                      <a:endParaRPr lang="en-US" sz="15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76197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u="sng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ที่ประชุมได้ร่วมพิจารณาและมีข้อเสนอแนะดังนี้</a:t>
                      </a:r>
                      <a:r>
                        <a:rPr lang="th-TH" sz="15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</a:t>
                      </a:r>
                      <a:r>
                        <a:rPr lang="th-TH" sz="15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5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40000"/>
                        </a:lnSpc>
                        <a:spcAft>
                          <a:spcPts val="200"/>
                        </a:spcAft>
                      </a:pPr>
                      <a:r>
                        <a:rPr lang="th-TH" sz="14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</a:t>
                      </a:r>
                      <a:r>
                        <a:rPr lang="th-TH" sz="1400" kern="1200" spc="-4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ให้</a:t>
                      </a:r>
                      <a:r>
                        <a:rPr lang="th-TH" sz="14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คณะกรรมการพัฒนาสตรีภาค</a:t>
                      </a:r>
                      <a:r>
                        <a:rPr lang="en-US" sz="14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(</a:t>
                      </a:r>
                      <a:r>
                        <a:rPr lang="th-TH" sz="14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กพสภ</a:t>
                      </a:r>
                      <a:r>
                        <a:rPr lang="en-US" sz="14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.) </a:t>
                      </a:r>
                      <a:r>
                        <a:rPr lang="th-TH" sz="14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ภาคกลางดำเนินการปรับแก้ไขตารางการฝึกอบรมโครงการเพิ่มประสิทธิภาพคณะกรรมการพัฒนาสตรีภาค (กพสภ.) ภาคกลาง ในกิจกรรมของวันที่ 2 ช่วงเวลา 13.00 - 16.00 น. </a:t>
                      </a:r>
                      <a:br>
                        <a:rPr lang="th-TH" sz="14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400" kern="1200" spc="-4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การจัดนิทรรศการผ้าไทยสตรีภาคกลางควรจัดในวันแรกของช่วงเช้าเพื่อแสดงถึง</a:t>
                      </a:r>
                      <a:r>
                        <a:rPr lang="th-TH" sz="14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ผลงานของการส่งเสริมผ้าไทยท้องถิ่นตามความเหมาะสม </a:t>
                      </a:r>
                      <a:endParaRPr lang="th-TH" sz="1400" kern="1200" spc="-6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40000"/>
                        </a:lnSpc>
                      </a:pPr>
                      <a:r>
                        <a:rPr lang="th-TH" sz="1400" b="1" u="sng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มติที่ประชุม</a:t>
                      </a:r>
                      <a:r>
                        <a:rPr lang="th-TH" sz="14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เห็นชอบในหลักการ และอนุมัติโครงการประเภทเงินอุดหนุน โครงการเพิ่มประสิทธิภาพคณะกรรมการพัฒนาสตรีภาค</a:t>
                      </a:r>
                      <a:r>
                        <a:rPr lang="en-US" sz="14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(</a:t>
                      </a:r>
                      <a:r>
                        <a:rPr lang="th-TH" sz="14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กพสภ</a:t>
                      </a:r>
                      <a:r>
                        <a:rPr lang="en-US" sz="14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.) </a:t>
                      </a:r>
                      <a:r>
                        <a:rPr lang="th-TH" sz="14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ภาคกลาง </a:t>
                      </a:r>
                      <a:r>
                        <a:rPr lang="th-TH" sz="1400" kern="1200" spc="-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และแสดงผลงานการส่งเสริมผ้าไทยท้องถิ่น งบประมาณ</a:t>
                      </a:r>
                      <a:r>
                        <a:rPr lang="en-US" sz="1400" kern="1200" spc="-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401,610</a:t>
                      </a:r>
                      <a:r>
                        <a:rPr lang="th-TH" sz="1400" kern="1200" spc="-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บาท</a:t>
                      </a:r>
                      <a:r>
                        <a:rPr lang="en-US" sz="1400" kern="1200" spc="-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400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(</a:t>
                      </a:r>
                      <a:r>
                        <a:rPr lang="th-TH" sz="1400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สี่แสน-</a:t>
                      </a:r>
                      <a:r>
                        <a:rPr lang="th-TH" sz="1400" kern="1200" spc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หนึ่งพันหกร้อยสิบบาทถ้วน</a:t>
                      </a:r>
                      <a:r>
                        <a:rPr lang="en-US" sz="1400" kern="1200" spc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)</a:t>
                      </a:r>
                      <a:r>
                        <a:rPr lang="th-TH" sz="1400" kern="1200" spc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โดยใช้งบประมาณตามแผนการดำเนินงาน</a:t>
                      </a:r>
                      <a:br>
                        <a:rPr lang="th-TH" sz="1400" kern="1200" spc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400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และแผนการใช้จ่ายงบประมาณกองทุนพัฒนาบทบาทสตรี ประจำปีงบประมาณ </a:t>
                      </a:r>
                      <a:r>
                        <a:rPr lang="th-TH" sz="1400" kern="1200" spc="-9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พ</a:t>
                      </a:r>
                      <a:r>
                        <a:rPr lang="en-US" sz="1400" kern="1200" spc="-9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th-TH" sz="1400" kern="1200" spc="-9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ศ</a:t>
                      </a:r>
                      <a:r>
                        <a:rPr lang="en-US" sz="1400" kern="1200" spc="-9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 2565 </a:t>
                      </a:r>
                      <a:r>
                        <a:rPr lang="th-TH" sz="1400" kern="1200" spc="-9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ของสำนักงานกองทุนพัฒนาบทบาทสตรี</a:t>
                      </a:r>
                      <a:r>
                        <a:rPr lang="en-US" sz="1400" kern="1200" spc="-9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(</a:t>
                      </a:r>
                      <a:r>
                        <a:rPr lang="th-TH" sz="1400" kern="1200" spc="-9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</a:t>
                      </a:r>
                      <a:r>
                        <a:rPr lang="en-US" sz="1400" kern="1200" spc="-9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.) </a:t>
                      </a:r>
                      <a:r>
                        <a:rPr lang="th-TH" sz="1400" kern="1200" spc="-9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และแจ้งให้คณะกรรมการ</a:t>
                      </a:r>
                      <a:r>
                        <a:rPr lang="th-TH" sz="1400" kern="1200" spc="-4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พัฒนาสตรีภาค</a:t>
                      </a:r>
                      <a:r>
                        <a:rPr lang="en-US" sz="1400" kern="1200" spc="-4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400" kern="1200" spc="-4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(</a:t>
                      </a:r>
                      <a:r>
                        <a:rPr lang="th-TH" sz="1400" kern="1200" spc="-4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กพสภ</a:t>
                      </a:r>
                      <a:r>
                        <a:rPr lang="en-US" sz="1400" kern="1200" spc="-4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.)</a:t>
                      </a:r>
                      <a:r>
                        <a:rPr lang="th-TH" sz="1400" kern="1200" spc="-4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ภาคกลาง ดำเนินการ</a:t>
                      </a:r>
                      <a:r>
                        <a:rPr lang="th-TH" sz="1400" kern="1200" spc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แก้ไขตามข้อเสนอแนะ</a:t>
                      </a:r>
                      <a:endParaRPr lang="en-US" sz="1400" kern="1200" spc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101600" marR="101600" marT="50800" marB="50800"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200"/>
                        </a:spcAft>
                      </a:pPr>
                      <a:r>
                        <a:rPr lang="en-US" sz="1400" spc="-3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Batang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Batang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endParaRPr lang="th-TH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Batang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  <a:spcBef>
                          <a:spcPts val="1600"/>
                        </a:spcBef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Batang"/>
                          <a:cs typeface="Chulabhorn Likit Text" panose="00000500000000000000" pitchFamily="50" charset="-34"/>
                        </a:rPr>
                        <a:t>สกส. ได้ทำหนังสือแจ้ง</a:t>
                      </a:r>
                      <a:r>
                        <a:rPr lang="th-TH" sz="1400" spc="-1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Batang"/>
                          <a:cs typeface="Chulabhorn Likit Text" panose="00000500000000000000" pitchFamily="50" charset="-34"/>
                        </a:rPr>
                        <a:t>จังหวัดชลบุรี เพื่อให้ดำเนินการ</a:t>
                      </a: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Batang"/>
                          <a:cs typeface="Chulabhorn Likit Text" panose="00000500000000000000" pitchFamily="50" charset="-34"/>
                        </a:rPr>
                        <a:t>ปรับปรุงแก้ไขตารางการฝึกอบรมโครงการเพิ่มประสิทธิภาพคณะกรรมการพัฒนาสตรีภาค (กพสภ.) </a:t>
                      </a:r>
                      <a:b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Batang"/>
                          <a:cs typeface="Chulabhorn Likit Text" panose="00000500000000000000" pitchFamily="50" charset="-34"/>
                        </a:rPr>
                      </a:br>
                      <a:r>
                        <a:rPr lang="th-TH" sz="1400" spc="-3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Batang"/>
                          <a:cs typeface="Chulabhorn Likit Text" panose="00000500000000000000" pitchFamily="50" charset="-34"/>
                        </a:rPr>
                        <a:t>ภาคกลาง ตามหนังสือ ที่ มท</a:t>
                      </a: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Batang"/>
                          <a:cs typeface="Chulabhorn Likit Text" panose="00000500000000000000" pitchFamily="50" charset="-34"/>
                        </a:rPr>
                        <a:t> 0416.2/4412 ลว 14 </a:t>
                      </a:r>
                      <a:r>
                        <a:rPr lang="th-TH" sz="1400" spc="-7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Batang"/>
                          <a:cs typeface="Chulabhorn Likit Text" panose="00000500000000000000" pitchFamily="50" charset="-34"/>
                        </a:rPr>
                        <a:t>มิถุนายน 2565 </a:t>
                      </a:r>
                      <a:r>
                        <a:rPr lang="th-TH" sz="14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และจังหวัดชลบุรีได้ดำเนินการแก้ไขตารางการฝึกอบรมโครงการเพิ่มประสิทธิภาพคณะกรรมการพัฒนาสตรีภาค (กพสภ.) ภาคกลางเรียบร้อยแล้วตามหนังสือ ที่ ชบ0019/ 15059 ลว 17 มิถุนายน 2565 </a:t>
                      </a:r>
                      <a:r>
                        <a:rPr lang="th-TH" sz="1400" spc="-7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Batang"/>
                          <a:cs typeface="Chulabhorn Likit Text" panose="00000500000000000000" pitchFamily="50" charset="-34"/>
                        </a:rPr>
                        <a:t>(เอกสารแนบ)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Batang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379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338968" y="2782572"/>
            <a:ext cx="9482063" cy="110871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th-TH" sz="22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3.2 รายงานการบริหารจัดการหนี้ของกองทุนพัฒนาบทบาทสตรี</a:t>
            </a:r>
          </a:p>
        </p:txBody>
      </p:sp>
      <p:grpSp>
        <p:nvGrpSpPr>
          <p:cNvPr id="105" name="Group 104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106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109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110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111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121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122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112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113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114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118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19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20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15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116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17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107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108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35454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46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51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2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3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54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</p:grpSp>
        <p:grpSp>
          <p:nvGrpSpPr>
            <p:cNvPr id="47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48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49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50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31" name="TextBox 30"/>
          <p:cNvSpPr txBox="1"/>
          <p:nvPr/>
        </p:nvSpPr>
        <p:spPr>
          <a:xfrm>
            <a:off x="619609" y="-27479"/>
            <a:ext cx="4565984" cy="507831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b="1" dirty="0">
                <a:ln w="0"/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3 เรื่อง สืบเนื่องจากการประชุม</a:t>
            </a:r>
          </a:p>
        </p:txBody>
      </p:sp>
    </p:spTree>
    <p:extLst>
      <p:ext uri="{BB962C8B-B14F-4D97-AF65-F5344CB8AC3E}">
        <p14:creationId xmlns:p14="http://schemas.microsoft.com/office/powerpoint/2010/main" val="3903919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สี่เหลี่ยมผืนผ้า 19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0" y="-1013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r>
              <a:rPr lang="th-TH" sz="3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sz="2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3.2 รายงานการบริหารจัดการหนี้ของกองทุนพัฒนาบทบาทสตรี</a:t>
            </a:r>
          </a:p>
          <a:p>
            <a:pPr algn="ctr"/>
            <a:endParaRPr lang="th-TH" dirty="0"/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0" y="468632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511088"/>
              </p:ext>
            </p:extLst>
          </p:nvPr>
        </p:nvGraphicFramePr>
        <p:xfrm>
          <a:off x="846076" y="1863969"/>
          <a:ext cx="8467847" cy="2671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352">
                  <a:extLst>
                    <a:ext uri="{9D8B030D-6E8A-4147-A177-3AD203B41FA5}">
                      <a16:colId xmlns:a16="http://schemas.microsoft.com/office/drawing/2014/main" val="404567474"/>
                    </a:ext>
                  </a:extLst>
                </a:gridCol>
                <a:gridCol w="1325041">
                  <a:extLst>
                    <a:ext uri="{9D8B030D-6E8A-4147-A177-3AD203B41FA5}">
                      <a16:colId xmlns:a16="http://schemas.microsoft.com/office/drawing/2014/main" val="574072618"/>
                    </a:ext>
                  </a:extLst>
                </a:gridCol>
                <a:gridCol w="2015168">
                  <a:extLst>
                    <a:ext uri="{9D8B030D-6E8A-4147-A177-3AD203B41FA5}">
                      <a16:colId xmlns:a16="http://schemas.microsoft.com/office/drawing/2014/main" val="2161352374"/>
                    </a:ext>
                  </a:extLst>
                </a:gridCol>
                <a:gridCol w="1946156">
                  <a:extLst>
                    <a:ext uri="{9D8B030D-6E8A-4147-A177-3AD203B41FA5}">
                      <a16:colId xmlns:a16="http://schemas.microsoft.com/office/drawing/2014/main" val="1846196331"/>
                    </a:ext>
                  </a:extLst>
                </a:gridCol>
                <a:gridCol w="1808130">
                  <a:extLst>
                    <a:ext uri="{9D8B030D-6E8A-4147-A177-3AD203B41FA5}">
                      <a16:colId xmlns:a16="http://schemas.microsoft.com/office/drawing/2014/main" val="2131337468"/>
                    </a:ext>
                  </a:extLst>
                </a:gridCol>
              </a:tblGrid>
              <a:tr h="1842724">
                <a:tc>
                  <a:txBody>
                    <a:bodyPr/>
                    <a:lstStyle/>
                    <a:p>
                      <a:pPr algn="ctr"/>
                      <a:r>
                        <a:rPr lang="th-TH" sz="1600" b="1" kern="1200" dirty="0">
                          <a:solidFill>
                            <a:srgbClr val="001E5C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ข้อมูล</a:t>
                      </a:r>
                      <a:endParaRPr lang="en-US" sz="1600" b="1" kern="1200" dirty="0">
                        <a:solidFill>
                          <a:srgbClr val="001E5C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r>
                        <a:rPr lang="th-TH" sz="1600" b="1" kern="1200" dirty="0">
                          <a:solidFill>
                            <a:srgbClr val="001E5C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วัน/เดือน/ปี</a:t>
                      </a:r>
                      <a:endParaRPr lang="en-US" sz="1600" dirty="0">
                        <a:solidFill>
                          <a:srgbClr val="001E5C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th-TH" sz="1600" dirty="0">
                          <a:solidFill>
                            <a:srgbClr val="001E5C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ปีที่อนุมัติ</a:t>
                      </a:r>
                      <a:endParaRPr lang="en-US" sz="1600" dirty="0">
                        <a:solidFill>
                          <a:srgbClr val="001E5C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th-TH" sz="1600" baseline="0" dirty="0">
                        <a:solidFill>
                          <a:srgbClr val="001E5C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h-TH" sz="1600" baseline="0" dirty="0">
                          <a:solidFill>
                            <a:srgbClr val="001E5C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เงินทุนหมุนเวียนสำหรับปล่อยกู้</a:t>
                      </a:r>
                      <a:endParaRPr lang="en-US" sz="1600" baseline="0" dirty="0">
                        <a:solidFill>
                          <a:srgbClr val="001E5C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th-TH" sz="1600" baseline="0" dirty="0">
                          <a:solidFill>
                            <a:srgbClr val="001E5C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เป็นยอดสะสม </a:t>
                      </a:r>
                      <a:br>
                        <a:rPr lang="th-TH" sz="1600" baseline="0" dirty="0">
                          <a:solidFill>
                            <a:srgbClr val="001E5C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600" baseline="0" dirty="0">
                          <a:solidFill>
                            <a:srgbClr val="001E5C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รวมทั้งสิ้น 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th-TH" sz="1600" baseline="0" dirty="0">
                          <a:solidFill>
                            <a:srgbClr val="001E5C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(บาท)</a:t>
                      </a:r>
                      <a:endParaRPr lang="en-US" sz="1600" baseline="0" dirty="0">
                        <a:solidFill>
                          <a:srgbClr val="001E5C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h-TH" sz="1600" baseline="0" dirty="0">
                          <a:solidFill>
                            <a:srgbClr val="001E5C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รับชำระคืน</a:t>
                      </a:r>
                      <a:endParaRPr lang="en-US" sz="1600" baseline="0" dirty="0">
                        <a:solidFill>
                          <a:srgbClr val="001E5C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th-TH" sz="1600" baseline="0" dirty="0">
                          <a:solidFill>
                            <a:srgbClr val="001E5C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(บาท)</a:t>
                      </a:r>
                      <a:endParaRPr lang="en-US" sz="1600" baseline="0" dirty="0">
                        <a:solidFill>
                          <a:srgbClr val="001E5C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h-TH" sz="1600" baseline="0" dirty="0">
                          <a:solidFill>
                            <a:srgbClr val="001E5C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ยอดหนี้คงเหลือ</a:t>
                      </a:r>
                      <a:endParaRPr lang="en-US" sz="1600" baseline="0" dirty="0">
                        <a:solidFill>
                          <a:srgbClr val="001E5C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th-TH" sz="1600" baseline="0" dirty="0">
                          <a:solidFill>
                            <a:srgbClr val="001E5C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(บาท)</a:t>
                      </a:r>
                      <a:endParaRPr lang="en-US" sz="1600" baseline="0" dirty="0">
                        <a:solidFill>
                          <a:srgbClr val="001E5C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0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485398"/>
                  </a:ext>
                </a:extLst>
              </a:tr>
              <a:tr h="414580">
                <a:tc>
                  <a:txBody>
                    <a:bodyPr/>
                    <a:lstStyle/>
                    <a:p>
                      <a:pPr algn="ctr">
                        <a:lnSpc>
                          <a:spcPct val="94000"/>
                        </a:lnSpc>
                        <a:spcAft>
                          <a:spcPts val="0"/>
                        </a:spcAft>
                      </a:pPr>
                      <a:r>
                        <a:rPr lang="th-TH" sz="15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10 พ.ค. 65</a:t>
                      </a:r>
                      <a:endParaRPr lang="en-US" sz="15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4000"/>
                        </a:lnSpc>
                        <a:spcAft>
                          <a:spcPts val="0"/>
                        </a:spcAft>
                      </a:pPr>
                      <a:r>
                        <a:rPr lang="th-TH" sz="15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2556 - </a:t>
                      </a:r>
                      <a:r>
                        <a:rPr lang="en-US" sz="15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2565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4000"/>
                        </a:lnSpc>
                        <a:spcAft>
                          <a:spcPts val="0"/>
                        </a:spcAft>
                      </a:pPr>
                      <a:r>
                        <a:rPr lang="th-TH" sz="15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16,299,293,816.69</a:t>
                      </a:r>
                      <a:endParaRPr lang="en-US" sz="15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4000"/>
                        </a:lnSpc>
                        <a:spcAft>
                          <a:spcPts val="0"/>
                        </a:spcAft>
                      </a:pPr>
                      <a:r>
                        <a:rPr lang="th-TH" sz="15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11,222,798,540.78</a:t>
                      </a:r>
                      <a:endParaRPr lang="en-US" sz="15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4000"/>
                        </a:lnSpc>
                        <a:spcAft>
                          <a:spcPts val="0"/>
                        </a:spcAft>
                      </a:pPr>
                      <a:r>
                        <a:rPr lang="th-TH" sz="15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5,076,495,275.91</a:t>
                      </a:r>
                      <a:endParaRPr lang="en-US" sz="15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118427"/>
                  </a:ext>
                </a:extLst>
              </a:tr>
              <a:tr h="414580">
                <a:tc>
                  <a:txBody>
                    <a:bodyPr/>
                    <a:lstStyle/>
                    <a:p>
                      <a:pPr algn="ctr">
                        <a:lnSpc>
                          <a:spcPct val="94000"/>
                        </a:lnSpc>
                        <a:spcAft>
                          <a:spcPts val="0"/>
                        </a:spcAft>
                      </a:pPr>
                      <a:r>
                        <a:rPr lang="th-TH" sz="15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15 มิ.ย. 65</a:t>
                      </a:r>
                      <a:endParaRPr lang="en-US" sz="15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4000"/>
                        </a:lnSpc>
                        <a:spcAft>
                          <a:spcPts val="0"/>
                        </a:spcAft>
                      </a:pPr>
                      <a:r>
                        <a:rPr lang="th-TH" sz="15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2556 - </a:t>
                      </a:r>
                      <a:r>
                        <a:rPr lang="en-US" sz="15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2565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4000"/>
                        </a:lnSpc>
                        <a:spcAft>
                          <a:spcPts val="0"/>
                        </a:spcAft>
                      </a:pPr>
                      <a:r>
                        <a:rPr lang="th-TH" sz="15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16</a:t>
                      </a:r>
                      <a:r>
                        <a:rPr lang="en-US" sz="15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5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326</a:t>
                      </a:r>
                      <a:r>
                        <a:rPr lang="en-US" sz="15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5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889</a:t>
                      </a:r>
                      <a:r>
                        <a:rPr lang="en-US" sz="15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5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211.69</a:t>
                      </a:r>
                      <a:endParaRPr lang="en-US" sz="15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4000"/>
                        </a:lnSpc>
                        <a:spcAft>
                          <a:spcPts val="0"/>
                        </a:spcAft>
                      </a:pPr>
                      <a:r>
                        <a:rPr lang="th-TH" sz="15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11</a:t>
                      </a:r>
                      <a:r>
                        <a:rPr lang="en-US" sz="15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5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356</a:t>
                      </a:r>
                      <a:r>
                        <a:rPr lang="en-US" sz="15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5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930</a:t>
                      </a:r>
                      <a:r>
                        <a:rPr lang="en-US" sz="15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5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285.69</a:t>
                      </a:r>
                      <a:endParaRPr lang="en-US" sz="15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4000"/>
                        </a:lnSpc>
                        <a:spcAft>
                          <a:spcPts val="0"/>
                        </a:spcAft>
                      </a:pPr>
                      <a:r>
                        <a:rPr lang="th-TH" sz="15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</a:t>
                      </a:r>
                      <a:r>
                        <a:rPr lang="en-US" sz="15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5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969</a:t>
                      </a:r>
                      <a:r>
                        <a:rPr lang="en-US" sz="15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5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958</a:t>
                      </a:r>
                      <a:r>
                        <a:rPr lang="en-US" sz="15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5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926.00</a:t>
                      </a:r>
                      <a:endParaRPr lang="en-US" sz="15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105456"/>
                  </a:ext>
                </a:extLst>
              </a:tr>
            </a:tbl>
          </a:graphicData>
        </a:graphic>
      </p:graphicFrame>
      <p:sp>
        <p:nvSpPr>
          <p:cNvPr id="5" name="สี่เหลี่ยมผืนผ้ามุมมน 18"/>
          <p:cNvSpPr/>
          <p:nvPr/>
        </p:nvSpPr>
        <p:spPr>
          <a:xfrm>
            <a:off x="6240779" y="4996190"/>
            <a:ext cx="3073144" cy="365178"/>
          </a:xfrm>
          <a:prstGeom prst="round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 w="190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15 มิถุนายน 2565</a:t>
            </a:r>
          </a:p>
        </p:txBody>
      </p:sp>
      <p:sp>
        <p:nvSpPr>
          <p:cNvPr id="7" name="Pentagon 6"/>
          <p:cNvSpPr/>
          <p:nvPr/>
        </p:nvSpPr>
        <p:spPr>
          <a:xfrm>
            <a:off x="0" y="955603"/>
            <a:ext cx="3415229" cy="556782"/>
          </a:xfrm>
          <a:prstGeom prst="homePlate">
            <a:avLst/>
          </a:prstGeom>
          <a:solidFill>
            <a:srgbClr val="FFFFB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2.1 ปล่อยกู้ให้กับสมาชิก</a:t>
            </a:r>
          </a:p>
        </p:txBody>
      </p:sp>
    </p:spTree>
    <p:extLst>
      <p:ext uri="{BB962C8B-B14F-4D97-AF65-F5344CB8AC3E}">
        <p14:creationId xmlns:p14="http://schemas.microsoft.com/office/powerpoint/2010/main" val="3606954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สี่เหลี่ยมผืนผ้า 19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0" y="-1013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r>
              <a:rPr lang="th-TH" sz="3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sz="2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3.2 รายงานการบริหารจัดการหนี้ของกองทุนพัฒนาบทบาทสตรี</a:t>
            </a:r>
          </a:p>
          <a:p>
            <a:pPr algn="ctr"/>
            <a:endParaRPr lang="th-TH" dirty="0"/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0" y="468632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033486"/>
              </p:ext>
            </p:extLst>
          </p:nvPr>
        </p:nvGraphicFramePr>
        <p:xfrm>
          <a:off x="527538" y="2212623"/>
          <a:ext cx="9003811" cy="1857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8124">
                  <a:extLst>
                    <a:ext uri="{9D8B030D-6E8A-4147-A177-3AD203B41FA5}">
                      <a16:colId xmlns:a16="http://schemas.microsoft.com/office/drawing/2014/main" val="404567474"/>
                    </a:ext>
                  </a:extLst>
                </a:gridCol>
                <a:gridCol w="1913400">
                  <a:extLst>
                    <a:ext uri="{9D8B030D-6E8A-4147-A177-3AD203B41FA5}">
                      <a16:colId xmlns:a16="http://schemas.microsoft.com/office/drawing/2014/main" val="574072618"/>
                    </a:ext>
                  </a:extLst>
                </a:gridCol>
                <a:gridCol w="1985720">
                  <a:extLst>
                    <a:ext uri="{9D8B030D-6E8A-4147-A177-3AD203B41FA5}">
                      <a16:colId xmlns:a16="http://schemas.microsoft.com/office/drawing/2014/main" val="2161352374"/>
                    </a:ext>
                  </a:extLst>
                </a:gridCol>
                <a:gridCol w="1798194">
                  <a:extLst>
                    <a:ext uri="{9D8B030D-6E8A-4147-A177-3AD203B41FA5}">
                      <a16:colId xmlns:a16="http://schemas.microsoft.com/office/drawing/2014/main" val="2131337468"/>
                    </a:ext>
                  </a:extLst>
                </a:gridCol>
                <a:gridCol w="1618373">
                  <a:extLst>
                    <a:ext uri="{9D8B030D-6E8A-4147-A177-3AD203B41FA5}">
                      <a16:colId xmlns:a16="http://schemas.microsoft.com/office/drawing/2014/main" val="3856309482"/>
                    </a:ext>
                  </a:extLst>
                </a:gridCol>
              </a:tblGrid>
              <a:tr h="778632"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solidFill>
                            <a:srgbClr val="001E5C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วัน/เดือน/ปี</a:t>
                      </a:r>
                      <a:endParaRPr lang="en-US" sz="1600" b="1" dirty="0">
                        <a:solidFill>
                          <a:srgbClr val="001E5C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F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kern="1200" dirty="0">
                          <a:solidFill>
                            <a:srgbClr val="001E5C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ยอดลูกหนี้คงเหลือ</a:t>
                      </a:r>
                      <a:endParaRPr lang="en-US" sz="1600" b="1" kern="1200" dirty="0">
                        <a:solidFill>
                          <a:srgbClr val="001E5C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F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kern="1200" dirty="0">
                          <a:solidFill>
                            <a:srgbClr val="001E5C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หนี้ยังไม่ถึงกำหนดชำระ</a:t>
                      </a:r>
                      <a:endParaRPr lang="en-US" sz="1600" b="1" kern="1200" dirty="0">
                        <a:solidFill>
                          <a:srgbClr val="001E5C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F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kern="1200" dirty="0">
                          <a:solidFill>
                            <a:srgbClr val="001E5C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หนี้เกินกำหนดชำระ</a:t>
                      </a:r>
                      <a:endParaRPr lang="en-US" sz="1600" b="1" kern="1200" dirty="0">
                        <a:solidFill>
                          <a:srgbClr val="001E5C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F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th-TH" sz="1600" b="1" dirty="0">
                          <a:solidFill>
                            <a:srgbClr val="001E5C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ร้อยละของหนี้เกินกำหนดชำระ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F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485398"/>
                  </a:ext>
                </a:extLst>
              </a:tr>
              <a:tr h="525668"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9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10</a:t>
                      </a:r>
                      <a:r>
                        <a:rPr lang="th-TH" sz="15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พ.ค. 65</a:t>
                      </a:r>
                      <a:endParaRPr lang="en-US" sz="15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D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b="0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5,076,495,275.91 </a:t>
                      </a:r>
                      <a:endParaRPr lang="th-TH" sz="1500" b="0" strike="noStrike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D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b="0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4,263,371,379.37  </a:t>
                      </a:r>
                      <a:endParaRPr lang="th-TH" sz="1500" b="0" strike="noStrike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D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b="0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813,123,896.54 </a:t>
                      </a:r>
                      <a:endParaRPr lang="th-TH" sz="1500" b="0" strike="noStrike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D1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b="0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16.02 </a:t>
                      </a:r>
                      <a:endParaRPr lang="th-TH" sz="1500" b="0" strike="noStrike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3D1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118427"/>
                  </a:ext>
                </a:extLst>
              </a:tr>
              <a:tr h="553441"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9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15</a:t>
                      </a:r>
                      <a:r>
                        <a:rPr lang="th-TH" sz="15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มิ.ย. 65</a:t>
                      </a:r>
                      <a:endParaRPr lang="en-US" sz="15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</a:t>
                      </a:r>
                      <a:r>
                        <a:rPr lang="en-US" sz="15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5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969</a:t>
                      </a:r>
                      <a:r>
                        <a:rPr lang="en-US" sz="15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5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958</a:t>
                      </a:r>
                      <a:r>
                        <a:rPr lang="en-US" sz="15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5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926.00</a:t>
                      </a:r>
                      <a:r>
                        <a:rPr lang="th-TH" sz="1500" b="0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endParaRPr lang="th-TH" sz="1500" b="0" strike="noStrike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</a:t>
                      </a:r>
                      <a:r>
                        <a:rPr lang="en-US" sz="15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5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071</a:t>
                      </a:r>
                      <a:r>
                        <a:rPr lang="en-US" sz="15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5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472</a:t>
                      </a:r>
                      <a:r>
                        <a:rPr lang="en-US" sz="15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5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498.34</a:t>
                      </a:r>
                      <a:r>
                        <a:rPr lang="th-TH" sz="1500" b="0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endParaRPr lang="th-TH" sz="1500" b="0" strike="noStrike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898</a:t>
                      </a:r>
                      <a:r>
                        <a:rPr lang="en-US" sz="15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5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486</a:t>
                      </a:r>
                      <a:r>
                        <a:rPr lang="en-US" sz="15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500" b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427.66</a:t>
                      </a:r>
                      <a:endParaRPr lang="th-TH" sz="1500" b="0" strike="noStrike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b="0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18.08</a:t>
                      </a:r>
                      <a:endParaRPr lang="th-TH" sz="1500" b="0" strike="noStrike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105456"/>
                  </a:ext>
                </a:extLst>
              </a:tr>
            </a:tbl>
          </a:graphicData>
        </a:graphic>
      </p:graphicFrame>
      <p:sp>
        <p:nvSpPr>
          <p:cNvPr id="5" name="สี่เหลี่ยมผืนผ้ามุมมน 18"/>
          <p:cNvSpPr/>
          <p:nvPr/>
        </p:nvSpPr>
        <p:spPr>
          <a:xfrm>
            <a:off x="6458205" y="4919841"/>
            <a:ext cx="3073144" cy="365178"/>
          </a:xfrm>
          <a:prstGeom prst="round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 w="190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15 มิถุนายน 2565</a:t>
            </a:r>
          </a:p>
        </p:txBody>
      </p:sp>
      <p:sp>
        <p:nvSpPr>
          <p:cNvPr id="7" name="Pentagon 6"/>
          <p:cNvSpPr/>
          <p:nvPr/>
        </p:nvSpPr>
        <p:spPr>
          <a:xfrm>
            <a:off x="0" y="1136531"/>
            <a:ext cx="5398265" cy="556782"/>
          </a:xfrm>
          <a:prstGeom prst="homePlate">
            <a:avLst/>
          </a:prstGeom>
          <a:solidFill>
            <a:srgbClr val="FFFFB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th-TH" sz="20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2.2 เปรียบเทียบร้อยละของหนี้เกินกำหนดชำระ</a:t>
            </a:r>
          </a:p>
        </p:txBody>
      </p:sp>
    </p:spTree>
    <p:extLst>
      <p:ext uri="{BB962C8B-B14F-4D97-AF65-F5344CB8AC3E}">
        <p14:creationId xmlns:p14="http://schemas.microsoft.com/office/powerpoint/2010/main" val="1155801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สี่เหลี่ยมผืนผ้า 19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0" y="-1013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r>
              <a:rPr lang="th-TH" sz="3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sz="2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3.2 รายงานการบริหารจัดการหนี้ของกองทุนพัฒนาบทบาทสตรี</a:t>
            </a:r>
          </a:p>
          <a:p>
            <a:pPr algn="ctr"/>
            <a:endParaRPr lang="th-TH" dirty="0"/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0" y="468632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7" name="กลุ่ม 26"/>
          <p:cNvGrpSpPr/>
          <p:nvPr/>
        </p:nvGrpSpPr>
        <p:grpSpPr>
          <a:xfrm>
            <a:off x="2416199" y="739460"/>
            <a:ext cx="5560906" cy="4929761"/>
            <a:chOff x="981075" y="1073938"/>
            <a:chExt cx="9419130" cy="4948804"/>
          </a:xfrm>
          <a:solidFill>
            <a:srgbClr val="92D050"/>
          </a:solidFill>
        </p:grpSpPr>
        <p:sp>
          <p:nvSpPr>
            <p:cNvPr id="29" name="สี่เหลี่ยมผืนผ้ามุมมน 28"/>
            <p:cNvSpPr/>
            <p:nvPr/>
          </p:nvSpPr>
          <p:spPr>
            <a:xfrm>
              <a:off x="981075" y="2878390"/>
              <a:ext cx="3860643" cy="1416907"/>
            </a:xfrm>
            <a:prstGeom prst="roundRect">
              <a:avLst/>
            </a:prstGeom>
            <a:solidFill>
              <a:srgbClr val="F6F4D2">
                <a:alpha val="90000"/>
              </a:srgb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</a:p>
            <a:p>
              <a:pPr algn="ctr">
                <a:lnSpc>
                  <a:spcPct val="150000"/>
                </a:lnSpc>
              </a:pP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หนี้ยังไม่ถึงกำหนดชำระ</a:t>
              </a:r>
              <a:endParaRPr lang="en-US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ctr">
                <a:lnSpc>
                  <a:spcPct val="150000"/>
                </a:lnSpc>
              </a:pP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</a:t>
              </a:r>
              <a:r>
                <a:rPr lang="en-US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,</a:t>
              </a: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071</a:t>
              </a:r>
              <a:r>
                <a:rPr lang="en-US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,</a:t>
              </a: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472</a:t>
              </a:r>
              <a:r>
                <a:rPr lang="en-US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,</a:t>
              </a: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498.34 บาท</a:t>
              </a:r>
              <a:endParaRPr lang="en-GB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ctr">
                <a:lnSpc>
                  <a:spcPct val="150000"/>
                </a:lnSpc>
              </a:pP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(คิดเป็นร้อยละ 81.92</a:t>
              </a:r>
              <a:r>
                <a:rPr lang="th-TH" sz="1400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  <a:br>
                <a:rPr lang="th-TH" sz="1400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</a:b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ของหนี้คงเหลือ)</a:t>
              </a:r>
              <a:endParaRPr lang="en-US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ctr">
                <a:lnSpc>
                  <a:spcPct val="150000"/>
                </a:lnSpc>
              </a:pPr>
              <a:endPara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30" name="สี่เหลี่ยมผืนผ้ามุมมน 29"/>
            <p:cNvSpPr/>
            <p:nvPr/>
          </p:nvSpPr>
          <p:spPr>
            <a:xfrm>
              <a:off x="5841594" y="2878390"/>
              <a:ext cx="3788807" cy="1349661"/>
            </a:xfrm>
            <a:prstGeom prst="roundRect">
              <a:avLst/>
            </a:prstGeom>
            <a:solidFill>
              <a:srgbClr val="FFCDCE">
                <a:alpha val="80000"/>
              </a:srgb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</a:p>
            <a:p>
              <a:pPr algn="ctr">
                <a:lnSpc>
                  <a:spcPct val="150000"/>
                </a:lnSpc>
              </a:pP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หนี้เกินกำหนดชำระ</a:t>
              </a:r>
              <a:endParaRPr lang="en-US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ctr">
                <a:lnSpc>
                  <a:spcPct val="150000"/>
                </a:lnSpc>
              </a:pP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898</a:t>
              </a:r>
              <a:r>
                <a:rPr lang="en-US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,</a:t>
              </a: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486</a:t>
              </a:r>
              <a:r>
                <a:rPr lang="en-US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,</a:t>
              </a: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427.66 บาท</a:t>
              </a:r>
              <a:endParaRPr lang="en-GB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ctr">
                <a:lnSpc>
                  <a:spcPct val="150000"/>
                </a:lnSpc>
              </a:pP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(คิดเป็นร้อยละ 18.08  ของหนี้คงเหลือ)</a:t>
              </a:r>
              <a:endParaRPr lang="en-US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ctr">
                <a:lnSpc>
                  <a:spcPct val="150000"/>
                </a:lnSpc>
              </a:pPr>
              <a:endPara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31" name="สี่เหลี่ยมผืนผ้ามุมมน 30"/>
            <p:cNvSpPr/>
            <p:nvPr/>
          </p:nvSpPr>
          <p:spPr>
            <a:xfrm>
              <a:off x="3030586" y="4795231"/>
              <a:ext cx="3745637" cy="122751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</a:p>
            <a:p>
              <a:pPr algn="ctr"/>
              <a:endParaRPr lang="th-TH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algn="ctr"/>
              <a:endPara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ctr">
                <a:lnSpc>
                  <a:spcPct val="140000"/>
                </a:lnSpc>
                <a:spcBef>
                  <a:spcPts val="400"/>
                </a:spcBef>
              </a:pP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หนี้กองทุนเดิม</a:t>
              </a:r>
            </a:p>
            <a:p>
              <a:pPr algn="ctr"/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386</a:t>
              </a:r>
              <a:r>
                <a:rPr lang="en-US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,</a:t>
              </a: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072</a:t>
              </a:r>
              <a:r>
                <a:rPr lang="en-US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,</a:t>
              </a: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581.22 บาท</a:t>
              </a:r>
              <a:endParaRPr lang="en-GB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ctr">
                <a:lnSpc>
                  <a:spcPct val="130000"/>
                </a:lnSpc>
              </a:pP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(คิดเป็นร้อยละ 7.77</a:t>
              </a:r>
            </a:p>
            <a:p>
              <a:pPr algn="ctr">
                <a:lnSpc>
                  <a:spcPct val="130000"/>
                </a:lnSpc>
              </a:pP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ของหนี้คงเหลือ)</a:t>
              </a:r>
              <a:endParaRPr lang="en-US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ctr">
                <a:lnSpc>
                  <a:spcPct val="150000"/>
                </a:lnSpc>
              </a:pPr>
              <a:endParaRPr lang="en-US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ctr"/>
              <a:endPara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algn="ctr"/>
              <a:endParaRPr lang="th-TH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2" name="สี่เหลี่ยมผืนผ้ามุมมน 31"/>
            <p:cNvSpPr/>
            <p:nvPr/>
          </p:nvSpPr>
          <p:spPr>
            <a:xfrm>
              <a:off x="6835139" y="4795231"/>
              <a:ext cx="3565066" cy="1227509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</a:p>
            <a:p>
              <a:pPr algn="ctr">
                <a:lnSpc>
                  <a:spcPct val="130000"/>
                </a:lnSpc>
              </a:pP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หนี้กองทุนใหม่</a:t>
              </a:r>
            </a:p>
            <a:p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512</a:t>
              </a:r>
              <a:r>
                <a:rPr lang="en-US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,</a:t>
              </a: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413</a:t>
              </a:r>
              <a:r>
                <a:rPr lang="en-US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,</a:t>
              </a: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846.44 บาท</a:t>
              </a:r>
              <a:endParaRPr lang="en-GB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ctr">
                <a:lnSpc>
                  <a:spcPct val="130000"/>
                </a:lnSpc>
              </a:pP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(คิดเป็นร้อยละ 10.31</a:t>
              </a:r>
            </a:p>
            <a:p>
              <a:pPr algn="ctr">
                <a:lnSpc>
                  <a:spcPct val="130000"/>
                </a:lnSpc>
              </a:pP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ของหนี้คงเหลือ)</a:t>
              </a:r>
              <a:endParaRPr lang="en-US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ctr"/>
              <a:endParaRPr lang="th-TH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33" name="ตัวเชื่อมต่อตรง 32"/>
            <p:cNvCxnSpPr/>
            <p:nvPr/>
          </p:nvCxnSpPr>
          <p:spPr>
            <a:xfrm>
              <a:off x="2606566" y="2459421"/>
              <a:ext cx="5098428" cy="0"/>
            </a:xfrm>
            <a:prstGeom prst="line">
              <a:avLst/>
            </a:prstGeom>
            <a:grpFill/>
            <a:ln w="57150">
              <a:solidFill>
                <a:srgbClr val="002060"/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ตัวเชื่อมต่อตรง 33"/>
            <p:cNvCxnSpPr/>
            <p:nvPr/>
          </p:nvCxnSpPr>
          <p:spPr>
            <a:xfrm>
              <a:off x="2656386" y="2453046"/>
              <a:ext cx="0" cy="418969"/>
            </a:xfrm>
            <a:prstGeom prst="line">
              <a:avLst/>
            </a:prstGeom>
            <a:grpFill/>
            <a:ln w="57150">
              <a:solidFill>
                <a:srgbClr val="00206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ตัวเชื่อมต่อตรง 34"/>
            <p:cNvCxnSpPr/>
            <p:nvPr/>
          </p:nvCxnSpPr>
          <p:spPr>
            <a:xfrm>
              <a:off x="7661971" y="2453047"/>
              <a:ext cx="0" cy="418969"/>
            </a:xfrm>
            <a:prstGeom prst="line">
              <a:avLst/>
            </a:prstGeom>
            <a:grpFill/>
            <a:ln w="57150">
              <a:solidFill>
                <a:srgbClr val="00206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ตัวเชื่อมต่อตรง 36"/>
            <p:cNvCxnSpPr>
              <a:cxnSpLocks/>
            </p:cNvCxnSpPr>
            <p:nvPr/>
          </p:nvCxnSpPr>
          <p:spPr>
            <a:xfrm>
              <a:off x="6103400" y="4522089"/>
              <a:ext cx="3285211" cy="11225"/>
            </a:xfrm>
            <a:prstGeom prst="line">
              <a:avLst/>
            </a:prstGeom>
            <a:grpFill/>
            <a:ln w="57150">
              <a:solidFill>
                <a:srgbClr val="00206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ตัวเชื่อมต่อตรง 37"/>
            <p:cNvCxnSpPr>
              <a:cxnSpLocks/>
            </p:cNvCxnSpPr>
            <p:nvPr/>
          </p:nvCxnSpPr>
          <p:spPr>
            <a:xfrm>
              <a:off x="6129163" y="4500288"/>
              <a:ext cx="0" cy="320264"/>
            </a:xfrm>
            <a:prstGeom prst="line">
              <a:avLst/>
            </a:prstGeom>
            <a:grpFill/>
            <a:ln w="57150">
              <a:solidFill>
                <a:srgbClr val="00206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สี่เหลี่ยมผืนผ้ามุมมน 27"/>
            <p:cNvSpPr/>
            <p:nvPr/>
          </p:nvSpPr>
          <p:spPr>
            <a:xfrm>
              <a:off x="3394842" y="1073938"/>
              <a:ext cx="3797613" cy="1094586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</a:p>
            <a:p>
              <a:pPr algn="ctr">
                <a:lnSpc>
                  <a:spcPct val="150000"/>
                </a:lnSpc>
              </a:pP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ยอดลูกหนี้คงเหลือ</a:t>
              </a:r>
              <a:endParaRPr lang="en-US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ctr">
                <a:lnSpc>
                  <a:spcPct val="150000"/>
                </a:lnSpc>
              </a:pP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</a:t>
              </a:r>
              <a:r>
                <a:rPr lang="en-US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,</a:t>
              </a: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969</a:t>
              </a:r>
              <a:r>
                <a:rPr lang="en-US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,</a:t>
              </a: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958</a:t>
              </a:r>
              <a:r>
                <a:rPr lang="en-US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,</a:t>
              </a: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926.00 บาท</a:t>
              </a:r>
              <a:endParaRPr lang="en-GB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ctr">
                <a:lnSpc>
                  <a:spcPct val="150000"/>
                </a:lnSpc>
              </a:pP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(ณ วันที่ 15 มิ.ย. 65)</a:t>
              </a:r>
              <a:endParaRPr lang="en-US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algn="ctr">
                <a:lnSpc>
                  <a:spcPct val="150000"/>
                </a:lnSpc>
              </a:pPr>
              <a:endPara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cxnSp>
        <p:nvCxnSpPr>
          <p:cNvPr id="24" name="ตัวเชื่อมต่อตรง 23"/>
          <p:cNvCxnSpPr/>
          <p:nvPr/>
        </p:nvCxnSpPr>
        <p:spPr>
          <a:xfrm flipH="1">
            <a:off x="6385895" y="3874139"/>
            <a:ext cx="1" cy="311386"/>
          </a:xfrm>
          <a:prstGeom prst="line">
            <a:avLst/>
          </a:prstGeom>
          <a:solidFill>
            <a:srgbClr val="92D050"/>
          </a:solidFill>
          <a:ln w="5715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ตัวเชื่อมต่อตรง 38"/>
          <p:cNvCxnSpPr/>
          <p:nvPr/>
        </p:nvCxnSpPr>
        <p:spPr>
          <a:xfrm flipH="1">
            <a:off x="4858129" y="1825209"/>
            <a:ext cx="1" cy="311386"/>
          </a:xfrm>
          <a:prstGeom prst="line">
            <a:avLst/>
          </a:prstGeom>
          <a:solidFill>
            <a:srgbClr val="92D050"/>
          </a:solidFill>
          <a:ln w="5715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สี่เหลี่ยมผืนผ้ามุมมน 18"/>
          <p:cNvSpPr/>
          <p:nvPr/>
        </p:nvSpPr>
        <p:spPr>
          <a:xfrm>
            <a:off x="6924725" y="824513"/>
            <a:ext cx="3073144" cy="365178"/>
          </a:xfrm>
          <a:prstGeom prst="round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 w="190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5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15 มิถุนายน 2565</a:t>
            </a:r>
          </a:p>
        </p:txBody>
      </p:sp>
      <p:cxnSp>
        <p:nvCxnSpPr>
          <p:cNvPr id="23" name="ตัวเชื่อมต่อตรง 37"/>
          <p:cNvCxnSpPr>
            <a:cxnSpLocks/>
          </p:cNvCxnSpPr>
          <p:nvPr/>
        </p:nvCxnSpPr>
        <p:spPr>
          <a:xfrm>
            <a:off x="7361725" y="4158975"/>
            <a:ext cx="0" cy="319032"/>
          </a:xfrm>
          <a:prstGeom prst="line">
            <a:avLst/>
          </a:prstGeom>
          <a:solidFill>
            <a:srgbClr val="92D050"/>
          </a:solidFill>
          <a:ln w="5715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91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าราง 4">
            <a:extLst>
              <a:ext uri="{FF2B5EF4-FFF2-40B4-BE49-F238E27FC236}">
                <a16:creationId xmlns:a16="http://schemas.microsoft.com/office/drawing/2014/main" id="{CEE58450-27B8-41A0-874F-DAED310BD0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31498"/>
              </p:ext>
            </p:extLst>
          </p:nvPr>
        </p:nvGraphicFramePr>
        <p:xfrm>
          <a:off x="135033" y="2159750"/>
          <a:ext cx="9889933" cy="20866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4718">
                  <a:extLst>
                    <a:ext uri="{9D8B030D-6E8A-4147-A177-3AD203B41FA5}">
                      <a16:colId xmlns:a16="http://schemas.microsoft.com/office/drawing/2014/main" val="1655606250"/>
                    </a:ext>
                  </a:extLst>
                </a:gridCol>
                <a:gridCol w="1348249">
                  <a:extLst>
                    <a:ext uri="{9D8B030D-6E8A-4147-A177-3AD203B41FA5}">
                      <a16:colId xmlns:a16="http://schemas.microsoft.com/office/drawing/2014/main" val="3924223850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1506995247"/>
                    </a:ext>
                  </a:extLst>
                </a:gridCol>
                <a:gridCol w="1790700">
                  <a:extLst>
                    <a:ext uri="{9D8B030D-6E8A-4147-A177-3AD203B41FA5}">
                      <a16:colId xmlns:a16="http://schemas.microsoft.com/office/drawing/2014/main" val="888816230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3879877980"/>
                    </a:ext>
                  </a:extLst>
                </a:gridCol>
                <a:gridCol w="1731866">
                  <a:extLst>
                    <a:ext uri="{9D8B030D-6E8A-4147-A177-3AD203B41FA5}">
                      <a16:colId xmlns:a16="http://schemas.microsoft.com/office/drawing/2014/main" val="23176135"/>
                    </a:ext>
                  </a:extLst>
                </a:gridCol>
              </a:tblGrid>
              <a:tr h="10936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15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ลูกหนี้กองทุนเดิม</a:t>
                      </a:r>
                      <a:endParaRPr lang="en-US" sz="15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500" b="1" spc="-5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(ณ 17 พ.ค. 2559)</a:t>
                      </a:r>
                      <a:endParaRPr lang="en-US" sz="1500" b="1" spc="-5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จำนวน/บาท</a:t>
                      </a:r>
                      <a:endParaRPr lang="en-US" sz="15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15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วัน/เดือน/ปี</a:t>
                      </a:r>
                      <a:endParaRPr lang="en-US" sz="15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15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endParaRPr lang="en-US" sz="15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จำนวน/บาท</a:t>
                      </a:r>
                      <a:endParaRPr lang="en-US" sz="15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15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คงเหลือ</a:t>
                      </a:r>
                      <a:endParaRPr lang="en-US" sz="15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จำนวน/บาท</a:t>
                      </a:r>
                      <a:endParaRPr lang="en-US" sz="15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15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หนี้ยังไม่ถึงกำหนดชำระ</a:t>
                      </a:r>
                      <a:endParaRPr lang="en-US" sz="15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จำนวน/บาท</a:t>
                      </a:r>
                      <a:endParaRPr lang="en-US" sz="15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15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หนี้เกินกำหนดชำระ</a:t>
                      </a:r>
                      <a:endParaRPr lang="en-US" sz="15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จำนวน/บาท</a:t>
                      </a:r>
                      <a:endParaRPr lang="en-US" sz="15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439690"/>
                  </a:ext>
                </a:extLst>
              </a:tr>
              <a:tr h="496465"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 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th-TH" sz="1400" b="1" spc="-5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3,331,586,349.59 </a:t>
                      </a:r>
                      <a:endParaRPr lang="en-US" sz="1400" b="1" spc="-5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h-TH" sz="1400" b="1" spc="-4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10 พ.ค. 65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spc="-6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2,330,357,938.54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spc="-7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1,001,228,411.05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spc="-2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629,252,427.96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spc="-2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371,975,983.09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31194"/>
                  </a:ext>
                </a:extLst>
              </a:tr>
              <a:tr h="49646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th-TH" sz="1400" b="1" spc="-4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15 มิ.ย. 65</a:t>
                      </a:r>
                      <a:endParaRPr lang="en-US" sz="14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spc="-6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2,338,857,056.06</a:t>
                      </a:r>
                      <a:endParaRPr lang="en-US" sz="14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spc="-3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992</a:t>
                      </a:r>
                      <a:r>
                        <a:rPr lang="en-US" sz="1400" b="1" spc="-3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400" b="1" spc="-3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729</a:t>
                      </a:r>
                      <a:r>
                        <a:rPr lang="en-US" sz="1400" b="1" spc="-3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400" b="1" spc="-3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293.53</a:t>
                      </a:r>
                      <a:endParaRPr lang="en-US" sz="14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spc="-2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606</a:t>
                      </a:r>
                      <a:r>
                        <a:rPr lang="en-US" sz="1400" b="1" spc="-2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400" b="1" spc="-2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656</a:t>
                      </a:r>
                      <a:r>
                        <a:rPr lang="en-US" sz="1400" b="1" spc="-2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400" b="1" spc="-2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712.31</a:t>
                      </a:r>
                      <a:endParaRPr lang="en-US" sz="14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spc="-2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386</a:t>
                      </a:r>
                      <a:r>
                        <a:rPr lang="en-US" sz="1400" b="1" spc="-2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400" b="1" spc="-2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072</a:t>
                      </a:r>
                      <a:r>
                        <a:rPr lang="en-US" sz="1400" b="1" spc="-2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</a:t>
                      </a:r>
                      <a:r>
                        <a:rPr lang="th-TH" sz="1400" b="1" spc="-2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581.22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069373"/>
                  </a:ext>
                </a:extLst>
              </a:tr>
            </a:tbl>
          </a:graphicData>
        </a:graphic>
      </p:graphicFrame>
      <p:sp>
        <p:nvSpPr>
          <p:cNvPr id="6" name="สี่เหลี่ยมผืนผ้า 19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0" y="-1013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r>
              <a:rPr lang="th-TH" sz="3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sz="2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3.2 รายงานการบริหารจัดการหนี้ของกองทุนพัฒนาบทบาทสตรี</a:t>
            </a:r>
          </a:p>
          <a:p>
            <a:pPr algn="ctr"/>
            <a:endParaRPr lang="th-TH" dirty="0"/>
          </a:p>
        </p:txBody>
      </p:sp>
      <p:sp>
        <p:nvSpPr>
          <p:cNvPr id="7" name="สี่เหลี่ยมผืนผ้า 25"/>
          <p:cNvSpPr/>
          <p:nvPr/>
        </p:nvSpPr>
        <p:spPr>
          <a:xfrm>
            <a:off x="0" y="468632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Pentagon 1"/>
          <p:cNvSpPr/>
          <p:nvPr/>
        </p:nvSpPr>
        <p:spPr>
          <a:xfrm>
            <a:off x="-1" y="896880"/>
            <a:ext cx="4911969" cy="556782"/>
          </a:xfrm>
          <a:prstGeom prst="homePlate">
            <a:avLst/>
          </a:prstGeom>
          <a:solidFill>
            <a:srgbClr val="FFFFB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2.3 การบริหารจัดการหนี้กองทุนเดิม</a:t>
            </a: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04631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ตาราง 9">
            <a:extLst>
              <a:ext uri="{FF2B5EF4-FFF2-40B4-BE49-F238E27FC236}">
                <a16:creationId xmlns:a16="http://schemas.microsoft.com/office/drawing/2014/main" id="{17A8DD83-FB33-4115-808B-0CA8EEF15C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80899"/>
              </p:ext>
            </p:extLst>
          </p:nvPr>
        </p:nvGraphicFramePr>
        <p:xfrm>
          <a:off x="193674" y="1111227"/>
          <a:ext cx="9772652" cy="400457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43101">
                  <a:extLst>
                    <a:ext uri="{9D8B030D-6E8A-4147-A177-3AD203B41FA5}">
                      <a16:colId xmlns:a16="http://schemas.microsoft.com/office/drawing/2014/main" val="105685509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471026866"/>
                    </a:ext>
                  </a:extLst>
                </a:gridCol>
                <a:gridCol w="6305551">
                  <a:extLst>
                    <a:ext uri="{9D8B030D-6E8A-4147-A177-3AD203B41FA5}">
                      <a16:colId xmlns:a16="http://schemas.microsoft.com/office/drawing/2014/main" val="250798456"/>
                    </a:ext>
                  </a:extLst>
                </a:gridCol>
              </a:tblGrid>
              <a:tr h="5740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360170" algn="l"/>
                        </a:tabLst>
                      </a:pPr>
                      <a:r>
                        <a:rPr lang="th-TH" sz="1500" b="1" spc="-7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ร้อยละของ</a:t>
                      </a:r>
                      <a:r>
                        <a:rPr lang="th-TH" sz="1500" b="1" spc="-7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                             </a:t>
                      </a:r>
                      <a:r>
                        <a:rPr lang="th-TH" sz="1500" b="1" spc="-7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หนี้เกินกำหนดชำระ</a:t>
                      </a:r>
                      <a:endParaRPr lang="en-US" sz="15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C5C5C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60170" algn="l"/>
                        </a:tabLst>
                      </a:pPr>
                      <a:r>
                        <a:rPr lang="th-TH" sz="1500" b="1" spc="-7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จำนวน (จังหวัด)</a:t>
                      </a:r>
                      <a:endParaRPr lang="en-US" sz="15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C5C5C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60170" algn="l"/>
                        </a:tabLst>
                      </a:pPr>
                      <a:r>
                        <a:rPr lang="th-TH" sz="1500" b="1" spc="-7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รายละเอียด</a:t>
                      </a:r>
                      <a:endParaRPr lang="en-US" sz="15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C5C5C5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702199"/>
                  </a:ext>
                </a:extLst>
              </a:tr>
              <a:tr h="3371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 spc="-7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ต่ำกว่า 5</a:t>
                      </a:r>
                      <a:endParaRPr lang="en-US" sz="105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F9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</a:t>
                      </a: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จังหวัด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F9F3F3"/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 spc="-1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หนองคาย เพชรบุรี พิจิตร เชียงราย 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F9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882160"/>
                  </a:ext>
                </a:extLst>
              </a:tr>
              <a:tr h="6144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 spc="-7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5.01  - 10</a:t>
                      </a:r>
                      <a:endParaRPr lang="en-US" sz="105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F7D9D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 </a:t>
                      </a: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16 จังหวัด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F7D9D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 u="sng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-แพร่</a:t>
                      </a:r>
                      <a:r>
                        <a:rPr lang="th-TH" sz="1400" b="1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1" u="sng" spc="-1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-สุโขทัย</a:t>
                      </a:r>
                      <a:r>
                        <a:rPr lang="th-TH" sz="1400" b="1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แม่ฮ่องสอน ตรัง น่าน ราชบุรี ตาก ชัยภูมิ ลพบุรี กาญจนบุรี สิงห์บุรี หนองบัวลำภู พิษณุโลก เชียงใหม่ อุตรดิตถ์ อุทัยธานี 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F7D9D9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69"/>
                  </a:ext>
                </a:extLst>
              </a:tr>
              <a:tr h="5693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 spc="-7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10.01 - 15</a:t>
                      </a:r>
                      <a:endParaRPr lang="en-US" sz="105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F9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 </a:t>
                      </a: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12 จังหวัด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F9F3F3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 u="sng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-สมุทรสาคร</a:t>
                      </a:r>
                      <a:r>
                        <a:rPr lang="th-TH" sz="1400" b="1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1" u="sng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-มหาสารคาม</a:t>
                      </a:r>
                      <a:r>
                        <a:rPr lang="th-TH" sz="1400" b="1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กาฬสินธุ์ </a:t>
                      </a:r>
                      <a:r>
                        <a:rPr lang="th-TH" sz="1400" b="1" u="sng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-บุรีรัมย์</a:t>
                      </a:r>
                      <a:r>
                        <a:rPr lang="th-TH" sz="1400" b="1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สระบุรี </a:t>
                      </a:r>
                      <a:r>
                        <a:rPr lang="th-TH" sz="1400" b="1" u="sng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-สระแก้ว</a:t>
                      </a:r>
                      <a:r>
                        <a:rPr lang="th-TH" sz="1400" b="1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อ่างทอง จันทบุรี ปัตตานี </a:t>
                      </a:r>
                      <a:r>
                        <a:rPr lang="th-TH" sz="1400" b="1" u="sng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-สุรินทร์</a:t>
                      </a:r>
                      <a:r>
                        <a:rPr lang="th-TH" sz="1400" b="1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บึงกาฬ ลำพูน   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F9F3F3">
                        <a:alpha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812204"/>
                  </a:ext>
                </a:extLst>
              </a:tr>
              <a:tr h="7265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 spc="-7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15.01 - 20</a:t>
                      </a:r>
                      <a:endParaRPr lang="en-US" sz="105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F7D9D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16 จังหวัด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F7D9D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 u="sng" spc="-80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-สุพรรณบุรี</a:t>
                      </a:r>
                      <a:r>
                        <a:rPr lang="th-TH" sz="1400" b="1" spc="-80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1" u="sng" spc="-80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-ระยอง</a:t>
                      </a:r>
                      <a:r>
                        <a:rPr lang="th-TH" sz="1400" b="1" spc="-80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1" spc="-8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ประจวบคีรีขันธ์ </a:t>
                      </a:r>
                      <a:r>
                        <a:rPr lang="th-TH" sz="1400" b="1" u="sng" spc="-80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-ศรีสะเกษ</a:t>
                      </a:r>
                      <a:r>
                        <a:rPr lang="th-TH" sz="1400" b="1" spc="-80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1" u="sng" spc="-80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-เลย</a:t>
                      </a:r>
                      <a:r>
                        <a:rPr lang="th-TH" sz="1400" b="1" spc="-80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1" spc="-8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พะเยา </a:t>
                      </a:r>
                      <a:r>
                        <a:rPr lang="th-TH" sz="1400" b="1" u="sng" spc="-80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-นครพนม</a:t>
                      </a:r>
                      <a:r>
                        <a:rPr lang="th-TH" sz="1400" b="1" spc="-80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1" u="sng" spc="-80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-พัทลุง</a:t>
                      </a:r>
                      <a:r>
                        <a:rPr lang="th-TH" sz="1400" b="1" spc="-80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1" u="sng" spc="-80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-มุกดาหาร</a:t>
                      </a:r>
                      <a:r>
                        <a:rPr lang="th-TH" sz="1400" b="1" spc="-80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1" spc="-2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กำแพงเพชร </a:t>
                      </a:r>
                      <a:r>
                        <a:rPr lang="th-TH" sz="1400" b="1" u="sng" spc="-2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-</a:t>
                      </a:r>
                      <a:r>
                        <a:rPr lang="th-TH" sz="1400" b="1" u="sng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พระนครศรีอยุธยา</a:t>
                      </a:r>
                      <a:r>
                        <a:rPr lang="th-TH" sz="1400" b="1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1" u="sng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-สกลนคร</a:t>
                      </a:r>
                      <a:r>
                        <a:rPr lang="th-TH" sz="1400" b="1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1" spc="-2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สมุทรสงคราม ลำปาง ยโสธร นครศรีธรรมราช</a:t>
                      </a:r>
                      <a:r>
                        <a:rPr lang="en-US" sz="1400" b="1" spc="-2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</a:t>
                      </a:r>
                      <a:r>
                        <a:rPr lang="th-TH" sz="1400" b="1" spc="-2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F7D9D9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013481"/>
                  </a:ext>
                </a:extLst>
              </a:tr>
              <a:tr h="8542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 spc="-7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มากกว่า 20</a:t>
                      </a:r>
                      <a:endParaRPr lang="en-US" sz="105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F3959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29 จังหวัด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F3959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 u="sng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-ระนอง</a:t>
                      </a:r>
                      <a:r>
                        <a:rPr lang="th-TH" sz="1400" b="1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1" u="sng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-</a:t>
                      </a:r>
                      <a:r>
                        <a:rPr lang="th-TH" sz="1400" b="1" u="sng" spc="-2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เพชรบูรณ์</a:t>
                      </a:r>
                      <a:r>
                        <a:rPr lang="th-TH" sz="1400" b="1" spc="-2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นครราชสีมา </a:t>
                      </a:r>
                      <a:r>
                        <a:rPr lang="th-TH" sz="1400" b="1" u="sng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-</a:t>
                      </a:r>
                      <a:r>
                        <a:rPr lang="th-TH" sz="1400" b="1" u="sng" spc="-2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ขอนแก่น</a:t>
                      </a:r>
                      <a:r>
                        <a:rPr lang="th-TH" sz="1400" b="1" spc="-2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1" u="sng" spc="-2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-ชัยนาท</a:t>
                      </a:r>
                      <a:r>
                        <a:rPr lang="th-TH" sz="1400" b="1" spc="-2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1" u="sng" spc="-2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-ชลบุรี</a:t>
                      </a:r>
                      <a:r>
                        <a:rPr lang="th-TH" sz="1400" b="1" spc="-2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1" u="sng" spc="-2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-ตราด</a:t>
                      </a:r>
                      <a:r>
                        <a:rPr lang="th-TH" sz="1400" b="1" spc="-2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1" u="sng" spc="-2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-นราธิวาส</a:t>
                      </a:r>
                      <a:r>
                        <a:rPr lang="th-TH" sz="1400" b="1" spc="-2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ร้อยเอ็ด ชุมพร กระบี่ อำนาจเจริญ นนทบุรี นครปฐม ฉะเชิงเทรา อุดรธานี</a:t>
                      </a:r>
                      <a:r>
                        <a:rPr lang="th-TH" sz="14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พังงา ปทุมธานี นครนายก สงขลา อุบลราชธานี สตูล สุราษฎร์ธานี ปราจีนบุรี นครสวรรค์ ภูเก็ต สมุทรปราการ ยะลา กรุงเทพมหานคร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F39597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512884"/>
                  </a:ext>
                </a:extLst>
              </a:tr>
            </a:tbl>
          </a:graphicData>
        </a:graphic>
      </p:graphicFrame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A138C25B-BD69-4C30-B718-F0A9FF798F8C}"/>
              </a:ext>
            </a:extLst>
          </p:cNvPr>
          <p:cNvSpPr/>
          <p:nvPr/>
        </p:nvSpPr>
        <p:spPr>
          <a:xfrm>
            <a:off x="0" y="-1013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r>
              <a:rPr lang="th-TH" sz="3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sz="2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3.2 รายงานการบริหารจัดการหนี้ของกองทุนพัฒนาบทบาทสตรี</a:t>
            </a:r>
          </a:p>
          <a:p>
            <a:pPr algn="ctr"/>
            <a:endParaRPr lang="th-TH" dirty="0"/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B0B291C7-5011-458A-AA35-34C07320266C}"/>
              </a:ext>
            </a:extLst>
          </p:cNvPr>
          <p:cNvSpPr/>
          <p:nvPr/>
        </p:nvSpPr>
        <p:spPr>
          <a:xfrm>
            <a:off x="0" y="468632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ลูกศร: รูปห้าเหลี่ยม 5">
            <a:extLst>
              <a:ext uri="{FF2B5EF4-FFF2-40B4-BE49-F238E27FC236}">
                <a16:creationId xmlns:a16="http://schemas.microsoft.com/office/drawing/2014/main" id="{B75B3600-362F-4DA1-AB6A-04C26C1DD035}"/>
              </a:ext>
            </a:extLst>
          </p:cNvPr>
          <p:cNvSpPr/>
          <p:nvPr/>
        </p:nvSpPr>
        <p:spPr>
          <a:xfrm>
            <a:off x="0" y="658403"/>
            <a:ext cx="7796463" cy="388033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5ECC2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th-TH" sz="1600" b="1" spc="-70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2.4 ผลการบริหารจัดการหนี้ของจังหวัดแยกตามช่วงร้อยละของหนี้เกินกำหนดชำระจัดได้ ดังนี้ </a:t>
            </a:r>
            <a:endParaRPr lang="th-TH" sz="16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7640053" y="701091"/>
            <a:ext cx="2640264" cy="384268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350" spc="-6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15 มิถุนายน 2565</a:t>
            </a:r>
          </a:p>
        </p:txBody>
      </p:sp>
      <p:sp>
        <p:nvSpPr>
          <p:cNvPr id="2" name="กล่องข้อความ 1"/>
          <p:cNvSpPr txBox="1"/>
          <p:nvPr/>
        </p:nvSpPr>
        <p:spPr>
          <a:xfrm>
            <a:off x="193674" y="5091654"/>
            <a:ext cx="9369631" cy="632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th-TH" sz="13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หมายเหตุ </a:t>
            </a:r>
            <a:r>
              <a:rPr lang="en-US" sz="13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:</a:t>
            </a:r>
            <a:r>
              <a:rPr lang="th-TH" sz="13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</a:t>
            </a:r>
            <a:r>
              <a:rPr lang="th-TH" sz="135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+         </a:t>
            </a:r>
            <a:r>
              <a:rPr lang="th-TH" sz="13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หมายถึง จังหวัดที่มีการเปลี่ยนแปลงตามช่วงร้อยละของหนี้เกินกำหนดชำระดีขึ้นจากเดือนที่แล้ว   </a:t>
            </a:r>
            <a:endParaRPr lang="en-US" sz="135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30000"/>
              </a:lnSpc>
            </a:pPr>
            <a:r>
              <a:rPr lang="th-TH" sz="13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          </a:t>
            </a:r>
            <a:r>
              <a:rPr lang="th-TH" sz="135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         </a:t>
            </a:r>
            <a:r>
              <a:rPr lang="th-TH" sz="13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หมายถึง จังหวัดที่มีการเปลี่ยนแปลงตามช่วงร้อยละของหนี้เกินกำหนดชำระลดลงจากเดือนที่แล้ว   </a:t>
            </a:r>
            <a:endParaRPr lang="en-US" sz="135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702738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277204"/>
              </p:ext>
            </p:extLst>
          </p:nvPr>
        </p:nvGraphicFramePr>
        <p:xfrm>
          <a:off x="0" y="606204"/>
          <a:ext cx="10153537" cy="5108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819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1001590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571727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510090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371408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294580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1282100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413223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322752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2556 - 2565 (ข้อมูล ณ 15 มิ.ย. 65)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55852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2556 - 2565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ร้อยละของหนี้เกิน</a:t>
                      </a:r>
                      <a:b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หนองคาย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248,163,040.00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160,925,298.79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87,237,741.21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84,081,191.00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3,156,550.21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3.62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เพชรบุรี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116,802,670.00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65,857,235.92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50,945,434.08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48,989,441.40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1,955,992.68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3.84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พิจิตร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171,106,575.00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110,609,055.15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60,497,519.85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57,714,784.07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2,782,735.78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4.60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เชียงราย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279,392,803.00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202,079,783.18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77,313,019.82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73,644,586.07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3,668,433.75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4.74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แพร่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169,569,500.00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128,245,735.28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41,323,764.72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39,226,742.71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2,097,022.01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5.07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สุโขทัย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254,881,415.00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194,052,976.70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60,828,438.30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57,585,073.76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3,243,364.54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5.33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แม่ฮ่องสอน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183,429,513.00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127,998,973.09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55,430,539.91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52,128,219.92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3,302,319.99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5.96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ตรัง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183,623,330.00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97,613,064.37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86,010,265.63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79,959,055.84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6,051,209.79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7.04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น่าน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215,965,701.00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179,333,313.70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36,632,387.30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33,949,279.97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2,683,107.33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7.32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491998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ราชบุรี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220,098,056.00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157,795,710.54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62,302,345.46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57,621,986.80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4,680,358.66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7.51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706610"/>
                  </a:ext>
                </a:extLst>
              </a:tr>
            </a:tbl>
          </a:graphicData>
        </a:graphic>
      </p:graphicFrame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6463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2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การบริหารจัดการหนี้กองทุนพัฒนาบทบาทสตรี 10 อันดับแรก</a:t>
            </a:r>
          </a:p>
          <a:p>
            <a:pPr algn="ctr"/>
            <a:endParaRPr lang="th-TH" dirty="0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0" y="457615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03735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6463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2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การบริหารจัดการหนี้กองทุนพัฒนาบทบาทสตรี 10 อันดับสุดท้าย</a:t>
            </a:r>
          </a:p>
          <a:p>
            <a:pPr algn="ctr">
              <a:lnSpc>
                <a:spcPct val="130000"/>
              </a:lnSpc>
            </a:pPr>
            <a:endParaRPr lang="th-TH" sz="22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0" y="457615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058370"/>
              </p:ext>
            </p:extLst>
          </p:nvPr>
        </p:nvGraphicFramePr>
        <p:xfrm>
          <a:off x="1" y="619814"/>
          <a:ext cx="10153537" cy="5108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9327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1282099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300710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510090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371408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294580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1282099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413224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322001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2556 - 2565 (ข้อมูล ณ 15</a:t>
                      </a:r>
                      <a:r>
                        <a:rPr lang="th-TH" sz="14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มิ.ย.</a:t>
                      </a: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65)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56678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2556 - 2565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ร้อยละของหนี้เกิน</a:t>
                      </a:r>
                      <a:b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32200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สงขลา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295,721,334.00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173,841,715.78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121,879,618.22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88,133,313.66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33,746,304.56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27.69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32200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อุบลราชธานี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303,719,470.00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211,118,407.18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92,601,062.82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64,351,126.42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28,249,936.40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30.51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32200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สตูล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113,906,898.00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74,761,816.52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39,145,081.48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27,041,964.62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12,103,116.86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30.92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32200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สุราษฎร์ธานี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220,241,979.00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124,359,623.73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95,882,355.27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65,680,463.89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30,201,891.38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31.50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32200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ปราจีนบุรี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179,998,980.00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133,901,460.06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46,097,519.94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31,454,504.62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14,643,015.32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31.77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32200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นครสวรรค์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281,987,998.00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199,400,352.65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82,587,645.35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55,564,989.30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27,022,656.05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32.72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32200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ภูเก็ต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102,371,122.00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63,476,406.88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38,894,715.12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26,120,075.63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12,774,639.49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32.84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32200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สมุทรปราการ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168,105,668.00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88,643,556.81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79,462,111.19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46,347,236.15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33,114,875.04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41.67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  <a:tr h="32200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ยะลา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133,449,336.00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68,307,724.70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65,141,611.30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34,624,888.87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30,516,722.43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46.85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491998"/>
                  </a:ext>
                </a:extLst>
              </a:tr>
              <a:tr h="32200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กรุงเทพมหานคร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209,324,590.94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117,829,082.16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91,495,508.78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48,091,626.14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43,403,882.64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47.44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706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3989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/>
        </p:nvGrpSpPr>
        <p:grpSpPr>
          <a:xfrm>
            <a:off x="168092" y="1330377"/>
            <a:ext cx="3898457" cy="521770"/>
            <a:chOff x="93335" y="732358"/>
            <a:chExt cx="3707409" cy="521770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7" name="กลุ่ม 6"/>
            <p:cNvGrpSpPr/>
            <p:nvPr/>
          </p:nvGrpSpPr>
          <p:grpSpPr>
            <a:xfrm>
              <a:off x="93335" y="732358"/>
              <a:ext cx="3707409" cy="521770"/>
              <a:chOff x="215660" y="1172957"/>
              <a:chExt cx="4767359" cy="469594"/>
            </a:xfrm>
          </p:grpSpPr>
          <p:sp>
            <p:nvSpPr>
              <p:cNvPr id="8" name="สี่เหลี่ยมผืนผ้ามุมมน 10"/>
              <p:cNvSpPr/>
              <p:nvPr/>
            </p:nvSpPr>
            <p:spPr>
              <a:xfrm>
                <a:off x="503238" y="1177925"/>
                <a:ext cx="4479781" cy="461963"/>
              </a:xfrm>
              <a:prstGeom prst="roundRect">
                <a:avLst/>
              </a:prstGeom>
              <a:solidFill>
                <a:srgbClr val="FDF5F5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" name="สี่เหลี่ยมผืนผ้ามุมมน 10"/>
              <p:cNvSpPr/>
              <p:nvPr/>
            </p:nvSpPr>
            <p:spPr>
              <a:xfrm>
                <a:off x="215660" y="1177926"/>
                <a:ext cx="4220681" cy="461963"/>
              </a:xfrm>
              <a:prstGeom prst="roundRect">
                <a:avLst/>
              </a:prstGeom>
              <a:solidFill>
                <a:srgbClr val="EB9999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" name="สี่เหลี่ยมผืนผ้ามุมมน 10"/>
              <p:cNvSpPr/>
              <p:nvPr/>
            </p:nvSpPr>
            <p:spPr>
              <a:xfrm>
                <a:off x="215660" y="1172957"/>
                <a:ext cx="4124426" cy="469594"/>
              </a:xfrm>
              <a:prstGeom prst="roundRect">
                <a:avLst/>
              </a:prstGeom>
              <a:solidFill>
                <a:srgbClr val="F7DAD9">
                  <a:alpha val="89804"/>
                </a:srgbClr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1 </a:t>
                </a:r>
                <a:r>
                  <a:rPr lang="en-US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 </a:t>
                </a:r>
                <a:r>
                  <a:rPr lang="th-TH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ประธานแจ้งให้ประชุมทราบ</a:t>
                </a:r>
              </a:p>
            </p:txBody>
          </p:sp>
        </p:grpSp>
        <p:sp>
          <p:nvSpPr>
            <p:cNvPr id="11" name="สี่เหลี่ยมผืนผ้า 10"/>
            <p:cNvSpPr/>
            <p:nvPr/>
          </p:nvSpPr>
          <p:spPr>
            <a:xfrm>
              <a:off x="3423644" y="833278"/>
              <a:ext cx="30519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0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</a:t>
              </a:r>
              <a:endParaRPr lang="th-TH" sz="20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12" name="สี่เหลี่ยมผืนผ้ามุมมน 8"/>
          <p:cNvSpPr/>
          <p:nvPr/>
        </p:nvSpPr>
        <p:spPr>
          <a:xfrm>
            <a:off x="4088519" y="2180519"/>
            <a:ext cx="5744194" cy="640071"/>
          </a:xfrm>
          <a:prstGeom prst="roundRect">
            <a:avLst>
              <a:gd name="adj" fmla="val 7784"/>
            </a:avLst>
          </a:prstGeom>
          <a:noFill/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thaiDist">
              <a:lnSpc>
                <a:spcPct val="150000"/>
              </a:lnSpc>
              <a:spcAft>
                <a:spcPts val="1000"/>
              </a:spcAft>
            </a:pPr>
            <a:endParaRPr lang="th-TH" sz="1200" b="1" dirty="0">
              <a:solidFill>
                <a:srgbClr val="00206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  <a:p>
            <a:pPr algn="thaiDist">
              <a:lnSpc>
                <a:spcPct val="150000"/>
              </a:lnSpc>
              <a:spcAft>
                <a:spcPts val="1000"/>
              </a:spcAft>
            </a:pP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รับรองรายงานการประชุมคณะกรรมการบริหารกองทุนพัฒนาบทบาทสตรี                      ครั้งที่ 5/2565 เมื่อวันจันทร์ที่ 23 พฤษภาคม 2565</a:t>
            </a:r>
            <a:endParaRPr lang="en-US" sz="1400" dirty="0">
              <a:solidFill>
                <a:srgbClr val="002060"/>
              </a:solidFill>
              <a:latin typeface="Chulabhorn Likit Text" panose="00000500000000000000" pitchFamily="50" charset="-34"/>
              <a:ea typeface="Calibri"/>
              <a:cs typeface="Chulabhorn Likit Text" panose="00000500000000000000" pitchFamily="50" charset="-34"/>
            </a:endParaRPr>
          </a:p>
          <a:p>
            <a:pPr defTabSz="299858">
              <a:spcAft>
                <a:spcPts val="333"/>
              </a:spcAft>
              <a:defRPr/>
            </a:pPr>
            <a:endParaRPr lang="th-TH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32" name="กลุ่ม 31"/>
          <p:cNvGrpSpPr/>
          <p:nvPr/>
        </p:nvGrpSpPr>
        <p:grpSpPr>
          <a:xfrm>
            <a:off x="168092" y="2198189"/>
            <a:ext cx="3859228" cy="534184"/>
            <a:chOff x="11007" y="1616845"/>
            <a:chExt cx="3768905" cy="480765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13" name="กลุ่ม 12"/>
            <p:cNvGrpSpPr/>
            <p:nvPr/>
          </p:nvGrpSpPr>
          <p:grpSpPr>
            <a:xfrm>
              <a:off x="11007" y="1616845"/>
              <a:ext cx="3768905" cy="480765"/>
              <a:chOff x="122178" y="1159124"/>
              <a:chExt cx="4962585" cy="480765"/>
            </a:xfrm>
          </p:grpSpPr>
          <p:sp>
            <p:nvSpPr>
              <p:cNvPr id="14" name="สี่เหลี่ยมผืนผ้ามุมมน 10"/>
              <p:cNvSpPr/>
              <p:nvPr/>
            </p:nvSpPr>
            <p:spPr>
              <a:xfrm>
                <a:off x="503238" y="1177925"/>
                <a:ext cx="4581525" cy="461963"/>
              </a:xfrm>
              <a:prstGeom prst="roundRect">
                <a:avLst/>
              </a:prstGeom>
              <a:solidFill>
                <a:srgbClr val="FFF5D9"/>
              </a:solidFill>
              <a:ln>
                <a:solidFill>
                  <a:srgbClr val="FFF5D9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r>
                  <a:rPr lang="th-TH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สร้างสรรค์ชุมชนให้พึ่งตนเองได้</a:t>
                </a: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" name="สี่เหลี่ยมผืนผ้ามุมมน 10"/>
              <p:cNvSpPr/>
              <p:nvPr/>
            </p:nvSpPr>
            <p:spPr>
              <a:xfrm>
                <a:off x="350838" y="1177925"/>
                <a:ext cx="4167187" cy="461963"/>
              </a:xfrm>
              <a:prstGeom prst="roundRect">
                <a:avLst/>
              </a:prstGeom>
              <a:solidFill>
                <a:srgbClr val="FFDF85"/>
              </a:solidFill>
              <a:ln>
                <a:solidFill>
                  <a:srgbClr val="FFDF85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" name="สี่เหลี่ยมผืนผ้ามุมมน 10"/>
              <p:cNvSpPr/>
              <p:nvPr/>
            </p:nvSpPr>
            <p:spPr>
              <a:xfrm>
                <a:off x="122178" y="1159124"/>
                <a:ext cx="4278406" cy="480765"/>
              </a:xfrm>
              <a:prstGeom prst="roundRect">
                <a:avLst/>
              </a:prstGeom>
              <a:solidFill>
                <a:srgbClr val="FFEFC1"/>
              </a:solidFill>
              <a:ln>
                <a:solidFill>
                  <a:srgbClr val="FFEFC1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</a:t>
                </a:r>
                <a:r>
                  <a:rPr lang="en-US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2</a:t>
                </a:r>
                <a:r>
                  <a:rPr lang="th-TH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รับรองรายงานการประชุม</a:t>
                </a:r>
              </a:p>
            </p:txBody>
          </p:sp>
        </p:grpSp>
        <p:sp>
          <p:nvSpPr>
            <p:cNvPr id="17" name="สี่เหลี่ยมผืนผ้า 16"/>
            <p:cNvSpPr/>
            <p:nvPr/>
          </p:nvSpPr>
          <p:spPr>
            <a:xfrm>
              <a:off x="3400678" y="1713488"/>
              <a:ext cx="324368" cy="3600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</a:t>
              </a:r>
              <a:endParaRPr lang="th-TH" sz="20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22" name="สี่เหลี่ยมผืนผ้า 21"/>
          <p:cNvSpPr/>
          <p:nvPr/>
        </p:nvSpPr>
        <p:spPr>
          <a:xfrm>
            <a:off x="4104199" y="3169221"/>
            <a:ext cx="5939275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th-TH" sz="1400" dirty="0">
                <a:solidFill>
                  <a:srgbClr val="001E5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3.1 การติดตามมติที่ประชุม</a:t>
            </a: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ครั้งที่ 5/2565 เมื่อวันจันทร์ที่ 23 พฤษภาคม 2565 </a:t>
            </a:r>
            <a:b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3.2 รายงานการบริหารจัดการหนี้ของกองทุนพัฒนาบทบาทสตรี</a:t>
            </a:r>
            <a:endParaRPr lang="en-GB" sz="14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24" name="กลุ่ม 23"/>
          <p:cNvGrpSpPr/>
          <p:nvPr/>
        </p:nvGrpSpPr>
        <p:grpSpPr>
          <a:xfrm>
            <a:off x="180300" y="3148243"/>
            <a:ext cx="3846182" cy="513293"/>
            <a:chOff x="107504" y="2499742"/>
            <a:chExt cx="3672408" cy="461963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18" name="กลุ่ม 17"/>
            <p:cNvGrpSpPr/>
            <p:nvPr/>
          </p:nvGrpSpPr>
          <p:grpSpPr>
            <a:xfrm>
              <a:off x="107504" y="2499742"/>
              <a:ext cx="3672408" cy="461963"/>
              <a:chOff x="249238" y="1177925"/>
              <a:chExt cx="4835525" cy="461963"/>
            </a:xfrm>
          </p:grpSpPr>
          <p:sp>
            <p:nvSpPr>
              <p:cNvPr id="19" name="สี่เหลี่ยมผืนผ้ามุมมน 10"/>
              <p:cNvSpPr/>
              <p:nvPr/>
            </p:nvSpPr>
            <p:spPr>
              <a:xfrm>
                <a:off x="503238" y="1177925"/>
                <a:ext cx="4581525" cy="461963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r>
                  <a:rPr lang="th-TH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สร้างสรรค์ชุมชนให้พึ่งตนเองได้</a:t>
                </a: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" name="สี่เหลี่ยมผืนผ้ามุมมน 10"/>
              <p:cNvSpPr/>
              <p:nvPr/>
            </p:nvSpPr>
            <p:spPr>
              <a:xfrm>
                <a:off x="350838" y="1177925"/>
                <a:ext cx="4167187" cy="461963"/>
              </a:xfrm>
              <a:prstGeom prst="roundRect">
                <a:avLst/>
              </a:prstGeom>
              <a:solidFill>
                <a:srgbClr val="A8D072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r>
                  <a:rPr lang="th-TH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สร้างสรรค์ชุมชนให้พึ่งตนเองได้</a:t>
                </a: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" name="สี่เหลี่ยมผืนผ้ามุมมน 10"/>
              <p:cNvSpPr/>
              <p:nvPr/>
            </p:nvSpPr>
            <p:spPr>
              <a:xfrm>
                <a:off x="249238" y="1177925"/>
                <a:ext cx="4167187" cy="461963"/>
              </a:xfrm>
              <a:prstGeom prst="roundRect">
                <a:avLst/>
              </a:prstGeom>
              <a:solidFill>
                <a:srgbClr val="DCECC6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</a:t>
                </a:r>
                <a:r>
                  <a:rPr lang="en-US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3</a:t>
                </a:r>
                <a:r>
                  <a:rPr lang="th-TH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สืบเนื่องจากการประชุม</a:t>
                </a:r>
              </a:p>
            </p:txBody>
          </p:sp>
        </p:grpSp>
        <p:sp>
          <p:nvSpPr>
            <p:cNvPr id="23" name="สี่เหลี่ยมผืนผ้า 22"/>
            <p:cNvSpPr/>
            <p:nvPr/>
          </p:nvSpPr>
          <p:spPr>
            <a:xfrm>
              <a:off x="3401268" y="2581106"/>
              <a:ext cx="332197" cy="3600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</a:t>
              </a:r>
              <a:endParaRPr lang="th-TH" sz="20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31" name="สี่เหลี่ยมผืนผ้า 30"/>
          <p:cNvSpPr/>
          <p:nvPr/>
        </p:nvSpPr>
        <p:spPr>
          <a:xfrm>
            <a:off x="4093539" y="3973247"/>
            <a:ext cx="5949935" cy="1255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>
              <a:lnSpc>
                <a:spcPct val="130000"/>
              </a:lnSpc>
            </a:pP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4.1 รายงานผลการเบิกจ่ายตามแผนการดำเนินงานและแผนการใช้จ่ายงบประมาณกองทุนพัฒนาบทบาทสตรี ประจำปีงบประมาณ พ.ศ. 2565</a:t>
            </a:r>
          </a:p>
          <a:p>
            <a:pPr algn="thaiDist">
              <a:lnSpc>
                <a:spcPct val="140000"/>
              </a:lnSpc>
              <a:spcAft>
                <a:spcPts val="300"/>
              </a:spcAft>
            </a:pP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รายงานผลการดำเนินงานการประเมินผลการดำเนินงานทุนหมุนเวียน ประจำปีบัญชี 2565 กองทุนพัฒนาบทบาทสตรี กรมการพัฒนาชุมชน</a:t>
            </a:r>
          </a:p>
        </p:txBody>
      </p:sp>
      <p:grpSp>
        <p:nvGrpSpPr>
          <p:cNvPr id="35" name="กลุ่ม 34"/>
          <p:cNvGrpSpPr/>
          <p:nvPr/>
        </p:nvGrpSpPr>
        <p:grpSpPr>
          <a:xfrm>
            <a:off x="180300" y="4016502"/>
            <a:ext cx="3782589" cy="523183"/>
            <a:chOff x="204478" y="2499742"/>
            <a:chExt cx="3551339" cy="470863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36" name="กลุ่ม 17"/>
            <p:cNvGrpSpPr/>
            <p:nvPr/>
          </p:nvGrpSpPr>
          <p:grpSpPr>
            <a:xfrm>
              <a:off x="204478" y="2499742"/>
              <a:ext cx="3551339" cy="470863"/>
              <a:chOff x="376926" y="1177925"/>
              <a:chExt cx="4676112" cy="470863"/>
            </a:xfrm>
          </p:grpSpPr>
          <p:sp>
            <p:nvSpPr>
              <p:cNvPr id="38" name="สี่เหลี่ยมผืนผ้ามุมมน 10"/>
              <p:cNvSpPr/>
              <p:nvPr/>
            </p:nvSpPr>
            <p:spPr>
              <a:xfrm>
                <a:off x="503239" y="1177925"/>
                <a:ext cx="4549799" cy="461963"/>
              </a:xfrm>
              <a:prstGeom prst="roundRect">
                <a:avLst/>
              </a:prstGeom>
              <a:solidFill>
                <a:srgbClr val="E7E5DD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9" name="สี่เหลี่ยมผืนผ้ามุมมน 10"/>
              <p:cNvSpPr/>
              <p:nvPr/>
            </p:nvSpPr>
            <p:spPr>
              <a:xfrm>
                <a:off x="376926" y="1186825"/>
                <a:ext cx="4172666" cy="461963"/>
              </a:xfrm>
              <a:prstGeom prst="roundRect">
                <a:avLst/>
              </a:prstGeom>
              <a:solidFill>
                <a:srgbClr val="ABA387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0" name="สี่เหลี่ยมผืนผ้ามุมมน 10"/>
              <p:cNvSpPr/>
              <p:nvPr/>
            </p:nvSpPr>
            <p:spPr>
              <a:xfrm>
                <a:off x="376927" y="1183968"/>
                <a:ext cx="4082923" cy="458580"/>
              </a:xfrm>
              <a:prstGeom prst="roundRect">
                <a:avLst/>
              </a:prstGeom>
              <a:solidFill>
                <a:srgbClr val="D6D2C4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</a:t>
                </a:r>
                <a:r>
                  <a:rPr lang="en-US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4</a:t>
                </a:r>
                <a:r>
                  <a:rPr lang="th-TH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เพื่อทราบ</a:t>
                </a:r>
              </a:p>
            </p:txBody>
          </p:sp>
        </p:grpSp>
        <p:sp>
          <p:nvSpPr>
            <p:cNvPr id="37" name="สี่เหลี่ยมผืนผ้า 36"/>
            <p:cNvSpPr/>
            <p:nvPr/>
          </p:nvSpPr>
          <p:spPr>
            <a:xfrm>
              <a:off x="3393719" y="2587857"/>
              <a:ext cx="328211" cy="3600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</a:t>
              </a:r>
              <a:endParaRPr lang="th-TH" sz="20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175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178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179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180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190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191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181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182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183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187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88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89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84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185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86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176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177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35454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7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72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3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4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5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8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69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70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71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2188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65" name="TextBox 64"/>
          <p:cNvSpPr txBox="1"/>
          <p:nvPr/>
        </p:nvSpPr>
        <p:spPr>
          <a:xfrm>
            <a:off x="12417" y="751132"/>
            <a:ext cx="7202708" cy="369332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ระเบียบวาระการประชุมคณะกรรมการบริหารกองทุนพัฒนาบทบาทสตรี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0" y="2488344"/>
            <a:ext cx="10160000" cy="1283555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4.1 รายงานผลการเบิกจ่ายเงินตามแผนการดำเนินงาน                                              และแผนการใช้จ่ายงบประมาณ กองทุนพัฒนาบทบาทสตรี                                                              ประจำปีงบประมาณ พ.ศ. 2565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34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38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39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40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50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51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41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42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43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47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8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9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4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45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6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6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37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46471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65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6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35" name="TextBox 34"/>
          <p:cNvSpPr txBox="1"/>
          <p:nvPr/>
        </p:nvSpPr>
        <p:spPr>
          <a:xfrm>
            <a:off x="1014997" y="-11422"/>
            <a:ext cx="3365499" cy="47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4 เรื่อง เพื่อทราบ</a:t>
            </a:r>
          </a:p>
        </p:txBody>
      </p:sp>
    </p:spTree>
    <p:extLst>
      <p:ext uri="{BB962C8B-B14F-4D97-AF65-F5344CB8AC3E}">
        <p14:creationId xmlns:p14="http://schemas.microsoft.com/office/powerpoint/2010/main" val="39927406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แผนผังลำดับงาน: ตัวเชื่อมต่อ 68"/>
          <p:cNvSpPr/>
          <p:nvPr/>
        </p:nvSpPr>
        <p:spPr>
          <a:xfrm>
            <a:off x="8692483" y="3971243"/>
            <a:ext cx="1303136" cy="1226138"/>
          </a:xfrm>
          <a:prstGeom prst="flowChartConnector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/>
          </a:p>
        </p:txBody>
      </p:sp>
      <p:sp>
        <p:nvSpPr>
          <p:cNvPr id="20" name="สี่เหลี่ยมผืนผ้า 19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0" y="-1013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400000"/>
              </a:lnSpc>
            </a:pPr>
            <a:r>
              <a:rPr lang="th-TH" sz="2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4.1 ผลการเบิกจ่ายงบประมาณตามแผนการใช้จ่ายงบประมาณ ประจำปี พ.ศ. 2565</a:t>
            </a:r>
          </a:p>
          <a:p>
            <a:pPr algn="ctr"/>
            <a:endParaRPr lang="th-TH" sz="2800" dirty="0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0" y="468632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 b="1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63" name="กลุ่ม 162"/>
          <p:cNvGrpSpPr/>
          <p:nvPr/>
        </p:nvGrpSpPr>
        <p:grpSpPr>
          <a:xfrm>
            <a:off x="2224314" y="892572"/>
            <a:ext cx="5737395" cy="1113436"/>
            <a:chOff x="2490006" y="1783778"/>
            <a:chExt cx="8681348" cy="1576315"/>
          </a:xfrm>
        </p:grpSpPr>
        <p:sp>
          <p:nvSpPr>
            <p:cNvPr id="167" name="แผนผังลําดับงาน: กระบวนการ 166"/>
            <p:cNvSpPr/>
            <p:nvPr/>
          </p:nvSpPr>
          <p:spPr>
            <a:xfrm>
              <a:off x="2490006" y="2746464"/>
              <a:ext cx="1931436" cy="613629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100" b="1" spc="-20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301</a:t>
              </a:r>
              <a:r>
                <a:rPr lang="en-US" sz="1100" b="1" spc="-20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,495,500.00</a:t>
              </a:r>
              <a:endParaRPr lang="th-TH" sz="1100" b="1" spc="-2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69" name="แผนผังลําดับงาน: กระบวนการ 168"/>
            <p:cNvSpPr/>
            <p:nvPr/>
          </p:nvSpPr>
          <p:spPr>
            <a:xfrm>
              <a:off x="7488600" y="2723538"/>
              <a:ext cx="1890584" cy="613629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144,710,957.37</a:t>
              </a:r>
              <a:endPara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70" name="แผนผังลําดับงาน: กระบวนการ 169"/>
            <p:cNvSpPr/>
            <p:nvPr/>
          </p:nvSpPr>
          <p:spPr>
            <a:xfrm>
              <a:off x="4942482" y="2738590"/>
              <a:ext cx="1890584" cy="613629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156,784,542.63</a:t>
              </a:r>
              <a:endPara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71" name="เท่ากับ 170"/>
            <p:cNvSpPr/>
            <p:nvPr/>
          </p:nvSpPr>
          <p:spPr>
            <a:xfrm>
              <a:off x="6844359" y="2793891"/>
              <a:ext cx="538952" cy="351222"/>
            </a:xfrm>
            <a:prstGeom prst="mathEqual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 b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73" name="กล่องข้อความ 172"/>
            <p:cNvSpPr txBox="1"/>
            <p:nvPr/>
          </p:nvSpPr>
          <p:spPr>
            <a:xfrm>
              <a:off x="9817469" y="1783778"/>
              <a:ext cx="1353885" cy="132025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คิดเป็นร้อยละ</a:t>
              </a:r>
            </a:p>
            <a:p>
              <a:pPr algn="ctr">
                <a:lnSpc>
                  <a:spcPct val="130000"/>
                </a:lnSpc>
              </a:pP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52.00</a:t>
              </a:r>
            </a:p>
          </p:txBody>
        </p:sp>
      </p:grpSp>
      <p:grpSp>
        <p:nvGrpSpPr>
          <p:cNvPr id="150" name="กลุ่ม 149"/>
          <p:cNvGrpSpPr/>
          <p:nvPr/>
        </p:nvGrpSpPr>
        <p:grpSpPr>
          <a:xfrm>
            <a:off x="2251993" y="2527362"/>
            <a:ext cx="5746200" cy="1101270"/>
            <a:chOff x="2402511" y="1801001"/>
            <a:chExt cx="8694670" cy="1559092"/>
          </a:xfrm>
        </p:grpSpPr>
        <p:sp>
          <p:nvSpPr>
            <p:cNvPr id="154" name="แผนผังลําดับงาน: กระบวนการ 153"/>
            <p:cNvSpPr/>
            <p:nvPr/>
          </p:nvSpPr>
          <p:spPr>
            <a:xfrm>
              <a:off x="2402511" y="2746464"/>
              <a:ext cx="2018930" cy="613629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1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143</a:t>
              </a:r>
              <a:r>
                <a:rPr lang="en-US" sz="11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,000,000.00</a:t>
              </a:r>
              <a:endPara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55" name="ลบ 154"/>
            <p:cNvSpPr/>
            <p:nvPr/>
          </p:nvSpPr>
          <p:spPr>
            <a:xfrm>
              <a:off x="4422470" y="2897976"/>
              <a:ext cx="521042" cy="247136"/>
            </a:xfrm>
            <a:prstGeom prst="mathMinus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 b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56" name="แผนผังลําดับงาน: กระบวนการ 155"/>
            <p:cNvSpPr/>
            <p:nvPr/>
          </p:nvSpPr>
          <p:spPr>
            <a:xfrm>
              <a:off x="7441655" y="2723861"/>
              <a:ext cx="1890585" cy="613629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31,185,944.00</a:t>
              </a:r>
              <a:endPara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57" name="แผนผังลําดับงาน: กระบวนการ 156"/>
            <p:cNvSpPr/>
            <p:nvPr/>
          </p:nvSpPr>
          <p:spPr>
            <a:xfrm>
              <a:off x="4942480" y="2738590"/>
              <a:ext cx="1890584" cy="613629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spc="-30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111,814,056.00</a:t>
              </a:r>
              <a:endParaRPr lang="th-TH" sz="1100" b="1" spc="-3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58" name="เท่ากับ 157"/>
            <p:cNvSpPr/>
            <p:nvPr/>
          </p:nvSpPr>
          <p:spPr>
            <a:xfrm>
              <a:off x="6844359" y="2793891"/>
              <a:ext cx="538952" cy="351222"/>
            </a:xfrm>
            <a:prstGeom prst="mathEqual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 b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60" name="กล่องข้อความ 159"/>
            <p:cNvSpPr txBox="1"/>
            <p:nvPr/>
          </p:nvSpPr>
          <p:spPr>
            <a:xfrm>
              <a:off x="9562839" y="1801001"/>
              <a:ext cx="1534342" cy="132025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คิดเป็น</a:t>
              </a:r>
            </a:p>
            <a:p>
              <a:pPr algn="ctr">
                <a:lnSpc>
                  <a:spcPct val="130000"/>
                </a:lnSpc>
              </a:pP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ร้อยละ </a:t>
              </a:r>
            </a:p>
            <a:p>
              <a:pPr algn="ctr">
                <a:lnSpc>
                  <a:spcPct val="130000"/>
                </a:lnSpc>
              </a:pP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78.19</a:t>
              </a:r>
            </a:p>
          </p:txBody>
        </p:sp>
      </p:grpSp>
      <p:grpSp>
        <p:nvGrpSpPr>
          <p:cNvPr id="137" name="กลุ่ม 136"/>
          <p:cNvGrpSpPr/>
          <p:nvPr/>
        </p:nvGrpSpPr>
        <p:grpSpPr>
          <a:xfrm>
            <a:off x="2184920" y="4180825"/>
            <a:ext cx="5869510" cy="1073406"/>
            <a:chOff x="2300981" y="1705953"/>
            <a:chExt cx="8881245" cy="1519642"/>
          </a:xfrm>
        </p:grpSpPr>
        <p:sp>
          <p:nvSpPr>
            <p:cNvPr id="141" name="แผนผังลําดับงาน: กระบวนการ 140"/>
            <p:cNvSpPr/>
            <p:nvPr/>
          </p:nvSpPr>
          <p:spPr>
            <a:xfrm>
              <a:off x="2300981" y="2611967"/>
              <a:ext cx="2112701" cy="613628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1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600,000,000.00</a:t>
              </a:r>
            </a:p>
          </p:txBody>
        </p:sp>
        <p:sp>
          <p:nvSpPr>
            <p:cNvPr id="143" name="แผนผังลําดับงาน: กระบวนการ 142"/>
            <p:cNvSpPr/>
            <p:nvPr/>
          </p:nvSpPr>
          <p:spPr>
            <a:xfrm>
              <a:off x="7538608" y="2589039"/>
              <a:ext cx="1890541" cy="613628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126,144,299.00</a:t>
              </a:r>
              <a:endPara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44" name="แผนผังลําดับงาน: กระบวนการ 143"/>
            <p:cNvSpPr/>
            <p:nvPr/>
          </p:nvSpPr>
          <p:spPr>
            <a:xfrm>
              <a:off x="4942437" y="2604091"/>
              <a:ext cx="2053341" cy="613628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173,855,701.00</a:t>
              </a:r>
              <a:endParaRPr lang="th-TH" sz="11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46" name="วงรี 145"/>
            <p:cNvSpPr/>
            <p:nvPr/>
          </p:nvSpPr>
          <p:spPr>
            <a:xfrm>
              <a:off x="9668770" y="1716665"/>
              <a:ext cx="1373209" cy="1428446"/>
            </a:xfrm>
            <a:prstGeom prst="ellipse">
              <a:avLst/>
            </a:prstGeom>
            <a:noFill/>
            <a:ln w="57150"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800" b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47" name="กล่องข้อความ 146"/>
            <p:cNvSpPr txBox="1"/>
            <p:nvPr/>
          </p:nvSpPr>
          <p:spPr>
            <a:xfrm>
              <a:off x="9719051" y="1705953"/>
              <a:ext cx="1463175" cy="1320248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คิดเป็น ร้อยละ</a:t>
              </a:r>
            </a:p>
            <a:p>
              <a:pPr algn="ctr">
                <a:lnSpc>
                  <a:spcPct val="130000"/>
                </a:lnSpc>
              </a:pPr>
              <a:r>
                <a:rPr lang="th-TH" sz="14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78.98</a:t>
              </a:r>
            </a:p>
          </p:txBody>
        </p:sp>
      </p:grpSp>
      <p:sp>
        <p:nvSpPr>
          <p:cNvPr id="179" name="แผนผังลําดับงาน: กระบวนการ 178"/>
          <p:cNvSpPr/>
          <p:nvPr/>
        </p:nvSpPr>
        <p:spPr>
          <a:xfrm>
            <a:off x="8782130" y="1679072"/>
            <a:ext cx="1357893" cy="636439"/>
          </a:xfrm>
          <a:prstGeom prst="flowChartProcess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1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 Light" panose="00000400000000000000" pitchFamily="2" charset="-34"/>
                <a:cs typeface="Chulabhorn Likit Text Light" panose="00000400000000000000" pitchFamily="2" charset="-34"/>
              </a:rPr>
              <a:t>1</a:t>
            </a:r>
            <a:r>
              <a:rPr lang="en-US" sz="11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 Light" panose="00000400000000000000" pitchFamily="2" charset="-34"/>
                <a:cs typeface="Chulabhorn Likit Text Light" panose="00000400000000000000" pitchFamily="2" charset="-34"/>
              </a:rPr>
              <a:t>,044,495,500.00</a:t>
            </a:r>
            <a:endParaRPr lang="th-TH" sz="11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hulabhorn Likit Text Light" panose="00000400000000000000" pitchFamily="2" charset="-34"/>
              <a:cs typeface="Chulabhorn Likit Text Light" panose="00000400000000000000" pitchFamily="2" charset="-34"/>
            </a:endParaRPr>
          </a:p>
        </p:txBody>
      </p:sp>
      <p:sp>
        <p:nvSpPr>
          <p:cNvPr id="180" name="แผนผังลําดับงาน: กระบวนการ 179"/>
          <p:cNvSpPr/>
          <p:nvPr/>
        </p:nvSpPr>
        <p:spPr>
          <a:xfrm>
            <a:off x="8782130" y="2337629"/>
            <a:ext cx="1357894" cy="6491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1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 Light" panose="00000400000000000000" pitchFamily="2" charset="-34"/>
                <a:cs typeface="Chulabhorn Likit Text Light" panose="00000400000000000000" pitchFamily="2" charset="-34"/>
              </a:rPr>
              <a:t>742,454,299.63</a:t>
            </a:r>
            <a:endParaRPr lang="th-TH" sz="11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hulabhorn Likit Text Light" panose="00000400000000000000" pitchFamily="2" charset="-34"/>
              <a:cs typeface="Chulabhorn Likit Text Light" panose="00000400000000000000" pitchFamily="2" charset="-34"/>
            </a:endParaRPr>
          </a:p>
        </p:txBody>
      </p:sp>
      <p:sp>
        <p:nvSpPr>
          <p:cNvPr id="181" name="แผนผังลําดับงาน: กระบวนการ 180"/>
          <p:cNvSpPr/>
          <p:nvPr/>
        </p:nvSpPr>
        <p:spPr>
          <a:xfrm>
            <a:off x="8782130" y="3005302"/>
            <a:ext cx="1363211" cy="6491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11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 Light" panose="00000400000000000000" pitchFamily="2" charset="-34"/>
                <a:cs typeface="Chulabhorn Likit Text Light" panose="00000400000000000000" pitchFamily="2" charset="-34"/>
              </a:rPr>
              <a:t>302,041,200.37</a:t>
            </a:r>
          </a:p>
        </p:txBody>
      </p:sp>
      <p:sp>
        <p:nvSpPr>
          <p:cNvPr id="183" name="เท่ากับ 182"/>
          <p:cNvSpPr/>
          <p:nvPr/>
        </p:nvSpPr>
        <p:spPr>
          <a:xfrm>
            <a:off x="5287657" y="4921025"/>
            <a:ext cx="356187" cy="248087"/>
          </a:xfrm>
          <a:prstGeom prst="mathEqual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 b="1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0" name="สี่เหลี่ยมผืนผ้ามุมมน 189"/>
          <p:cNvSpPr/>
          <p:nvPr/>
        </p:nvSpPr>
        <p:spPr>
          <a:xfrm>
            <a:off x="7493001" y="5330666"/>
            <a:ext cx="2482162" cy="322397"/>
          </a:xfrm>
          <a:prstGeom prst="roundRect">
            <a:avLst/>
          </a:prstGeom>
          <a:solidFill>
            <a:schemeClr val="accent3">
              <a:lumMod val="40000"/>
              <a:lumOff val="60000"/>
              <a:alpha val="7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15 มิถุนายน 2565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A829AEA-E2B0-4557-8557-E39BAF22FD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949" y="718891"/>
            <a:ext cx="331745" cy="3317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4" name="รูปภาพ 63">
            <a:extLst>
              <a:ext uri="{FF2B5EF4-FFF2-40B4-BE49-F238E27FC236}">
                <a16:creationId xmlns:a16="http://schemas.microsoft.com/office/drawing/2014/main" id="{03346F66-E84C-406B-8B6C-CD2F9F71D9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061" y="2315511"/>
            <a:ext cx="331745" cy="3317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5" name="รูปภาพ 64">
            <a:extLst>
              <a:ext uri="{FF2B5EF4-FFF2-40B4-BE49-F238E27FC236}">
                <a16:creationId xmlns:a16="http://schemas.microsoft.com/office/drawing/2014/main" id="{78C4336A-083D-4329-BCBB-B664692344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949" y="4123671"/>
            <a:ext cx="331745" cy="3317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AE6750E1-3E75-42B1-9BAF-7B5F5CABEAF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235" y="3749621"/>
            <a:ext cx="960768" cy="558684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</p:pic>
      <p:cxnSp>
        <p:nvCxnSpPr>
          <p:cNvPr id="66" name="ตัวเชื่อมต่อตรง 65"/>
          <p:cNvCxnSpPr/>
          <p:nvPr/>
        </p:nvCxnSpPr>
        <p:spPr>
          <a:xfrm>
            <a:off x="1" y="2217429"/>
            <a:ext cx="7880311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7" name="ตัวเชื่อมต่อตรง 66"/>
          <p:cNvCxnSpPr/>
          <p:nvPr/>
        </p:nvCxnSpPr>
        <p:spPr>
          <a:xfrm>
            <a:off x="1" y="3868168"/>
            <a:ext cx="7880311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9" name="แผนผังลำดับงาน: ตัวเชื่อมต่อ 68"/>
          <p:cNvSpPr/>
          <p:nvPr/>
        </p:nvSpPr>
        <p:spPr>
          <a:xfrm>
            <a:off x="8766279" y="4026076"/>
            <a:ext cx="1152128" cy="1107890"/>
          </a:xfrm>
          <a:prstGeom prst="flowChartConnector">
            <a:avLst/>
          </a:prstGeom>
          <a:solidFill>
            <a:srgbClr val="C00000">
              <a:alpha val="90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/>
          </a:p>
        </p:txBody>
      </p:sp>
      <p:sp>
        <p:nvSpPr>
          <p:cNvPr id="70" name="สี่เหลี่ยมผืนผ้า 69"/>
          <p:cNvSpPr/>
          <p:nvPr/>
        </p:nvSpPr>
        <p:spPr>
          <a:xfrm>
            <a:off x="8751741" y="4144506"/>
            <a:ext cx="1187624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h-TH" sz="1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คิดเป็น</a:t>
            </a:r>
          </a:p>
          <a:p>
            <a:pPr algn="ctr">
              <a:lnSpc>
                <a:spcPct val="130000"/>
              </a:lnSpc>
            </a:pPr>
            <a:r>
              <a:rPr lang="th-TH" sz="1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ร้อยละ </a:t>
            </a:r>
          </a:p>
          <a:p>
            <a:pPr algn="ctr">
              <a:lnSpc>
                <a:spcPct val="130000"/>
              </a:lnSpc>
            </a:pPr>
            <a:r>
              <a:rPr lang="th-TH" sz="1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71.08</a:t>
            </a:r>
          </a:p>
        </p:txBody>
      </p:sp>
      <p:sp>
        <p:nvSpPr>
          <p:cNvPr id="2" name="ลูกศร: รูปห้าเหลี่ยม 1">
            <a:extLst>
              <a:ext uri="{FF2B5EF4-FFF2-40B4-BE49-F238E27FC236}">
                <a16:creationId xmlns:a16="http://schemas.microsoft.com/office/drawing/2014/main" id="{797C9ABC-67F2-45A0-99B2-F6371B6ED1F8}"/>
              </a:ext>
            </a:extLst>
          </p:cNvPr>
          <p:cNvSpPr/>
          <p:nvPr/>
        </p:nvSpPr>
        <p:spPr>
          <a:xfrm>
            <a:off x="19975" y="1159008"/>
            <a:ext cx="2110642" cy="567164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ln w="0"/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งบบริหารจัดการกองทุน</a:t>
            </a:r>
          </a:p>
        </p:txBody>
      </p:sp>
      <p:sp>
        <p:nvSpPr>
          <p:cNvPr id="60" name="ลูกศร: รูปห้าเหลี่ยม 59">
            <a:extLst>
              <a:ext uri="{FF2B5EF4-FFF2-40B4-BE49-F238E27FC236}">
                <a16:creationId xmlns:a16="http://schemas.microsoft.com/office/drawing/2014/main" id="{402FC966-7C33-452F-A1FC-3CDC07DC875B}"/>
              </a:ext>
            </a:extLst>
          </p:cNvPr>
          <p:cNvSpPr/>
          <p:nvPr/>
        </p:nvSpPr>
        <p:spPr>
          <a:xfrm>
            <a:off x="32399" y="2777774"/>
            <a:ext cx="2098218" cy="567164"/>
          </a:xfrm>
          <a:prstGeom prst="homePlate">
            <a:avLst/>
          </a:prstGeom>
          <a:solidFill>
            <a:srgbClr val="FFFFE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ln w="0"/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เงินอุดหนุน</a:t>
            </a:r>
          </a:p>
        </p:txBody>
      </p:sp>
      <p:sp>
        <p:nvSpPr>
          <p:cNvPr id="61" name="ลูกศร: รูปห้าเหลี่ยม 60">
            <a:extLst>
              <a:ext uri="{FF2B5EF4-FFF2-40B4-BE49-F238E27FC236}">
                <a16:creationId xmlns:a16="http://schemas.microsoft.com/office/drawing/2014/main" id="{F5A23B8C-CE1D-474F-BED6-7F539F8C0A58}"/>
              </a:ext>
            </a:extLst>
          </p:cNvPr>
          <p:cNvSpPr/>
          <p:nvPr/>
        </p:nvSpPr>
        <p:spPr>
          <a:xfrm>
            <a:off x="41207" y="4580021"/>
            <a:ext cx="1970617" cy="567164"/>
          </a:xfrm>
          <a:prstGeom prst="homePlate">
            <a:avLst/>
          </a:prstGeom>
          <a:solidFill>
            <a:srgbClr val="F1ABA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ln w="0"/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เงินหมุนเวียน</a:t>
            </a:r>
          </a:p>
        </p:txBody>
      </p:sp>
      <p:sp>
        <p:nvSpPr>
          <p:cNvPr id="13" name="คำบรรยายภาพ: วงรี 12">
            <a:extLst>
              <a:ext uri="{FF2B5EF4-FFF2-40B4-BE49-F238E27FC236}">
                <a16:creationId xmlns:a16="http://schemas.microsoft.com/office/drawing/2014/main" id="{C30B8B93-1D37-4173-973D-070EBA8CE819}"/>
              </a:ext>
            </a:extLst>
          </p:cNvPr>
          <p:cNvSpPr/>
          <p:nvPr/>
        </p:nvSpPr>
        <p:spPr>
          <a:xfrm>
            <a:off x="3961554" y="830746"/>
            <a:ext cx="1174030" cy="554624"/>
          </a:xfrm>
          <a:prstGeom prst="wedgeEllipseCallout">
            <a:avLst/>
          </a:prstGeom>
          <a:solidFill>
            <a:srgbClr val="FFFFE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spc="-1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เบิกจ่าย</a:t>
            </a:r>
          </a:p>
        </p:txBody>
      </p:sp>
      <p:sp>
        <p:nvSpPr>
          <p:cNvPr id="75" name="คำบรรยายภาพ: วงรี 74">
            <a:extLst>
              <a:ext uri="{FF2B5EF4-FFF2-40B4-BE49-F238E27FC236}">
                <a16:creationId xmlns:a16="http://schemas.microsoft.com/office/drawing/2014/main" id="{E98F3297-48D2-414F-9952-E3758316CD8A}"/>
              </a:ext>
            </a:extLst>
          </p:cNvPr>
          <p:cNvSpPr/>
          <p:nvPr/>
        </p:nvSpPr>
        <p:spPr>
          <a:xfrm>
            <a:off x="2400856" y="833216"/>
            <a:ext cx="1174030" cy="554624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>
                <a:ln w="0"/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จัดสรร</a:t>
            </a:r>
          </a:p>
        </p:txBody>
      </p:sp>
      <p:sp>
        <p:nvSpPr>
          <p:cNvPr id="76" name="คำบรรยายภาพ: วงรี 75">
            <a:extLst>
              <a:ext uri="{FF2B5EF4-FFF2-40B4-BE49-F238E27FC236}">
                <a16:creationId xmlns:a16="http://schemas.microsoft.com/office/drawing/2014/main" id="{DAC356F8-AF59-4EE9-BAF0-716F4F407749}"/>
              </a:ext>
            </a:extLst>
          </p:cNvPr>
          <p:cNvSpPr/>
          <p:nvPr/>
        </p:nvSpPr>
        <p:spPr>
          <a:xfrm>
            <a:off x="2340021" y="4067169"/>
            <a:ext cx="1174030" cy="554624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>
                <a:ln w="0"/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จัดสรร</a:t>
            </a:r>
          </a:p>
        </p:txBody>
      </p:sp>
      <p:sp>
        <p:nvSpPr>
          <p:cNvPr id="77" name="คำบรรยายภาพ: วงรี 76">
            <a:extLst>
              <a:ext uri="{FF2B5EF4-FFF2-40B4-BE49-F238E27FC236}">
                <a16:creationId xmlns:a16="http://schemas.microsoft.com/office/drawing/2014/main" id="{1AA5B1F7-4901-45E4-868E-036B0C132952}"/>
              </a:ext>
            </a:extLst>
          </p:cNvPr>
          <p:cNvSpPr/>
          <p:nvPr/>
        </p:nvSpPr>
        <p:spPr>
          <a:xfrm>
            <a:off x="3971949" y="4067169"/>
            <a:ext cx="1174030" cy="554624"/>
          </a:xfrm>
          <a:prstGeom prst="wedgeEllipseCallout">
            <a:avLst/>
          </a:prstGeom>
          <a:solidFill>
            <a:srgbClr val="FFFFE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spc="-1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เบิกจ่าย</a:t>
            </a:r>
          </a:p>
        </p:txBody>
      </p:sp>
      <p:sp>
        <p:nvSpPr>
          <p:cNvPr id="86" name="Shape 861">
            <a:extLst>
              <a:ext uri="{FF2B5EF4-FFF2-40B4-BE49-F238E27FC236}">
                <a16:creationId xmlns:a16="http://schemas.microsoft.com/office/drawing/2014/main" id="{1E8FD52D-C350-4ADC-8AC0-B7841EE2C341}"/>
              </a:ext>
            </a:extLst>
          </p:cNvPr>
          <p:cNvSpPr>
            <a:spLocks/>
          </p:cNvSpPr>
          <p:nvPr/>
        </p:nvSpPr>
        <p:spPr>
          <a:xfrm>
            <a:off x="8742651" y="813921"/>
            <a:ext cx="1397373" cy="832371"/>
          </a:xfrm>
          <a:custGeom>
            <a:avLst/>
            <a:gdLst/>
            <a:ahLst/>
            <a:cxnLst/>
            <a:rect l="0" t="0" r="0" b="0"/>
            <a:pathLst>
              <a:path w="4000110" h="1869756" extrusionOk="0">
                <a:moveTo>
                  <a:pt x="1890652" y="0"/>
                </a:moveTo>
                <a:cubicBezTo>
                  <a:pt x="2217929" y="0"/>
                  <a:pt x="2506477" y="188157"/>
                  <a:pt x="2676865" y="474341"/>
                </a:cubicBezTo>
                <a:lnTo>
                  <a:pt x="2694436" y="507161"/>
                </a:lnTo>
                <a:lnTo>
                  <a:pt x="2744447" y="502199"/>
                </a:lnTo>
                <a:cubicBezTo>
                  <a:pt x="2979073" y="502199"/>
                  <a:pt x="3185933" y="619185"/>
                  <a:pt x="3308084" y="797118"/>
                </a:cubicBezTo>
                <a:lnTo>
                  <a:pt x="3327030" y="831469"/>
                </a:lnTo>
                <a:lnTo>
                  <a:pt x="3424169" y="821831"/>
                </a:lnTo>
                <a:cubicBezTo>
                  <a:pt x="3742252" y="821831"/>
                  <a:pt x="4000110" y="1075591"/>
                  <a:pt x="4000110" y="1388618"/>
                </a:cubicBezTo>
                <a:cubicBezTo>
                  <a:pt x="4000110" y="1545132"/>
                  <a:pt x="3935646" y="1686828"/>
                  <a:pt x="3831421" y="1789397"/>
                </a:cubicBezTo>
                <a:lnTo>
                  <a:pt x="3792643" y="1820882"/>
                </a:lnTo>
                <a:lnTo>
                  <a:pt x="3794605" y="1840036"/>
                </a:lnTo>
                <a:lnTo>
                  <a:pt x="3791561" y="1869756"/>
                </a:lnTo>
                <a:lnTo>
                  <a:pt x="134460" y="1869756"/>
                </a:lnTo>
                <a:lnTo>
                  <a:pt x="110337" y="1830681"/>
                </a:lnTo>
                <a:cubicBezTo>
                  <a:pt x="39970" y="1703206"/>
                  <a:pt x="0" y="1557123"/>
                  <a:pt x="0" y="1401852"/>
                </a:cubicBezTo>
                <a:cubicBezTo>
                  <a:pt x="0" y="904987"/>
                  <a:pt x="409294" y="502199"/>
                  <a:pt x="914184" y="502199"/>
                </a:cubicBezTo>
                <a:cubicBezTo>
                  <a:pt x="945740" y="502199"/>
                  <a:pt x="976922" y="503772"/>
                  <a:pt x="1007654" y="506844"/>
                </a:cubicBezTo>
                <a:lnTo>
                  <a:pt x="1081130" y="517880"/>
                </a:lnTo>
                <a:lnTo>
                  <a:pt x="1104440" y="474341"/>
                </a:lnTo>
                <a:cubicBezTo>
                  <a:pt x="1274827" y="188157"/>
                  <a:pt x="1563375" y="0"/>
                  <a:pt x="1890652" y="0"/>
                </a:cubicBezTo>
                <a:close/>
              </a:path>
            </a:pathLst>
          </a:custGeom>
          <a:solidFill>
            <a:srgbClr val="FF9966">
              <a:alpha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th-TH" dirty="0">
              <a:solidFill>
                <a:srgbClr val="002060"/>
              </a:solidFill>
              <a:latin typeface="Chulabhorn Likit Text" panose="00000500000000000000" pitchFamily="50" charset="-34"/>
              <a:ea typeface="Calibri"/>
              <a:cs typeface="Chulabhorn Likit Text" panose="00000500000000000000" pitchFamily="50" charset="-34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th-TH" sz="1800" dirty="0">
              <a:solidFill>
                <a:srgbClr val="002060"/>
              </a:solidFill>
              <a:uFillTx/>
              <a:latin typeface="Chulabhorn Likit Text" panose="00000500000000000000" pitchFamily="50" charset="-34"/>
              <a:ea typeface="Calibri"/>
              <a:cs typeface="Chulabhorn Likit Text" panose="00000500000000000000" pitchFamily="50" charset="-34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th-TH" dirty="0">
              <a:solidFill>
                <a:srgbClr val="002060"/>
              </a:solidFill>
              <a:latin typeface="Chulabhorn Likit Text" panose="00000500000000000000" pitchFamily="50" charset="-34"/>
              <a:ea typeface="Calibri"/>
              <a:cs typeface="Chulabhorn Likit Text" panose="00000500000000000000" pitchFamily="50" charset="-34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th-TH" sz="1800" dirty="0">
              <a:solidFill>
                <a:srgbClr val="002060"/>
              </a:solidFill>
              <a:uFillTx/>
              <a:latin typeface="Chulabhorn Likit Text" panose="00000500000000000000" pitchFamily="50" charset="-34"/>
              <a:ea typeface="Calibri"/>
              <a:cs typeface="Chulabhorn Likit Text" panose="00000500000000000000" pitchFamily="50" charset="-34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000" b="1" dirty="0">
                <a:solidFill>
                  <a:srgbClr val="002060"/>
                </a:solidFill>
                <a:latin typeface="Chulabhorn Likit Text" panose="00000500000000000000" pitchFamily="50" charset="-34"/>
                <a:ea typeface="Calibri"/>
                <a:cs typeface="Chulabhorn Likit Text" panose="00000500000000000000" pitchFamily="50" charset="-34"/>
                <a:sym typeface="Calibri"/>
              </a:rPr>
              <a:t>                     ภาพรวม</a:t>
            </a:r>
            <a:endParaRPr sz="2000" b="1" dirty="0">
              <a:solidFill>
                <a:srgbClr val="002060"/>
              </a:solidFill>
              <a:uFillTx/>
              <a:latin typeface="Chulabhorn Likit Text" panose="00000500000000000000" pitchFamily="50" charset="-34"/>
              <a:ea typeface="Calibri"/>
              <a:cs typeface="Chulabhorn Likit Text" panose="00000500000000000000" pitchFamily="50" charset="-34"/>
              <a:sym typeface="Calibri"/>
            </a:endParaRPr>
          </a:p>
        </p:txBody>
      </p:sp>
      <p:sp>
        <p:nvSpPr>
          <p:cNvPr id="94" name="Rounded Rectangle 32">
            <a:extLst>
              <a:ext uri="{FF2B5EF4-FFF2-40B4-BE49-F238E27FC236}">
                <a16:creationId xmlns:a16="http://schemas.microsoft.com/office/drawing/2014/main" id="{250F3B67-3EEF-442C-95CB-A5FD9F721AF6}"/>
              </a:ext>
            </a:extLst>
          </p:cNvPr>
          <p:cNvSpPr/>
          <p:nvPr/>
        </p:nvSpPr>
        <p:spPr>
          <a:xfrm>
            <a:off x="8004682" y="1679072"/>
            <a:ext cx="744459" cy="65855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จัดสรร</a:t>
            </a:r>
          </a:p>
        </p:txBody>
      </p:sp>
      <p:sp>
        <p:nvSpPr>
          <p:cNvPr id="95" name="Rounded Rectangle 32">
            <a:extLst>
              <a:ext uri="{FF2B5EF4-FFF2-40B4-BE49-F238E27FC236}">
                <a16:creationId xmlns:a16="http://schemas.microsoft.com/office/drawing/2014/main" id="{43F58A7D-08BD-460E-AEFB-5A813951BE54}"/>
              </a:ext>
            </a:extLst>
          </p:cNvPr>
          <p:cNvSpPr/>
          <p:nvPr/>
        </p:nvSpPr>
        <p:spPr>
          <a:xfrm>
            <a:off x="8004683" y="2342871"/>
            <a:ext cx="737969" cy="658557"/>
          </a:xfrm>
          <a:prstGeom prst="roundRect">
            <a:avLst/>
          </a:prstGeom>
          <a:solidFill>
            <a:srgbClr val="FFFFD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spc="-7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เบิกจ่าย</a:t>
            </a:r>
          </a:p>
        </p:txBody>
      </p:sp>
      <p:sp>
        <p:nvSpPr>
          <p:cNvPr id="96" name="Rounded Rectangle 32">
            <a:extLst>
              <a:ext uri="{FF2B5EF4-FFF2-40B4-BE49-F238E27FC236}">
                <a16:creationId xmlns:a16="http://schemas.microsoft.com/office/drawing/2014/main" id="{E24CB249-E957-4483-A679-84395F3DAE8E}"/>
              </a:ext>
            </a:extLst>
          </p:cNvPr>
          <p:cNvSpPr/>
          <p:nvPr/>
        </p:nvSpPr>
        <p:spPr>
          <a:xfrm>
            <a:off x="7998193" y="3003793"/>
            <a:ext cx="744459" cy="658557"/>
          </a:xfrm>
          <a:prstGeom prst="roundRect">
            <a:avLst/>
          </a:prstGeom>
          <a:solidFill>
            <a:srgbClr val="E7B7B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spc="-8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คงเหลือ</a:t>
            </a:r>
          </a:p>
        </p:txBody>
      </p:sp>
      <p:sp>
        <p:nvSpPr>
          <p:cNvPr id="97" name="คำบรรยายภาพ: วงรี 96">
            <a:extLst>
              <a:ext uri="{FF2B5EF4-FFF2-40B4-BE49-F238E27FC236}">
                <a16:creationId xmlns:a16="http://schemas.microsoft.com/office/drawing/2014/main" id="{0EE2B286-FCCF-4ABB-B065-1F903C7DADEA}"/>
              </a:ext>
            </a:extLst>
          </p:cNvPr>
          <p:cNvSpPr/>
          <p:nvPr/>
        </p:nvSpPr>
        <p:spPr>
          <a:xfrm>
            <a:off x="3878955" y="2459051"/>
            <a:ext cx="1174030" cy="554624"/>
          </a:xfrm>
          <a:prstGeom prst="wedgeEllipseCallout">
            <a:avLst/>
          </a:prstGeom>
          <a:solidFill>
            <a:srgbClr val="FFFFE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spc="-1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เบิกจ่าย</a:t>
            </a:r>
          </a:p>
        </p:txBody>
      </p:sp>
      <p:sp>
        <p:nvSpPr>
          <p:cNvPr id="99" name="คำบรรยายภาพ: วงรี 98">
            <a:extLst>
              <a:ext uri="{FF2B5EF4-FFF2-40B4-BE49-F238E27FC236}">
                <a16:creationId xmlns:a16="http://schemas.microsoft.com/office/drawing/2014/main" id="{7AFA30A6-47A1-440A-A359-8003280AB845}"/>
              </a:ext>
            </a:extLst>
          </p:cNvPr>
          <p:cNvSpPr/>
          <p:nvPr/>
        </p:nvSpPr>
        <p:spPr>
          <a:xfrm>
            <a:off x="2318257" y="2461521"/>
            <a:ext cx="1174030" cy="554624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>
                <a:ln w="0"/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จัดสรร</a:t>
            </a:r>
          </a:p>
        </p:txBody>
      </p:sp>
      <p:sp>
        <p:nvSpPr>
          <p:cNvPr id="23" name="คำบรรยายภาพ: สี่เหลี่ยมมุมมน 22">
            <a:extLst>
              <a:ext uri="{FF2B5EF4-FFF2-40B4-BE49-F238E27FC236}">
                <a16:creationId xmlns:a16="http://schemas.microsoft.com/office/drawing/2014/main" id="{56DEB560-74E9-485B-9BBD-20E2BA1EBAD1}"/>
              </a:ext>
            </a:extLst>
          </p:cNvPr>
          <p:cNvSpPr/>
          <p:nvPr/>
        </p:nvSpPr>
        <p:spPr>
          <a:xfrm>
            <a:off x="5742770" y="2522916"/>
            <a:ext cx="936594" cy="451961"/>
          </a:xfrm>
          <a:prstGeom prst="wedgeRoundRectCallout">
            <a:avLst/>
          </a:prstGeom>
          <a:solidFill>
            <a:srgbClr val="ECC6C6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คงเหลือ</a:t>
            </a:r>
          </a:p>
        </p:txBody>
      </p:sp>
      <p:sp>
        <p:nvSpPr>
          <p:cNvPr id="101" name="คำบรรยายภาพ: สี่เหลี่ยมมุมมน 100">
            <a:extLst>
              <a:ext uri="{FF2B5EF4-FFF2-40B4-BE49-F238E27FC236}">
                <a16:creationId xmlns:a16="http://schemas.microsoft.com/office/drawing/2014/main" id="{5A3E0220-7E68-4303-8F6E-1C6F1D67CD78}"/>
              </a:ext>
            </a:extLst>
          </p:cNvPr>
          <p:cNvSpPr/>
          <p:nvPr/>
        </p:nvSpPr>
        <p:spPr>
          <a:xfrm>
            <a:off x="5668525" y="914365"/>
            <a:ext cx="936594" cy="451961"/>
          </a:xfrm>
          <a:prstGeom prst="wedgeRoundRectCallout">
            <a:avLst/>
          </a:prstGeom>
          <a:solidFill>
            <a:srgbClr val="ECC6C6"/>
          </a:solidFill>
          <a:ln>
            <a:solidFill>
              <a:srgbClr val="E1ECCF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คงเหลือ</a:t>
            </a:r>
          </a:p>
        </p:txBody>
      </p:sp>
      <p:sp>
        <p:nvSpPr>
          <p:cNvPr id="102" name="คำบรรยายภาพ: สี่เหลี่ยมมุมมน 101">
            <a:extLst>
              <a:ext uri="{FF2B5EF4-FFF2-40B4-BE49-F238E27FC236}">
                <a16:creationId xmlns:a16="http://schemas.microsoft.com/office/drawing/2014/main" id="{12E01017-6B12-4436-A659-9BA5CA808EB5}"/>
              </a:ext>
            </a:extLst>
          </p:cNvPr>
          <p:cNvSpPr/>
          <p:nvPr/>
        </p:nvSpPr>
        <p:spPr>
          <a:xfrm>
            <a:off x="5741319" y="4123343"/>
            <a:ext cx="936594" cy="451961"/>
          </a:xfrm>
          <a:prstGeom prst="wedgeRoundRectCallout">
            <a:avLst/>
          </a:prstGeom>
          <a:solidFill>
            <a:srgbClr val="ECC6C6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คงเหลือ</a:t>
            </a:r>
          </a:p>
        </p:txBody>
      </p:sp>
      <p:sp>
        <p:nvSpPr>
          <p:cNvPr id="55" name="ลบ 154"/>
          <p:cNvSpPr/>
          <p:nvPr/>
        </p:nvSpPr>
        <p:spPr>
          <a:xfrm>
            <a:off x="3572857" y="4963490"/>
            <a:ext cx="344350" cy="174565"/>
          </a:xfrm>
          <a:prstGeom prst="mathMinus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 b="1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7" name="ลบ 167"/>
          <p:cNvSpPr/>
          <p:nvPr/>
        </p:nvSpPr>
        <p:spPr>
          <a:xfrm>
            <a:off x="3501455" y="1679590"/>
            <a:ext cx="344350" cy="174565"/>
          </a:xfrm>
          <a:prstGeom prst="mathMinus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 b="1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15695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สี่เหลี่ยมผืนผ้า 19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0" y="-1013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400000"/>
              </a:lnSpc>
            </a:pPr>
            <a:r>
              <a:rPr lang="th-TH" sz="2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4.1 ผลการเบิกจ่ายงบประมาณตามแผนการใช้จ่ายงบประมาณ ประจำปี พ.ศ. 2565</a:t>
            </a:r>
          </a:p>
          <a:p>
            <a:pPr algn="ctr"/>
            <a:endParaRPr lang="th-TH" sz="2800" dirty="0"/>
          </a:p>
        </p:txBody>
      </p:sp>
      <p:sp>
        <p:nvSpPr>
          <p:cNvPr id="29" name="สี่เหลี่ยมผืนผ้า 8"/>
          <p:cNvSpPr/>
          <p:nvPr/>
        </p:nvSpPr>
        <p:spPr>
          <a:xfrm>
            <a:off x="0" y="468632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 b="1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9" name="กลุ่ม 8">
            <a:extLst>
              <a:ext uri="{FF2B5EF4-FFF2-40B4-BE49-F238E27FC236}">
                <a16:creationId xmlns:a16="http://schemas.microsoft.com/office/drawing/2014/main" id="{C033A3AF-3669-47AD-8B14-FB02F94714FB}"/>
              </a:ext>
            </a:extLst>
          </p:cNvPr>
          <p:cNvGrpSpPr/>
          <p:nvPr/>
        </p:nvGrpSpPr>
        <p:grpSpPr>
          <a:xfrm>
            <a:off x="2" y="5280547"/>
            <a:ext cx="10151541" cy="490753"/>
            <a:chOff x="0" y="4752491"/>
            <a:chExt cx="9136387" cy="441678"/>
          </a:xfrm>
        </p:grpSpPr>
        <p:grpSp>
          <p:nvGrpSpPr>
            <p:cNvPr id="10" name="กลุ่ม 9">
              <a:extLst>
                <a:ext uri="{FF2B5EF4-FFF2-40B4-BE49-F238E27FC236}">
                  <a16:creationId xmlns:a16="http://schemas.microsoft.com/office/drawing/2014/main" id="{662FD9F2-88D5-4FCE-BC35-400BCC541367}"/>
                </a:ext>
              </a:extLst>
            </p:cNvPr>
            <p:cNvGrpSpPr/>
            <p:nvPr/>
          </p:nvGrpSpPr>
          <p:grpSpPr>
            <a:xfrm>
              <a:off x="0" y="4752491"/>
              <a:ext cx="9136387" cy="441678"/>
              <a:chOff x="0" y="4627922"/>
              <a:chExt cx="9136387" cy="585694"/>
            </a:xfrm>
          </p:grpSpPr>
          <p:pic>
            <p:nvPicPr>
              <p:cNvPr id="12" name="Picture 20">
                <a:extLst>
                  <a:ext uri="{FF2B5EF4-FFF2-40B4-BE49-F238E27FC236}">
                    <a16:creationId xmlns:a16="http://schemas.microsoft.com/office/drawing/2014/main" id="{B2FF3489-DC47-4A4F-B0D6-CD01584F66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495590" y="4692423"/>
                <a:ext cx="1217329" cy="521193"/>
              </a:xfrm>
              <a:prstGeom prst="rect">
                <a:avLst/>
              </a:prstGeom>
            </p:spPr>
          </p:pic>
          <p:pic>
            <p:nvPicPr>
              <p:cNvPr id="13" name="Picture 21">
                <a:extLst>
                  <a:ext uri="{FF2B5EF4-FFF2-40B4-BE49-F238E27FC236}">
                    <a16:creationId xmlns:a16="http://schemas.microsoft.com/office/drawing/2014/main" id="{F35BC03E-0CFB-4EF2-92B1-9540B31E4C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5207" y="4798459"/>
                <a:ext cx="864127" cy="296250"/>
              </a:xfrm>
              <a:prstGeom prst="rect">
                <a:avLst/>
              </a:prstGeom>
            </p:spPr>
          </p:pic>
          <p:grpSp>
            <p:nvGrpSpPr>
              <p:cNvPr id="14" name="กลุ่ม 1">
                <a:extLst>
                  <a:ext uri="{FF2B5EF4-FFF2-40B4-BE49-F238E27FC236}">
                    <a16:creationId xmlns:a16="http://schemas.microsoft.com/office/drawing/2014/main" id="{4A1B0FC9-9ADD-472B-BFC8-9495F3EED426}"/>
                  </a:ext>
                </a:extLst>
              </p:cNvPr>
              <p:cNvGrpSpPr/>
              <p:nvPr/>
            </p:nvGrpSpPr>
            <p:grpSpPr>
              <a:xfrm>
                <a:off x="7276485" y="4795993"/>
                <a:ext cx="522574" cy="295287"/>
                <a:chOff x="8545578" y="6260023"/>
                <a:chExt cx="1654218" cy="620377"/>
              </a:xfrm>
            </p:grpSpPr>
            <p:pic>
              <p:nvPicPr>
                <p:cNvPr id="24" name="Picture 35">
                  <a:extLst>
                    <a:ext uri="{FF2B5EF4-FFF2-40B4-BE49-F238E27FC236}">
                      <a16:creationId xmlns:a16="http://schemas.microsoft.com/office/drawing/2014/main" id="{981BCD01-FCFD-4650-BF4F-0397D6755F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5578" y="6260023"/>
                  <a:ext cx="1048502" cy="620377"/>
                </a:xfrm>
                <a:prstGeom prst="rect">
                  <a:avLst/>
                </a:prstGeom>
              </p:spPr>
            </p:pic>
            <p:pic>
              <p:nvPicPr>
                <p:cNvPr id="25" name="Picture 36">
                  <a:extLst>
                    <a:ext uri="{FF2B5EF4-FFF2-40B4-BE49-F238E27FC236}">
                      <a16:creationId xmlns:a16="http://schemas.microsoft.com/office/drawing/2014/main" id="{1AA9604F-29D1-4DA3-B0B6-7F0B8E9D2B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33779" y="6271358"/>
                  <a:ext cx="566017" cy="566018"/>
                </a:xfrm>
                <a:prstGeom prst="rect">
                  <a:avLst/>
                </a:prstGeom>
              </p:spPr>
            </p:pic>
          </p:grpSp>
          <p:pic>
            <p:nvPicPr>
              <p:cNvPr id="15" name="Picture 24">
                <a:extLst>
                  <a:ext uri="{FF2B5EF4-FFF2-40B4-BE49-F238E27FC236}">
                    <a16:creationId xmlns:a16="http://schemas.microsoft.com/office/drawing/2014/main" id="{1A95025A-6C56-4FE4-8BC9-AA2FFB86AD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73728" y="4627922"/>
                <a:ext cx="331226" cy="532337"/>
              </a:xfrm>
              <a:prstGeom prst="rect">
                <a:avLst/>
              </a:prstGeom>
            </p:spPr>
          </p:pic>
          <p:pic>
            <p:nvPicPr>
              <p:cNvPr id="16" name="Picture 25">
                <a:extLst>
                  <a:ext uri="{FF2B5EF4-FFF2-40B4-BE49-F238E27FC236}">
                    <a16:creationId xmlns:a16="http://schemas.microsoft.com/office/drawing/2014/main" id="{3E966B46-3B21-44AD-8509-D57FF9A795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659766" y="4693074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17" name="กลุ่ม 7">
                <a:extLst>
                  <a:ext uri="{FF2B5EF4-FFF2-40B4-BE49-F238E27FC236}">
                    <a16:creationId xmlns:a16="http://schemas.microsoft.com/office/drawing/2014/main" id="{F2DA8D4B-0823-4539-B7C6-530A4CEC20DB}"/>
                  </a:ext>
                </a:extLst>
              </p:cNvPr>
              <p:cNvGrpSpPr/>
              <p:nvPr/>
            </p:nvGrpSpPr>
            <p:grpSpPr>
              <a:xfrm>
                <a:off x="0" y="4651321"/>
                <a:ext cx="4488393" cy="520252"/>
                <a:chOff x="-16306" y="6441924"/>
                <a:chExt cx="6215903" cy="428468"/>
              </a:xfrm>
            </p:grpSpPr>
            <p:sp>
              <p:nvSpPr>
                <p:cNvPr id="21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3FD4EF6D-27A4-4E79-90F2-2C98262DB1FF}"/>
                    </a:ext>
                  </a:extLst>
                </p:cNvPr>
                <p:cNvSpPr/>
                <p:nvPr/>
              </p:nvSpPr>
              <p:spPr>
                <a:xfrm>
                  <a:off x="-16306" y="6517325"/>
                  <a:ext cx="595714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22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10FF2638-98F5-444F-BD8D-B004BEC8A0D7}"/>
                    </a:ext>
                  </a:extLst>
                </p:cNvPr>
                <p:cNvSpPr/>
                <p:nvPr/>
              </p:nvSpPr>
              <p:spPr>
                <a:xfrm>
                  <a:off x="-12113" y="6441924"/>
                  <a:ext cx="6047640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23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B8113AE3-4BC6-49F5-844C-73B87301C156}"/>
                    </a:ext>
                  </a:extLst>
                </p:cNvPr>
                <p:cNvSpPr/>
                <p:nvPr/>
              </p:nvSpPr>
              <p:spPr>
                <a:xfrm>
                  <a:off x="5674715" y="6443702"/>
                  <a:ext cx="524882" cy="426690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8" name="กลุ่ม 4">
                <a:extLst>
                  <a:ext uri="{FF2B5EF4-FFF2-40B4-BE49-F238E27FC236}">
                    <a16:creationId xmlns:a16="http://schemas.microsoft.com/office/drawing/2014/main" id="{E64A1734-0AA1-4E2A-B9C5-4E99E04CDAAA}"/>
                  </a:ext>
                </a:extLst>
              </p:cNvPr>
              <p:cNvGrpSpPr/>
              <p:nvPr/>
            </p:nvGrpSpPr>
            <p:grpSpPr>
              <a:xfrm>
                <a:off x="8062498" y="4638393"/>
                <a:ext cx="1073889" cy="500781"/>
                <a:chOff x="10426806" y="6430401"/>
                <a:chExt cx="1765194" cy="427599"/>
              </a:xfrm>
            </p:grpSpPr>
            <p:sp>
              <p:nvSpPr>
                <p:cNvPr id="19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08FACBA0-7212-416C-A6EB-42E0AF4C9501}"/>
                    </a:ext>
                  </a:extLst>
                </p:cNvPr>
                <p:cNvSpPr/>
                <p:nvPr/>
              </p:nvSpPr>
              <p:spPr>
                <a:xfrm>
                  <a:off x="10426806" y="6430401"/>
                  <a:ext cx="1760999" cy="426691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20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7D32963-4D05-4F7A-98D1-22B1B5A2574F}"/>
                    </a:ext>
                  </a:extLst>
                </p:cNvPr>
                <p:cNvSpPr/>
                <p:nvPr/>
              </p:nvSpPr>
              <p:spPr>
                <a:xfrm>
                  <a:off x="10431001" y="6517325"/>
                  <a:ext cx="1760999" cy="340675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sp>
          <p:nvSpPr>
            <p:cNvPr id="11" name="รูปแบบอิสระ: รูปร่าง 49">
              <a:extLst>
                <a:ext uri="{FF2B5EF4-FFF2-40B4-BE49-F238E27FC236}">
                  <a16:creationId xmlns:a16="http://schemas.microsoft.com/office/drawing/2014/main" id="{6E8D1EF6-33D4-4053-AD34-3827DEBBC377}"/>
                </a:ext>
              </a:extLst>
            </p:cNvPr>
            <p:cNvSpPr/>
            <p:nvPr/>
          </p:nvSpPr>
          <p:spPr>
            <a:xfrm rot="351101">
              <a:off x="7967827" y="4753458"/>
              <a:ext cx="379008" cy="390700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aphicFrame>
        <p:nvGraphicFramePr>
          <p:cNvPr id="34" name="แผนภูมิ 6">
            <a:extLst>
              <a:ext uri="{FF2B5EF4-FFF2-40B4-BE49-F238E27FC236}">
                <a16:creationId xmlns:a16="http://schemas.microsoft.com/office/drawing/2014/main" id="{4D507F14-92E4-42C7-BD6A-1457974F03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9269057"/>
              </p:ext>
            </p:extLst>
          </p:nvPr>
        </p:nvGraphicFramePr>
        <p:xfrm>
          <a:off x="637458" y="629920"/>
          <a:ext cx="8577663" cy="4631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865638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สี่เหลี่ยมผืนผ้า 19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0" y="-1013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400000"/>
              </a:lnSpc>
            </a:pPr>
            <a:r>
              <a:rPr lang="th-TH" sz="2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4.1 ผลการเบิกจ่ายงบประมาณตามแผนการใช้จ่ายงบประมาณ ประจำปี พ.ศ. 2565</a:t>
            </a:r>
          </a:p>
          <a:p>
            <a:pPr algn="ctr"/>
            <a:endParaRPr lang="th-TH" sz="2800" dirty="0"/>
          </a:p>
        </p:txBody>
      </p:sp>
      <p:sp>
        <p:nvSpPr>
          <p:cNvPr id="38" name="สี่เหลี่ยมผืนผ้า 8"/>
          <p:cNvSpPr/>
          <p:nvPr/>
        </p:nvSpPr>
        <p:spPr>
          <a:xfrm>
            <a:off x="0" y="468632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 b="1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462073" y="2447396"/>
            <a:ext cx="1079500" cy="317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pPr defTabSz="761970" fontAlgn="base">
              <a:spcBef>
                <a:spcPct val="0"/>
              </a:spcBef>
              <a:spcAft>
                <a:spcPct val="0"/>
              </a:spcAft>
            </a:pPr>
            <a:endParaRPr lang="th-TH" altLang="th-TH" sz="2333">
              <a:latin typeface="Arial" pitchFamily="34" charset="0"/>
              <a:cs typeface="Angsana New" pitchFamily="18" charset="-34"/>
            </a:endParaRPr>
          </a:p>
        </p:txBody>
      </p:sp>
      <p:graphicFrame>
        <p:nvGraphicFramePr>
          <p:cNvPr id="34" name="Chart 23"/>
          <p:cNvGraphicFramePr/>
          <p:nvPr>
            <p:extLst>
              <p:ext uri="{D42A27DB-BD31-4B8C-83A1-F6EECF244321}">
                <p14:modId xmlns:p14="http://schemas.microsoft.com/office/powerpoint/2010/main" val="957073905"/>
              </p:ext>
            </p:extLst>
          </p:nvPr>
        </p:nvGraphicFramePr>
        <p:xfrm>
          <a:off x="1" y="617222"/>
          <a:ext cx="10159999" cy="5097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827635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กลุ่ม 8">
            <a:extLst>
              <a:ext uri="{FF2B5EF4-FFF2-40B4-BE49-F238E27FC236}">
                <a16:creationId xmlns:a16="http://schemas.microsoft.com/office/drawing/2014/main" id="{C033A3AF-3669-47AD-8B14-FB02F94714FB}"/>
              </a:ext>
            </a:extLst>
          </p:cNvPr>
          <p:cNvGrpSpPr/>
          <p:nvPr/>
        </p:nvGrpSpPr>
        <p:grpSpPr>
          <a:xfrm>
            <a:off x="2" y="5280547"/>
            <a:ext cx="10151541" cy="490753"/>
            <a:chOff x="0" y="4752491"/>
            <a:chExt cx="9136387" cy="441678"/>
          </a:xfrm>
        </p:grpSpPr>
        <p:grpSp>
          <p:nvGrpSpPr>
            <p:cNvPr id="10" name="กลุ่ม 9">
              <a:extLst>
                <a:ext uri="{FF2B5EF4-FFF2-40B4-BE49-F238E27FC236}">
                  <a16:creationId xmlns:a16="http://schemas.microsoft.com/office/drawing/2014/main" id="{662FD9F2-88D5-4FCE-BC35-400BCC541367}"/>
                </a:ext>
              </a:extLst>
            </p:cNvPr>
            <p:cNvGrpSpPr/>
            <p:nvPr/>
          </p:nvGrpSpPr>
          <p:grpSpPr>
            <a:xfrm>
              <a:off x="0" y="4752491"/>
              <a:ext cx="9136387" cy="441678"/>
              <a:chOff x="0" y="4627922"/>
              <a:chExt cx="9136387" cy="585694"/>
            </a:xfrm>
          </p:grpSpPr>
          <p:pic>
            <p:nvPicPr>
              <p:cNvPr id="12" name="Picture 20">
                <a:extLst>
                  <a:ext uri="{FF2B5EF4-FFF2-40B4-BE49-F238E27FC236}">
                    <a16:creationId xmlns:a16="http://schemas.microsoft.com/office/drawing/2014/main" id="{B2FF3489-DC47-4A4F-B0D6-CD01584F66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495590" y="4692423"/>
                <a:ext cx="1217329" cy="521193"/>
              </a:xfrm>
              <a:prstGeom prst="rect">
                <a:avLst/>
              </a:prstGeom>
            </p:spPr>
          </p:pic>
          <p:pic>
            <p:nvPicPr>
              <p:cNvPr id="13" name="Picture 21">
                <a:extLst>
                  <a:ext uri="{FF2B5EF4-FFF2-40B4-BE49-F238E27FC236}">
                    <a16:creationId xmlns:a16="http://schemas.microsoft.com/office/drawing/2014/main" id="{F35BC03E-0CFB-4EF2-92B1-9540B31E4C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5207" y="4798459"/>
                <a:ext cx="864127" cy="296250"/>
              </a:xfrm>
              <a:prstGeom prst="rect">
                <a:avLst/>
              </a:prstGeom>
            </p:spPr>
          </p:pic>
          <p:grpSp>
            <p:nvGrpSpPr>
              <p:cNvPr id="14" name="กลุ่ม 1">
                <a:extLst>
                  <a:ext uri="{FF2B5EF4-FFF2-40B4-BE49-F238E27FC236}">
                    <a16:creationId xmlns:a16="http://schemas.microsoft.com/office/drawing/2014/main" id="{4A1B0FC9-9ADD-472B-BFC8-9495F3EED426}"/>
                  </a:ext>
                </a:extLst>
              </p:cNvPr>
              <p:cNvGrpSpPr/>
              <p:nvPr/>
            </p:nvGrpSpPr>
            <p:grpSpPr>
              <a:xfrm>
                <a:off x="7276485" y="4795993"/>
                <a:ext cx="522574" cy="295287"/>
                <a:chOff x="8545578" y="6260023"/>
                <a:chExt cx="1654218" cy="620377"/>
              </a:xfrm>
            </p:grpSpPr>
            <p:pic>
              <p:nvPicPr>
                <p:cNvPr id="24" name="Picture 35">
                  <a:extLst>
                    <a:ext uri="{FF2B5EF4-FFF2-40B4-BE49-F238E27FC236}">
                      <a16:creationId xmlns:a16="http://schemas.microsoft.com/office/drawing/2014/main" id="{981BCD01-FCFD-4650-BF4F-0397D6755F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5578" y="6260023"/>
                  <a:ext cx="1048502" cy="620377"/>
                </a:xfrm>
                <a:prstGeom prst="rect">
                  <a:avLst/>
                </a:prstGeom>
              </p:spPr>
            </p:pic>
            <p:pic>
              <p:nvPicPr>
                <p:cNvPr id="25" name="Picture 36">
                  <a:extLst>
                    <a:ext uri="{FF2B5EF4-FFF2-40B4-BE49-F238E27FC236}">
                      <a16:creationId xmlns:a16="http://schemas.microsoft.com/office/drawing/2014/main" id="{1AA9604F-29D1-4DA3-B0B6-7F0B8E9D2B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33779" y="6271358"/>
                  <a:ext cx="566017" cy="566018"/>
                </a:xfrm>
                <a:prstGeom prst="rect">
                  <a:avLst/>
                </a:prstGeom>
              </p:spPr>
            </p:pic>
          </p:grpSp>
          <p:pic>
            <p:nvPicPr>
              <p:cNvPr id="15" name="Picture 24">
                <a:extLst>
                  <a:ext uri="{FF2B5EF4-FFF2-40B4-BE49-F238E27FC236}">
                    <a16:creationId xmlns:a16="http://schemas.microsoft.com/office/drawing/2014/main" id="{1A95025A-6C56-4FE4-8BC9-AA2FFB86AD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73728" y="4627922"/>
                <a:ext cx="331226" cy="532337"/>
              </a:xfrm>
              <a:prstGeom prst="rect">
                <a:avLst/>
              </a:prstGeom>
            </p:spPr>
          </p:pic>
          <p:pic>
            <p:nvPicPr>
              <p:cNvPr id="16" name="Picture 25">
                <a:extLst>
                  <a:ext uri="{FF2B5EF4-FFF2-40B4-BE49-F238E27FC236}">
                    <a16:creationId xmlns:a16="http://schemas.microsoft.com/office/drawing/2014/main" id="{3E966B46-3B21-44AD-8509-D57FF9A795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659766" y="4693074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17" name="กลุ่ม 7">
                <a:extLst>
                  <a:ext uri="{FF2B5EF4-FFF2-40B4-BE49-F238E27FC236}">
                    <a16:creationId xmlns:a16="http://schemas.microsoft.com/office/drawing/2014/main" id="{F2DA8D4B-0823-4539-B7C6-530A4CEC20DB}"/>
                  </a:ext>
                </a:extLst>
              </p:cNvPr>
              <p:cNvGrpSpPr/>
              <p:nvPr/>
            </p:nvGrpSpPr>
            <p:grpSpPr>
              <a:xfrm>
                <a:off x="0" y="4651321"/>
                <a:ext cx="4488393" cy="520252"/>
                <a:chOff x="-16306" y="6441924"/>
                <a:chExt cx="6215903" cy="428468"/>
              </a:xfrm>
            </p:grpSpPr>
            <p:sp>
              <p:nvSpPr>
                <p:cNvPr id="21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3FD4EF6D-27A4-4E79-90F2-2C98262DB1FF}"/>
                    </a:ext>
                  </a:extLst>
                </p:cNvPr>
                <p:cNvSpPr/>
                <p:nvPr/>
              </p:nvSpPr>
              <p:spPr>
                <a:xfrm>
                  <a:off x="-16306" y="6517325"/>
                  <a:ext cx="595714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22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10FF2638-98F5-444F-BD8D-B004BEC8A0D7}"/>
                    </a:ext>
                  </a:extLst>
                </p:cNvPr>
                <p:cNvSpPr/>
                <p:nvPr/>
              </p:nvSpPr>
              <p:spPr>
                <a:xfrm>
                  <a:off x="-12113" y="6441924"/>
                  <a:ext cx="6047640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23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B8113AE3-4BC6-49F5-844C-73B87301C156}"/>
                    </a:ext>
                  </a:extLst>
                </p:cNvPr>
                <p:cNvSpPr/>
                <p:nvPr/>
              </p:nvSpPr>
              <p:spPr>
                <a:xfrm>
                  <a:off x="5674715" y="6443702"/>
                  <a:ext cx="524882" cy="426690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8" name="กลุ่ม 4">
                <a:extLst>
                  <a:ext uri="{FF2B5EF4-FFF2-40B4-BE49-F238E27FC236}">
                    <a16:creationId xmlns:a16="http://schemas.microsoft.com/office/drawing/2014/main" id="{E64A1734-0AA1-4E2A-B9C5-4E99E04CDAAA}"/>
                  </a:ext>
                </a:extLst>
              </p:cNvPr>
              <p:cNvGrpSpPr/>
              <p:nvPr/>
            </p:nvGrpSpPr>
            <p:grpSpPr>
              <a:xfrm>
                <a:off x="8062498" y="4638393"/>
                <a:ext cx="1073889" cy="500781"/>
                <a:chOff x="10426806" y="6430401"/>
                <a:chExt cx="1765194" cy="427599"/>
              </a:xfrm>
            </p:grpSpPr>
            <p:sp>
              <p:nvSpPr>
                <p:cNvPr id="19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08FACBA0-7212-416C-A6EB-42E0AF4C9501}"/>
                    </a:ext>
                  </a:extLst>
                </p:cNvPr>
                <p:cNvSpPr/>
                <p:nvPr/>
              </p:nvSpPr>
              <p:spPr>
                <a:xfrm>
                  <a:off x="10426806" y="6430401"/>
                  <a:ext cx="1760999" cy="426691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20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7D32963-4D05-4F7A-98D1-22B1B5A2574F}"/>
                    </a:ext>
                  </a:extLst>
                </p:cNvPr>
                <p:cNvSpPr/>
                <p:nvPr/>
              </p:nvSpPr>
              <p:spPr>
                <a:xfrm>
                  <a:off x="10431001" y="6517325"/>
                  <a:ext cx="1760999" cy="340675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sp>
          <p:nvSpPr>
            <p:cNvPr id="11" name="รูปแบบอิสระ: รูปร่าง 49">
              <a:extLst>
                <a:ext uri="{FF2B5EF4-FFF2-40B4-BE49-F238E27FC236}">
                  <a16:creationId xmlns:a16="http://schemas.microsoft.com/office/drawing/2014/main" id="{6E8D1EF6-33D4-4053-AD34-3827DEBBC377}"/>
                </a:ext>
              </a:extLst>
            </p:cNvPr>
            <p:cNvSpPr/>
            <p:nvPr/>
          </p:nvSpPr>
          <p:spPr>
            <a:xfrm rot="351101">
              <a:off x="7967827" y="4753458"/>
              <a:ext cx="379008" cy="390700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26" name="กลุ่ม 25">
            <a:extLst>
              <a:ext uri="{FF2B5EF4-FFF2-40B4-BE49-F238E27FC236}">
                <a16:creationId xmlns:a16="http://schemas.microsoft.com/office/drawing/2014/main" id="{7D06518B-9B45-4201-A300-3BEEF5DCD03B}"/>
              </a:ext>
            </a:extLst>
          </p:cNvPr>
          <p:cNvGrpSpPr/>
          <p:nvPr/>
        </p:nvGrpSpPr>
        <p:grpSpPr>
          <a:xfrm>
            <a:off x="-23582" y="-406181"/>
            <a:ext cx="10254168" cy="1385058"/>
            <a:chOff x="-21224" y="-365563"/>
            <a:chExt cx="9228751" cy="1246552"/>
          </a:xfrm>
        </p:grpSpPr>
        <p:sp>
          <p:nvSpPr>
            <p:cNvPr id="27" name="รูปแบบอิสระ: รูปร่าง 62">
              <a:extLst>
                <a:ext uri="{FF2B5EF4-FFF2-40B4-BE49-F238E27FC236}">
                  <a16:creationId xmlns:a16="http://schemas.microsoft.com/office/drawing/2014/main" id="{763F6E50-E3DE-4F2F-B389-800C6A2058F9}"/>
                </a:ext>
              </a:extLst>
            </p:cNvPr>
            <p:cNvSpPr/>
            <p:nvPr/>
          </p:nvSpPr>
          <p:spPr>
            <a:xfrm rot="10800000">
              <a:off x="-21224" y="349041"/>
              <a:ext cx="7820283" cy="100071"/>
            </a:xfrm>
            <a:custGeom>
              <a:avLst/>
              <a:gdLst>
                <a:gd name="connsiteX0" fmla="*/ 437779 w 1373020"/>
                <a:gd name="connsiteY0" fmla="*/ 0 h 426691"/>
                <a:gd name="connsiteX1" fmla="*/ 1373020 w 1373020"/>
                <a:gd name="connsiteY1" fmla="*/ 0 h 426691"/>
                <a:gd name="connsiteX2" fmla="*/ 1373020 w 1373020"/>
                <a:gd name="connsiteY2" fmla="*/ 426691 h 426691"/>
                <a:gd name="connsiteX3" fmla="*/ 0 w 1373020"/>
                <a:gd name="connsiteY3" fmla="*/ 426691 h 426691"/>
                <a:gd name="connsiteX4" fmla="*/ 323208 w 1373020"/>
                <a:gd name="connsiteY4" fmla="*/ 111669 h 426691"/>
                <a:gd name="connsiteX5" fmla="*/ 437779 w 1373020"/>
                <a:gd name="connsiteY5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3020" h="426691">
                  <a:moveTo>
                    <a:pt x="437779" y="0"/>
                  </a:moveTo>
                  <a:lnTo>
                    <a:pt x="1373020" y="0"/>
                  </a:lnTo>
                  <a:lnTo>
                    <a:pt x="1373020" y="426691"/>
                  </a:lnTo>
                  <a:lnTo>
                    <a:pt x="0" y="426691"/>
                  </a:lnTo>
                  <a:lnTo>
                    <a:pt x="323208" y="111669"/>
                  </a:lnTo>
                  <a:lnTo>
                    <a:pt x="437779" y="0"/>
                  </a:lnTo>
                  <a:close/>
                </a:path>
              </a:pathLst>
            </a:cu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 dirty="0"/>
            </a:p>
          </p:txBody>
        </p:sp>
        <p:sp>
          <p:nvSpPr>
            <p:cNvPr id="28" name="รูปแบบอิสระ: รูปร่าง 62">
              <a:extLst>
                <a:ext uri="{FF2B5EF4-FFF2-40B4-BE49-F238E27FC236}">
                  <a16:creationId xmlns:a16="http://schemas.microsoft.com/office/drawing/2014/main" id="{6170159F-B4D3-4017-9CD6-524599548825}"/>
                </a:ext>
              </a:extLst>
            </p:cNvPr>
            <p:cNvSpPr/>
            <p:nvPr/>
          </p:nvSpPr>
          <p:spPr>
            <a:xfrm flipV="1">
              <a:off x="5266749" y="-20538"/>
              <a:ext cx="3893491" cy="487172"/>
            </a:xfrm>
            <a:custGeom>
              <a:avLst/>
              <a:gdLst>
                <a:gd name="connsiteX0" fmla="*/ 437779 w 1373020"/>
                <a:gd name="connsiteY0" fmla="*/ 0 h 426691"/>
                <a:gd name="connsiteX1" fmla="*/ 1373020 w 1373020"/>
                <a:gd name="connsiteY1" fmla="*/ 0 h 426691"/>
                <a:gd name="connsiteX2" fmla="*/ 1373020 w 1373020"/>
                <a:gd name="connsiteY2" fmla="*/ 426691 h 426691"/>
                <a:gd name="connsiteX3" fmla="*/ 0 w 1373020"/>
                <a:gd name="connsiteY3" fmla="*/ 426691 h 426691"/>
                <a:gd name="connsiteX4" fmla="*/ 323208 w 1373020"/>
                <a:gd name="connsiteY4" fmla="*/ 111669 h 426691"/>
                <a:gd name="connsiteX5" fmla="*/ 437779 w 1373020"/>
                <a:gd name="connsiteY5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3020" h="426691">
                  <a:moveTo>
                    <a:pt x="437779" y="0"/>
                  </a:moveTo>
                  <a:lnTo>
                    <a:pt x="1373020" y="0"/>
                  </a:lnTo>
                  <a:lnTo>
                    <a:pt x="1373020" y="426691"/>
                  </a:lnTo>
                  <a:lnTo>
                    <a:pt x="0" y="426691"/>
                  </a:lnTo>
                  <a:lnTo>
                    <a:pt x="323208" y="111669"/>
                  </a:lnTo>
                  <a:lnTo>
                    <a:pt x="437779" y="0"/>
                  </a:lnTo>
                  <a:close/>
                </a:path>
              </a:pathLst>
            </a:cu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 dirty="0"/>
            </a:p>
          </p:txBody>
        </p:sp>
        <p:sp>
          <p:nvSpPr>
            <p:cNvPr id="29" name="สี่เหลี่ยมผืนผ้า 11">
              <a:extLst>
                <a:ext uri="{FF2B5EF4-FFF2-40B4-BE49-F238E27FC236}">
                  <a16:creationId xmlns:a16="http://schemas.microsoft.com/office/drawing/2014/main" id="{F9F4841F-3BBC-4457-AA88-3D070EC45B06}"/>
                </a:ext>
              </a:extLst>
            </p:cNvPr>
            <p:cNvSpPr/>
            <p:nvPr/>
          </p:nvSpPr>
          <p:spPr>
            <a:xfrm>
              <a:off x="0" y="-30553"/>
              <a:ext cx="9160241" cy="404810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th-TH" sz="16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จังหวัดที่มีผลการเบิกจ่ายภาพรวม 10 อันดับแรก  </a:t>
              </a:r>
              <a: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(ข้อมูล ณ 15 มิถุนายน 2565) </a:t>
              </a:r>
            </a:p>
          </p:txBody>
        </p:sp>
        <p:sp>
          <p:nvSpPr>
            <p:cNvPr id="30" name="วงรี 13">
              <a:extLst>
                <a:ext uri="{FF2B5EF4-FFF2-40B4-BE49-F238E27FC236}">
                  <a16:creationId xmlns:a16="http://schemas.microsoft.com/office/drawing/2014/main" id="{26798FC3-BA23-4F57-9494-6FF28D367843}"/>
                </a:ext>
              </a:extLst>
            </p:cNvPr>
            <p:cNvSpPr/>
            <p:nvPr/>
          </p:nvSpPr>
          <p:spPr>
            <a:xfrm>
              <a:off x="5364490" y="-365563"/>
              <a:ext cx="1840389" cy="1246552"/>
            </a:xfrm>
            <a:prstGeom prst="ellipse">
              <a:avLst/>
            </a:prstGeom>
            <a:solidFill>
              <a:srgbClr val="FBF7F1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 dirty="0"/>
            </a:p>
          </p:txBody>
        </p:sp>
        <p:pic>
          <p:nvPicPr>
            <p:cNvPr id="31" name="รูปภาพ 65">
              <a:extLst>
                <a:ext uri="{FF2B5EF4-FFF2-40B4-BE49-F238E27FC236}">
                  <a16:creationId xmlns:a16="http://schemas.microsoft.com/office/drawing/2014/main" id="{FF1C8559-7F07-4282-B711-DDC3A7946E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168" b="30186"/>
            <a:stretch/>
          </p:blipFill>
          <p:spPr>
            <a:xfrm>
              <a:off x="5911596" y="-52058"/>
              <a:ext cx="760236" cy="501554"/>
            </a:xfrm>
            <a:custGeom>
              <a:avLst/>
              <a:gdLst>
                <a:gd name="connsiteX0" fmla="*/ 0 w 1500565"/>
                <a:gd name="connsiteY0" fmla="*/ 0 h 990006"/>
                <a:gd name="connsiteX1" fmla="*/ 1500565 w 1500565"/>
                <a:gd name="connsiteY1" fmla="*/ 0 h 990006"/>
                <a:gd name="connsiteX2" fmla="*/ 1500565 w 1500565"/>
                <a:gd name="connsiteY2" fmla="*/ 699241 h 990006"/>
                <a:gd name="connsiteX3" fmla="*/ 1454656 w 1500565"/>
                <a:gd name="connsiteY3" fmla="*/ 699241 h 990006"/>
                <a:gd name="connsiteX4" fmla="*/ 1454656 w 1500565"/>
                <a:gd name="connsiteY4" fmla="*/ 958222 h 990006"/>
                <a:gd name="connsiteX5" fmla="*/ 1500565 w 1500565"/>
                <a:gd name="connsiteY5" fmla="*/ 958222 h 990006"/>
                <a:gd name="connsiteX6" fmla="*/ 1500565 w 1500565"/>
                <a:gd name="connsiteY6" fmla="*/ 990006 h 990006"/>
                <a:gd name="connsiteX7" fmla="*/ 0 w 1500565"/>
                <a:gd name="connsiteY7" fmla="*/ 990006 h 99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00565" h="990006">
                  <a:moveTo>
                    <a:pt x="0" y="0"/>
                  </a:moveTo>
                  <a:lnTo>
                    <a:pt x="1500565" y="0"/>
                  </a:lnTo>
                  <a:lnTo>
                    <a:pt x="1500565" y="699241"/>
                  </a:lnTo>
                  <a:lnTo>
                    <a:pt x="1454656" y="699241"/>
                  </a:lnTo>
                  <a:lnTo>
                    <a:pt x="1454656" y="958222"/>
                  </a:lnTo>
                  <a:lnTo>
                    <a:pt x="1500565" y="958222"/>
                  </a:lnTo>
                  <a:lnTo>
                    <a:pt x="1500565" y="990006"/>
                  </a:lnTo>
                  <a:lnTo>
                    <a:pt x="0" y="990006"/>
                  </a:lnTo>
                  <a:close/>
                </a:path>
              </a:pathLst>
            </a:custGeom>
          </p:spPr>
        </p:pic>
        <p:sp>
          <p:nvSpPr>
            <p:cNvPr id="32" name="กล่องข้อความ 8">
              <a:extLst>
                <a:ext uri="{FF2B5EF4-FFF2-40B4-BE49-F238E27FC236}">
                  <a16:creationId xmlns:a16="http://schemas.microsoft.com/office/drawing/2014/main" id="{CCCB03A2-6F02-4324-BCC9-DD8938DB9EAA}"/>
                </a:ext>
              </a:extLst>
            </p:cNvPr>
            <p:cNvSpPr txBox="1"/>
            <p:nvPr/>
          </p:nvSpPr>
          <p:spPr>
            <a:xfrm>
              <a:off x="6876256" y="-72716"/>
              <a:ext cx="2331271" cy="521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57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rPr>
                <a:t>60 </a:t>
              </a:r>
              <a:r>
                <a:rPr lang="th-TH" sz="157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rPr>
                <a:t>ปี กรมการพัฒนาชุมชน</a:t>
              </a:r>
            </a:p>
            <a:p>
              <a:r>
                <a:rPr lang="th-TH" sz="157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rPr>
                <a:t>สร้างสรรค์ชุมชน สร้างคน สร้างชาติ</a:t>
              </a:r>
              <a:endParaRPr lang="en-US" sz="157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endParaRPr>
            </a:p>
          </p:txBody>
        </p:sp>
      </p:grp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948174"/>
              </p:ext>
            </p:extLst>
          </p:nvPr>
        </p:nvGraphicFramePr>
        <p:xfrm>
          <a:off x="101356" y="553321"/>
          <a:ext cx="9975333" cy="4735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3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8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6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68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05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1041"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</a:t>
                      </a:r>
                    </a:p>
                  </a:txBody>
                  <a:tcPr marL="76200" marR="76200" marT="38100" marB="38100"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6200" marR="76200" marT="38100" marB="38100"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จัดสรร (บาท)</a:t>
                      </a:r>
                    </a:p>
                  </a:txBody>
                  <a:tcPr marL="76200" marR="76200" marT="38100" marB="38100"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เบิกจ่าย (บาท)</a:t>
                      </a:r>
                    </a:p>
                  </a:txBody>
                  <a:tcPr marL="76200" marR="76200" marT="38100" marB="38100"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76200" marR="76200" marT="38100" marB="38100"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509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อุทัยธานี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11,729,160.00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11,411,171.00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97.29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269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พิษณุโลก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13,989,790.00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13,475,603.00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96.32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712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อุตรดิตถ์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12,009,265.00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11,352,684.40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94.53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509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4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อ่างทอง</a:t>
                      </a:r>
                      <a:endParaRPr lang="en-US" sz="14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9,634,410.00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9,104,790.43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94.50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3509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สุโขทัย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13,964,590.00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13,175,915.00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94.35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3509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4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ตาก</a:t>
                      </a:r>
                      <a:endParaRPr lang="en-US" sz="14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12,702,793.00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11,880,952.58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93.53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3509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เพชรบุรี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10,943,209.00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10,223,581.53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93.42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3509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4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สมุทรสาคร</a:t>
                      </a:r>
                      <a:endParaRPr lang="en-US" sz="14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10,612,870.00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9,890,692.00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93.20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3509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</a:t>
                      </a:r>
                    </a:p>
                  </a:txBody>
                  <a:tcPr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ระยอง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9,074,220.00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8,409,923.63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92.68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3509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ร้อยเอ็ด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12,510,480.00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11,516,243.62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92.05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18575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กลุ่ม 8">
            <a:extLst>
              <a:ext uri="{FF2B5EF4-FFF2-40B4-BE49-F238E27FC236}">
                <a16:creationId xmlns:a16="http://schemas.microsoft.com/office/drawing/2014/main" id="{C033A3AF-3669-47AD-8B14-FB02F94714FB}"/>
              </a:ext>
            </a:extLst>
          </p:cNvPr>
          <p:cNvGrpSpPr/>
          <p:nvPr/>
        </p:nvGrpSpPr>
        <p:grpSpPr>
          <a:xfrm>
            <a:off x="2" y="5280547"/>
            <a:ext cx="10151541" cy="490753"/>
            <a:chOff x="0" y="4752491"/>
            <a:chExt cx="9136387" cy="441678"/>
          </a:xfrm>
        </p:grpSpPr>
        <p:grpSp>
          <p:nvGrpSpPr>
            <p:cNvPr id="10" name="กลุ่ม 9">
              <a:extLst>
                <a:ext uri="{FF2B5EF4-FFF2-40B4-BE49-F238E27FC236}">
                  <a16:creationId xmlns:a16="http://schemas.microsoft.com/office/drawing/2014/main" id="{662FD9F2-88D5-4FCE-BC35-400BCC541367}"/>
                </a:ext>
              </a:extLst>
            </p:cNvPr>
            <p:cNvGrpSpPr/>
            <p:nvPr/>
          </p:nvGrpSpPr>
          <p:grpSpPr>
            <a:xfrm>
              <a:off x="0" y="4752491"/>
              <a:ext cx="9136387" cy="441678"/>
              <a:chOff x="0" y="4627922"/>
              <a:chExt cx="9136387" cy="585694"/>
            </a:xfrm>
          </p:grpSpPr>
          <p:pic>
            <p:nvPicPr>
              <p:cNvPr id="12" name="Picture 20">
                <a:extLst>
                  <a:ext uri="{FF2B5EF4-FFF2-40B4-BE49-F238E27FC236}">
                    <a16:creationId xmlns:a16="http://schemas.microsoft.com/office/drawing/2014/main" id="{B2FF3489-DC47-4A4F-B0D6-CD01584F66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495590" y="4692423"/>
                <a:ext cx="1217329" cy="521193"/>
              </a:xfrm>
              <a:prstGeom prst="rect">
                <a:avLst/>
              </a:prstGeom>
            </p:spPr>
          </p:pic>
          <p:pic>
            <p:nvPicPr>
              <p:cNvPr id="13" name="Picture 21">
                <a:extLst>
                  <a:ext uri="{FF2B5EF4-FFF2-40B4-BE49-F238E27FC236}">
                    <a16:creationId xmlns:a16="http://schemas.microsoft.com/office/drawing/2014/main" id="{F35BC03E-0CFB-4EF2-92B1-9540B31E4C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5207" y="4798459"/>
                <a:ext cx="864127" cy="296250"/>
              </a:xfrm>
              <a:prstGeom prst="rect">
                <a:avLst/>
              </a:prstGeom>
            </p:spPr>
          </p:pic>
          <p:grpSp>
            <p:nvGrpSpPr>
              <p:cNvPr id="14" name="กลุ่ม 1">
                <a:extLst>
                  <a:ext uri="{FF2B5EF4-FFF2-40B4-BE49-F238E27FC236}">
                    <a16:creationId xmlns:a16="http://schemas.microsoft.com/office/drawing/2014/main" id="{4A1B0FC9-9ADD-472B-BFC8-9495F3EED426}"/>
                  </a:ext>
                </a:extLst>
              </p:cNvPr>
              <p:cNvGrpSpPr/>
              <p:nvPr/>
            </p:nvGrpSpPr>
            <p:grpSpPr>
              <a:xfrm>
                <a:off x="7276485" y="4795993"/>
                <a:ext cx="522574" cy="295287"/>
                <a:chOff x="8545578" y="6260023"/>
                <a:chExt cx="1654218" cy="620377"/>
              </a:xfrm>
            </p:grpSpPr>
            <p:pic>
              <p:nvPicPr>
                <p:cNvPr id="24" name="Picture 35">
                  <a:extLst>
                    <a:ext uri="{FF2B5EF4-FFF2-40B4-BE49-F238E27FC236}">
                      <a16:creationId xmlns:a16="http://schemas.microsoft.com/office/drawing/2014/main" id="{981BCD01-FCFD-4650-BF4F-0397D6755F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5578" y="6260023"/>
                  <a:ext cx="1048502" cy="620377"/>
                </a:xfrm>
                <a:prstGeom prst="rect">
                  <a:avLst/>
                </a:prstGeom>
              </p:spPr>
            </p:pic>
            <p:pic>
              <p:nvPicPr>
                <p:cNvPr id="25" name="Picture 36">
                  <a:extLst>
                    <a:ext uri="{FF2B5EF4-FFF2-40B4-BE49-F238E27FC236}">
                      <a16:creationId xmlns:a16="http://schemas.microsoft.com/office/drawing/2014/main" id="{1AA9604F-29D1-4DA3-B0B6-7F0B8E9D2B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33779" y="6271358"/>
                  <a:ext cx="566017" cy="566018"/>
                </a:xfrm>
                <a:prstGeom prst="rect">
                  <a:avLst/>
                </a:prstGeom>
              </p:spPr>
            </p:pic>
          </p:grpSp>
          <p:pic>
            <p:nvPicPr>
              <p:cNvPr id="15" name="Picture 24">
                <a:extLst>
                  <a:ext uri="{FF2B5EF4-FFF2-40B4-BE49-F238E27FC236}">
                    <a16:creationId xmlns:a16="http://schemas.microsoft.com/office/drawing/2014/main" id="{1A95025A-6C56-4FE4-8BC9-AA2FFB86AD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73728" y="4627922"/>
                <a:ext cx="331226" cy="532337"/>
              </a:xfrm>
              <a:prstGeom prst="rect">
                <a:avLst/>
              </a:prstGeom>
            </p:spPr>
          </p:pic>
          <p:pic>
            <p:nvPicPr>
              <p:cNvPr id="16" name="Picture 25">
                <a:extLst>
                  <a:ext uri="{FF2B5EF4-FFF2-40B4-BE49-F238E27FC236}">
                    <a16:creationId xmlns:a16="http://schemas.microsoft.com/office/drawing/2014/main" id="{3E966B46-3B21-44AD-8509-D57FF9A795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659766" y="4693074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17" name="กลุ่ม 7">
                <a:extLst>
                  <a:ext uri="{FF2B5EF4-FFF2-40B4-BE49-F238E27FC236}">
                    <a16:creationId xmlns:a16="http://schemas.microsoft.com/office/drawing/2014/main" id="{F2DA8D4B-0823-4539-B7C6-530A4CEC20DB}"/>
                  </a:ext>
                </a:extLst>
              </p:cNvPr>
              <p:cNvGrpSpPr/>
              <p:nvPr/>
            </p:nvGrpSpPr>
            <p:grpSpPr>
              <a:xfrm>
                <a:off x="0" y="4651321"/>
                <a:ext cx="4488393" cy="520252"/>
                <a:chOff x="-16306" y="6441924"/>
                <a:chExt cx="6215903" cy="428468"/>
              </a:xfrm>
            </p:grpSpPr>
            <p:sp>
              <p:nvSpPr>
                <p:cNvPr id="21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3FD4EF6D-27A4-4E79-90F2-2C98262DB1FF}"/>
                    </a:ext>
                  </a:extLst>
                </p:cNvPr>
                <p:cNvSpPr/>
                <p:nvPr/>
              </p:nvSpPr>
              <p:spPr>
                <a:xfrm>
                  <a:off x="-16306" y="6517325"/>
                  <a:ext cx="595714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22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10FF2638-98F5-444F-BD8D-B004BEC8A0D7}"/>
                    </a:ext>
                  </a:extLst>
                </p:cNvPr>
                <p:cNvSpPr/>
                <p:nvPr/>
              </p:nvSpPr>
              <p:spPr>
                <a:xfrm>
                  <a:off x="-12113" y="6441924"/>
                  <a:ext cx="6047640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23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B8113AE3-4BC6-49F5-844C-73B87301C156}"/>
                    </a:ext>
                  </a:extLst>
                </p:cNvPr>
                <p:cNvSpPr/>
                <p:nvPr/>
              </p:nvSpPr>
              <p:spPr>
                <a:xfrm>
                  <a:off x="5674715" y="6443702"/>
                  <a:ext cx="524882" cy="426690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8" name="กลุ่ม 4">
                <a:extLst>
                  <a:ext uri="{FF2B5EF4-FFF2-40B4-BE49-F238E27FC236}">
                    <a16:creationId xmlns:a16="http://schemas.microsoft.com/office/drawing/2014/main" id="{E64A1734-0AA1-4E2A-B9C5-4E99E04CDAAA}"/>
                  </a:ext>
                </a:extLst>
              </p:cNvPr>
              <p:cNvGrpSpPr/>
              <p:nvPr/>
            </p:nvGrpSpPr>
            <p:grpSpPr>
              <a:xfrm>
                <a:off x="8062498" y="4638393"/>
                <a:ext cx="1073889" cy="500781"/>
                <a:chOff x="10426806" y="6430401"/>
                <a:chExt cx="1765194" cy="427599"/>
              </a:xfrm>
            </p:grpSpPr>
            <p:sp>
              <p:nvSpPr>
                <p:cNvPr id="19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08FACBA0-7212-416C-A6EB-42E0AF4C9501}"/>
                    </a:ext>
                  </a:extLst>
                </p:cNvPr>
                <p:cNvSpPr/>
                <p:nvPr/>
              </p:nvSpPr>
              <p:spPr>
                <a:xfrm>
                  <a:off x="10426806" y="6430401"/>
                  <a:ext cx="1760999" cy="426691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20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7D32963-4D05-4F7A-98D1-22B1B5A2574F}"/>
                    </a:ext>
                  </a:extLst>
                </p:cNvPr>
                <p:cNvSpPr/>
                <p:nvPr/>
              </p:nvSpPr>
              <p:spPr>
                <a:xfrm>
                  <a:off x="10431001" y="6517325"/>
                  <a:ext cx="1760999" cy="340675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sp>
          <p:nvSpPr>
            <p:cNvPr id="11" name="รูปแบบอิสระ: รูปร่าง 49">
              <a:extLst>
                <a:ext uri="{FF2B5EF4-FFF2-40B4-BE49-F238E27FC236}">
                  <a16:creationId xmlns:a16="http://schemas.microsoft.com/office/drawing/2014/main" id="{6E8D1EF6-33D4-4053-AD34-3827DEBBC377}"/>
                </a:ext>
              </a:extLst>
            </p:cNvPr>
            <p:cNvSpPr/>
            <p:nvPr/>
          </p:nvSpPr>
          <p:spPr>
            <a:xfrm rot="351101">
              <a:off x="7967827" y="4753458"/>
              <a:ext cx="379008" cy="390700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26" name="กลุ่ม 25">
            <a:extLst>
              <a:ext uri="{FF2B5EF4-FFF2-40B4-BE49-F238E27FC236}">
                <a16:creationId xmlns:a16="http://schemas.microsoft.com/office/drawing/2014/main" id="{7D06518B-9B45-4201-A300-3BEEF5DCD03B}"/>
              </a:ext>
            </a:extLst>
          </p:cNvPr>
          <p:cNvGrpSpPr/>
          <p:nvPr/>
        </p:nvGrpSpPr>
        <p:grpSpPr>
          <a:xfrm>
            <a:off x="-23582" y="-406181"/>
            <a:ext cx="10254168" cy="1385058"/>
            <a:chOff x="-21224" y="-365563"/>
            <a:chExt cx="9228751" cy="1246552"/>
          </a:xfrm>
        </p:grpSpPr>
        <p:sp>
          <p:nvSpPr>
            <p:cNvPr id="27" name="รูปแบบอิสระ: รูปร่าง 62">
              <a:extLst>
                <a:ext uri="{FF2B5EF4-FFF2-40B4-BE49-F238E27FC236}">
                  <a16:creationId xmlns:a16="http://schemas.microsoft.com/office/drawing/2014/main" id="{763F6E50-E3DE-4F2F-B389-800C6A2058F9}"/>
                </a:ext>
              </a:extLst>
            </p:cNvPr>
            <p:cNvSpPr/>
            <p:nvPr/>
          </p:nvSpPr>
          <p:spPr>
            <a:xfrm rot="10800000">
              <a:off x="-21224" y="343326"/>
              <a:ext cx="7820283" cy="100071"/>
            </a:xfrm>
            <a:custGeom>
              <a:avLst/>
              <a:gdLst>
                <a:gd name="connsiteX0" fmla="*/ 437779 w 1373020"/>
                <a:gd name="connsiteY0" fmla="*/ 0 h 426691"/>
                <a:gd name="connsiteX1" fmla="*/ 1373020 w 1373020"/>
                <a:gd name="connsiteY1" fmla="*/ 0 h 426691"/>
                <a:gd name="connsiteX2" fmla="*/ 1373020 w 1373020"/>
                <a:gd name="connsiteY2" fmla="*/ 426691 h 426691"/>
                <a:gd name="connsiteX3" fmla="*/ 0 w 1373020"/>
                <a:gd name="connsiteY3" fmla="*/ 426691 h 426691"/>
                <a:gd name="connsiteX4" fmla="*/ 323208 w 1373020"/>
                <a:gd name="connsiteY4" fmla="*/ 111669 h 426691"/>
                <a:gd name="connsiteX5" fmla="*/ 437779 w 1373020"/>
                <a:gd name="connsiteY5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3020" h="426691">
                  <a:moveTo>
                    <a:pt x="437779" y="0"/>
                  </a:moveTo>
                  <a:lnTo>
                    <a:pt x="1373020" y="0"/>
                  </a:lnTo>
                  <a:lnTo>
                    <a:pt x="1373020" y="426691"/>
                  </a:lnTo>
                  <a:lnTo>
                    <a:pt x="0" y="426691"/>
                  </a:lnTo>
                  <a:lnTo>
                    <a:pt x="323208" y="111669"/>
                  </a:lnTo>
                  <a:lnTo>
                    <a:pt x="437779" y="0"/>
                  </a:lnTo>
                  <a:close/>
                </a:path>
              </a:pathLst>
            </a:cu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 dirty="0"/>
            </a:p>
          </p:txBody>
        </p:sp>
        <p:sp>
          <p:nvSpPr>
            <p:cNvPr id="28" name="รูปแบบอิสระ: รูปร่าง 62">
              <a:extLst>
                <a:ext uri="{FF2B5EF4-FFF2-40B4-BE49-F238E27FC236}">
                  <a16:creationId xmlns:a16="http://schemas.microsoft.com/office/drawing/2014/main" id="{6170159F-B4D3-4017-9CD6-524599548825}"/>
                </a:ext>
              </a:extLst>
            </p:cNvPr>
            <p:cNvSpPr/>
            <p:nvPr/>
          </p:nvSpPr>
          <p:spPr>
            <a:xfrm flipV="1">
              <a:off x="5266749" y="-20538"/>
              <a:ext cx="3893491" cy="487172"/>
            </a:xfrm>
            <a:custGeom>
              <a:avLst/>
              <a:gdLst>
                <a:gd name="connsiteX0" fmla="*/ 437779 w 1373020"/>
                <a:gd name="connsiteY0" fmla="*/ 0 h 426691"/>
                <a:gd name="connsiteX1" fmla="*/ 1373020 w 1373020"/>
                <a:gd name="connsiteY1" fmla="*/ 0 h 426691"/>
                <a:gd name="connsiteX2" fmla="*/ 1373020 w 1373020"/>
                <a:gd name="connsiteY2" fmla="*/ 426691 h 426691"/>
                <a:gd name="connsiteX3" fmla="*/ 0 w 1373020"/>
                <a:gd name="connsiteY3" fmla="*/ 426691 h 426691"/>
                <a:gd name="connsiteX4" fmla="*/ 323208 w 1373020"/>
                <a:gd name="connsiteY4" fmla="*/ 111669 h 426691"/>
                <a:gd name="connsiteX5" fmla="*/ 437779 w 1373020"/>
                <a:gd name="connsiteY5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3020" h="426691">
                  <a:moveTo>
                    <a:pt x="437779" y="0"/>
                  </a:moveTo>
                  <a:lnTo>
                    <a:pt x="1373020" y="0"/>
                  </a:lnTo>
                  <a:lnTo>
                    <a:pt x="1373020" y="426691"/>
                  </a:lnTo>
                  <a:lnTo>
                    <a:pt x="0" y="426691"/>
                  </a:lnTo>
                  <a:lnTo>
                    <a:pt x="323208" y="111669"/>
                  </a:lnTo>
                  <a:lnTo>
                    <a:pt x="437779" y="0"/>
                  </a:lnTo>
                  <a:close/>
                </a:path>
              </a:pathLst>
            </a:cu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 dirty="0"/>
            </a:p>
          </p:txBody>
        </p:sp>
        <p:sp>
          <p:nvSpPr>
            <p:cNvPr id="29" name="สี่เหลี่ยมผืนผ้า 11">
              <a:extLst>
                <a:ext uri="{FF2B5EF4-FFF2-40B4-BE49-F238E27FC236}">
                  <a16:creationId xmlns:a16="http://schemas.microsoft.com/office/drawing/2014/main" id="{F9F4841F-3BBC-4457-AA88-3D070EC45B06}"/>
                </a:ext>
              </a:extLst>
            </p:cNvPr>
            <p:cNvSpPr/>
            <p:nvPr/>
          </p:nvSpPr>
          <p:spPr>
            <a:xfrm>
              <a:off x="0" y="-23695"/>
              <a:ext cx="9160240" cy="385348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th-TH" sz="16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จังหวัดที่มีผลการเบิกจ่ายภาพรวม 10 อันดับสุดท้าย </a:t>
              </a:r>
              <a: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(ข้อมูล ณ 15 มิถุนายน 2565)</a:t>
              </a:r>
            </a:p>
          </p:txBody>
        </p:sp>
        <p:sp>
          <p:nvSpPr>
            <p:cNvPr id="30" name="วงรี 13">
              <a:extLst>
                <a:ext uri="{FF2B5EF4-FFF2-40B4-BE49-F238E27FC236}">
                  <a16:creationId xmlns:a16="http://schemas.microsoft.com/office/drawing/2014/main" id="{26798FC3-BA23-4F57-9494-6FF28D367843}"/>
                </a:ext>
              </a:extLst>
            </p:cNvPr>
            <p:cNvSpPr/>
            <p:nvPr/>
          </p:nvSpPr>
          <p:spPr>
            <a:xfrm>
              <a:off x="5364490" y="-365563"/>
              <a:ext cx="1840389" cy="1246552"/>
            </a:xfrm>
            <a:prstGeom prst="ellipse">
              <a:avLst/>
            </a:prstGeom>
            <a:solidFill>
              <a:srgbClr val="FBF7F1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 dirty="0"/>
            </a:p>
          </p:txBody>
        </p:sp>
        <p:pic>
          <p:nvPicPr>
            <p:cNvPr id="31" name="รูปภาพ 65">
              <a:extLst>
                <a:ext uri="{FF2B5EF4-FFF2-40B4-BE49-F238E27FC236}">
                  <a16:creationId xmlns:a16="http://schemas.microsoft.com/office/drawing/2014/main" id="{FF1C8559-7F07-4282-B711-DDC3A7946E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168" b="30186"/>
            <a:stretch/>
          </p:blipFill>
          <p:spPr>
            <a:xfrm>
              <a:off x="5911596" y="-52058"/>
              <a:ext cx="760236" cy="501554"/>
            </a:xfrm>
            <a:custGeom>
              <a:avLst/>
              <a:gdLst>
                <a:gd name="connsiteX0" fmla="*/ 0 w 1500565"/>
                <a:gd name="connsiteY0" fmla="*/ 0 h 990006"/>
                <a:gd name="connsiteX1" fmla="*/ 1500565 w 1500565"/>
                <a:gd name="connsiteY1" fmla="*/ 0 h 990006"/>
                <a:gd name="connsiteX2" fmla="*/ 1500565 w 1500565"/>
                <a:gd name="connsiteY2" fmla="*/ 699241 h 990006"/>
                <a:gd name="connsiteX3" fmla="*/ 1454656 w 1500565"/>
                <a:gd name="connsiteY3" fmla="*/ 699241 h 990006"/>
                <a:gd name="connsiteX4" fmla="*/ 1454656 w 1500565"/>
                <a:gd name="connsiteY4" fmla="*/ 958222 h 990006"/>
                <a:gd name="connsiteX5" fmla="*/ 1500565 w 1500565"/>
                <a:gd name="connsiteY5" fmla="*/ 958222 h 990006"/>
                <a:gd name="connsiteX6" fmla="*/ 1500565 w 1500565"/>
                <a:gd name="connsiteY6" fmla="*/ 990006 h 990006"/>
                <a:gd name="connsiteX7" fmla="*/ 0 w 1500565"/>
                <a:gd name="connsiteY7" fmla="*/ 990006 h 99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00565" h="990006">
                  <a:moveTo>
                    <a:pt x="0" y="0"/>
                  </a:moveTo>
                  <a:lnTo>
                    <a:pt x="1500565" y="0"/>
                  </a:lnTo>
                  <a:lnTo>
                    <a:pt x="1500565" y="699241"/>
                  </a:lnTo>
                  <a:lnTo>
                    <a:pt x="1454656" y="699241"/>
                  </a:lnTo>
                  <a:lnTo>
                    <a:pt x="1454656" y="958222"/>
                  </a:lnTo>
                  <a:lnTo>
                    <a:pt x="1500565" y="958222"/>
                  </a:lnTo>
                  <a:lnTo>
                    <a:pt x="1500565" y="990006"/>
                  </a:lnTo>
                  <a:lnTo>
                    <a:pt x="0" y="990006"/>
                  </a:lnTo>
                  <a:close/>
                </a:path>
              </a:pathLst>
            </a:custGeom>
          </p:spPr>
        </p:pic>
        <p:sp>
          <p:nvSpPr>
            <p:cNvPr id="32" name="กล่องข้อความ 8">
              <a:extLst>
                <a:ext uri="{FF2B5EF4-FFF2-40B4-BE49-F238E27FC236}">
                  <a16:creationId xmlns:a16="http://schemas.microsoft.com/office/drawing/2014/main" id="{CCCB03A2-6F02-4324-BCC9-DD8938DB9EAA}"/>
                </a:ext>
              </a:extLst>
            </p:cNvPr>
            <p:cNvSpPr txBox="1"/>
            <p:nvPr/>
          </p:nvSpPr>
          <p:spPr>
            <a:xfrm>
              <a:off x="6876256" y="-78830"/>
              <a:ext cx="2331271" cy="521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583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rPr>
                <a:t>60 </a:t>
              </a:r>
              <a:r>
                <a:rPr lang="th-TH" sz="1583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rPr>
                <a:t>ปี กรมการพัฒนาชุมชน</a:t>
              </a:r>
            </a:p>
            <a:p>
              <a:r>
                <a:rPr lang="th-TH" sz="1583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rPr>
                <a:t>สร้างสรรค์ชุมชน สร้างคน สร้างชาติ</a:t>
              </a:r>
              <a:endParaRPr lang="en-US" sz="1583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endParaRPr>
            </a:p>
          </p:txBody>
        </p:sp>
      </p:grp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53387"/>
              </p:ext>
            </p:extLst>
          </p:nvPr>
        </p:nvGraphicFramePr>
        <p:xfrm>
          <a:off x="110622" y="595194"/>
          <a:ext cx="9956800" cy="4637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4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27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73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009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1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3381">
                <a:tc>
                  <a:txBody>
                    <a:bodyPr/>
                    <a:lstStyle/>
                    <a:p>
                      <a:pPr algn="ctr"/>
                      <a:r>
                        <a:rPr lang="th-TH" sz="15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</a:t>
                      </a:r>
                    </a:p>
                  </a:txBody>
                  <a:tcPr marL="76200" marR="76200" marT="38100" marB="38100"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6200" marR="76200" marT="38100" marB="38100"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จัดสรร (บาท)</a:t>
                      </a:r>
                    </a:p>
                  </a:txBody>
                  <a:tcPr marL="76200" marR="76200" marT="38100" marB="38100"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เบิกจ่าย (บาท)</a:t>
                      </a:r>
                    </a:p>
                  </a:txBody>
                  <a:tcPr marL="76200" marR="76200" marT="38100" marB="38100"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76200" marR="76200" marT="38100" marB="38100"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7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67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ลำปาง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13,354,850.00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9,192,317.03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68.83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2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68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ชัยภูมิ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15,520,210.00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9,827,120.50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63.32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5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69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สระแก้ว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14,354,053.00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8,982,295.42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62.58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7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70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สงขลา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12,055,780.00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6,538,302.82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54.23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7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71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ตรัง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12,307,784.00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6,406,526.13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52.05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7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72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4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กระบี่</a:t>
                      </a:r>
                      <a:endParaRPr lang="en-US" sz="14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9,006,505.00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4,491,963.76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49.87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47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73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สมุทรปราการ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2,923,280.00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1,174,391.36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40.17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47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74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4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อุบลราชธานี</a:t>
                      </a:r>
                      <a:endParaRPr lang="en-US" sz="1400" b="1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16,338,630.00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5,757,816.51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35.24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47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75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มหาสารคาม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15,911,440.00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5,142,225.79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32.32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47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76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จันทบุรี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6,610,920.00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2,077,332.70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49020" algn="l"/>
                          <a:tab pos="1235710" algn="l"/>
                          <a:tab pos="1431290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31.42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72425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0" y="2488344"/>
            <a:ext cx="10160000" cy="1283555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4.</a:t>
            </a:r>
            <a:r>
              <a:rPr lang="en-GB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 </a:t>
            </a:r>
            <a: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charset="-34"/>
                <a:cs typeface="Chulabhorn Likit Text" panose="00000500000000000000" charset="-34"/>
              </a:rPr>
              <a:t>รายงานผลการดำเนินงานการประเมินผลการดำเนินงานทุนหมุนเวียน </a:t>
            </a:r>
            <a:b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charset="-34"/>
                <a:cs typeface="Chulabhorn Likit Text" panose="00000500000000000000" charset="-34"/>
              </a:rPr>
            </a:br>
            <a: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charset="-34"/>
                <a:cs typeface="Chulabhorn Likit Text" panose="00000500000000000000" charset="-34"/>
              </a:rPr>
              <a:t>ประจำปีบัญชี 2565 กองทุนพัฒนาบทบาทสตรี กรมการพัฒนาชุมชน</a:t>
            </a:r>
            <a:endParaRPr lang="en-US" sz="19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hulabhorn Likit Text" panose="00000500000000000000" charset="-34"/>
              <a:cs typeface="Chulabhorn Likit Text" panose="00000500000000000000" charset="-34"/>
            </a:endParaRPr>
          </a:p>
          <a:p>
            <a:pPr algn="ctr">
              <a:lnSpc>
                <a:spcPct val="130000"/>
              </a:lnSpc>
            </a:pPr>
            <a:endParaRPr lang="th-TH" sz="19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34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37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38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39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49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50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40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41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4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4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4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5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36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46471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2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7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8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9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0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3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64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65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6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</p:spTree>
    <p:extLst>
      <p:ext uri="{BB962C8B-B14F-4D97-AF65-F5344CB8AC3E}">
        <p14:creationId xmlns:p14="http://schemas.microsoft.com/office/powerpoint/2010/main" val="39162964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984885"/>
              </p:ext>
            </p:extLst>
          </p:nvPr>
        </p:nvGraphicFramePr>
        <p:xfrm>
          <a:off x="0" y="558578"/>
          <a:ext cx="10142520" cy="5108796"/>
        </p:xfrm>
        <a:graphic>
          <a:graphicData uri="http://schemas.openxmlformats.org/drawingml/2006/table">
            <a:tbl>
              <a:tblPr firstRow="1" bandRow="1"/>
              <a:tblGrid>
                <a:gridCol w="5255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7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6524">
                <a:tc grid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2565</a:t>
                      </a:r>
                      <a:endParaRPr lang="en-US" sz="1400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tc hMerge="1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227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600"/>
                        </a:spcAf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4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1 การเงิน</a:t>
                      </a:r>
                    </a:p>
                    <a:p>
                      <a:r>
                        <a:rPr lang="th-TH" sz="14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</a:t>
                      </a:r>
                      <a:r>
                        <a:rPr lang="th-TH" sz="14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ตัวชี้วัดที่ 1.1 ร้อยละของการชำระคืนเงินกู้ยืม</a:t>
                      </a:r>
                    </a:p>
                    <a:p>
                      <a:endParaRPr lang="th-TH" sz="8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6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6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endParaRPr lang="th-TH" sz="14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623531"/>
              </p:ext>
            </p:extLst>
          </p:nvPr>
        </p:nvGraphicFramePr>
        <p:xfrm>
          <a:off x="2" y="1565909"/>
          <a:ext cx="5254495" cy="411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0899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050899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050899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050899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050899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70169">
                <a:tc gridSpan="5"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70169"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1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anchor="ctr"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 anchor="ctr">
                    <a:solidFill>
                      <a:srgbClr val="D6D2C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270169"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67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68.50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70</a:t>
                      </a:r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71.50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73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270169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>
                          <a:solidFill>
                            <a:srgbClr val="FF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32.73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315008"/>
                  </a:ext>
                </a:extLst>
              </a:tr>
              <a:tr h="3020791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200" b="1" i="0" u="sng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200" b="1" i="0" u="none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b="1" i="0" u="none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200" b="1" i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1</a:t>
                      </a:r>
                      <a:r>
                        <a:rPr lang="th-TH" sz="1200" b="0" i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</a:t>
                      </a:r>
                    </a:p>
                    <a:p>
                      <a:pPr marL="0" indent="0" algn="thaiDist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th-TH" sz="1100" b="0" i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</a:t>
                      </a:r>
                      <a:r>
                        <a:rPr lang="th-TH" sz="1100" b="0" i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มีหนี้ครบกำหนดชำระตามสัญญาในปีบัญชี</a:t>
                      </a:r>
                      <a:r>
                        <a:rPr lang="th-TH" sz="1100" b="0" i="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2565 (1 ต.ค. 2564 - 31 พ.ค. 2565 ) จำนวน </a:t>
                      </a:r>
                      <a:r>
                        <a:rPr lang="th-TH" sz="11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1,871,218,080.83</a:t>
                      </a:r>
                      <a:r>
                        <a:rPr lang="th-TH" sz="1100" kern="1200" dirty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100" b="0" i="0" u="none" strike="noStrike" kern="1200" cap="none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Arial"/>
                        </a:rPr>
                        <a:t>บาท </a:t>
                      </a:r>
                      <a:r>
                        <a:rPr lang="th-TH" sz="1100" b="0" i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รับชำระคืน</a:t>
                      </a:r>
                      <a:r>
                        <a:rPr lang="th-TH" sz="1100" b="0" i="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 </a:t>
                      </a:r>
                      <a:r>
                        <a:rPr lang="th-TH" sz="11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611,784,615.84</a:t>
                      </a:r>
                      <a:r>
                        <a:rPr lang="th-TH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h-TH" sz="1100" b="0" i="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บาท </a:t>
                      </a:r>
                      <a:br>
                        <a:rPr lang="th-TH" sz="1100" b="0" i="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b="0" i="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ณ วันที่ 31 พ.ค. 2565 </a:t>
                      </a:r>
                      <a:r>
                        <a:rPr lang="th-TH" sz="1100" b="0" i="0" u="none" strike="noStrike" kern="1200" cap="none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Arial"/>
                        </a:rPr>
                        <a:t>  </a:t>
                      </a:r>
                      <a:r>
                        <a:rPr lang="th-TH" sz="1100" b="0" i="0" u="none" strike="noStrike" kern="1200" cap="non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Arial"/>
                        </a:rPr>
                        <a:t>คิดเป็นร้อยละ 32.73</a:t>
                      </a:r>
                    </a:p>
                    <a:p>
                      <a:pPr marL="0" indent="0" algn="thaiDist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th-TH" sz="1050" b="0" i="0" u="none" strike="noStrike" kern="1200" cap="non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Arial"/>
                        </a:rPr>
                        <a:t>- ติดตามการบริหารหนี้กองทุนฯ ผ่</a:t>
                      </a:r>
                      <a:r>
                        <a:rPr lang="th-TH" sz="1050" b="0" i="0" u="none" strike="noStrike" kern="1200" cap="none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Arial"/>
                        </a:rPr>
                        <a:t>านโครงการประชุมเชิงปฏิบัติการการเพิ่มประสิทธิภาพ</a:t>
                      </a:r>
                      <a:br>
                        <a:rPr lang="th-TH" sz="1050" b="0" i="0" u="none" strike="noStrike" kern="1200" cap="none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Arial"/>
                        </a:rPr>
                      </a:br>
                      <a:r>
                        <a:rPr lang="th-TH" sz="1050" b="0" i="0" u="none" strike="noStrike" kern="1200" cap="none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Arial"/>
                        </a:rPr>
                        <a:t>การดำเนินงานกองทุนพัฒนาบทบาทสตรี ประจำปีงบประมาณ พ.ศ. 2565 (ผู้อำนวยการกลุ่มงานประสานและสนับสนุนการบริหารงานพัฒนชุมชนจังหวัด) วันที่ 18 - 19 พฤษภาคม 2565 </a:t>
                      </a:r>
                      <a:br>
                        <a:rPr lang="th-TH" sz="1050" b="0" i="0" u="none" strike="noStrike" kern="1200" cap="none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Arial"/>
                        </a:rPr>
                      </a:br>
                      <a:r>
                        <a:rPr lang="th-TH" sz="1050" b="0" i="0" u="none" strike="noStrike" kern="1200" cap="none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Arial"/>
                        </a:rPr>
                        <a:t>ณ โรงแรม ที.เค. </a:t>
                      </a:r>
                      <a:r>
                        <a:rPr lang="en-US" sz="1050" b="0" i="0" u="none" strike="noStrike" kern="1200" cap="none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Arial"/>
                        </a:rPr>
                        <a:t>&amp; </a:t>
                      </a:r>
                      <a:r>
                        <a:rPr lang="th-TH" sz="1050" b="0" i="0" u="none" strike="noStrike" kern="1200" cap="none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Arial"/>
                        </a:rPr>
                        <a:t>พาเลซ เขตหลักสี่ กรุงเทพมหานคร </a:t>
                      </a:r>
                      <a:endParaRPr lang="th-TH" sz="1050" b="0" i="0" u="none" strike="noStrike" kern="1200" cap="non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pPr marL="171450" indent="-171450" algn="thaiDist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th-TH" sz="105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 ดำเนินการแนวทางในการบริหารจัดการหนี้ โดยลดอัตราดอกเบี้ยเงินกู้และอัตราดอกเบี้ยผิดนัด ตามประกาศคณะกรรมการฯ                 </a:t>
                      </a:r>
                    </a:p>
                    <a:p>
                      <a:pPr marL="171450" indent="-171450" algn="thaiDist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th-TH" sz="1050" kern="1200" spc="-5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 มีการติดตามและรายงานผลการบริหารจัดการหนี้ ทั้ง 76 จังหวัด และกรุงเทพมหานคร </a:t>
                      </a:r>
                      <a:br>
                        <a:rPr lang="th-TH" sz="1050" kern="1200" spc="-5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05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ผ่านระบบวิดิทัศน์ทางไกล (</a:t>
                      </a:r>
                      <a:r>
                        <a:rPr lang="en-US" sz="105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Video</a:t>
                      </a:r>
                      <a:r>
                        <a:rPr lang="th-TH" sz="105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05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Conference</a:t>
                      </a:r>
                      <a:r>
                        <a:rPr lang="th-TH" sz="105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) เป็นประจำทุกเดือน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</a:tbl>
          </a:graphicData>
        </a:graphic>
      </p:graphicFrame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รายงานผลการดำเนินงานการประเมินผลการดำเนินงานทุนหมุนเวียน ประจำปี 2565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30" name="Chart 29"/>
          <p:cNvGraphicFramePr/>
          <p:nvPr>
            <p:extLst>
              <p:ext uri="{D42A27DB-BD31-4B8C-83A1-F6EECF244321}">
                <p14:modId xmlns:p14="http://schemas.microsoft.com/office/powerpoint/2010/main" val="2405647304"/>
              </p:ext>
            </p:extLst>
          </p:nvPr>
        </p:nvGraphicFramePr>
        <p:xfrm>
          <a:off x="5254497" y="1004711"/>
          <a:ext cx="4888023" cy="4662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15445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293416"/>
              </p:ext>
            </p:extLst>
          </p:nvPr>
        </p:nvGraphicFramePr>
        <p:xfrm>
          <a:off x="0" y="695929"/>
          <a:ext cx="10142520" cy="5019070"/>
        </p:xfrm>
        <a:graphic>
          <a:graphicData uri="http://schemas.openxmlformats.org/drawingml/2006/table">
            <a:tbl>
              <a:tblPr firstRow="1" bandRow="1"/>
              <a:tblGrid>
                <a:gridCol w="5255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7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9033">
                <a:tc grid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2565</a:t>
                      </a: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tc hMerge="1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003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600"/>
                        </a:spcAf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4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1 การเงิน</a:t>
                      </a:r>
                    </a:p>
                    <a:p>
                      <a:r>
                        <a:rPr lang="th-TH" sz="14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</a:t>
                      </a:r>
                      <a:r>
                        <a:rPr lang="th-TH" sz="12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ตัวชี้วัดที่ 1.2 อัตราหนี้ค้างชำระ (</a:t>
                      </a:r>
                      <a:r>
                        <a:rPr lang="en-US" sz="12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Non-performing Loan : NPL)  </a:t>
                      </a:r>
                      <a:endParaRPr lang="th-TH" sz="1200" b="1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chemeClr val="dk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endParaRPr lang="th-TH" sz="14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255417"/>
              </p:ext>
            </p:extLst>
          </p:nvPr>
        </p:nvGraphicFramePr>
        <p:xfrm>
          <a:off x="2" y="1850834"/>
          <a:ext cx="5254495" cy="3799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0899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050899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050899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050899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050899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66917">
                <a:tc gridSpan="5"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52088"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1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>
                    <a:solidFill>
                      <a:srgbClr val="D6D2C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25208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</a:t>
                      </a: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252088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15.45</a:t>
                      </a:r>
                      <a:endParaRPr lang="th-TH" sz="1100" b="1" dirty="0">
                        <a:solidFill>
                          <a:srgbClr val="FF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100" b="1" dirty="0">
                        <a:solidFill>
                          <a:srgbClr val="FF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100" b="1" dirty="0">
                        <a:solidFill>
                          <a:srgbClr val="FF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315008"/>
                  </a:ext>
                </a:extLst>
              </a:tr>
              <a:tr h="2747851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400" b="1" i="0" u="sng" dirty="0">
                          <a:solidFill>
                            <a:srgbClr val="FF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400" b="1" i="0" u="none" baseline="0" dirty="0">
                          <a:solidFill>
                            <a:srgbClr val="FF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400" b="1" i="0" u="none" baseline="0" dirty="0">
                          <a:solidFill>
                            <a:srgbClr val="FF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400" b="1" i="0" dirty="0">
                          <a:solidFill>
                            <a:srgbClr val="FF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</a:t>
                      </a:r>
                      <a:r>
                        <a:rPr lang="en-US" sz="1400" b="1" i="0" dirty="0">
                          <a:solidFill>
                            <a:srgbClr val="FF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1</a:t>
                      </a:r>
                      <a:r>
                        <a:rPr lang="th-TH" sz="1400" b="0" i="0" dirty="0">
                          <a:solidFill>
                            <a:srgbClr val="FF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th-TH" sz="11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เงินที่ได้รับอนุมัติตามสัญญากู้ยืมในปีบัญชี 2556 - 2565 ณ วันที่ 31 พฤษภาคม 2565 </a:t>
                      </a:r>
                      <a:endParaRPr lang="en-US" sz="11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จำนวน 16,298,717,816.69</a:t>
                      </a:r>
                      <a:r>
                        <a:rPr lang="th-TH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บาท รับชำระคืน จำนวน 11,292,763,095.16</a:t>
                      </a:r>
                      <a:r>
                        <a:rPr lang="th-TH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บาท คงเหลือ จำนวน </a:t>
                      </a:r>
                      <a:r>
                        <a:rPr lang="th-TH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5,005,954,721.53</a:t>
                      </a:r>
                      <a:r>
                        <a:rPr lang="th-TH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บาท เป็นหนี้เกินกำหนดชำระ                                  จำนวน </a:t>
                      </a:r>
                      <a:r>
                        <a:rPr lang="th-TH" sz="12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773,297,593.47 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บาท คิดเป็นร้อยละ 15.45 ของลูกหนี้คงเหลือ </a:t>
                      </a:r>
                      <a:endParaRPr lang="en-US" sz="12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171450" indent="-1714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th-TH" sz="11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 ดำเนินการแนวทางในการบริหารจัดการหนี้,</a:t>
                      </a:r>
                      <a:r>
                        <a:rPr lang="th-TH" sz="110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1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ช่วยเหลือบรรเทาความเดือนร้อนให้แก่ลูกหนี้ โดยลดอัตราดอกเบี้ยเงินกู้และอัตราดอกเบี้ยผิดนัด ตามประกาศคณะกรรมการฯ       </a:t>
                      </a:r>
                    </a:p>
                    <a:p>
                      <a:pPr marL="171450" indent="-171450" algn="thaiDist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th-TH" sz="11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 ติดตามหนี้ค้างชำระ กรณีหนี้ที่จะขาดอายุความ เพื่อเร่งรัดติดตามและป้องกัน        มิให้หนี้ขาดอายุความ มิให้เกิดหนี้เสียและหนี้สูญ  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</a:tbl>
          </a:graphicData>
        </a:graphic>
      </p:graphicFrame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รายงานผลการดำเนินงานการประเมินผลการดำเนินงานทุนหมุนเวียน ประจำปี 2565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685639654"/>
              </p:ext>
            </p:extLst>
          </p:nvPr>
        </p:nvGraphicFramePr>
        <p:xfrm>
          <a:off x="5254497" y="1134208"/>
          <a:ext cx="4781869" cy="4580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987241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183405"/>
              </p:ext>
            </p:extLst>
          </p:nvPr>
        </p:nvGraphicFramePr>
        <p:xfrm>
          <a:off x="8740" y="606203"/>
          <a:ext cx="10142520" cy="4985352"/>
        </p:xfrm>
        <a:graphic>
          <a:graphicData uri="http://schemas.openxmlformats.org/drawingml/2006/table">
            <a:tbl>
              <a:tblPr firstRow="1" bandRow="1"/>
              <a:tblGrid>
                <a:gridCol w="5255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7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5315">
                <a:tc grid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2565</a:t>
                      </a: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tc hMerge="1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003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50"/>
                        </a:spcAf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4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 การสนองประโยชน์ต่อผู้มีส่วนได้ส่วนเสีย </a:t>
                      </a:r>
                      <a:r>
                        <a:rPr lang="th-TH" sz="14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1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ตัวชี้วัดที่ 2.1 การดำเนินงานตามแผนพัฒนาระบบฐานข้อมูลสารสนเทศ      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th-TH" sz="11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     </a:t>
                      </a:r>
                      <a:r>
                        <a:rPr lang="th-TH" sz="105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เพื่อการประเมินผลลัพธ์และผลกระทบของทุนหมุนเวียน (ตัวชี้วัดร่วม)</a:t>
                      </a:r>
                      <a:endParaRPr lang="th-TH" sz="105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6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953338"/>
              </p:ext>
            </p:extLst>
          </p:nvPr>
        </p:nvGraphicFramePr>
        <p:xfrm>
          <a:off x="-7955" y="1816912"/>
          <a:ext cx="5241195" cy="3800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8239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048239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048239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048239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048239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75022">
                <a:tc gridSpan="5"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59742"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 anchor="ctr"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 anchor="ctr">
                    <a:solidFill>
                      <a:srgbClr val="D6D2C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1375845">
                <a:tc>
                  <a:txBody>
                    <a:bodyPr/>
                    <a:lstStyle/>
                    <a:p>
                      <a:pPr algn="ctr"/>
                      <a:r>
                        <a:rPr lang="th-TH" sz="8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ทุนหมุนเวียนดำเนินงานตาม                แผนพัฒนาระบบฐานข้อมูลฯ ประจำปี               บัญชี 2565</a:t>
                      </a:r>
                      <a:endParaRPr lang="en-US" sz="8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r>
                        <a:rPr lang="th-TH" sz="8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แล้วเสร็จ ร้อยละ </a:t>
                      </a:r>
                      <a:r>
                        <a:rPr lang="en-US" sz="8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70</a:t>
                      </a:r>
                      <a:r>
                        <a:rPr lang="th-TH" sz="8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ของแผนงาน/โครงการ/กิจกรรมทั้งหมด</a:t>
                      </a:r>
                      <a:endParaRPr lang="th-TH" sz="80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8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ทุนหมุนเวียนดำเนินงานตามแผน  พัฒนาระบบฐานข้อมูลฯ ประจำปี              บัญชี 2565</a:t>
                      </a:r>
                      <a:endParaRPr lang="en-US" sz="8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r>
                        <a:rPr lang="th-TH" sz="8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แล้วเสร็จ</a:t>
                      </a:r>
                      <a:endParaRPr lang="en-US" sz="8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r>
                        <a:rPr lang="th-TH" sz="8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 </a:t>
                      </a:r>
                      <a:r>
                        <a:rPr lang="en-US" sz="8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80</a:t>
                      </a:r>
                      <a:r>
                        <a:rPr lang="th-TH" sz="8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ของแผนงาน/โครงการ/กิจกรรมทั้งหมด</a:t>
                      </a:r>
                      <a:endParaRPr lang="th-TH" sz="80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800" spc="-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ทุนหมุนเวียนดำเนินงานตามแผน  พัฒนาระบบฐานข้อมูลฯ ประจำปี               บัญชี 2565</a:t>
                      </a:r>
                      <a:endParaRPr lang="en-US" sz="8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800" spc="-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แล้วเสร็จ</a:t>
                      </a:r>
                      <a:endParaRPr lang="en-US" sz="8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800" spc="-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ร้อยละ </a:t>
                      </a:r>
                      <a:r>
                        <a:rPr lang="en-US" sz="800" spc="-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90</a:t>
                      </a:r>
                      <a:r>
                        <a:rPr lang="th-TH" sz="800" spc="-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ของแผนงาน/โครงการ/กิจกรรมทั้งหมด</a:t>
                      </a:r>
                      <a:endParaRPr lang="en-US" sz="8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8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ทุนหมุนเวียนดำเนินงานตามแผน                 พัฒนาระบบฐานข้อมูลฯ ประจำปี                 บัญชี 2565</a:t>
                      </a:r>
                      <a:endParaRPr lang="en-US" sz="8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r>
                        <a:rPr lang="th-TH" sz="8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แล้วเสร็จ</a:t>
                      </a:r>
                      <a:endParaRPr lang="en-US" sz="8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r>
                        <a:rPr lang="th-TH" sz="8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 </a:t>
                      </a:r>
                      <a:r>
                        <a:rPr lang="en-US" sz="8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100</a:t>
                      </a:r>
                      <a:r>
                        <a:rPr lang="th-TH" sz="8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ของแผนงาน/โครงการ/กิจกรรม</a:t>
                      </a:r>
                      <a:endParaRPr lang="th-TH" sz="8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8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ผ่านค่าเกณฑ์วัดระดับ 4                                    ทุนหมุนเวียนดำเนินงานบรรลุตามเป้าหมายของแผนพัฒนาระบบฐานข้อมูลฯ ประจำปี                                  บัญชี 2565                              ได้ร้อยละ 100 </a:t>
                      </a:r>
                      <a:endParaRPr lang="en-US" sz="800" b="0" i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1864034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200" b="1" i="0" u="sng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200" b="1" i="0" u="none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b="1" i="0" u="none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200" b="1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3</a:t>
                      </a:r>
                      <a:r>
                        <a:rPr lang="th-TH" sz="1200" b="0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</a:t>
                      </a:r>
                      <a:endParaRPr lang="en-US" sz="1200" b="0" i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marL="171450" indent="-171450" algn="thaiDist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th-TH" sz="11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 ได้นำผลการสัมภาษณ์จากผู้ใช้งานกลุ่มการเงิน มาออกแบบและพัฒนาเป็น                           หน้ารายงาน ได้แก่รายงานการเบิกจ่ายเงินอุดหนุน,</a:t>
                      </a:r>
                      <a:r>
                        <a:rPr lang="th-TH" sz="11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เงินทุนหมุนเวียน ซึ่งรายงานนี้สามารถนำไปช่วยในการสนับสนุนในการทำงาน </a:t>
                      </a:r>
                      <a:r>
                        <a:rPr lang="th-TH" sz="11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และให้สอดคล้องกับแผนพัฒนาระบบสารสนเทศเพื่อการประเมินผลลัพธ์และผลกระทบของทุนหมุนเวียน</a:t>
                      </a:r>
                      <a:r>
                        <a:rPr lang="th-TH" sz="11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ประจำปีบัญชี 2565 มีรายละเอียดของแผนงาน/โครงการ/กิจกรรมหลักที่ต้องดำเนินการให้บรรลุเป้าหมาย</a:t>
                      </a:r>
                      <a:endParaRPr lang="th-TH" sz="1100" kern="1200" dirty="0">
                        <a:solidFill>
                          <a:schemeClr val="dk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indent="0" algn="thaiDist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th-TH" sz="1200" b="1" i="0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ผลงานที่คาดว่าจะดำเนินการต่อไป</a:t>
                      </a:r>
                      <a:r>
                        <a:rPr lang="th-TH" sz="12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</a:t>
                      </a:r>
                      <a:endParaRPr lang="en-US" sz="1200" b="0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algn="thaiDist"/>
                      <a:r>
                        <a:rPr lang="th-TH" sz="11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สกส.</a:t>
                      </a:r>
                      <a:r>
                        <a:rPr lang="th-TH" sz="110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นำฐานข้อมูลที่ออกแบบและพัฒนาออกมาเป็นรายงานตามความต้องการ</a:t>
                      </a:r>
                      <a:br>
                        <a:rPr lang="th-TH" sz="110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10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ของผู้ใช้งาน</a:t>
                      </a:r>
                      <a:endParaRPr lang="en-US" sz="110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</a:tbl>
          </a:graphicData>
        </a:graphic>
      </p:graphicFrame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รายงานผลการดำเนินงานการประเมินผลการดำเนินงานทุนหมุนเวียน ประจำปี 2565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2369993013"/>
              </p:ext>
            </p:extLst>
          </p:nvPr>
        </p:nvGraphicFramePr>
        <p:xfrm>
          <a:off x="5233240" y="1002323"/>
          <a:ext cx="4772581" cy="4589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75445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108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110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113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114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115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125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126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116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117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118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122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23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24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19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120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21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111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112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35454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65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6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49" name="กลุ่ม 34"/>
          <p:cNvGrpSpPr/>
          <p:nvPr/>
        </p:nvGrpSpPr>
        <p:grpSpPr>
          <a:xfrm>
            <a:off x="175177" y="780191"/>
            <a:ext cx="3782589" cy="523183"/>
            <a:chOff x="204478" y="2499742"/>
            <a:chExt cx="3551339" cy="470863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56" name="กลุ่ม 17"/>
            <p:cNvGrpSpPr/>
            <p:nvPr/>
          </p:nvGrpSpPr>
          <p:grpSpPr>
            <a:xfrm>
              <a:off x="204478" y="2499742"/>
              <a:ext cx="3551339" cy="470863"/>
              <a:chOff x="376926" y="1177925"/>
              <a:chExt cx="4676112" cy="470863"/>
            </a:xfrm>
          </p:grpSpPr>
          <p:sp>
            <p:nvSpPr>
              <p:cNvPr id="58" name="สี่เหลี่ยมผืนผ้ามุมมน 10"/>
              <p:cNvSpPr/>
              <p:nvPr/>
            </p:nvSpPr>
            <p:spPr>
              <a:xfrm>
                <a:off x="503239" y="1177925"/>
                <a:ext cx="4549799" cy="461963"/>
              </a:xfrm>
              <a:prstGeom prst="roundRect">
                <a:avLst/>
              </a:prstGeom>
              <a:solidFill>
                <a:srgbClr val="E7E5DD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9" name="สี่เหลี่ยมผืนผ้ามุมมน 10"/>
              <p:cNvSpPr/>
              <p:nvPr/>
            </p:nvSpPr>
            <p:spPr>
              <a:xfrm>
                <a:off x="376926" y="1186825"/>
                <a:ext cx="4172666" cy="461963"/>
              </a:xfrm>
              <a:prstGeom prst="roundRect">
                <a:avLst/>
              </a:prstGeom>
              <a:solidFill>
                <a:srgbClr val="ABA387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" name="สี่เหลี่ยมผืนผ้ามุมมน 10"/>
              <p:cNvSpPr/>
              <p:nvPr/>
            </p:nvSpPr>
            <p:spPr>
              <a:xfrm>
                <a:off x="376927" y="1181109"/>
                <a:ext cx="4082923" cy="464821"/>
              </a:xfrm>
              <a:prstGeom prst="roundRect">
                <a:avLst/>
              </a:prstGeom>
              <a:solidFill>
                <a:srgbClr val="D6D2C4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</a:t>
                </a:r>
                <a:r>
                  <a:rPr lang="en-US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4</a:t>
                </a:r>
                <a:r>
                  <a:rPr lang="th-TH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เพื่อทราบ</a:t>
                </a:r>
              </a:p>
            </p:txBody>
          </p:sp>
        </p:grpSp>
        <p:sp>
          <p:nvSpPr>
            <p:cNvPr id="57" name="สี่เหลี่ยมผืนผ้า 36"/>
            <p:cNvSpPr/>
            <p:nvPr/>
          </p:nvSpPr>
          <p:spPr>
            <a:xfrm>
              <a:off x="3393719" y="2587857"/>
              <a:ext cx="328211" cy="3600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</a:t>
              </a:r>
              <a:endParaRPr lang="th-TH" sz="20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61" name="สี่เหลี่ยมผืนผ้า 21"/>
          <p:cNvSpPr/>
          <p:nvPr/>
        </p:nvSpPr>
        <p:spPr>
          <a:xfrm>
            <a:off x="4048359" y="791798"/>
            <a:ext cx="5939275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40000"/>
              </a:lnSpc>
              <a:spcAft>
                <a:spcPts val="300"/>
              </a:spcAft>
            </a:pP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4.3 รายงานผลตามประกาศคณะกรรมการบริหารกองทุนพัฒนาบทบาทสตรี </a:t>
            </a:r>
            <a:b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เรื่อง หลักเกณฑ์ วิธีการ และเงื่อนไขเกี่ยวกับการลดอัตราดอกเบี้ยเงินกู้</a:t>
            </a:r>
            <a:b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และอัตราดอกเบี้ยผิดนัดกองทุนพัฒนาบทบาทสตรี พ.ศ. 2563 (ฉบับที่ 4)</a:t>
            </a: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</a:p>
          <a:p>
            <a:pPr algn="thaiDist">
              <a:lnSpc>
                <a:spcPct val="140000"/>
              </a:lnSpc>
              <a:spcAft>
                <a:spcPts val="300"/>
              </a:spcAft>
            </a:pPr>
            <a:r>
              <a:rPr lang="th-TH" sz="1400" spc="-7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4.4  </a:t>
            </a: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ขอความอนุเคราะห์ชะลอการชำระหนี้และการดำเนินคดีของคณะอนุกรรมการแก้ไขปัญหาหนี้สินของเกษตรกร สำนักงานปลัดกระทรวงเกษตรและสหกรณ์</a:t>
            </a:r>
            <a:endParaRPr lang="en-US" sz="14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thaiDist">
              <a:lnSpc>
                <a:spcPct val="140000"/>
              </a:lnSpc>
              <a:spcAft>
                <a:spcPts val="300"/>
              </a:spcAft>
            </a:pP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4.5 ขออนุมัติเปลี่ยนแปลงแผนการดำเนินงานและแผนการใช้จ่ายงบประมาณกองทุนพัฒนาบทบาทสตรี ประจำปีงบประมาณ พ.ศ. 2565</a:t>
            </a:r>
          </a:p>
        </p:txBody>
      </p:sp>
      <p:grpSp>
        <p:nvGrpSpPr>
          <p:cNvPr id="37" name="กลุ่ม 49"/>
          <p:cNvGrpSpPr/>
          <p:nvPr/>
        </p:nvGrpSpPr>
        <p:grpSpPr>
          <a:xfrm>
            <a:off x="191015" y="3117620"/>
            <a:ext cx="3766751" cy="518930"/>
            <a:chOff x="193090" y="1622498"/>
            <a:chExt cx="3538676" cy="467037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38" name="กลุ่ม 50"/>
            <p:cNvGrpSpPr/>
            <p:nvPr/>
          </p:nvGrpSpPr>
          <p:grpSpPr>
            <a:xfrm>
              <a:off x="193090" y="1622498"/>
              <a:ext cx="3538676" cy="467037"/>
              <a:chOff x="361930" y="1164777"/>
              <a:chExt cx="4659438" cy="467037"/>
            </a:xfrm>
          </p:grpSpPr>
          <p:sp>
            <p:nvSpPr>
              <p:cNvPr id="40" name="สี่เหลี่ยมผืนผ้ามุมมน 10"/>
              <p:cNvSpPr/>
              <p:nvPr/>
            </p:nvSpPr>
            <p:spPr>
              <a:xfrm>
                <a:off x="361930" y="1184278"/>
                <a:ext cx="4659438" cy="437756"/>
              </a:xfrm>
              <a:prstGeom prst="roundRect">
                <a:avLst/>
              </a:prstGeom>
              <a:solidFill>
                <a:srgbClr val="E7E5DD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1" name="สี่เหลี่ยมผืนผ้ามุมมน 10"/>
              <p:cNvSpPr/>
              <p:nvPr/>
            </p:nvSpPr>
            <p:spPr>
              <a:xfrm>
                <a:off x="361930" y="1169851"/>
                <a:ext cx="4142851" cy="461963"/>
              </a:xfrm>
              <a:prstGeom prst="roundRect">
                <a:avLst/>
              </a:prstGeom>
              <a:solidFill>
                <a:srgbClr val="96877A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 defTabSz="761945">
                  <a:defRPr/>
                </a:pPr>
                <a:endParaRPr lang="th-TH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สี่เหลี่ยมผืนผ้ามุมมน 10"/>
              <p:cNvSpPr/>
              <p:nvPr/>
            </p:nvSpPr>
            <p:spPr>
              <a:xfrm>
                <a:off x="361930" y="1164777"/>
                <a:ext cx="4046288" cy="464179"/>
              </a:xfrm>
              <a:prstGeom prst="roundRect">
                <a:avLst/>
              </a:prstGeom>
              <a:solidFill>
                <a:schemeClr val="bg1">
                  <a:lumMod val="95000"/>
                  <a:alpha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5 </a:t>
                </a:r>
                <a:r>
                  <a:rPr lang="en-US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เพื่อพิจารณา</a:t>
                </a:r>
              </a:p>
            </p:txBody>
          </p:sp>
        </p:grpSp>
        <p:sp>
          <p:nvSpPr>
            <p:cNvPr id="39" name="สี่เหลี่ยมผืนผ้า 51"/>
            <p:cNvSpPr/>
            <p:nvPr/>
          </p:nvSpPr>
          <p:spPr>
            <a:xfrm>
              <a:off x="3372540" y="1711085"/>
              <a:ext cx="330102" cy="3600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20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</a:t>
              </a:r>
              <a:endParaRPr lang="th-TH" sz="20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43" name="สี่เหลี่ยมผืนผ้า 1"/>
          <p:cNvSpPr/>
          <p:nvPr/>
        </p:nvSpPr>
        <p:spPr>
          <a:xfrm>
            <a:off x="4092321" y="3046207"/>
            <a:ext cx="5931406" cy="22421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thaiDist">
              <a:lnSpc>
                <a:spcPct val="140000"/>
              </a:lnSpc>
              <a:spcAft>
                <a:spcPts val="300"/>
              </a:spcAft>
            </a:pPr>
            <a:r>
              <a:rPr lang="th-TH" sz="1400" spc="-40" dirty="0">
                <a:solidFill>
                  <a:srgbClr val="002060"/>
                </a:solidFill>
                <a:latin typeface="Chulabhorn Likit Text" panose="00000500000000000000" charset="-34"/>
                <a:cs typeface="Chulabhorn Likit Text" panose="00000500000000000000" charset="-34"/>
              </a:rPr>
              <a:t>5.1 การพิจารณาการลดอัตราดอกเบี้ยเงินกู้และอัตราดอกเบี้ยผิดนัดกองทุนพัฒนาบทบาทสตรี ครั้งที่ 12 ตามประกาศคณะกรรมการบริหารกองทุนพัฒนาบทบาทสตรี </a:t>
            </a:r>
            <a:br>
              <a:rPr lang="th-TH" sz="1400" spc="-40" dirty="0">
                <a:solidFill>
                  <a:srgbClr val="002060"/>
                </a:solidFill>
                <a:latin typeface="Chulabhorn Likit Text" panose="00000500000000000000" charset="-34"/>
                <a:cs typeface="Chulabhorn Likit Text" panose="00000500000000000000" charset="-34"/>
              </a:rPr>
            </a:br>
            <a:r>
              <a:rPr lang="th-TH" sz="1400" dirty="0">
                <a:solidFill>
                  <a:srgbClr val="002060"/>
                </a:solidFill>
                <a:latin typeface="Chulabhorn Likit Text" panose="00000500000000000000" charset="-34"/>
                <a:cs typeface="Chulabhorn Likit Text" panose="00000500000000000000" charset="-34"/>
              </a:rPr>
              <a:t>เรื่อง หลักเกณฑ์ วิธีการ และเงื่อนไขเกี่ยวกับการลดอัตราดอกเบี้ยเงินกู้</a:t>
            </a:r>
            <a:br>
              <a:rPr lang="th-TH" sz="1400" dirty="0">
                <a:solidFill>
                  <a:srgbClr val="002060"/>
                </a:solidFill>
                <a:latin typeface="Chulabhorn Likit Text" panose="00000500000000000000" charset="-34"/>
                <a:cs typeface="Chulabhorn Likit Text" panose="00000500000000000000" charset="-34"/>
              </a:rPr>
            </a:br>
            <a:r>
              <a:rPr lang="th-TH" sz="1400" dirty="0">
                <a:solidFill>
                  <a:srgbClr val="002060"/>
                </a:solidFill>
                <a:latin typeface="Chulabhorn Likit Text" panose="00000500000000000000" charset="-34"/>
                <a:cs typeface="Chulabhorn Likit Text" panose="00000500000000000000" charset="-34"/>
              </a:rPr>
              <a:t>และอัตราดอกเบี้ยผิดนัดกองทุนพัฒนาบทบาทสตรี พ.ศ. 2563 (ฉบับที่ 4)</a:t>
            </a:r>
          </a:p>
          <a:p>
            <a:pPr algn="thaiDist">
              <a:lnSpc>
                <a:spcPct val="140000"/>
              </a:lnSpc>
              <a:spcAft>
                <a:spcPts val="300"/>
              </a:spcAft>
            </a:pPr>
            <a:r>
              <a:rPr lang="th-TH" sz="1400" spc="-5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5.2 </a:t>
            </a: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ร่างประกาศคณะกรรมการบริหารกองทุนพัฒนาบทบาทสตรี เรื่อง มาตรการยกเลิกสัญญาค้ำประกันเงินกู้รายบุคคล และการปลดหนี้รายบุคคลของกองทุนพัฒนาบทบาทสตรี</a:t>
            </a:r>
          </a:p>
        </p:txBody>
      </p:sp>
    </p:spTree>
    <p:extLst>
      <p:ext uri="{BB962C8B-B14F-4D97-AF65-F5344CB8AC3E}">
        <p14:creationId xmlns:p14="http://schemas.microsoft.com/office/powerpoint/2010/main" val="4694244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225724"/>
              </p:ext>
            </p:extLst>
          </p:nvPr>
        </p:nvGraphicFramePr>
        <p:xfrm>
          <a:off x="8740" y="606203"/>
          <a:ext cx="10142520" cy="5108797"/>
        </p:xfrm>
        <a:graphic>
          <a:graphicData uri="http://schemas.openxmlformats.org/drawingml/2006/table">
            <a:tbl>
              <a:tblPr firstRow="1" bandRow="1"/>
              <a:tblGrid>
                <a:gridCol w="5255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7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7065">
                <a:tc grid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2565</a:t>
                      </a: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tc hMerge="1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173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50"/>
                        </a:spcAf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4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 การสนองประโยชน์ต่อผู้มีส่วนได้ส่วนเสีย </a:t>
                      </a:r>
                      <a:r>
                        <a:rPr lang="th-TH" sz="14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>
                        <a:spcAft>
                          <a:spcPts val="50"/>
                        </a:spcAft>
                      </a:pPr>
                      <a:r>
                        <a:rPr lang="th-TH" sz="11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</a:t>
                      </a:r>
                      <a:r>
                        <a:rPr lang="th-TH" sz="14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ตัวชี้วัดที่ 2.</a:t>
                      </a:r>
                      <a:r>
                        <a:rPr lang="en-US" sz="14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  <a:r>
                        <a:rPr lang="th-TH" sz="14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ความพึงพอใจของผู้มีส่วนได้ส่วนเสีย</a:t>
                      </a:r>
                      <a:endParaRPr lang="th-TH" sz="1400" b="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8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8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chemeClr val="dk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6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145662"/>
              </p:ext>
            </p:extLst>
          </p:nvPr>
        </p:nvGraphicFramePr>
        <p:xfrm>
          <a:off x="-5908" y="1689404"/>
          <a:ext cx="5241195" cy="4065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8239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048239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048239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048239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048239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420811">
                <a:tc gridSpan="5"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 anchor="ctr"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397432"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 anchor="ctr"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 anchor="ctr">
                    <a:solidFill>
                      <a:srgbClr val="D6D2C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358354">
                <a:tc>
                  <a:txBody>
                    <a:bodyPr/>
                    <a:lstStyle/>
                    <a:p>
                      <a:pPr algn="ctr"/>
                      <a:r>
                        <a:rPr lang="th-TH" sz="1100" b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75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85</a:t>
                      </a: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0" i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95</a:t>
                      </a:r>
                      <a:endParaRPr lang="en-US" sz="1100" b="0" i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2888879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400" b="1" i="0" u="sng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400" b="1" i="0" u="none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400" b="1" i="0" u="none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400" b="1" i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</a:t>
                      </a:r>
                      <a:r>
                        <a:rPr lang="en-US" sz="1400" b="1" i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N/A</a:t>
                      </a:r>
                      <a:r>
                        <a:rPr lang="th-TH" sz="1400" b="0" i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</a:t>
                      </a:r>
                      <a:endParaRPr lang="en-US" sz="1400" b="0" i="0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50000"/>
                        </a:lnSpc>
                      </a:pPr>
                      <a:r>
                        <a:rPr lang="th-TH" sz="12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1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จังหวัด และกรุงเทพมหานคร อยู่ระหว่างดำเนินการผลิตและจัดเก็บแบบสอบถาม                    ความพึงพอใจของสมาชิกกองทุนฯ</a:t>
                      </a:r>
                      <a:r>
                        <a:rPr lang="th-TH" sz="11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1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ต่อการดำเนินงานกองทุนพัฒนาบทบาทสตรี</a:t>
                      </a:r>
                      <a:r>
                        <a:rPr lang="th-TH" sz="11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แบ่งเป็น       1. เงินอุดหนุน 2.เงินทุนหมุนเวียน ตามจำนวนกลุ่มเป้าหมายที่กำหนด และให้ส่งให้                  กรมการพัฒนาชุมชน ภายในวันที่ 20 กรกฎาคม 2565 </a:t>
                      </a:r>
                    </a:p>
                    <a:p>
                      <a:pPr algn="thaiDist">
                        <a:spcBef>
                          <a:spcPts val="600"/>
                        </a:spcBef>
                      </a:pPr>
                      <a:r>
                        <a:rPr lang="th-TH" sz="1200" b="1" i="0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ผลงานที่คาดว่าจะดำเนินการต่อไป</a:t>
                      </a:r>
                      <a:r>
                        <a:rPr lang="th-TH" sz="12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</a:t>
                      </a:r>
                      <a:endParaRPr lang="en-US" sz="1200" b="0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50000"/>
                        </a:lnSpc>
                      </a:pPr>
                      <a:r>
                        <a:rPr lang="th-TH" sz="1200" b="0" i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2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มีจังหวัดที่ดำเนินการจัดเก็บข้อมูลตามแบบสอบถามความพึงพอใจของสมาชิกกองทุนฯ แล้ว จำนวน</a:t>
                      </a:r>
                      <a:r>
                        <a:rPr lang="th-TH" sz="1200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6 จังหวัด ได้แก่ จังหวัดนครนายก แพร่ น่าน อุบลราชธานี ฉะเชิงเทรา และจังหวัดลำปาง</a:t>
                      </a:r>
                      <a:endParaRPr lang="en-US" sz="1200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</a:tbl>
          </a:graphicData>
        </a:graphic>
      </p:graphicFrame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รายงานผลการดำเนินงานการประเมินผลการดำเนินงานทุนหมุนเวียน ประจำปี 2565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820318094"/>
              </p:ext>
            </p:extLst>
          </p:nvPr>
        </p:nvGraphicFramePr>
        <p:xfrm>
          <a:off x="5453349" y="1145754"/>
          <a:ext cx="4706650" cy="4569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193091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12645"/>
              </p:ext>
            </p:extLst>
          </p:nvPr>
        </p:nvGraphicFramePr>
        <p:xfrm>
          <a:off x="8740" y="606203"/>
          <a:ext cx="10143305" cy="5108797"/>
        </p:xfrm>
        <a:graphic>
          <a:graphicData uri="http://schemas.openxmlformats.org/drawingml/2006/table">
            <a:tbl>
              <a:tblPr firstRow="1" bandRow="1"/>
              <a:tblGrid>
                <a:gridCol w="5255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7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7065">
                <a:tc grid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2565</a:t>
                      </a: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tc hMerge="1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173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2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 การสนองประโยชน์ต่อผู้มีส่วนได้ส่วนเสีย </a:t>
                      </a:r>
                      <a:r>
                        <a:rPr lang="th-TH" sz="12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ตัวชี้วัดที่ 2.3 </a:t>
                      </a:r>
                      <a:r>
                        <a:rPr lang="th-TH" sz="1200" b="0" i="0" u="none" strike="noStrike" kern="1200" cap="non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Arial"/>
                        </a:rPr>
                        <a:t>ระดับผลสำเร็จของการพัฒนาคุณภาพชีวิตของผู้เข้าร่วม                     </a:t>
                      </a:r>
                    </a:p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0" i="0" u="none" strike="noStrike" kern="1200" cap="non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Arial"/>
                        </a:rPr>
                        <a:t>                                  โครงการที่ได้รับการสนับสนุนจากกองทุนฯ</a:t>
                      </a:r>
                      <a:endParaRPr lang="en-US" sz="120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endParaRPr lang="th-TH" sz="8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chemeClr val="dk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6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241311"/>
              </p:ext>
            </p:extLst>
          </p:nvPr>
        </p:nvGraphicFramePr>
        <p:xfrm>
          <a:off x="-5908" y="1674170"/>
          <a:ext cx="5271972" cy="4040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5712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994721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052398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232341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366827">
                <a:tc gridSpan="5"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 anchor="ctr"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64606"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>
                    <a:solidFill>
                      <a:srgbClr val="D6D2C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1658331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75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ติดตามและประเมิน ผลลัพธ์ของผู้เข้าร่วมโครงการที่ได้รับ               การสนับสนุนจากกองทุนฯ สำหรับ               การดำเนินโครงการ                 ที่ผ่านมา</a:t>
                      </a:r>
                      <a:endParaRPr lang="th-TH" sz="75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75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ติดตามและประเมิน ผลลัพธ์ของผู้เข้าร่วมโครงการ ได้แก่                                     มีรายได้เพิ่มขึ้นผลงาน/ผลิตภัณฑ์ได้รับการยอมรับ ได้รับ การคุ้มครองและพิทักษ์สิทธิสตรี การมีสวัสดิภาพ หรือสวัสดิการที่ดีขึ้นของการพัฒนา อย่างน้อย                1 ใน 4 ข้อ</a:t>
                      </a:r>
                      <a:endParaRPr lang="th-TH" sz="75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75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คุณภาพชีวิตของผู้เข้าร่วมโครงการ</a:t>
                      </a:r>
                      <a:r>
                        <a:rPr lang="th-TH" sz="750" b="0" spc="-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แสดงผลลัพธ์</a:t>
                      </a:r>
                      <a:r>
                        <a:rPr lang="th-TH" sz="75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                 </a:t>
                      </a:r>
                      <a:br>
                        <a:rPr lang="th-TH" sz="75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75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ถึงครอบครัวสมาชิกกองทุนฯ มีจำนวนโครงการ ที่มีการดำเนินการเมื่อปี 2563 แสดงคุณภาพชีวิตที่ดีและผ่านเกณฑ์                  การประเมินที่กำหนด อย่างน้อย 2 ใน 4 ข้อ                          </a:t>
                      </a:r>
                      <a:r>
                        <a:rPr lang="th-TH" sz="750" b="0" spc="-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ได้ร้อยละ 80</a:t>
                      </a:r>
                      <a:r>
                        <a:rPr lang="th-TH" sz="75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ของโครงการทั้งหมด</a:t>
                      </a:r>
                      <a:endParaRPr lang="en-US" sz="75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75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คุณภาพชีวิตของผู้เข้าร่วมโครงการแสดงผลลัพธ์ถึงครอบครัวสมาชิกกองทุนฯ มีจำนวนโครงการที่มีการดำเนินการเมื่อปี 2563 แสดงคุณภาพชีวิตที่ดีและผ่านเกณฑ์                  การประเมินที่กำหนด อย่างน้อย 2 ใน 4 ข้อ                              ได้ร้อยละ 90 ของโครงการทั้งหมด</a:t>
                      </a:r>
                      <a:endParaRPr lang="th-TH" sz="75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75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คุณภาพชีวิตของผู้เข้าร่วมโครงการแสดงผลลัพธ์      ถึงครอบครัวสมาชิกกองทุนฯ มีจำนวนโครงการที่มีการดำเนินการเมื่อปี 2563 แสดงคุณภาพชีวิตที่ดีและผ่านเกณฑ์การประเมินที่กำหนด อย่างน้อย 2                             ใน 4 ข้อ ได้ร้อยละ 100 ของโครงการทั้งหมด</a:t>
                      </a:r>
                      <a:endParaRPr lang="en-US" sz="75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1751066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000" b="1" i="0" u="sng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000" b="1" i="0" u="none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000" b="1" i="0" u="none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000" b="1" i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1</a:t>
                      </a:r>
                      <a:endParaRPr lang="en-US" sz="1000" b="0" i="0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b="0" i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สกส. กำหนดติดตามและประเมินผลลัพธ์ของผู้เข้าร่วมโครงการที่ได้รับการสนับสนุนจากกองทุน                      ที่ดำเนินการในปีบัญชี</a:t>
                      </a:r>
                      <a:r>
                        <a:rPr lang="th-TH" sz="10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2563 โดยครอบคลุมทั้ง 76 จังหวัด ทั้งสิ้น 11,098 โครงการ คิดเป็นร้อยละ 10 ของโครงการทั้งหมดในจังหวัดนั้นๆ จำนวนทั้งสิ้น 1,110 โครงการ</a:t>
                      </a:r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ฯ </a:t>
                      </a: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สกส.</a:t>
                      </a:r>
                      <a:r>
                        <a:rPr lang="th-TH" sz="10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จัดทำแนวทางและมีหนังสือถึงจังหวัดให้ดำเนินการจัดเก็บแบบสอบถามผลสำเร็จ</a:t>
                      </a:r>
                      <a:br>
                        <a:rPr lang="th-TH" sz="10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0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ของการพัฒนาคุณภาพชีวิตของผู้เข้าร่วมโครงการที่ได้รับการสนับสนุนนจากกองทุนฯ ประจำปีบัญชี 2565 โดยให้ดำเนินการให้เสร็จภายในวันที่ 25 กรกฎาคม 2565</a:t>
                      </a:r>
                      <a:endParaRPr lang="th-TH" sz="10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50000"/>
                        </a:lnSpc>
                      </a:pPr>
                      <a:r>
                        <a:rPr lang="th-TH" sz="900" b="1" i="0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ผลงานที่คาดว่าจะดำเนินการต่อไป</a:t>
                      </a:r>
                      <a:r>
                        <a:rPr lang="th-TH" sz="9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</a:t>
                      </a:r>
                      <a:endParaRPr lang="en-US" sz="900" b="0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00000"/>
                        </a:lnSpc>
                      </a:pPr>
                      <a:r>
                        <a:rPr lang="th-TH" sz="900" b="0" i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9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สกส. ดำเนินการรวบรวมผลจัดเก็บแบบสอบของการพัฒนาคุณภาพชีวิตของผู้เข้าร่วมโครงการ</a:t>
                      </a:r>
                      <a:r>
                        <a:rPr lang="th-TH" sz="9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ประเภท                          เงินอุดหนุนจากจังหวัดตามจำนวนกลุ่มเป้าหมาย</a:t>
                      </a:r>
                      <a:endParaRPr lang="en-US" sz="9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</a:tbl>
          </a:graphicData>
        </a:graphic>
      </p:graphicFrame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รายงานผลการดำเนินงานการประเมินผลการดำเนินงานทุนหมุนเวียน ประจำปี 2565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192831722"/>
              </p:ext>
            </p:extLst>
          </p:nvPr>
        </p:nvGraphicFramePr>
        <p:xfrm>
          <a:off x="5552501" y="1068636"/>
          <a:ext cx="4599543" cy="4646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489487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007115"/>
              </p:ext>
            </p:extLst>
          </p:nvPr>
        </p:nvGraphicFramePr>
        <p:xfrm>
          <a:off x="8740" y="503493"/>
          <a:ext cx="10142520" cy="5206738"/>
        </p:xfrm>
        <a:graphic>
          <a:graphicData uri="http://schemas.openxmlformats.org/drawingml/2006/table">
            <a:tbl>
              <a:tblPr firstRow="1" bandRow="1"/>
              <a:tblGrid>
                <a:gridCol w="5255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7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1524">
                <a:tc grid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2565</a:t>
                      </a: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tc hMerge="1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521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600"/>
                        </a:spcAft>
                      </a:pPr>
                      <a:r>
                        <a:rPr lang="th-TH" sz="105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05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3 การปฏิบัติการ</a:t>
                      </a:r>
                      <a:endParaRPr lang="th-TH" sz="105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spcAft>
                          <a:spcPts val="50"/>
                        </a:spcAft>
                      </a:pPr>
                      <a:r>
                        <a:rPr lang="th-TH" sz="105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ตัวชี้วัดที่ 3.1 ระดับความสำเร็จในการติดตามและประเมินผล                          </a:t>
                      </a:r>
                    </a:p>
                    <a:p>
                      <a:pPr>
                        <a:spcAft>
                          <a:spcPts val="50"/>
                        </a:spcAft>
                      </a:pPr>
                      <a:r>
                        <a:rPr lang="th-TH" sz="105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      การดำเนินงานตามวัตถุประสงค์ของกองทุนฯ</a:t>
                      </a:r>
                      <a:endParaRPr lang="th-TH" sz="1050" b="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8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chemeClr val="dk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6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12624"/>
              </p:ext>
            </p:extLst>
          </p:nvPr>
        </p:nvGraphicFramePr>
        <p:xfrm>
          <a:off x="11017" y="1500054"/>
          <a:ext cx="5235285" cy="4220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7057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047057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047057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047057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047057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63754">
                <a:tc gridSpan="5"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 anchor="ctr"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49101"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 anchor="ctr"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 anchor="ctr">
                    <a:solidFill>
                      <a:srgbClr val="D6D2C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1770085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8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มีการติดตาม     ประเมินผลลัพธ์                 จากการสนับสนุนเงินกองทุนฯ ตามวัตถุประสงค์ของกองทุนฯ และ                                           มีผลลัพธ์ ที่ได้จากการสนับสนุนเงิน                    จากกองทุนฯ ตามวัตถุประสงค์ของกองทุนฯ เป็นไปตามเป้าหมายร้อยละ 60</a:t>
                      </a:r>
                      <a:endParaRPr lang="th-TH" sz="80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8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มีการติดตาม     ประเมินผลลัพธ์                 จากการสนับสนุนเงินกองทุนฯ ตามวัตถุประสงค์ของกองทุนฯ และ                                           มีผลลัพธ์ ที่ได้จากการสนับสนุนเงิน                    จากกองทุนฯ ตามวัตถุประสงค์ของกองทุนฯ เป็นไปตามเป้าหมายร้อยละ 70</a:t>
                      </a:r>
                      <a:endParaRPr lang="th-TH" sz="80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endParaRPr lang="th-TH" sz="110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8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มีการติดตาม     ประเมินผลลัพธ์                 จากการสนับสนุนเงินกองทุนฯ ตามวัตถุประสงค์ของกองทุนฯ และ                                           มีผลลัพธ์ ที่ได้จากการสนับสนุนเงิน                    จากกองทุนฯ ตามวัตถุประสงค์ของกองทุนฯ เป็นไปตามเป้าหมายร้อยละ 80</a:t>
                      </a:r>
                      <a:endParaRPr lang="th-TH" sz="80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8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มีการติดตาม     ประเมินผลลัพธ์                 จากการสนับสนุนเงินกองทุนฯ ตามวัตถุประสงค์ของกองทุนฯ และ                                           มีผลลัพธ์ ที่ได้จากการสนับสนุนเงิน                    จากกองทุนฯ ตามวัตถุประสงค์ของกองทุนฯ เป็นไปตามเป้าหมายร้อยละ 90</a:t>
                      </a:r>
                      <a:endParaRPr lang="th-TH" sz="80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8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มีการติดตาม     ประเมินผลลัพธ์                 จากการสนับสนุนเงินกองทุนฯ ตามวัตถุประสงค์ของกองทุนฯ และ                                           มีผลลัพธ์ ที่ได้จากการสนับสนุนเงิน                    จากกองทุนฯ ตามวัตถุประสงค์ของกองทุนฯ เป็นไปตาม</a:t>
                      </a:r>
                      <a:r>
                        <a:rPr lang="th-TH" sz="800" kern="1200" spc="-1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เป้าหมายร้อยละ 100</a:t>
                      </a:r>
                      <a:endParaRPr lang="th-TH" sz="800" b="0" spc="-1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1846281">
                <a:tc gridSpan="5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th-TH" sz="1100" b="1" i="0" u="sng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100" b="1" i="0" u="none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100" b="1" i="0" u="none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100" b="1" i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</a:t>
                      </a:r>
                      <a:r>
                        <a:rPr lang="en-US" sz="1100" b="1" i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N/A</a:t>
                      </a:r>
                      <a:r>
                        <a:rPr lang="th-TH" sz="1100" b="0" i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</a:t>
                      </a:r>
                    </a:p>
                    <a:p>
                      <a:pPr marL="0" indent="0" algn="thaiDist">
                        <a:lnSpc>
                          <a:spcPct val="100000"/>
                        </a:lnSpc>
                        <a:spcBef>
                          <a:spcPts val="600"/>
                        </a:spcBef>
                        <a:buFontTx/>
                        <a:buNone/>
                      </a:pPr>
                      <a:r>
                        <a:rPr lang="th-TH" sz="11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</a:t>
                      </a:r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สกส. ได้ดำเนินการประชุมติดตามและประเมินผลฯ ประจำปีบัญชี 2565 ตัวชี้วัดที่ 3.1 ระดับ</a:t>
                      </a:r>
                      <a:r>
                        <a:rPr lang="th-TH" sz="1000" kern="1200" spc="-4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ความสำเร็จในการติดตามและประเมินผลการดำเนินงานตามวัตถุประสงค์ของกองทุนพัฒนาบทบาทสตรี </a:t>
                      </a:r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(การจัดเก็บข้อมูลเชิงคุณภาพ) ในรูปแบบออนไลน์ (ระบบ </a:t>
                      </a:r>
                      <a:r>
                        <a:rPr lang="en-US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Zoom Cloud Meeting</a:t>
                      </a:r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) ระหว่างวันที่ 24, 27, 30 พฤษภาคม 2565 และวันที่ 15, 16, 30 มิถุนายน 2565 จำนวน 12 จังหวัด ได้แก่ ชุมพร สงขลา </a:t>
                      </a:r>
                      <a:r>
                        <a:rPr lang="th-TH" sz="1000" kern="1200" spc="-9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กรุงเทพมหานคร มหาสารคาม อุดรธานี เชียงราย อุตรดิตถ์ สุรินทร์ นครศรีธรรมราช กาญจนบุรี สุโขทัย และสิงห์บุรี   </a:t>
                      </a:r>
                    </a:p>
                    <a:p>
                      <a:pPr marL="0" indent="0" algn="thaiDist">
                        <a:lnSpc>
                          <a:spcPct val="100000"/>
                        </a:lnSpc>
                        <a:spcBef>
                          <a:spcPts val="600"/>
                        </a:spcBef>
                        <a:buFontTx/>
                        <a:buNone/>
                      </a:pPr>
                      <a:r>
                        <a:rPr lang="th-TH" sz="1100" u="sng" kern="1200" spc="-9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ผลการดำเนินงานที่คาดว่าจะดำเนินงานต่อไป        </a:t>
                      </a:r>
                    </a:p>
                    <a:p>
                      <a:pPr marL="0" indent="0" algn="thaiDist">
                        <a:lnSpc>
                          <a:spcPct val="100000"/>
                        </a:lnSpc>
                        <a:spcBef>
                          <a:spcPts val="0"/>
                        </a:spcBef>
                        <a:buFontTx/>
                        <a:buNone/>
                      </a:pPr>
                      <a:r>
                        <a:rPr lang="th-TH" sz="1100" u="none" kern="1200" spc="-9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สกส. ดำเนินการรวบรวมแบบสอบถามจากกลุ่มเป้าหมายที่กำหนดและบันทึกข้อมูลการประเมินผลฯ                                  (เชิงปริมาณ)  จำนวน 76 จังหวัด  และกรุงเทพมหานคร ต่อไป</a:t>
                      </a:r>
                      <a:r>
                        <a:rPr lang="th-TH" sz="1100" u="sng" kern="1200" spc="-9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</a:t>
                      </a:r>
                      <a:r>
                        <a:rPr lang="th-TH" sz="1100" u="sng" kern="1200" spc="-9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endParaRPr lang="en-US" sz="1100" u="sng" kern="1200" spc="-90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</a:tbl>
          </a:graphicData>
        </a:graphic>
      </p:graphicFrame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รายงานผลการดำเนินงานการประเมินผลการดำเนินงานทุนหมุนเวียน ประจำปี 2565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175640209"/>
              </p:ext>
            </p:extLst>
          </p:nvPr>
        </p:nvGraphicFramePr>
        <p:xfrm>
          <a:off x="5461303" y="947450"/>
          <a:ext cx="4689957" cy="4781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861909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128228"/>
              </p:ext>
            </p:extLst>
          </p:nvPr>
        </p:nvGraphicFramePr>
        <p:xfrm>
          <a:off x="8740" y="606203"/>
          <a:ext cx="10143305" cy="5118969"/>
        </p:xfrm>
        <a:graphic>
          <a:graphicData uri="http://schemas.openxmlformats.org/drawingml/2006/table">
            <a:tbl>
              <a:tblPr firstRow="1" bandRow="1"/>
              <a:tblGrid>
                <a:gridCol w="5255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7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7424">
                <a:tc grid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2565</a:t>
                      </a: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tc hMerge="1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154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1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3 การปฏิบัติการ</a:t>
                      </a:r>
                      <a:endParaRPr lang="th-TH" sz="11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5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ตัวชี้วัดที่ 3.2 </a:t>
                      </a:r>
                      <a:r>
                        <a:rPr lang="th-TH" sz="950" b="0" i="0" u="none" strike="noStrike" kern="1200" cap="non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Arial"/>
                        </a:rPr>
                        <a:t>ระดับผลสำเร็จในการดำเนินการตามแผนงานเพื่อสนับสนุนโครงการส่งเสริมอาชีพ</a:t>
                      </a:r>
                      <a:endParaRPr lang="en-US" sz="95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endParaRPr lang="th-TH" sz="8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6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6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85248"/>
              </p:ext>
            </p:extLst>
          </p:nvPr>
        </p:nvGraphicFramePr>
        <p:xfrm>
          <a:off x="8739" y="1571347"/>
          <a:ext cx="5251982" cy="4143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6847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013551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068636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035586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107362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343303">
                <a:tc gridSpan="5"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 anchor="ctr"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324231"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 anchor="ctr"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 anchor="ctr">
                    <a:solidFill>
                      <a:srgbClr val="D6D2C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1206324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ดำเนินงาน                      ตามแผนงาน                       เพื่อสนับสนุนโครงการส่งเสริมอาชีพ ได้ร้อยละ 80</a:t>
                      </a:r>
                      <a:endParaRPr lang="th-TH" sz="100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ดำเนินการ</a:t>
                      </a:r>
                      <a:endParaRPr lang="en-US" sz="10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ตามแผนงาน</a:t>
                      </a:r>
                      <a:endParaRPr lang="en-US" sz="10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เพื่อสนับสนุนโครงการส่งเสริมอาชีพ ได้ร้อยละ 85</a:t>
                      </a:r>
                      <a:endParaRPr lang="en-US" sz="10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endParaRPr lang="th-TH" sz="100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ดำเนินการ</a:t>
                      </a:r>
                      <a:endParaRPr lang="en-US" sz="10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ตามแผนงาน</a:t>
                      </a:r>
                      <a:endParaRPr lang="en-US" sz="10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เพื่อสนับสนุนโครงการ</a:t>
                      </a:r>
                    </a:p>
                    <a:p>
                      <a:pPr algn="ctr"/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ส่งเสริมอาชีพ </a:t>
                      </a:r>
                    </a:p>
                    <a:p>
                      <a:pPr algn="ctr"/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ได้ร้อยละ 90</a:t>
                      </a:r>
                      <a:endParaRPr lang="en-US" sz="10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0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ดำเนินการ</a:t>
                      </a:r>
                      <a:endParaRPr lang="en-US" sz="10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ตามแผนงาน</a:t>
                      </a:r>
                      <a:endParaRPr lang="en-US" sz="10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เพื่อสนับสนุนโครงการ</a:t>
                      </a:r>
                    </a:p>
                    <a:p>
                      <a:pPr algn="ctr"/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ส่งเสริมอาชีพ ได้ร้อยละ 95</a:t>
                      </a:r>
                      <a:endParaRPr lang="en-US" sz="10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endParaRPr lang="th-TH" sz="10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ดำเนินการ</a:t>
                      </a:r>
                      <a:endParaRPr lang="en-US" sz="10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ตามแผนงาน</a:t>
                      </a:r>
                      <a:endParaRPr lang="en-US" sz="10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เพื่อสนับสนุนโครงการ</a:t>
                      </a:r>
                    </a:p>
                    <a:p>
                      <a:pPr algn="ctr"/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ส่งเสริมอาชีพ</a:t>
                      </a:r>
                    </a:p>
                    <a:p>
                      <a:pPr algn="ctr"/>
                      <a:r>
                        <a:rPr lang="th-TH" sz="10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ได้ร้อยละ 100</a:t>
                      </a:r>
                      <a:endParaRPr lang="en-US" sz="10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2269794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400" b="1" i="0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400" b="1" i="0" u="non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400" b="1" i="0" u="non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400" b="1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5</a:t>
                      </a:r>
                      <a:r>
                        <a:rPr lang="th-TH" sz="14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</a:t>
                      </a:r>
                      <a:endParaRPr lang="en-US" sz="1400" b="0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สกส. ได้รับจัดสรรเงินอุดหนุน</a:t>
                      </a:r>
                      <a:r>
                        <a:rPr lang="th-TH" sz="11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จำนวน 143,000,000 บาท </a:t>
                      </a: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มีเป้าหมายดำเนินการตามแผนงานเพื่อสนับสนุนโครงการส่งเสริมอาชีพ ร้อยละ 20 </a:t>
                      </a:r>
                      <a:br>
                        <a:rPr lang="th-TH" sz="11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1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ของการจัดสรร เงินอุดหนุน เป็นเงิน จำนวน 28,600,000 บาท </a:t>
                      </a:r>
                    </a:p>
                    <a:p>
                      <a:pPr marL="171450" marR="0" indent="-171450" algn="thaiDist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11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 ได้รวบรวมข้อมูลการเบิกจ่ายเงินอุดหนุนตามแผนการดำเนินงานและแผนการ</a:t>
                      </a:r>
                      <a:br>
                        <a:rPr lang="th-TH" sz="11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1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ใช้จ่ายงบประมาณ ประจำปีบัญชี 2565 และได้ดำเนินวิเคราะห์ข้อมูล ซึ่งเป็นโครงการส่งเสริมอาชีพแก่สมาชิกกองทุนฯ </a:t>
                      </a:r>
                      <a:r>
                        <a:rPr lang="th-TH" sz="11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เป็น</a:t>
                      </a:r>
                      <a:r>
                        <a:rPr lang="th-TH" sz="11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เงิน 47,832,175 บาท </a:t>
                      </a:r>
                      <a:r>
                        <a:rPr lang="th-TH" sz="1100" kern="1200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คิดเป็นร้อยละ 167.25</a:t>
                      </a:r>
                      <a:endParaRPr lang="th-TH" sz="1100" kern="120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ผลงานที่คาดว่าจะดำเนินการต่อไป</a:t>
                      </a:r>
                      <a:r>
                        <a:rPr lang="th-TH" sz="12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</a:t>
                      </a:r>
                      <a:endParaRPr lang="en-US" sz="1200" b="0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algn="thaiDist"/>
                      <a:r>
                        <a:rPr lang="th-TH" sz="1100" b="0" i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1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สกส. จะดำเนินการตามแผนงานเพื่อสนับนุนโครงการส่งเสริมอาชีพ ประจำเดือนกรกฎาคม</a:t>
                      </a:r>
                      <a:r>
                        <a:rPr lang="th-TH" sz="11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1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2565 ต่อไป และจัดเก็บเอกสารหลักฐานที่เกี่ยวข้อง</a:t>
                      </a:r>
                      <a:endParaRPr lang="en-US" sz="11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</a:tbl>
          </a:graphicData>
        </a:graphic>
      </p:graphicFrame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รายงานผลการดำเนินงานการประเมินผลการดำเนินงานทุนหมุนเวียน ประจำปี 2565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353043409"/>
              </p:ext>
            </p:extLst>
          </p:nvPr>
        </p:nvGraphicFramePr>
        <p:xfrm>
          <a:off x="5260721" y="1219200"/>
          <a:ext cx="4786380" cy="4495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772170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839622"/>
              </p:ext>
            </p:extLst>
          </p:nvPr>
        </p:nvGraphicFramePr>
        <p:xfrm>
          <a:off x="16695" y="606203"/>
          <a:ext cx="10143305" cy="5108797"/>
        </p:xfrm>
        <a:graphic>
          <a:graphicData uri="http://schemas.openxmlformats.org/drawingml/2006/table">
            <a:tbl>
              <a:tblPr firstRow="1" bandRow="1"/>
              <a:tblGrid>
                <a:gridCol w="5255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7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257">
                <a:tc grid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2565</a:t>
                      </a: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tc hMerge="1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15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1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3 การปฏิบัติการ</a:t>
                      </a:r>
                      <a:endParaRPr lang="th-TH" sz="11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5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ตัวชี้วัดที่ 3.3 </a:t>
                      </a:r>
                      <a:r>
                        <a:rPr lang="th-TH" sz="950" b="0" i="0" u="none" strike="noStrike" kern="1200" cap="non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Arial"/>
                        </a:rPr>
                        <a:t>ระดับความสำเร็จของการดำเนินงานเพื่อปรับปรุงกระบวนการในการปฏิบัติงาน                  </a:t>
                      </a:r>
                    </a:p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50" b="0" i="0" u="none" strike="noStrike" kern="1200" cap="non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Arial"/>
                        </a:rPr>
                        <a:t>                                  เพื่อให้งบการเงินของกองทุนฯ</a:t>
                      </a:r>
                      <a:r>
                        <a:rPr lang="th-TH" sz="950" b="0" i="0" u="none" strike="noStrike" kern="1200" cap="none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Arial"/>
                        </a:rPr>
                        <a:t> ได้รับการรับรอง</a:t>
                      </a:r>
                      <a:endParaRPr lang="en-US" sz="95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endParaRPr lang="th-TH" sz="8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chemeClr val="dk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6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626994"/>
              </p:ext>
            </p:extLst>
          </p:nvPr>
        </p:nvGraphicFramePr>
        <p:xfrm>
          <a:off x="16695" y="1560056"/>
          <a:ext cx="5251982" cy="419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5355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895043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068636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035586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107362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34877">
                <a:tc gridSpan="5"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31491"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>
                    <a:solidFill>
                      <a:srgbClr val="D6D2C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1446845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7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จัดทำแผน                                การดำเนินงาน   </a:t>
                      </a:r>
                      <a:br>
                        <a:rPr lang="th-TH" sz="7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7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กำหนดให้ มีนโยบายและแนวทางปฏิบัติสำหรับ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7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การดำเนินงานที่รัดกุมและเป็นไป ในแนวทางเดียวกัน ครอบคลุมประเด็นปัญหาตามข้อสังเกตของ</a:t>
                      </a:r>
                      <a:r>
                        <a:rPr lang="th-TH" sz="7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สตง. </a:t>
                      </a:r>
                      <a:r>
                        <a:rPr lang="th-TH" sz="7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และมีระบบสารสนเทศ           ที่รองรับ กระบวนการดำเนินงานผ่านความเห็นชอบจากคณะกรรมการกองทุน</a:t>
                      </a:r>
                      <a:endParaRPr lang="th-TH" sz="70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7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ดำเนินงานตามแผน              การดำเนินงานเพื่อปรับปรุงกระบวนการในการปฏิบัติงานเพื่อให้                งบการเงินของกองทุนฯ ได้รับตรวจสอบจากสำนักงาน การตรวจเงินแผ่นดิน สตง.                    ได้ร้อยละ 80</a:t>
                      </a:r>
                      <a:endParaRPr lang="th-TH" sz="70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7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ดำเนินงานตามแผน              การดำเนินงานเพื่อปรับปรุงกระบวนการในการปฏิบัติงานเพื่อให้                งบการเงิน ของกองทุนฯ ได้รับตรวจสอบจาก สตง.                    ได้ร้อยละ 90</a:t>
                      </a:r>
                      <a:endParaRPr lang="en-US" sz="7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7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ดำเนินงานตามแผน              การ ดำเนินงาน             เพื่อปรับปรุงกระบวนการ ในการปฏิบัติงานเพื่อให้                งบการเงินของกองทุนฯ ได้รับตรวจสอบ                 จาก สตง. ได้ร้อยละ 100</a:t>
                      </a:r>
                      <a:endParaRPr lang="th-TH" sz="7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7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ดำเนินงานตามแผน              การดำเนินงาน             เพื่อปรับปรุงกระบวนการ             ในการปฏิบัติงานเพื่อให้                งบการเงิน ของกองทุนฯ ได้รับตรวจสอบ จาก สตง.                    ได้ร้อยละ 100 และ                   มีระบบสารสนเทศรองรับทั้งกระบวนการดำเนินงาน</a:t>
                      </a:r>
                      <a:endParaRPr lang="en-US" sz="7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2132978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000" b="1" i="0" u="sng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000" b="1" i="0" u="none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000" b="1" i="0" u="none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000" b="1" i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1</a:t>
                      </a:r>
                      <a:r>
                        <a:rPr lang="th-TH" sz="1000" b="0" i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marL="171450" indent="-171450" algn="thaiDist">
                        <a:buFontTx/>
                        <a:buChar char="-"/>
                      </a:pPr>
                      <a:r>
                        <a:rPr lang="th-TH" sz="9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คณะกรรมการฯ</a:t>
                      </a:r>
                      <a:r>
                        <a:rPr lang="th-TH" sz="9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ให้ความเห็นชอบ</a:t>
                      </a:r>
                      <a:r>
                        <a:rPr lang="th-TH" sz="9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แผนการดำเนินงานเพื่อปรับปรุงกระบวนการปฏิบัติงาน เพื่อให้งบการเงิน</a:t>
                      </a:r>
                    </a:p>
                    <a:p>
                      <a:pPr marL="0" indent="0" algn="thaiDist">
                        <a:buFontTx/>
                        <a:buNone/>
                      </a:pPr>
                      <a:r>
                        <a:rPr lang="th-TH" sz="9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ของกองทุนฯ ได้รับการรับรอง ในเดือนเมษายน 2565 ภายใต้ประเด็น ดังนี้ 1. กระบวนการบริหารจัดการงบประมาณประจำปี 2. กระบวนการบริหารจัดการสัญญาโครงการ 3. กระบวนการติดตามความคืบหน้าของโครงการ 4. กระบวนการบริหารลูกหนี้โครงการ 5. นโยบายและแนวทางปฏิบัติในการบริหารลูกหนี้โครงการให้เป็นไปแนวทางเดียวกัน 6. กระบวนการบันทึกบัญชีและกระบวนการหลัก 7. แนวทางปฏิบัติในการกำกับติดตามการชำระคืนเงินจากผู้ยืม 8. ระเบบบัญชีการเงิน (</a:t>
                      </a:r>
                      <a:r>
                        <a:rPr lang="en-US" sz="9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ERP)</a:t>
                      </a:r>
                      <a:endParaRPr lang="th-TH" sz="1000" b="1" i="0" u="sng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สกส. มีแผนการดำเนินงานตัวชี้วัดฯ ทั้งหมด 9 กิจกรรม ดำเนินการแล้ว 3 กิจกรรม ดังนี้ 1. การตั้งค่าเผื่อหนี้สงสัยจะสูญและการจัดจำหน่ายหนี้สูญ</a:t>
                      </a:r>
                      <a:r>
                        <a:rPr lang="th-TH" sz="9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2. การติดตามตรวจสอบเกี่ยวกับการเงินและบัญชี และลูกหนี้เงินให้กู้ยืมของ อกส.จ./อกส.กทม. 3. การกำกับติดตามผลการปฏิบัติงานประจำเดือน และรายไตรมาส</a:t>
                      </a:r>
                      <a:endParaRPr lang="th-TH" sz="9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u="sng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ผลงานที่คาดว่าจะดำเนินงานต่อไป</a:t>
                      </a:r>
                    </a:p>
                    <a:p>
                      <a:pPr marL="171450" marR="0" indent="-171450" algn="thaiDist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900" u="none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 จะดำเนินการตามแผนการดำเนินงานเพื่อปรับกระบวนการในการปฏิบัติงานเพื่อให้งบการเงิน</a:t>
                      </a:r>
                      <a:br>
                        <a:rPr lang="th-TH" sz="900" u="none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900" u="none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ของกองทุนฯ </a:t>
                      </a:r>
                    </a:p>
                    <a:p>
                      <a:pPr marL="171450" marR="0" indent="-171450" algn="thaiDist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900" u="none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เงินแผ่นดิน (สตง.) ตามเป้าหมายระดับ 5 คะแนน</a:t>
                      </a:r>
                      <a:endParaRPr lang="en-US" sz="900" u="non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</a:tbl>
          </a:graphicData>
        </a:graphic>
      </p:graphicFrame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รายงานผลการดำเนินงานการประเมินผลการดำเนินงานทุนหมุนเวียน ประจำปี 2565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3869421851"/>
              </p:ext>
            </p:extLst>
          </p:nvPr>
        </p:nvGraphicFramePr>
        <p:xfrm>
          <a:off x="5453349" y="1145754"/>
          <a:ext cx="4706650" cy="4569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573637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900144"/>
              </p:ext>
            </p:extLst>
          </p:nvPr>
        </p:nvGraphicFramePr>
        <p:xfrm>
          <a:off x="16695" y="606203"/>
          <a:ext cx="10143305" cy="5108797"/>
        </p:xfrm>
        <a:graphic>
          <a:graphicData uri="http://schemas.openxmlformats.org/drawingml/2006/table">
            <a:tbl>
              <a:tblPr firstRow="1" bandRow="1"/>
              <a:tblGrid>
                <a:gridCol w="5255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7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257">
                <a:tc grid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2565</a:t>
                      </a: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tc hMerge="1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15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3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2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4 การปฏิบัติการ</a:t>
                      </a:r>
                      <a:endParaRPr lang="th-TH" sz="12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50"/>
                        </a:spcAft>
                      </a:pPr>
                      <a:r>
                        <a:rPr lang="th-TH" sz="12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ตัวชี้วัดที่ 4.1 การบริหารความเสี่ยงและการควบคุมภายใน</a:t>
                      </a:r>
                      <a:endParaRPr lang="th-TH" sz="12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endParaRPr lang="th-TH" sz="8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chemeClr val="dk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6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216354"/>
              </p:ext>
            </p:extLst>
          </p:nvPr>
        </p:nvGraphicFramePr>
        <p:xfrm>
          <a:off x="16695" y="1560059"/>
          <a:ext cx="5251982" cy="41902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6847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013551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068636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035586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107362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67390">
                <a:tc gridSpan="5"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52535"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>
                    <a:solidFill>
                      <a:srgbClr val="D6D2C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252535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700" b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1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726398">
                <a:tc gridSpan="5">
                  <a:txBody>
                    <a:bodyPr/>
                    <a:lstStyle/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เกณฑ์การประเมิน ดังนี้ </a:t>
                      </a:r>
                      <a:r>
                        <a:rPr lang="th-TH" sz="10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1. สภาพแวดล้อมการควบคุมภายใน </a:t>
                      </a:r>
                      <a:r>
                        <a:rPr lang="th-TH" sz="1000" b="0" spc="-2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2. การกำหนดวัตถุประสงค์การบริหาร                                          ความเสี่ยง </a:t>
                      </a:r>
                      <a:r>
                        <a:rPr lang="th-TH" sz="10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3. การระบุความเสี่ยงระดับองค์กร </a:t>
                      </a:r>
                      <a:r>
                        <a:rPr lang="th-TH" sz="1000" b="1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4. กิจกรรมการควบคุมภายใน 5. </a:t>
                      </a:r>
                      <a:r>
                        <a:rPr lang="th-TH" sz="10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สารสนเทศ</a:t>
                      </a:r>
                      <a:r>
                        <a:rPr lang="en-US" sz="10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en-US" sz="10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</a:br>
                      <a:r>
                        <a:rPr lang="th-TH" sz="10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และการสื่อสาร 6. การติดตามผลและการประเมินผล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1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0" i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b="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0" i="0" dirty="0">
                        <a:effectLst/>
                        <a:latin typeface="Chulabhorn Likit Text Light" panose="00000400000000000000" pitchFamily="50" charset="-34"/>
                        <a:ea typeface="Cordia New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  <a:tr h="2656085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200" b="1" i="0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200" b="1" i="0" u="non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b="1" i="0" u="non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200" b="1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4</a:t>
                      </a:r>
                      <a:r>
                        <a:rPr lang="th-TH" sz="12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marL="171450" indent="-171450" algn="thaiDist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th-TH" sz="1100" b="0" i="0" spc="-3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สกส. </a:t>
                      </a:r>
                      <a:r>
                        <a:rPr lang="th-TH" sz="1100" kern="1200" spc="-3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อยู่ใน</a:t>
                      </a:r>
                      <a:r>
                        <a:rPr lang="th-TH" sz="1100" kern="1200" spc="-3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ระหว่างการดำเนินการตามแผนการบริหารความเสี่ยง</a:t>
                      </a:r>
                      <a:r>
                        <a:rPr lang="th-TH" sz="1100" kern="1200" spc="-3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กองทุนพัฒนาบทบาทสตรี </a:t>
                      </a:r>
                      <a:r>
                        <a:rPr lang="th-TH" sz="11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ประจำปีบัญชี 2565 ในส่วนของขั้นตอนการปรับปรุง แก้ไข รายงานทางการเงิน</a:t>
                      </a:r>
                      <a:br>
                        <a:rPr lang="th-TH" sz="11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1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ของกองทุนฯ เพื่อให้ได้การรับรองจากสำนักตรวจเงินแผ่นดิน (สตง.)  </a:t>
                      </a:r>
                      <a:endParaRPr lang="th-TH" sz="11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ผลงานที่คาดว่าจะดำเนินการต่อไป</a:t>
                      </a:r>
                    </a:p>
                    <a:p>
                      <a:pPr algn="thaiDist">
                        <a:lnSpc>
                          <a:spcPct val="150000"/>
                        </a:lnSpc>
                      </a:pPr>
                      <a:r>
                        <a:rPr lang="th-TH" sz="1100" b="0" i="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</a:t>
                      </a:r>
                      <a:r>
                        <a:rPr lang="th-TH" sz="1100" b="0" i="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สกส. ดำเนินการทบทวนแนวทางในการพิจารณาอนุมัติโครงการ และแนวทางการส่งคืนเงินกู้ยืมกองทุนพัฒนาบทบาทสตรี</a:t>
                      </a:r>
                      <a:endParaRPr lang="en-US" sz="1100" b="0" i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220223"/>
                  </a:ext>
                </a:extLst>
              </a:tr>
            </a:tbl>
          </a:graphicData>
        </a:graphic>
      </p:graphicFrame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รายงานผลการดำเนินงานการประเมินผลการดำเนินงานทุนหมุนเวียน ประจำปี 2565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2608748254"/>
              </p:ext>
            </p:extLst>
          </p:nvPr>
        </p:nvGraphicFramePr>
        <p:xfrm>
          <a:off x="5171771" y="1276438"/>
          <a:ext cx="4646984" cy="4261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17819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793337"/>
              </p:ext>
            </p:extLst>
          </p:nvPr>
        </p:nvGraphicFramePr>
        <p:xfrm>
          <a:off x="16695" y="606203"/>
          <a:ext cx="10143305" cy="5108797"/>
        </p:xfrm>
        <a:graphic>
          <a:graphicData uri="http://schemas.openxmlformats.org/drawingml/2006/table">
            <a:tbl>
              <a:tblPr firstRow="1" bandRow="1"/>
              <a:tblGrid>
                <a:gridCol w="5255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7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257">
                <a:tc grid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2565</a:t>
                      </a: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tc hMerge="1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15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Aft>
                          <a:spcPts val="3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1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4 การบริหารจัดการทุนหมุนเวียน</a:t>
                      </a:r>
                      <a:endParaRPr lang="th-TH" sz="11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50"/>
                        </a:spcAft>
                      </a:pPr>
                      <a:r>
                        <a:rPr lang="th-TH" sz="11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ตัวชี้วัดที่ 4.2 การตรวจสอบภายใน</a:t>
                      </a:r>
                      <a:endParaRPr lang="th-TH" sz="11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chemeClr val="dk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6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303555"/>
              </p:ext>
            </p:extLst>
          </p:nvPr>
        </p:nvGraphicFramePr>
        <p:xfrm>
          <a:off x="16695" y="1398065"/>
          <a:ext cx="5251982" cy="4294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6847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013551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068636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035586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107362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78887">
                <a:tc gridSpan="5"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53082"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>
                    <a:solidFill>
                      <a:srgbClr val="D6D2C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267969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1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867178">
                <a:tc gridSpan="5">
                  <a:txBody>
                    <a:bodyPr/>
                    <a:lstStyle/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เกณฑ์การประเมิน ดังนี้  </a:t>
                      </a:r>
                      <a:r>
                        <a:rPr lang="th-TH" sz="11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1. การปฏิบัติงานตรวจสอบ  </a:t>
                      </a:r>
                    </a:p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                          2. การประชุมปิดตรวจ</a:t>
                      </a:r>
                    </a:p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                          3. การปฏิบัติงานตามข้อเสนอแนะ</a:t>
                      </a:r>
                    </a:p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1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                          4. การรายงานผลการบริหารความเสี่ยงเพื่อการวางแผนตรวจสอบ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1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0" i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b="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0" i="0" dirty="0">
                        <a:effectLst/>
                        <a:latin typeface="Chulabhorn Likit Text Light" panose="00000400000000000000" pitchFamily="50" charset="-34"/>
                        <a:ea typeface="Cordia New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  <a:tr h="2594593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200" b="1" i="0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200" b="1" i="0" u="non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b="1" i="0" u="non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200" b="1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4</a:t>
                      </a:r>
                      <a:r>
                        <a:rPr lang="th-TH" sz="12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algn="thaiDist"/>
                      <a:r>
                        <a:rPr lang="th-TH" sz="11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สกส.</a:t>
                      </a:r>
                      <a:r>
                        <a:rPr lang="th-TH" sz="11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นำเสนอรายงานผลการตรวจสอบแก่</a:t>
                      </a:r>
                      <a:r>
                        <a:rPr lang="th-TH" sz="1100" kern="1200" spc="-3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คณะกรรมการฯ เพื่อพิจารณา</a:t>
                      </a:r>
                      <a:r>
                        <a:rPr lang="th-TH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h-TH" sz="11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ในการประชุม                    ครั้งที่ 4/2565 เมื่อวันที่ 29 เมษายน 2565 ตามประเด็นย่อยที่ใช้ในการพิจารณา ดังนี้</a:t>
                      </a:r>
                      <a:endParaRPr lang="en-US" sz="11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/>
                      <a:r>
                        <a:rPr lang="th-TH" sz="11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1.การปฏิบัติงานตรวจสอบภายใน</a:t>
                      </a:r>
                      <a:endParaRPr lang="en-US" sz="11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/>
                      <a:r>
                        <a:rPr lang="th-TH" sz="11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2. การประชุมปิดการตรวจสอบ</a:t>
                      </a:r>
                      <a:endParaRPr lang="en-US" sz="11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/>
                      <a:r>
                        <a:rPr lang="th-TH" sz="11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3. การปฏิบัติตามงาน</a:t>
                      </a:r>
                      <a:endParaRPr lang="en-US" sz="11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/>
                      <a:r>
                        <a:rPr lang="th-TH" sz="11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4. การรายงานผลการบริหาร</a:t>
                      </a:r>
                      <a:endParaRPr lang="th-TH" sz="1100" kern="1200" spc="-3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i="0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ผลงานที่คาดว่าจะดำเนินการต่อไป</a:t>
                      </a:r>
                    </a:p>
                    <a:p>
                      <a:pPr algn="thaiDist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th-TH" sz="10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สกส. อยู่ระหว่างการดำเนินงานตามแผนความเสี่ยงรายงานผลการบริหารความเสี่ยง กองทุนพัฒนาบทบาทสตรี</a:t>
                      </a:r>
                      <a:r>
                        <a:rPr lang="th-TH" sz="1000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ประจำปีบัญชี 2565 จึงยังไม่มีการรายงานผลการบริหารความเสี่ยง ประจำปีบัญชี 2565ให้กลุ่มตรวจสอบภายใน กรมการพัฒนาชุมชนทราบ</a:t>
                      </a:r>
                      <a:endParaRPr lang="th-TH" sz="1000" b="1" i="0" u="sng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220223"/>
                  </a:ext>
                </a:extLst>
              </a:tr>
            </a:tbl>
          </a:graphicData>
        </a:graphic>
      </p:graphicFrame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รายงานผลการดำเนินงานการประเมินผลการดำเนินงานทุนหมุนเวียน ประจำปี 2565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3024802780"/>
              </p:ext>
            </p:extLst>
          </p:nvPr>
        </p:nvGraphicFramePr>
        <p:xfrm>
          <a:off x="5505061" y="1283677"/>
          <a:ext cx="4646984" cy="4376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698237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114086"/>
              </p:ext>
            </p:extLst>
          </p:nvPr>
        </p:nvGraphicFramePr>
        <p:xfrm>
          <a:off x="16695" y="606203"/>
          <a:ext cx="10143305" cy="5108797"/>
        </p:xfrm>
        <a:graphic>
          <a:graphicData uri="http://schemas.openxmlformats.org/drawingml/2006/table">
            <a:tbl>
              <a:tblPr firstRow="1" bandRow="1"/>
              <a:tblGrid>
                <a:gridCol w="5255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7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257">
                <a:tc grid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2565</a:t>
                      </a: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tc hMerge="1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15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Aft>
                          <a:spcPts val="3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1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4 การบริหารจัดการทุนหมุนเวียน</a:t>
                      </a:r>
                      <a:endParaRPr lang="th-TH" sz="11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76197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ตัวชี้วัดที่ 4.3 การบริหารจัดการสารสนเทศและดิจิทัล</a:t>
                      </a:r>
                      <a:endParaRPr lang="th-TH" sz="11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spcAft>
                          <a:spcPts val="50"/>
                        </a:spcAft>
                      </a:pPr>
                      <a:endParaRPr lang="th-TH" sz="11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kern="1200" cap="none" dirty="0">
                        <a:solidFill>
                          <a:schemeClr val="dk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1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1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6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828543"/>
              </p:ext>
            </p:extLst>
          </p:nvPr>
        </p:nvGraphicFramePr>
        <p:xfrm>
          <a:off x="16695" y="1398065"/>
          <a:ext cx="5251982" cy="4355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6847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013551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068636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035586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107362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71277">
                <a:tc gridSpan="5"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56206"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>
                    <a:solidFill>
                      <a:srgbClr val="D6D2C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256206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1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1314565">
                <a:tc gridSpan="5">
                  <a:txBody>
                    <a:bodyPr/>
                    <a:lstStyle/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9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เกณฑ์การประเมิน ดังนี้</a:t>
                      </a: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9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1. แผนปฏิบัติการดิจิทัล (ระยะยาว) และแผนปฏิบัติการดิจิทัลประจำปีบัญชี</a:t>
                      </a: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9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2. การบริหารจัดการสารสนเทศและดิจิทัล</a:t>
                      </a: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9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    2.1 การบริหารจัดการสารสนเทศที่สนับสนุนการตัดสินใจของผู้บริหาร (</a:t>
                      </a:r>
                      <a:r>
                        <a:rPr lang="en-US" sz="9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EIS/MIS)</a:t>
                      </a:r>
                      <a:endParaRPr lang="th-TH" sz="900" b="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9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    2.2 ระบบสารสนเทศสนับสนุนผู้ใช้บริการภายในทุนหมุนเวียน</a:t>
                      </a:r>
                    </a:p>
                    <a:p>
                      <a:pPr marL="0" marR="0" indent="0" algn="thaiDist" defTabSz="6858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    2.3 ระบบสารสนเทศสนับสนุนผู้ใช้บริการภายนอกทุนหมุนเวียนและตอบสนองนโยบาย  </a:t>
                      </a:r>
                    </a:p>
                    <a:p>
                      <a:pPr marL="0" marR="0" indent="0" algn="thaiDist" defTabSz="6858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          ดิจิทัล รวมทั้งนโยบายต่าง ๆ ที่สำคัญของภาครัฐ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1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0" i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b="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0" i="0" dirty="0">
                        <a:effectLst/>
                        <a:latin typeface="Chulabhorn Likit Text Light" panose="00000400000000000000" pitchFamily="50" charset="-34"/>
                        <a:ea typeface="Cordia New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  <a:tr h="2218679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200" b="1" i="0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200" b="1" i="0" u="non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b="1" i="0" u="non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200" b="1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4</a:t>
                      </a:r>
                      <a:endParaRPr lang="th-TH" sz="1200" b="0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marL="0" indent="0" algn="thaiDist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th-TH" sz="11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สกส. อยู่ระหว่างการดำเนินการตามแผนปฏิบัติการดิจิตัล ประจำปี 2565 คือ โครงการพัฒนาระบบบัญชีการเงินและระบบโปรแกรมทะเบียนลูกหนี้กองทุนพัฒนาบทบาทสตรี                     </a:t>
                      </a:r>
                      <a:r>
                        <a:rPr lang="th-TH" sz="1100" kern="1200" spc="-4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มีวัตถุประสงค์เพื่อทดแทนโปรแกรมทะเบียนลูกหนี้เก่า (</a:t>
                      </a:r>
                      <a:r>
                        <a:rPr lang="en-US" sz="1100" kern="1200" spc="-4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SARA)2.</a:t>
                      </a:r>
                      <a:r>
                        <a:rPr lang="th-TH" sz="1100" kern="1200" spc="-4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เพื่อให้การดำเนินงานโดยใช้</a:t>
                      </a:r>
                      <a:r>
                        <a:rPr lang="th-TH" sz="11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ระบบบัญชีการเงิน (</a:t>
                      </a:r>
                      <a:r>
                        <a:rPr lang="en-US" sz="11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ERP)</a:t>
                      </a:r>
                      <a:r>
                        <a:rPr lang="th-TH" sz="11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และโปรแกรมทะเบียนลูกหนี้ลูกหนี้ใหม่ (</a:t>
                      </a:r>
                      <a:r>
                        <a:rPr lang="en-US" sz="11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LM)</a:t>
                      </a:r>
                      <a:r>
                        <a:rPr lang="th-TH" sz="11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มีความต่อเนื่อง </a:t>
                      </a:r>
                      <a:r>
                        <a:rPr lang="en-US" sz="11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en-US" sz="11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1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3. เพื่อเพิ่มประสิทธิภาพของบุคลากร </a:t>
                      </a:r>
                      <a:endParaRPr lang="th-TH" sz="11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200" b="1" i="0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ผลงานที่คาดว่าจะดำเนินการต่อไป</a:t>
                      </a:r>
                      <a:r>
                        <a:rPr lang="th-TH" sz="12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</a:t>
                      </a:r>
                      <a:endParaRPr lang="en-US" sz="1200" b="0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algn="thaiDist"/>
                      <a:r>
                        <a:rPr lang="th-TH" sz="1100" b="0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1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สกส.</a:t>
                      </a:r>
                      <a:r>
                        <a:rPr lang="th-TH" sz="1100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สรุปผลการประเมินความพึงพอใจของผู้ใช้งานเว็บไซต์กองทุนฯ และเว็บไซต์คลังข้อมูลกลุ่มอาชีพของสมาชิกกองทุนฯ เพื่อประเมินผลลัพธ์ตามกลุ่มเป้าหมาย โดยแสดงว่าผลการดำเนินการในระบบดีกว่าหรือเป็นไปตามเป้าหมายอย่างต่อเนื่อง</a:t>
                      </a:r>
                      <a:endParaRPr lang="en-US" sz="1100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220223"/>
                  </a:ext>
                </a:extLst>
              </a:tr>
            </a:tbl>
          </a:graphicData>
        </a:graphic>
      </p:graphicFrame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รายงานผลการดำเนินงานการประเมินผลการดำเนินงานทุนหมุนเวียน ประจำปี 2565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488018918"/>
              </p:ext>
            </p:extLst>
          </p:nvPr>
        </p:nvGraphicFramePr>
        <p:xfrm>
          <a:off x="5495731" y="1398064"/>
          <a:ext cx="4342332" cy="4302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197197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641315"/>
              </p:ext>
            </p:extLst>
          </p:nvPr>
        </p:nvGraphicFramePr>
        <p:xfrm>
          <a:off x="16695" y="606203"/>
          <a:ext cx="10143305" cy="5112788"/>
        </p:xfrm>
        <a:graphic>
          <a:graphicData uri="http://schemas.openxmlformats.org/drawingml/2006/table">
            <a:tbl>
              <a:tblPr firstRow="1" bandRow="1"/>
              <a:tblGrid>
                <a:gridCol w="5255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7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1248">
                <a:tc grid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2565</a:t>
                      </a: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tc hMerge="1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15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10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1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5 การปฏิบัติงานของคณะกรรมการ ผู้บริหารทุนหมุนเวียน พนักงาน และลูกจ้าง</a:t>
                      </a:r>
                      <a:endParaRPr lang="th-TH" sz="11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spcAft>
                          <a:spcPts val="50"/>
                        </a:spcAft>
                      </a:pPr>
                      <a:r>
                        <a:rPr lang="th-TH" sz="11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ตัวชี้วัดที่ 5.1 บทบาทคณะกรรมการบริหารทุนหมุนเวียน</a:t>
                      </a:r>
                      <a:endParaRPr lang="th-TH" sz="11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spcAft>
                          <a:spcPts val="50"/>
                        </a:spcAft>
                      </a:pPr>
                      <a:endParaRPr lang="th-TH" sz="11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kern="1200" cap="none" dirty="0">
                        <a:solidFill>
                          <a:schemeClr val="dk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1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1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6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623787"/>
              </p:ext>
            </p:extLst>
          </p:nvPr>
        </p:nvGraphicFramePr>
        <p:xfrm>
          <a:off x="16695" y="1381484"/>
          <a:ext cx="5251982" cy="4353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6847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013551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068636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035586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107362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71334">
                <a:tc gridSpan="5"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56260"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>
                    <a:solidFill>
                      <a:srgbClr val="D6D2C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256260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100" b="1" dirty="0">
                        <a:solidFill>
                          <a:srgbClr val="C0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7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1060463">
                <a:tc gridSpan="5">
                  <a:txBody>
                    <a:bodyPr/>
                    <a:lstStyle/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9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เกณฑ์การประเมิน ดังนี้</a:t>
                      </a:r>
                    </a:p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9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1. จัดให้มีหรือทบทวนแผนปฏิบัติการระยะยาว (3-5 ปี) และแผนปฏิบัติการ ประจำปีบัญชี 2565</a:t>
                      </a:r>
                    </a:p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9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2. การติดตามระบบการบริหารจัดการที่สำคัญ และผลการปฏิบัติงานตามภารกิจของทุนหมุนเวียน</a:t>
                      </a:r>
                    </a:p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9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3. การจัดให้มีระบบประเมินผลผู้บริหารทุนหมุนเวียน</a:t>
                      </a:r>
                    </a:p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9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4. การเปิดเผยข้อมูลข่าวสารแก่ผู้มีส่วนได้ส่วนเสีย</a:t>
                      </a:r>
                    </a:p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9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5. ผลสำเร็จจากการกำกับดูแลทุนหมุนเวียนของคณะกรรมการบริหารทุนหมุนเวียน 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1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0" i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b="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0" i="0" dirty="0">
                        <a:effectLst/>
                        <a:latin typeface="Chulabhorn Likit Text Light" panose="00000400000000000000" pitchFamily="50" charset="-34"/>
                        <a:ea typeface="Cordia New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  <a:tr h="2489200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100" b="1" i="0" u="sng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100" b="1" i="0" u="none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100" b="1" i="0" u="none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1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3</a:t>
                      </a:r>
                      <a:endParaRPr lang="th-TH" sz="11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marL="0" indent="0" algn="thaiDist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th-TH" sz="1050" b="0" i="0" u="non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-</a:t>
                      </a:r>
                      <a:r>
                        <a:rPr lang="th-TH" sz="1050" b="0" i="0" u="none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คณะกรรมการฯ ให้ความเห็นชอบร่างแผนปฏิบัติการระยะยาว (3-5 ปี) และแผนปฏิบัติการประจำปีบัญชี 2566 </a:t>
                      </a:r>
                      <a:r>
                        <a:rPr lang="th-TH" sz="105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ในการประชุมครั้งที่ 4/2565 เมื่อวันที่ 29 เมษายน 2565                           ห้องประชุม 5001 กรมการพัฒนาชุมชน ชั้น 5 ให้ความเห็นชอบทิศทางยุทธศาสตร์</a:t>
                      </a:r>
                      <a:br>
                        <a:rPr lang="th-TH" sz="105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05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และเป้าประสงค์ที่ผู้บริหารทุนหมุนเวียนนำเสนอโดยมีข้อสังเกตและข้อเสนอแนะ                     ในส่วนของการวิเคราะห์สภาพแวดล้อมภายใน ภายนอกองค์กรให้มีความสอดคล้อง                     ไปในทิศทางเดียวกัน</a:t>
                      </a:r>
                      <a:endParaRPr lang="th-TH" sz="1050" b="0" i="0" u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100" b="1" i="0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ผลงานที่คาดว่าจะดำเนินการต่อไป</a:t>
                      </a:r>
                      <a:r>
                        <a:rPr lang="th-TH" sz="11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1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- </a:t>
                      </a:r>
                      <a:r>
                        <a:rPr lang="th-TH" sz="950" b="0" i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สกส. ส่งแผนปฏิบัติการระยะ</a:t>
                      </a:r>
                      <a:r>
                        <a:rPr lang="th-TH" sz="950" b="0" i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5 ปี (พ.ศ. 2566 - 2570) ให้กับจังหวัดดำเนินการต่อไป</a:t>
                      </a:r>
                      <a:endParaRPr lang="en-US" sz="950" b="0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5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</a:t>
                      </a:r>
                      <a:r>
                        <a:rPr lang="th-TH" sz="95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สกส. นำร่าง</a:t>
                      </a:r>
                      <a:r>
                        <a:rPr lang="th-TH" sz="95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แผนปฏิบัติการประจำปีบัญชี</a:t>
                      </a:r>
                      <a:r>
                        <a:rPr lang="th-TH" sz="95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2566 </a:t>
                      </a:r>
                      <a:r>
                        <a:rPr lang="th-TH" sz="95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เสนอต่อคณะกรรมการฯ</a:t>
                      </a:r>
                      <a:r>
                        <a:rPr lang="th-TH" sz="95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ในเดือนมิถุนายน 2565 ต่อไป </a:t>
                      </a:r>
                      <a:endParaRPr lang="th-TH" sz="95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220223"/>
                  </a:ext>
                </a:extLst>
              </a:tr>
            </a:tbl>
          </a:graphicData>
        </a:graphic>
      </p:graphicFrame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รายงานผลการดำเนินงานการประเมินผลการดำเนินงานทุนหมุนเวียน ประจำปี 2565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123428171"/>
              </p:ext>
            </p:extLst>
          </p:nvPr>
        </p:nvGraphicFramePr>
        <p:xfrm>
          <a:off x="5626359" y="1292469"/>
          <a:ext cx="4353704" cy="4367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516546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815379"/>
              </p:ext>
            </p:extLst>
          </p:nvPr>
        </p:nvGraphicFramePr>
        <p:xfrm>
          <a:off x="16695" y="606203"/>
          <a:ext cx="10143305" cy="5108797"/>
        </p:xfrm>
        <a:graphic>
          <a:graphicData uri="http://schemas.openxmlformats.org/drawingml/2006/table">
            <a:tbl>
              <a:tblPr firstRow="1" bandRow="1"/>
              <a:tblGrid>
                <a:gridCol w="5255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7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257">
                <a:tc grid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2565</a:t>
                      </a: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tc hMerge="1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15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100"/>
                        </a:spcAft>
                      </a:pPr>
                      <a:r>
                        <a:rPr lang="th-TH" sz="1100" b="1" spc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100" b="1" spc="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5 การปฏิบัติงานของคณะกรรมการ ผู้บริหารทุนหมุนเวียน พนักงาน และลูกจ้าง</a:t>
                      </a:r>
                      <a:endParaRPr lang="th-TH" sz="1100" spc="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spcAft>
                          <a:spcPts val="50"/>
                        </a:spcAft>
                      </a:pPr>
                      <a:r>
                        <a:rPr lang="th-TH" sz="1100" b="1" spc="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ตัวชี้วัดที่ 5.2 การบริหารงานบุคคล</a:t>
                      </a:r>
                      <a:endParaRPr lang="th-TH" sz="1100" spc="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spcAft>
                          <a:spcPts val="50"/>
                        </a:spcAft>
                      </a:pPr>
                      <a:endParaRPr lang="th-TH" sz="11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1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1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6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259696"/>
              </p:ext>
            </p:extLst>
          </p:nvPr>
        </p:nvGraphicFramePr>
        <p:xfrm>
          <a:off x="16695" y="1386615"/>
          <a:ext cx="5251982" cy="43313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6847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013551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068636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035586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107362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81817">
                <a:tc gridSpan="5"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 anchor="ctr"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66160"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>
                    <a:solidFill>
                      <a:srgbClr val="EBA5AF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 anchor="ctr">
                    <a:solidFill>
                      <a:srgbClr val="D6D2C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255452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>
                          <a:solidFill>
                            <a:srgbClr val="FF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>
                    <a:solidFill>
                      <a:srgbClr val="F6E6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7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7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831750">
                <a:tc gridSpan="5">
                  <a:txBody>
                    <a:bodyPr/>
                    <a:lstStyle/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รายละเอียดเกณฑ์การประเมิน ดังนี้</a:t>
                      </a: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1. การประเมินผลการปฏิบัติงาน</a:t>
                      </a: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2. การจัดทำและดำเนินงานตามแผนการบริหารทรัพยากรบุคคล (ระยะยาว) และแผนปฏิบัติการ</a:t>
                      </a: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ด้านการบริหารทรัพยากรบุคคล ประจำปีบัญชี 2565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1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0" i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b="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0" i="0" dirty="0">
                        <a:effectLst/>
                        <a:latin typeface="Chulabhorn Likit Text Light" panose="00000400000000000000" pitchFamily="50" charset="-34"/>
                        <a:ea typeface="Cordia New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  <a:tr h="2611886">
                <a:tc gridSpan="5"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200" b="1" i="0" u="sng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200" b="1" i="0" u="none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b="1" i="0" u="none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200" b="1" i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1</a:t>
                      </a:r>
                      <a:r>
                        <a:rPr lang="th-TH" sz="1200" b="0" i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</a:t>
                      </a: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สกส. มีการกำหนดตัวชี้วัดในบุคลากรทุกระดับ เริ่มตั้งแต่ผู้ปฏิบัติงานชั้นต้นไปจนถึงผู้บริหารระดับสูงของทุนหมุนเวียนและผู้บริหารสายงานและใช้ในการประเมินผล                                 การปฏิบัติงาน อยู่ระหว่างการประเมินผลการปฏิบัติงาน และได้ประเมินผลการปฏิบัติงาน                   รอบที่ 2 ของปีงบประมาณ พ.ศ. 2565 (เมษายน - ตุลาคม 2565)</a:t>
                      </a:r>
                      <a:endParaRPr lang="en-US" sz="11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สกส. ดำเนินการตามแผนปฏิบัติการฯ ประจำปีบัญชี  2565 แล้ว จำนวน 11 กิจกรรม                          จากกิจกรรมทั้งหมด 20 กิจกรรม คิดเป็นร้อยละ 55 </a:t>
                      </a:r>
                      <a:endParaRPr lang="en-US" sz="11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200" b="1" i="0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ผลงานที่คาดว่าจะดำเนินการต่อไป</a:t>
                      </a:r>
                      <a:r>
                        <a:rPr lang="th-TH" sz="12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</a:t>
                      </a:r>
                      <a:endParaRPr lang="en-US" sz="1200" b="0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</a:t>
                      </a:r>
                      <a:r>
                        <a:rPr lang="th-TH" sz="1100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1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 กำหนดให้มีการจัดทำทบทวนแผนการบริหารทรัพยากรบุคคล (ระยะยาว) </a:t>
                      </a:r>
                      <a:br>
                        <a:rPr lang="th-TH" sz="11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1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และแผนปฏิบัติการฯ ประจำปีบัญชี 2566 ระหว่างวันที่ 28 - 30 มิถุนายน 2565                                     ณ โรงแรม ทีเค. พาเลซ แอนด์ คอนเวนชั่น เขตหลักสี่ กรุงเทพมหานคร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220223"/>
                  </a:ext>
                </a:extLst>
              </a:tr>
            </a:tbl>
          </a:graphicData>
        </a:graphic>
      </p:graphicFrame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รายงานผลการดำเนินงานการประเมินผลการดำเนินงานทุนหมุนเวียน ประจำปี 2565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807477245"/>
              </p:ext>
            </p:extLst>
          </p:nvPr>
        </p:nvGraphicFramePr>
        <p:xfrm>
          <a:off x="5533053" y="1389185"/>
          <a:ext cx="4447009" cy="4270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918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108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110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113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114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115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125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126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116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117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118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122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23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24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19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120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21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111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112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35454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65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6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43" name="สี่เหลี่ยมผืนผ้า 1"/>
          <p:cNvSpPr/>
          <p:nvPr/>
        </p:nvSpPr>
        <p:spPr>
          <a:xfrm>
            <a:off x="4056228" y="970508"/>
            <a:ext cx="5931406" cy="137576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thaiDist">
              <a:lnSpc>
                <a:spcPct val="140000"/>
              </a:lnSpc>
              <a:spcAft>
                <a:spcPts val="300"/>
              </a:spcAft>
            </a:pPr>
            <a:r>
              <a:rPr lang="th-TH" sz="1400" spc="-4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5.3 </a:t>
            </a: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การแก้ไขเพิ่มเติมข้อบังคับคณะกรรมการบริหารกองทุนพัฒนาบทบาทสตรี</a:t>
            </a:r>
            <a:b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ว่าด้วยการบริหารกองทุนพัฒนาบทบาทสตรี (ฉบับที่ 2) พ.ศ. ...</a:t>
            </a:r>
          </a:p>
          <a:p>
            <a:pPr algn="thaiDist">
              <a:lnSpc>
                <a:spcPct val="140000"/>
              </a:lnSpc>
              <a:spcAft>
                <a:spcPts val="300"/>
              </a:spcAft>
            </a:pPr>
            <a:r>
              <a:rPr lang="th-TH" sz="1400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5.4 </a:t>
            </a: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ร่างแผนปฏิบัติการประจำปีบัญชี 2566 กองทุนพัฒนาบทบาทสตรี</a:t>
            </a:r>
          </a:p>
          <a:p>
            <a:pPr algn="thaiDist">
              <a:lnSpc>
                <a:spcPct val="140000"/>
              </a:lnSpc>
              <a:spcAft>
                <a:spcPts val="300"/>
              </a:spcAft>
            </a:pPr>
            <a:r>
              <a:rPr lang="th-TH" sz="1400" dirty="0">
                <a:solidFill>
                  <a:srgbClr val="002060"/>
                </a:solidFill>
                <a:effectLst/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5.5 </a:t>
            </a:r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กองทุนพัฒนาบทบาทสตรีกรุงเทพมหานคร</a:t>
            </a:r>
            <a:endParaRPr lang="en-US" sz="1100" dirty="0">
              <a:solidFill>
                <a:srgbClr val="002060"/>
              </a:solidFill>
              <a:effectLst/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grpSp>
        <p:nvGrpSpPr>
          <p:cNvPr id="51" name="กลุ่ม 42"/>
          <p:cNvGrpSpPr/>
          <p:nvPr/>
        </p:nvGrpSpPr>
        <p:grpSpPr>
          <a:xfrm>
            <a:off x="159158" y="3917346"/>
            <a:ext cx="3777055" cy="524073"/>
            <a:chOff x="161648" y="1636233"/>
            <a:chExt cx="3548277" cy="471663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52" name="กลุ่ม 43"/>
            <p:cNvGrpSpPr/>
            <p:nvPr/>
          </p:nvGrpSpPr>
          <p:grpSpPr>
            <a:xfrm>
              <a:off x="161648" y="1636233"/>
              <a:ext cx="3548277" cy="471663"/>
              <a:chOff x="320530" y="1178512"/>
              <a:chExt cx="4672078" cy="471663"/>
            </a:xfrm>
          </p:grpSpPr>
          <p:sp>
            <p:nvSpPr>
              <p:cNvPr id="54" name="สี่เหลี่ยมผืนผ้ามุมมน 10"/>
              <p:cNvSpPr/>
              <p:nvPr/>
            </p:nvSpPr>
            <p:spPr>
              <a:xfrm>
                <a:off x="468984" y="1183256"/>
                <a:ext cx="4523624" cy="461963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" name="สี่เหลี่ยมผืนผ้ามุมมน 10"/>
              <p:cNvSpPr/>
              <p:nvPr/>
            </p:nvSpPr>
            <p:spPr>
              <a:xfrm>
                <a:off x="350838" y="1188212"/>
                <a:ext cx="4130433" cy="461963"/>
              </a:xfrm>
              <a:prstGeom prst="roundRect">
                <a:avLst/>
              </a:prstGeom>
              <a:solidFill>
                <a:srgbClr val="B0753A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6" name="สี่เหลี่ยมผืนผ้ามุมมน 10"/>
              <p:cNvSpPr/>
              <p:nvPr/>
            </p:nvSpPr>
            <p:spPr>
              <a:xfrm>
                <a:off x="320530" y="1178512"/>
                <a:ext cx="4037948" cy="466067"/>
              </a:xfrm>
              <a:prstGeom prst="roundRect">
                <a:avLst/>
              </a:prstGeom>
              <a:solidFill>
                <a:srgbClr val="D5AB81">
                  <a:alpha val="6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6 </a:t>
                </a:r>
                <a:r>
                  <a:rPr lang="en-US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เรื่องอื่น ๆ</a:t>
                </a:r>
              </a:p>
            </p:txBody>
          </p:sp>
        </p:grpSp>
        <p:sp>
          <p:nvSpPr>
            <p:cNvPr id="53" name="สี่เหลี่ยมผืนผ้า 44"/>
            <p:cNvSpPr/>
            <p:nvPr/>
          </p:nvSpPr>
          <p:spPr>
            <a:xfrm>
              <a:off x="3367755" y="1721372"/>
              <a:ext cx="335328" cy="3600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</a:t>
              </a:r>
              <a:endParaRPr lang="th-TH" sz="20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grpSp>
        <p:nvGrpSpPr>
          <p:cNvPr id="44" name="กลุ่ม 49"/>
          <p:cNvGrpSpPr/>
          <p:nvPr/>
        </p:nvGrpSpPr>
        <p:grpSpPr>
          <a:xfrm>
            <a:off x="159158" y="1040472"/>
            <a:ext cx="3766751" cy="518930"/>
            <a:chOff x="193090" y="1622498"/>
            <a:chExt cx="3538676" cy="467037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45" name="กลุ่ม 50"/>
            <p:cNvGrpSpPr/>
            <p:nvPr/>
          </p:nvGrpSpPr>
          <p:grpSpPr>
            <a:xfrm>
              <a:off x="193090" y="1622498"/>
              <a:ext cx="3538676" cy="467037"/>
              <a:chOff x="361930" y="1164777"/>
              <a:chExt cx="4659438" cy="467037"/>
            </a:xfrm>
          </p:grpSpPr>
          <p:sp>
            <p:nvSpPr>
              <p:cNvPr id="47" name="สี่เหลี่ยมผืนผ้ามุมมน 10"/>
              <p:cNvSpPr/>
              <p:nvPr/>
            </p:nvSpPr>
            <p:spPr>
              <a:xfrm>
                <a:off x="361930" y="1184278"/>
                <a:ext cx="4659438" cy="437756"/>
              </a:xfrm>
              <a:prstGeom prst="roundRect">
                <a:avLst/>
              </a:prstGeom>
              <a:solidFill>
                <a:srgbClr val="E7E5DD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8" name="สี่เหลี่ยมผืนผ้ามุมมน 10"/>
              <p:cNvSpPr/>
              <p:nvPr/>
            </p:nvSpPr>
            <p:spPr>
              <a:xfrm>
                <a:off x="361930" y="1169851"/>
                <a:ext cx="4142851" cy="461963"/>
              </a:xfrm>
              <a:prstGeom prst="roundRect">
                <a:avLst/>
              </a:prstGeom>
              <a:solidFill>
                <a:srgbClr val="96877A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 defTabSz="761945">
                  <a:defRPr/>
                </a:pPr>
                <a:endParaRPr lang="th-TH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สี่เหลี่ยมผืนผ้ามุมมน 10"/>
              <p:cNvSpPr/>
              <p:nvPr/>
            </p:nvSpPr>
            <p:spPr>
              <a:xfrm>
                <a:off x="361930" y="1164777"/>
                <a:ext cx="4046288" cy="464179"/>
              </a:xfrm>
              <a:prstGeom prst="roundRect">
                <a:avLst/>
              </a:prstGeom>
              <a:solidFill>
                <a:schemeClr val="bg1">
                  <a:lumMod val="95000"/>
                  <a:alpha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5 </a:t>
                </a:r>
                <a:r>
                  <a:rPr lang="en-US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rgbClr val="002060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เพื่อพิจารณา</a:t>
                </a:r>
              </a:p>
            </p:txBody>
          </p:sp>
        </p:grpSp>
        <p:sp>
          <p:nvSpPr>
            <p:cNvPr id="46" name="สี่เหลี่ยมผืนผ้า 51"/>
            <p:cNvSpPr/>
            <p:nvPr/>
          </p:nvSpPr>
          <p:spPr>
            <a:xfrm>
              <a:off x="3372540" y="1711085"/>
              <a:ext cx="330102" cy="3600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2000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</a:t>
              </a:r>
              <a:endParaRPr lang="th-TH" sz="20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09428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380753"/>
              </p:ext>
            </p:extLst>
          </p:nvPr>
        </p:nvGraphicFramePr>
        <p:xfrm>
          <a:off x="16695" y="606203"/>
          <a:ext cx="10143305" cy="5108797"/>
        </p:xfrm>
        <a:graphic>
          <a:graphicData uri="http://schemas.openxmlformats.org/drawingml/2006/table">
            <a:tbl>
              <a:tblPr firstRow="1" bandRow="1"/>
              <a:tblGrid>
                <a:gridCol w="5255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7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257">
                <a:tc grid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2565</a:t>
                      </a: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tc hMerge="1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15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1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6 การดำเนินงานตามนโยบายรัฐ/กระทรวงการคลัง</a:t>
                      </a:r>
                      <a:endParaRPr lang="th-TH" sz="11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spcAft>
                          <a:spcPts val="50"/>
                        </a:spcAft>
                      </a:pPr>
                      <a:r>
                        <a:rPr lang="en-US" sz="11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</a:t>
                      </a:r>
                      <a:r>
                        <a:rPr lang="th-TH" sz="10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ตัวชี้วัดที่ 6.1 การใช้จ่ายเงินตามแผนการใช้จ่ายที่ได้รับอนุมัติ</a:t>
                      </a:r>
                    </a:p>
                    <a:p>
                      <a:pPr>
                        <a:spcAft>
                          <a:spcPts val="50"/>
                        </a:spcAft>
                      </a:pPr>
                      <a:r>
                        <a:rPr lang="th-TH" sz="10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      (1) ร้อยละการใช้จ่ายงบลงทุนเทียบกับแผนการใช้จ่ายงบลงทุน                </a:t>
                      </a:r>
                    </a:p>
                    <a:p>
                      <a:pPr>
                        <a:spcAft>
                          <a:spcPts val="50"/>
                        </a:spcAft>
                      </a:pPr>
                      <a:r>
                        <a:rPr lang="th-TH" sz="10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           ประจำปีบัญชี 2565 </a:t>
                      </a:r>
                    </a:p>
                    <a:p>
                      <a:pPr>
                        <a:spcAft>
                          <a:spcPts val="50"/>
                        </a:spcAft>
                      </a:pPr>
                      <a:r>
                        <a:rPr lang="th-TH" sz="11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1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1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6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460470"/>
              </p:ext>
            </p:extLst>
          </p:nvPr>
        </p:nvGraphicFramePr>
        <p:xfrm>
          <a:off x="16695" y="1793386"/>
          <a:ext cx="5251982" cy="39299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6847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013551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068636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035586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107362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54746">
                <a:tc gridSpan="5"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40593"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>
                    <a:solidFill>
                      <a:srgbClr val="D6D2C4">
                        <a:alpha val="9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2405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9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0" i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3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th-TH" sz="900" b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900" b="0" i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5</a:t>
                      </a:r>
                      <a:endParaRPr lang="en-US" sz="900" b="0" i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81023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ใช้จ่ายได้                   น้อยกว่า                    มติ ครม. ร้อยละ 12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(88%)</a:t>
                      </a:r>
                      <a:endParaRPr lang="en-US" sz="8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ใช้จ่ายได้                   น้อยกว่า                    มติ ครม. ร้อยละ 9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(91%)</a:t>
                      </a:r>
                      <a:endParaRPr lang="en-US" sz="8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ใช้จ่ายได้                   น้อยกว่า                    มติ ครม. ร้อยละ 6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(94%)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ใช้จ่ายได้                   น้อยกว่า                    มติ ครม. ร้อยละ 3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(97%)</a:t>
                      </a:r>
                      <a:endParaRPr lang="en-US" sz="8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ใช้จ่ายได้                   ตามมติ ครม.                    ร้อยละ 100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(100%)</a:t>
                      </a:r>
                      <a:endParaRPr lang="en-US" sz="8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  <a:tr h="2360990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200" b="1" i="0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200" b="1" i="0" u="non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b="1" i="0" u="non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200" b="1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5</a:t>
                      </a:r>
                      <a:r>
                        <a:rPr lang="th-TH" sz="12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</a:t>
                      </a:r>
                    </a:p>
                    <a:p>
                      <a:pPr marL="171450" indent="-171450" algn="l">
                        <a:lnSpc>
                          <a:spcPct val="120000"/>
                        </a:lnSpc>
                        <a:buFontTx/>
                        <a:buChar char="-"/>
                      </a:pP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งบประมาณจัดสรร </a:t>
                      </a:r>
                      <a:r>
                        <a:rPr lang="en-US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3,912,300</a:t>
                      </a:r>
                      <a:r>
                        <a:rPr lang="th-TH" sz="12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บาท </a:t>
                      </a:r>
                    </a:p>
                    <a:p>
                      <a:pPr marL="171450" indent="-171450" algn="l">
                        <a:lnSpc>
                          <a:spcPct val="120000"/>
                        </a:lnSpc>
                        <a:buFontTx/>
                        <a:buChar char="-"/>
                      </a:pPr>
                      <a:r>
                        <a:rPr lang="th-TH" sz="12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เบิกจ่ายได้ 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3,875,116</a:t>
                      </a:r>
                      <a:r>
                        <a:rPr lang="th-TH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h-TH" sz="12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บาท คิดเป็นร้อยละ 99.05</a:t>
                      </a:r>
                    </a:p>
                    <a:p>
                      <a:pPr marL="171450" indent="-171450" algn="l">
                        <a:lnSpc>
                          <a:spcPct val="120000"/>
                        </a:lnSpc>
                        <a:buFontTx/>
                        <a:buChar char="-"/>
                      </a:pPr>
                      <a:r>
                        <a:rPr lang="th-TH" sz="12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คงเหลือ 37,181 บาท </a:t>
                      </a:r>
                    </a:p>
                    <a:p>
                      <a:pPr algn="l"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r>
                        <a:rPr lang="th-TH" sz="1200" b="1" u="sng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ผลงานที่คาดว่าจะดำเนินงานต่อไป</a:t>
                      </a: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th-TH" sz="1200" b="0" u="none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- ใช้จ่ายได้ตามมติ ครม. ร้อยละ 100</a:t>
                      </a: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th-TH" sz="1200" b="1" u="sng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   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220223"/>
                  </a:ext>
                </a:extLst>
              </a:tr>
            </a:tbl>
          </a:graphicData>
        </a:graphic>
      </p:graphicFrame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รายงานผลการดำเนินงานการประเมินผลการดำเนินงานทุนหมุนเวียน ประจำปี 2565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4183369569"/>
              </p:ext>
            </p:extLst>
          </p:nvPr>
        </p:nvGraphicFramePr>
        <p:xfrm>
          <a:off x="5533053" y="1095022"/>
          <a:ext cx="4447009" cy="4564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068121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81868"/>
              </p:ext>
            </p:extLst>
          </p:nvPr>
        </p:nvGraphicFramePr>
        <p:xfrm>
          <a:off x="16695" y="606203"/>
          <a:ext cx="10143305" cy="5108797"/>
        </p:xfrm>
        <a:graphic>
          <a:graphicData uri="http://schemas.openxmlformats.org/drawingml/2006/table">
            <a:tbl>
              <a:tblPr firstRow="1" bandRow="1"/>
              <a:tblGrid>
                <a:gridCol w="5255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7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257">
                <a:tc grid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2565</a:t>
                      </a: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tc hMerge="1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15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200" b="1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6 การดำเนินงานตามนโยบายรัฐ/กระทรวงการคลัง</a:t>
                      </a:r>
                      <a:endParaRPr lang="th-TH" sz="12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spcAft>
                          <a:spcPts val="50"/>
                        </a:spcAft>
                      </a:pPr>
                      <a:r>
                        <a:rPr lang="en-US" sz="14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</a:t>
                      </a:r>
                      <a:r>
                        <a:rPr lang="th-TH" sz="11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ตัวชี้วัดที่ 6.1 การใช้จ่ายเงินตามแผนการใช้จ่ายที่ได้รับอนุมัติ</a:t>
                      </a:r>
                    </a:p>
                    <a:p>
                      <a:pPr>
                        <a:spcAft>
                          <a:spcPts val="50"/>
                        </a:spcAft>
                      </a:pPr>
                      <a:r>
                        <a:rPr lang="th-TH" sz="11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      (2) ร้อยละการใช้จ่ายภาพรวมเทียบกับแผนการใช้จ่ายภาพรวม</a:t>
                      </a:r>
                    </a:p>
                    <a:p>
                      <a:pPr>
                        <a:spcAft>
                          <a:spcPts val="50"/>
                        </a:spcAft>
                      </a:pPr>
                      <a:r>
                        <a:rPr lang="th-TH" sz="11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           ประจำปีบัญชี 2565 </a:t>
                      </a:r>
                    </a:p>
                    <a:p>
                      <a:pPr>
                        <a:spcAft>
                          <a:spcPts val="50"/>
                        </a:spcAft>
                      </a:pPr>
                      <a:endParaRPr lang="th-TH" sz="11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kern="1200" cap="none" dirty="0">
                        <a:solidFill>
                          <a:schemeClr val="dk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1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1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6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647486"/>
              </p:ext>
            </p:extLst>
          </p:nvPr>
        </p:nvGraphicFramePr>
        <p:xfrm>
          <a:off x="16695" y="1813277"/>
          <a:ext cx="5251982" cy="3948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6847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013551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068636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035586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107362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53235">
                <a:tc gridSpan="5"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 anchor="ctr"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39166"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 anchor="ctr"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 anchor="ctr">
                    <a:solidFill>
                      <a:srgbClr val="D6D2C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25691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0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anchor="ctr">
                    <a:solidFill>
                      <a:srgbClr val="F6E6E9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b="0" i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3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000" b="0" i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5</a:t>
                      </a:r>
                      <a:endParaRPr lang="en-US" sz="1000" b="0" i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80542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ใช้จ่ายได้                   น้อยกว่า                    มติ ครม. ร้อยละ 12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(88%)</a:t>
                      </a:r>
                      <a:endParaRPr lang="en-US" sz="8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rgbClr val="F6E6E9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ใช้จ่ายได้                   น้อยกว่า                    มติ ครม. ร้อยละ 9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(91%)</a:t>
                      </a:r>
                      <a:endParaRPr lang="en-US" sz="8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ใช้จ่ายได้                   น้อยกว่า                    มติ ครม. ร้อยละ 6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(94%)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ใช้จ่ายได้                   น้อยกว่า                    มติ ครม. ร้อยละ 3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(97%)</a:t>
                      </a:r>
                      <a:endParaRPr lang="en-US" sz="8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ใช้จ่ายได้                   ตามมติ ครม.                    ร้อยละ 100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8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(100%)</a:t>
                      </a:r>
                      <a:endParaRPr lang="en-US" sz="8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  <a:tr h="2346985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200" b="1" i="0" u="sng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200" b="1" i="0" u="none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b="1" i="0" u="none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200" b="1" i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1</a:t>
                      </a:r>
                      <a:endParaRPr lang="th-TH" sz="1200" b="0" i="0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th-TH" sz="1200" b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- งบประมาณจัดสรร</a:t>
                      </a:r>
                      <a:r>
                        <a:rPr lang="th-TH" sz="12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1,044,495,500</a:t>
                      </a:r>
                      <a:r>
                        <a:rPr lang="th-TH" sz="12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บาท </a:t>
                      </a:r>
                    </a:p>
                    <a:p>
                      <a:pPr marL="0" indent="0" algn="l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th-TH" sz="12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- ผลการเบิกจ่าย </a:t>
                      </a:r>
                      <a:r>
                        <a:rPr lang="en-US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742,454,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299.63 </a:t>
                      </a:r>
                      <a:r>
                        <a:rPr lang="th-TH" sz="12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บาท คิดเป็นร้อยละ 71.08  </a:t>
                      </a:r>
                      <a:endParaRPr lang="en-US" sz="1200" b="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marL="0" indent="0" algn="l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th-TH" sz="12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คงเหลือ 302,041,200.37 บาท</a:t>
                      </a:r>
                    </a:p>
                    <a:p>
                      <a:pPr marL="0" indent="0" algn="l">
                        <a:lnSpc>
                          <a:spcPct val="120000"/>
                        </a:lnSpc>
                        <a:buFontTx/>
                        <a:buNone/>
                      </a:pPr>
                      <a:endParaRPr lang="th-TH" sz="1200" b="1" u="sng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marL="0" indent="0" algn="l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th-TH" sz="1200" b="1" u="sng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ผลงานที่คาดว่าจะดำเนินการต่อไป</a:t>
                      </a:r>
                    </a:p>
                    <a:p>
                      <a:pPr marL="0" indent="0" algn="l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th-TH" sz="1200" b="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- เร่งรัดการใช้จ่ายได้ตามมติ ครม. ร้อยละ 77 ภายในไตรมาสที่ 3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220223"/>
                  </a:ext>
                </a:extLst>
              </a:tr>
            </a:tbl>
          </a:graphicData>
        </a:graphic>
      </p:graphicFrame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รายงานผลการดำเนินงานการประเมินผลการดำเนินงานทุนหมุนเวียน ประจำปี 2565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452788391"/>
              </p:ext>
            </p:extLst>
          </p:nvPr>
        </p:nvGraphicFramePr>
        <p:xfrm>
          <a:off x="5504829" y="1259771"/>
          <a:ext cx="4419018" cy="4455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"/>
          <p:cNvSpPr/>
          <p:nvPr/>
        </p:nvSpPr>
        <p:spPr>
          <a:xfrm>
            <a:off x="7118794" y="4150337"/>
            <a:ext cx="672663" cy="304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69.69</a:t>
            </a:r>
            <a:endParaRPr lang="th-TH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504421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457614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278554"/>
              </p:ext>
            </p:extLst>
          </p:nvPr>
        </p:nvGraphicFramePr>
        <p:xfrm>
          <a:off x="16695" y="606203"/>
          <a:ext cx="10143305" cy="5108797"/>
        </p:xfrm>
        <a:graphic>
          <a:graphicData uri="http://schemas.openxmlformats.org/drawingml/2006/table">
            <a:tbl>
              <a:tblPr firstRow="1" bandRow="1"/>
              <a:tblGrid>
                <a:gridCol w="5255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7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257">
                <a:tc grid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2565</a:t>
                      </a: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tc hMerge="1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15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Aft>
                          <a:spcPts val="100"/>
                        </a:spcAft>
                      </a:pPr>
                      <a:r>
                        <a:rPr lang="th-TH" sz="1100" b="1" spc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100" b="1" spc="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100" b="1" spc="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</a:t>
                      </a:r>
                      <a:r>
                        <a:rPr lang="th-TH" sz="1100" b="1" spc="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การดำเนินงานตามนโยบายรัฐ/กระทรวงการคลัง</a:t>
                      </a:r>
                      <a:endParaRPr lang="th-TH" sz="1100" spc="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50"/>
                        </a:spcAft>
                      </a:pPr>
                      <a:r>
                        <a:rPr lang="th-TH" sz="1100" b="1" spc="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ตัวชี้วัดที่ 6.2 การจ่ายเงินและการรับเงินของทุนหมุนเวียนผ่านระบบ   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50"/>
                        </a:spcAft>
                      </a:pPr>
                      <a:r>
                        <a:rPr lang="th-TH" sz="1100" b="1" spc="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      อิเล็กทรอนิกส์</a:t>
                      </a:r>
                      <a:endParaRPr lang="th-TH" sz="1100" spc="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spcAft>
                          <a:spcPts val="50"/>
                        </a:spcAft>
                      </a:pPr>
                      <a:endParaRPr lang="th-TH" sz="11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kern="1200" cap="none" dirty="0">
                        <a:solidFill>
                          <a:schemeClr val="dk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1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1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6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08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088299"/>
              </p:ext>
            </p:extLst>
          </p:nvPr>
        </p:nvGraphicFramePr>
        <p:xfrm>
          <a:off x="-7955" y="1577895"/>
          <a:ext cx="5285034" cy="4201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3309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019930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075361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042103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114331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64809">
                <a:tc gridSpan="5"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 anchor="ctr"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50097"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 anchor="ctr"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 anchor="ctr">
                    <a:solidFill>
                      <a:srgbClr val="D6D2C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1283221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ทุนหมุนเวียนดำเนินการจ่ายเงิน และ                           รับเงินผ่านระบบอิเล็กทรอนิกส์                         ไม่ครบถ้วน                ทุกกิจกรรม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1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h-TH" sz="7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8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700" b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th-TH" sz="7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ทุนหมุนเวียนสามารถดำเนินการจ่ายเงินและรับเงินผ่านระบบอิเล็กทรอนิกส์ได้ร้อยละ 100 ของกิจกรรมทั้งหมด</a:t>
                      </a:r>
                      <a:endParaRPr lang="en-US" sz="900" b="0" i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endParaRPr lang="en-US" sz="7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2338978">
                <a:tc gridSpan="5"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th-TH" sz="1200" b="1" i="0" u="sng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200" b="1" i="0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</a:t>
                      </a:r>
                      <a:r>
                        <a:rPr lang="th-TH" sz="1200" b="1" i="0" u="non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b="1" i="0" u="non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: </a:t>
                      </a:r>
                      <a:r>
                        <a:rPr lang="th-TH" sz="1200" b="1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ได้ค่าเกณฑ์วัดระดับ 5</a:t>
                      </a:r>
                      <a:r>
                        <a:rPr lang="th-TH" sz="12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</a:t>
                      </a:r>
                      <a:endParaRPr lang="en-US" sz="1200" b="0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ในปีบัญชี 256</a:t>
                      </a:r>
                      <a:r>
                        <a:rPr lang="en-US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สำนักงานกองทุนพัฒนาบทบาทสตรี สามารถดำเนินการต่อเนื่องในด้านการจ่ายเงินและการรับเงินผ่านระบบ </a:t>
                      </a:r>
                      <a:r>
                        <a:rPr lang="en-US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KTB 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Corporate Online </a:t>
                      </a: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ได้ครบถ้วนในกิจกรรมด้านการรับ - การจ่ายเงิน</a:t>
                      </a:r>
                      <a:endParaRPr lang="en-US" sz="12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200" b="1" i="0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ผลงานที่คาดว่าจะดำเนินการต่อไป</a:t>
                      </a:r>
                      <a:r>
                        <a:rPr lang="th-TH" sz="1200" b="0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</a:t>
                      </a:r>
                      <a:endParaRPr lang="en-US" sz="1200" b="0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thaiDist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จัดเก็บเอกสารหลักฐานในการจ่ายเงินและรับเงินของกองทุนพัฒนาบทบาทสตรีผ่านระบบอิเล็กทรอนิกส์ของเดือนพฤษภาคม</a:t>
                      </a:r>
                      <a:r>
                        <a:rPr lang="th-TH" sz="1200" kern="12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2565  </a:t>
                      </a:r>
                      <a:endParaRPr lang="th-TH" sz="10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220223"/>
                  </a:ext>
                </a:extLst>
              </a:tr>
            </a:tbl>
          </a:graphicData>
        </a:graphic>
      </p:graphicFrame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7955" y="-13815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รายงานผลการดำเนินงานการประเมินผลการดำเนินงานทุนหมุนเวียน ประจำปี 2565</a:t>
            </a:r>
            <a:endParaRPr lang="th-TH" sz="20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813337211"/>
              </p:ext>
            </p:extLst>
          </p:nvPr>
        </p:nvGraphicFramePr>
        <p:xfrm>
          <a:off x="5526792" y="1013692"/>
          <a:ext cx="4383494" cy="4701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312739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0" y="2238461"/>
            <a:ext cx="10160000" cy="1613756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4.3 รายงานผลตามประกาศคณะกรรมการบริหารกองทุนพัฒนาบทบาทสตรี </a:t>
            </a:r>
            <a:b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เรื่อง หลักเกณฑ์ วิธีการ และเงื่อนไขเกี่ยวกับการลดอัตราดอกเบี้ยเงินกู้และอัตราดอกเบี้ย</a:t>
            </a:r>
            <a:b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ผิดนัดกองทุนพัฒนาบทบาทสตรี พ.ศ. 2563 (ฉบับที่ 4)                               </a:t>
            </a:r>
            <a:endParaRPr lang="en-US" sz="19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>
              <a:lnSpc>
                <a:spcPct val="130000"/>
              </a:lnSpc>
            </a:pPr>
            <a:endParaRPr lang="en-GB" sz="20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34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37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38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39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49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50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40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41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4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4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4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5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36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46471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2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7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8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9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0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3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64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65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6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</p:spTree>
    <p:extLst>
      <p:ext uri="{BB962C8B-B14F-4D97-AF65-F5344CB8AC3E}">
        <p14:creationId xmlns:p14="http://schemas.microsoft.com/office/powerpoint/2010/main" val="4226281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34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37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38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39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49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50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40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41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4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4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4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5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36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46471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aphicFrame>
        <p:nvGraphicFramePr>
          <p:cNvPr id="31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773383"/>
              </p:ext>
            </p:extLst>
          </p:nvPr>
        </p:nvGraphicFramePr>
        <p:xfrm>
          <a:off x="285044" y="1754641"/>
          <a:ext cx="9575799" cy="2333377"/>
        </p:xfrm>
        <a:graphic>
          <a:graphicData uri="http://schemas.openxmlformats.org/drawingml/2006/table">
            <a:tbl>
              <a:tblPr firstRow="1" firstCol="1" bandRow="1">
                <a:effectLst/>
              </a:tblPr>
              <a:tblGrid>
                <a:gridCol w="818091">
                  <a:extLst>
                    <a:ext uri="{9D8B030D-6E8A-4147-A177-3AD203B41FA5}">
                      <a16:colId xmlns:a16="http://schemas.microsoft.com/office/drawing/2014/main" val="675763228"/>
                    </a:ext>
                  </a:extLst>
                </a:gridCol>
                <a:gridCol w="1453407">
                  <a:extLst>
                    <a:ext uri="{9D8B030D-6E8A-4147-A177-3AD203B41FA5}">
                      <a16:colId xmlns:a16="http://schemas.microsoft.com/office/drawing/2014/main" val="4133390910"/>
                    </a:ext>
                  </a:extLst>
                </a:gridCol>
                <a:gridCol w="1540363">
                  <a:extLst>
                    <a:ext uri="{9D8B030D-6E8A-4147-A177-3AD203B41FA5}">
                      <a16:colId xmlns:a16="http://schemas.microsoft.com/office/drawing/2014/main" val="524894574"/>
                    </a:ext>
                  </a:extLst>
                </a:gridCol>
                <a:gridCol w="1217384">
                  <a:extLst>
                    <a:ext uri="{9D8B030D-6E8A-4147-A177-3AD203B41FA5}">
                      <a16:colId xmlns:a16="http://schemas.microsoft.com/office/drawing/2014/main" val="1446939428"/>
                    </a:ext>
                  </a:extLst>
                </a:gridCol>
                <a:gridCol w="1118005">
                  <a:extLst>
                    <a:ext uri="{9D8B030D-6E8A-4147-A177-3AD203B41FA5}">
                      <a16:colId xmlns:a16="http://schemas.microsoft.com/office/drawing/2014/main" val="262646057"/>
                    </a:ext>
                  </a:extLst>
                </a:gridCol>
                <a:gridCol w="1329184">
                  <a:extLst>
                    <a:ext uri="{9D8B030D-6E8A-4147-A177-3AD203B41FA5}">
                      <a16:colId xmlns:a16="http://schemas.microsoft.com/office/drawing/2014/main" val="1655999410"/>
                    </a:ext>
                  </a:extLst>
                </a:gridCol>
                <a:gridCol w="2099365">
                  <a:extLst>
                    <a:ext uri="{9D8B030D-6E8A-4147-A177-3AD203B41FA5}">
                      <a16:colId xmlns:a16="http://schemas.microsoft.com/office/drawing/2014/main" val="321837448"/>
                    </a:ext>
                  </a:extLst>
                </a:gridCol>
              </a:tblGrid>
              <a:tr h="53370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45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5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โครงการ</a:t>
                      </a:r>
                      <a:br>
                        <a:rPr lang="th-TH" sz="145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45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ที่ได้รับอนุมัติ</a:t>
                      </a:r>
                      <a:endParaRPr lang="en-US" sz="145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45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50" b="1" spc="-4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จำนวนเงิน</a:t>
                      </a:r>
                      <a:br>
                        <a:rPr lang="th-TH" sz="1450" b="1" spc="-4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450" b="1" spc="-4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ที่อนุมัติ</a:t>
                      </a:r>
                      <a:endParaRPr lang="en-US" sz="1450" b="1" spc="-4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5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รายละเอียดโครงการ</a:t>
                      </a:r>
                      <a:endParaRPr lang="en-US" sz="145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45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50" b="1" spc="-8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โครงการ</a:t>
                      </a:r>
                      <a:br>
                        <a:rPr lang="th-TH" sz="1450" b="1" spc="-8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450" b="1" spc="-8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ที่ผิดนัดชำระหนี้</a:t>
                      </a:r>
                      <a:r>
                        <a:rPr lang="th-TH" sz="1450" b="1" spc="-25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หลังได้รับอนุมัติ</a:t>
                      </a:r>
                      <a:endParaRPr lang="en-US" sz="145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50" b="1" spc="-25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จำนวนเงินรายงวด</a:t>
                      </a:r>
                      <a:endParaRPr lang="en-US" sz="145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5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ที่ได้รับชำระแล้ว</a:t>
                      </a:r>
                      <a:endParaRPr lang="en-US" sz="145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745148"/>
                  </a:ext>
                </a:extLst>
              </a:tr>
              <a:tr h="94311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5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ปรับโครงสร้างหนี้</a:t>
                      </a:r>
                      <a:endParaRPr lang="en-US" sz="145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5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ยกเลิก</a:t>
                      </a:r>
                      <a:br>
                        <a:rPr lang="th-TH" sz="145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45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เข้าร่วมมาตรการ</a:t>
                      </a:r>
                      <a:endParaRPr lang="en-US" sz="145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45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ปิดโครงการ</a:t>
                      </a:r>
                      <a:endParaRPr lang="en-US" sz="145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5946513"/>
                  </a:ext>
                </a:extLst>
              </a:tr>
              <a:tr h="4282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2,759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253,260,463.46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th-TH" sz="1400" spc="-25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2,578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th-TH" sz="1400" spc="-25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46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23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,114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1,464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882007"/>
                  </a:ext>
                </a:extLst>
              </a:tr>
              <a:tr h="42827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จำนวนเงิน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th-TH" sz="1400" spc="-25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234</a:t>
                      </a:r>
                      <a:r>
                        <a:rPr lang="en-US" sz="1400" spc="-25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,196,260.89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th-TH" sz="1400" spc="-3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</a:t>
                      </a:r>
                      <a:r>
                        <a:rPr lang="en-US" sz="1400" spc="-3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,033,893.05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417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,181.77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th-TH" sz="1400" spc="-4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113</a:t>
                      </a:r>
                      <a:r>
                        <a:rPr lang="en-US" sz="1400" spc="-4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,335,544.28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21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,744,248.35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5169773"/>
                  </a:ext>
                </a:extLst>
              </a:tr>
            </a:tbl>
          </a:graphicData>
        </a:graphic>
      </p:graphicFrame>
      <p:sp>
        <p:nvSpPr>
          <p:cNvPr id="51" name="สี่เหลี่ยมผืนผ้ามุมมน 189"/>
          <p:cNvSpPr/>
          <p:nvPr/>
        </p:nvSpPr>
        <p:spPr>
          <a:xfrm>
            <a:off x="7445022" y="4802458"/>
            <a:ext cx="2482162" cy="322397"/>
          </a:xfrm>
          <a:prstGeom prst="roundRect">
            <a:avLst/>
          </a:prstGeom>
          <a:solidFill>
            <a:schemeClr val="accent3">
              <a:lumMod val="40000"/>
              <a:lumOff val="60000"/>
              <a:alpha val="7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16 มิถุนายน 2565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-36281" y="-222288"/>
            <a:ext cx="10205749" cy="1607012"/>
            <a:chOff x="-36281" y="-222288"/>
            <a:chExt cx="10205749" cy="1607012"/>
          </a:xfrm>
        </p:grpSpPr>
        <p:grpSp>
          <p:nvGrpSpPr>
            <p:cNvPr id="5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36281" y="-17123"/>
              <a:ext cx="10205749" cy="870909"/>
              <a:chOff x="-41176" y="-180236"/>
              <a:chExt cx="9185176" cy="783820"/>
            </a:xfrm>
          </p:grpSpPr>
          <p:sp>
            <p:nvSpPr>
              <p:cNvPr id="5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39988" y="85700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41176" y="-180236"/>
                <a:ext cx="9173747" cy="706285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5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79865" y="-222288"/>
              <a:ext cx="4372181" cy="1607012"/>
              <a:chOff x="5480255" y="-436890"/>
              <a:chExt cx="3934964" cy="1446311"/>
            </a:xfrm>
          </p:grpSpPr>
          <p:sp>
            <p:nvSpPr>
              <p:cNvPr id="55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71342" y="-159480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5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80255" y="-436890"/>
                <a:ext cx="1720549" cy="144631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5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891417" y="-117146"/>
                <a:ext cx="943202" cy="6222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32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99153" y="-44068"/>
            <a:ext cx="5680712" cy="767636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20000"/>
              </a:lnSpc>
            </a:pPr>
            <a:r>
              <a:rPr lang="th-TH" sz="13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4.3 รายงานผลตามประกาศคณะกรรมการบริหารกองทุนพัฒนาบทบาทสตรี </a:t>
            </a:r>
            <a:br>
              <a:rPr lang="th-TH" sz="13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3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เรื่อง หลักเกณฑ์ วิธีการ และเงื่อนไขเกี่ยวกับการลดอัตราดอกเบี้ยเงินกู้</a:t>
            </a:r>
            <a:br>
              <a:rPr lang="th-TH" sz="13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3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และอัตราดอกเบี้ยผิดนัดกองทุนพัฒนาบทบาทสตรี พ.ศ. 2563 (ฉบับที่ 4)                               </a:t>
            </a:r>
            <a:endParaRPr lang="en-US" sz="1300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30000"/>
              </a:lnSpc>
            </a:pPr>
            <a:endParaRPr lang="en-GB" sz="1400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336511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0" y="2488344"/>
            <a:ext cx="10160000" cy="1613756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1900" b="1" spc="-7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4.4 </a:t>
            </a:r>
            <a: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ขอความอนุเคราะห์ชะลอการชำระหนี้และการดำเนินคดี</a:t>
            </a:r>
            <a:b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ของคณะอนุกรรมการแก้ไขปัญหาหนี้สินของเกษตรกร สำนักงานปลัดกระทรวงเกษตรและสหกรณ์</a:t>
            </a:r>
            <a:endParaRPr lang="en-US" sz="19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>
              <a:lnSpc>
                <a:spcPct val="130000"/>
              </a:lnSpc>
            </a:pPr>
            <a:endParaRPr lang="en-US" sz="1900" b="1" spc="-7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34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37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38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39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49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50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40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41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4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4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4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5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36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46471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2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7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8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9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0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3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64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65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6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</p:spTree>
    <p:extLst>
      <p:ext uri="{BB962C8B-B14F-4D97-AF65-F5344CB8AC3E}">
        <p14:creationId xmlns:p14="http://schemas.microsoft.com/office/powerpoint/2010/main" val="39853595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34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37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38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39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49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50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40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41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4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4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4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5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36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46471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03370" y="999716"/>
            <a:ext cx="9739148" cy="4233149"/>
            <a:chOff x="258371" y="1189954"/>
            <a:chExt cx="9739148" cy="4233149"/>
          </a:xfrm>
        </p:grpSpPr>
        <p:sp>
          <p:nvSpPr>
            <p:cNvPr id="71" name="สี่เหลี่ยมผืนผ้า: มุมมน 24">
              <a:extLst>
                <a:ext uri="{FF2B5EF4-FFF2-40B4-BE49-F238E27FC236}">
                  <a16:creationId xmlns:a16="http://schemas.microsoft.com/office/drawing/2014/main" id="{4597E44C-C20E-41FD-89B2-146659B29195}"/>
                </a:ext>
              </a:extLst>
            </p:cNvPr>
            <p:cNvSpPr/>
            <p:nvPr/>
          </p:nvSpPr>
          <p:spPr>
            <a:xfrm>
              <a:off x="258371" y="1189954"/>
              <a:ext cx="5084380" cy="1476545"/>
            </a:xfrm>
            <a:prstGeom prst="roundRect">
              <a:avLst/>
            </a:prstGeom>
            <a:solidFill>
              <a:srgbClr val="EDCDBB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thaiDist">
                <a:lnSpc>
                  <a:spcPct val="120000"/>
                </a:lnSpc>
              </a:pPr>
              <a:r>
                <a:rPr lang="th-TH" sz="1167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คณะอนุกรรมการแก้ไขปัญหาหนี้สินของเกษตรกร สำนักงานปลัดกระทรวงเกษตรและสหกรณ์ ได้มีหนังสือถึงประธานคณะกรรมการบริหารกองทุนพัฒนาบทบาทสตรี แจ้งว่าได้รับแจ้งจากสมาชิกสภาเครือข่ายประชาชนอีสาน (</a:t>
              </a:r>
              <a:r>
                <a:rPr lang="th-TH" sz="1167" b="1" spc="-40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สอส.) และสภาประชาชน 4 ภาค ขอให้ทางราชการมีหนังสือขอความอนุเคราะห์</a:t>
              </a:r>
              <a:r>
                <a:rPr lang="th-TH" sz="1167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กองทุนพัฒนาบทบาทสตรีในฐานะเจ้าหนี้พิจารณาชะลอการชำระหนี้</a:t>
              </a:r>
              <a:br>
                <a:rPr lang="th-TH" sz="1167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</a:br>
              <a:r>
                <a:rPr lang="th-TH" sz="1167" b="1" dirty="0">
                  <a:solidFill>
                    <a:srgbClr val="002060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และการดำเนินคดีออกไปก่อน ดังนี้</a:t>
              </a:r>
              <a:endParaRPr lang="th-TH" sz="1167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endParaRPr>
            </a:p>
          </p:txBody>
        </p:sp>
        <p:sp>
          <p:nvSpPr>
            <p:cNvPr id="72" name="ลูกศรขวา 1"/>
            <p:cNvSpPr/>
            <p:nvPr/>
          </p:nvSpPr>
          <p:spPr>
            <a:xfrm>
              <a:off x="2543269" y="4645217"/>
              <a:ext cx="376620" cy="350345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167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73" name="สี่เหลี่ยมผืนผ้า: มุมมน 24">
              <a:extLst>
                <a:ext uri="{FF2B5EF4-FFF2-40B4-BE49-F238E27FC236}">
                  <a16:creationId xmlns:a16="http://schemas.microsoft.com/office/drawing/2014/main" id="{4597E44C-C20E-41FD-89B2-146659B29195}"/>
                </a:ext>
              </a:extLst>
            </p:cNvPr>
            <p:cNvSpPr/>
            <p:nvPr/>
          </p:nvSpPr>
          <p:spPr>
            <a:xfrm>
              <a:off x="3163202" y="2769114"/>
              <a:ext cx="6834317" cy="156593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thaiDist">
                <a:lnSpc>
                  <a:spcPct val="120000"/>
                </a:lnSpc>
              </a:pPr>
              <a:r>
                <a:rPr lang="th-TH" sz="1167" b="1" dirty="0">
                  <a:solidFill>
                    <a:srgbClr val="002060"/>
                  </a:solidFill>
                  <a:latin typeface="Chulabhorn Likit Text" panose="00000500000000000000" pitchFamily="50" charset="-34"/>
                  <a:ea typeface="Times New Roman" panose="02020603050405020304" pitchFamily="18" charset="0"/>
                  <a:cs typeface="Chulabhorn Likit Text" panose="00000500000000000000" pitchFamily="50" charset="-34"/>
                </a:rPr>
                <a:t>มูลกรณีเรื่องดังกล่าวเกิดจากการทำหนังสือกู้ยืมเงินกองทุนพัฒนาบทบาทสตรีจังหวัด และคณะกรรมการบริหารกองทุนพัฒนาบทบาทสตรีได้มีคำสั่ง ที่ 443/2562 เรื่อง แต่งตั้งคณะอนุกรรมการบริหารกองทุนพัฒนาบทบาทสตรีระดับจังหวัด ลงวันที่ 27 พฤษภาคม พ.ศ. 2562 โดยกำหนดให้มีอำนาจหน้าที่</a:t>
              </a:r>
              <a:br>
                <a:rPr lang="th-TH" sz="1167" b="1" dirty="0">
                  <a:solidFill>
                    <a:srgbClr val="002060"/>
                  </a:solidFill>
                  <a:latin typeface="Chulabhorn Likit Text" panose="00000500000000000000" pitchFamily="50" charset="-34"/>
                  <a:ea typeface="Times New Roman" panose="02020603050405020304" pitchFamily="18" charset="0"/>
                  <a:cs typeface="Chulabhorn Likit Text" panose="00000500000000000000" pitchFamily="50" charset="-34"/>
                </a:rPr>
              </a:br>
              <a:r>
                <a:rPr lang="th-TH" sz="1167" b="1" dirty="0">
                  <a:solidFill>
                    <a:srgbClr val="002060"/>
                  </a:solidFill>
                  <a:latin typeface="Chulabhorn Likit Text" panose="00000500000000000000" pitchFamily="50" charset="-34"/>
                  <a:ea typeface="Times New Roman" panose="02020603050405020304" pitchFamily="18" charset="0"/>
                  <a:cs typeface="Chulabhorn Likit Text" panose="00000500000000000000" pitchFamily="50" charset="-34"/>
                </a:rPr>
                <a:t>ตามข้อ (1) (2) และ (10) ซึ่งมีอำนาจพิจารณากรณีนี้ได้ ประกอบกับการติดต่อประสานงานระหว่างเจ้าหน้าที่สำนักงานพัฒนาชุมชนจังหวัดกับสมาชิกลูกหนี้กองทุนพัฒนาบทบาทสตรี ย่อมจะมีความสะดวกรวดเร็วและมีประสิทธิภาพมากกว่าสำนักงานกองทุนพัฒนาบทบาทสตรี</a:t>
              </a:r>
            </a:p>
          </p:txBody>
        </p:sp>
        <p:sp>
          <p:nvSpPr>
            <p:cNvPr id="74" name="สี่เหลี่ยมผืนผ้า: มุมมน 24">
              <a:extLst>
                <a:ext uri="{FF2B5EF4-FFF2-40B4-BE49-F238E27FC236}">
                  <a16:creationId xmlns:a16="http://schemas.microsoft.com/office/drawing/2014/main" id="{4597E44C-C20E-41FD-89B2-146659B29195}"/>
                </a:ext>
              </a:extLst>
            </p:cNvPr>
            <p:cNvSpPr/>
            <p:nvPr/>
          </p:nvSpPr>
          <p:spPr>
            <a:xfrm>
              <a:off x="449678" y="3085088"/>
              <a:ext cx="1884480" cy="2012430"/>
            </a:xfrm>
            <a:prstGeom prst="roundRect">
              <a:avLst/>
            </a:prstGeom>
            <a:solidFill>
              <a:srgbClr val="CDD6C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th-TH" sz="1167" b="1" dirty="0">
                  <a:solidFill>
                    <a:srgbClr val="002060"/>
                  </a:solidFill>
                  <a:latin typeface="Chulabhorn Likit Text" panose="00000500000000000000" pitchFamily="50" charset="-34"/>
                  <a:ea typeface="Times New Roman" panose="02020603050405020304" pitchFamily="18" charset="0"/>
                  <a:cs typeface="Chulabhorn Likit Text" panose="00000500000000000000" pitchFamily="50" charset="-34"/>
                </a:rPr>
                <a:t>สำนักงานกองทุนพัฒนาบทบาทสตรี พิจารณาแล้วเห็นว่า</a:t>
              </a:r>
            </a:p>
          </p:txBody>
        </p:sp>
        <p:sp>
          <p:nvSpPr>
            <p:cNvPr id="75" name="ลูกศรขวา 18"/>
            <p:cNvSpPr/>
            <p:nvPr/>
          </p:nvSpPr>
          <p:spPr>
            <a:xfrm>
              <a:off x="2543270" y="3398666"/>
              <a:ext cx="376621" cy="350345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167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76" name="สี่เหลี่ยมผืนผ้า: มุมมน 24">
              <a:extLst>
                <a:ext uri="{FF2B5EF4-FFF2-40B4-BE49-F238E27FC236}">
                  <a16:creationId xmlns:a16="http://schemas.microsoft.com/office/drawing/2014/main" id="{4597E44C-C20E-41FD-89B2-146659B29195}"/>
                </a:ext>
              </a:extLst>
            </p:cNvPr>
            <p:cNvSpPr/>
            <p:nvPr/>
          </p:nvSpPr>
          <p:spPr>
            <a:xfrm>
              <a:off x="6408575" y="1221241"/>
              <a:ext cx="3436116" cy="380990"/>
            </a:xfrm>
            <a:prstGeom prst="roundRect">
              <a:avLst/>
            </a:prstGeom>
            <a:solidFill>
              <a:srgbClr val="FFE8D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th-TH" sz="1167" b="1" dirty="0">
                  <a:solidFill>
                    <a:srgbClr val="002060"/>
                  </a:solidFill>
                  <a:latin typeface="Chulabhorn Likit Text" panose="00000500000000000000" pitchFamily="50" charset="-34"/>
                  <a:ea typeface="Times New Roman" panose="02020603050405020304" pitchFamily="18" charset="0"/>
                  <a:cs typeface="Chulabhorn Likit Text" panose="00000500000000000000" pitchFamily="50" charset="-34"/>
                </a:rPr>
                <a:t>1. นางหทัยทิพย์ ธูปแพ หรือสีหาเสน (จังหวัดตรัง)</a:t>
              </a:r>
            </a:p>
          </p:txBody>
        </p:sp>
        <p:sp>
          <p:nvSpPr>
            <p:cNvPr id="77" name="สี่เหลี่ยมผืนผ้า: มุมมน 24">
              <a:extLst>
                <a:ext uri="{FF2B5EF4-FFF2-40B4-BE49-F238E27FC236}">
                  <a16:creationId xmlns:a16="http://schemas.microsoft.com/office/drawing/2014/main" id="{4597E44C-C20E-41FD-89B2-146659B29195}"/>
                </a:ext>
              </a:extLst>
            </p:cNvPr>
            <p:cNvSpPr/>
            <p:nvPr/>
          </p:nvSpPr>
          <p:spPr>
            <a:xfrm>
              <a:off x="6408575" y="1688568"/>
              <a:ext cx="2547665" cy="380990"/>
            </a:xfrm>
            <a:prstGeom prst="roundRect">
              <a:avLst/>
            </a:prstGeom>
            <a:solidFill>
              <a:srgbClr val="FFE8D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th-TH" sz="1167" b="1" dirty="0">
                  <a:solidFill>
                    <a:srgbClr val="002060"/>
                  </a:solidFill>
                  <a:latin typeface="Chulabhorn Likit Text" panose="00000500000000000000" pitchFamily="50" charset="-34"/>
                  <a:ea typeface="Times New Roman" panose="02020603050405020304" pitchFamily="18" charset="0"/>
                  <a:cs typeface="Chulabhorn Likit Text" panose="00000500000000000000" pitchFamily="50" charset="-34"/>
                </a:rPr>
                <a:t>2. นางอำไพ ทวีผล (จังหวัดตราด)</a:t>
              </a:r>
            </a:p>
          </p:txBody>
        </p:sp>
        <p:sp>
          <p:nvSpPr>
            <p:cNvPr id="78" name="สี่เหลี่ยมผืนผ้า: มุมมน 24">
              <a:extLst>
                <a:ext uri="{FF2B5EF4-FFF2-40B4-BE49-F238E27FC236}">
                  <a16:creationId xmlns:a16="http://schemas.microsoft.com/office/drawing/2014/main" id="{4597E44C-C20E-41FD-89B2-146659B29195}"/>
                </a:ext>
              </a:extLst>
            </p:cNvPr>
            <p:cNvSpPr/>
            <p:nvPr/>
          </p:nvSpPr>
          <p:spPr>
            <a:xfrm>
              <a:off x="6408575" y="2166833"/>
              <a:ext cx="2954391" cy="380990"/>
            </a:xfrm>
            <a:prstGeom prst="roundRect">
              <a:avLst/>
            </a:prstGeom>
            <a:solidFill>
              <a:srgbClr val="FFE8D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th-TH" sz="1167" b="1" dirty="0">
                  <a:solidFill>
                    <a:srgbClr val="002060"/>
                  </a:solidFill>
                  <a:latin typeface="Chulabhorn Likit Text" panose="00000500000000000000" pitchFamily="50" charset="-34"/>
                  <a:ea typeface="Times New Roman" panose="02020603050405020304" pitchFamily="18" charset="0"/>
                  <a:cs typeface="Chulabhorn Likit Text" panose="00000500000000000000" pitchFamily="50" charset="-34"/>
                </a:rPr>
                <a:t>3. นางสารา พละเลิศ (จังหวัดสุราษฎร์ธานี) </a:t>
              </a:r>
            </a:p>
          </p:txBody>
        </p:sp>
        <p:cxnSp>
          <p:nvCxnSpPr>
            <p:cNvPr id="79" name="ตัวเชื่อมต่อตรง 9"/>
            <p:cNvCxnSpPr>
              <a:stCxn id="71" idx="3"/>
            </p:cNvCxnSpPr>
            <p:nvPr/>
          </p:nvCxnSpPr>
          <p:spPr>
            <a:xfrm flipV="1">
              <a:off x="5342751" y="1890001"/>
              <a:ext cx="1065824" cy="38226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ตัวเชื่อมต่อตรง 23"/>
            <p:cNvCxnSpPr>
              <a:endCxn id="76" idx="1"/>
            </p:cNvCxnSpPr>
            <p:nvPr/>
          </p:nvCxnSpPr>
          <p:spPr>
            <a:xfrm>
              <a:off x="5884679" y="1411736"/>
              <a:ext cx="523895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ตัวเชื่อมต่อตรง 24"/>
            <p:cNvCxnSpPr/>
            <p:nvPr/>
          </p:nvCxnSpPr>
          <p:spPr>
            <a:xfrm>
              <a:off x="5884679" y="2354546"/>
              <a:ext cx="523896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สี่เหลี่ยมผืนผ้า: มุมมน 24">
              <a:extLst>
                <a:ext uri="{FF2B5EF4-FFF2-40B4-BE49-F238E27FC236}">
                  <a16:creationId xmlns:a16="http://schemas.microsoft.com/office/drawing/2014/main" id="{4597E44C-C20E-41FD-89B2-146659B29195}"/>
                </a:ext>
              </a:extLst>
            </p:cNvPr>
            <p:cNvSpPr/>
            <p:nvPr/>
          </p:nvSpPr>
          <p:spPr>
            <a:xfrm>
              <a:off x="3163202" y="4427612"/>
              <a:ext cx="6834317" cy="99549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thaiDist">
                <a:lnSpc>
                  <a:spcPct val="120000"/>
                </a:lnSpc>
              </a:pPr>
              <a:r>
                <a:rPr lang="th-TH" sz="1167" b="1" dirty="0">
                  <a:solidFill>
                    <a:srgbClr val="002060"/>
                  </a:solidFill>
                  <a:latin typeface="Chulabhorn Likit Text" panose="00000500000000000000" pitchFamily="50" charset="-34"/>
                  <a:ea typeface="Times New Roman" panose="02020603050405020304" pitchFamily="18" charset="0"/>
                  <a:cs typeface="Chulabhorn Likit Text" panose="00000500000000000000" pitchFamily="50" charset="-34"/>
                </a:rPr>
                <a:t>จึงได้มีหนังสือแจ้งให้สำนักงานพัฒนาชุมชนจังหวัดตรัง จังหวัดตราด และจังหวัดสุราษฎร์ธานี ดำเนินการตรวจสอบข้อเท็จจริงและพิจารณาเรื่องดังกล่าวให้แล้วเสร็จโดยเร็ว และแจ้งผลสมาชิกลูกหนี้ทราบโดยตรง </a:t>
              </a:r>
              <a:br>
                <a:rPr lang="th-TH" sz="1167" b="1" dirty="0">
                  <a:solidFill>
                    <a:srgbClr val="002060"/>
                  </a:solidFill>
                  <a:latin typeface="Chulabhorn Likit Text" panose="00000500000000000000" pitchFamily="50" charset="-34"/>
                  <a:ea typeface="Times New Roman" panose="02020603050405020304" pitchFamily="18" charset="0"/>
                  <a:cs typeface="Chulabhorn Likit Text" panose="00000500000000000000" pitchFamily="50" charset="-34"/>
                </a:rPr>
              </a:br>
              <a:r>
                <a:rPr lang="th-TH" sz="1167" b="1" dirty="0">
                  <a:solidFill>
                    <a:srgbClr val="002060"/>
                  </a:solidFill>
                  <a:latin typeface="Chulabhorn Likit Text" panose="00000500000000000000" pitchFamily="50" charset="-34"/>
                  <a:ea typeface="Times New Roman" panose="02020603050405020304" pitchFamily="18" charset="0"/>
                  <a:cs typeface="Chulabhorn Likit Text" panose="00000500000000000000" pitchFamily="50" charset="-34"/>
                </a:rPr>
                <a:t>พร้อมทั้งรายงานผลให้กรมการพัฒนาชุมชนทราบต่อไป</a:t>
              </a:r>
            </a:p>
          </p:txBody>
        </p:sp>
        <p:cxnSp>
          <p:nvCxnSpPr>
            <p:cNvPr id="83" name="ตัวเชื่อมต่อตรง 12"/>
            <p:cNvCxnSpPr/>
            <p:nvPr/>
          </p:nvCxnSpPr>
          <p:spPr>
            <a:xfrm>
              <a:off x="5884679" y="1411736"/>
              <a:ext cx="0" cy="945592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-23581" y="-210695"/>
            <a:ext cx="10193050" cy="1541268"/>
            <a:chOff x="-23581" y="-292863"/>
            <a:chExt cx="10193050" cy="1541268"/>
          </a:xfrm>
        </p:grpSpPr>
        <p:grpSp>
          <p:nvGrpSpPr>
            <p:cNvPr id="52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-85592"/>
              <a:ext cx="10193050" cy="739577"/>
              <a:chOff x="-29746" y="-241856"/>
              <a:chExt cx="9173747" cy="665619"/>
            </a:xfrm>
          </p:grpSpPr>
          <p:sp>
            <p:nvSpPr>
              <p:cNvPr id="57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46073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8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71133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59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60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241856"/>
                <a:ext cx="9173747" cy="525406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53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92863"/>
              <a:ext cx="4376902" cy="1541268"/>
              <a:chOff x="5491686" y="-500408"/>
              <a:chExt cx="3939213" cy="1387141"/>
            </a:xfrm>
          </p:grpSpPr>
          <p:sp>
            <p:nvSpPr>
              <p:cNvPr id="54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5451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55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50040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56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21194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8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181244" y="-488"/>
            <a:ext cx="6204045" cy="576849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30000"/>
              </a:lnSpc>
            </a:pPr>
            <a:r>
              <a:rPr lang="th-TH" sz="1200" b="1" spc="-7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4.4 </a:t>
            </a: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ขอความอนุเคราะห์ชะลอการชำระหนี้และการดำเนินคดีของคณะอนุกรรมการแก้ไขปัญหา</a:t>
            </a:r>
            <a:b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หนี้สินของเกษตรกร สำนักงานปลัดกระทรวงเกษตรและสหกรณ์</a:t>
            </a:r>
            <a:endParaRPr lang="en-US" sz="1200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785251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0" y="2488344"/>
            <a:ext cx="10160000" cy="1613756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th-TH" sz="1900" b="1" spc="-7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4.5 </a:t>
            </a:r>
            <a: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ขออนุมัติเปลี่ยนแปลงแผนการดำเนินงานและแผนการใช้จ่ายงบประมาณกองทุนพัฒนาบทบาทสตรี ประจำปีงบประมาณ พ.ศ. 2565</a:t>
            </a:r>
            <a:endParaRPr lang="en-US" sz="1900" b="1" spc="-7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34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37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38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39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49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50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40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41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4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4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4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5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36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46471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2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7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8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9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0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3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64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65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6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</p:spTree>
    <p:extLst>
      <p:ext uri="{BB962C8B-B14F-4D97-AF65-F5344CB8AC3E}">
        <p14:creationId xmlns:p14="http://schemas.microsoft.com/office/powerpoint/2010/main" val="32362340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34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37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38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39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49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50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40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41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4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4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4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5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36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46471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-23581" y="-210695"/>
            <a:ext cx="10193050" cy="1541268"/>
            <a:chOff x="-23581" y="-292863"/>
            <a:chExt cx="10193050" cy="1541268"/>
          </a:xfrm>
        </p:grpSpPr>
        <p:grpSp>
          <p:nvGrpSpPr>
            <p:cNvPr id="32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-85592"/>
              <a:ext cx="10193050" cy="739577"/>
              <a:chOff x="-29746" y="-241856"/>
              <a:chExt cx="9173747" cy="665619"/>
            </a:xfrm>
          </p:grpSpPr>
          <p:sp>
            <p:nvSpPr>
              <p:cNvPr id="55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46073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6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71133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57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58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241856"/>
                <a:ext cx="9173747" cy="525406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51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92863"/>
              <a:ext cx="4376902" cy="1541268"/>
              <a:chOff x="5491686" y="-500408"/>
              <a:chExt cx="3939213" cy="1387141"/>
            </a:xfrm>
          </p:grpSpPr>
          <p:sp>
            <p:nvSpPr>
              <p:cNvPr id="52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5451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53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50040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54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21194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193026" y="3711"/>
            <a:ext cx="6465653" cy="586175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30000"/>
              </a:lnSpc>
            </a:pPr>
            <a:r>
              <a:rPr lang="th-TH" sz="1300" b="1" spc="-70" dirty="0">
                <a:solidFill>
                  <a:srgbClr val="FCF8E8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4.5 </a:t>
            </a:r>
            <a:r>
              <a:rPr lang="th-TH" sz="1300" b="1" dirty="0">
                <a:solidFill>
                  <a:srgbClr val="FCF8E8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ขออนุมัติเปลี่ยนแปลงแผนการดำเนินงานและแผนการใช้จ่ายงบประมาณ</a:t>
            </a:r>
            <a:br>
              <a:rPr lang="th-TH" sz="1300" b="1" dirty="0">
                <a:solidFill>
                  <a:srgbClr val="FCF8E8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300" b="1" dirty="0">
                <a:solidFill>
                  <a:srgbClr val="FCF8E8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กองทุนพัฒนาบทบาทสตรี ประจำปีงบประมาณ พ.ศ. 2565</a:t>
            </a:r>
            <a:endParaRPr lang="en-US" sz="1300" b="1" spc="-70" dirty="0">
              <a:solidFill>
                <a:srgbClr val="FCF8E8"/>
              </a:solidFill>
              <a:effectLst/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sp>
        <p:nvSpPr>
          <p:cNvPr id="59" name="Text Box 8"/>
          <p:cNvSpPr txBox="1">
            <a:spLocks noChangeArrowheads="1"/>
          </p:cNvSpPr>
          <p:nvPr/>
        </p:nvSpPr>
        <p:spPr bwMode="auto">
          <a:xfrm>
            <a:off x="322178" y="1765769"/>
            <a:ext cx="3973609" cy="893228"/>
          </a:xfrm>
          <a:prstGeom prst="flowChartOffpageConnector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  <a:ln w="635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76200" tIns="38100" rIns="76200" bIns="38100" numCol="1" anchor="b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250"/>
              </a:spcAft>
            </a:pPr>
            <a:r>
              <a:rPr lang="th-TH" sz="1600" b="1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งบประมาณประจำปี งบประมาณ พ.ศ.2565</a:t>
            </a:r>
          </a:p>
          <a:p>
            <a:pPr algn="ctr">
              <a:spcAft>
                <a:spcPts val="250"/>
              </a:spcAft>
            </a:pPr>
            <a:r>
              <a:rPr lang="th-TH" altLang="en-US" sz="16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1,044,495,500  บาท</a:t>
            </a:r>
            <a:endParaRPr lang="en-US" altLang="en-US" sz="16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60" name="TextBox 40"/>
          <p:cNvSpPr txBox="1"/>
          <p:nvPr/>
        </p:nvSpPr>
        <p:spPr>
          <a:xfrm>
            <a:off x="388190" y="2735711"/>
            <a:ext cx="3912833" cy="1170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1200" dirty="0">
                <a:solidFill>
                  <a:srgbClr val="0000C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เงินทุนให้กู้/เงินอุดหนุน	</a:t>
            </a:r>
            <a:r>
              <a:rPr lang="en-US" sz="1200" dirty="0">
                <a:solidFill>
                  <a:srgbClr val="0000C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</a:t>
            </a:r>
            <a:r>
              <a:rPr lang="th-TH" sz="1200" dirty="0">
                <a:solidFill>
                  <a:srgbClr val="0000C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743,000,000	บาท</a:t>
            </a:r>
          </a:p>
          <a:p>
            <a:pPr>
              <a:lnSpc>
                <a:spcPct val="150000"/>
              </a:lnSpc>
            </a:pPr>
            <a:r>
              <a:rPr lang="th-TH" sz="1200" dirty="0">
                <a:solidFill>
                  <a:srgbClr val="0000C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งบบุคลากร		                     69,560,760	บาท</a:t>
            </a:r>
          </a:p>
          <a:p>
            <a:pPr>
              <a:lnSpc>
                <a:spcPct val="150000"/>
              </a:lnSpc>
            </a:pPr>
            <a:r>
              <a:rPr lang="th-TH" sz="1200" dirty="0">
                <a:solidFill>
                  <a:srgbClr val="0000C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งบดำเนินงาน	                               228,022,440	บาท</a:t>
            </a:r>
          </a:p>
          <a:p>
            <a:pPr>
              <a:lnSpc>
                <a:spcPct val="150000"/>
              </a:lnSpc>
            </a:pPr>
            <a:r>
              <a:rPr lang="th-TH" sz="1200" dirty="0">
                <a:solidFill>
                  <a:srgbClr val="0000C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งบลงทุน		                        3,912,300	บาท</a:t>
            </a:r>
          </a:p>
        </p:txBody>
      </p:sp>
      <p:grpSp>
        <p:nvGrpSpPr>
          <p:cNvPr id="71" name="Group 67">
            <a:extLst>
              <a:ext uri="{FF2B5EF4-FFF2-40B4-BE49-F238E27FC236}">
                <a16:creationId xmlns:a16="http://schemas.microsoft.com/office/drawing/2014/main" id="{9EC60BBB-4DB2-491C-8343-CEC17638715B}"/>
              </a:ext>
            </a:extLst>
          </p:cNvPr>
          <p:cNvGrpSpPr/>
          <p:nvPr/>
        </p:nvGrpSpPr>
        <p:grpSpPr>
          <a:xfrm>
            <a:off x="7174030" y="763551"/>
            <a:ext cx="312211" cy="1358379"/>
            <a:chOff x="3776002" y="3132141"/>
            <a:chExt cx="198110" cy="1170956"/>
          </a:xfrm>
        </p:grpSpPr>
        <p:grpSp>
          <p:nvGrpSpPr>
            <p:cNvPr id="72" name="Group 68">
              <a:extLst>
                <a:ext uri="{FF2B5EF4-FFF2-40B4-BE49-F238E27FC236}">
                  <a16:creationId xmlns:a16="http://schemas.microsoft.com/office/drawing/2014/main" id="{D9B67CA2-F31D-47C9-B058-3236CD7C7AE1}"/>
                </a:ext>
              </a:extLst>
            </p:cNvPr>
            <p:cNvGrpSpPr/>
            <p:nvPr/>
          </p:nvGrpSpPr>
          <p:grpSpPr>
            <a:xfrm flipH="1">
              <a:off x="3776002" y="3132141"/>
              <a:ext cx="198110" cy="1170956"/>
              <a:chOff x="6051550" y="2544763"/>
              <a:chExt cx="657226" cy="3884612"/>
            </a:xfrm>
          </p:grpSpPr>
          <p:sp>
            <p:nvSpPr>
              <p:cNvPr id="74" name="AutoShape 320">
                <a:extLst>
                  <a:ext uri="{FF2B5EF4-FFF2-40B4-BE49-F238E27FC236}">
                    <a16:creationId xmlns:a16="http://schemas.microsoft.com/office/drawing/2014/main" id="{9EB3CEAD-D68F-404E-B837-32FBEBD8261A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6051550" y="2544763"/>
                <a:ext cx="638175" cy="3881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500"/>
              </a:p>
            </p:txBody>
          </p:sp>
          <p:sp>
            <p:nvSpPr>
              <p:cNvPr id="75" name="Freeform 322">
                <a:extLst>
                  <a:ext uri="{FF2B5EF4-FFF2-40B4-BE49-F238E27FC236}">
                    <a16:creationId xmlns:a16="http://schemas.microsoft.com/office/drawing/2014/main" id="{8DCAEA28-AA49-4EFD-9DC4-AB98858A093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56313" y="5218113"/>
                <a:ext cx="604838" cy="1211262"/>
              </a:xfrm>
              <a:custGeom>
                <a:avLst/>
                <a:gdLst>
                  <a:gd name="T0" fmla="*/ 146 w 165"/>
                  <a:gd name="T1" fmla="*/ 2 h 336"/>
                  <a:gd name="T2" fmla="*/ 20 w 165"/>
                  <a:gd name="T3" fmla="*/ 0 h 336"/>
                  <a:gd name="T4" fmla="*/ 0 w 165"/>
                  <a:gd name="T5" fmla="*/ 19 h 336"/>
                  <a:gd name="T6" fmla="*/ 3 w 165"/>
                  <a:gd name="T7" fmla="*/ 315 h 336"/>
                  <a:gd name="T8" fmla="*/ 22 w 165"/>
                  <a:gd name="T9" fmla="*/ 335 h 336"/>
                  <a:gd name="T10" fmla="*/ 135 w 165"/>
                  <a:gd name="T11" fmla="*/ 336 h 336"/>
                  <a:gd name="T12" fmla="*/ 155 w 165"/>
                  <a:gd name="T13" fmla="*/ 317 h 336"/>
                  <a:gd name="T14" fmla="*/ 165 w 165"/>
                  <a:gd name="T15" fmla="*/ 22 h 336"/>
                  <a:gd name="T16" fmla="*/ 146 w 165"/>
                  <a:gd name="T17" fmla="*/ 2 h 336"/>
                  <a:gd name="T18" fmla="*/ 80 w 165"/>
                  <a:gd name="T19" fmla="*/ 81 h 336"/>
                  <a:gd name="T20" fmla="*/ 63 w 165"/>
                  <a:gd name="T21" fmla="*/ 63 h 336"/>
                  <a:gd name="T22" fmla="*/ 81 w 165"/>
                  <a:gd name="T23" fmla="*/ 46 h 336"/>
                  <a:gd name="T24" fmla="*/ 98 w 165"/>
                  <a:gd name="T25" fmla="*/ 63 h 336"/>
                  <a:gd name="T26" fmla="*/ 80 w 165"/>
                  <a:gd name="T27" fmla="*/ 81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336">
                    <a:moveTo>
                      <a:pt x="146" y="2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1" y="9"/>
                      <a:pt x="0" y="19"/>
                    </a:cubicBezTo>
                    <a:cubicBezTo>
                      <a:pt x="3" y="315"/>
                      <a:pt x="3" y="315"/>
                      <a:pt x="3" y="315"/>
                    </a:cubicBezTo>
                    <a:cubicBezTo>
                      <a:pt x="2" y="326"/>
                      <a:pt x="11" y="334"/>
                      <a:pt x="22" y="335"/>
                    </a:cubicBezTo>
                    <a:cubicBezTo>
                      <a:pt x="135" y="336"/>
                      <a:pt x="135" y="336"/>
                      <a:pt x="135" y="336"/>
                    </a:cubicBezTo>
                    <a:cubicBezTo>
                      <a:pt x="146" y="336"/>
                      <a:pt x="155" y="328"/>
                      <a:pt x="155" y="317"/>
                    </a:cubicBezTo>
                    <a:cubicBezTo>
                      <a:pt x="165" y="22"/>
                      <a:pt x="165" y="22"/>
                      <a:pt x="165" y="22"/>
                    </a:cubicBezTo>
                    <a:cubicBezTo>
                      <a:pt x="165" y="11"/>
                      <a:pt x="157" y="2"/>
                      <a:pt x="146" y="2"/>
                    </a:cubicBezTo>
                    <a:close/>
                    <a:moveTo>
                      <a:pt x="80" y="81"/>
                    </a:moveTo>
                    <a:cubicBezTo>
                      <a:pt x="71" y="80"/>
                      <a:pt x="63" y="72"/>
                      <a:pt x="63" y="63"/>
                    </a:cubicBezTo>
                    <a:cubicBezTo>
                      <a:pt x="63" y="53"/>
                      <a:pt x="71" y="45"/>
                      <a:pt x="81" y="46"/>
                    </a:cubicBezTo>
                    <a:cubicBezTo>
                      <a:pt x="91" y="46"/>
                      <a:pt x="98" y="54"/>
                      <a:pt x="98" y="63"/>
                    </a:cubicBezTo>
                    <a:cubicBezTo>
                      <a:pt x="98" y="73"/>
                      <a:pt x="90" y="81"/>
                      <a:pt x="80" y="81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500"/>
              </a:p>
            </p:txBody>
          </p:sp>
          <p:sp>
            <p:nvSpPr>
              <p:cNvPr id="76" name="Freeform 323">
                <a:extLst>
                  <a:ext uri="{FF2B5EF4-FFF2-40B4-BE49-F238E27FC236}">
                    <a16:creationId xmlns:a16="http://schemas.microsoft.com/office/drawing/2014/main" id="{8D132821-B49F-42E1-9C3D-955FE372B6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40450" y="5305425"/>
                <a:ext cx="461963" cy="1063625"/>
              </a:xfrm>
              <a:custGeom>
                <a:avLst/>
                <a:gdLst>
                  <a:gd name="T0" fmla="*/ 121 w 126"/>
                  <a:gd name="T1" fmla="*/ 1 h 295"/>
                  <a:gd name="T2" fmla="*/ 5 w 126"/>
                  <a:gd name="T3" fmla="*/ 0 h 295"/>
                  <a:gd name="T4" fmla="*/ 0 w 126"/>
                  <a:gd name="T5" fmla="*/ 5 h 295"/>
                  <a:gd name="T6" fmla="*/ 2 w 126"/>
                  <a:gd name="T7" fmla="*/ 288 h 295"/>
                  <a:gd name="T8" fmla="*/ 8 w 126"/>
                  <a:gd name="T9" fmla="*/ 294 h 295"/>
                  <a:gd name="T10" fmla="*/ 110 w 126"/>
                  <a:gd name="T11" fmla="*/ 295 h 295"/>
                  <a:gd name="T12" fmla="*/ 115 w 126"/>
                  <a:gd name="T13" fmla="*/ 290 h 295"/>
                  <a:gd name="T14" fmla="*/ 126 w 126"/>
                  <a:gd name="T15" fmla="*/ 7 h 295"/>
                  <a:gd name="T16" fmla="*/ 121 w 126"/>
                  <a:gd name="T17" fmla="*/ 1 h 295"/>
                  <a:gd name="T18" fmla="*/ 57 w 126"/>
                  <a:gd name="T19" fmla="*/ 57 h 295"/>
                  <a:gd name="T20" fmla="*/ 40 w 126"/>
                  <a:gd name="T21" fmla="*/ 39 h 295"/>
                  <a:gd name="T22" fmla="*/ 58 w 126"/>
                  <a:gd name="T23" fmla="*/ 22 h 295"/>
                  <a:gd name="T24" fmla="*/ 75 w 126"/>
                  <a:gd name="T25" fmla="*/ 39 h 295"/>
                  <a:gd name="T26" fmla="*/ 57 w 126"/>
                  <a:gd name="T27" fmla="*/ 57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6" h="295">
                    <a:moveTo>
                      <a:pt x="121" y="1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2" y="288"/>
                      <a:pt x="2" y="288"/>
                      <a:pt x="2" y="288"/>
                    </a:cubicBezTo>
                    <a:cubicBezTo>
                      <a:pt x="2" y="291"/>
                      <a:pt x="5" y="294"/>
                      <a:pt x="8" y="294"/>
                    </a:cubicBezTo>
                    <a:cubicBezTo>
                      <a:pt x="110" y="295"/>
                      <a:pt x="110" y="295"/>
                      <a:pt x="110" y="295"/>
                    </a:cubicBezTo>
                    <a:cubicBezTo>
                      <a:pt x="113" y="295"/>
                      <a:pt x="115" y="293"/>
                      <a:pt x="115" y="290"/>
                    </a:cubicBezTo>
                    <a:cubicBezTo>
                      <a:pt x="126" y="7"/>
                      <a:pt x="126" y="7"/>
                      <a:pt x="126" y="7"/>
                    </a:cubicBezTo>
                    <a:cubicBezTo>
                      <a:pt x="126" y="4"/>
                      <a:pt x="123" y="1"/>
                      <a:pt x="121" y="1"/>
                    </a:cubicBezTo>
                    <a:close/>
                    <a:moveTo>
                      <a:pt x="57" y="57"/>
                    </a:moveTo>
                    <a:cubicBezTo>
                      <a:pt x="48" y="56"/>
                      <a:pt x="40" y="48"/>
                      <a:pt x="40" y="39"/>
                    </a:cubicBezTo>
                    <a:cubicBezTo>
                      <a:pt x="40" y="29"/>
                      <a:pt x="48" y="21"/>
                      <a:pt x="58" y="22"/>
                    </a:cubicBezTo>
                    <a:cubicBezTo>
                      <a:pt x="68" y="22"/>
                      <a:pt x="75" y="30"/>
                      <a:pt x="75" y="39"/>
                    </a:cubicBezTo>
                    <a:cubicBezTo>
                      <a:pt x="75" y="49"/>
                      <a:pt x="67" y="57"/>
                      <a:pt x="57" y="57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4763" cap="flat">
                <a:solidFill>
                  <a:srgbClr val="818688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500"/>
              </a:p>
            </p:txBody>
          </p:sp>
          <p:sp>
            <p:nvSpPr>
              <p:cNvPr id="77" name="Freeform 324">
                <a:extLst>
                  <a:ext uri="{FF2B5EF4-FFF2-40B4-BE49-F238E27FC236}">
                    <a16:creationId xmlns:a16="http://schemas.microsoft.com/office/drawing/2014/main" id="{2D18DC16-2426-49CF-981B-B5D02A89D0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9656" y="5734051"/>
                <a:ext cx="439737" cy="631825"/>
              </a:xfrm>
              <a:custGeom>
                <a:avLst/>
                <a:gdLst>
                  <a:gd name="T0" fmla="*/ 1 w 120"/>
                  <a:gd name="T1" fmla="*/ 168 h 175"/>
                  <a:gd name="T2" fmla="*/ 6 w 120"/>
                  <a:gd name="T3" fmla="*/ 174 h 175"/>
                  <a:gd name="T4" fmla="*/ 109 w 120"/>
                  <a:gd name="T5" fmla="*/ 175 h 175"/>
                  <a:gd name="T6" fmla="*/ 114 w 120"/>
                  <a:gd name="T7" fmla="*/ 170 h 175"/>
                  <a:gd name="T8" fmla="*/ 120 w 120"/>
                  <a:gd name="T9" fmla="*/ 2 h 175"/>
                  <a:gd name="T10" fmla="*/ 0 w 120"/>
                  <a:gd name="T11" fmla="*/ 0 h 175"/>
                  <a:gd name="T12" fmla="*/ 1 w 120"/>
                  <a:gd name="T13" fmla="*/ 168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175">
                    <a:moveTo>
                      <a:pt x="1" y="168"/>
                    </a:moveTo>
                    <a:cubicBezTo>
                      <a:pt x="1" y="171"/>
                      <a:pt x="4" y="174"/>
                      <a:pt x="6" y="174"/>
                    </a:cubicBezTo>
                    <a:cubicBezTo>
                      <a:pt x="109" y="175"/>
                      <a:pt x="109" y="175"/>
                      <a:pt x="109" y="175"/>
                    </a:cubicBezTo>
                    <a:cubicBezTo>
                      <a:pt x="112" y="175"/>
                      <a:pt x="114" y="173"/>
                      <a:pt x="114" y="170"/>
                    </a:cubicBezTo>
                    <a:cubicBezTo>
                      <a:pt x="120" y="2"/>
                      <a:pt x="120" y="2"/>
                      <a:pt x="120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16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2"/>
                  </a:gs>
                  <a:gs pos="100000">
                    <a:schemeClr val="bg2">
                      <a:lumMod val="75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 w="4763" cap="flat">
                <a:solidFill>
                  <a:srgbClr val="D1D5D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500"/>
              </a:p>
            </p:txBody>
          </p:sp>
          <p:sp>
            <p:nvSpPr>
              <p:cNvPr id="78" name="Freeform 325">
                <a:extLst>
                  <a:ext uri="{FF2B5EF4-FFF2-40B4-BE49-F238E27FC236}">
                    <a16:creationId xmlns:a16="http://schemas.microsoft.com/office/drawing/2014/main" id="{BF45F952-B3C8-4D7D-8496-83A21A4A96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2513" y="5614988"/>
                <a:ext cx="439738" cy="119062"/>
              </a:xfrm>
              <a:custGeom>
                <a:avLst/>
                <a:gdLst>
                  <a:gd name="T0" fmla="*/ 2 w 277"/>
                  <a:gd name="T1" fmla="*/ 0 h 75"/>
                  <a:gd name="T2" fmla="*/ 0 w 277"/>
                  <a:gd name="T3" fmla="*/ 70 h 75"/>
                  <a:gd name="T4" fmla="*/ 277 w 277"/>
                  <a:gd name="T5" fmla="*/ 75 h 75"/>
                  <a:gd name="T6" fmla="*/ 277 w 277"/>
                  <a:gd name="T7" fmla="*/ 5 h 75"/>
                  <a:gd name="T8" fmla="*/ 2 w 277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7" h="75">
                    <a:moveTo>
                      <a:pt x="2" y="0"/>
                    </a:moveTo>
                    <a:lnTo>
                      <a:pt x="0" y="70"/>
                    </a:lnTo>
                    <a:lnTo>
                      <a:pt x="277" y="75"/>
                    </a:lnTo>
                    <a:lnTo>
                      <a:pt x="277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4763" cap="flat">
                <a:solidFill>
                  <a:srgbClr val="D1D5D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500"/>
              </a:p>
            </p:txBody>
          </p:sp>
          <p:sp>
            <p:nvSpPr>
              <p:cNvPr id="79" name="Freeform 326">
                <a:extLst>
                  <a:ext uri="{FF2B5EF4-FFF2-40B4-BE49-F238E27FC236}">
                    <a16:creationId xmlns:a16="http://schemas.microsoft.com/office/drawing/2014/main" id="{987A38F2-223E-4D97-8F75-86563BEDD0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29338" y="5291138"/>
                <a:ext cx="461963" cy="331787"/>
              </a:xfrm>
              <a:custGeom>
                <a:avLst/>
                <a:gdLst>
                  <a:gd name="T0" fmla="*/ 120 w 126"/>
                  <a:gd name="T1" fmla="*/ 2 h 92"/>
                  <a:gd name="T2" fmla="*/ 5 w 126"/>
                  <a:gd name="T3" fmla="*/ 0 h 92"/>
                  <a:gd name="T4" fmla="*/ 0 w 126"/>
                  <a:gd name="T5" fmla="*/ 6 h 92"/>
                  <a:gd name="T6" fmla="*/ 2 w 126"/>
                  <a:gd name="T7" fmla="*/ 90 h 92"/>
                  <a:gd name="T8" fmla="*/ 121 w 126"/>
                  <a:gd name="T9" fmla="*/ 92 h 92"/>
                  <a:gd name="T10" fmla="*/ 126 w 126"/>
                  <a:gd name="T11" fmla="*/ 8 h 92"/>
                  <a:gd name="T12" fmla="*/ 120 w 126"/>
                  <a:gd name="T13" fmla="*/ 2 h 92"/>
                  <a:gd name="T14" fmla="*/ 60 w 126"/>
                  <a:gd name="T15" fmla="*/ 61 h 92"/>
                  <a:gd name="T16" fmla="*/ 43 w 126"/>
                  <a:gd name="T17" fmla="*/ 43 h 92"/>
                  <a:gd name="T18" fmla="*/ 61 w 126"/>
                  <a:gd name="T19" fmla="*/ 26 h 92"/>
                  <a:gd name="T20" fmla="*/ 78 w 126"/>
                  <a:gd name="T21" fmla="*/ 43 h 92"/>
                  <a:gd name="T22" fmla="*/ 60 w 126"/>
                  <a:gd name="T23" fmla="*/ 61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6" h="92">
                    <a:moveTo>
                      <a:pt x="120" y="2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2" y="90"/>
                      <a:pt x="2" y="90"/>
                      <a:pt x="2" y="90"/>
                    </a:cubicBezTo>
                    <a:cubicBezTo>
                      <a:pt x="121" y="92"/>
                      <a:pt x="121" y="92"/>
                      <a:pt x="121" y="92"/>
                    </a:cubicBezTo>
                    <a:cubicBezTo>
                      <a:pt x="126" y="8"/>
                      <a:pt x="126" y="8"/>
                      <a:pt x="126" y="8"/>
                    </a:cubicBezTo>
                    <a:cubicBezTo>
                      <a:pt x="126" y="5"/>
                      <a:pt x="123" y="2"/>
                      <a:pt x="120" y="2"/>
                    </a:cubicBezTo>
                    <a:close/>
                    <a:moveTo>
                      <a:pt x="60" y="61"/>
                    </a:moveTo>
                    <a:cubicBezTo>
                      <a:pt x="51" y="60"/>
                      <a:pt x="43" y="52"/>
                      <a:pt x="43" y="43"/>
                    </a:cubicBezTo>
                    <a:cubicBezTo>
                      <a:pt x="43" y="33"/>
                      <a:pt x="51" y="25"/>
                      <a:pt x="61" y="26"/>
                    </a:cubicBezTo>
                    <a:cubicBezTo>
                      <a:pt x="71" y="26"/>
                      <a:pt x="78" y="34"/>
                      <a:pt x="78" y="43"/>
                    </a:cubicBezTo>
                    <a:cubicBezTo>
                      <a:pt x="78" y="53"/>
                      <a:pt x="70" y="61"/>
                      <a:pt x="60" y="6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4763" cap="flat">
                <a:solidFill>
                  <a:srgbClr val="D1D5D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500"/>
              </a:p>
            </p:txBody>
          </p:sp>
          <p:sp>
            <p:nvSpPr>
              <p:cNvPr id="80" name="Freeform 327">
                <a:extLst>
                  <a:ext uri="{FF2B5EF4-FFF2-40B4-BE49-F238E27FC236}">
                    <a16:creationId xmlns:a16="http://schemas.microsoft.com/office/drawing/2014/main" id="{2D551233-43D0-4FDA-B993-B1CB3DA60D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86500" y="5381625"/>
                <a:ext cx="128588" cy="128587"/>
              </a:xfrm>
              <a:custGeom>
                <a:avLst/>
                <a:gdLst>
                  <a:gd name="T0" fmla="*/ 35 w 35"/>
                  <a:gd name="T1" fmla="*/ 18 h 36"/>
                  <a:gd name="T2" fmla="*/ 17 w 35"/>
                  <a:gd name="T3" fmla="*/ 36 h 36"/>
                  <a:gd name="T4" fmla="*/ 0 w 35"/>
                  <a:gd name="T5" fmla="*/ 18 h 36"/>
                  <a:gd name="T6" fmla="*/ 18 w 35"/>
                  <a:gd name="T7" fmla="*/ 1 h 36"/>
                  <a:gd name="T8" fmla="*/ 35 w 35"/>
                  <a:gd name="T9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6">
                    <a:moveTo>
                      <a:pt x="35" y="18"/>
                    </a:moveTo>
                    <a:cubicBezTo>
                      <a:pt x="35" y="28"/>
                      <a:pt x="27" y="36"/>
                      <a:pt x="17" y="36"/>
                    </a:cubicBezTo>
                    <a:cubicBezTo>
                      <a:pt x="8" y="35"/>
                      <a:pt x="0" y="27"/>
                      <a:pt x="0" y="18"/>
                    </a:cubicBezTo>
                    <a:cubicBezTo>
                      <a:pt x="0" y="8"/>
                      <a:pt x="8" y="0"/>
                      <a:pt x="18" y="1"/>
                    </a:cubicBezTo>
                    <a:cubicBezTo>
                      <a:pt x="28" y="1"/>
                      <a:pt x="35" y="9"/>
                      <a:pt x="35" y="18"/>
                    </a:cubicBezTo>
                    <a:close/>
                  </a:path>
                </a:pathLst>
              </a:custGeom>
              <a:noFill/>
              <a:ln w="4763" cap="flat">
                <a:solidFill>
                  <a:srgbClr val="979D9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500"/>
              </a:p>
            </p:txBody>
          </p:sp>
          <p:sp>
            <p:nvSpPr>
              <p:cNvPr id="81" name="Freeform 329">
                <a:extLst>
                  <a:ext uri="{FF2B5EF4-FFF2-40B4-BE49-F238E27FC236}">
                    <a16:creationId xmlns:a16="http://schemas.microsoft.com/office/drawing/2014/main" id="{2B333552-C988-402E-AACC-4F6C694D91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0288" y="4953998"/>
                <a:ext cx="598488" cy="274637"/>
              </a:xfrm>
              <a:custGeom>
                <a:avLst/>
                <a:gdLst>
                  <a:gd name="T0" fmla="*/ 0 w 163"/>
                  <a:gd name="T1" fmla="*/ 64 h 76"/>
                  <a:gd name="T2" fmla="*/ 156 w 163"/>
                  <a:gd name="T3" fmla="*/ 20 h 76"/>
                  <a:gd name="T4" fmla="*/ 68 w 163"/>
                  <a:gd name="T5" fmla="*/ 63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3" h="76">
                    <a:moveTo>
                      <a:pt x="0" y="64"/>
                    </a:moveTo>
                    <a:cubicBezTo>
                      <a:pt x="64" y="76"/>
                      <a:pt x="132" y="64"/>
                      <a:pt x="156" y="20"/>
                    </a:cubicBezTo>
                    <a:cubicBezTo>
                      <a:pt x="163" y="12"/>
                      <a:pt x="99" y="0"/>
                      <a:pt x="68" y="63"/>
                    </a:cubicBezTo>
                  </a:path>
                </a:pathLst>
              </a:custGeom>
              <a:noFill/>
              <a:ln w="20066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76200" tIns="38100" rIns="76200" bIns="3810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500"/>
              </a:p>
            </p:txBody>
          </p:sp>
        </p:grpSp>
        <p:cxnSp>
          <p:nvCxnSpPr>
            <p:cNvPr id="73" name="Straight Connector 69">
              <a:extLst>
                <a:ext uri="{FF2B5EF4-FFF2-40B4-BE49-F238E27FC236}">
                  <a16:creationId xmlns:a16="http://schemas.microsoft.com/office/drawing/2014/main" id="{65EDE52B-1A68-424E-B02E-CC3FC72A4D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81038" y="3511125"/>
              <a:ext cx="8384" cy="546487"/>
            </a:xfrm>
            <a:prstGeom prst="line">
              <a:avLst/>
            </a:prstGeom>
            <a:ln w="1905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สี่เหลี่ยมผืนผ้า 7"/>
          <p:cNvSpPr/>
          <p:nvPr/>
        </p:nvSpPr>
        <p:spPr>
          <a:xfrm>
            <a:off x="4614401" y="2157687"/>
            <a:ext cx="5225407" cy="2220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50000"/>
              </a:lnSpc>
            </a:pPr>
            <a:r>
              <a:rPr lang="th-TH" sz="1333" dirty="0">
                <a:solidFill>
                  <a:srgbClr val="0000CC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ในปีงบประมาณ พ.ศ. 2565 สำนักงานกองทุนพัฒนาบทบาทสตรี กำหนดโครงการพัฒนาระบบบัญชีการเงินและระบบโปรแกรมทะเบียนลูกหนี้ งบประมาณ 22,000,000 บาท (ยี่สิบสองล้านบาทถ้วน) คณะกรรมการบริหารและจัดหาระบบคอมพิวเตอร์ของกระทรวงมหาดไทย ครั้งที่ 1/2565 เมื่อวันพฤหัสบดีที่ 17 กุมภาพันธ์ 2565 ได้พิจารณาให้ความเห็นชอบโครงการ ตามหนังสือศูนย์เทคโนสารสนเทศและการสื่อสารสำนักงานปลัดกระทรวงมหาดไทย ที่ มท 0210.5/888 ลงวันที่ 4 มีนาคม 2565</a:t>
            </a:r>
          </a:p>
        </p:txBody>
      </p:sp>
    </p:spTree>
    <p:extLst>
      <p:ext uri="{BB962C8B-B14F-4D97-AF65-F5344CB8AC3E}">
        <p14:creationId xmlns:p14="http://schemas.microsoft.com/office/powerpoint/2010/main" val="22985966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34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37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38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39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49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50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40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41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4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4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4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5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36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46471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-23581" y="-210695"/>
            <a:ext cx="10193050" cy="1541268"/>
            <a:chOff x="-23581" y="-292863"/>
            <a:chExt cx="10193050" cy="1541268"/>
          </a:xfrm>
        </p:grpSpPr>
        <p:grpSp>
          <p:nvGrpSpPr>
            <p:cNvPr id="32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-85592"/>
              <a:ext cx="10193050" cy="739577"/>
              <a:chOff x="-29746" y="-241856"/>
              <a:chExt cx="9173747" cy="665619"/>
            </a:xfrm>
          </p:grpSpPr>
          <p:sp>
            <p:nvSpPr>
              <p:cNvPr id="55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46073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6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71133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57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58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241856"/>
                <a:ext cx="9173747" cy="525406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51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92863"/>
              <a:ext cx="4376902" cy="1541268"/>
              <a:chOff x="5491686" y="-500408"/>
              <a:chExt cx="3939213" cy="1387141"/>
            </a:xfrm>
          </p:grpSpPr>
          <p:sp>
            <p:nvSpPr>
              <p:cNvPr id="52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5451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53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50040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54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21194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193026" y="3711"/>
            <a:ext cx="6465653" cy="586175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30000"/>
              </a:lnSpc>
            </a:pPr>
            <a:r>
              <a:rPr lang="th-TH" sz="1300" b="1" spc="-70" dirty="0">
                <a:solidFill>
                  <a:srgbClr val="FCF8E8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4.5 </a:t>
            </a:r>
            <a:r>
              <a:rPr lang="th-TH" sz="1300" b="1" dirty="0">
                <a:solidFill>
                  <a:srgbClr val="FCF8E8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ขออนุมัติเปลี่ยนแปลงแผนการดำเนินงานและแผนการใช้จ่ายงบประมาณ</a:t>
            </a:r>
            <a:br>
              <a:rPr lang="th-TH" sz="1300" b="1" dirty="0">
                <a:solidFill>
                  <a:srgbClr val="FCF8E8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300" b="1" dirty="0">
                <a:solidFill>
                  <a:srgbClr val="FCF8E8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กองทุนพัฒนาบทบาทสตรี ประจำปีงบประมาณ พ.ศ. 2565</a:t>
            </a:r>
            <a:endParaRPr lang="en-US" sz="1300" b="1" spc="-70" dirty="0">
              <a:solidFill>
                <a:srgbClr val="FCF8E8"/>
              </a:solidFill>
              <a:effectLst/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graphicFrame>
        <p:nvGraphicFramePr>
          <p:cNvPr id="105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926761"/>
              </p:ext>
            </p:extLst>
          </p:nvPr>
        </p:nvGraphicFramePr>
        <p:xfrm>
          <a:off x="60270" y="1394603"/>
          <a:ext cx="5167255" cy="3028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6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8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62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54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0330"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แผนงบประมาณ</a:t>
                      </a:r>
                    </a:p>
                  </a:txBody>
                  <a:tcPr marL="76200" marR="76200" marT="38100" marB="38100">
                    <a:solidFill>
                      <a:schemeClr val="accent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</a:t>
                      </a:r>
                    </a:p>
                  </a:txBody>
                  <a:tcPr marL="76200" marR="76200" marT="38100" marB="38100">
                    <a:solidFill>
                      <a:schemeClr val="accent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</a:t>
                      </a:r>
                    </a:p>
                  </a:txBody>
                  <a:tcPr marL="76200" marR="76200" marT="38100" marB="38100">
                    <a:solidFill>
                      <a:schemeClr val="accent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คงเหลือ</a:t>
                      </a:r>
                    </a:p>
                  </a:txBody>
                  <a:tcPr marL="76200" marR="76200" marT="38100" marB="38100">
                    <a:solidFill>
                      <a:schemeClr val="accent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/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ค่าใช้สอย</a:t>
                      </a:r>
                    </a:p>
                  </a:txBody>
                  <a:tcPr marL="76200" marR="76200" marT="38100" marB="38100" anchor="ctr">
                    <a:solidFill>
                      <a:schemeClr val="accent1">
                        <a:tint val="40000"/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th-TH" sz="12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0" marR="7938" marT="7938" marB="0" anchor="ctr">
                    <a:solidFill>
                      <a:schemeClr val="accent1">
                        <a:tint val="40000"/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th-TH" sz="1200" b="0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0" marR="7938" marT="7938" marB="0" anchor="ctr">
                    <a:solidFill>
                      <a:schemeClr val="accent1">
                        <a:tint val="40000"/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th-TH" sz="1200" b="0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0" marR="7938" marT="7938" marB="0" anchor="ctr">
                    <a:solidFill>
                      <a:schemeClr val="accent1">
                        <a:tint val="40000"/>
                        <a:alpha val="9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327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th-TH" sz="1200" b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โครงการจ้างบำรุงรักษาระบบบัญชีการเงิน (</a:t>
                      </a:r>
                      <a:r>
                        <a:rPr lang="en-US" sz="1200" b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ERP</a:t>
                      </a:r>
                      <a:r>
                        <a:rPr lang="th-TH" sz="1200" b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)</a:t>
                      </a:r>
                      <a:r>
                        <a:rPr lang="th-TH" sz="1200" b="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br>
                        <a:rPr lang="th-TH" sz="1200" b="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และโปรแกรมทะเบียนลูกหนี้</a:t>
                      </a:r>
                      <a:endParaRPr lang="th-TH" sz="120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12,500,000</a:t>
                      </a:r>
                    </a:p>
                  </a:txBody>
                  <a:tcPr marL="95250" marR="7938" marT="793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</a:t>
                      </a:r>
                    </a:p>
                  </a:txBody>
                  <a:tcPr marL="95250" marR="7938" marT="793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200" b="0" i="0" u="none" strike="noStrike" spc="-4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12,500,000</a:t>
                      </a:r>
                    </a:p>
                  </a:txBody>
                  <a:tcPr marL="95250" marR="7938" marT="7938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ctr"/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solidFill>
                      <a:schemeClr val="accent1">
                        <a:tint val="40000"/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th-TH" sz="12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0" marR="7938" marT="7938" marB="0" anchor="ctr">
                    <a:solidFill>
                      <a:schemeClr val="accent1">
                        <a:tint val="40000"/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th-TH" sz="1200" b="0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0" marR="7938" marT="7938" marB="0" anchor="ctr">
                    <a:solidFill>
                      <a:schemeClr val="accent1">
                        <a:tint val="40000"/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th-TH" sz="1200" b="0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0" marR="7938" marT="7938" marB="0" anchor="ctr">
                    <a:solidFill>
                      <a:schemeClr val="accent1">
                        <a:tint val="40000"/>
                        <a:alpha val="9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7400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งบค่าใช้จ่ายสนับสนุน/ขับเคลื่อนงานตามยุทธศาสตร์และนโยบายกองทุนพัฒนาบทบาทสตรี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30,000,000</a:t>
                      </a:r>
                    </a:p>
                  </a:txBody>
                  <a:tcPr marL="95250" marR="7938" marT="793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16,110,190</a:t>
                      </a:r>
                    </a:p>
                  </a:txBody>
                  <a:tcPr marL="95250" marR="7938" marT="793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13,889,810</a:t>
                      </a:r>
                    </a:p>
                  </a:txBody>
                  <a:tcPr marL="95250" marR="7938" marT="7938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ctr"/>
                      <a:endParaRPr lang="th-TH" sz="13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solidFill>
                      <a:schemeClr val="accent1">
                        <a:tint val="40000"/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th-TH" sz="13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0" marR="7938" marT="7938" marB="0" anchor="ctr">
                    <a:solidFill>
                      <a:schemeClr val="accent1">
                        <a:tint val="40000"/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0" marR="7938" marT="7938" marB="0" anchor="ctr">
                    <a:solidFill>
                      <a:schemeClr val="accent1">
                        <a:tint val="40000"/>
                        <a:alpha val="9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th-TH" sz="13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0" marR="7938" marT="7938" marB="0" anchor="ctr">
                    <a:solidFill>
                      <a:schemeClr val="accent1">
                        <a:tint val="40000"/>
                        <a:alpha val="9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6" name="สี่เหลี่ยมผืนผ้า 6"/>
          <p:cNvSpPr/>
          <p:nvPr/>
        </p:nvSpPr>
        <p:spPr>
          <a:xfrm>
            <a:off x="1" y="931514"/>
            <a:ext cx="55112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th-TH" sz="1400" b="1" spc="-1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แผนการดำเนินงานและแผนการใช้จ่ายงบประมาณกองทุนพัฒนาบทบาทสตรี</a:t>
            </a:r>
          </a:p>
        </p:txBody>
      </p:sp>
      <p:cxnSp>
        <p:nvCxnSpPr>
          <p:cNvPr id="107" name="ตัวเชื่อมต่อตรง 10"/>
          <p:cNvCxnSpPr/>
          <p:nvPr/>
        </p:nvCxnSpPr>
        <p:spPr>
          <a:xfrm>
            <a:off x="5290695" y="629615"/>
            <a:ext cx="0" cy="4256151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สี่เหลี่ยมผืนผ้า 80"/>
          <p:cNvSpPr/>
          <p:nvPr/>
        </p:nvSpPr>
        <p:spPr>
          <a:xfrm>
            <a:off x="5598585" y="907291"/>
            <a:ext cx="4397063" cy="574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</a:pPr>
            <a:r>
              <a:rPr lang="th-TH" sz="1333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ขออนุมัติเปลี่ยนแปลงแผนการดำเนินงานและแผน</a:t>
            </a:r>
            <a:br>
              <a:rPr lang="th-TH" sz="1333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333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การใช้จ่ายงบประมาณกองทุนพัฒนาบทบาทสตรี</a:t>
            </a:r>
          </a:p>
        </p:txBody>
      </p:sp>
      <p:grpSp>
        <p:nvGrpSpPr>
          <p:cNvPr id="109" name="Google Shape;119;p16"/>
          <p:cNvGrpSpPr/>
          <p:nvPr/>
        </p:nvGrpSpPr>
        <p:grpSpPr>
          <a:xfrm>
            <a:off x="5450289" y="2660931"/>
            <a:ext cx="4507994" cy="862953"/>
            <a:chOff x="3198322" y="1819754"/>
            <a:chExt cx="5945908" cy="733113"/>
          </a:xfrm>
        </p:grpSpPr>
        <p:sp>
          <p:nvSpPr>
            <p:cNvPr id="110" name="Google Shape;120;p16"/>
            <p:cNvSpPr/>
            <p:nvPr/>
          </p:nvSpPr>
          <p:spPr>
            <a:xfrm>
              <a:off x="3198322" y="1823925"/>
              <a:ext cx="5945908" cy="671500"/>
            </a:xfrm>
            <a:custGeom>
              <a:avLst/>
              <a:gdLst/>
              <a:ahLst/>
              <a:cxnLst/>
              <a:rect l="l" t="t" r="r" b="b"/>
              <a:pathLst>
                <a:path w="195573" h="22087" extrusionOk="0">
                  <a:moveTo>
                    <a:pt x="11049" y="0"/>
                  </a:moveTo>
                  <a:cubicBezTo>
                    <a:pt x="4953" y="0"/>
                    <a:pt x="0" y="4941"/>
                    <a:pt x="0" y="11037"/>
                  </a:cubicBezTo>
                  <a:cubicBezTo>
                    <a:pt x="0" y="17145"/>
                    <a:pt x="4953" y="22086"/>
                    <a:pt x="11049" y="22086"/>
                  </a:cubicBezTo>
                  <a:lnTo>
                    <a:pt x="195572" y="22086"/>
                  </a:lnTo>
                  <a:lnTo>
                    <a:pt x="195572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80000"/>
              </a:schemeClr>
            </a:solidFill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endParaRPr sz="150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11" name="Google Shape;121;p16"/>
            <p:cNvSpPr/>
            <p:nvPr/>
          </p:nvSpPr>
          <p:spPr>
            <a:xfrm>
              <a:off x="3286638" y="1897041"/>
              <a:ext cx="524899" cy="524899"/>
            </a:xfrm>
            <a:custGeom>
              <a:avLst/>
              <a:gdLst/>
              <a:ahLst/>
              <a:cxnLst/>
              <a:rect l="l" t="t" r="r" b="b"/>
              <a:pathLst>
                <a:path w="17265" h="17265" extrusionOk="0">
                  <a:moveTo>
                    <a:pt x="8633" y="0"/>
                  </a:moveTo>
                  <a:cubicBezTo>
                    <a:pt x="3858" y="0"/>
                    <a:pt x="0" y="3870"/>
                    <a:pt x="0" y="8632"/>
                  </a:cubicBezTo>
                  <a:cubicBezTo>
                    <a:pt x="0" y="13407"/>
                    <a:pt x="3858" y="17264"/>
                    <a:pt x="8633" y="17264"/>
                  </a:cubicBezTo>
                  <a:cubicBezTo>
                    <a:pt x="13395" y="17264"/>
                    <a:pt x="17265" y="13407"/>
                    <a:pt x="17265" y="8632"/>
                  </a:cubicBezTo>
                  <a:cubicBezTo>
                    <a:pt x="17265" y="3870"/>
                    <a:pt x="13395" y="0"/>
                    <a:pt x="86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endParaRPr sz="150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12" name="Google Shape;122;p16"/>
            <p:cNvSpPr/>
            <p:nvPr/>
          </p:nvSpPr>
          <p:spPr>
            <a:xfrm>
              <a:off x="3336587" y="1947355"/>
              <a:ext cx="424632" cy="424632"/>
            </a:xfrm>
            <a:custGeom>
              <a:avLst/>
              <a:gdLst/>
              <a:ahLst/>
              <a:cxnLst/>
              <a:rect l="l" t="t" r="r" b="b"/>
              <a:pathLst>
                <a:path w="13967" h="13967" extrusionOk="0">
                  <a:moveTo>
                    <a:pt x="13967" y="6977"/>
                  </a:moveTo>
                  <a:cubicBezTo>
                    <a:pt x="13967" y="10835"/>
                    <a:pt x="10847" y="13966"/>
                    <a:pt x="6990" y="13966"/>
                  </a:cubicBezTo>
                  <a:cubicBezTo>
                    <a:pt x="3132" y="13966"/>
                    <a:pt x="1" y="10835"/>
                    <a:pt x="1" y="6977"/>
                  </a:cubicBezTo>
                  <a:cubicBezTo>
                    <a:pt x="1" y="3131"/>
                    <a:pt x="3132" y="0"/>
                    <a:pt x="6990" y="0"/>
                  </a:cubicBezTo>
                  <a:cubicBezTo>
                    <a:pt x="10847" y="0"/>
                    <a:pt x="13967" y="3131"/>
                    <a:pt x="13967" y="6977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0" tIns="76188" rIns="0" bIns="76188" anchor="ctr" anchorCtr="0">
              <a:noAutofit/>
            </a:bodyPr>
            <a:lstStyle/>
            <a:p>
              <a:pPr algn="ctr"/>
              <a:r>
                <a:rPr lang="en" sz="1667" dirty="0">
                  <a:solidFill>
                    <a:srgbClr val="002060"/>
                  </a:solidFill>
                  <a:latin typeface="Chulabhorn Likit Text" panose="00000500000000000000" pitchFamily="50" charset="-34"/>
                  <a:ea typeface="Fira Sans Extra Condensed Medium"/>
                  <a:cs typeface="Chulabhorn Likit Text" panose="00000500000000000000" pitchFamily="50" charset="-34"/>
                  <a:sym typeface="Fira Sans Extra Condensed Medium"/>
                </a:rPr>
                <a:t>02</a:t>
              </a:r>
              <a:endParaRPr sz="1667" dirty="0">
                <a:solidFill>
                  <a:srgbClr val="002060"/>
                </a:solidFill>
                <a:latin typeface="Chulabhorn Likit Text" panose="00000500000000000000" pitchFamily="50" charset="-34"/>
                <a:ea typeface="Fira Sans Extra Condensed Medium"/>
                <a:cs typeface="Chulabhorn Likit Text" panose="00000500000000000000" pitchFamily="50" charset="-34"/>
                <a:sym typeface="Fira Sans Extra Condensed Medium"/>
              </a:endParaRPr>
            </a:p>
          </p:txBody>
        </p:sp>
        <p:sp>
          <p:nvSpPr>
            <p:cNvPr id="113" name="Google Shape;125;p16"/>
            <p:cNvSpPr txBox="1"/>
            <p:nvPr/>
          </p:nvSpPr>
          <p:spPr>
            <a:xfrm>
              <a:off x="3971717" y="1819754"/>
              <a:ext cx="5106430" cy="7331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pPr algn="thaiDist">
                <a:lnSpc>
                  <a:spcPct val="120000"/>
                </a:lnSpc>
              </a:pPr>
              <a:r>
                <a:rPr lang="th-TH" sz="1417" dirty="0">
                  <a:solidFill>
                    <a:srgbClr val="002060"/>
                  </a:solidFill>
                  <a:latin typeface="Chulabhorn Likit Text" panose="00000500000000000000" pitchFamily="50" charset="-34"/>
                  <a:ea typeface="Fira Sans Extra Condensed Medium"/>
                  <a:cs typeface="Chulabhorn Likit Text" panose="00000500000000000000" pitchFamily="50" charset="-34"/>
                  <a:sym typeface="Fira Sans Extra Condensed Medium"/>
                </a:rPr>
                <a:t>จากงบค่าใช้จ่ายสนับสนุน/ขับเคลื่อนงานตามยุทธศาสตร์และนโยบายกองทุนพัฒนาบทบาทสตรี จำนวน 9,500,000 บาท</a:t>
              </a:r>
              <a:endParaRPr sz="1417" dirty="0">
                <a:solidFill>
                  <a:srgbClr val="002060"/>
                </a:solidFill>
                <a:latin typeface="Chulabhorn Likit Text" panose="00000500000000000000" pitchFamily="50" charset="-34"/>
                <a:ea typeface="Fira Sans Extra Condensed Medium"/>
                <a:cs typeface="Chulabhorn Likit Text" panose="00000500000000000000" pitchFamily="50" charset="-34"/>
                <a:sym typeface="Fira Sans Extra Condensed Medium"/>
              </a:endParaRPr>
            </a:p>
          </p:txBody>
        </p:sp>
      </p:grpSp>
      <p:grpSp>
        <p:nvGrpSpPr>
          <p:cNvPr id="114" name="Google Shape;126;p16"/>
          <p:cNvGrpSpPr/>
          <p:nvPr/>
        </p:nvGrpSpPr>
        <p:grpSpPr>
          <a:xfrm>
            <a:off x="5417112" y="1582136"/>
            <a:ext cx="4497298" cy="748595"/>
            <a:chOff x="3212428" y="994203"/>
            <a:chExt cx="5931801" cy="677012"/>
          </a:xfrm>
        </p:grpSpPr>
        <p:sp>
          <p:nvSpPr>
            <p:cNvPr id="115" name="Google Shape;127;p16"/>
            <p:cNvSpPr/>
            <p:nvPr/>
          </p:nvSpPr>
          <p:spPr>
            <a:xfrm>
              <a:off x="3212428" y="999350"/>
              <a:ext cx="5931801" cy="671865"/>
            </a:xfrm>
            <a:custGeom>
              <a:avLst/>
              <a:gdLst/>
              <a:ahLst/>
              <a:cxnLst/>
              <a:rect l="l" t="t" r="r" b="b"/>
              <a:pathLst>
                <a:path w="195109" h="22099" extrusionOk="0">
                  <a:moveTo>
                    <a:pt x="11050" y="1"/>
                  </a:moveTo>
                  <a:cubicBezTo>
                    <a:pt x="4954" y="1"/>
                    <a:pt x="1" y="4942"/>
                    <a:pt x="1" y="11050"/>
                  </a:cubicBezTo>
                  <a:cubicBezTo>
                    <a:pt x="1" y="17146"/>
                    <a:pt x="4954" y="22099"/>
                    <a:pt x="11050" y="22099"/>
                  </a:cubicBezTo>
                  <a:lnTo>
                    <a:pt x="195108" y="22099"/>
                  </a:lnTo>
                  <a:lnTo>
                    <a:pt x="195108" y="1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80000"/>
              </a:schemeClr>
            </a:solidFill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endParaRPr sz="150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16" name="Google Shape;128;p16"/>
            <p:cNvSpPr/>
            <p:nvPr/>
          </p:nvSpPr>
          <p:spPr>
            <a:xfrm>
              <a:off x="3286638" y="1072830"/>
              <a:ext cx="524899" cy="524899"/>
            </a:xfrm>
            <a:custGeom>
              <a:avLst/>
              <a:gdLst/>
              <a:ahLst/>
              <a:cxnLst/>
              <a:rect l="l" t="t" r="r" b="b"/>
              <a:pathLst>
                <a:path w="17265" h="17265" extrusionOk="0">
                  <a:moveTo>
                    <a:pt x="8633" y="1"/>
                  </a:moveTo>
                  <a:cubicBezTo>
                    <a:pt x="3858" y="1"/>
                    <a:pt x="0" y="3858"/>
                    <a:pt x="0" y="8633"/>
                  </a:cubicBezTo>
                  <a:cubicBezTo>
                    <a:pt x="0" y="13395"/>
                    <a:pt x="3858" y="17265"/>
                    <a:pt x="8633" y="17265"/>
                  </a:cubicBezTo>
                  <a:cubicBezTo>
                    <a:pt x="13395" y="17265"/>
                    <a:pt x="17265" y="13395"/>
                    <a:pt x="17265" y="8633"/>
                  </a:cubicBezTo>
                  <a:cubicBezTo>
                    <a:pt x="17265" y="3858"/>
                    <a:pt x="13395" y="1"/>
                    <a:pt x="86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endParaRPr sz="150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17" name="Google Shape;129;p16"/>
            <p:cNvSpPr/>
            <p:nvPr/>
          </p:nvSpPr>
          <p:spPr>
            <a:xfrm>
              <a:off x="3336587" y="1123144"/>
              <a:ext cx="424632" cy="424267"/>
            </a:xfrm>
            <a:custGeom>
              <a:avLst/>
              <a:gdLst/>
              <a:ahLst/>
              <a:cxnLst/>
              <a:rect l="l" t="t" r="r" b="b"/>
              <a:pathLst>
                <a:path w="13967" h="13955" extrusionOk="0">
                  <a:moveTo>
                    <a:pt x="13967" y="6978"/>
                  </a:moveTo>
                  <a:cubicBezTo>
                    <a:pt x="13967" y="10835"/>
                    <a:pt x="10847" y="13955"/>
                    <a:pt x="6990" y="13955"/>
                  </a:cubicBezTo>
                  <a:cubicBezTo>
                    <a:pt x="3132" y="13955"/>
                    <a:pt x="1" y="10835"/>
                    <a:pt x="1" y="6978"/>
                  </a:cubicBezTo>
                  <a:cubicBezTo>
                    <a:pt x="1" y="3120"/>
                    <a:pt x="3132" y="1"/>
                    <a:pt x="6990" y="1"/>
                  </a:cubicBezTo>
                  <a:cubicBezTo>
                    <a:pt x="10847" y="1"/>
                    <a:pt x="13967" y="3120"/>
                    <a:pt x="13967" y="6978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0" tIns="76188" rIns="0" bIns="76188" anchor="ctr" anchorCtr="0">
              <a:noAutofit/>
            </a:bodyPr>
            <a:lstStyle/>
            <a:p>
              <a:pPr algn="ctr"/>
              <a:r>
                <a:rPr lang="en" sz="1667" dirty="0">
                  <a:solidFill>
                    <a:srgbClr val="002060"/>
                  </a:solidFill>
                  <a:latin typeface="Chulabhorn Likit Text" panose="00000500000000000000" pitchFamily="50" charset="-34"/>
                  <a:ea typeface="Fira Sans Extra Condensed Medium"/>
                  <a:cs typeface="Chulabhorn Likit Text" panose="00000500000000000000" pitchFamily="50" charset="-34"/>
                  <a:sym typeface="Fira Sans Extra Condensed Medium"/>
                </a:rPr>
                <a:t>01</a:t>
              </a:r>
              <a:endParaRPr sz="1667" dirty="0">
                <a:solidFill>
                  <a:srgbClr val="002060"/>
                </a:solidFill>
                <a:latin typeface="Chulabhorn Likit Text" panose="00000500000000000000" pitchFamily="50" charset="-34"/>
                <a:ea typeface="Fira Sans Extra Condensed Medium"/>
                <a:cs typeface="Chulabhorn Likit Text" panose="00000500000000000000" pitchFamily="50" charset="-34"/>
                <a:sym typeface="Fira Sans Extra Condensed Medium"/>
              </a:endParaRPr>
            </a:p>
          </p:txBody>
        </p:sp>
        <p:sp>
          <p:nvSpPr>
            <p:cNvPr id="118" name="Google Shape;132;p16"/>
            <p:cNvSpPr txBox="1"/>
            <p:nvPr/>
          </p:nvSpPr>
          <p:spPr>
            <a:xfrm>
              <a:off x="3885748" y="994203"/>
              <a:ext cx="5191000" cy="6541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th-TH" sz="1417" dirty="0">
                  <a:solidFill>
                    <a:srgbClr val="002060"/>
                  </a:solidFill>
                  <a:latin typeface="Chulabhorn Likit Text" panose="00000500000000000000" pitchFamily="50" charset="-34"/>
                  <a:ea typeface="Fira Sans Extra Condensed Medium"/>
                  <a:cs typeface="Chulabhorn Likit Text" panose="00000500000000000000" pitchFamily="50" charset="-34"/>
                  <a:sym typeface="Fira Sans Extra Condensed Medium"/>
                </a:rPr>
                <a:t>จากโครงการจ้างบำรุงรักษาระบบบัญชีการเงิน (</a:t>
              </a:r>
              <a:r>
                <a:rPr lang="en-US" sz="1417" dirty="0">
                  <a:solidFill>
                    <a:srgbClr val="002060"/>
                  </a:solidFill>
                  <a:latin typeface="Chulabhorn Likit Text" panose="00000500000000000000" pitchFamily="50" charset="-34"/>
                  <a:ea typeface="Fira Sans Extra Condensed Medium"/>
                  <a:cs typeface="Chulabhorn Likit Text" panose="00000500000000000000" pitchFamily="50" charset="-34"/>
                  <a:sym typeface="Fira Sans Extra Condensed Medium"/>
                </a:rPr>
                <a:t>ERP</a:t>
              </a:r>
              <a:r>
                <a:rPr lang="th-TH" sz="1417" dirty="0">
                  <a:solidFill>
                    <a:srgbClr val="002060"/>
                  </a:solidFill>
                  <a:latin typeface="Chulabhorn Likit Text" panose="00000500000000000000" pitchFamily="50" charset="-34"/>
                  <a:ea typeface="Fira Sans Extra Condensed Medium"/>
                  <a:cs typeface="Chulabhorn Likit Text" panose="00000500000000000000" pitchFamily="50" charset="-34"/>
                  <a:sym typeface="Fira Sans Extra Condensed Medium"/>
                </a:rPr>
                <a:t>) </a:t>
              </a:r>
              <a:r>
                <a:rPr lang="th-TH" sz="1417" spc="-60" dirty="0">
                  <a:solidFill>
                    <a:srgbClr val="002060"/>
                  </a:solidFill>
                  <a:latin typeface="Chulabhorn Likit Text" panose="00000500000000000000" pitchFamily="50" charset="-34"/>
                  <a:ea typeface="Fira Sans Extra Condensed Medium"/>
                  <a:cs typeface="Chulabhorn Likit Text" panose="00000500000000000000" pitchFamily="50" charset="-34"/>
                  <a:sym typeface="Fira Sans Extra Condensed Medium"/>
                </a:rPr>
                <a:t>และโปรแกรมทะเบียนลูกหนี้ จำนวน 12,500,000 บาท</a:t>
              </a:r>
              <a:endParaRPr sz="1417" spc="-60" dirty="0">
                <a:solidFill>
                  <a:srgbClr val="002060"/>
                </a:solidFill>
                <a:latin typeface="Chulabhorn Likit Text" panose="00000500000000000000" pitchFamily="50" charset="-34"/>
                <a:ea typeface="Fira Sans Extra Condensed Medium"/>
                <a:cs typeface="Chulabhorn Likit Text" panose="00000500000000000000" pitchFamily="50" charset="-34"/>
                <a:sym typeface="Fira Sans Extra Condensed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133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89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92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93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94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104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105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95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9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97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101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02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03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98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99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00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90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91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35454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41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46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7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8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49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42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43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44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45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2" name="TextBox 1"/>
          <p:cNvSpPr txBox="1"/>
          <p:nvPr/>
        </p:nvSpPr>
        <p:spPr>
          <a:xfrm>
            <a:off x="454047" y="0"/>
            <a:ext cx="5232400" cy="47320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b="1" dirty="0">
                <a:ln w="0"/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1 เรื่อง ประธานแจ้งให้ที่ประชุมทราบ</a:t>
            </a:r>
          </a:p>
        </p:txBody>
      </p:sp>
      <p:sp>
        <p:nvSpPr>
          <p:cNvPr id="4" name="Rectangle 3"/>
          <p:cNvSpPr/>
          <p:nvPr/>
        </p:nvSpPr>
        <p:spPr>
          <a:xfrm>
            <a:off x="1690787" y="2498600"/>
            <a:ext cx="6764313" cy="469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h-TH" sz="2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1.1........................................................................</a:t>
            </a:r>
            <a:endParaRPr lang="en-US" sz="20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174349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34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37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38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39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49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50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40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41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4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4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4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5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36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46471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-23581" y="-210695"/>
            <a:ext cx="10193050" cy="1541268"/>
            <a:chOff x="-23581" y="-292863"/>
            <a:chExt cx="10193050" cy="1541268"/>
          </a:xfrm>
        </p:grpSpPr>
        <p:grpSp>
          <p:nvGrpSpPr>
            <p:cNvPr id="32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-85592"/>
              <a:ext cx="10193050" cy="739577"/>
              <a:chOff x="-29746" y="-241856"/>
              <a:chExt cx="9173747" cy="665619"/>
            </a:xfrm>
          </p:grpSpPr>
          <p:sp>
            <p:nvSpPr>
              <p:cNvPr id="55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46073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6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71133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57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58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241856"/>
                <a:ext cx="9173747" cy="525406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51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92863"/>
              <a:ext cx="4376902" cy="1541268"/>
              <a:chOff x="5491686" y="-500408"/>
              <a:chExt cx="3939213" cy="1387141"/>
            </a:xfrm>
          </p:grpSpPr>
          <p:sp>
            <p:nvSpPr>
              <p:cNvPr id="52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5451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53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50040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54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21194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193026" y="3711"/>
            <a:ext cx="6465653" cy="586175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30000"/>
              </a:lnSpc>
            </a:pPr>
            <a:r>
              <a:rPr lang="th-TH" sz="1300" b="1" spc="-70" dirty="0">
                <a:solidFill>
                  <a:srgbClr val="FCF8E8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4.5 </a:t>
            </a:r>
            <a:r>
              <a:rPr lang="th-TH" sz="1300" b="1" dirty="0">
                <a:solidFill>
                  <a:srgbClr val="FCF8E8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ขออนุมัติเปลี่ยนแปลงแผนการดำเนินงานและแผนการใช้จ่ายงบประมาณ</a:t>
            </a:r>
            <a:br>
              <a:rPr lang="th-TH" sz="1300" b="1" dirty="0">
                <a:solidFill>
                  <a:srgbClr val="FCF8E8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300" b="1" dirty="0">
                <a:solidFill>
                  <a:srgbClr val="FCF8E8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กองทุนพัฒนาบทบาทสตรี ประจำปีงบประมาณ พ.ศ. 2565</a:t>
            </a:r>
            <a:endParaRPr lang="en-US" sz="1300" b="1" spc="-70" dirty="0">
              <a:solidFill>
                <a:srgbClr val="FCF8E8"/>
              </a:solidFill>
              <a:effectLst/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sp>
        <p:nvSpPr>
          <p:cNvPr id="59" name="สี่เหลี่ยมผืนผ้ามุมมน 28">
            <a:extLst>
              <a:ext uri="{FF2B5EF4-FFF2-40B4-BE49-F238E27FC236}">
                <a16:creationId xmlns:a16="http://schemas.microsoft.com/office/drawing/2014/main" id="{D8CDE022-A3A6-40DD-816D-2E933C76D853}"/>
              </a:ext>
            </a:extLst>
          </p:cNvPr>
          <p:cNvSpPr/>
          <p:nvPr/>
        </p:nvSpPr>
        <p:spPr>
          <a:xfrm>
            <a:off x="1754752" y="1417340"/>
            <a:ext cx="6811587" cy="2800311"/>
          </a:xfrm>
          <a:prstGeom prst="roundRect">
            <a:avLst>
              <a:gd name="adj" fmla="val 4442"/>
            </a:avLst>
          </a:prstGeom>
          <a:solidFill>
            <a:srgbClr val="002060">
              <a:alpha val="9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200" tIns="38100" rIns="76200" bIns="38100" rtlCol="0" anchor="ctr"/>
          <a:lstStyle/>
          <a:p>
            <a:pPr algn="ctr">
              <a:lnSpc>
                <a:spcPct val="130000"/>
              </a:lnSpc>
            </a:pPr>
            <a:r>
              <a:rPr lang="th-TH" sz="2444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การพัฒนาระบบบัญชีการเงิน </a:t>
            </a:r>
          </a:p>
          <a:p>
            <a:pPr algn="ctr">
              <a:lnSpc>
                <a:spcPct val="130000"/>
              </a:lnSpc>
            </a:pPr>
            <a:r>
              <a:rPr lang="th-TH" sz="2444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</a:t>
            </a:r>
            <a:r>
              <a:rPr lang="en-US" sz="2444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Enterprise Resource Planning : ERP) </a:t>
            </a:r>
          </a:p>
          <a:p>
            <a:pPr algn="ctr">
              <a:lnSpc>
                <a:spcPct val="130000"/>
              </a:lnSpc>
            </a:pPr>
            <a:r>
              <a:rPr lang="th-TH" sz="2444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</a:t>
            </a:r>
          </a:p>
          <a:p>
            <a:pPr algn="ctr">
              <a:lnSpc>
                <a:spcPct val="130000"/>
              </a:lnSpc>
            </a:pPr>
            <a:r>
              <a:rPr lang="th-TH" sz="2444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ระบบโปรแกรมทะเบียนลูกหนี้ </a:t>
            </a:r>
          </a:p>
          <a:p>
            <a:pPr algn="ctr">
              <a:lnSpc>
                <a:spcPct val="130000"/>
              </a:lnSpc>
            </a:pPr>
            <a:r>
              <a:rPr lang="th-TH" sz="2444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</a:t>
            </a:r>
            <a:r>
              <a:rPr lang="en-US" sz="2444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Loan  Management : LM)</a:t>
            </a:r>
          </a:p>
        </p:txBody>
      </p:sp>
    </p:spTree>
    <p:extLst>
      <p:ext uri="{BB962C8B-B14F-4D97-AF65-F5344CB8AC3E}">
        <p14:creationId xmlns:p14="http://schemas.microsoft.com/office/powerpoint/2010/main" val="19692000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50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8"/>
              <a:ext cx="10193050" cy="727828"/>
              <a:chOff x="-29746" y="-164555"/>
              <a:chExt cx="9173747" cy="655045"/>
            </a:xfrm>
          </p:grpSpPr>
          <p:sp>
            <p:nvSpPr>
              <p:cNvPr id="55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6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2739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7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58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5"/>
                <a:ext cx="9173747" cy="558339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51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52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53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54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34" name="สี่เหลี่ยมผืนผ้า 33">
            <a:extLst>
              <a:ext uri="{FF2B5EF4-FFF2-40B4-BE49-F238E27FC236}">
                <a16:creationId xmlns:a16="http://schemas.microsoft.com/office/drawing/2014/main" id="{D8CDE022-A3A6-40DD-816D-2E933C76D853}"/>
              </a:ext>
            </a:extLst>
          </p:cNvPr>
          <p:cNvSpPr/>
          <p:nvPr/>
        </p:nvSpPr>
        <p:spPr>
          <a:xfrm>
            <a:off x="119449" y="72994"/>
            <a:ext cx="7011031" cy="5656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200" tIns="38100" rIns="76200" bIns="38100" rtlCol="0" anchor="ctr"/>
          <a:lstStyle/>
          <a:p>
            <a:pPr algn="ctr">
              <a:lnSpc>
                <a:spcPct val="130000"/>
              </a:lnSpc>
            </a:pPr>
            <a:r>
              <a:rPr lang="th-TH" sz="1278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ขั้นตอนดำเนินการโครงการพัฒนาระบบบัญชีการเงิน (</a:t>
            </a:r>
            <a:r>
              <a:rPr lang="en-US" sz="1278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ERP) </a:t>
            </a:r>
            <a:endParaRPr lang="th-TH" sz="1278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>
              <a:lnSpc>
                <a:spcPct val="130000"/>
              </a:lnSpc>
            </a:pPr>
            <a:r>
              <a:rPr lang="th-TH" sz="1278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และระบบโปรแกรมทะเบียนลูกหนี้ (</a:t>
            </a:r>
            <a:r>
              <a:rPr lang="en-US" sz="1278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LM)</a:t>
            </a:r>
            <a:endParaRPr lang="th-TH" sz="1278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30" name="Table 3">
            <a:extLst>
              <a:ext uri="{FF2B5EF4-FFF2-40B4-BE49-F238E27FC236}">
                <a16:creationId xmlns:a16="http://schemas.microsoft.com/office/drawing/2014/main" id="{118DB639-D159-4683-B9EA-701A5DC073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353182"/>
              </p:ext>
            </p:extLst>
          </p:nvPr>
        </p:nvGraphicFramePr>
        <p:xfrm>
          <a:off x="119449" y="827627"/>
          <a:ext cx="9841092" cy="4847279"/>
        </p:xfrm>
        <a:graphic>
          <a:graphicData uri="http://schemas.openxmlformats.org/drawingml/2006/table">
            <a:tbl>
              <a:tblPr firstRow="1" bandRow="1"/>
              <a:tblGrid>
                <a:gridCol w="560062">
                  <a:extLst>
                    <a:ext uri="{9D8B030D-6E8A-4147-A177-3AD203B41FA5}">
                      <a16:colId xmlns:a16="http://schemas.microsoft.com/office/drawing/2014/main" val="3679669191"/>
                    </a:ext>
                  </a:extLst>
                </a:gridCol>
                <a:gridCol w="2480276">
                  <a:extLst>
                    <a:ext uri="{9D8B030D-6E8A-4147-A177-3AD203B41FA5}">
                      <a16:colId xmlns:a16="http://schemas.microsoft.com/office/drawing/2014/main" val="1021820977"/>
                    </a:ext>
                  </a:extLst>
                </a:gridCol>
                <a:gridCol w="1920213">
                  <a:extLst>
                    <a:ext uri="{9D8B030D-6E8A-4147-A177-3AD203B41FA5}">
                      <a16:colId xmlns:a16="http://schemas.microsoft.com/office/drawing/2014/main" val="3732974332"/>
                    </a:ext>
                  </a:extLst>
                </a:gridCol>
                <a:gridCol w="1120124">
                  <a:extLst>
                    <a:ext uri="{9D8B030D-6E8A-4147-A177-3AD203B41FA5}">
                      <a16:colId xmlns:a16="http://schemas.microsoft.com/office/drawing/2014/main" val="2752471566"/>
                    </a:ext>
                  </a:extLst>
                </a:gridCol>
                <a:gridCol w="1200133">
                  <a:extLst>
                    <a:ext uri="{9D8B030D-6E8A-4147-A177-3AD203B41FA5}">
                      <a16:colId xmlns:a16="http://schemas.microsoft.com/office/drawing/2014/main" val="2413162314"/>
                    </a:ext>
                  </a:extLst>
                </a:gridCol>
                <a:gridCol w="2560284">
                  <a:extLst>
                    <a:ext uri="{9D8B030D-6E8A-4147-A177-3AD203B41FA5}">
                      <a16:colId xmlns:a16="http://schemas.microsoft.com/office/drawing/2014/main" val="2638473138"/>
                    </a:ext>
                  </a:extLst>
                </a:gridCol>
              </a:tblGrid>
              <a:tr h="453427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0893" marR="80893" marT="40447" marB="40447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รายละเอียด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0893" marR="80893" marT="40447" marB="40447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ระยะเวลาที่ต้องดำเนินการ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0893" marR="80893" marT="40447" marB="40447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วันที่เริ่มดำเนินการ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0893" marR="80893" marT="40447" marB="40447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วันที่สิ้นสุดการดำเนินการ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0893" marR="80893" marT="40447" marB="40447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ผลการดำเนินการ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0893" marR="80893" marT="40447" marB="40447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090596"/>
                  </a:ext>
                </a:extLst>
              </a:tr>
              <a:tr h="659062">
                <a:tc>
                  <a:txBody>
                    <a:bodyPr/>
                    <a:lstStyle/>
                    <a:p>
                      <a:pPr algn="ctr"/>
                      <a:r>
                        <a:rPr lang="th-TH" sz="900" b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1.</a:t>
                      </a:r>
                      <a:endParaRPr lang="en-US" sz="90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0893" marR="80893" marT="40447" marB="4044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20000"/>
                        </a:lnSpc>
                      </a:pPr>
                      <a:r>
                        <a:rPr lang="th-TH" sz="900" b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จัดทำรายละเอียดโครงการฯ เพื่อเสนอ</a:t>
                      </a:r>
                      <a:br>
                        <a:rPr lang="th-TH" sz="900" b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900" b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ที่ประชุม</a:t>
                      </a:r>
                      <a:r>
                        <a:rPr lang="th-TH" sz="900" b="0" i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คณะ</a:t>
                      </a:r>
                      <a:r>
                        <a:rPr lang="th-TH" sz="900" b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กรรมการบริหารและจัดหาระบบคอมพิวเตอร์ (</a:t>
                      </a:r>
                      <a:r>
                        <a:rPr lang="en-US" sz="900" b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CIO</a:t>
                      </a:r>
                      <a:r>
                        <a:rPr lang="th-TH" sz="900" b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) ของกรมการพัฒนาชุมชน พิจารณาเห็นชอบ</a:t>
                      </a:r>
                      <a:endParaRPr lang="en-US" sz="90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0893" marR="80893" marT="40447" marB="4044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20000"/>
                        </a:lnSpc>
                      </a:pPr>
                      <a:r>
                        <a:rPr lang="th-TH" sz="900" b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จัดประชุมเดือนละ 1 ครั้ง หรือถ้ามีโครงการเร่งด่วนต้องพิจารณา</a:t>
                      </a:r>
                      <a:endParaRPr lang="en-US" sz="90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0893" marR="80893" marT="40447" marB="4044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900" b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 พฤศจิกายน 2564</a:t>
                      </a:r>
                      <a:endParaRPr lang="en-US" sz="90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0893" marR="80893" marT="40447" marB="4044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900" b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 พฤศจิกายน 2564</a:t>
                      </a:r>
                      <a:endParaRPr lang="en-US" sz="90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0893" marR="80893" marT="40447" marB="4044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th-TH" sz="900" b="0" spc="-5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ผ่านการประชุมเพื่อพิจารณา วันที่ 8 พ.ย. 64</a:t>
                      </a:r>
                      <a:r>
                        <a:rPr lang="th-TH" sz="900" b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900" b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900" b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เตรียมส่งไปยัง </a:t>
                      </a:r>
                      <a:r>
                        <a:rPr lang="en-US" sz="900" b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CIO </a:t>
                      </a:r>
                      <a:r>
                        <a:rPr lang="th-TH" sz="900" b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ระดับกระทรวงต่อไป (โครงการใช้งบประมาณเกิน 10 ล้านบาท)</a:t>
                      </a:r>
                      <a:endParaRPr lang="en-US" sz="90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0893" marR="80893" marT="40447" marB="4044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1159060"/>
                  </a:ext>
                </a:extLst>
              </a:tr>
              <a:tr h="971817">
                <a:tc>
                  <a:txBody>
                    <a:bodyPr/>
                    <a:lstStyle/>
                    <a:p>
                      <a:pPr algn="ctr"/>
                      <a:r>
                        <a:rPr lang="th-TH" sz="900" b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  <a:endParaRPr lang="en-US" sz="90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0893" marR="80893" marT="40447" marB="4044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900" b="0" spc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ศูนย์สารสนเทศเพื่อการพัฒนาชุมชน (</a:t>
                      </a:r>
                      <a:r>
                        <a:rPr lang="th-TH" sz="900" b="0" spc="0" dirty="0" err="1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ศสท</a:t>
                      </a:r>
                      <a:r>
                        <a:rPr lang="th-TH" sz="900" b="0" spc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.) จัดทำรายละเอียดโครงการฯ เพื่อเสนอที่ประชุม</a:t>
                      </a:r>
                      <a:r>
                        <a:rPr lang="th-TH" sz="900" b="0" i="0" spc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คณะ</a:t>
                      </a:r>
                      <a:r>
                        <a:rPr lang="th-TH" sz="900" b="0" spc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กรรมการบริหารและ</a:t>
                      </a:r>
                      <a:r>
                        <a:rPr lang="th-TH" sz="900" b="0" spc="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จัดหาระบบคอมพิวเตอร์ (</a:t>
                      </a:r>
                      <a:r>
                        <a:rPr lang="en-US" sz="900" b="0" spc="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CIO</a:t>
                      </a:r>
                      <a:r>
                        <a:rPr lang="th-TH" sz="900" b="0" spc="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) ของกระทรวงมหาดไทย</a:t>
                      </a:r>
                      <a:r>
                        <a:rPr lang="th-TH" sz="900" b="0" spc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พิจารณาเห็นชอบ</a:t>
                      </a:r>
                    </a:p>
                  </a:txBody>
                  <a:tcPr marL="80893" marR="80893" marT="40447" marB="4044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20000"/>
                        </a:lnSpc>
                      </a:pPr>
                      <a:r>
                        <a:rPr lang="th-TH" sz="900" b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จัดประชุมเดือนละ 1 ครั้ง หรือถ้ามีโครงการเร่งด่วนต้องพิจารณา</a:t>
                      </a:r>
                    </a:p>
                    <a:p>
                      <a:pPr algn="thaiDist">
                        <a:lnSpc>
                          <a:spcPct val="120000"/>
                        </a:lnSpc>
                      </a:pPr>
                      <a:r>
                        <a:rPr lang="th-TH" sz="900" b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ประชุมกลั่นกรอง ต้นเดือน  </a:t>
                      </a:r>
                      <a:br>
                        <a:rPr lang="th-TH" sz="900" b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900" b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</a:t>
                      </a:r>
                      <a:r>
                        <a:rPr lang="th-TH" sz="900" b="0" spc="-4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ประชุมเพื่อพิจารณา ปลายเดือน)</a:t>
                      </a:r>
                      <a:endParaRPr lang="en-US" sz="900" b="0" spc="-4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0893" marR="80893" marT="40447" marB="4044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900" b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วันที่ 17 กุมภาพันธ์2565</a:t>
                      </a:r>
                      <a:endParaRPr lang="en-US" sz="90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0893" marR="80893" marT="40447" marB="4044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900" b="0" spc="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วันที่ 17 กุมภาพันธ์2565</a:t>
                      </a:r>
                      <a:endParaRPr lang="en-US" sz="900" b="0" spc="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0893" marR="80893" marT="40447" marB="4044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900" b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ประชุมคณะกรรมการบริหารและจัดหาระบบ</a:t>
                      </a:r>
                      <a:r>
                        <a:rPr lang="th-TH" sz="900" b="0" spc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คอมพิวเตอร์ (</a:t>
                      </a:r>
                      <a:r>
                        <a:rPr lang="en-US" sz="900" b="0" spc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CIO)</a:t>
                      </a:r>
                      <a:r>
                        <a:rPr lang="th-TH" sz="900" b="0" spc="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900" b="0" spc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ของกระทรวงมหาดไทย</a:t>
                      </a:r>
                      <a:br>
                        <a:rPr lang="th-TH" sz="900" b="0" spc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900" b="0" spc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ผ่านระบบวีดิโอ</a:t>
                      </a:r>
                      <a:r>
                        <a:rPr lang="th-TH" sz="900" b="0" spc="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900" b="0" spc="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Conference</a:t>
                      </a:r>
                      <a:r>
                        <a:rPr lang="th-TH" sz="900" b="0" spc="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เมื่อวันที่ 17 กุมภาพันธ์ 2565 เวลา 09.30 - 16.30 น. เรียบร้อยแล้ว มีมติเห็นชอบ </a:t>
                      </a:r>
                      <a:r>
                        <a:rPr lang="th-TH" sz="900" b="0" spc="-100" baseline="0" dirty="0">
                          <a:solidFill>
                            <a:srgbClr val="FF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ได้เอกสารผลการประชุมจาก</a:t>
                      </a:r>
                      <a:r>
                        <a:rPr lang="en-US" sz="900" b="0" spc="-100" baseline="0" dirty="0">
                          <a:solidFill>
                            <a:srgbClr val="FF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CIO </a:t>
                      </a:r>
                      <a:r>
                        <a:rPr lang="th-TH" sz="900" b="0" spc="0" baseline="0" dirty="0">
                          <a:solidFill>
                            <a:srgbClr val="FF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กระทรวงมหาดไทย เมื่อวันที่ 18 มี.ค. 2565</a:t>
                      </a:r>
                      <a:endParaRPr lang="en-US" sz="900" b="0" spc="0" baseline="0" dirty="0">
                        <a:solidFill>
                          <a:srgbClr val="FF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0893" marR="80893" marT="40447" marB="4044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6887906"/>
                  </a:ext>
                </a:extLst>
              </a:tr>
              <a:tr h="780072">
                <a:tc>
                  <a:txBody>
                    <a:bodyPr/>
                    <a:lstStyle/>
                    <a:p>
                      <a:pPr algn="ctr"/>
                      <a:r>
                        <a:rPr lang="th-TH" sz="900" b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</a:t>
                      </a:r>
                      <a:endParaRPr lang="en-US" sz="90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0893" marR="80893" marT="40447" marB="4044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900" b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นำเอกสารรับรองจากคณะกรรมการ</a:t>
                      </a:r>
                      <a:r>
                        <a:rPr lang="th-TH" sz="900" b="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900" b="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CIO </a:t>
                      </a:r>
                      <a:r>
                        <a:rPr lang="th-TH" sz="900" b="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กระทรวงมหาดไทย เข้าที่ประชุม คกส. </a:t>
                      </a:r>
                      <a:br>
                        <a:rPr lang="th-TH" sz="900" b="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900" b="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เพื่อพิจารณาเห็นชอบและจัดส่งรายละเอียดงบประมาณให้กรมบัญชีกลางพิจารณาอนุมัติ</a:t>
                      </a:r>
                      <a:endParaRPr lang="en-US" sz="90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0893" marR="80893" marT="40447" marB="4044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/>
                      <a:r>
                        <a:rPr lang="th-TH" sz="900" b="0" spc="-8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จัดประชุมเดือนละ 1 ครั้ง</a:t>
                      </a:r>
                      <a:endParaRPr lang="en-US" sz="900" b="0" spc="-8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0893" marR="80893" marT="40447" marB="4044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900" b="0" dirty="0">
                          <a:solidFill>
                            <a:srgbClr val="FF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วันที่</a:t>
                      </a:r>
                      <a:r>
                        <a:rPr lang="th-TH" sz="900" b="0" baseline="0" dirty="0">
                          <a:solidFill>
                            <a:srgbClr val="FF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29 มีนาคม 2565</a:t>
                      </a:r>
                      <a:endParaRPr lang="en-US" sz="900" b="0" dirty="0">
                        <a:solidFill>
                          <a:srgbClr val="FF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0893" marR="80893" marT="40447" marB="4044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900" b="0" dirty="0">
                          <a:solidFill>
                            <a:srgbClr val="FF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วันที่</a:t>
                      </a:r>
                      <a:r>
                        <a:rPr lang="th-TH" sz="900" b="0" baseline="0" dirty="0">
                          <a:solidFill>
                            <a:srgbClr val="FF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29 มีนาคม 2565</a:t>
                      </a:r>
                      <a:endParaRPr lang="en-US" sz="900" b="0" dirty="0">
                        <a:solidFill>
                          <a:srgbClr val="FF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0893" marR="80893" marT="40447" marB="4044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thaiDi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เตรียมเอกสารสำหรับขออนุมัติแปลงงบประมาณเข้าที่ประชุม เพื่อพิจารณา</a:t>
                      </a:r>
                      <a:endParaRPr lang="en-US" sz="90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0893" marR="80893" marT="40447" marB="4044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586">
                <a:tc>
                  <a:txBody>
                    <a:bodyPr/>
                    <a:lstStyle/>
                    <a:p>
                      <a:pPr algn="ctr"/>
                      <a:r>
                        <a:rPr lang="th-TH" sz="900" b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  <a:endParaRPr lang="en-US" sz="90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0893" marR="80893" marT="40447" marB="4044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20000"/>
                        </a:lnSpc>
                      </a:pPr>
                      <a:r>
                        <a:rPr lang="th-TH" sz="900" b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จัดทำรายละเอียดเพื่อขออนุมัติงบประมาณ</a:t>
                      </a:r>
                      <a:br>
                        <a:rPr lang="th-TH" sz="900" b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900" b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จากกรมบัญชีกลาง</a:t>
                      </a:r>
                      <a:endParaRPr lang="en-US" sz="90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0893" marR="80893" marT="40447" marB="4044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th-TH" sz="900" b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 เดือน</a:t>
                      </a:r>
                    </a:p>
                  </a:txBody>
                  <a:tcPr marL="80893" marR="80893" marT="40447" marB="4044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th-TH" sz="900" b="0" dirty="0">
                          <a:solidFill>
                            <a:srgbClr val="FF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เดือนเมษายน 2565</a:t>
                      </a:r>
                      <a:endParaRPr lang="en-US" sz="900" b="0" dirty="0">
                        <a:solidFill>
                          <a:srgbClr val="FF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0893" marR="80893" marT="40447" marB="4044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900" b="0" dirty="0">
                          <a:solidFill>
                            <a:srgbClr val="FF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ภายในเดือนเมษายน 2565</a:t>
                      </a:r>
                      <a:endParaRPr lang="en-US" sz="900" b="0" dirty="0">
                        <a:solidFill>
                          <a:srgbClr val="FF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0893" marR="80893" marT="40447" marB="4044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รอการอนุมัติงบประมาณจากกรมบัญชีกลาง</a:t>
                      </a:r>
                      <a:endParaRPr lang="en-US" sz="90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l"/>
                      <a:endParaRPr lang="en-US" sz="90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0893" marR="80893" marT="40447" marB="4044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923912"/>
                  </a:ext>
                </a:extLst>
              </a:tr>
              <a:tr h="505586">
                <a:tc>
                  <a:txBody>
                    <a:bodyPr/>
                    <a:lstStyle/>
                    <a:p>
                      <a:pPr algn="ctr"/>
                      <a:r>
                        <a:rPr lang="th-TH" sz="900" b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  <a:endParaRPr lang="en-US" sz="90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0893" marR="80893" marT="40447" marB="4044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20000"/>
                        </a:lnSpc>
                      </a:pPr>
                      <a:r>
                        <a:rPr lang="th-TH" sz="900" b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กรมบัญชีกลางแจ้งอนุมัติโครงการฯ</a:t>
                      </a:r>
                      <a:endParaRPr lang="en-US" sz="90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0893" marR="80893" marT="40447" marB="4044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th-TH" sz="900" b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 เดือน</a:t>
                      </a:r>
                    </a:p>
                  </a:txBody>
                  <a:tcPr marL="80893" marR="80893" marT="40447" marB="4044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th-TH" sz="900" b="0" dirty="0">
                          <a:solidFill>
                            <a:srgbClr val="FF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เดือนมิถุนายน</a:t>
                      </a:r>
                      <a:r>
                        <a:rPr lang="th-TH" sz="900" b="0" baseline="0" dirty="0">
                          <a:solidFill>
                            <a:srgbClr val="FF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2565</a:t>
                      </a:r>
                      <a:endParaRPr lang="en-US" sz="900" b="0" dirty="0">
                        <a:solidFill>
                          <a:srgbClr val="FF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0893" marR="80893" marT="40447" marB="4044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900" b="0" dirty="0">
                          <a:solidFill>
                            <a:srgbClr val="FF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ภายในเดือนมิถุนายน</a:t>
                      </a:r>
                      <a:r>
                        <a:rPr lang="th-TH" sz="900" b="0" baseline="0" dirty="0">
                          <a:solidFill>
                            <a:srgbClr val="FF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2565</a:t>
                      </a:r>
                      <a:endParaRPr lang="en-US" sz="900" b="0" dirty="0">
                        <a:solidFill>
                          <a:srgbClr val="FF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0893" marR="80893" marT="40447" marB="4044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900" b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กรมบัญชีกลางอนุมัติโครงการฯ</a:t>
                      </a:r>
                      <a:r>
                        <a:rPr lang="th-TH" sz="900" b="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9 มิถุนายน 2565</a:t>
                      </a:r>
                      <a:endParaRPr lang="en-US" sz="90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0893" marR="80893" marT="40447" marB="4044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583170"/>
                  </a:ext>
                </a:extLst>
              </a:tr>
              <a:tr h="406013">
                <a:tc>
                  <a:txBody>
                    <a:bodyPr/>
                    <a:lstStyle/>
                    <a:p>
                      <a:pPr algn="ctr"/>
                      <a:r>
                        <a:rPr lang="th-TH" sz="900" b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</a:t>
                      </a:r>
                      <a:endParaRPr lang="en-US" sz="90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0893" marR="80893" marT="40447" marB="4044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20000"/>
                        </a:lnSpc>
                      </a:pPr>
                      <a:r>
                        <a:rPr lang="th-TH" sz="900" b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ดำเนินการขออนุมัติโครงการ/ดำเนินโครงการ</a:t>
                      </a:r>
                      <a:br>
                        <a:rPr lang="th-TH" sz="900" b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900" b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และการจัดซื้อจัดจ้างด้วยวิธี </a:t>
                      </a:r>
                      <a:r>
                        <a:rPr lang="en-US" sz="900" b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e-bidding</a:t>
                      </a:r>
                      <a:r>
                        <a:rPr lang="th-TH" sz="900" b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ได้ผู้รับจ้าง</a:t>
                      </a:r>
                      <a:endParaRPr lang="en-US" sz="90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0893" marR="80893" marT="40447" marB="4044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900" b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 </a:t>
                      </a:r>
                      <a:r>
                        <a:rPr lang="th-TH" sz="900" b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เดือน</a:t>
                      </a:r>
                      <a:br>
                        <a:rPr lang="th-TH" sz="900" b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90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0893" marR="80893" marT="40447" marB="4044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th-TH" sz="900" b="0" spc="-30" baseline="0" dirty="0">
                          <a:solidFill>
                            <a:srgbClr val="FF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เดือนมิถุนายน 2565</a:t>
                      </a:r>
                      <a:endParaRPr lang="en-US" sz="900" b="0" spc="-30" baseline="0" dirty="0">
                        <a:solidFill>
                          <a:srgbClr val="FF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0893" marR="80893" marT="40447" marB="4044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th-TH" sz="900" b="0" dirty="0">
                          <a:solidFill>
                            <a:srgbClr val="FF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เดือนสิงหาคม 2565</a:t>
                      </a:r>
                      <a:endParaRPr lang="en-US" sz="900" b="0" dirty="0">
                        <a:solidFill>
                          <a:srgbClr val="FF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0893" marR="80893" marT="40447" marB="4044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900" b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อธิบดีกรมการพัฒนาชุมชนได้อนุมัติโครงการฯ</a:t>
                      </a:r>
                      <a:endParaRPr lang="en-US" sz="90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0893" marR="80893" marT="40447" marB="4044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291238"/>
                  </a:ext>
                </a:extLst>
              </a:tr>
              <a:tr h="487293">
                <a:tc>
                  <a:txBody>
                    <a:bodyPr/>
                    <a:lstStyle/>
                    <a:p>
                      <a:pPr algn="ctr"/>
                      <a:r>
                        <a:rPr lang="th-TH" sz="900" b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</a:t>
                      </a:r>
                      <a:endParaRPr lang="en-US" sz="90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0893" marR="80893" marT="40447" marB="4044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900" b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ดำเนินการบริหารโครงการฯ</a:t>
                      </a:r>
                      <a:endParaRPr lang="en-US" sz="90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0893" marR="80893" marT="40447" marB="4044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th-TH" sz="900" b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270 วัน (9 เดือน)</a:t>
                      </a:r>
                      <a:br>
                        <a:rPr lang="th-TH" sz="900" b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90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0893" marR="80893" marT="40447" marB="4044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th-TH" sz="900" b="0" dirty="0">
                          <a:solidFill>
                            <a:srgbClr val="FF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เดือนกันยายน 2565</a:t>
                      </a:r>
                      <a:endParaRPr lang="en-US" sz="900" b="0" dirty="0">
                        <a:solidFill>
                          <a:srgbClr val="FF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0893" marR="80893" marT="40447" marB="4044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0" spc="-30" dirty="0">
                          <a:solidFill>
                            <a:srgbClr val="FF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ภายในเดือนพฤษภาคม</a:t>
                      </a:r>
                      <a:r>
                        <a:rPr lang="th-TH" sz="900" b="0" spc="-30" baseline="0" dirty="0">
                          <a:solidFill>
                            <a:srgbClr val="FF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900" b="0" dirty="0">
                          <a:solidFill>
                            <a:srgbClr val="FF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2566</a:t>
                      </a:r>
                      <a:endParaRPr lang="en-US" sz="900" b="0" dirty="0">
                        <a:solidFill>
                          <a:srgbClr val="FF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indent="0" algn="l">
                        <a:buNone/>
                      </a:pPr>
                      <a:endParaRPr lang="en-US" sz="900" b="0" dirty="0">
                        <a:solidFill>
                          <a:srgbClr val="FF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0893" marR="80893" marT="40447" marB="4044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900" b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ดำเนินการตามขั้นตอนจัดซื้อจัดจ้าง</a:t>
                      </a:r>
                      <a:endParaRPr lang="en-US" sz="90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0893" marR="80893" marT="40447" marB="4044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449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80193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0" y="2247900"/>
            <a:ext cx="10243830" cy="1607043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5.1 การพิจารณาการลดอัตราดอกเบี้ยเงินกู้และอัตราดอกเบี้ยผิดนัด</a:t>
            </a:r>
            <a:b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กองทุนพัฒนาบทบาทสตรี ครั้งที่ 12 ตามประกาศคณะกรรมการบริหารกองทุนพัฒนาบทบาทสตรี</a:t>
            </a:r>
            <a:b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เรื่อง หลักเกณฑ์ วิธีการ และเงื่อนไขเกี่ยวกับการลดอัตราดอกเบี้ยเงินกู้</a:t>
            </a:r>
            <a:b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และอัตราดอกเบี้ยผิดนัดกองทุนพัฒนาบทบาทสตรี พ.ศ. 2563 (ฉบับที่ 4)</a:t>
            </a:r>
            <a:endParaRPr lang="en-GB" sz="19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35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38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39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40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50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51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41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42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43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47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8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9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4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45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6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6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37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46471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65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6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33" name="TextBox 32"/>
          <p:cNvSpPr txBox="1"/>
          <p:nvPr/>
        </p:nvSpPr>
        <p:spPr>
          <a:xfrm>
            <a:off x="1075652" y="44209"/>
            <a:ext cx="3617682" cy="431657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th-TH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5 เรื่อง เพื่อพิจารณา</a:t>
            </a:r>
          </a:p>
        </p:txBody>
      </p:sp>
    </p:spTree>
    <p:extLst>
      <p:ext uri="{BB962C8B-B14F-4D97-AF65-F5344CB8AC3E}">
        <p14:creationId xmlns:p14="http://schemas.microsoft.com/office/powerpoint/2010/main" val="34085233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416244"/>
              </p:ext>
            </p:extLst>
          </p:nvPr>
        </p:nvGraphicFramePr>
        <p:xfrm>
          <a:off x="412042" y="1183115"/>
          <a:ext cx="9310255" cy="4424131"/>
        </p:xfrm>
        <a:graphic>
          <a:graphicData uri="http://schemas.openxmlformats.org/drawingml/2006/table">
            <a:tbl>
              <a:tblPr/>
              <a:tblGrid>
                <a:gridCol w="1309987">
                  <a:extLst>
                    <a:ext uri="{9D8B030D-6E8A-4147-A177-3AD203B41FA5}">
                      <a16:colId xmlns:a16="http://schemas.microsoft.com/office/drawing/2014/main" val="2931970911"/>
                    </a:ext>
                  </a:extLst>
                </a:gridCol>
                <a:gridCol w="3282406">
                  <a:extLst>
                    <a:ext uri="{9D8B030D-6E8A-4147-A177-3AD203B41FA5}">
                      <a16:colId xmlns:a16="http://schemas.microsoft.com/office/drawing/2014/main" val="3748145483"/>
                    </a:ext>
                  </a:extLst>
                </a:gridCol>
                <a:gridCol w="1774003">
                  <a:extLst>
                    <a:ext uri="{9D8B030D-6E8A-4147-A177-3AD203B41FA5}">
                      <a16:colId xmlns:a16="http://schemas.microsoft.com/office/drawing/2014/main" val="832397965"/>
                    </a:ext>
                  </a:extLst>
                </a:gridCol>
                <a:gridCol w="2943859">
                  <a:extLst>
                    <a:ext uri="{9D8B030D-6E8A-4147-A177-3AD203B41FA5}">
                      <a16:colId xmlns:a16="http://schemas.microsoft.com/office/drawing/2014/main" val="312886636"/>
                    </a:ext>
                  </a:extLst>
                </a:gridCol>
              </a:tblGrid>
              <a:tr h="302785">
                <a:tc>
                  <a:txBody>
                    <a:bodyPr/>
                    <a:lstStyle/>
                    <a:p>
                      <a:pPr algn="ctr" fontAlgn="b">
                        <a:lnSpc>
                          <a:spcPct val="130000"/>
                        </a:lnSpc>
                      </a:pPr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 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30000"/>
                        </a:lnSpc>
                      </a:pPr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30000"/>
                        </a:lnSpc>
                      </a:pPr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30000"/>
                        </a:lnSpc>
                      </a:pPr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จำนวนเงิน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713654"/>
                  </a:ext>
                </a:extLst>
              </a:tr>
              <a:tr h="259287">
                <a:tc>
                  <a:txBody>
                    <a:bodyPr/>
                    <a:lstStyle/>
                    <a:p>
                      <a:pPr algn="ctr" fontAlgn="b">
                        <a:lnSpc>
                          <a:spcPct val="130000"/>
                        </a:lnSpc>
                      </a:pPr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30000"/>
                        </a:lnSpc>
                      </a:pPr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30000"/>
                        </a:lnSpc>
                      </a:pPr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(โครงการ)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30000"/>
                        </a:lnSpc>
                      </a:pPr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057680"/>
                  </a:ext>
                </a:extLst>
              </a:tr>
              <a:tr h="2818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อุทัยธานี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                    </a:t>
                      </a: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64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,582.53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084294"/>
                  </a:ext>
                </a:extLst>
              </a:tr>
              <a:tr h="2818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พระนครศรีอยุธยา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                    </a:t>
                      </a: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394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,988.00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872910"/>
                  </a:ext>
                </a:extLst>
              </a:tr>
              <a:tr h="2818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แม่ฮ่องสอน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223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,384.00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687137"/>
                  </a:ext>
                </a:extLst>
              </a:tr>
              <a:tr h="2818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ยะลา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                      1,339,669.34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997185"/>
                  </a:ext>
                </a:extLst>
              </a:tr>
              <a:tr h="2818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นครนายก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108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,031.00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493167"/>
                  </a:ext>
                </a:extLst>
              </a:tr>
              <a:tr h="2818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สมุทรปราการ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,276,777.90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672927"/>
                  </a:ext>
                </a:extLst>
              </a:tr>
              <a:tr h="2818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ยโสธร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35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,239,089.85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462039"/>
                  </a:ext>
                </a:extLst>
              </a:tr>
              <a:tr h="2818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กาญจนบุรี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85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,989.73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974392"/>
                  </a:ext>
                </a:extLst>
              </a:tr>
              <a:tr h="2590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อุบลราชธานี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394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,879.70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914286"/>
                  </a:ext>
                </a:extLst>
              </a:tr>
              <a:tr h="268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10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ศรีสะเกษ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110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,646.00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9768456"/>
                  </a:ext>
                </a:extLst>
              </a:tr>
              <a:tr h="268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11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กรุงเทพมหานคร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214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,960.57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57878"/>
                  </a:ext>
                </a:extLst>
              </a:tr>
              <a:tr h="268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12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เพชรบูรณ์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183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,145.00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5633418"/>
                  </a:ext>
                </a:extLst>
              </a:tr>
              <a:tr h="268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13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บุรีรัมย์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394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,367.56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883250"/>
                  </a:ext>
                </a:extLst>
              </a:tr>
              <a:tr h="27133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รวมทั้งสิ้น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C8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D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80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C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7,030,511.18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C8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325079"/>
                  </a:ext>
                </a:extLst>
              </a:tr>
            </a:tbl>
          </a:graphicData>
        </a:graphic>
      </p:graphicFrame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-4732" y="0"/>
            <a:ext cx="10160000" cy="97525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endParaRPr lang="th-TH" dirty="0"/>
          </a:p>
        </p:txBody>
      </p:sp>
      <p:sp>
        <p:nvSpPr>
          <p:cNvPr id="8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6285" y="53007"/>
            <a:ext cx="10121771" cy="906909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>
              <a:lnSpc>
                <a:spcPct val="150000"/>
              </a:lnSpc>
            </a:pPr>
            <a:r>
              <a:rPr lang="th-TH" sz="1400" b="1" spc="-7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5.1 การพิจารณาการลดอัตราดอกเบี้ยเงินกู้และอัตราดอกเบี้ยผิดนัดกองทุนพัฒนาบทบาทสตรี ครั้งที่ 12 ตามประกาศคณะกรรมการ</a:t>
            </a:r>
            <a:r>
              <a:rPr lang="th-TH" sz="1400" b="1" spc="-4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บริหารกองทุน</a:t>
            </a:r>
            <a:r>
              <a:rPr lang="th-TH" sz="1400" b="1" spc="-6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พัฒนาบทบาทสตรี เรื่อง หลักเกณฑ์ วิธีการ และเงื่อนไขเกี่ยวกับการลดอัตราดอกเบี้ยเงินกู้และอัตราดอกเบี้ยผิดนัดกองทุน</a:t>
            </a:r>
            <a:br>
              <a:rPr lang="th-TH" sz="1400" b="1" spc="-6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b="1" spc="-6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พัฒนาบทบาทสตรี พ.ศ. 2563 (ฉบับที่ 4)</a:t>
            </a:r>
            <a:endParaRPr lang="en-GB" sz="1400" b="1" spc="-60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-12831" y="975258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32108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0" y="2328793"/>
            <a:ext cx="10160000" cy="1283555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40000"/>
              </a:lnSpc>
            </a:pPr>
            <a:r>
              <a:rPr lang="th-TH" sz="1900" b="1" spc="-3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5.2 </a:t>
            </a:r>
            <a: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ร่างประกาศคณะกรรมการบริหารกองทุนพัฒนาบทบาทสตรี </a:t>
            </a:r>
            <a:b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เรื่อง มาตรการยกเลิกสัญญาค้ำประกันเงินกู้รายบุคคล และการปลดหนี้รายบุคคล</a:t>
            </a:r>
            <a:b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ของกองทุนพัฒนาบทบาทสตรี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34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37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38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39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49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50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40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41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4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4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4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5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36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46471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2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7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8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9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0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3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64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65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6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</p:spTree>
    <p:extLst>
      <p:ext uri="{BB962C8B-B14F-4D97-AF65-F5344CB8AC3E}">
        <p14:creationId xmlns:p14="http://schemas.microsoft.com/office/powerpoint/2010/main" val="285665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48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51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52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59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69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70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60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61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6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6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6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6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6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6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6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49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50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46471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0" y="-267825"/>
            <a:ext cx="10194371" cy="1607012"/>
            <a:chOff x="-36281" y="-266356"/>
            <a:chExt cx="10194371" cy="1607012"/>
          </a:xfrm>
        </p:grpSpPr>
        <p:grpSp>
          <p:nvGrpSpPr>
            <p:cNvPr id="90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36281" y="-17123"/>
              <a:ext cx="10194371" cy="793788"/>
              <a:chOff x="-41176" y="-180236"/>
              <a:chExt cx="9174936" cy="714413"/>
            </a:xfrm>
          </p:grpSpPr>
          <p:sp>
            <p:nvSpPr>
              <p:cNvPr id="95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96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39988" y="16293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97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45294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98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41176" y="-180236"/>
                <a:ext cx="9173747" cy="632256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91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79865" y="-266356"/>
              <a:ext cx="4372181" cy="1607012"/>
              <a:chOff x="5480255" y="-476550"/>
              <a:chExt cx="3934964" cy="1446311"/>
            </a:xfrm>
          </p:grpSpPr>
          <p:sp>
            <p:nvSpPr>
              <p:cNvPr id="92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71342" y="-159480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93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80255" y="-476550"/>
                <a:ext cx="1720549" cy="144631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94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891417" y="-156806"/>
                <a:ext cx="943202" cy="6222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88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134535" y="-59358"/>
            <a:ext cx="5773396" cy="790379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10000"/>
              </a:lnSpc>
            </a:pPr>
            <a:r>
              <a:rPr lang="th-TH" sz="1300" b="1" spc="-3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5.2 </a:t>
            </a:r>
            <a:r>
              <a:rPr lang="th-TH" sz="13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ร่างประกาศคณะกรรมการบริหารกองทุนพัฒนาบทบาทสตรี </a:t>
            </a:r>
            <a:br>
              <a:rPr lang="th-TH" sz="13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3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เรื่อง มาตรการยกเลิกสัญญาค้ำประกันเงินกู้รายบุคคล </a:t>
            </a:r>
            <a:br>
              <a:rPr lang="th-TH" sz="13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3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และการปลดหนี้รายบุคคลของกองทุนพัฒนาบทบาทสตรี</a:t>
            </a:r>
          </a:p>
        </p:txBody>
      </p:sp>
      <p:sp>
        <p:nvSpPr>
          <p:cNvPr id="46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1485535" y="1018523"/>
            <a:ext cx="3582277" cy="639493"/>
          </a:xfrm>
          <a:prstGeom prst="roundRect">
            <a:avLst/>
          </a:prstGeom>
          <a:solidFill>
            <a:schemeClr val="accent2">
              <a:lumMod val="40000"/>
              <a:lumOff val="60000"/>
              <a:alpha val="98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>
              <a:lnSpc>
                <a:spcPct val="120000"/>
              </a:lnSpc>
            </a:pPr>
            <a:r>
              <a:rPr lang="th-TH" sz="1400" b="1" spc="-7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1.การขอยกเลิก</a:t>
            </a:r>
            <a:r>
              <a:rPr lang="th-TH" sz="1400" b="1" u="sng" spc="-7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สัญญาค้ำประกันเงินกู้รายบุคคล</a:t>
            </a: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ของกองทุนพัฒนาบทบาทสตรี</a:t>
            </a:r>
            <a:endParaRPr lang="en-US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sp>
        <p:nvSpPr>
          <p:cNvPr id="53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5937177" y="1112125"/>
            <a:ext cx="3561397" cy="41003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ให้ใช้บังคับกับ</a:t>
            </a:r>
            <a:r>
              <a:rPr lang="th-TH" sz="1400" b="1" u="sng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ผู้ค้ำประกัน</a:t>
            </a: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ในสัญญากู้ยืมเงิน</a:t>
            </a:r>
            <a:endParaRPr lang="en-US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sp>
        <p:nvSpPr>
          <p:cNvPr id="54" name="ลูกศรขวา 1"/>
          <p:cNvSpPr/>
          <p:nvPr/>
        </p:nvSpPr>
        <p:spPr>
          <a:xfrm>
            <a:off x="5217255" y="1143656"/>
            <a:ext cx="500337" cy="324069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40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55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 txBox="1">
            <a:spLocks/>
          </p:cNvSpPr>
          <p:nvPr/>
        </p:nvSpPr>
        <p:spPr>
          <a:xfrm>
            <a:off x="5213427" y="1762872"/>
            <a:ext cx="3744915" cy="666880"/>
          </a:xfrm>
          <a:prstGeom prst="roundRect">
            <a:avLst/>
          </a:prstGeom>
          <a:solidFill>
            <a:srgbClr val="F4DCDC"/>
          </a:solidFill>
          <a:ln w="6350" cap="flat" cmpd="sng" algn="ctr">
            <a:noFill/>
            <a:prstDash val="solid"/>
            <a:miter lim="800000"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76200" tIns="38100" rIns="76200" bIns="3810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ให้ใช้บังคับกับลูกหนี้กองทุนพัฒนาบทบาทสตรี ซึ่งทำสัญญากู้ยืมเงินในลักษณะ</a:t>
            </a:r>
            <a:r>
              <a:rPr lang="th-TH" sz="1400" b="1" u="sng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ลูกหนี้ร่วม</a:t>
            </a:r>
            <a:endParaRPr lang="en-US" sz="1400" b="1" u="sng" dirty="0">
              <a:solidFill>
                <a:srgbClr val="002060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sp>
        <p:nvSpPr>
          <p:cNvPr id="56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1386452" y="2462313"/>
            <a:ext cx="3641398" cy="680235"/>
          </a:xfrm>
          <a:prstGeom prst="roundRect">
            <a:avLst/>
          </a:prstGeom>
          <a:solidFill>
            <a:schemeClr val="accent2">
              <a:lumMod val="40000"/>
              <a:lumOff val="60000"/>
              <a:alpha val="98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>
              <a:lnSpc>
                <a:spcPct val="120000"/>
              </a:lnSpc>
            </a:pPr>
            <a:r>
              <a:rPr lang="th-TH" sz="1400" b="1" spc="-50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3. </a:t>
            </a:r>
            <a:r>
              <a:rPr lang="th-TH" sz="1400" b="1" spc="-80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การขอยกเลิกสัญญาค้ำประกันเงินกู้รายบุคคล</a:t>
            </a: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ของกองทุนพัฒนาบทบาทสตรี</a:t>
            </a:r>
            <a:endParaRPr lang="en-US" sz="1400" b="1" dirty="0">
              <a:solidFill>
                <a:srgbClr val="002060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sp>
        <p:nvSpPr>
          <p:cNvPr id="57" name="ลูกศรขวา 24"/>
          <p:cNvSpPr/>
          <p:nvPr/>
        </p:nvSpPr>
        <p:spPr>
          <a:xfrm>
            <a:off x="4579521" y="1894992"/>
            <a:ext cx="479532" cy="324069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40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58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586" y="1807803"/>
            <a:ext cx="4057431" cy="469620"/>
          </a:xfrm>
          <a:prstGeom prst="roundRect">
            <a:avLst/>
          </a:prstGeom>
          <a:solidFill>
            <a:srgbClr val="ECC6C6">
              <a:alpha val="98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92500"/>
          </a:bodyPr>
          <a:lstStyle/>
          <a:p>
            <a:pPr marL="0" indent="0">
              <a:buNone/>
            </a:pP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2. การปลดหนี้รายบุคคลของกองทุนพัฒนาบทบาทสตรี</a:t>
            </a:r>
            <a:endParaRPr lang="en-US" sz="1400" b="1" dirty="0">
              <a:solidFill>
                <a:srgbClr val="002060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sp>
        <p:nvSpPr>
          <p:cNvPr id="71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5690774" y="2544488"/>
            <a:ext cx="4240035" cy="56549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ต้องได้รับความยินยอมจากผู้กู้ และผู้ค้ำประกันทุกคน</a:t>
            </a:r>
            <a:b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ในสัญญา</a:t>
            </a:r>
            <a:endParaRPr lang="en-US" sz="1400" b="1" dirty="0">
              <a:solidFill>
                <a:srgbClr val="002060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sp>
        <p:nvSpPr>
          <p:cNvPr id="72" name="ลูกศรขวา 27"/>
          <p:cNvSpPr/>
          <p:nvPr/>
        </p:nvSpPr>
        <p:spPr>
          <a:xfrm>
            <a:off x="5184139" y="2647967"/>
            <a:ext cx="457638" cy="324069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40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73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330492" y="3291138"/>
            <a:ext cx="4310494" cy="655707"/>
          </a:xfrm>
          <a:prstGeom prst="roundRect">
            <a:avLst/>
          </a:prstGeom>
          <a:solidFill>
            <a:srgbClr val="ECC6C6">
              <a:alpha val="98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4. </a:t>
            </a:r>
            <a:r>
              <a:rPr lang="th-TH" sz="1400" b="1" spc="-70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การขอปลดหนี้รายบุคคลของกองทุนพัฒนาบทบาทสตรี  </a:t>
            </a: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ซึ่งได้ทำสัญญากู้ยืมเงินในลักษณะลูกหนี้ร่วม</a:t>
            </a:r>
            <a:endParaRPr lang="en-US" sz="1400" b="1" dirty="0">
              <a:solidFill>
                <a:srgbClr val="002060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sp>
        <p:nvSpPr>
          <p:cNvPr id="74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5440207" y="3369795"/>
            <a:ext cx="3907145" cy="466217"/>
          </a:xfrm>
          <a:prstGeom prst="roundRect">
            <a:avLst/>
          </a:prstGeom>
          <a:solidFill>
            <a:srgbClr val="F4DCDC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ต้องได้รับความยินยอมจากลูกหนี้ในสัญญาทุกคน</a:t>
            </a:r>
            <a:endParaRPr lang="en-US" sz="1400" b="1" dirty="0">
              <a:solidFill>
                <a:srgbClr val="002060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sp>
        <p:nvSpPr>
          <p:cNvPr id="75" name="ลูกศรขวา 30"/>
          <p:cNvSpPr/>
          <p:nvPr/>
        </p:nvSpPr>
        <p:spPr>
          <a:xfrm>
            <a:off x="4823547" y="3445657"/>
            <a:ext cx="434099" cy="324069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40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76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565437" y="4104336"/>
            <a:ext cx="4674531" cy="1088015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>
              <a:lnSpc>
                <a:spcPct val="120000"/>
              </a:lnSpc>
            </a:pP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5. </a:t>
            </a:r>
            <a:r>
              <a:rPr lang="th-TH" sz="1400" b="1" spc="-70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ผู้ค้ำประกันสำหรับสัญญากู้ยืมเงินกองทุนพัฒนาบทบาทสตรี</a:t>
            </a: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 </a:t>
            </a:r>
            <a:r>
              <a:rPr lang="th-TH" sz="1400" b="1" spc="-40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ที่มิได้ขอยกเลิกสัญญาค้ำประกันเงินกู้รายบุคคล และผู้กู้ร่วม</a:t>
            </a: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ตามสัญญากู้ยืมเงินในลักษณะลูกหนี้ร่วม ที่มิได้ขอปลดหนี้รายบุคคล</a:t>
            </a:r>
          </a:p>
        </p:txBody>
      </p:sp>
      <p:sp>
        <p:nvSpPr>
          <p:cNvPr id="77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6162643" y="4074374"/>
            <a:ext cx="3661841" cy="104737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>
              <a:lnSpc>
                <a:spcPct val="120000"/>
              </a:lnSpc>
            </a:pPr>
            <a:r>
              <a:rPr lang="th-TH" sz="1400" b="1" spc="-90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ต้องยินยอมชำระหนี้ต้นเงิน ดอกเบี้ยตามสัญญา ดอกเบี้ยผิดนัด และเบี้ยปรับ (ถ้ามี) ที่ยังคงเหลือ</a:t>
            </a: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ร่วมกันจนครบถ้วนเต็มจำนวน</a:t>
            </a:r>
          </a:p>
        </p:txBody>
      </p:sp>
      <p:sp>
        <p:nvSpPr>
          <p:cNvPr id="78" name="ลูกศรขวา 33"/>
          <p:cNvSpPr/>
          <p:nvPr/>
        </p:nvSpPr>
        <p:spPr>
          <a:xfrm>
            <a:off x="5535353" y="4443617"/>
            <a:ext cx="401824" cy="324069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40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1591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48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51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52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59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69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70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60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61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6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6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6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6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6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6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6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49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50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46471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sp>
        <p:nvSpPr>
          <p:cNvPr id="79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298412" y="970544"/>
            <a:ext cx="3675337" cy="1822118"/>
          </a:xfrm>
          <a:prstGeom prst="roundRect">
            <a:avLst/>
          </a:prstGeom>
          <a:solidFill>
            <a:srgbClr val="F8DCD0">
              <a:alpha val="9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>
              <a:lnSpc>
                <a:spcPct val="120000"/>
              </a:lnSpc>
            </a:pP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6. ให้ลูกหนี้กองทุนพัฒนาบทบาทสตรีที่ประสงค์</a:t>
            </a:r>
            <a:b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จะขอยกเลิกสัญญาค้ำประกันเงินกู้รายบุคคล</a:t>
            </a:r>
            <a:b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ของกองทุนพัฒนาบทบาทสตรี หรือขอปลดหนี้รายบุคคลของกองทุนพัฒนาบทบาทสตรี ยื่นคำขอ ณ สำนักงานพัฒนาชุมชนอำเภอในพื้นที่ที่ลูกหนี้ทำสัญญา </a:t>
            </a:r>
            <a:r>
              <a:rPr lang="th-TH" sz="1200" b="1" u="sng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พร้อมหลักฐานการชำระเงินตามจำนวนที่ขอปลดหนี้หรือที่ขอยกเลิกสัญญาค้ำประกัน</a:t>
            </a:r>
            <a:endParaRPr lang="en-US" sz="1200" b="1" u="sng" dirty="0">
              <a:solidFill>
                <a:srgbClr val="002060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sp>
        <p:nvSpPr>
          <p:cNvPr id="80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4700715" y="1085929"/>
            <a:ext cx="2343210" cy="1354015"/>
          </a:xfrm>
          <a:prstGeom prst="roundRect">
            <a:avLst/>
          </a:prstGeom>
          <a:solidFill>
            <a:srgbClr val="FAE7DE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เพื่อให้คณะอนุกรรมการกลั่นกรอง และติดตาม</a:t>
            </a:r>
            <a:b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การดำเนินงานกองทุนพัฒนาบทบาทสตรีอำเภอพิจารณา</a:t>
            </a:r>
            <a:b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r>
              <a:rPr lang="th-TH" sz="1200" b="1" u="sng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ให้ความเห็นชอบ</a:t>
            </a:r>
            <a:endParaRPr lang="en-US" sz="1200" b="1" u="sng" dirty="0">
              <a:solidFill>
                <a:srgbClr val="002060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sp>
        <p:nvSpPr>
          <p:cNvPr id="81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7726542" y="1287716"/>
            <a:ext cx="2246585" cy="918121"/>
          </a:xfrm>
          <a:prstGeom prst="roundRect">
            <a:avLst/>
          </a:prstGeom>
          <a:solidFill>
            <a:srgbClr val="FAE7DE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1200" b="1" spc="-40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แล้วส่งเรื่องให้คณะอนุกรรมการ</a:t>
            </a:r>
            <a:r>
              <a:rPr lang="th-TH" sz="1200" b="1" spc="-70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บริหารกองทุนพัฒนาบทบาทสตรี</a:t>
            </a: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ระดับจังหวัดพิจารณา</a:t>
            </a:r>
            <a:r>
              <a:rPr lang="th-TH" sz="1200" b="1" u="sng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อนุมัติ</a:t>
            </a:r>
            <a:endParaRPr lang="en-US" sz="1200" b="1" u="sng" dirty="0">
              <a:solidFill>
                <a:srgbClr val="002060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sp>
        <p:nvSpPr>
          <p:cNvPr id="82" name="ลูกศรขวา 1"/>
          <p:cNvSpPr/>
          <p:nvPr/>
        </p:nvSpPr>
        <p:spPr>
          <a:xfrm>
            <a:off x="7175025" y="1553047"/>
            <a:ext cx="420417" cy="419363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sp>
        <p:nvSpPr>
          <p:cNvPr id="83" name="ลูกศรขวา 9"/>
          <p:cNvSpPr/>
          <p:nvPr/>
        </p:nvSpPr>
        <p:spPr>
          <a:xfrm>
            <a:off x="4065713" y="1534447"/>
            <a:ext cx="503902" cy="437963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sp>
        <p:nvSpPr>
          <p:cNvPr id="84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271666" y="2878604"/>
            <a:ext cx="3751627" cy="1370793"/>
          </a:xfrm>
          <a:prstGeom prst="roundRect">
            <a:avLst/>
          </a:prstGeom>
          <a:solidFill>
            <a:srgbClr val="F8DCD0">
              <a:alpha val="9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>
              <a:lnSpc>
                <a:spcPct val="120000"/>
              </a:lnSpc>
            </a:pP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ลูกหนี้กองทุนพัฒนาบทบาทสตรีกรุงเทพมหานคร</a:t>
            </a:r>
            <a:b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ให้ยื่นคำขอ ณ สำนักงานเลขานุการคณะอนุกรรมการบริหารกองทุนพัฒนาบทบาทสตรีกรุงเทพมหานคร  </a:t>
            </a:r>
            <a:r>
              <a:rPr lang="th-TH" sz="1200" b="1" u="sng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พร้อมหลักฐานการชำระเงินตามจำนวนที่ขอปลดหนี้หรือที่ขอยกเลิกสัญญาค้ำประกัน </a:t>
            </a:r>
          </a:p>
        </p:txBody>
      </p:sp>
      <p:sp>
        <p:nvSpPr>
          <p:cNvPr id="85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7732834" y="2990237"/>
            <a:ext cx="2240293" cy="942832"/>
          </a:xfrm>
          <a:prstGeom prst="roundRect">
            <a:avLst/>
          </a:prstGeom>
          <a:solidFill>
            <a:srgbClr val="FAE7DE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1200" b="1" spc="-50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แล้วส่งเรื่องให้คณะอนุกรรมการ</a:t>
            </a:r>
            <a:r>
              <a:rPr lang="th-TH" sz="1200" b="1" spc="-70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บริหารกองทุนพัฒนาบทบาทสตรี</a:t>
            </a:r>
            <a:r>
              <a:rPr lang="th-TH" sz="1200" b="1" spc="-50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กรุงเทพมหานครพิจารณา</a:t>
            </a:r>
            <a:r>
              <a:rPr lang="th-TH" sz="1200" b="1" u="sng" spc="-50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อนุมัติ</a:t>
            </a:r>
          </a:p>
        </p:txBody>
      </p:sp>
      <p:sp>
        <p:nvSpPr>
          <p:cNvPr id="86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4761478" y="2996600"/>
            <a:ext cx="2285998" cy="1054506"/>
          </a:xfrm>
          <a:prstGeom prst="roundRect">
            <a:avLst/>
          </a:prstGeom>
          <a:solidFill>
            <a:srgbClr val="FAE7DE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เพื่อให้คณะทำงานขับเคลื่อนกองทุนพัฒนาบทบาทสตรีกรุงเทพมหานครพิจารณา</a:t>
            </a:r>
            <a:b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r>
              <a:rPr lang="th-TH" sz="1200" b="1" u="sng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ให้ความเห็นชอบ</a:t>
            </a:r>
          </a:p>
        </p:txBody>
      </p:sp>
      <p:sp>
        <p:nvSpPr>
          <p:cNvPr id="87" name="ลูกศรขวา 17"/>
          <p:cNvSpPr/>
          <p:nvPr/>
        </p:nvSpPr>
        <p:spPr>
          <a:xfrm>
            <a:off x="4112082" y="3298705"/>
            <a:ext cx="516109" cy="381747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sp>
        <p:nvSpPr>
          <p:cNvPr id="99" name="ลูกศรขวา 18"/>
          <p:cNvSpPr/>
          <p:nvPr/>
        </p:nvSpPr>
        <p:spPr>
          <a:xfrm>
            <a:off x="7175026" y="3297069"/>
            <a:ext cx="477348" cy="419363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cxnSp>
        <p:nvCxnSpPr>
          <p:cNvPr id="100" name="ตัวเชื่อมต่อตรง 6"/>
          <p:cNvCxnSpPr/>
          <p:nvPr/>
        </p:nvCxnSpPr>
        <p:spPr>
          <a:xfrm>
            <a:off x="1906713" y="2779962"/>
            <a:ext cx="0" cy="85943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265815" y="4394541"/>
            <a:ext cx="3846268" cy="837279"/>
          </a:xfrm>
          <a:prstGeom prst="roundRect">
            <a:avLst/>
          </a:prstGeom>
          <a:solidFill>
            <a:srgbClr val="C2DED1">
              <a:alpha val="9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>
              <a:lnSpc>
                <a:spcPct val="120000"/>
              </a:lnSpc>
            </a:pPr>
            <a:r>
              <a:rPr lang="th-TH" sz="1200" b="1" spc="-20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7. เมื่อคณะอนุกรรมการบริหารกองทุนพัฒนาบทบาทสตรี</a:t>
            </a: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ระดับจังหวัด/คณะอนุกรรมการบริหารกองทุนพัฒนา</a:t>
            </a:r>
            <a:r>
              <a:rPr lang="th-TH" sz="1200" b="1" spc="-50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บทบาทสตรีกรุงเทพมหานคร พิจารณาอนุมัติ ตามข้อ 6 แล้ว</a:t>
            </a:r>
          </a:p>
        </p:txBody>
      </p:sp>
      <p:sp>
        <p:nvSpPr>
          <p:cNvPr id="102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5406397" y="4211641"/>
            <a:ext cx="4598826" cy="1051435"/>
          </a:xfrm>
          <a:prstGeom prst="roundRect">
            <a:avLst/>
          </a:prstGeom>
          <a:solidFill>
            <a:srgbClr val="DCECE4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>
              <a:lnSpc>
                <a:spcPct val="120000"/>
              </a:lnSpc>
            </a:pP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ให้จังหวัด/สำนักงานเลขานุการคณะอนุกรรมการบริหารกองทุนพัฒนาบทบาทสตรีกรุงเทพมหานคร รายงานผลการพิจารณาและผลการดำเนินงานให้กรมการพัฒนาชุมชนทราบ ทั้งนี้ ตามที่กรมการพัฒนาชุมชนกำหนด</a:t>
            </a:r>
          </a:p>
        </p:txBody>
      </p:sp>
      <p:sp>
        <p:nvSpPr>
          <p:cNvPr id="103" name="ลูกศรขวา 21"/>
          <p:cNvSpPr/>
          <p:nvPr/>
        </p:nvSpPr>
        <p:spPr>
          <a:xfrm>
            <a:off x="4769453" y="4594198"/>
            <a:ext cx="503902" cy="356820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grpSp>
        <p:nvGrpSpPr>
          <p:cNvPr id="45" name="Group 44"/>
          <p:cNvGrpSpPr/>
          <p:nvPr/>
        </p:nvGrpSpPr>
        <p:grpSpPr>
          <a:xfrm>
            <a:off x="0" y="-267825"/>
            <a:ext cx="10194371" cy="1607012"/>
            <a:chOff x="-36281" y="-266356"/>
            <a:chExt cx="10194371" cy="1607012"/>
          </a:xfrm>
        </p:grpSpPr>
        <p:grpSp>
          <p:nvGrpSpPr>
            <p:cNvPr id="46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36281" y="-17123"/>
              <a:ext cx="10194371" cy="793788"/>
              <a:chOff x="-41176" y="-180236"/>
              <a:chExt cx="9174936" cy="714413"/>
            </a:xfrm>
          </p:grpSpPr>
          <p:sp>
            <p:nvSpPr>
              <p:cNvPr id="57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8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39988" y="16293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1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45294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2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41176" y="-180236"/>
                <a:ext cx="9173747" cy="632256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53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79865" y="-266356"/>
              <a:ext cx="4372181" cy="1607012"/>
              <a:chOff x="5480255" y="-476550"/>
              <a:chExt cx="3934964" cy="1446311"/>
            </a:xfrm>
          </p:grpSpPr>
          <p:sp>
            <p:nvSpPr>
              <p:cNvPr id="54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71342" y="-159480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55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80255" y="-476550"/>
                <a:ext cx="1720549" cy="144631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56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891417" y="-156806"/>
                <a:ext cx="943202" cy="6222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73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134535" y="-59358"/>
            <a:ext cx="5773396" cy="790379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10000"/>
              </a:lnSpc>
            </a:pPr>
            <a:r>
              <a:rPr lang="th-TH" sz="1300" b="1" spc="-3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5.2 </a:t>
            </a:r>
            <a:r>
              <a:rPr lang="th-TH" sz="13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ร่างประกาศคณะกรรมการบริหารกองทุนพัฒนาบทบาทสตรี </a:t>
            </a:r>
            <a:br>
              <a:rPr lang="th-TH" sz="13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3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เรื่อง มาตรการยกเลิกสัญญาค้ำประกันเงินกู้รายบุคคล </a:t>
            </a:r>
            <a:br>
              <a:rPr lang="th-TH" sz="13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3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และการปลดหนี้รายบุคคลของกองทุนพัฒนาบทบาทสตรี</a:t>
            </a:r>
          </a:p>
        </p:txBody>
      </p:sp>
    </p:spTree>
    <p:extLst>
      <p:ext uri="{BB962C8B-B14F-4D97-AF65-F5344CB8AC3E}">
        <p14:creationId xmlns:p14="http://schemas.microsoft.com/office/powerpoint/2010/main" val="426235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267825"/>
            <a:ext cx="10194371" cy="1607012"/>
            <a:chOff x="-36281" y="-266356"/>
            <a:chExt cx="10194371" cy="1607012"/>
          </a:xfrm>
        </p:grpSpPr>
        <p:grpSp>
          <p:nvGrpSpPr>
            <p:cNvPr id="6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36281" y="-17123"/>
              <a:ext cx="10194371" cy="793788"/>
              <a:chOff x="-41176" y="-180236"/>
              <a:chExt cx="9174936" cy="714413"/>
            </a:xfrm>
          </p:grpSpPr>
          <p:sp>
            <p:nvSpPr>
              <p:cNvPr id="11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2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39988" y="16293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3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45294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14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41176" y="-180236"/>
                <a:ext cx="9173747" cy="632256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7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79865" y="-266356"/>
              <a:ext cx="4372181" cy="1607012"/>
              <a:chOff x="5480255" y="-476550"/>
              <a:chExt cx="3934964" cy="1446311"/>
            </a:xfrm>
          </p:grpSpPr>
          <p:sp>
            <p:nvSpPr>
              <p:cNvPr id="8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71342" y="-159480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9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80255" y="-476550"/>
                <a:ext cx="1720549" cy="144631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10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891417" y="-156806"/>
                <a:ext cx="943202" cy="6222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15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134535" y="-59358"/>
            <a:ext cx="5773396" cy="790379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10000"/>
              </a:lnSpc>
            </a:pPr>
            <a:r>
              <a:rPr lang="th-TH" sz="1300" b="1" spc="-3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5.2 </a:t>
            </a:r>
            <a:r>
              <a:rPr lang="th-TH" sz="13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ร่างประกาศคณะกรรมการบริหารกองทุนพัฒนาบทบาทสตรี </a:t>
            </a:r>
            <a:br>
              <a:rPr lang="th-TH" sz="13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3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เรื่อง มาตรการยกเลิกสัญญาค้ำประกันเงินกู้รายบุคคล </a:t>
            </a:r>
            <a:br>
              <a:rPr lang="th-TH" sz="13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3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และการปลดหนี้รายบุคคลของกองทุนพัฒนาบทบาทสตรี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567376"/>
              </p:ext>
            </p:extLst>
          </p:nvPr>
        </p:nvGraphicFramePr>
        <p:xfrm>
          <a:off x="134535" y="843347"/>
          <a:ext cx="9946442" cy="4752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242">
                  <a:extLst>
                    <a:ext uri="{9D8B030D-6E8A-4147-A177-3AD203B41FA5}">
                      <a16:colId xmlns:a16="http://schemas.microsoft.com/office/drawing/2014/main" val="1968138074"/>
                    </a:ext>
                  </a:extLst>
                </a:gridCol>
                <a:gridCol w="1535289">
                  <a:extLst>
                    <a:ext uri="{9D8B030D-6E8A-4147-A177-3AD203B41FA5}">
                      <a16:colId xmlns:a16="http://schemas.microsoft.com/office/drawing/2014/main" val="3202246937"/>
                    </a:ext>
                  </a:extLst>
                </a:gridCol>
                <a:gridCol w="2664177">
                  <a:extLst>
                    <a:ext uri="{9D8B030D-6E8A-4147-A177-3AD203B41FA5}">
                      <a16:colId xmlns:a16="http://schemas.microsoft.com/office/drawing/2014/main" val="3172573814"/>
                    </a:ext>
                  </a:extLst>
                </a:gridCol>
                <a:gridCol w="2619023">
                  <a:extLst>
                    <a:ext uri="{9D8B030D-6E8A-4147-A177-3AD203B41FA5}">
                      <a16:colId xmlns:a16="http://schemas.microsoft.com/office/drawing/2014/main" val="2038782917"/>
                    </a:ext>
                  </a:extLst>
                </a:gridCol>
                <a:gridCol w="2528711">
                  <a:extLst>
                    <a:ext uri="{9D8B030D-6E8A-4147-A177-3AD203B41FA5}">
                      <a16:colId xmlns:a16="http://schemas.microsoft.com/office/drawing/2014/main" val="33791319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>
                        <a:lnSpc>
                          <a:spcPct val="130000"/>
                        </a:lnSpc>
                      </a:pPr>
                      <a:r>
                        <a:rPr lang="th-TH" sz="105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 </a:t>
                      </a:r>
                    </a:p>
                    <a:p>
                      <a:pPr algn="ctr" fontAlgn="b">
                        <a:lnSpc>
                          <a:spcPct val="130000"/>
                        </a:lnSpc>
                      </a:pPr>
                      <a:r>
                        <a:rPr lang="th-TH" sz="105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30000"/>
                        </a:lnSpc>
                      </a:pPr>
                      <a:r>
                        <a:rPr lang="th-TH" sz="105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  <a:p>
                      <a:pPr algn="ctr" fontAlgn="b">
                        <a:lnSpc>
                          <a:spcPct val="130000"/>
                        </a:lnSpc>
                      </a:pPr>
                      <a:r>
                        <a:rPr lang="th-TH" sz="105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30000"/>
                        </a:lnSpc>
                      </a:pPr>
                      <a:r>
                        <a:rPr lang="th-TH" sz="10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ตำแหน่ง (ระดับผู้อำนวยการกลุ่มงานประสานและสนับสนุนการบริหารงานพัฒนาชุมชน/ พัฒนาการจังหวัด)</a:t>
                      </a:r>
                      <a:endParaRPr lang="th-TH" sz="105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30000"/>
                        </a:lnSpc>
                      </a:pPr>
                      <a:r>
                        <a:rPr lang="th-TH" sz="10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จังหวัดคาดว่าจะมีลูกหนี้กองทุนใหม่ประสงค์เข้าร่วมประกาศฯ ฉบับนี้ จำนวน กี่ราย (โดยประมาณ)</a:t>
                      </a:r>
                      <a:endParaRPr lang="th-TH" sz="105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30000"/>
                        </a:lnSpc>
                        <a:spcBef>
                          <a:spcPts val="200"/>
                        </a:spcBef>
                      </a:pPr>
                      <a:endParaRPr lang="th-TH" sz="1050" b="1" i="0" u="none" strike="noStrike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b">
                        <a:lnSpc>
                          <a:spcPct val="130000"/>
                        </a:lnSpc>
                        <a:spcBef>
                          <a:spcPts val="200"/>
                        </a:spcBef>
                      </a:pPr>
                      <a:r>
                        <a:rPr lang="th-TH" sz="10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  <a:r>
                        <a:rPr lang="th-TH" sz="10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คาดว่าหากมีลูกหนี้กองทุน</a:t>
                      </a:r>
                      <a:r>
                        <a:rPr lang="th-TH" sz="10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ใหม่</a:t>
                      </a:r>
                      <a:br>
                        <a:rPr lang="th-TH" sz="10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0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เข้า</a:t>
                      </a:r>
                      <a:r>
                        <a:rPr lang="th-TH" sz="10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ร่วมประกาศฯ ฉบับนี้ แล้วจะ</a:t>
                      </a:r>
                      <a:r>
                        <a:rPr lang="th-TH" sz="10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ได้รับ</a:t>
                      </a:r>
                      <a:br>
                        <a:rPr lang="th-TH" sz="10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0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</a:t>
                      </a:r>
                      <a:r>
                        <a:rPr lang="th-TH" sz="10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คืนเงินเป็นจำนวนเท่าใด </a:t>
                      </a:r>
                      <a:endParaRPr lang="th-TH" sz="1050" b="1" i="0" u="none" strike="noStrike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b">
                        <a:lnSpc>
                          <a:spcPct val="130000"/>
                        </a:lnSpc>
                      </a:pPr>
                      <a:r>
                        <a:rPr lang="th-TH" sz="10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</a:t>
                      </a:r>
                      <a:r>
                        <a:rPr lang="th-TH" sz="10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โดยประมาณ)</a:t>
                      </a:r>
                      <a:endParaRPr lang="th-TH" sz="105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173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200" b="1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th-TH" sz="12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อ่างทอง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th-TH" sz="12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ผู้อำนวยการกลุ่มงานประสานฯ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th-TH" sz="12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th-TH" sz="12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           </a:t>
                      </a:r>
                      <a:r>
                        <a:rPr lang="th-TH" sz="12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600,000.00 </a:t>
                      </a:r>
                      <a:endParaRPr lang="th-TH" sz="1200" b="1" i="0" u="none" strike="noStrike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759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th-TH" sz="12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</a:t>
                      </a:r>
                      <a:endParaRPr lang="en-US" sz="1200" b="1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th-TH" sz="12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กระบี่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th-TH" sz="12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ผู้อำนวยการกลุ่มงานประสานฯ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th-TH" sz="12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th-TH" sz="12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        </a:t>
                      </a:r>
                      <a:r>
                        <a:rPr lang="th-TH" sz="12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1,000,000.00 </a:t>
                      </a:r>
                      <a:endParaRPr lang="th-TH" sz="1200" b="1" i="0" u="none" strike="noStrike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537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th-TH" sz="12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ขอนแก่น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th-TH" sz="12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พัฒนาการจังหวัด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th-TH" sz="12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th-TH" sz="12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        </a:t>
                      </a:r>
                      <a:r>
                        <a:rPr lang="th-TH" sz="12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6,000,000.00 </a:t>
                      </a:r>
                      <a:endParaRPr lang="th-TH" sz="1200" b="1" i="0" u="none" strike="noStrike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408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th-TH" sz="1200" b="1" i="0" u="none" strike="noStrike" baseline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จันทบุรี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th-TH" sz="1200" b="1" i="0" u="none" strike="noStrike" baseline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พัฒนาการจังหวัด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th-TH" sz="12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th-TH" sz="12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     </a:t>
                      </a:r>
                      <a:r>
                        <a:rPr lang="th-TH" sz="12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10,000,000.00 </a:t>
                      </a:r>
                      <a:endParaRPr lang="th-TH" sz="1200" b="1" i="0" u="none" strike="noStrike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158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th-TH" sz="1200" b="1" i="0" u="none" strike="noStrike" baseline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ฉะเชิงเทรา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th-TH" sz="1200" b="1" i="0" u="none" strike="noStrike" baseline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ผู้อำนวยการกลุ่มงานประสานฯ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th-TH" sz="12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th-TH" sz="12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          1,915,700.00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896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th-TH" sz="1200" b="1" i="0" u="none" strike="noStrike" baseline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เชียงราย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th-TH" sz="1200" b="1" i="0" u="none" strike="noStrike" baseline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ผู้อำนวยการกลุ่มงานประสานฯ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th-TH" sz="12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th-TH" sz="12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                             -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017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th-TH" sz="1200" b="1" i="0" u="none" strike="noStrike" baseline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นครนายก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th-TH" sz="1200" b="1" i="0" u="none" strike="noStrike" baseline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ผู้อำนวยการกลุ่มงานประสานฯ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th-TH" sz="12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th-TH" sz="12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                             -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039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th-TH" sz="1200" b="1" i="0" u="none" strike="noStrike" baseline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นครพนม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th-TH" sz="1200" b="1" i="0" u="none" strike="noStrike" baseline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ผู้อำนวยการกลุ่มงานประสานฯ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th-TH" sz="12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th-TH" sz="12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        </a:t>
                      </a:r>
                      <a:r>
                        <a:rPr lang="th-TH" sz="12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1,000,000.00 </a:t>
                      </a:r>
                      <a:endParaRPr lang="th-TH" sz="1200" b="1" i="0" u="none" strike="noStrike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381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th-TH" sz="1200" b="1" i="0" u="none" strike="noStrike" baseline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บึงกาฬ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th-TH" sz="1200" b="1" i="0" u="none" strike="noStrike" baseline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ผู้อำนวยการกลุ่มงานประสานฯ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th-TH" sz="12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th-TH" sz="12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     </a:t>
                      </a:r>
                      <a:r>
                        <a:rPr lang="th-TH" sz="12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10,000,000.00 </a:t>
                      </a:r>
                      <a:endParaRPr lang="th-TH" sz="1200" b="1" i="0" u="none" strike="noStrike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901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th-TH" sz="1200" b="1" i="0" u="none" strike="noStrike" baseline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พระนครศรีอยุธยา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th-TH" sz="12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ผู้อำนวยการกลุ่มงานประสานฯ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th-TH" sz="12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th-TH" sz="12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           </a:t>
                      </a:r>
                      <a:r>
                        <a:rPr lang="th-TH" sz="12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420,000.00 </a:t>
                      </a:r>
                      <a:endParaRPr lang="th-TH" sz="1200" b="1" i="0" u="none" strike="noStrike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329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723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267825"/>
            <a:ext cx="10194371" cy="1607012"/>
            <a:chOff x="-36281" y="-266356"/>
            <a:chExt cx="10194371" cy="1607012"/>
          </a:xfrm>
        </p:grpSpPr>
        <p:grpSp>
          <p:nvGrpSpPr>
            <p:cNvPr id="6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36281" y="-17123"/>
              <a:ext cx="10194371" cy="793788"/>
              <a:chOff x="-41176" y="-180236"/>
              <a:chExt cx="9174936" cy="714413"/>
            </a:xfrm>
          </p:grpSpPr>
          <p:sp>
            <p:nvSpPr>
              <p:cNvPr id="11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2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39988" y="16293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3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45294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14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41176" y="-180236"/>
                <a:ext cx="9173747" cy="632256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7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79865" y="-266356"/>
              <a:ext cx="4372181" cy="1607012"/>
              <a:chOff x="5480255" y="-476550"/>
              <a:chExt cx="3934964" cy="1446311"/>
            </a:xfrm>
          </p:grpSpPr>
          <p:sp>
            <p:nvSpPr>
              <p:cNvPr id="8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71342" y="-159480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9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80255" y="-476550"/>
                <a:ext cx="1720549" cy="144631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10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891417" y="-156806"/>
                <a:ext cx="943202" cy="6222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15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134535" y="-59358"/>
            <a:ext cx="5773396" cy="790379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10000"/>
              </a:lnSpc>
            </a:pPr>
            <a:r>
              <a:rPr lang="th-TH" sz="1300" b="1" spc="-3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5.2 </a:t>
            </a:r>
            <a:r>
              <a:rPr lang="th-TH" sz="13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ร่างประกาศคณะกรรมการบริหารกองทุนพัฒนาบทบาทสตรี </a:t>
            </a:r>
            <a:br>
              <a:rPr lang="th-TH" sz="13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3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เรื่อง มาตรการยกเลิกสัญญาค้ำประกันเงินกู้รายบุคคล </a:t>
            </a:r>
            <a:br>
              <a:rPr lang="th-TH" sz="13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3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และการปลดหนี้รายบุคคลของกองทุนพัฒนาบทบาทสตรี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738093"/>
              </p:ext>
            </p:extLst>
          </p:nvPr>
        </p:nvGraphicFramePr>
        <p:xfrm>
          <a:off x="134535" y="843347"/>
          <a:ext cx="9946442" cy="4756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242">
                  <a:extLst>
                    <a:ext uri="{9D8B030D-6E8A-4147-A177-3AD203B41FA5}">
                      <a16:colId xmlns:a16="http://schemas.microsoft.com/office/drawing/2014/main" val="1968138074"/>
                    </a:ext>
                  </a:extLst>
                </a:gridCol>
                <a:gridCol w="1535289">
                  <a:extLst>
                    <a:ext uri="{9D8B030D-6E8A-4147-A177-3AD203B41FA5}">
                      <a16:colId xmlns:a16="http://schemas.microsoft.com/office/drawing/2014/main" val="3202246937"/>
                    </a:ext>
                  </a:extLst>
                </a:gridCol>
                <a:gridCol w="2664177">
                  <a:extLst>
                    <a:ext uri="{9D8B030D-6E8A-4147-A177-3AD203B41FA5}">
                      <a16:colId xmlns:a16="http://schemas.microsoft.com/office/drawing/2014/main" val="3172573814"/>
                    </a:ext>
                  </a:extLst>
                </a:gridCol>
                <a:gridCol w="2619023">
                  <a:extLst>
                    <a:ext uri="{9D8B030D-6E8A-4147-A177-3AD203B41FA5}">
                      <a16:colId xmlns:a16="http://schemas.microsoft.com/office/drawing/2014/main" val="2038782917"/>
                    </a:ext>
                  </a:extLst>
                </a:gridCol>
                <a:gridCol w="2528711">
                  <a:extLst>
                    <a:ext uri="{9D8B030D-6E8A-4147-A177-3AD203B41FA5}">
                      <a16:colId xmlns:a16="http://schemas.microsoft.com/office/drawing/2014/main" val="33791319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>
                        <a:lnSpc>
                          <a:spcPct val="130000"/>
                        </a:lnSpc>
                      </a:pPr>
                      <a:r>
                        <a:rPr lang="th-TH" sz="105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 </a:t>
                      </a:r>
                    </a:p>
                    <a:p>
                      <a:pPr algn="ctr" fontAlgn="b">
                        <a:lnSpc>
                          <a:spcPct val="130000"/>
                        </a:lnSpc>
                      </a:pPr>
                      <a:r>
                        <a:rPr lang="th-TH" sz="105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30000"/>
                        </a:lnSpc>
                      </a:pPr>
                      <a:r>
                        <a:rPr lang="th-TH" sz="105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  <a:p>
                      <a:pPr algn="ctr" fontAlgn="b">
                        <a:lnSpc>
                          <a:spcPct val="130000"/>
                        </a:lnSpc>
                      </a:pPr>
                      <a:r>
                        <a:rPr lang="th-TH" sz="105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30000"/>
                        </a:lnSpc>
                      </a:pPr>
                      <a:r>
                        <a:rPr lang="th-TH" sz="10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ตำแหน่ง (ระดับผู้อำนวยการกลุ่มงานประสานและสนับสนุนการบริหารงานพัฒนาชุมชน/ พัฒนาการจังหวัด)</a:t>
                      </a:r>
                      <a:endParaRPr lang="th-TH" sz="105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30000"/>
                        </a:lnSpc>
                      </a:pPr>
                      <a:r>
                        <a:rPr lang="th-TH" sz="10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จังหวัดคาดว่าจะมีลูกหนี้กองทุนใหม่ประสงค์เข้าร่วมประกาศฯ ฉบับนี้ จำนวน กี่ราย (โดยประมาณ)</a:t>
                      </a:r>
                      <a:endParaRPr lang="th-TH" sz="105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30000"/>
                        </a:lnSpc>
                        <a:spcBef>
                          <a:spcPts val="200"/>
                        </a:spcBef>
                      </a:pPr>
                      <a:endParaRPr lang="th-TH" sz="1050" b="1" i="0" u="none" strike="noStrike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b">
                        <a:lnSpc>
                          <a:spcPct val="130000"/>
                        </a:lnSpc>
                        <a:spcBef>
                          <a:spcPts val="200"/>
                        </a:spcBef>
                      </a:pPr>
                      <a:r>
                        <a:rPr lang="th-TH" sz="10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  <a:r>
                        <a:rPr lang="th-TH" sz="10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คาดว่าหากมีลูกหนี้กองทุน</a:t>
                      </a:r>
                      <a:r>
                        <a:rPr lang="th-TH" sz="10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ใหม่</a:t>
                      </a:r>
                      <a:br>
                        <a:rPr lang="th-TH" sz="10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0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เข้า</a:t>
                      </a:r>
                      <a:r>
                        <a:rPr lang="th-TH" sz="10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ร่วมประกาศฯ ฉบับนี้ แล้วจะ</a:t>
                      </a:r>
                      <a:r>
                        <a:rPr lang="th-TH" sz="10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ได้รับ</a:t>
                      </a:r>
                      <a:br>
                        <a:rPr lang="th-TH" sz="10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0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</a:t>
                      </a:r>
                      <a:r>
                        <a:rPr lang="th-TH" sz="10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คืนเงินเป็นจำนวนเท่าใด </a:t>
                      </a:r>
                      <a:endParaRPr lang="th-TH" sz="1050" b="1" i="0" u="none" strike="noStrike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b">
                        <a:lnSpc>
                          <a:spcPct val="130000"/>
                        </a:lnSpc>
                      </a:pPr>
                      <a:r>
                        <a:rPr lang="th-TH" sz="10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</a:t>
                      </a:r>
                      <a:r>
                        <a:rPr lang="th-TH" sz="10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โดยประมาณ)</a:t>
                      </a:r>
                      <a:endParaRPr lang="th-TH" sz="105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173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พะเยา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ผู้อำนวยการกลุ่มงานประสานฯ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       </a:t>
                      </a:r>
                      <a:r>
                        <a:rPr lang="th-TH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1,600,000.00 </a:t>
                      </a:r>
                      <a:endParaRPr lang="th-TH" sz="12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759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พังงา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พัฒนาการจังหวัด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           </a:t>
                      </a:r>
                      <a:r>
                        <a:rPr lang="th-TH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100,000.00 </a:t>
                      </a:r>
                      <a:endParaRPr lang="th-TH" sz="12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537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พิจิตร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พัฒนาการจังหวัด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           </a:t>
                      </a:r>
                      <a:r>
                        <a:rPr lang="th-TH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400,000.00 </a:t>
                      </a:r>
                      <a:endParaRPr lang="th-TH" sz="12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408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เพชรบุรี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พัฒนาการจังหวัด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        </a:t>
                      </a:r>
                      <a:r>
                        <a:rPr lang="th-TH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3,000,000.00 </a:t>
                      </a:r>
                      <a:endParaRPr lang="th-TH" sz="12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158900"/>
                  </a:ext>
                </a:extLst>
              </a:tr>
              <a:tr h="37490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แพร่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ผู้อำนวยการกลุ่มงานประสานฯ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            </a:t>
                      </a:r>
                      <a:r>
                        <a:rPr lang="th-TH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100,000.00 </a:t>
                      </a:r>
                      <a:endParaRPr lang="th-TH" sz="12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896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แม่ฮ่องสอน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ผู้อำนวยการกลุ่มงานประสานฯ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00000"/>
                        </a:lnSpc>
                      </a:pPr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      27,802,227.95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017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ยโสธร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ผู้อำนวยการกลุ่มงานประสานฯ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           </a:t>
                      </a:r>
                      <a:r>
                        <a:rPr lang="th-TH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800,000.00 </a:t>
                      </a:r>
                      <a:endParaRPr lang="th-TH" sz="12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039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ร้อยเอ็ด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ผู้อำนวยการกลุ่มงานประสานฯ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        </a:t>
                      </a:r>
                      <a:r>
                        <a:rPr lang="th-TH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2,000,000.00 </a:t>
                      </a:r>
                      <a:endParaRPr lang="th-TH" sz="12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381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ลพบุรี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ผู้อำนวยการกลุ่มงานประสานฯ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            </a:t>
                      </a:r>
                      <a:r>
                        <a:rPr lang="th-TH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100,000.00 </a:t>
                      </a:r>
                      <a:endParaRPr lang="th-TH" sz="12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901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เลย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พัฒนาการจังหวัด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        </a:t>
                      </a:r>
                      <a:r>
                        <a:rPr lang="th-TH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1,000,000.00 </a:t>
                      </a:r>
                      <a:endParaRPr lang="th-TH" sz="12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329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296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267825"/>
            <a:ext cx="10194371" cy="1607012"/>
            <a:chOff x="-36281" y="-266356"/>
            <a:chExt cx="10194371" cy="1607012"/>
          </a:xfrm>
        </p:grpSpPr>
        <p:grpSp>
          <p:nvGrpSpPr>
            <p:cNvPr id="6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36281" y="-17123"/>
              <a:ext cx="10194371" cy="793788"/>
              <a:chOff x="-41176" y="-180236"/>
              <a:chExt cx="9174936" cy="714413"/>
            </a:xfrm>
          </p:grpSpPr>
          <p:sp>
            <p:nvSpPr>
              <p:cNvPr id="11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2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39988" y="16293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13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45294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14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41176" y="-180236"/>
                <a:ext cx="9173747" cy="632256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7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79865" y="-266356"/>
              <a:ext cx="4372181" cy="1607012"/>
              <a:chOff x="5480255" y="-476550"/>
              <a:chExt cx="3934964" cy="1446311"/>
            </a:xfrm>
          </p:grpSpPr>
          <p:sp>
            <p:nvSpPr>
              <p:cNvPr id="8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71342" y="-159480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9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80255" y="-476550"/>
                <a:ext cx="1720549" cy="144631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10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891417" y="-156806"/>
                <a:ext cx="943202" cy="6222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15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134535" y="-59358"/>
            <a:ext cx="5773396" cy="790379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10000"/>
              </a:lnSpc>
            </a:pPr>
            <a:r>
              <a:rPr lang="th-TH" sz="1300" b="1" spc="-3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5.2 </a:t>
            </a:r>
            <a:r>
              <a:rPr lang="th-TH" sz="13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ร่างประกาศคณะกรรมการบริหารกองทุนพัฒนาบทบาทสตรี </a:t>
            </a:r>
            <a:br>
              <a:rPr lang="th-TH" sz="13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3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เรื่อง มาตรการยกเลิกสัญญาค้ำประกันเงินกู้รายบุคคล </a:t>
            </a:r>
            <a:br>
              <a:rPr lang="th-TH" sz="13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3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และการปลดหนี้รายบุคคลของกองทุนพัฒนาบทบาทสตรี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774947"/>
              </p:ext>
            </p:extLst>
          </p:nvPr>
        </p:nvGraphicFramePr>
        <p:xfrm>
          <a:off x="134535" y="1047913"/>
          <a:ext cx="9946442" cy="4015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242">
                  <a:extLst>
                    <a:ext uri="{9D8B030D-6E8A-4147-A177-3AD203B41FA5}">
                      <a16:colId xmlns:a16="http://schemas.microsoft.com/office/drawing/2014/main" val="1968138074"/>
                    </a:ext>
                  </a:extLst>
                </a:gridCol>
                <a:gridCol w="1535289">
                  <a:extLst>
                    <a:ext uri="{9D8B030D-6E8A-4147-A177-3AD203B41FA5}">
                      <a16:colId xmlns:a16="http://schemas.microsoft.com/office/drawing/2014/main" val="3202246937"/>
                    </a:ext>
                  </a:extLst>
                </a:gridCol>
                <a:gridCol w="2664177">
                  <a:extLst>
                    <a:ext uri="{9D8B030D-6E8A-4147-A177-3AD203B41FA5}">
                      <a16:colId xmlns:a16="http://schemas.microsoft.com/office/drawing/2014/main" val="3172573814"/>
                    </a:ext>
                  </a:extLst>
                </a:gridCol>
                <a:gridCol w="2619023">
                  <a:extLst>
                    <a:ext uri="{9D8B030D-6E8A-4147-A177-3AD203B41FA5}">
                      <a16:colId xmlns:a16="http://schemas.microsoft.com/office/drawing/2014/main" val="2038782917"/>
                    </a:ext>
                  </a:extLst>
                </a:gridCol>
                <a:gridCol w="2528711">
                  <a:extLst>
                    <a:ext uri="{9D8B030D-6E8A-4147-A177-3AD203B41FA5}">
                      <a16:colId xmlns:a16="http://schemas.microsoft.com/office/drawing/2014/main" val="33791319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>
                        <a:lnSpc>
                          <a:spcPct val="130000"/>
                        </a:lnSpc>
                      </a:pPr>
                      <a:r>
                        <a:rPr lang="th-TH" sz="105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 </a:t>
                      </a:r>
                    </a:p>
                    <a:p>
                      <a:pPr algn="ctr" fontAlgn="b">
                        <a:lnSpc>
                          <a:spcPct val="130000"/>
                        </a:lnSpc>
                      </a:pPr>
                      <a:r>
                        <a:rPr lang="th-TH" sz="105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30000"/>
                        </a:lnSpc>
                      </a:pPr>
                      <a:r>
                        <a:rPr lang="th-TH" sz="105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  <a:p>
                      <a:pPr algn="ctr" fontAlgn="b">
                        <a:lnSpc>
                          <a:spcPct val="130000"/>
                        </a:lnSpc>
                      </a:pPr>
                      <a:r>
                        <a:rPr lang="th-TH" sz="105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30000"/>
                        </a:lnSpc>
                      </a:pPr>
                      <a:r>
                        <a:rPr lang="th-TH" sz="10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ตำแหน่ง (ระดับผู้อำนวยการกลุ่มงานประสานและสนับสนุนการบริหารงานพัฒนาชุมชน/ พัฒนาการจังหวัด)</a:t>
                      </a:r>
                      <a:endParaRPr lang="th-TH" sz="105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30000"/>
                        </a:lnSpc>
                      </a:pPr>
                      <a:r>
                        <a:rPr lang="th-TH" sz="10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จังหวัดคาดว่าจะมีลูกหนี้กองทุนใหม่ประสงค์เข้าร่วมประกาศฯ ฉบับนี้ จำนวน กี่ราย (โดยประมาณ)</a:t>
                      </a:r>
                      <a:endParaRPr lang="th-TH" sz="105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30000"/>
                        </a:lnSpc>
                        <a:spcBef>
                          <a:spcPts val="200"/>
                        </a:spcBef>
                      </a:pPr>
                      <a:endParaRPr lang="th-TH" sz="1050" b="1" i="0" u="none" strike="noStrike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b">
                        <a:lnSpc>
                          <a:spcPct val="130000"/>
                        </a:lnSpc>
                        <a:spcBef>
                          <a:spcPts val="200"/>
                        </a:spcBef>
                      </a:pPr>
                      <a:r>
                        <a:rPr lang="th-TH" sz="10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  <a:r>
                        <a:rPr lang="th-TH" sz="10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คาดว่าหากมีลูกหนี้กองทุน</a:t>
                      </a:r>
                      <a:r>
                        <a:rPr lang="th-TH" sz="10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ใหม่</a:t>
                      </a:r>
                      <a:br>
                        <a:rPr lang="th-TH" sz="10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0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เข้า</a:t>
                      </a:r>
                      <a:r>
                        <a:rPr lang="th-TH" sz="10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ร่วมประกาศฯ ฉบับนี้ แล้วจะ</a:t>
                      </a:r>
                      <a:r>
                        <a:rPr lang="th-TH" sz="10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ได้รับ</a:t>
                      </a:r>
                      <a:br>
                        <a:rPr lang="th-TH" sz="10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0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</a:t>
                      </a:r>
                      <a:r>
                        <a:rPr lang="th-TH" sz="10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คืนเงินเป็นจำนวนเท่าใด </a:t>
                      </a:r>
                      <a:endParaRPr lang="th-TH" sz="1050" b="1" i="0" u="none" strike="noStrike" dirty="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b">
                        <a:lnSpc>
                          <a:spcPct val="130000"/>
                        </a:lnSpc>
                      </a:pPr>
                      <a:r>
                        <a:rPr lang="th-TH" sz="10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</a:t>
                      </a:r>
                      <a:r>
                        <a:rPr lang="th-TH" sz="105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โดยประมาณ)</a:t>
                      </a:r>
                      <a:endParaRPr lang="th-TH" sz="105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173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สกลนคร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ผู้อำนวยการกลุ่มงานประสานฯ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        </a:t>
                      </a:r>
                      <a:r>
                        <a:rPr lang="th-TH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3,000,000.00 </a:t>
                      </a:r>
                      <a:endParaRPr lang="th-TH" sz="12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759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สตูล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พัฒนาการจังหวัด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        </a:t>
                      </a:r>
                      <a:r>
                        <a:rPr lang="th-TH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5,000,000.00 </a:t>
                      </a:r>
                      <a:endParaRPr lang="th-TH" sz="12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537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สมุทรปราการ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พัฒนาการจังหวัด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           </a:t>
                      </a:r>
                      <a:r>
                        <a:rPr lang="th-TH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800,000.00 </a:t>
                      </a:r>
                      <a:endParaRPr lang="th-TH" sz="12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408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สิงห์บุรี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ผู้อำนวยการกลุ่มงานประสานฯ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     </a:t>
                      </a:r>
                      <a:r>
                        <a:rPr lang="th-TH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10,000,000.00 </a:t>
                      </a:r>
                      <a:endParaRPr lang="th-TH" sz="12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158900"/>
                  </a:ext>
                </a:extLst>
              </a:tr>
              <a:tr h="37490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อุดรธานี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ผู้อำนวยการกลุ่มงานประสานฯ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        </a:t>
                      </a:r>
                      <a:r>
                        <a:rPr lang="th-TH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2,100,000.00 </a:t>
                      </a:r>
                      <a:endParaRPr lang="th-TH" sz="12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896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อุตรดิตถ์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พัฒนาการจังหวัด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           </a:t>
                      </a:r>
                      <a:r>
                        <a:rPr lang="th-TH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200,000.00 </a:t>
                      </a:r>
                      <a:endParaRPr lang="th-TH" sz="12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017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อุบลราชธานี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ผู้อำนวยการกลุ่มงานประสานฯ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                             -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03982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</a:t>
                      </a:r>
                      <a:endParaRPr lang="th-TH" sz="12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ED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12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 จังหวัด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E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E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      88,937,927.95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E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3812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426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5EBF8325-010C-4714-8148-33F2B0757EC1}"/>
              </a:ext>
            </a:extLst>
          </p:cNvPr>
          <p:cNvSpPr/>
          <p:nvPr/>
        </p:nvSpPr>
        <p:spPr>
          <a:xfrm>
            <a:off x="970104" y="1935667"/>
            <a:ext cx="8023860" cy="1948793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spcAft>
                <a:spcPts val="500"/>
              </a:spcAft>
            </a:pPr>
            <a:r>
              <a:rPr lang="th-TH" sz="20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สำนักงานกองทุนพัฒนาบทบาทสตรี (สกส.) </a:t>
            </a:r>
          </a:p>
          <a:p>
            <a:pPr algn="ctr">
              <a:lnSpc>
                <a:spcPct val="130000"/>
              </a:lnSpc>
              <a:spcAft>
                <a:spcPts val="500"/>
              </a:spcAft>
            </a:pPr>
            <a:r>
              <a:rPr lang="th-TH" sz="20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ได้จัดทำร่างรายงานการ</a:t>
            </a:r>
            <a:r>
              <a:rPr lang="th-TH" sz="2000" spc="-4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ประชุม</a:t>
            </a:r>
            <a:r>
              <a:rPr lang="th-TH" sz="2000" spc="-9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คณะกรรมการบริหารกองทุนฯ </a:t>
            </a:r>
          </a:p>
          <a:p>
            <a:pPr algn="ctr">
              <a:lnSpc>
                <a:spcPct val="130000"/>
              </a:lnSpc>
              <a:spcAft>
                <a:spcPts val="500"/>
              </a:spcAft>
            </a:pPr>
            <a:r>
              <a:rPr lang="th-TH" sz="2000" spc="-9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ครั้งที่ 5/2565 เมื่อวันจันทร์ที่ 23 พฤษภาคม 2565 </a:t>
            </a:r>
          </a:p>
          <a:p>
            <a:pPr algn="ctr">
              <a:lnSpc>
                <a:spcPct val="130000"/>
              </a:lnSpc>
              <a:spcAft>
                <a:spcPts val="500"/>
              </a:spcAft>
            </a:pPr>
            <a:r>
              <a:rPr lang="th-TH" sz="2000" spc="-4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และจัดส่งให้</a:t>
            </a:r>
            <a:r>
              <a:rPr lang="th-TH" sz="20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คณะกรรมการบริหารกองทุนฯ ทุกท่านทราบล่วงหน้าเรียบร้อยแล้ว </a:t>
            </a:r>
          </a:p>
        </p:txBody>
      </p:sp>
      <p:sp>
        <p:nvSpPr>
          <p:cNvPr id="3" name="Rectangle 2"/>
          <p:cNvSpPr/>
          <p:nvPr/>
        </p:nvSpPr>
        <p:spPr>
          <a:xfrm>
            <a:off x="832944" y="1747611"/>
            <a:ext cx="8298180" cy="2314026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960" y="3818327"/>
            <a:ext cx="1002224" cy="1002224"/>
          </a:xfrm>
          <a:prstGeom prst="rect">
            <a:avLst/>
          </a:prstGeom>
        </p:spPr>
      </p:pic>
      <p:grpSp>
        <p:nvGrpSpPr>
          <p:cNvPr id="91" name="Group 90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92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95" name="Picture 20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96" name="Picture 2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97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107" name="Picture 35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108" name="Picture 36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98" name="Picture 2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99" name="Picture 25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100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104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05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06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01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102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03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93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94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35454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4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4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5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4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45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4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4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36" name="TextBox 35"/>
          <p:cNvSpPr txBox="1"/>
          <p:nvPr/>
        </p:nvSpPr>
        <p:spPr>
          <a:xfrm>
            <a:off x="422829" y="21997"/>
            <a:ext cx="6488935" cy="484748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th-TH" sz="17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2 เรื่อง รับรองรายงานการประชุม ครั้งที่ 5/2565</a:t>
            </a:r>
          </a:p>
        </p:txBody>
      </p:sp>
    </p:spTree>
    <p:extLst>
      <p:ext uri="{BB962C8B-B14F-4D97-AF65-F5344CB8AC3E}">
        <p14:creationId xmlns:p14="http://schemas.microsoft.com/office/powerpoint/2010/main" val="368292997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0" y="2857500"/>
            <a:ext cx="10160000" cy="826182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1900" b="1" spc="-3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ระเบียบวาระที่ 5.3 </a:t>
            </a:r>
            <a: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การแก้ไขเพิ่มเติมข้อบังคับคณะกรรมการบริหารกองทุนพัฒนาบทบาทสตรี</a:t>
            </a:r>
            <a:b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ว่าด้วยการบริหารกองทุนพัฒนาบทบาทสตรี (ฉบับที่ 2) พ.ศ. ...</a:t>
            </a:r>
            <a:endParaRPr lang="en-US" sz="1900" b="1" spc="-3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36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39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40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41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51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52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42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43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44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48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9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0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5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46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7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7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38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46471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4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9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0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1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2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5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66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67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8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</p:spTree>
    <p:extLst>
      <p:ext uri="{BB962C8B-B14F-4D97-AF65-F5344CB8AC3E}">
        <p14:creationId xmlns:p14="http://schemas.microsoft.com/office/powerpoint/2010/main" val="194653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34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37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38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39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49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50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40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41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42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46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7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48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3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44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5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5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36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46471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-23581" y="-248795"/>
            <a:ext cx="10193050" cy="1541268"/>
            <a:chOff x="-23581" y="-292863"/>
            <a:chExt cx="10193050" cy="1541268"/>
          </a:xfrm>
        </p:grpSpPr>
        <p:grpSp>
          <p:nvGrpSpPr>
            <p:cNvPr id="62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-53694"/>
              <a:ext cx="10193050" cy="707679"/>
              <a:chOff x="-29746" y="-213148"/>
              <a:chExt cx="9173747" cy="636911"/>
            </a:xfrm>
          </p:grpSpPr>
          <p:sp>
            <p:nvSpPr>
              <p:cNvPr id="67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46073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68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45413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69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0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213148"/>
                <a:ext cx="9173747" cy="49669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3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92863"/>
              <a:ext cx="4376902" cy="1541268"/>
              <a:chOff x="5491686" y="-500408"/>
              <a:chExt cx="3939213" cy="1387141"/>
            </a:xfrm>
          </p:grpSpPr>
          <p:sp>
            <p:nvSpPr>
              <p:cNvPr id="64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8796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65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50040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6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21194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31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-154092" y="-59743"/>
            <a:ext cx="6688879" cy="826182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1400" b="1" spc="-30" dirty="0">
                <a:solidFill>
                  <a:schemeClr val="bg1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5.3 </a:t>
            </a:r>
            <a:r>
              <a:rPr lang="th-TH" sz="14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การแก้ไขเพิ่มเติมข้อบังคับคณะกรรมการบริหารกองทุนพัฒนาบทบาทสตรี</a:t>
            </a:r>
            <a:br>
              <a:rPr lang="th-TH" sz="14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ว่าด้วยการบริหารกองทุนพัฒนาบทบาทสตรี (ฉบับที่ 2) พ.ศ. ...</a:t>
            </a:r>
            <a:endParaRPr lang="en-US" sz="1400" b="1" spc="-30" dirty="0">
              <a:solidFill>
                <a:schemeClr val="bg1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F917F4E2-173A-E20E-514E-DE06B6E4EC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458079"/>
              </p:ext>
            </p:extLst>
          </p:nvPr>
        </p:nvGraphicFramePr>
        <p:xfrm>
          <a:off x="365362" y="667321"/>
          <a:ext cx="9616837" cy="4536338"/>
        </p:xfrm>
        <a:graphic>
          <a:graphicData uri="http://schemas.openxmlformats.org/drawingml/2006/table">
            <a:tbl>
              <a:tblPr firstRow="1" firstCol="1" bandRow="1"/>
              <a:tblGrid>
                <a:gridCol w="1312239">
                  <a:extLst>
                    <a:ext uri="{9D8B030D-6E8A-4147-A177-3AD203B41FA5}">
                      <a16:colId xmlns:a16="http://schemas.microsoft.com/office/drawing/2014/main" val="1557884300"/>
                    </a:ext>
                  </a:extLst>
                </a:gridCol>
                <a:gridCol w="4230345">
                  <a:extLst>
                    <a:ext uri="{9D8B030D-6E8A-4147-A177-3AD203B41FA5}">
                      <a16:colId xmlns:a16="http://schemas.microsoft.com/office/drawing/2014/main" val="2107679845"/>
                    </a:ext>
                  </a:extLst>
                </a:gridCol>
                <a:gridCol w="4074253">
                  <a:extLst>
                    <a:ext uri="{9D8B030D-6E8A-4147-A177-3AD203B41FA5}">
                      <a16:colId xmlns:a16="http://schemas.microsoft.com/office/drawing/2014/main" val="2352533958"/>
                    </a:ext>
                  </a:extLst>
                </a:gridCol>
              </a:tblGrid>
              <a:tr h="9818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th-TH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ประเด็น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B894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th-TH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ข้อบังคับคณะกรรมการบริหาร</a:t>
                      </a:r>
                      <a:r>
                        <a:rPr lang="th-TH" sz="1200" b="1" spc="-2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กองทุนพัฒนาบทบาทสตรี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b="1" spc="-2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ว่าด้วยการบริหารกองทุนพัฒนาบทบาทสตรี พ.ศ. 2559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B894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th-TH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ข้อบังคับคณะกรรมการบริหาร</a:t>
                      </a:r>
                      <a:r>
                        <a:rPr lang="th-TH" sz="1200" b="1" spc="-2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กองทุนพัฒนาบทบาทสตรี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b="1" spc="-2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ว่าด้วยการบริหารกองทุนพัฒนาบทบาทสตรี พ.ศ. 2559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b="1" spc="-2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แก้ไขเพิ่มเติม (ฉบับที่ 2)</a:t>
                      </a: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พ.ศ. ....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B894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604392"/>
                  </a:ext>
                </a:extLst>
              </a:tr>
              <a:tr h="35545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70510" algn="l"/>
                        </a:tabLst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70510" algn="l"/>
                        </a:tabLst>
                      </a:pPr>
                      <a:endParaRPr lang="th-TH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70510" algn="l"/>
                        </a:tabLst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ข้อ 9 ให้คณะกรรมการบริหาร มีอำนาจหน้าที่ ดังต่อไปนี้        </a:t>
                      </a:r>
                    </a:p>
                    <a:p>
                      <a:pPr algn="thaiDist">
                        <a:lnSpc>
                          <a:spcPct val="110000"/>
                        </a:lnSpc>
                        <a:spcAft>
                          <a:spcPts val="800"/>
                        </a:spcAft>
                        <a:tabLst>
                          <a:tab pos="270510" algn="l"/>
                        </a:tabLst>
                      </a:pPr>
                      <a:r>
                        <a:rPr lang="th-TH" sz="1200" spc="-4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(1) กำหนดนโยบาย ยุทธศาสตร์ มาตรการ และแนวทางในการบริหาร</a:t>
                      </a: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กองทุนให้เป็นไปตามวัตถุประสงค์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70510" algn="l"/>
                        </a:tabLst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(2) พิจารณาอนุมัติแผนการดำเนินงานประจำปี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10000"/>
                        </a:lnSpc>
                        <a:spcAft>
                          <a:spcPts val="800"/>
                        </a:spcAft>
                        <a:tabLst>
                          <a:tab pos="270510" algn="l"/>
                        </a:tabLst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(3) กำหนดข้อบังคับเกี่ยวกับการบริหารงานบุคคล การเงิน การพัสดุ ตลอดจนการกำหนดค่าตอบแทน สิทธิประโยชน์หรือสวัสดิการต่าง ๆ ของบุคลากรกองทุน ให้สอดคล้องกับมาตรฐานที่คณะกรรมการประกาศกำหนด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10000"/>
                        </a:lnSpc>
                        <a:spcAft>
                          <a:spcPts val="800"/>
                        </a:spcAft>
                        <a:tabLst>
                          <a:tab pos="270510" algn="l"/>
                        </a:tabLst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(4) </a:t>
                      </a:r>
                      <a:r>
                        <a:rPr lang="th-TH" sz="1200" spc="-35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กำกับดูแลการบริหารจัดการ และติดตามการดำเนินงาน</a:t>
                      </a: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ให้เป็นไปตามวัตถุประสงค์ของกองทุน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70510" algn="l"/>
                        </a:tabLst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(5) แต่งตั้งผู้อำนวยการ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10000"/>
                        </a:lnSpc>
                        <a:spcAft>
                          <a:spcPts val="800"/>
                        </a:spcAft>
                        <a:tabLst>
                          <a:tab pos="270510" algn="l"/>
                        </a:tabLst>
                      </a:pPr>
                      <a:r>
                        <a:rPr lang="th-TH" sz="1200" spc="-4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(6) แต่งตั้งคณะอนุกรรมการ คณะทำงาน เพื่อพิจารณาหรือปฏิบัติงาน</a:t>
                      </a: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ตามที่คณะกรรมการบริหารมอบหมาย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h-TH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ข้อ 9/1 </a:t>
                      </a:r>
                      <a:r>
                        <a:rPr lang="th-TH" sz="1200" spc="-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</a:t>
                      </a: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ารให้กู้ยืม การทำสัญญากู้ยืม รวมถึงกำหนดหลักประกัน </a:t>
                      </a:r>
                      <a:r>
                        <a:rPr lang="th-TH" sz="1200" spc="-3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การจ่ายเงินกู้ การชำระคืนเงินกู้ เรียกคืนเงินกู้ การบริหารจัดการหนี้ </a:t>
                      </a: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และการดำเนินคดี ให้เป็นไปตามหลักเกณฑ์และวิธีการ</a:t>
                      </a:r>
                      <a:b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ที่คณะกรรมการประกาศกำหนด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indent="457200" algn="thaiDist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th-TH" sz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อัตราดอกเบี้ย ดอกเบี้ยผิดนัด ค่าปรับ รวมถึงค่าธรรมเนียม</a:t>
                      </a:r>
                      <a:r>
                        <a:rPr lang="th-TH" sz="1200" spc="-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ต่าง ๆ </a:t>
                      </a: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ในการกู้ยืมเงินให้เป็นไปตามที่คณะกรรมการประกาศกำหนด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70510" algn="l"/>
                        </a:tabLs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57150" marR="571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402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396062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0" y="2857500"/>
            <a:ext cx="10160000" cy="826182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th-TH" sz="1900" b="1" spc="-3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ระเบียบวาระที่ 5.4 </a:t>
            </a:r>
            <a: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ร่างแผนปฏิบัติการประจำปีบัญชี 2566 กองทุนพัฒนาบทบาทสตรี</a:t>
            </a:r>
            <a:endParaRPr lang="en-US" sz="19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/>
            <a:endParaRPr lang="en-US" sz="1900" b="1" spc="-3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36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39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40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41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51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52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42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43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44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48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9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0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5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46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7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7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38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46471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4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9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0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1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2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5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66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67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8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</p:spTree>
    <p:extLst>
      <p:ext uri="{BB962C8B-B14F-4D97-AF65-F5344CB8AC3E}">
        <p14:creationId xmlns:p14="http://schemas.microsoft.com/office/powerpoint/2010/main" val="286126186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9977" y="777468"/>
            <a:ext cx="9744634" cy="532043"/>
          </a:xfrm>
          <a:solidFill>
            <a:srgbClr val="DCECE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th-TH" sz="18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วิสัยทัศน์</a:t>
            </a:r>
            <a:r>
              <a:rPr lang="th-TH" sz="18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8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เป้าประสงค์/เป้าหมายหลัก</a:t>
            </a:r>
            <a:r>
              <a:rPr lang="th-TH" sz="18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8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พันธกิจ ประเด็นการพัฒนา กองทุนพัฒนาบทบาทสตรี</a:t>
            </a:r>
            <a:endParaRPr lang="th-TH" sz="18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59977" y="1479590"/>
            <a:ext cx="9744634" cy="364985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40000" lnSpcReduction="20000"/>
          </a:bodyPr>
          <a:lstStyle/>
          <a:p>
            <a:pPr algn="thaiDist">
              <a:lnSpc>
                <a:spcPct val="140000"/>
              </a:lnSpc>
            </a:pPr>
            <a:r>
              <a:rPr lang="th-TH" sz="4167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วิสัยทัศน์ : </a:t>
            </a:r>
            <a:r>
              <a:rPr lang="th-TH" sz="4167" i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4167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ป็นแหล่งทุนที่สำคัญของสตรีในการพัฒนาคุณภาพชีวิตและเศรษฐกิจในชุมชนให้มีความเข้มแข็งอย่างยั่งยืน</a:t>
            </a:r>
            <a:endParaRPr lang="en-US" sz="4167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thaiDist">
              <a:lnSpc>
                <a:spcPct val="140000"/>
              </a:lnSpc>
            </a:pPr>
            <a:r>
              <a:rPr lang="th-TH" sz="4167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เป้าประสงค์/เป้าหมายหลัก : </a:t>
            </a:r>
            <a:r>
              <a:rPr lang="th-TH" sz="4167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สตรีมีความมั่นคงด้านรายได้ มีคุณภาพชีวิตที่ดี เป็นผู้นำในการพัฒนาเศรษฐกิจและสังคมในชุมชน </a:t>
            </a:r>
            <a:endParaRPr lang="en-US" sz="4167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r>
              <a:rPr lang="th-TH" sz="4167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พันธกิจ</a:t>
            </a:r>
            <a:endParaRPr lang="en-US" sz="4167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marL="0" indent="0" algn="thaiDist" eaLnBrk="0" fontAlgn="base" hangingPunct="0">
              <a:lnSpc>
                <a:spcPct val="140000"/>
              </a:lnSpc>
              <a:buNone/>
            </a:pPr>
            <a:r>
              <a:rPr lang="en-US" sz="4167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1</a:t>
            </a:r>
            <a:r>
              <a:rPr lang="th-TH" sz="4167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. จัดสรรเงินทุนหมุนเวียนให้แก่สตรีและองค์สตรี เพื่อนำไปใช้ในการสร้างงาน การสร้างอาชีพ สร้าง</a:t>
            </a:r>
            <a:r>
              <a:rPr lang="th-TH" sz="4167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รายได้</a:t>
            </a:r>
            <a:br>
              <a:rPr lang="th-TH" sz="4167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4167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ใน</a:t>
            </a:r>
            <a:r>
              <a:rPr lang="th-TH" sz="4167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ชุมชน</a:t>
            </a:r>
            <a:endParaRPr lang="en-US" sz="4167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marL="0" indent="0" algn="thaiDist" eaLnBrk="0" fontAlgn="base" hangingPunct="0">
              <a:lnSpc>
                <a:spcPct val="140000"/>
              </a:lnSpc>
              <a:buNone/>
            </a:pPr>
            <a:r>
              <a:rPr lang="en-US" sz="4167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2</a:t>
            </a:r>
            <a:r>
              <a:rPr lang="th-TH" sz="4167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. จัดสรรเงินทุนอุดหนุนในการพัฒนาสตรี องค์กรสตรี และเครือข่ายสตรีให้มีขีดความสามารถในการเป็นผู้นำ</a:t>
            </a:r>
            <a:br>
              <a:rPr lang="th-TH" sz="4167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4167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และมีส่วนร่วมในการปกป้อง คุ้มครอง แก้ไขปัญหาสตรี พัฒนาคุณภาพชีวิตสตรีและผู้ด้อยโอกาสในชุมชน</a:t>
            </a:r>
            <a:endParaRPr lang="en-US" sz="4167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en-US" sz="4167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3</a:t>
            </a:r>
            <a:r>
              <a:rPr lang="th-TH" sz="4167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. บริหารกองทุนพัฒนาบทบาทสตรี ให้มีความมั่นคง ตามหลักธรรมาภิบาล</a:t>
            </a:r>
            <a:endParaRPr lang="en-US" sz="4167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endParaRPr lang="th-TH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4" name="Group 34">
            <a:extLst>
              <a:ext uri="{FF2B5EF4-FFF2-40B4-BE49-F238E27FC236}">
                <a16:creationId xmlns:a16="http://schemas.microsoft.com/office/drawing/2014/main" id="{52677F1F-48A7-58FF-9461-1C72B61C03D3}"/>
              </a:ext>
            </a:extLst>
          </p:cNvPr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5" name="กลุ่ม 1">
              <a:extLst>
                <a:ext uri="{FF2B5EF4-FFF2-40B4-BE49-F238E27FC236}">
                  <a16:creationId xmlns:a16="http://schemas.microsoft.com/office/drawing/2014/main" id="{5FBA9FC1-3223-2FF9-CFAA-1AC634F90E1C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8" name="Picture 20">
                <a:extLst>
                  <a:ext uri="{FF2B5EF4-FFF2-40B4-BE49-F238E27FC236}">
                    <a16:creationId xmlns:a16="http://schemas.microsoft.com/office/drawing/2014/main" id="{EA513FE5-F2AF-9989-B35F-3B30CD2A39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9" name="Picture 21">
                <a:extLst>
                  <a:ext uri="{FF2B5EF4-FFF2-40B4-BE49-F238E27FC236}">
                    <a16:creationId xmlns:a16="http://schemas.microsoft.com/office/drawing/2014/main" id="{8321517F-1E36-C225-EF82-425477946E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10" name="กลุ่ม 1">
                <a:extLst>
                  <a:ext uri="{FF2B5EF4-FFF2-40B4-BE49-F238E27FC236}">
                    <a16:creationId xmlns:a16="http://schemas.microsoft.com/office/drawing/2014/main" id="{8B0948DD-080E-7FB9-4260-A60CD812F86F}"/>
                  </a:ext>
                </a:extLst>
              </p:cNvPr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20" name="Picture 35">
                  <a:extLst>
                    <a:ext uri="{FF2B5EF4-FFF2-40B4-BE49-F238E27FC236}">
                      <a16:creationId xmlns:a16="http://schemas.microsoft.com/office/drawing/2014/main" id="{B35CCD15-A9AD-66DE-5645-EAB7C8EF1E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21" name="Picture 36">
                  <a:extLst>
                    <a:ext uri="{FF2B5EF4-FFF2-40B4-BE49-F238E27FC236}">
                      <a16:creationId xmlns:a16="http://schemas.microsoft.com/office/drawing/2014/main" id="{2A3E54F7-D25F-5495-10D0-074DCB5F343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11" name="Picture 24">
                <a:extLst>
                  <a:ext uri="{FF2B5EF4-FFF2-40B4-BE49-F238E27FC236}">
                    <a16:creationId xmlns:a16="http://schemas.microsoft.com/office/drawing/2014/main" id="{8F31583D-3A4E-FC2E-3EBC-E91AFB114C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12" name="Picture 25">
                <a:extLst>
                  <a:ext uri="{FF2B5EF4-FFF2-40B4-BE49-F238E27FC236}">
                    <a16:creationId xmlns:a16="http://schemas.microsoft.com/office/drawing/2014/main" id="{77A1A299-6EF3-0D84-4C9C-5767BF481A2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13" name="กลุ่ม 7">
                <a:extLst>
                  <a:ext uri="{FF2B5EF4-FFF2-40B4-BE49-F238E27FC236}">
                    <a16:creationId xmlns:a16="http://schemas.microsoft.com/office/drawing/2014/main" id="{99420D47-7EAF-6649-137E-180498B7DCAD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17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5029A8A9-E00D-D0B8-B1CB-44959D1E529E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8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5FA6EA08-FFAE-5EBE-076B-FB7CDC580EB0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9" name="รูปแบบอิสระ: รูปร่าง 18">
                  <a:extLst>
                    <a:ext uri="{FF2B5EF4-FFF2-40B4-BE49-F238E27FC236}">
                      <a16:creationId xmlns:a16="http://schemas.microsoft.com/office/drawing/2014/main" id="{BEC71EBD-20AD-82A6-624A-E88B5CEAFE5D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4" name="กลุ่ม 4">
                <a:extLst>
                  <a:ext uri="{FF2B5EF4-FFF2-40B4-BE49-F238E27FC236}">
                    <a16:creationId xmlns:a16="http://schemas.microsoft.com/office/drawing/2014/main" id="{60E71BDC-2E82-BF49-8149-420DEE4CAB70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15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C3B589CE-FD0C-21C1-4DC2-882FE9F5AA32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6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A5E1CE36-C9E9-0A0C-902B-57763A2900B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6" name="Picture 23">
              <a:extLst>
                <a:ext uri="{FF2B5EF4-FFF2-40B4-BE49-F238E27FC236}">
                  <a16:creationId xmlns:a16="http://schemas.microsoft.com/office/drawing/2014/main" id="{33561C6D-7C9C-5F25-437A-B5DB7096729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7" name="รูปแบบอิสระ: รูปร่าง 49">
              <a:extLst>
                <a:ext uri="{FF2B5EF4-FFF2-40B4-BE49-F238E27FC236}">
                  <a16:creationId xmlns:a16="http://schemas.microsoft.com/office/drawing/2014/main" id="{11D8776E-E824-B346-23CF-0A0E8EF68E83}"/>
                </a:ext>
              </a:extLst>
            </p:cNvPr>
            <p:cNvSpPr/>
            <p:nvPr/>
          </p:nvSpPr>
          <p:spPr>
            <a:xfrm rot="303631">
              <a:off x="8846471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22" name="Group 62">
            <a:extLst>
              <a:ext uri="{FF2B5EF4-FFF2-40B4-BE49-F238E27FC236}">
                <a16:creationId xmlns:a16="http://schemas.microsoft.com/office/drawing/2014/main" id="{4945CBC6-384B-58F2-FAFF-4DA997F14540}"/>
              </a:ext>
            </a:extLst>
          </p:cNvPr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23" name="กลุ่ม 52">
              <a:extLst>
                <a:ext uri="{FF2B5EF4-FFF2-40B4-BE49-F238E27FC236}">
                  <a16:creationId xmlns:a16="http://schemas.microsoft.com/office/drawing/2014/main" id="{FD07B09D-5058-1CA8-2E8B-A899D83802F7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2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26BC745C-E737-591E-C319-513BD061B8CF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29" name="สี่เหลี่ยมผืนผ้า 47">
                <a:extLst>
                  <a:ext uri="{FF2B5EF4-FFF2-40B4-BE49-F238E27FC236}">
                    <a16:creationId xmlns:a16="http://schemas.microsoft.com/office/drawing/2014/main" id="{BA57231C-E5E9-9D52-A535-C87617BCDE16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3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83820E03-C0F6-F8DC-C2CD-8DFA03C1345F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31" name="สี่เหลี่ยมผืนผ้า 3">
                <a:extLst>
                  <a:ext uri="{FF2B5EF4-FFF2-40B4-BE49-F238E27FC236}">
                    <a16:creationId xmlns:a16="http://schemas.microsoft.com/office/drawing/2014/main" id="{F4071A31-C590-553D-BB08-593F978CFD78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24" name="กลุ่ม 9">
              <a:extLst>
                <a:ext uri="{FF2B5EF4-FFF2-40B4-BE49-F238E27FC236}">
                  <a16:creationId xmlns:a16="http://schemas.microsoft.com/office/drawing/2014/main" id="{E415054E-6320-9582-7C03-2DFF383FA17B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25" name="กล่องข้อความ 8">
                <a:extLst>
                  <a:ext uri="{FF2B5EF4-FFF2-40B4-BE49-F238E27FC236}">
                    <a16:creationId xmlns:a16="http://schemas.microsoft.com/office/drawing/2014/main" id="{930CC9D0-64F0-FBF4-DEC9-CABE8811075C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26" name="วงรี 13">
                <a:extLst>
                  <a:ext uri="{FF2B5EF4-FFF2-40B4-BE49-F238E27FC236}">
                    <a16:creationId xmlns:a16="http://schemas.microsoft.com/office/drawing/2014/main" id="{D390B66C-E378-05C8-97A5-99AEB8289878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27" name="รูปภาพ 65">
                <a:extLst>
                  <a:ext uri="{FF2B5EF4-FFF2-40B4-BE49-F238E27FC236}">
                    <a16:creationId xmlns:a16="http://schemas.microsoft.com/office/drawing/2014/main" id="{119AAEF3-B41A-3F32-8791-3974EDDE100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32" name="สี่เหลี่ยมผืนผ้า: มุมมน 24">
            <a:extLst>
              <a:ext uri="{FF2B5EF4-FFF2-40B4-BE49-F238E27FC236}">
                <a16:creationId xmlns:a16="http://schemas.microsoft.com/office/drawing/2014/main" id="{82DBDBEE-F7FF-092A-E85B-413D43BA73EA}"/>
              </a:ext>
            </a:extLst>
          </p:cNvPr>
          <p:cNvSpPr/>
          <p:nvPr/>
        </p:nvSpPr>
        <p:spPr>
          <a:xfrm>
            <a:off x="259977" y="99877"/>
            <a:ext cx="5658477" cy="532043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th-TH" sz="1400" b="1" spc="-30" dirty="0">
                <a:solidFill>
                  <a:schemeClr val="bg1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5.4 </a:t>
            </a:r>
            <a:r>
              <a:rPr lang="th-TH" sz="14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ร่างแผนปฏิบัติการประจำปีบัญชี 2566 กองทุนพัฒนาบทบาทสตรี</a:t>
            </a:r>
            <a:endParaRPr lang="en-US" sz="1400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/>
            <a:endParaRPr lang="en-US" sz="1400" b="1" spc="-30" dirty="0">
              <a:solidFill>
                <a:schemeClr val="bg1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4773041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4813181"/>
              </p:ext>
            </p:extLst>
          </p:nvPr>
        </p:nvGraphicFramePr>
        <p:xfrm>
          <a:off x="259977" y="1664088"/>
          <a:ext cx="9565342" cy="33552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00117">
                  <a:extLst>
                    <a:ext uri="{9D8B030D-6E8A-4147-A177-3AD203B41FA5}">
                      <a16:colId xmlns:a16="http://schemas.microsoft.com/office/drawing/2014/main" val="625500199"/>
                    </a:ext>
                  </a:extLst>
                </a:gridCol>
                <a:gridCol w="5365225">
                  <a:extLst>
                    <a:ext uri="{9D8B030D-6E8A-4147-A177-3AD203B41FA5}">
                      <a16:colId xmlns:a16="http://schemas.microsoft.com/office/drawing/2014/main" val="2399894011"/>
                    </a:ext>
                  </a:extLst>
                </a:gridCol>
              </a:tblGrid>
              <a:tr h="3433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7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ประเด็นการพัฒนา</a:t>
                      </a:r>
                      <a:endParaRPr lang="en-US" sz="17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rgbClr val="ADD3C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7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แผนงาน</a:t>
                      </a:r>
                      <a:endParaRPr lang="en-US" sz="17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solidFill>
                      <a:srgbClr val="ADD3C0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158079"/>
                  </a:ext>
                </a:extLst>
              </a:tr>
              <a:tr h="815340">
                <a:tc>
                  <a:txBody>
                    <a:bodyPr/>
                    <a:lstStyle/>
                    <a:p>
                      <a:pPr marL="0" indent="0">
                        <a:lnSpc>
                          <a:spcPct val="13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th-TH" sz="17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1. การเสริมสร้างอาชีพและรายได้แก่สตรี</a:t>
                      </a:r>
                      <a:endParaRPr lang="en-US" sz="17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rgbClr val="ADD3C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7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1.1 </a:t>
                      </a:r>
                      <a:r>
                        <a:rPr lang="th-TH" sz="17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การพัฒนากลุ่มอาชีพสตรี</a:t>
                      </a:r>
                      <a:endParaRPr lang="en-US" sz="17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fontAlgn="base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7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1.2 การพัฒนากลยุทธ์ทางการตลาด</a:t>
                      </a:r>
                      <a:endParaRPr lang="en-US" sz="17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fontAlgn="base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7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1.3 การส่งเสริมช่องทางการตลาด</a:t>
                      </a:r>
                      <a:endParaRPr lang="en-US" sz="17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1">
                        <a:tint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634897"/>
                  </a:ext>
                </a:extLst>
              </a:tr>
              <a:tr h="81534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700" kern="1200" spc="-3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  <a:r>
                        <a:rPr lang="th-TH" sz="1700" kern="1200" spc="-3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 </a:t>
                      </a:r>
                      <a:r>
                        <a:rPr lang="th-TH" sz="1700" spc="-3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การเสริมสร้างความเข้มแข็งสตรี องค์กรสตรี </a:t>
                      </a:r>
                      <a:r>
                        <a:rPr lang="th-TH" sz="17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และการพัฒนาคุณภาพชีวิต</a:t>
                      </a:r>
                      <a:endParaRPr lang="en-US" sz="17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rgbClr val="ADD3C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7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2.1 </a:t>
                      </a:r>
                      <a:r>
                        <a:rPr lang="th-TH" sz="17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การพัฒนาศักยภาพสตรีและองค์กรสตรี</a:t>
                      </a:r>
                      <a:r>
                        <a:rPr lang="th-TH" sz="17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7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7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2.2 </a:t>
                      </a:r>
                      <a:r>
                        <a:rPr lang="th-TH" sz="17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การพัฒนาศักยภาพเครือข่ายสตรีทุกระดับ</a:t>
                      </a:r>
                      <a:endParaRPr lang="en-US" sz="17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7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2.3 การส่งเสริมและพัฒนาคุณภาพชีวิต</a:t>
                      </a:r>
                      <a:endParaRPr lang="en-US" sz="17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/>
                </a:tc>
                <a:extLst>
                  <a:ext uri="{0D108BD9-81ED-4DB2-BD59-A6C34878D82A}">
                    <a16:rowId xmlns:a16="http://schemas.microsoft.com/office/drawing/2014/main" val="1731475101"/>
                  </a:ext>
                </a:extLst>
              </a:tr>
              <a:tr h="1029963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7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3. </a:t>
                      </a:r>
                      <a:r>
                        <a:rPr lang="th-TH" sz="17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การเสริมสร้างขีดความสามารถองค์กรในการบริหารกองทุนฯ ตามหลักธรรมาภิบาล</a:t>
                      </a:r>
                      <a:endParaRPr lang="en-US" sz="17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rgbClr val="ADD3C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7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3.1 </a:t>
                      </a:r>
                      <a:r>
                        <a:rPr lang="th-TH" sz="17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การพัฒนาสมรรถนะบุคลากรในการขับเคลื่อนกองทุนฯ</a:t>
                      </a:r>
                      <a:r>
                        <a:rPr lang="th-TH" sz="17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17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7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3.2 </a:t>
                      </a:r>
                      <a:r>
                        <a:rPr lang="th-TH" sz="17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การพัฒนาระบบข้อมูลสารสนเทศ</a:t>
                      </a:r>
                      <a:endParaRPr lang="en-US" sz="17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fontAlgn="base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7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3.3 การพัฒนาระบบในการบริหารจัดการ</a:t>
                      </a:r>
                      <a:endParaRPr lang="en-US" sz="17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solidFill>
                      <a:schemeClr val="accent1">
                        <a:tint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161738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99475" y="969054"/>
            <a:ext cx="2168863" cy="500137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none" lIns="76200" tIns="38100" rIns="76200" bIns="38100" numCol="1" anchor="t" anchorCtr="0" compatLnSpc="1">
            <a:prstTxWarp prst="textNoShape">
              <a:avLst/>
            </a:prstTxWarp>
            <a:spAutoFit/>
          </a:bodyPr>
          <a:lstStyle/>
          <a:p>
            <a:pPr defTabSz="76197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th-TH" alt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ประเด็นการพัฒนา</a:t>
            </a:r>
            <a:endParaRPr lang="th-TH" altLang="th-TH" sz="4800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6" name="Group 34">
            <a:extLst>
              <a:ext uri="{FF2B5EF4-FFF2-40B4-BE49-F238E27FC236}">
                <a16:creationId xmlns:a16="http://schemas.microsoft.com/office/drawing/2014/main" id="{87C30C88-52EC-72BA-1E94-41B390359494}"/>
              </a:ext>
            </a:extLst>
          </p:cNvPr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7" name="กลุ่ม 1">
              <a:extLst>
                <a:ext uri="{FF2B5EF4-FFF2-40B4-BE49-F238E27FC236}">
                  <a16:creationId xmlns:a16="http://schemas.microsoft.com/office/drawing/2014/main" id="{A591B596-59D5-3564-898E-CAE8E908808F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10" name="Picture 20">
                <a:extLst>
                  <a:ext uri="{FF2B5EF4-FFF2-40B4-BE49-F238E27FC236}">
                    <a16:creationId xmlns:a16="http://schemas.microsoft.com/office/drawing/2014/main" id="{66A2E881-03D9-CDC9-0CBB-67AE31C0304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11" name="Picture 21">
                <a:extLst>
                  <a:ext uri="{FF2B5EF4-FFF2-40B4-BE49-F238E27FC236}">
                    <a16:creationId xmlns:a16="http://schemas.microsoft.com/office/drawing/2014/main" id="{E22470D4-0535-2069-E66C-91E8E0AB2A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12" name="กลุ่ม 1">
                <a:extLst>
                  <a:ext uri="{FF2B5EF4-FFF2-40B4-BE49-F238E27FC236}">
                    <a16:creationId xmlns:a16="http://schemas.microsoft.com/office/drawing/2014/main" id="{B39EF539-AFE1-9226-84D3-D61BF04CB5D4}"/>
                  </a:ext>
                </a:extLst>
              </p:cNvPr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22" name="Picture 35">
                  <a:extLst>
                    <a:ext uri="{FF2B5EF4-FFF2-40B4-BE49-F238E27FC236}">
                      <a16:creationId xmlns:a16="http://schemas.microsoft.com/office/drawing/2014/main" id="{CE85011F-596C-D314-02A1-1E43733A07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23" name="Picture 36">
                  <a:extLst>
                    <a:ext uri="{FF2B5EF4-FFF2-40B4-BE49-F238E27FC236}">
                      <a16:creationId xmlns:a16="http://schemas.microsoft.com/office/drawing/2014/main" id="{C0D729A2-1010-44AC-D1A2-ED302407575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13" name="Picture 24">
                <a:extLst>
                  <a:ext uri="{FF2B5EF4-FFF2-40B4-BE49-F238E27FC236}">
                    <a16:creationId xmlns:a16="http://schemas.microsoft.com/office/drawing/2014/main" id="{4FAB4E6F-30FA-CBBB-E5B1-4926A126DD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14" name="Picture 25">
                <a:extLst>
                  <a:ext uri="{FF2B5EF4-FFF2-40B4-BE49-F238E27FC236}">
                    <a16:creationId xmlns:a16="http://schemas.microsoft.com/office/drawing/2014/main" id="{3A376EE2-5AF1-E1BF-81C2-855EE73B525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15" name="กลุ่ม 7">
                <a:extLst>
                  <a:ext uri="{FF2B5EF4-FFF2-40B4-BE49-F238E27FC236}">
                    <a16:creationId xmlns:a16="http://schemas.microsoft.com/office/drawing/2014/main" id="{149AB55E-CBF5-207A-85A5-C02A05F7E479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19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D2802EC0-B3FF-5D62-DF31-077061AE8479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20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307945F5-1A53-A052-CB27-D0D5AB363B5B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21" name="รูปแบบอิสระ: รูปร่าง 20">
                  <a:extLst>
                    <a:ext uri="{FF2B5EF4-FFF2-40B4-BE49-F238E27FC236}">
                      <a16:creationId xmlns:a16="http://schemas.microsoft.com/office/drawing/2014/main" id="{79AA673D-9990-93E9-071E-9ABA11CBE4C6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6" name="กลุ่ม 4">
                <a:extLst>
                  <a:ext uri="{FF2B5EF4-FFF2-40B4-BE49-F238E27FC236}">
                    <a16:creationId xmlns:a16="http://schemas.microsoft.com/office/drawing/2014/main" id="{49162912-A767-0C60-0872-25AE5E598C63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17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4B347D0C-3010-CC7F-5377-BDC6445ED976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8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333960B5-2CDB-1ADD-8158-0F2F545B6955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8" name="Picture 23">
              <a:extLst>
                <a:ext uri="{FF2B5EF4-FFF2-40B4-BE49-F238E27FC236}">
                  <a16:creationId xmlns:a16="http://schemas.microsoft.com/office/drawing/2014/main" id="{2F9E47D9-20DE-ACF6-D866-E2D9B5ECE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9" name="รูปแบบอิสระ: รูปร่าง 49">
              <a:extLst>
                <a:ext uri="{FF2B5EF4-FFF2-40B4-BE49-F238E27FC236}">
                  <a16:creationId xmlns:a16="http://schemas.microsoft.com/office/drawing/2014/main" id="{42C14E8E-7AC7-D4DA-08D7-6D158B1208F4}"/>
                </a:ext>
              </a:extLst>
            </p:cNvPr>
            <p:cNvSpPr/>
            <p:nvPr/>
          </p:nvSpPr>
          <p:spPr>
            <a:xfrm rot="303631">
              <a:off x="8846471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24" name="Group 62">
            <a:extLst>
              <a:ext uri="{FF2B5EF4-FFF2-40B4-BE49-F238E27FC236}">
                <a16:creationId xmlns:a16="http://schemas.microsoft.com/office/drawing/2014/main" id="{CAB89D47-5011-974B-3B1F-5E1391E846FF}"/>
              </a:ext>
            </a:extLst>
          </p:cNvPr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25" name="กลุ่ม 52">
              <a:extLst>
                <a:ext uri="{FF2B5EF4-FFF2-40B4-BE49-F238E27FC236}">
                  <a16:creationId xmlns:a16="http://schemas.microsoft.com/office/drawing/2014/main" id="{0D560859-F2A5-3F6E-2CD1-DB418A85CA4A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30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762EA2FD-038C-A6D3-8D52-57A979E6ED5D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31" name="สี่เหลี่ยมผืนผ้า 47">
                <a:extLst>
                  <a:ext uri="{FF2B5EF4-FFF2-40B4-BE49-F238E27FC236}">
                    <a16:creationId xmlns:a16="http://schemas.microsoft.com/office/drawing/2014/main" id="{2141F772-5E39-7AA5-D627-0F0B6BB1E604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32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FCB1416C-B503-39B2-A93D-5D1C25E5FBE5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33" name="สี่เหลี่ยมผืนผ้า 3">
                <a:extLst>
                  <a:ext uri="{FF2B5EF4-FFF2-40B4-BE49-F238E27FC236}">
                    <a16:creationId xmlns:a16="http://schemas.microsoft.com/office/drawing/2014/main" id="{816C0B92-C5EB-3010-EF6D-53122414812E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26" name="กลุ่ม 9">
              <a:extLst>
                <a:ext uri="{FF2B5EF4-FFF2-40B4-BE49-F238E27FC236}">
                  <a16:creationId xmlns:a16="http://schemas.microsoft.com/office/drawing/2014/main" id="{A01E9695-25EA-7D14-1BEF-4FA307EC4AEC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27" name="กล่องข้อความ 8">
                <a:extLst>
                  <a:ext uri="{FF2B5EF4-FFF2-40B4-BE49-F238E27FC236}">
                    <a16:creationId xmlns:a16="http://schemas.microsoft.com/office/drawing/2014/main" id="{25816F0B-9BA9-3EBE-E8D1-24792F6C5AE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28" name="วงรี 13">
                <a:extLst>
                  <a:ext uri="{FF2B5EF4-FFF2-40B4-BE49-F238E27FC236}">
                    <a16:creationId xmlns:a16="http://schemas.microsoft.com/office/drawing/2014/main" id="{A121D3F4-6A15-2AAC-235A-C5E0788614D8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29" name="รูปภาพ 65">
                <a:extLst>
                  <a:ext uri="{FF2B5EF4-FFF2-40B4-BE49-F238E27FC236}">
                    <a16:creationId xmlns:a16="http://schemas.microsoft.com/office/drawing/2014/main" id="{F43CFF52-F0B4-7066-D2D4-C9BED99F20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34" name="สี่เหลี่ยมผืนผ้า: มุมมน 24">
            <a:extLst>
              <a:ext uri="{FF2B5EF4-FFF2-40B4-BE49-F238E27FC236}">
                <a16:creationId xmlns:a16="http://schemas.microsoft.com/office/drawing/2014/main" id="{3425FA03-DDEA-CFB3-AFCB-6426983C68EB}"/>
              </a:ext>
            </a:extLst>
          </p:cNvPr>
          <p:cNvSpPr/>
          <p:nvPr/>
        </p:nvSpPr>
        <p:spPr>
          <a:xfrm>
            <a:off x="259977" y="99877"/>
            <a:ext cx="5658477" cy="532043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th-TH" sz="1400" b="1" spc="-30" dirty="0">
                <a:solidFill>
                  <a:schemeClr val="bg1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5.4 </a:t>
            </a:r>
            <a:r>
              <a:rPr lang="th-TH" sz="14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ร่างแผนปฏิบัติการประจำปีบัญชี 2566 กองทุนพัฒนาบทบาทสตรี</a:t>
            </a:r>
            <a:endParaRPr lang="en-US" sz="1400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/>
            <a:endParaRPr lang="en-US" sz="1400" b="1" spc="-30" dirty="0">
              <a:solidFill>
                <a:schemeClr val="bg1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6034076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5073188"/>
              </p:ext>
            </p:extLst>
          </p:nvPr>
        </p:nvGraphicFramePr>
        <p:xfrm>
          <a:off x="179295" y="980001"/>
          <a:ext cx="9798424" cy="46507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73091">
                  <a:extLst>
                    <a:ext uri="{9D8B030D-6E8A-4147-A177-3AD203B41FA5}">
                      <a16:colId xmlns:a16="http://schemas.microsoft.com/office/drawing/2014/main" val="2341558291"/>
                    </a:ext>
                  </a:extLst>
                </a:gridCol>
                <a:gridCol w="1116300">
                  <a:extLst>
                    <a:ext uri="{9D8B030D-6E8A-4147-A177-3AD203B41FA5}">
                      <a16:colId xmlns:a16="http://schemas.microsoft.com/office/drawing/2014/main" val="1345965383"/>
                    </a:ext>
                  </a:extLst>
                </a:gridCol>
                <a:gridCol w="1441554">
                  <a:extLst>
                    <a:ext uri="{9D8B030D-6E8A-4147-A177-3AD203B41FA5}">
                      <a16:colId xmlns:a16="http://schemas.microsoft.com/office/drawing/2014/main" val="3702540524"/>
                    </a:ext>
                  </a:extLst>
                </a:gridCol>
                <a:gridCol w="1993563">
                  <a:extLst>
                    <a:ext uri="{9D8B030D-6E8A-4147-A177-3AD203B41FA5}">
                      <a16:colId xmlns:a16="http://schemas.microsoft.com/office/drawing/2014/main" val="4148593433"/>
                    </a:ext>
                  </a:extLst>
                </a:gridCol>
                <a:gridCol w="1273916">
                  <a:extLst>
                    <a:ext uri="{9D8B030D-6E8A-4147-A177-3AD203B41FA5}">
                      <a16:colId xmlns:a16="http://schemas.microsoft.com/office/drawing/2014/main" val="1367610668"/>
                    </a:ext>
                  </a:extLst>
                </a:gridCol>
              </a:tblGrid>
              <a:tr h="4429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ตัวชี้วัด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35945" marR="35945" marT="0" marB="0" anchor="ctr">
                    <a:solidFill>
                      <a:srgbClr val="ADD3C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หน่วยนับ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35945" marR="35945" marT="0" marB="0" anchor="ctr">
                    <a:solidFill>
                      <a:srgbClr val="ADD3C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ค่าเป้าหมาย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35945" marR="35945" marT="0" marB="0" anchor="ctr">
                    <a:solidFill>
                      <a:srgbClr val="ADD3C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หน่วยงานรับผิดชอบ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35945" marR="35945" marT="0" marB="0" anchor="ctr">
                    <a:solidFill>
                      <a:srgbClr val="ADD3C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ประเด็น</a:t>
                      </a:r>
                      <a:b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การพัฒนา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35945" marR="35945" marT="0" marB="0" anchor="ctr">
                    <a:solidFill>
                      <a:srgbClr val="ADD3C0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594089"/>
                  </a:ext>
                </a:extLst>
              </a:tr>
              <a:tr h="476078"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3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1. </a:t>
                      </a: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จำนวนโครงการที่กองทุนพัฒนาบทบาทสตรีอนุมัติ</a:t>
                      </a:r>
                      <a:b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ในการส่งเสริมอาชีพ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35945" marR="35945" marT="0" marB="0" anchor="ctr">
                    <a:solidFill>
                      <a:srgbClr val="ADD3C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h-TH" sz="13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โครงการ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35945" marR="35945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,500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35945" marR="35945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3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คกส./ สกส./ </a:t>
                      </a:r>
                      <a:br>
                        <a:rPr lang="th-TH" sz="13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สพจ./ สพอ.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35945" marR="35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35945" marR="35945" marT="0" marB="0" anchor="ctr"/>
                </a:tc>
                <a:extLst>
                  <a:ext uri="{0D108BD9-81ED-4DB2-BD59-A6C34878D82A}">
                    <a16:rowId xmlns:a16="http://schemas.microsoft.com/office/drawing/2014/main" val="3735690503"/>
                  </a:ext>
                </a:extLst>
              </a:tr>
              <a:tr h="570629"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3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2. </a:t>
                      </a: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ร้อยละของโครงการที่ได้รับการอนุมัติเงินกู้จากกองทุนพัฒนาบทบาทสตรี มีรายได้เพิ่มขึ้น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35945" marR="35945" marT="0" marB="0" anchor="ctr">
                    <a:solidFill>
                      <a:srgbClr val="ADD3C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35945" marR="35945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60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35945" marR="35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r>
                        <a:rPr lang="th-TH" sz="1300" kern="1200" dirty="0" err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คก</a:t>
                      </a:r>
                      <a:r>
                        <a:rPr lang="th-TH" sz="13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ส./ สกส./ </a:t>
                      </a:r>
                      <a:br>
                        <a:rPr lang="th-TH" sz="13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สพจ./ สพอ.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35945" marR="35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35945" marR="35945" marT="0" marB="0" anchor="ctr"/>
                </a:tc>
                <a:extLst>
                  <a:ext uri="{0D108BD9-81ED-4DB2-BD59-A6C34878D82A}">
                    <a16:rowId xmlns:a16="http://schemas.microsoft.com/office/drawing/2014/main" val="1251357889"/>
                  </a:ext>
                </a:extLst>
              </a:tr>
              <a:tr h="523470"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3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3. </a:t>
                      </a: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จำนวนผลิตภัณฑ์ของสตรีได้รับการพัฒนาเป็นผลิตภัณฑ์ชุมชน (</a:t>
                      </a: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OTOP</a:t>
                      </a: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)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35945" marR="35945" marT="0" marB="0" anchor="ctr">
                    <a:solidFill>
                      <a:srgbClr val="ADD3C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ผลิตภัณฑ์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35945" marR="35945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239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35945" marR="359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3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คกส./ สกส./</a:t>
                      </a:r>
                      <a:br>
                        <a:rPr lang="th-TH" sz="13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สพจ./ สพอ.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35945" marR="35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35945" marR="35945" marT="0" marB="0" anchor="ctr"/>
                </a:tc>
                <a:extLst>
                  <a:ext uri="{0D108BD9-81ED-4DB2-BD59-A6C34878D82A}">
                    <a16:rowId xmlns:a16="http://schemas.microsoft.com/office/drawing/2014/main" val="2718641581"/>
                  </a:ext>
                </a:extLst>
              </a:tr>
              <a:tr h="523470"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300" kern="1200" spc="-4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4. </a:t>
                      </a:r>
                      <a:r>
                        <a:rPr lang="th-TH" sz="1300" spc="-4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จำนวนสตรี ได้รับการพัฒนาศักยภาพในด้านเศรษฐกิจ </a:t>
                      </a: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สังคม การเมืองในชุมชน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35945" marR="35945" marT="0" marB="0" anchor="ctr">
                    <a:solidFill>
                      <a:srgbClr val="ADD3C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คน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35945" marR="35945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55</a:t>
                      </a: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,000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35945" marR="35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3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คกส./ สกส./ </a:t>
                      </a:r>
                      <a:br>
                        <a:rPr lang="th-TH" sz="13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สพจ./ สพอ.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35945" marR="35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3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  <a:endParaRPr lang="en-US" sz="13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35945" marR="35945" marT="0" marB="0" anchor="ctr"/>
                </a:tc>
                <a:extLst>
                  <a:ext uri="{0D108BD9-81ED-4DB2-BD59-A6C34878D82A}">
                    <a16:rowId xmlns:a16="http://schemas.microsoft.com/office/drawing/2014/main" val="275150970"/>
                  </a:ext>
                </a:extLst>
              </a:tr>
              <a:tr h="785206"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3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5. </a:t>
                      </a: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จำนวนองค์กรที่มีบทบาทในการพัฒนาศักยภาพ</a:t>
                      </a:r>
                      <a:b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และคุณภาพชีวิตที่ได้รับการอนุมัติเงินอุดหนุนกองทุนพัฒนาบทบาทสตรี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35945" marR="35945" marT="0" marB="0" anchor="ctr">
                    <a:solidFill>
                      <a:srgbClr val="ADD3C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กลุ่ม/องค์กร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35945" marR="35945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,000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35945" marR="35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r>
                        <a:rPr lang="th-TH" sz="13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คกส./ สกส./ </a:t>
                      </a:r>
                      <a:br>
                        <a:rPr lang="th-TH" sz="13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สพจ./ สพอ.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35945" marR="35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35945" marR="35945" marT="0" marB="0" anchor="ctr"/>
                </a:tc>
                <a:extLst>
                  <a:ext uri="{0D108BD9-81ED-4DB2-BD59-A6C34878D82A}">
                    <a16:rowId xmlns:a16="http://schemas.microsoft.com/office/drawing/2014/main" val="2006813909"/>
                  </a:ext>
                </a:extLst>
              </a:tr>
              <a:tr h="664472"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3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6.</a:t>
                      </a:r>
                      <a:r>
                        <a:rPr lang="th-TH" sz="1300" kern="1200" spc="-8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จำนวนโครงการที่องค์กรสตรีได้รับการสนับสนุนเงินจากกองทุนพัฒนาบทบาทสตรีเพื่อพัฒนาบทบาท</a:t>
                      </a:r>
                      <a:b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และคุณภาพชีวิตสตรี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35945" marR="35945" marT="0" marB="0" anchor="ctr">
                    <a:solidFill>
                      <a:srgbClr val="ADD3C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โครงการ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35945" marR="35945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,0</a:t>
                      </a: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00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35945" marR="35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r>
                        <a:rPr lang="th-TH" sz="13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คกส./ สกส./ </a:t>
                      </a:r>
                      <a:br>
                        <a:rPr lang="th-TH" sz="13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สพจ./ สพอ.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35945" marR="35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35945" marR="35945" marT="0" marB="0" anchor="ctr"/>
                </a:tc>
                <a:extLst>
                  <a:ext uri="{0D108BD9-81ED-4DB2-BD59-A6C34878D82A}">
                    <a16:rowId xmlns:a16="http://schemas.microsoft.com/office/drawing/2014/main" val="1693899973"/>
                  </a:ext>
                </a:extLst>
              </a:tr>
              <a:tr h="664472"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3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7. </a:t>
                      </a: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การบริหารกองทุนพัฒนาบทบาทสตรีมีผลการดำเนินงานผ่านเกณฑ์มาตรฐานตามที่กระทรวงการคลังกำหนด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35945" marR="35945" marT="0" marB="0" anchor="ctr">
                    <a:solidFill>
                      <a:srgbClr val="ADD3C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คะแนน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35945" marR="35945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867275" algn="l"/>
                        </a:tabLst>
                      </a:pP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3.</a:t>
                      </a: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0000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35945" marR="35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r>
                        <a:rPr lang="th-TH" sz="13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คกส./ สกส./</a:t>
                      </a:r>
                      <a:br>
                        <a:rPr lang="th-TH" sz="13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kern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สพจ./ สพอ.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35945" marR="35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35945" marR="35945" marT="0" marB="0" anchor="ctr"/>
                </a:tc>
                <a:extLst>
                  <a:ext uri="{0D108BD9-81ED-4DB2-BD59-A6C34878D82A}">
                    <a16:rowId xmlns:a16="http://schemas.microsoft.com/office/drawing/2014/main" val="3638099950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61685" y="322129"/>
            <a:ext cx="9691970" cy="50013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76200" tIns="38100" rIns="76200" bIns="3810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86727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86727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86727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86727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86727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86727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86727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86727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86727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761970">
              <a:lnSpc>
                <a:spcPct val="150000"/>
              </a:lnSpc>
              <a:tabLst>
                <a:tab pos="4055900" algn="l"/>
              </a:tabLst>
            </a:pPr>
            <a:r>
              <a:rPr lang="th-TH" altLang="th-TH" sz="2000" b="1" spc="-60" dirty="0">
                <a:solidFill>
                  <a:schemeClr val="bg1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ตัวชี้วัดและค่าเป้าหมายตามแผนปฏิบัติการ ประจำปีบีญชี 2566 กองทุนพัฒนาบทบาทสตรี </a:t>
            </a:r>
            <a:endParaRPr lang="th-TH" altLang="th-TH" sz="4800" spc="-60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5658199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0743368"/>
              </p:ext>
            </p:extLst>
          </p:nvPr>
        </p:nvGraphicFramePr>
        <p:xfrm>
          <a:off x="60935" y="1950430"/>
          <a:ext cx="10024018" cy="19332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1544">
                  <a:extLst>
                    <a:ext uri="{9D8B030D-6E8A-4147-A177-3AD203B41FA5}">
                      <a16:colId xmlns:a16="http://schemas.microsoft.com/office/drawing/2014/main" val="2133765486"/>
                    </a:ext>
                  </a:extLst>
                </a:gridCol>
                <a:gridCol w="715108">
                  <a:extLst>
                    <a:ext uri="{9D8B030D-6E8A-4147-A177-3AD203B41FA5}">
                      <a16:colId xmlns:a16="http://schemas.microsoft.com/office/drawing/2014/main" val="2450744681"/>
                    </a:ext>
                  </a:extLst>
                </a:gridCol>
                <a:gridCol w="1191475">
                  <a:extLst>
                    <a:ext uri="{9D8B030D-6E8A-4147-A177-3AD203B41FA5}">
                      <a16:colId xmlns:a16="http://schemas.microsoft.com/office/drawing/2014/main" val="3297620664"/>
                    </a:ext>
                  </a:extLst>
                </a:gridCol>
                <a:gridCol w="1468993">
                  <a:extLst>
                    <a:ext uri="{9D8B030D-6E8A-4147-A177-3AD203B41FA5}">
                      <a16:colId xmlns:a16="http://schemas.microsoft.com/office/drawing/2014/main" val="4198220598"/>
                    </a:ext>
                  </a:extLst>
                </a:gridCol>
                <a:gridCol w="235531">
                  <a:extLst>
                    <a:ext uri="{9D8B030D-6E8A-4147-A177-3AD203B41FA5}">
                      <a16:colId xmlns:a16="http://schemas.microsoft.com/office/drawing/2014/main" val="190397840"/>
                    </a:ext>
                  </a:extLst>
                </a:gridCol>
                <a:gridCol w="267924">
                  <a:extLst>
                    <a:ext uri="{9D8B030D-6E8A-4147-A177-3AD203B41FA5}">
                      <a16:colId xmlns:a16="http://schemas.microsoft.com/office/drawing/2014/main" val="1361805888"/>
                    </a:ext>
                  </a:extLst>
                </a:gridCol>
                <a:gridCol w="230969">
                  <a:extLst>
                    <a:ext uri="{9D8B030D-6E8A-4147-A177-3AD203B41FA5}">
                      <a16:colId xmlns:a16="http://schemas.microsoft.com/office/drawing/2014/main" val="451362875"/>
                    </a:ext>
                  </a:extLst>
                </a:gridCol>
                <a:gridCol w="249445">
                  <a:extLst>
                    <a:ext uri="{9D8B030D-6E8A-4147-A177-3AD203B41FA5}">
                      <a16:colId xmlns:a16="http://schemas.microsoft.com/office/drawing/2014/main" val="2631336591"/>
                    </a:ext>
                  </a:extLst>
                </a:gridCol>
                <a:gridCol w="258685">
                  <a:extLst>
                    <a:ext uri="{9D8B030D-6E8A-4147-A177-3AD203B41FA5}">
                      <a16:colId xmlns:a16="http://schemas.microsoft.com/office/drawing/2014/main" val="1562431975"/>
                    </a:ext>
                  </a:extLst>
                </a:gridCol>
                <a:gridCol w="240207">
                  <a:extLst>
                    <a:ext uri="{9D8B030D-6E8A-4147-A177-3AD203B41FA5}">
                      <a16:colId xmlns:a16="http://schemas.microsoft.com/office/drawing/2014/main" val="3262616234"/>
                    </a:ext>
                  </a:extLst>
                </a:gridCol>
                <a:gridCol w="221730">
                  <a:extLst>
                    <a:ext uri="{9D8B030D-6E8A-4147-A177-3AD203B41FA5}">
                      <a16:colId xmlns:a16="http://schemas.microsoft.com/office/drawing/2014/main" val="1664923576"/>
                    </a:ext>
                  </a:extLst>
                </a:gridCol>
                <a:gridCol w="249445">
                  <a:extLst>
                    <a:ext uri="{9D8B030D-6E8A-4147-A177-3AD203B41FA5}">
                      <a16:colId xmlns:a16="http://schemas.microsoft.com/office/drawing/2014/main" val="943900347"/>
                    </a:ext>
                  </a:extLst>
                </a:gridCol>
                <a:gridCol w="230969">
                  <a:extLst>
                    <a:ext uri="{9D8B030D-6E8A-4147-A177-3AD203B41FA5}">
                      <a16:colId xmlns:a16="http://schemas.microsoft.com/office/drawing/2014/main" val="3174255437"/>
                    </a:ext>
                  </a:extLst>
                </a:gridCol>
                <a:gridCol w="212490">
                  <a:extLst>
                    <a:ext uri="{9D8B030D-6E8A-4147-A177-3AD203B41FA5}">
                      <a16:colId xmlns:a16="http://schemas.microsoft.com/office/drawing/2014/main" val="4065540165"/>
                    </a:ext>
                  </a:extLst>
                </a:gridCol>
                <a:gridCol w="234390">
                  <a:extLst>
                    <a:ext uri="{9D8B030D-6E8A-4147-A177-3AD203B41FA5}">
                      <a16:colId xmlns:a16="http://schemas.microsoft.com/office/drawing/2014/main" val="3721820386"/>
                    </a:ext>
                  </a:extLst>
                </a:gridCol>
                <a:gridCol w="228518">
                  <a:extLst>
                    <a:ext uri="{9D8B030D-6E8A-4147-A177-3AD203B41FA5}">
                      <a16:colId xmlns:a16="http://schemas.microsoft.com/office/drawing/2014/main" val="2428285982"/>
                    </a:ext>
                  </a:extLst>
                </a:gridCol>
                <a:gridCol w="830179">
                  <a:extLst>
                    <a:ext uri="{9D8B030D-6E8A-4147-A177-3AD203B41FA5}">
                      <a16:colId xmlns:a16="http://schemas.microsoft.com/office/drawing/2014/main" val="2226254016"/>
                    </a:ext>
                  </a:extLst>
                </a:gridCol>
                <a:gridCol w="736416">
                  <a:extLst>
                    <a:ext uri="{9D8B030D-6E8A-4147-A177-3AD203B41FA5}">
                      <a16:colId xmlns:a16="http://schemas.microsoft.com/office/drawing/2014/main" val="3964717487"/>
                    </a:ext>
                  </a:extLst>
                </a:gridCol>
              </a:tblGrid>
              <a:tr h="59795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กลยุทธ์/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แผนงาน/โครงการ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Times New Roman" panose="02020603050405020304" pitchFamily="18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เป้าหมาย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(บาท)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ระยะเวลาดำเนินการในปีงบประมาณ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พ.ศ. 2566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ผู้รับผิดชอบ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spc="-4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หน่วยงานดำเนินการ</a:t>
                      </a:r>
                      <a:endParaRPr lang="en-US" sz="1100" b="1" spc="-4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574435"/>
                  </a:ext>
                </a:extLst>
              </a:tr>
              <a:tr h="43486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หน่วยนับ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D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4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D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776140"/>
                  </a:ext>
                </a:extLst>
              </a:tr>
              <a:tr h="434869"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แผนงาน : การพัฒนาและเพิ่มประสิทธิภาพกลุ่มอาชีพสตรี</a:t>
                      </a: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5260" marR="652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350937"/>
                  </a:ext>
                </a:extLst>
              </a:tr>
              <a:tr h="465534"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1. จัดสรรงบทุนหมุนเวียน</a:t>
                      </a:r>
                      <a:b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ให้จังหวัด/กทม.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77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600,000,000</a:t>
                      </a: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00 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สกส.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จังหวัด/กทม.</a:t>
                      </a: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2761546"/>
                  </a:ext>
                </a:extLst>
              </a:tr>
            </a:tbl>
          </a:graphicData>
        </a:graphic>
      </p:graphicFrame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196292" y="11435292"/>
            <a:ext cx="2247636" cy="2691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76200" tIns="38100" rIns="76200" bIns="3810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667"/>
              </a:spcAft>
            </a:pPr>
            <a:r>
              <a:rPr lang="th-TH" sz="1167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๒๙</a:t>
            </a:r>
            <a:endParaRPr lang="en-US" sz="917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021792" y="11426032"/>
            <a:ext cx="2247636" cy="2691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76200" tIns="38100" rIns="76200" bIns="3810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667"/>
              </a:spcAft>
            </a:pPr>
            <a:r>
              <a:rPr lang="th-TH" sz="1167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๒๙</a:t>
            </a:r>
            <a:endParaRPr lang="en-US" sz="917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0935" y="1272796"/>
            <a:ext cx="10024018" cy="42165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ประเด็นการพัฒนาที่ </a:t>
            </a:r>
            <a:r>
              <a:rPr lang="en-US" sz="2000" b="1" dirty="0">
                <a:solidFill>
                  <a:schemeClr val="bg1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1</a:t>
            </a: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 การเสริมสร้างอาชีพและรายได้แก่สตรี</a:t>
            </a:r>
            <a:endParaRPr lang="en-US" sz="2000" dirty="0">
              <a:solidFill>
                <a:schemeClr val="bg1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</p:txBody>
      </p:sp>
      <p:grpSp>
        <p:nvGrpSpPr>
          <p:cNvPr id="7" name="Group 34">
            <a:extLst>
              <a:ext uri="{FF2B5EF4-FFF2-40B4-BE49-F238E27FC236}">
                <a16:creationId xmlns:a16="http://schemas.microsoft.com/office/drawing/2014/main" id="{EF3CAC47-E44F-B8B8-48CE-251162428339}"/>
              </a:ext>
            </a:extLst>
          </p:cNvPr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9" name="กลุ่ม 1">
              <a:extLst>
                <a:ext uri="{FF2B5EF4-FFF2-40B4-BE49-F238E27FC236}">
                  <a16:creationId xmlns:a16="http://schemas.microsoft.com/office/drawing/2014/main" id="{CD3735BD-6C7C-C5C8-81B0-F229141725C7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12" name="Picture 20">
                <a:extLst>
                  <a:ext uri="{FF2B5EF4-FFF2-40B4-BE49-F238E27FC236}">
                    <a16:creationId xmlns:a16="http://schemas.microsoft.com/office/drawing/2014/main" id="{5E91811F-9ADD-C6E6-441B-38844611E9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13" name="Picture 21">
                <a:extLst>
                  <a:ext uri="{FF2B5EF4-FFF2-40B4-BE49-F238E27FC236}">
                    <a16:creationId xmlns:a16="http://schemas.microsoft.com/office/drawing/2014/main" id="{1582FE26-4C2A-875E-0801-28E1C18306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14" name="กลุ่ม 1">
                <a:extLst>
                  <a:ext uri="{FF2B5EF4-FFF2-40B4-BE49-F238E27FC236}">
                    <a16:creationId xmlns:a16="http://schemas.microsoft.com/office/drawing/2014/main" id="{A46A794A-A0EF-E4BC-8E4F-E75FBBF99C5F}"/>
                  </a:ext>
                </a:extLst>
              </p:cNvPr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24" name="Picture 35">
                  <a:extLst>
                    <a:ext uri="{FF2B5EF4-FFF2-40B4-BE49-F238E27FC236}">
                      <a16:creationId xmlns:a16="http://schemas.microsoft.com/office/drawing/2014/main" id="{2A2A0407-61BA-F88B-05E7-0CD8E41FBCB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25" name="Picture 36">
                  <a:extLst>
                    <a:ext uri="{FF2B5EF4-FFF2-40B4-BE49-F238E27FC236}">
                      <a16:creationId xmlns:a16="http://schemas.microsoft.com/office/drawing/2014/main" id="{F93158B3-0227-594C-58D6-AE8E2266F0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15" name="Picture 24">
                <a:extLst>
                  <a:ext uri="{FF2B5EF4-FFF2-40B4-BE49-F238E27FC236}">
                    <a16:creationId xmlns:a16="http://schemas.microsoft.com/office/drawing/2014/main" id="{592CAC8B-1655-8272-EB74-E07C28AAD9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16" name="Picture 25">
                <a:extLst>
                  <a:ext uri="{FF2B5EF4-FFF2-40B4-BE49-F238E27FC236}">
                    <a16:creationId xmlns:a16="http://schemas.microsoft.com/office/drawing/2014/main" id="{B3D751BA-1656-0AFC-599D-4627B7E2F9F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17" name="กลุ่ม 7">
                <a:extLst>
                  <a:ext uri="{FF2B5EF4-FFF2-40B4-BE49-F238E27FC236}">
                    <a16:creationId xmlns:a16="http://schemas.microsoft.com/office/drawing/2014/main" id="{1E68D8B7-537A-1724-E922-0D704AF3E49C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21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D70250E9-763C-8DF9-D299-25CCC3589190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22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2726E28E-7969-DB4C-F0FC-A99F5989494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23" name="รูปแบบอิสระ: รูปร่าง 22">
                  <a:extLst>
                    <a:ext uri="{FF2B5EF4-FFF2-40B4-BE49-F238E27FC236}">
                      <a16:creationId xmlns:a16="http://schemas.microsoft.com/office/drawing/2014/main" id="{BB69E836-5DC6-95B5-0C78-ACF224B5D213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8" name="กลุ่ม 4">
                <a:extLst>
                  <a:ext uri="{FF2B5EF4-FFF2-40B4-BE49-F238E27FC236}">
                    <a16:creationId xmlns:a16="http://schemas.microsoft.com/office/drawing/2014/main" id="{EC7F7525-C736-CC20-7D28-16ED128EF853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19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5EACDF76-F825-4847-83C6-C53ADB3A8B5E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20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51279683-3834-5D95-DF2B-B9869869F107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10" name="Picture 23">
              <a:extLst>
                <a:ext uri="{FF2B5EF4-FFF2-40B4-BE49-F238E27FC236}">
                  <a16:creationId xmlns:a16="http://schemas.microsoft.com/office/drawing/2014/main" id="{77B9F19A-7EC7-33AF-E680-25221F337F5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11" name="รูปแบบอิสระ: รูปร่าง 49">
              <a:extLst>
                <a:ext uri="{FF2B5EF4-FFF2-40B4-BE49-F238E27FC236}">
                  <a16:creationId xmlns:a16="http://schemas.microsoft.com/office/drawing/2014/main" id="{450A0A98-0AAC-FC3E-EBEB-A9EB35213C17}"/>
                </a:ext>
              </a:extLst>
            </p:cNvPr>
            <p:cNvSpPr/>
            <p:nvPr/>
          </p:nvSpPr>
          <p:spPr>
            <a:xfrm rot="303631">
              <a:off x="8846471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</p:spTree>
    <p:extLst>
      <p:ext uri="{BB962C8B-B14F-4D97-AF65-F5344CB8AC3E}">
        <p14:creationId xmlns:p14="http://schemas.microsoft.com/office/powerpoint/2010/main" val="163809049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209146" y="2444320"/>
            <a:ext cx="1539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 sz="150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209146" y="2825320"/>
            <a:ext cx="1539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 sz="1500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39047" y="578187"/>
            <a:ext cx="9881905" cy="7509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ประเด็นการพัฒนาที่ 2 </a:t>
            </a: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การเสริมสร้างความเข้มแข็งสตรี องค์กรสตรี </a:t>
            </a:r>
            <a:b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</a:b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และการพัฒนาคุณภาพชีวิตส</a:t>
            </a: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ตรี</a:t>
            </a:r>
            <a:endParaRPr lang="en-US" sz="2000" dirty="0">
              <a:solidFill>
                <a:schemeClr val="bg1"/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</p:txBody>
      </p:sp>
      <p:graphicFrame>
        <p:nvGraphicFramePr>
          <p:cNvPr id="1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9487102"/>
              </p:ext>
            </p:extLst>
          </p:nvPr>
        </p:nvGraphicFramePr>
        <p:xfrm>
          <a:off x="139047" y="1564339"/>
          <a:ext cx="9881905" cy="20677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8669">
                  <a:extLst>
                    <a:ext uri="{9D8B030D-6E8A-4147-A177-3AD203B41FA5}">
                      <a16:colId xmlns:a16="http://schemas.microsoft.com/office/drawing/2014/main" val="2133765486"/>
                    </a:ext>
                  </a:extLst>
                </a:gridCol>
                <a:gridCol w="856348">
                  <a:extLst>
                    <a:ext uri="{9D8B030D-6E8A-4147-A177-3AD203B41FA5}">
                      <a16:colId xmlns:a16="http://schemas.microsoft.com/office/drawing/2014/main" val="611628588"/>
                    </a:ext>
                  </a:extLst>
                </a:gridCol>
                <a:gridCol w="966902">
                  <a:extLst>
                    <a:ext uri="{9D8B030D-6E8A-4147-A177-3AD203B41FA5}">
                      <a16:colId xmlns:a16="http://schemas.microsoft.com/office/drawing/2014/main" val="3297620664"/>
                    </a:ext>
                  </a:extLst>
                </a:gridCol>
                <a:gridCol w="1655848">
                  <a:extLst>
                    <a:ext uri="{9D8B030D-6E8A-4147-A177-3AD203B41FA5}">
                      <a16:colId xmlns:a16="http://schemas.microsoft.com/office/drawing/2014/main" val="20792676"/>
                    </a:ext>
                  </a:extLst>
                </a:gridCol>
                <a:gridCol w="232191">
                  <a:extLst>
                    <a:ext uri="{9D8B030D-6E8A-4147-A177-3AD203B41FA5}">
                      <a16:colId xmlns:a16="http://schemas.microsoft.com/office/drawing/2014/main" val="190397840"/>
                    </a:ext>
                  </a:extLst>
                </a:gridCol>
                <a:gridCol w="264126">
                  <a:extLst>
                    <a:ext uri="{9D8B030D-6E8A-4147-A177-3AD203B41FA5}">
                      <a16:colId xmlns:a16="http://schemas.microsoft.com/office/drawing/2014/main" val="1361805888"/>
                    </a:ext>
                  </a:extLst>
                </a:gridCol>
                <a:gridCol w="227694">
                  <a:extLst>
                    <a:ext uri="{9D8B030D-6E8A-4147-A177-3AD203B41FA5}">
                      <a16:colId xmlns:a16="http://schemas.microsoft.com/office/drawing/2014/main" val="451362875"/>
                    </a:ext>
                  </a:extLst>
                </a:gridCol>
                <a:gridCol w="245909">
                  <a:extLst>
                    <a:ext uri="{9D8B030D-6E8A-4147-A177-3AD203B41FA5}">
                      <a16:colId xmlns:a16="http://schemas.microsoft.com/office/drawing/2014/main" val="2631336591"/>
                    </a:ext>
                  </a:extLst>
                </a:gridCol>
                <a:gridCol w="255017">
                  <a:extLst>
                    <a:ext uri="{9D8B030D-6E8A-4147-A177-3AD203B41FA5}">
                      <a16:colId xmlns:a16="http://schemas.microsoft.com/office/drawing/2014/main" val="1562431975"/>
                    </a:ext>
                  </a:extLst>
                </a:gridCol>
                <a:gridCol w="236802">
                  <a:extLst>
                    <a:ext uri="{9D8B030D-6E8A-4147-A177-3AD203B41FA5}">
                      <a16:colId xmlns:a16="http://schemas.microsoft.com/office/drawing/2014/main" val="3262616234"/>
                    </a:ext>
                  </a:extLst>
                </a:gridCol>
                <a:gridCol w="218586">
                  <a:extLst>
                    <a:ext uri="{9D8B030D-6E8A-4147-A177-3AD203B41FA5}">
                      <a16:colId xmlns:a16="http://schemas.microsoft.com/office/drawing/2014/main" val="1664923576"/>
                    </a:ext>
                  </a:extLst>
                </a:gridCol>
                <a:gridCol w="245909">
                  <a:extLst>
                    <a:ext uri="{9D8B030D-6E8A-4147-A177-3AD203B41FA5}">
                      <a16:colId xmlns:a16="http://schemas.microsoft.com/office/drawing/2014/main" val="943900347"/>
                    </a:ext>
                  </a:extLst>
                </a:gridCol>
                <a:gridCol w="227694">
                  <a:extLst>
                    <a:ext uri="{9D8B030D-6E8A-4147-A177-3AD203B41FA5}">
                      <a16:colId xmlns:a16="http://schemas.microsoft.com/office/drawing/2014/main" val="3174255437"/>
                    </a:ext>
                  </a:extLst>
                </a:gridCol>
                <a:gridCol w="253735">
                  <a:extLst>
                    <a:ext uri="{9D8B030D-6E8A-4147-A177-3AD203B41FA5}">
                      <a16:colId xmlns:a16="http://schemas.microsoft.com/office/drawing/2014/main" val="4065540165"/>
                    </a:ext>
                  </a:extLst>
                </a:gridCol>
                <a:gridCol w="228976">
                  <a:extLst>
                    <a:ext uri="{9D8B030D-6E8A-4147-A177-3AD203B41FA5}">
                      <a16:colId xmlns:a16="http://schemas.microsoft.com/office/drawing/2014/main" val="3721820386"/>
                    </a:ext>
                  </a:extLst>
                </a:gridCol>
                <a:gridCol w="206401">
                  <a:extLst>
                    <a:ext uri="{9D8B030D-6E8A-4147-A177-3AD203B41FA5}">
                      <a16:colId xmlns:a16="http://schemas.microsoft.com/office/drawing/2014/main" val="2428285982"/>
                    </a:ext>
                  </a:extLst>
                </a:gridCol>
                <a:gridCol w="787173">
                  <a:extLst>
                    <a:ext uri="{9D8B030D-6E8A-4147-A177-3AD203B41FA5}">
                      <a16:colId xmlns:a16="http://schemas.microsoft.com/office/drawing/2014/main" val="2226254016"/>
                    </a:ext>
                  </a:extLst>
                </a:gridCol>
                <a:gridCol w="733925">
                  <a:extLst>
                    <a:ext uri="{9D8B030D-6E8A-4147-A177-3AD203B41FA5}">
                      <a16:colId xmlns:a16="http://schemas.microsoft.com/office/drawing/2014/main" val="3964717487"/>
                    </a:ext>
                  </a:extLst>
                </a:gridCol>
              </a:tblGrid>
              <a:tr h="66037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กลยุทธ์/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แผนงาน/โครงการ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Times New Roman" panose="02020603050405020304" pitchFamily="18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เป้าหมาย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Times New Roman" panose="02020603050405020304" pitchFamily="18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งบประมาณ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(บาท)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ระยะเวลาดำเนินการในปีงบประมาณ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พ.ศ. 2566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spc="-9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ผู้รับผิดชอบ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spc="-6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หน่วยงานดำเนินการ</a:t>
                      </a:r>
                      <a:endParaRPr lang="en-US" sz="1100" b="1" spc="-6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574435"/>
                  </a:ext>
                </a:extLst>
              </a:tr>
              <a:tr h="48025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หน่วยนับ</a:t>
                      </a:r>
                      <a:endParaRPr lang="th-TH" dirty="0"/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 3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776140"/>
                  </a:ext>
                </a:extLst>
              </a:tr>
              <a:tr h="412982">
                <a:tc gridSpan="4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แผนงาน : พัฒนาศักยภาพสตรีและองค์กรสตรี</a:t>
                      </a: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350937"/>
                  </a:ext>
                </a:extLst>
              </a:tr>
              <a:tr h="5141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1. การจัดสรรเงินอุดหนุน</a:t>
                      </a:r>
                      <a:b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ให้จังหวัด/กทม.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จังหวัด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E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77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E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90,000,000</a:t>
                      </a: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00 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สกส.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จังหวัด/กทม.</a:t>
                      </a: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2761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871652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7354" y="300789"/>
            <a:ext cx="9943236" cy="794085"/>
          </a:xfrm>
          <a:solidFill>
            <a:schemeClr val="accent1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ประเด็นการพัฒนาที่ 3 การเสริมสร้างขีดความสามารถองค์กรในการบริหารกองทุนฯ </a:t>
            </a:r>
            <a:b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ตามหลักธรรมาภิบาล</a:t>
            </a:r>
            <a:endParaRPr lang="th-TH" sz="2000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362892"/>
              </p:ext>
            </p:extLst>
          </p:nvPr>
        </p:nvGraphicFramePr>
        <p:xfrm>
          <a:off x="79226" y="1240973"/>
          <a:ext cx="9991365" cy="39566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59212">
                  <a:extLst>
                    <a:ext uri="{9D8B030D-6E8A-4147-A177-3AD203B41FA5}">
                      <a16:colId xmlns:a16="http://schemas.microsoft.com/office/drawing/2014/main" val="2646136925"/>
                    </a:ext>
                  </a:extLst>
                </a:gridCol>
                <a:gridCol w="692440">
                  <a:extLst>
                    <a:ext uri="{9D8B030D-6E8A-4147-A177-3AD203B41FA5}">
                      <a16:colId xmlns:a16="http://schemas.microsoft.com/office/drawing/2014/main" val="1601942885"/>
                    </a:ext>
                  </a:extLst>
                </a:gridCol>
                <a:gridCol w="691833">
                  <a:extLst>
                    <a:ext uri="{9D8B030D-6E8A-4147-A177-3AD203B41FA5}">
                      <a16:colId xmlns:a16="http://schemas.microsoft.com/office/drawing/2014/main" val="811694396"/>
                    </a:ext>
                  </a:extLst>
                </a:gridCol>
                <a:gridCol w="1207277">
                  <a:extLst>
                    <a:ext uri="{9D8B030D-6E8A-4147-A177-3AD203B41FA5}">
                      <a16:colId xmlns:a16="http://schemas.microsoft.com/office/drawing/2014/main" val="1522736390"/>
                    </a:ext>
                  </a:extLst>
                </a:gridCol>
                <a:gridCol w="300789">
                  <a:extLst>
                    <a:ext uri="{9D8B030D-6E8A-4147-A177-3AD203B41FA5}">
                      <a16:colId xmlns:a16="http://schemas.microsoft.com/office/drawing/2014/main" val="2647482111"/>
                    </a:ext>
                  </a:extLst>
                </a:gridCol>
                <a:gridCol w="288759">
                  <a:extLst>
                    <a:ext uri="{9D8B030D-6E8A-4147-A177-3AD203B41FA5}">
                      <a16:colId xmlns:a16="http://schemas.microsoft.com/office/drawing/2014/main" val="3941137754"/>
                    </a:ext>
                  </a:extLst>
                </a:gridCol>
                <a:gridCol w="276726">
                  <a:extLst>
                    <a:ext uri="{9D8B030D-6E8A-4147-A177-3AD203B41FA5}">
                      <a16:colId xmlns:a16="http://schemas.microsoft.com/office/drawing/2014/main" val="3811917993"/>
                    </a:ext>
                  </a:extLst>
                </a:gridCol>
                <a:gridCol w="264695">
                  <a:extLst>
                    <a:ext uri="{9D8B030D-6E8A-4147-A177-3AD203B41FA5}">
                      <a16:colId xmlns:a16="http://schemas.microsoft.com/office/drawing/2014/main" val="3319582352"/>
                    </a:ext>
                  </a:extLst>
                </a:gridCol>
                <a:gridCol w="300790">
                  <a:extLst>
                    <a:ext uri="{9D8B030D-6E8A-4147-A177-3AD203B41FA5}">
                      <a16:colId xmlns:a16="http://schemas.microsoft.com/office/drawing/2014/main" val="3395601967"/>
                    </a:ext>
                  </a:extLst>
                </a:gridCol>
                <a:gridCol w="276726">
                  <a:extLst>
                    <a:ext uri="{9D8B030D-6E8A-4147-A177-3AD203B41FA5}">
                      <a16:colId xmlns:a16="http://schemas.microsoft.com/office/drawing/2014/main" val="369604267"/>
                    </a:ext>
                  </a:extLst>
                </a:gridCol>
                <a:gridCol w="266894">
                  <a:extLst>
                    <a:ext uri="{9D8B030D-6E8A-4147-A177-3AD203B41FA5}">
                      <a16:colId xmlns:a16="http://schemas.microsoft.com/office/drawing/2014/main" val="1731260531"/>
                    </a:ext>
                  </a:extLst>
                </a:gridCol>
                <a:gridCol w="238432">
                  <a:extLst>
                    <a:ext uri="{9D8B030D-6E8A-4147-A177-3AD203B41FA5}">
                      <a16:colId xmlns:a16="http://schemas.microsoft.com/office/drawing/2014/main" val="1774528882"/>
                    </a:ext>
                  </a:extLst>
                </a:gridCol>
                <a:gridCol w="264695">
                  <a:extLst>
                    <a:ext uri="{9D8B030D-6E8A-4147-A177-3AD203B41FA5}">
                      <a16:colId xmlns:a16="http://schemas.microsoft.com/office/drawing/2014/main" val="1159821135"/>
                    </a:ext>
                  </a:extLst>
                </a:gridCol>
                <a:gridCol w="252663">
                  <a:extLst>
                    <a:ext uri="{9D8B030D-6E8A-4147-A177-3AD203B41FA5}">
                      <a16:colId xmlns:a16="http://schemas.microsoft.com/office/drawing/2014/main" val="70652388"/>
                    </a:ext>
                  </a:extLst>
                </a:gridCol>
                <a:gridCol w="264695">
                  <a:extLst>
                    <a:ext uri="{9D8B030D-6E8A-4147-A177-3AD203B41FA5}">
                      <a16:colId xmlns:a16="http://schemas.microsoft.com/office/drawing/2014/main" val="3771815674"/>
                    </a:ext>
                  </a:extLst>
                </a:gridCol>
                <a:gridCol w="216570">
                  <a:extLst>
                    <a:ext uri="{9D8B030D-6E8A-4147-A177-3AD203B41FA5}">
                      <a16:colId xmlns:a16="http://schemas.microsoft.com/office/drawing/2014/main" val="3906748208"/>
                    </a:ext>
                  </a:extLst>
                </a:gridCol>
                <a:gridCol w="794083">
                  <a:extLst>
                    <a:ext uri="{9D8B030D-6E8A-4147-A177-3AD203B41FA5}">
                      <a16:colId xmlns:a16="http://schemas.microsoft.com/office/drawing/2014/main" val="133633654"/>
                    </a:ext>
                  </a:extLst>
                </a:gridCol>
                <a:gridCol w="734086">
                  <a:extLst>
                    <a:ext uri="{9D8B030D-6E8A-4147-A177-3AD203B41FA5}">
                      <a16:colId xmlns:a16="http://schemas.microsoft.com/office/drawing/2014/main" val="892212862"/>
                    </a:ext>
                  </a:extLst>
                </a:gridCol>
              </a:tblGrid>
              <a:tr h="44398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กลยุทธ์/แผนงาน/โครงการ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401" marR="54401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เป้าหมาย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401" marR="54401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h-TH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งบประมาณทั้งสิ้น (บาท)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401" marR="54401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ระยะเวลาดำเนินการในปีงบประมาณ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พ.ศ. 2566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401" marR="54401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spc="-5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ผู้รับผิดชอบ</a:t>
                      </a:r>
                      <a:endParaRPr lang="en-US" sz="1100" b="1" spc="-5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401" marR="54401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spc="-4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หน่วยงานดำเนินการ</a:t>
                      </a:r>
                      <a:endParaRPr lang="en-US" sz="1100" b="1" spc="-4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401" marR="54401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766093"/>
                  </a:ext>
                </a:extLst>
              </a:tr>
              <a:tr h="44398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หน่วยนับ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401" marR="54401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401" marR="54401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401" marR="54401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401" marR="54401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401" marR="54401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401" marR="54401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4938223"/>
                  </a:ext>
                </a:extLst>
              </a:tr>
              <a:tr h="368226">
                <a:tc grid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แผนงาน : พัฒนาและสมรรถนะบุคลากรในการขับเคลื่อนกองทุนฯ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401" marR="54401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5281" marR="65281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5281" marR="652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401" marR="54401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401" marR="54401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401" marR="54401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401" marR="54401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401" marR="54401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401" marR="54401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401" marR="54401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401" marR="54401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401" marR="54401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401" marR="54401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401" marR="54401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401" marR="54401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401" marR="54401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401" marR="54401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7537599"/>
                  </a:ext>
                </a:extLst>
              </a:tr>
              <a:tr h="818315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โครงการประชุมเชิงปฏิบัติการ</a:t>
                      </a:r>
                      <a:b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เพิ่มประสิทธิภาพการดำเนินงานกองทุนพัฒนาบทบาทสตรี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401" marR="54401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รุ่น/วัน/คน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401" marR="54401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3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1/3/152</a:t>
                      </a:r>
                      <a:endParaRPr lang="en-US" sz="13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401" marR="54401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1,148,800</a:t>
                      </a: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00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401" marR="54401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401" marR="54401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401" marR="54401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401" marR="54401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401" marR="54401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401" marR="54401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401" marR="54401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401" marR="54401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401" marR="54401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401" marR="54401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401" marR="54401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401" marR="54401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401" marR="54401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สกส.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401" marR="54401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3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สกส. (อน.)</a:t>
                      </a:r>
                      <a:endParaRPr lang="en-US" sz="13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401" marR="54401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1602587"/>
                  </a:ext>
                </a:extLst>
              </a:tr>
              <a:tr h="116408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โครงการประชุมเชิงปฏิบัติการทบทวนและขับเคลื่อนแผนยุทธศาสตร์การบริหารทรัพยากรบุคคลของกองทุนพัฒนาบทบาทสตรี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401" marR="54401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3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รุ่น/วัน/คน</a:t>
                      </a:r>
                      <a:endParaRPr lang="en-US" sz="13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401" marR="54401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3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1/3/60</a:t>
                      </a:r>
                      <a:endParaRPr lang="en-US" sz="13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401" marR="54401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470</a:t>
                      </a: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,000</a:t>
                      </a: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00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401" marR="54401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401" marR="54401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401" marR="54401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401" marR="54401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401" marR="54401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401" marR="54401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401" marR="54401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401" marR="54401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401" marR="54401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401" marR="54401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401" marR="54401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401" marR="54401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401" marR="54401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สกส.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401" marR="54401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สกส. (อน.)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401" marR="54401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6825516"/>
                  </a:ext>
                </a:extLst>
              </a:tr>
              <a:tr h="71807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3. โครงการประชุมเชิงปฏิบัติการผู้ปฏิบัติงานด้านการเงินและบัญชีกองทุนพัฒนาบทบาทสตรี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401" marR="54401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3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รุ่น/วัน/คน</a:t>
                      </a:r>
                      <a:endParaRPr lang="en-US" sz="13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401" marR="54401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3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1/3/167</a:t>
                      </a:r>
                      <a:endParaRPr lang="en-US" sz="13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401" marR="54401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,248,000</a:t>
                      </a: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</a:t>
                      </a: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00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401" marR="54401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401" marR="54401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401" marR="54401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401" marR="54401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401" marR="54401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401" marR="54401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401" marR="54401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401" marR="54401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401" marR="54401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401" marR="54401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401" marR="54401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401" marR="54401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401" marR="54401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สกส.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401" marR="54401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สกส. (อน.)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401" marR="54401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0229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162381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223768" y="313674"/>
            <a:ext cx="9726709" cy="79323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76200" tIns="38100" rIns="76200" bIns="3810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ประเด็นการพัฒนาที่ 3 การเสริมสร้างขีดความสามารถองค์กรในการบริหารกองทุนฯ</a:t>
            </a:r>
            <a:b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ตามหลักธรรมาภิบาล</a:t>
            </a:r>
            <a:endParaRPr lang="en-US" sz="2000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>
              <a:lnSpc>
                <a:spcPct val="120000"/>
              </a:lnSpc>
            </a:pPr>
            <a:r>
              <a:rPr lang="en-US" sz="200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en-US" sz="200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endParaRPr lang="th-TH" sz="2000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8" name="ตัวแทนเนื้อหา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5186545"/>
              </p:ext>
            </p:extLst>
          </p:nvPr>
        </p:nvGraphicFramePr>
        <p:xfrm>
          <a:off x="187672" y="1244512"/>
          <a:ext cx="9834635" cy="42271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02304">
                  <a:extLst>
                    <a:ext uri="{9D8B030D-6E8A-4147-A177-3AD203B41FA5}">
                      <a16:colId xmlns:a16="http://schemas.microsoft.com/office/drawing/2014/main" val="2133765486"/>
                    </a:ext>
                  </a:extLst>
                </a:gridCol>
                <a:gridCol w="852033">
                  <a:extLst>
                    <a:ext uri="{9D8B030D-6E8A-4147-A177-3AD203B41FA5}">
                      <a16:colId xmlns:a16="http://schemas.microsoft.com/office/drawing/2014/main" val="381802294"/>
                    </a:ext>
                  </a:extLst>
                </a:gridCol>
                <a:gridCol w="734198">
                  <a:extLst>
                    <a:ext uri="{9D8B030D-6E8A-4147-A177-3AD203B41FA5}">
                      <a16:colId xmlns:a16="http://schemas.microsoft.com/office/drawing/2014/main" val="3554784230"/>
                    </a:ext>
                  </a:extLst>
                </a:gridCol>
                <a:gridCol w="1125972">
                  <a:extLst>
                    <a:ext uri="{9D8B030D-6E8A-4147-A177-3AD203B41FA5}">
                      <a16:colId xmlns:a16="http://schemas.microsoft.com/office/drawing/2014/main" val="3239431862"/>
                    </a:ext>
                  </a:extLst>
                </a:gridCol>
                <a:gridCol w="276726">
                  <a:extLst>
                    <a:ext uri="{9D8B030D-6E8A-4147-A177-3AD203B41FA5}">
                      <a16:colId xmlns:a16="http://schemas.microsoft.com/office/drawing/2014/main" val="190397840"/>
                    </a:ext>
                  </a:extLst>
                </a:gridCol>
                <a:gridCol w="276727">
                  <a:extLst>
                    <a:ext uri="{9D8B030D-6E8A-4147-A177-3AD203B41FA5}">
                      <a16:colId xmlns:a16="http://schemas.microsoft.com/office/drawing/2014/main" val="1361805888"/>
                    </a:ext>
                  </a:extLst>
                </a:gridCol>
                <a:gridCol w="240631">
                  <a:extLst>
                    <a:ext uri="{9D8B030D-6E8A-4147-A177-3AD203B41FA5}">
                      <a16:colId xmlns:a16="http://schemas.microsoft.com/office/drawing/2014/main" val="451362875"/>
                    </a:ext>
                  </a:extLst>
                </a:gridCol>
                <a:gridCol w="264695">
                  <a:extLst>
                    <a:ext uri="{9D8B030D-6E8A-4147-A177-3AD203B41FA5}">
                      <a16:colId xmlns:a16="http://schemas.microsoft.com/office/drawing/2014/main" val="2631336591"/>
                    </a:ext>
                  </a:extLst>
                </a:gridCol>
                <a:gridCol w="276726">
                  <a:extLst>
                    <a:ext uri="{9D8B030D-6E8A-4147-A177-3AD203B41FA5}">
                      <a16:colId xmlns:a16="http://schemas.microsoft.com/office/drawing/2014/main" val="1562431975"/>
                    </a:ext>
                  </a:extLst>
                </a:gridCol>
                <a:gridCol w="264695">
                  <a:extLst>
                    <a:ext uri="{9D8B030D-6E8A-4147-A177-3AD203B41FA5}">
                      <a16:colId xmlns:a16="http://schemas.microsoft.com/office/drawing/2014/main" val="3262616234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1664923576"/>
                    </a:ext>
                  </a:extLst>
                </a:gridCol>
                <a:gridCol w="252663">
                  <a:extLst>
                    <a:ext uri="{9D8B030D-6E8A-4147-A177-3AD203B41FA5}">
                      <a16:colId xmlns:a16="http://schemas.microsoft.com/office/drawing/2014/main" val="943900347"/>
                    </a:ext>
                  </a:extLst>
                </a:gridCol>
                <a:gridCol w="264695">
                  <a:extLst>
                    <a:ext uri="{9D8B030D-6E8A-4147-A177-3AD203B41FA5}">
                      <a16:colId xmlns:a16="http://schemas.microsoft.com/office/drawing/2014/main" val="3174255437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4065540165"/>
                    </a:ext>
                  </a:extLst>
                </a:gridCol>
                <a:gridCol w="252663">
                  <a:extLst>
                    <a:ext uri="{9D8B030D-6E8A-4147-A177-3AD203B41FA5}">
                      <a16:colId xmlns:a16="http://schemas.microsoft.com/office/drawing/2014/main" val="3721820386"/>
                    </a:ext>
                  </a:extLst>
                </a:gridCol>
                <a:gridCol w="264695">
                  <a:extLst>
                    <a:ext uri="{9D8B030D-6E8A-4147-A177-3AD203B41FA5}">
                      <a16:colId xmlns:a16="http://schemas.microsoft.com/office/drawing/2014/main" val="2428285982"/>
                    </a:ext>
                  </a:extLst>
                </a:gridCol>
                <a:gridCol w="782052">
                  <a:extLst>
                    <a:ext uri="{9D8B030D-6E8A-4147-A177-3AD203B41FA5}">
                      <a16:colId xmlns:a16="http://schemas.microsoft.com/office/drawing/2014/main" val="2226254016"/>
                    </a:ext>
                  </a:extLst>
                </a:gridCol>
                <a:gridCol w="745960">
                  <a:extLst>
                    <a:ext uri="{9D8B030D-6E8A-4147-A177-3AD203B41FA5}">
                      <a16:colId xmlns:a16="http://schemas.microsoft.com/office/drawing/2014/main" val="3964717487"/>
                    </a:ext>
                  </a:extLst>
                </a:gridCol>
              </a:tblGrid>
              <a:tr h="59795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กลยุทธ์/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แผนงาน/โครงการ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Times New Roman" panose="02020603050405020304" pitchFamily="18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เป้าหมาย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(บาท)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ระยะเวลาดำเนินการในปีงบประมาณ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พ.ศ. 2566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spc="-7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ผู้รับผิดชอบ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100" b="1" spc="-3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หน่วยงานดำเนินการ</a:t>
                      </a:r>
                      <a:endParaRPr lang="en-US" sz="1100" b="1" spc="-3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574435"/>
                  </a:ext>
                </a:extLst>
              </a:tr>
              <a:tr h="43486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หน่วยนับ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3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ไตรมาส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776140"/>
                  </a:ext>
                </a:extLst>
              </a:tr>
              <a:tr h="266832">
                <a:tc gridSpan="4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แผนงาน : พัฒนาและสมรรถนะบุคลากรในการขับเคลื่อนกองทุนฯ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350937"/>
                  </a:ext>
                </a:extLst>
              </a:tr>
              <a:tr h="1019175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4</a:t>
                      </a:r>
                      <a:r>
                        <a:rPr lang="th-TH" sz="10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. ประชุมเชิงปฏิบัติการทบทวนแผนปฏิบัติการระยะยาว 5 ปี</a:t>
                      </a:r>
                      <a:r>
                        <a:rPr lang="th-TH" sz="1000" spc="-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 (พ.ศ. 2566 – 2570)</a:t>
                      </a:r>
                      <a:r>
                        <a:rPr lang="th-TH" sz="1000" spc="-3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0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กองทุนพัฒนาบทบาทสตรี และจัดทำแผนปฏิบัติการ ประจำปีบัญชี 2567 กองทุนพัฒนาบทบาทสตรี </a:t>
                      </a:r>
                      <a:endParaRPr lang="en-US" sz="10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0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รุ่น/วัน/คน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1/4/54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591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,190</a:t>
                      </a: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.00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สกส.</a:t>
                      </a: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จังหวัด/กทม.</a:t>
                      </a:r>
                      <a:r>
                        <a:rPr lang="en-US" sz="13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</a:txBody>
                  <a:tcPr marL="54383" marR="54383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2761546"/>
                  </a:ext>
                </a:extLst>
              </a:tr>
              <a:tr h="84931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5. โครงการอบรมเพิ่มศักยภาพด้านกฎหมายแก่ผู้ดำรงตำแหน่งนิติกรกองทุนพัฒนาบทบาทสตรี</a:t>
                      </a:r>
                      <a:r>
                        <a:rPr lang="th-TH" sz="100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0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และเจ้าหน้าที่ผู้รับผิดชอบงานกองทุนพัฒนาบทบาทสตรีประจำปีงบประมาณ พ.ศ. 2566</a:t>
                      </a:r>
                      <a:endParaRPr lang="en-US" sz="10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รุ่น/วัน/คน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850,000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1667888"/>
                  </a:ext>
                </a:extLst>
              </a:tr>
              <a:tr h="46553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รุ่นที่ 1 นิติกรกองทุนพัฒนาบทบาทสตรี</a:t>
                      </a:r>
                      <a:endParaRPr lang="en-US" sz="10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รุ่น/วัน/คน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1/5/</a:t>
                      </a:r>
                      <a:r>
                        <a:rPr lang="en-US" sz="12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82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0601702"/>
                  </a:ext>
                </a:extLst>
              </a:tr>
              <a:tr h="46553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รุ่นที่ 2 เจ้าหน้าที่ผู้รับผิดชอบงานกองทุนพัฒนาบทบาทสตรี</a:t>
                      </a:r>
                      <a:endParaRPr lang="en-US" sz="10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C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รุ่น/วัน/คน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1/3/82</a:t>
                      </a:r>
                      <a:endParaRPr lang="en-US" sz="12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Times New Roman" panose="02020603050405020304" pitchFamily="18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54383" marR="54383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0641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5333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92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95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96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97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107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108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98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99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100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104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05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06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01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102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03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93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94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35454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4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4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5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4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45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4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4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36" name="TextBox 35"/>
          <p:cNvSpPr txBox="1"/>
          <p:nvPr/>
        </p:nvSpPr>
        <p:spPr>
          <a:xfrm>
            <a:off x="422829" y="21997"/>
            <a:ext cx="6488935" cy="484748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th-TH" sz="17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2 เรื่อง รับรองรายงานการประชุม ครั้งที่ 5/2565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4205" y="2221226"/>
            <a:ext cx="8137477" cy="1852422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lnSpc>
                <a:spcPct val="130000"/>
              </a:lnSpc>
            </a:pPr>
            <a:r>
              <a:rPr lang="th-TH" sz="16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5.3 ขออนุมัติโครงการประเภทเงินอุดหนุน และระเบียบวาระที่ 5.6 การพิจารณาแก้ไขเพิ่มเติมข้อบังคับคณะกรรมการบริหารกองทุนพัฒนาบทบาทสตรี พ.ศ. 2559 มติที่ประชุม ระบุว่า </a:t>
            </a:r>
            <a:r>
              <a:rPr lang="en-US" sz="16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“</a:t>
            </a:r>
            <a:r>
              <a:rPr lang="th-TH" sz="16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ดำเนินการแก้ไขตามข้อเสนอแนะ</a:t>
            </a:r>
            <a:r>
              <a:rPr lang="en-US" sz="16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”</a:t>
            </a:r>
            <a:r>
              <a:rPr lang="th-TH" sz="16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และ </a:t>
            </a:r>
            <a:r>
              <a:rPr lang="en-US" sz="16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“</a:t>
            </a:r>
            <a:r>
              <a:rPr lang="th-TH" sz="16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ดำเนินการทบทวน แก้ไขเพิ่มเติมข้อบังคับฯ</a:t>
            </a:r>
            <a:r>
              <a:rPr lang="en-US" sz="16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”</a:t>
            </a:r>
            <a:r>
              <a:rPr lang="th-TH" sz="16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ให้ฝ่ายเลขาฯ </a:t>
            </a:r>
            <a:r>
              <a:rPr lang="th-TH" sz="1600" spc="-4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ควรระบุข้อเสนอแนะ และสิ่งที่ต้องทบทวนแก้ไขไว้ในรายงานการประชุมด้วย </a:t>
            </a:r>
            <a:br>
              <a:rPr lang="th-TH" sz="1600" spc="-4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600" spc="-4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เพื่อจะได้มีความต่อเนื่อง</a:t>
            </a:r>
            <a:r>
              <a:rPr lang="th-TH" sz="16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ในการติดตามด้วย</a:t>
            </a:r>
          </a:p>
        </p:txBody>
      </p:sp>
      <p:sp>
        <p:nvSpPr>
          <p:cNvPr id="6" name="Pentagon 5"/>
          <p:cNvSpPr/>
          <p:nvPr/>
        </p:nvSpPr>
        <p:spPr>
          <a:xfrm>
            <a:off x="0" y="949187"/>
            <a:ext cx="7836196" cy="732508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th-TH" sz="16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โดยนางมัลลิกา อัพภาสกิจ ผู้อำนวยการกองกำกับและพัฒนาระบบเงินนอกงบประมาณ </a:t>
            </a:r>
            <a:br>
              <a:rPr lang="th-TH" sz="16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6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ผู้แทนกระทรวงการคลัง ขอแก้ไข (ร่าง) รายงานการประชุมฯ ดังนี้ </a:t>
            </a:r>
            <a:endParaRPr lang="en-US" sz="16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2599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0" y="2857500"/>
            <a:ext cx="10160000" cy="826182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th-TH" sz="1900" b="1" spc="-3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ระเบียบวาระที่ 5.5 </a:t>
            </a:r>
            <a:r>
              <a:rPr lang="th-TH" sz="19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กองทุนพัฒนาบทบาทสตรีกรุงเทพมหานคร</a:t>
            </a:r>
            <a:endParaRPr lang="en-US" sz="1900" b="1" spc="-3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36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39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40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41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51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52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42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43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44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48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9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0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5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46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7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7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38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46471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4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9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0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1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2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5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66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67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8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</p:spTree>
    <p:extLst>
      <p:ext uri="{BB962C8B-B14F-4D97-AF65-F5344CB8AC3E}">
        <p14:creationId xmlns:p14="http://schemas.microsoft.com/office/powerpoint/2010/main" val="251757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ลูกศรเชื่อมต่อแบบตรง 27">
            <a:extLst>
              <a:ext uri="{FF2B5EF4-FFF2-40B4-BE49-F238E27FC236}">
                <a16:creationId xmlns:a16="http://schemas.microsoft.com/office/drawing/2014/main" id="{0D19A0E2-2B07-FB8E-D476-F9F93F0474F8}"/>
              </a:ext>
            </a:extLst>
          </p:cNvPr>
          <p:cNvCxnSpPr>
            <a:cxnSpLocks/>
          </p:cNvCxnSpPr>
          <p:nvPr/>
        </p:nvCxnSpPr>
        <p:spPr>
          <a:xfrm>
            <a:off x="7359081" y="1632088"/>
            <a:ext cx="0" cy="595858"/>
          </a:xfrm>
          <a:prstGeom prst="straightConnector1">
            <a:avLst/>
          </a:prstGeom>
          <a:ln w="28575">
            <a:solidFill>
              <a:srgbClr val="0070C0"/>
            </a:solidFill>
            <a:prstDash val="sysDash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8" name="ลูกศรเชื่อมต่อแบบตรง 27"/>
          <p:cNvCxnSpPr>
            <a:cxnSpLocks/>
            <a:stCxn id="30" idx="2"/>
            <a:endCxn id="9" idx="0"/>
          </p:cNvCxnSpPr>
          <p:nvPr/>
        </p:nvCxnSpPr>
        <p:spPr>
          <a:xfrm>
            <a:off x="2861553" y="1643619"/>
            <a:ext cx="0" cy="595858"/>
          </a:xfrm>
          <a:prstGeom prst="straightConnector1">
            <a:avLst/>
          </a:prstGeom>
          <a:ln w="28575">
            <a:solidFill>
              <a:srgbClr val="0070C0"/>
            </a:solidFill>
            <a:prstDash val="sysDash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Pentagon 5"/>
          <p:cNvSpPr/>
          <p:nvPr/>
        </p:nvSpPr>
        <p:spPr>
          <a:xfrm>
            <a:off x="51970" y="60888"/>
            <a:ext cx="3799280" cy="498301"/>
          </a:xfrm>
          <a:prstGeom prst="homePlate">
            <a:avLst/>
          </a:prstGeom>
          <a:solidFill>
            <a:srgbClr val="FF0066">
              <a:alpha val="9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</a:t>
            </a:r>
            <a:r>
              <a:rPr lang="th-T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กลไกการขับเคลื่อน กทม.</a:t>
            </a:r>
            <a:endPara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9" name="Text Box 10"/>
          <p:cNvSpPr txBox="1">
            <a:spLocks/>
          </p:cNvSpPr>
          <p:nvPr/>
        </p:nvSpPr>
        <p:spPr>
          <a:xfrm>
            <a:off x="1871855" y="2239476"/>
            <a:ext cx="1979396" cy="636149"/>
          </a:xfrm>
          <a:prstGeom prst="rect">
            <a:avLst/>
          </a:prstGeom>
          <a:solidFill>
            <a:sysClr val="window" lastClr="FFFFFF"/>
          </a:solidFill>
          <a:ln w="10795" cap="flat" cmpd="sng" algn="ctr">
            <a:noFill/>
            <a:prstDash val="lgDashDotDot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rot="0" spcFirstLastPara="0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1940">
              <a:lnSpc>
                <a:spcPct val="115000"/>
              </a:lnSpc>
              <a:spcAft>
                <a:spcPts val="833"/>
              </a:spcAft>
              <a:defRPr/>
            </a:pPr>
            <a:r>
              <a:rPr lang="th-TH" sz="1000" b="1" kern="0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คณะทำงานขับเคลื่อนกองทุนพัฒนาบทบาทสตรีกรุงเทพมหานคร</a:t>
            </a:r>
            <a:endParaRPr lang="en-US" sz="1000" kern="0" dirty="0">
              <a:solidFill>
                <a:srgbClr val="002060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sp>
        <p:nvSpPr>
          <p:cNvPr id="10" name="Text Box 12"/>
          <p:cNvSpPr txBox="1">
            <a:spLocks/>
          </p:cNvSpPr>
          <p:nvPr/>
        </p:nvSpPr>
        <p:spPr>
          <a:xfrm>
            <a:off x="2090321" y="4432086"/>
            <a:ext cx="1760929" cy="473000"/>
          </a:xfrm>
          <a:prstGeom prst="rect">
            <a:avLst/>
          </a:prstGeom>
          <a:solidFill>
            <a:sysClr val="window" lastClr="FFFFFF"/>
          </a:solidFill>
          <a:ln w="10795" cap="flat" cmpd="sng" algn="ctr">
            <a:noFill/>
            <a:prstDash val="lgDashDotDot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rot="0" spcFirstLastPara="0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1940">
              <a:lnSpc>
                <a:spcPct val="115000"/>
              </a:lnSpc>
              <a:spcAft>
                <a:spcPts val="833"/>
              </a:spcAft>
              <a:defRPr/>
            </a:pPr>
            <a:r>
              <a:rPr lang="th-TH" sz="1000" b="1" kern="0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คณะทำงานขับเคลื่อนกองทุนพัฒนาบทบาทสตรีเขต</a:t>
            </a:r>
            <a:endParaRPr lang="en-US" sz="1000" kern="0" dirty="0">
              <a:solidFill>
                <a:srgbClr val="002060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sp>
        <p:nvSpPr>
          <p:cNvPr id="11" name="Text Box 191"/>
          <p:cNvSpPr txBox="1">
            <a:spLocks/>
          </p:cNvSpPr>
          <p:nvPr/>
        </p:nvSpPr>
        <p:spPr>
          <a:xfrm>
            <a:off x="2973774" y="1738089"/>
            <a:ext cx="1590605" cy="453761"/>
          </a:xfrm>
          <a:prstGeom prst="rect">
            <a:avLst/>
          </a:prstGeom>
          <a:solidFill>
            <a:srgbClr val="FFFFCD"/>
          </a:solidFill>
          <a:ln w="9525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rot="0" spcFirstLastPara="0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1940">
              <a:lnSpc>
                <a:spcPct val="115000"/>
              </a:lnSpc>
              <a:spcBef>
                <a:spcPts val="500"/>
              </a:spcBef>
              <a:spcAft>
                <a:spcPts val="833"/>
              </a:spcAft>
              <a:defRPr/>
            </a:pPr>
            <a:r>
              <a:rPr lang="th-TH" sz="1000" b="1" kern="0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สำนักงานเลขานุการ อกส.กทม.</a:t>
            </a:r>
            <a:endParaRPr lang="en-US" sz="1000" kern="0" dirty="0">
              <a:solidFill>
                <a:srgbClr val="002060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sp>
        <p:nvSpPr>
          <p:cNvPr id="12" name="Text Box 19"/>
          <p:cNvSpPr txBox="1">
            <a:spLocks/>
          </p:cNvSpPr>
          <p:nvPr/>
        </p:nvSpPr>
        <p:spPr>
          <a:xfrm>
            <a:off x="2090322" y="5107304"/>
            <a:ext cx="1760928" cy="487778"/>
          </a:xfrm>
          <a:prstGeom prst="rect">
            <a:avLst/>
          </a:prstGeom>
          <a:solidFill>
            <a:sysClr val="window" lastClr="FFFFFF"/>
          </a:solidFill>
          <a:ln w="10795" cap="flat" cmpd="sng" algn="ctr">
            <a:noFill/>
            <a:prstDash val="lgDashDotDot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rot="0" spcFirstLastPara="0" vert="horz" wrap="square" lIns="76200" tIns="38100" rIns="76200" bIns="381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1940">
              <a:lnSpc>
                <a:spcPct val="115000"/>
              </a:lnSpc>
              <a:spcAft>
                <a:spcPts val="833"/>
              </a:spcAft>
              <a:defRPr/>
            </a:pPr>
            <a:r>
              <a:rPr lang="th-TH" sz="1000" b="1" kern="0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อาสาสมัครผู้ประสานงาน</a:t>
            </a:r>
            <a:br>
              <a:rPr lang="th-TH" sz="1000" b="1" kern="0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r>
              <a:rPr lang="th-TH" sz="1000" b="1" kern="0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กองทุนฯ ชุมชนละ 1 คน</a:t>
            </a:r>
            <a:endParaRPr lang="en-US" sz="1000" kern="0" dirty="0">
              <a:solidFill>
                <a:srgbClr val="002060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sp>
        <p:nvSpPr>
          <p:cNvPr id="19" name="Text Box 31"/>
          <p:cNvSpPr txBox="1">
            <a:spLocks/>
          </p:cNvSpPr>
          <p:nvPr/>
        </p:nvSpPr>
        <p:spPr>
          <a:xfrm>
            <a:off x="6367469" y="957146"/>
            <a:ext cx="2102764" cy="686474"/>
          </a:xfrm>
          <a:prstGeom prst="rect">
            <a:avLst/>
          </a:prstGeom>
          <a:solidFill>
            <a:srgbClr val="FFD9E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33"/>
              </a:spcAft>
            </a:pP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คณะอนุกรรมการบริหารกองทุน</a:t>
            </a:r>
            <a:b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พัฒนาบทบาทสตรี</a:t>
            </a:r>
            <a:b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ระดับจังหวัด</a:t>
            </a:r>
            <a:endParaRPr lang="en-US" sz="1000" dirty="0">
              <a:solidFill>
                <a:srgbClr val="002060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sp>
        <p:nvSpPr>
          <p:cNvPr id="20" name="Text Box 9"/>
          <p:cNvSpPr txBox="1">
            <a:spLocks/>
          </p:cNvSpPr>
          <p:nvPr/>
        </p:nvSpPr>
        <p:spPr>
          <a:xfrm>
            <a:off x="6189524" y="2240531"/>
            <a:ext cx="2394976" cy="553104"/>
          </a:xfrm>
          <a:prstGeom prst="rect">
            <a:avLst/>
          </a:prstGeom>
          <a:ln>
            <a:noFill/>
            <a:prstDash val="lgDashDotDot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33"/>
              </a:spcAft>
            </a:pP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คณะทำงานขับเคลื่อนกองทุนพัฒนาบทบาทสตรีจังหวัด</a:t>
            </a:r>
            <a:endParaRPr lang="en-US" sz="1000" dirty="0">
              <a:solidFill>
                <a:srgbClr val="002060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sp>
        <p:nvSpPr>
          <p:cNvPr id="21" name="Text Box 8"/>
          <p:cNvSpPr txBox="1">
            <a:spLocks/>
          </p:cNvSpPr>
          <p:nvPr/>
        </p:nvSpPr>
        <p:spPr>
          <a:xfrm>
            <a:off x="6200894" y="3130621"/>
            <a:ext cx="2383606" cy="727852"/>
          </a:xfrm>
          <a:prstGeom prst="rect">
            <a:avLst/>
          </a:prstGeom>
          <a:solidFill>
            <a:schemeClr val="accent3">
              <a:lumMod val="20000"/>
              <a:lumOff val="80000"/>
              <a:alpha val="98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33"/>
              </a:spcAft>
            </a:pP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คณะอนุกรรมการกลั่นกรองและติดตามการดำเนินงานกองทุนพัฒนาบทบาทสตรีอำเภอ</a:t>
            </a:r>
            <a:endParaRPr lang="en-US" sz="1000" dirty="0">
              <a:solidFill>
                <a:srgbClr val="002060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sp>
        <p:nvSpPr>
          <p:cNvPr id="22" name="Text Box 11"/>
          <p:cNvSpPr txBox="1">
            <a:spLocks/>
          </p:cNvSpPr>
          <p:nvPr/>
        </p:nvSpPr>
        <p:spPr>
          <a:xfrm>
            <a:off x="6367468" y="4411869"/>
            <a:ext cx="2007293" cy="473254"/>
          </a:xfrm>
          <a:prstGeom prst="rect">
            <a:avLst/>
          </a:prstGeom>
          <a:ln>
            <a:noFill/>
            <a:prstDash val="lgDashDotDot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76200" tIns="38100" rIns="76200" bIns="381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33"/>
              </a:spcAft>
            </a:pP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คณะทำงานขับเคลื่อนกองทุนพัฒนาบทบาทสตรีตำบล/เทศบาล </a:t>
            </a:r>
            <a:b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endParaRPr lang="en-US" sz="1000" dirty="0">
              <a:solidFill>
                <a:srgbClr val="002060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sp>
        <p:nvSpPr>
          <p:cNvPr id="23" name="Text Box 41"/>
          <p:cNvSpPr txBox="1">
            <a:spLocks/>
          </p:cNvSpPr>
          <p:nvPr/>
        </p:nvSpPr>
        <p:spPr>
          <a:xfrm>
            <a:off x="6386315" y="5084960"/>
            <a:ext cx="1988446" cy="432034"/>
          </a:xfrm>
          <a:prstGeom prst="rect">
            <a:avLst/>
          </a:prstGeom>
          <a:ln>
            <a:noFill/>
            <a:prstDash val="lgDashDotDot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76200" tIns="38100" rIns="76200" bIns="381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33"/>
              </a:spcAft>
            </a:pP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อาสาสมัครผู้ประสานงานกองทุนฯ</a:t>
            </a:r>
            <a:b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หมู่บ้าน/ชุมชน ละ 1 คน </a:t>
            </a:r>
            <a:b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endParaRPr lang="en-US" sz="1000" dirty="0">
              <a:solidFill>
                <a:srgbClr val="002060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sp>
        <p:nvSpPr>
          <p:cNvPr id="24" name="Text Box 3"/>
          <p:cNvSpPr txBox="1">
            <a:spLocks/>
          </p:cNvSpPr>
          <p:nvPr/>
        </p:nvSpPr>
        <p:spPr>
          <a:xfrm>
            <a:off x="7460640" y="3947698"/>
            <a:ext cx="1847088" cy="262207"/>
          </a:xfrm>
          <a:prstGeom prst="rect">
            <a:avLst/>
          </a:prstGeom>
          <a:solidFill>
            <a:srgbClr val="FFFFC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33"/>
              </a:spcAft>
            </a:pP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สำนักงานเลขานุการ อกส.อ.</a:t>
            </a:r>
            <a:endParaRPr lang="en-US" sz="1000" dirty="0">
              <a:solidFill>
                <a:srgbClr val="002060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sp>
        <p:nvSpPr>
          <p:cNvPr id="25" name="Text Box 454"/>
          <p:cNvSpPr txBox="1">
            <a:spLocks/>
          </p:cNvSpPr>
          <p:nvPr/>
        </p:nvSpPr>
        <p:spPr>
          <a:xfrm>
            <a:off x="7460642" y="1832654"/>
            <a:ext cx="1828239" cy="272398"/>
          </a:xfrm>
          <a:prstGeom prst="rect">
            <a:avLst/>
          </a:prstGeom>
          <a:solidFill>
            <a:srgbClr val="FFFFC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76200" tIns="38100" rIns="76200" bIns="381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Bef>
                <a:spcPts val="500"/>
              </a:spcBef>
              <a:spcAft>
                <a:spcPts val="833"/>
              </a:spcAft>
            </a:pP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สำนักงานเลขานุการ อกส.จ.</a:t>
            </a:r>
            <a:b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endParaRPr lang="en-US" sz="1000" dirty="0">
              <a:solidFill>
                <a:srgbClr val="002060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cxnSp>
        <p:nvCxnSpPr>
          <p:cNvPr id="28" name="ลูกศรเชื่อมต่อแบบตรง 27"/>
          <p:cNvCxnSpPr>
            <a:cxnSpLocks/>
            <a:stCxn id="9" idx="2"/>
          </p:cNvCxnSpPr>
          <p:nvPr/>
        </p:nvCxnSpPr>
        <p:spPr>
          <a:xfrm flipH="1">
            <a:off x="2859449" y="2875625"/>
            <a:ext cx="2104" cy="1542269"/>
          </a:xfrm>
          <a:prstGeom prst="straightConnector1">
            <a:avLst/>
          </a:prstGeom>
          <a:ln w="28575">
            <a:solidFill>
              <a:srgbClr val="0070C0"/>
            </a:solidFill>
            <a:prstDash val="sysDash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0" name="Text Box 7"/>
          <p:cNvSpPr txBox="1">
            <a:spLocks/>
          </p:cNvSpPr>
          <p:nvPr/>
        </p:nvSpPr>
        <p:spPr>
          <a:xfrm>
            <a:off x="1837744" y="961689"/>
            <a:ext cx="2047618" cy="681930"/>
          </a:xfrm>
          <a:prstGeom prst="rect">
            <a:avLst/>
          </a:prstGeom>
          <a:solidFill>
            <a:srgbClr val="FFD9EC"/>
          </a:solidFill>
          <a:ln w="10795" cap="flat" cmpd="sng" algn="ctr">
            <a:noFill/>
            <a:prstDash val="soli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rot="0" spcFirstLastPara="0" vert="horz" wrap="square" lIns="76200" tIns="38100" rIns="76200" bIns="381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761940">
              <a:lnSpc>
                <a:spcPct val="115000"/>
              </a:lnSpc>
              <a:spcAft>
                <a:spcPts val="833"/>
              </a:spcAft>
              <a:defRPr/>
            </a:pPr>
            <a:r>
              <a:rPr lang="th-TH" sz="1000" b="1" kern="0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คณะอนุกรรมการบริหารกองทุนพัฒนาบทบาทสตรีกรุงเทพมหานคร</a:t>
            </a:r>
            <a:endParaRPr lang="en-US" sz="1000" b="1" kern="0" dirty="0">
              <a:solidFill>
                <a:srgbClr val="002060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cxnSp>
        <p:nvCxnSpPr>
          <p:cNvPr id="31" name="Straight Connector 200"/>
          <p:cNvCxnSpPr>
            <a:cxnSpLocks/>
          </p:cNvCxnSpPr>
          <p:nvPr/>
        </p:nvCxnSpPr>
        <p:spPr>
          <a:xfrm flipH="1">
            <a:off x="4792885" y="73567"/>
            <a:ext cx="15856" cy="5496270"/>
          </a:xfrm>
          <a:prstGeom prst="line">
            <a:avLst/>
          </a:prstGeom>
          <a:ln w="28575">
            <a:solidFill>
              <a:srgbClr val="800080"/>
            </a:solidFill>
            <a:prstDash val="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7" name="Picture 9" descr="http://lopburi.cdd.go.th/images/women2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7" y="559188"/>
            <a:ext cx="1218662" cy="33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5" name="ลูกศรเชื่อมต่อแบบตรง 27"/>
          <p:cNvCxnSpPr>
            <a:cxnSpLocks/>
          </p:cNvCxnSpPr>
          <p:nvPr/>
        </p:nvCxnSpPr>
        <p:spPr>
          <a:xfrm flipH="1">
            <a:off x="2859449" y="4905087"/>
            <a:ext cx="2104" cy="201265"/>
          </a:xfrm>
          <a:prstGeom prst="straightConnector1">
            <a:avLst/>
          </a:prstGeom>
          <a:ln w="28575">
            <a:solidFill>
              <a:srgbClr val="0070C0"/>
            </a:solidFill>
            <a:prstDash val="sysDash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7" name="ลูกศรเชื่อมต่อแบบตรง 27"/>
          <p:cNvCxnSpPr>
            <a:cxnSpLocks/>
            <a:stCxn id="20" idx="2"/>
            <a:endCxn id="21" idx="0"/>
          </p:cNvCxnSpPr>
          <p:nvPr/>
        </p:nvCxnSpPr>
        <p:spPr>
          <a:xfrm>
            <a:off x="7387012" y="2793635"/>
            <a:ext cx="5685" cy="336987"/>
          </a:xfrm>
          <a:prstGeom prst="straightConnector1">
            <a:avLst/>
          </a:prstGeom>
          <a:ln w="28575">
            <a:solidFill>
              <a:srgbClr val="0070C0"/>
            </a:solidFill>
            <a:prstDash val="sysDash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4" name="ลูกศรเชื่อมต่อแบบตรง 27"/>
          <p:cNvCxnSpPr>
            <a:cxnSpLocks/>
            <a:endCxn id="22" idx="0"/>
          </p:cNvCxnSpPr>
          <p:nvPr/>
        </p:nvCxnSpPr>
        <p:spPr>
          <a:xfrm flipH="1">
            <a:off x="7371113" y="3858473"/>
            <a:ext cx="502" cy="553395"/>
          </a:xfrm>
          <a:prstGeom prst="straightConnector1">
            <a:avLst/>
          </a:prstGeom>
          <a:ln w="28575">
            <a:solidFill>
              <a:srgbClr val="0070C0"/>
            </a:solidFill>
            <a:prstDash val="sysDash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8" name="ลูกศรเชื่อมต่อแบบตรง 27"/>
          <p:cNvCxnSpPr>
            <a:cxnSpLocks/>
            <a:stCxn id="22" idx="2"/>
            <a:endCxn id="23" idx="0"/>
          </p:cNvCxnSpPr>
          <p:nvPr/>
        </p:nvCxnSpPr>
        <p:spPr>
          <a:xfrm>
            <a:off x="7371115" y="4885122"/>
            <a:ext cx="9424" cy="199837"/>
          </a:xfrm>
          <a:prstGeom prst="straightConnector1">
            <a:avLst/>
          </a:prstGeom>
          <a:ln w="28575">
            <a:solidFill>
              <a:srgbClr val="0070C0"/>
            </a:solidFill>
            <a:prstDash val="sysDash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1" name="Flowchart: Process 70"/>
          <p:cNvSpPr/>
          <p:nvPr/>
        </p:nvSpPr>
        <p:spPr>
          <a:xfrm>
            <a:off x="5796393" y="2968382"/>
            <a:ext cx="4111600" cy="1354262"/>
          </a:xfrm>
          <a:prstGeom prst="flowChartProcess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sp>
        <p:nvSpPr>
          <p:cNvPr id="72" name="Pentagon 5"/>
          <p:cNvSpPr/>
          <p:nvPr/>
        </p:nvSpPr>
        <p:spPr>
          <a:xfrm>
            <a:off x="4971877" y="109776"/>
            <a:ext cx="3799280" cy="498301"/>
          </a:xfrm>
          <a:prstGeom prst="homePlate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</a:t>
            </a:r>
            <a:r>
              <a:rPr lang="th-T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กลไกการขับเคลื่อน จังหวัด</a:t>
            </a:r>
            <a:endPara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4725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ลูกศรเชื่อมต่อแบบตรง 27"/>
          <p:cNvCxnSpPr>
            <a:cxnSpLocks/>
            <a:stCxn id="30" idx="2"/>
            <a:endCxn id="29" idx="0"/>
          </p:cNvCxnSpPr>
          <p:nvPr/>
        </p:nvCxnSpPr>
        <p:spPr>
          <a:xfrm flipH="1">
            <a:off x="2859448" y="1643619"/>
            <a:ext cx="2105" cy="945030"/>
          </a:xfrm>
          <a:prstGeom prst="straightConnector1">
            <a:avLst/>
          </a:prstGeom>
          <a:ln w="28575">
            <a:solidFill>
              <a:srgbClr val="0070C0"/>
            </a:solidFill>
            <a:prstDash val="sysDash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0" name="ลูกศรเชื่อมต่อแบบตรง 27"/>
          <p:cNvCxnSpPr>
            <a:cxnSpLocks/>
            <a:stCxn id="19" idx="2"/>
            <a:endCxn id="20" idx="0"/>
          </p:cNvCxnSpPr>
          <p:nvPr/>
        </p:nvCxnSpPr>
        <p:spPr>
          <a:xfrm>
            <a:off x="7380538" y="1643620"/>
            <a:ext cx="6474" cy="596911"/>
          </a:xfrm>
          <a:prstGeom prst="straightConnector1">
            <a:avLst/>
          </a:prstGeom>
          <a:ln w="28575">
            <a:solidFill>
              <a:srgbClr val="0070C0"/>
            </a:solidFill>
            <a:prstDash val="sysDash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Pentagon 5"/>
          <p:cNvSpPr/>
          <p:nvPr/>
        </p:nvSpPr>
        <p:spPr>
          <a:xfrm>
            <a:off x="51971" y="60888"/>
            <a:ext cx="4512409" cy="498301"/>
          </a:xfrm>
          <a:prstGeom prst="homePlate">
            <a:avLst/>
          </a:prstGeom>
          <a:solidFill>
            <a:srgbClr val="FF0066">
              <a:alpha val="9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</a:t>
            </a:r>
            <a:r>
              <a:rPr lang="th-T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กลไกการขับเคลื่อน กทม. (ใหม่)</a:t>
            </a:r>
            <a:endPara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0" name="Text Box 12"/>
          <p:cNvSpPr txBox="1">
            <a:spLocks/>
          </p:cNvSpPr>
          <p:nvPr/>
        </p:nvSpPr>
        <p:spPr>
          <a:xfrm>
            <a:off x="2090321" y="4432086"/>
            <a:ext cx="1960930" cy="473000"/>
          </a:xfrm>
          <a:prstGeom prst="rect">
            <a:avLst/>
          </a:prstGeom>
          <a:solidFill>
            <a:sysClr val="window" lastClr="FFFFFF"/>
          </a:solidFill>
          <a:ln w="10795" cap="flat" cmpd="sng" algn="ctr">
            <a:noFill/>
            <a:prstDash val="lgDashDotDot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rot="0" spcFirstLastPara="0" vert="horz" wrap="square" lIns="76200" tIns="38100" rIns="76200" bIns="381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1940">
              <a:lnSpc>
                <a:spcPct val="115000"/>
              </a:lnSpc>
              <a:spcAft>
                <a:spcPts val="833"/>
              </a:spcAft>
              <a:defRPr/>
            </a:pPr>
            <a:r>
              <a:rPr lang="th-TH" sz="1000" b="1" kern="0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คณะทำงานขับเคลื่อนกองทุนพัฒนาบทบาทสตรีเขต</a:t>
            </a:r>
            <a:endParaRPr lang="en-US" sz="1000" kern="0" dirty="0">
              <a:solidFill>
                <a:srgbClr val="002060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sp>
        <p:nvSpPr>
          <p:cNvPr id="11" name="Text Box 191"/>
          <p:cNvSpPr txBox="1">
            <a:spLocks/>
          </p:cNvSpPr>
          <p:nvPr/>
        </p:nvSpPr>
        <p:spPr>
          <a:xfrm>
            <a:off x="2956790" y="1813173"/>
            <a:ext cx="1745481" cy="256612"/>
          </a:xfrm>
          <a:prstGeom prst="rect">
            <a:avLst/>
          </a:prstGeom>
          <a:solidFill>
            <a:srgbClr val="FFFFCD"/>
          </a:solidFill>
          <a:ln w="9525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rot="0" spcFirstLastPara="0" vert="horz" wrap="square" lIns="76200" tIns="38100" rIns="76200" bIns="381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1940">
              <a:lnSpc>
                <a:spcPct val="115000"/>
              </a:lnSpc>
              <a:spcBef>
                <a:spcPts val="500"/>
              </a:spcBef>
              <a:spcAft>
                <a:spcPts val="833"/>
              </a:spcAft>
              <a:defRPr/>
            </a:pPr>
            <a:r>
              <a:rPr lang="th-TH" sz="1000" b="1" kern="0" spc="-50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สำนักงานเลขานุการ อกส.กทม.</a:t>
            </a:r>
            <a:endParaRPr lang="en-US" sz="1000" kern="0" spc="-50" dirty="0">
              <a:solidFill>
                <a:srgbClr val="002060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sp>
        <p:nvSpPr>
          <p:cNvPr id="12" name="Text Box 19"/>
          <p:cNvSpPr txBox="1">
            <a:spLocks/>
          </p:cNvSpPr>
          <p:nvPr/>
        </p:nvSpPr>
        <p:spPr>
          <a:xfrm>
            <a:off x="2090321" y="5082059"/>
            <a:ext cx="1960930" cy="487778"/>
          </a:xfrm>
          <a:prstGeom prst="rect">
            <a:avLst/>
          </a:prstGeom>
          <a:solidFill>
            <a:sysClr val="window" lastClr="FFFFFF"/>
          </a:solidFill>
          <a:ln w="10795" cap="flat" cmpd="sng" algn="ctr">
            <a:noFill/>
            <a:prstDash val="lgDashDotDot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rot="0" spcFirstLastPara="0" vert="horz" wrap="square" lIns="76200" tIns="38100" rIns="76200" bIns="381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1940">
              <a:lnSpc>
                <a:spcPct val="115000"/>
              </a:lnSpc>
              <a:spcAft>
                <a:spcPts val="833"/>
              </a:spcAft>
              <a:defRPr/>
            </a:pPr>
            <a:r>
              <a:rPr lang="th-TH" sz="1000" b="1" kern="0" spc="-60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อาสาสมัครผู้ประสานงานกองทุนฯ </a:t>
            </a:r>
            <a:r>
              <a:rPr lang="th-TH" sz="1000" b="1" kern="0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ชุมชนละ 1 คน</a:t>
            </a:r>
            <a:endParaRPr lang="en-US" sz="1000" kern="0" dirty="0">
              <a:solidFill>
                <a:srgbClr val="002060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sp>
        <p:nvSpPr>
          <p:cNvPr id="19" name="Text Box 31"/>
          <p:cNvSpPr txBox="1">
            <a:spLocks/>
          </p:cNvSpPr>
          <p:nvPr/>
        </p:nvSpPr>
        <p:spPr>
          <a:xfrm>
            <a:off x="6386315" y="957146"/>
            <a:ext cx="1988446" cy="686474"/>
          </a:xfrm>
          <a:prstGeom prst="rect">
            <a:avLst/>
          </a:prstGeom>
          <a:solidFill>
            <a:srgbClr val="FFD9E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33"/>
              </a:spcAft>
            </a:pPr>
            <a:r>
              <a:rPr lang="th-TH" sz="1000" b="1" spc="-20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คณะอนุกรรมการบริหาร</a:t>
            </a:r>
            <a:r>
              <a:rPr lang="th-TH" sz="1000" b="1" spc="-20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กองทุน</a:t>
            </a:r>
            <a:br>
              <a:rPr lang="th-TH" sz="1000" b="1" spc="-20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r>
              <a:rPr lang="th-TH" sz="1000" b="1" spc="-20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พัฒนา</a:t>
            </a:r>
            <a:r>
              <a:rPr lang="th-TH" sz="1000" b="1" spc="-20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บทบาท</a:t>
            </a:r>
            <a:r>
              <a:rPr lang="th-TH" sz="1000" b="1" spc="-20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สตรี</a:t>
            </a:r>
            <a:br>
              <a:rPr lang="th-TH" sz="1000" b="1" spc="-20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r>
              <a:rPr lang="th-TH" sz="1000" b="1" dirty="0" smtClean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ระดับ</a:t>
            </a: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จังหวัด</a:t>
            </a:r>
            <a:endParaRPr lang="en-US" sz="1000" dirty="0">
              <a:solidFill>
                <a:srgbClr val="002060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sp>
        <p:nvSpPr>
          <p:cNvPr id="20" name="Text Box 9"/>
          <p:cNvSpPr txBox="1">
            <a:spLocks/>
          </p:cNvSpPr>
          <p:nvPr/>
        </p:nvSpPr>
        <p:spPr>
          <a:xfrm>
            <a:off x="6189524" y="2240531"/>
            <a:ext cx="2394976" cy="553104"/>
          </a:xfrm>
          <a:prstGeom prst="rect">
            <a:avLst/>
          </a:prstGeom>
          <a:ln>
            <a:noFill/>
            <a:prstDash val="lgDashDotDot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33"/>
              </a:spcAft>
            </a:pP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คณะทำงานขับเคลื่อนกองทุนพัฒนาบทบาทสตรีจังหวัด</a:t>
            </a:r>
            <a:endParaRPr lang="en-US" sz="1000" dirty="0">
              <a:solidFill>
                <a:srgbClr val="002060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sp>
        <p:nvSpPr>
          <p:cNvPr id="21" name="Text Box 8"/>
          <p:cNvSpPr txBox="1">
            <a:spLocks/>
          </p:cNvSpPr>
          <p:nvPr/>
        </p:nvSpPr>
        <p:spPr>
          <a:xfrm>
            <a:off x="6200894" y="3130621"/>
            <a:ext cx="2383606" cy="7278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33"/>
              </a:spcAft>
            </a:pP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คณะอนุกรรมการกลั่นกรองและติดตามการดำเนินงานกองทุนพัฒนาบทบาทสตรีอำเภอ</a:t>
            </a:r>
            <a:endParaRPr lang="en-US" sz="1000" dirty="0">
              <a:solidFill>
                <a:srgbClr val="002060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sp>
        <p:nvSpPr>
          <p:cNvPr id="22" name="Text Box 11"/>
          <p:cNvSpPr txBox="1">
            <a:spLocks/>
          </p:cNvSpPr>
          <p:nvPr/>
        </p:nvSpPr>
        <p:spPr>
          <a:xfrm>
            <a:off x="6367468" y="4411869"/>
            <a:ext cx="2007293" cy="473254"/>
          </a:xfrm>
          <a:prstGeom prst="rect">
            <a:avLst/>
          </a:prstGeom>
          <a:ln>
            <a:noFill/>
            <a:prstDash val="lgDashDotDot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76200" tIns="38100" rIns="76200" bIns="381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33"/>
              </a:spcAft>
            </a:pP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คณะทำงานขับเคลื่อนกองทุนพัฒนาบทบาทสตรีตำบล/เทศบาล </a:t>
            </a:r>
            <a:b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endParaRPr lang="en-US" sz="1000" dirty="0">
              <a:solidFill>
                <a:srgbClr val="002060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sp>
        <p:nvSpPr>
          <p:cNvPr id="23" name="Text Box 41"/>
          <p:cNvSpPr txBox="1">
            <a:spLocks/>
          </p:cNvSpPr>
          <p:nvPr/>
        </p:nvSpPr>
        <p:spPr>
          <a:xfrm>
            <a:off x="6386315" y="5084960"/>
            <a:ext cx="1988446" cy="432034"/>
          </a:xfrm>
          <a:prstGeom prst="rect">
            <a:avLst/>
          </a:prstGeom>
          <a:ln>
            <a:noFill/>
            <a:prstDash val="lgDashDotDot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76200" tIns="38100" rIns="76200" bIns="381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33"/>
              </a:spcAft>
            </a:pP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อาสาสมัครผู้ประสานงานกองทุนฯ</a:t>
            </a:r>
            <a:b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หมู่บ้าน/ชุมชน ละ 1 คน </a:t>
            </a:r>
            <a:b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endParaRPr lang="en-US" sz="1000" dirty="0">
              <a:solidFill>
                <a:srgbClr val="002060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sp>
        <p:nvSpPr>
          <p:cNvPr id="24" name="Text Box 3"/>
          <p:cNvSpPr txBox="1">
            <a:spLocks/>
          </p:cNvSpPr>
          <p:nvPr/>
        </p:nvSpPr>
        <p:spPr>
          <a:xfrm>
            <a:off x="7460642" y="3961483"/>
            <a:ext cx="1847088" cy="300257"/>
          </a:xfrm>
          <a:prstGeom prst="rect">
            <a:avLst/>
          </a:prstGeom>
          <a:solidFill>
            <a:srgbClr val="FFFFC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76200" tIns="38100" rIns="76200" bIns="381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สำนักงานเลขานุการ อกส.อ.</a:t>
            </a:r>
            <a:endParaRPr lang="en-US" sz="1000" dirty="0">
              <a:solidFill>
                <a:srgbClr val="002060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sp>
        <p:nvSpPr>
          <p:cNvPr id="25" name="Text Box 454"/>
          <p:cNvSpPr txBox="1">
            <a:spLocks/>
          </p:cNvSpPr>
          <p:nvPr/>
        </p:nvSpPr>
        <p:spPr>
          <a:xfrm>
            <a:off x="7460642" y="1832654"/>
            <a:ext cx="1828239" cy="272398"/>
          </a:xfrm>
          <a:prstGeom prst="rect">
            <a:avLst/>
          </a:prstGeom>
          <a:solidFill>
            <a:srgbClr val="FFFFC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76200" tIns="38100" rIns="76200" bIns="381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</a:pP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สำนักงานเลขานุการ อกส.จ.</a:t>
            </a:r>
            <a:b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endParaRPr lang="en-US" sz="1000" dirty="0">
              <a:solidFill>
                <a:srgbClr val="002060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cxnSp>
        <p:nvCxnSpPr>
          <p:cNvPr id="28" name="ลูกศรเชื่อมต่อแบบตรง 27"/>
          <p:cNvCxnSpPr>
            <a:cxnSpLocks/>
            <a:stCxn id="9" idx="2"/>
            <a:endCxn id="10" idx="0"/>
          </p:cNvCxnSpPr>
          <p:nvPr/>
        </p:nvCxnSpPr>
        <p:spPr>
          <a:xfrm>
            <a:off x="2861554" y="2793634"/>
            <a:ext cx="26263" cy="1638452"/>
          </a:xfrm>
          <a:prstGeom prst="straightConnector1">
            <a:avLst/>
          </a:prstGeom>
          <a:ln w="28575">
            <a:solidFill>
              <a:srgbClr val="0070C0"/>
            </a:solidFill>
            <a:prstDash val="sysDash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0" name="Text Box 7"/>
          <p:cNvSpPr txBox="1">
            <a:spLocks/>
          </p:cNvSpPr>
          <p:nvPr/>
        </p:nvSpPr>
        <p:spPr>
          <a:xfrm>
            <a:off x="1837744" y="961689"/>
            <a:ext cx="2047618" cy="681930"/>
          </a:xfrm>
          <a:prstGeom prst="rect">
            <a:avLst/>
          </a:prstGeom>
          <a:solidFill>
            <a:srgbClr val="FFD9EC"/>
          </a:solidFill>
          <a:ln w="10795" cap="flat" cmpd="sng" algn="ctr">
            <a:noFill/>
            <a:prstDash val="soli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rot="0" spcFirstLastPara="0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1940">
              <a:lnSpc>
                <a:spcPct val="115000"/>
              </a:lnSpc>
              <a:spcAft>
                <a:spcPts val="833"/>
              </a:spcAft>
              <a:defRPr/>
            </a:pPr>
            <a:r>
              <a:rPr lang="th-TH" sz="1000" b="1" kern="0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คณะอนุกรรมการบริหารกองทุนพัฒนาบทบาทสตรีกรุงเทพมหานคร</a:t>
            </a:r>
            <a:endParaRPr lang="en-US" sz="1000" kern="0" dirty="0">
              <a:solidFill>
                <a:srgbClr val="002060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cxnSp>
        <p:nvCxnSpPr>
          <p:cNvPr id="31" name="Straight Connector 200"/>
          <p:cNvCxnSpPr>
            <a:cxnSpLocks/>
          </p:cNvCxnSpPr>
          <p:nvPr/>
        </p:nvCxnSpPr>
        <p:spPr>
          <a:xfrm flipH="1">
            <a:off x="4792885" y="73567"/>
            <a:ext cx="15856" cy="5496270"/>
          </a:xfrm>
          <a:prstGeom prst="line">
            <a:avLst/>
          </a:prstGeom>
          <a:ln w="28575">
            <a:solidFill>
              <a:srgbClr val="800080"/>
            </a:solidFill>
            <a:prstDash val="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7" name="Picture 9" descr="http://lopburi.cdd.go.th/images/women2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7" y="559188"/>
            <a:ext cx="1218662" cy="33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2" name="ลูกศรเชื่อมต่อแบบตรง 27"/>
          <p:cNvCxnSpPr>
            <a:cxnSpLocks/>
            <a:stCxn id="9" idx="2"/>
            <a:endCxn id="10" idx="0"/>
          </p:cNvCxnSpPr>
          <p:nvPr/>
        </p:nvCxnSpPr>
        <p:spPr>
          <a:xfrm>
            <a:off x="2861554" y="2793634"/>
            <a:ext cx="26263" cy="1638452"/>
          </a:xfrm>
          <a:prstGeom prst="straightConnector1">
            <a:avLst/>
          </a:prstGeom>
          <a:ln w="28575">
            <a:solidFill>
              <a:srgbClr val="0070C0"/>
            </a:solidFill>
            <a:prstDash val="sysDash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5" name="ลูกศรเชื่อมต่อแบบตรง 27"/>
          <p:cNvCxnSpPr>
            <a:cxnSpLocks/>
          </p:cNvCxnSpPr>
          <p:nvPr/>
        </p:nvCxnSpPr>
        <p:spPr>
          <a:xfrm flipH="1">
            <a:off x="2881483" y="4905087"/>
            <a:ext cx="2104" cy="201265"/>
          </a:xfrm>
          <a:prstGeom prst="straightConnector1">
            <a:avLst/>
          </a:prstGeom>
          <a:ln w="28575">
            <a:solidFill>
              <a:srgbClr val="0070C0"/>
            </a:solidFill>
            <a:prstDash val="sysDash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7" name="ลูกศรเชื่อมต่อแบบตรง 27"/>
          <p:cNvCxnSpPr>
            <a:cxnSpLocks/>
            <a:stCxn id="20" idx="2"/>
            <a:endCxn id="21" idx="0"/>
          </p:cNvCxnSpPr>
          <p:nvPr/>
        </p:nvCxnSpPr>
        <p:spPr>
          <a:xfrm>
            <a:off x="7387012" y="2793635"/>
            <a:ext cx="5685" cy="336987"/>
          </a:xfrm>
          <a:prstGeom prst="straightConnector1">
            <a:avLst/>
          </a:prstGeom>
          <a:ln w="28575">
            <a:solidFill>
              <a:srgbClr val="0070C0"/>
            </a:solidFill>
            <a:prstDash val="sysDash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4" name="ลูกศรเชื่อมต่อแบบตรง 27"/>
          <p:cNvCxnSpPr>
            <a:cxnSpLocks/>
            <a:endCxn id="22" idx="0"/>
          </p:cNvCxnSpPr>
          <p:nvPr/>
        </p:nvCxnSpPr>
        <p:spPr>
          <a:xfrm flipH="1">
            <a:off x="7371113" y="3858473"/>
            <a:ext cx="502" cy="553395"/>
          </a:xfrm>
          <a:prstGeom prst="straightConnector1">
            <a:avLst/>
          </a:prstGeom>
          <a:ln w="28575">
            <a:solidFill>
              <a:srgbClr val="0070C0"/>
            </a:solidFill>
            <a:prstDash val="sysDash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8" name="ลูกศรเชื่อมต่อแบบตรง 27"/>
          <p:cNvCxnSpPr>
            <a:cxnSpLocks/>
            <a:stCxn id="22" idx="2"/>
            <a:endCxn id="23" idx="0"/>
          </p:cNvCxnSpPr>
          <p:nvPr/>
        </p:nvCxnSpPr>
        <p:spPr>
          <a:xfrm>
            <a:off x="7371115" y="4885122"/>
            <a:ext cx="9424" cy="199837"/>
          </a:xfrm>
          <a:prstGeom prst="straightConnector1">
            <a:avLst/>
          </a:prstGeom>
          <a:ln w="28575">
            <a:solidFill>
              <a:srgbClr val="0070C0"/>
            </a:solidFill>
            <a:prstDash val="sysDash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2" name="Pentagon 5"/>
          <p:cNvSpPr/>
          <p:nvPr/>
        </p:nvSpPr>
        <p:spPr>
          <a:xfrm>
            <a:off x="4971877" y="109776"/>
            <a:ext cx="3799280" cy="498301"/>
          </a:xfrm>
          <a:prstGeom prst="homePlate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</a:t>
            </a:r>
            <a:r>
              <a:rPr lang="th-T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กลไกการขับเคลื่อน จังหวัด</a:t>
            </a:r>
            <a:endPara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2" name="Flowchart: Process 31"/>
          <p:cNvSpPr/>
          <p:nvPr/>
        </p:nvSpPr>
        <p:spPr>
          <a:xfrm>
            <a:off x="1306859" y="2385843"/>
            <a:ext cx="3135651" cy="1274175"/>
          </a:xfrm>
          <a:prstGeom prst="flowChartProcess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sp>
        <p:nvSpPr>
          <p:cNvPr id="29" name="Text Box 8"/>
          <p:cNvSpPr txBox="1">
            <a:spLocks/>
          </p:cNvSpPr>
          <p:nvPr/>
        </p:nvSpPr>
        <p:spPr>
          <a:xfrm>
            <a:off x="1667645" y="2588649"/>
            <a:ext cx="2383606" cy="7278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33"/>
              </a:spcAft>
            </a:pP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คณะอนุกรรมการกลั่นกรองและติดตามการดำเนินงานกองทุนพัฒนาบทบาทสตรีเขต</a:t>
            </a:r>
            <a:endParaRPr lang="en-US" sz="1000" dirty="0">
              <a:solidFill>
                <a:srgbClr val="002060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2350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ลูกศรเชื่อมต่อแบบตรง 27"/>
          <p:cNvCxnSpPr>
            <a:cxnSpLocks/>
            <a:stCxn id="46" idx="0"/>
            <a:endCxn id="40" idx="2"/>
          </p:cNvCxnSpPr>
          <p:nvPr/>
        </p:nvCxnSpPr>
        <p:spPr>
          <a:xfrm flipV="1">
            <a:off x="7367258" y="1574087"/>
            <a:ext cx="5" cy="1214251"/>
          </a:xfrm>
          <a:prstGeom prst="straightConnector1">
            <a:avLst/>
          </a:prstGeom>
          <a:ln w="28575">
            <a:solidFill>
              <a:srgbClr val="0070C0"/>
            </a:solidFill>
            <a:prstDash val="soli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8" name="ลูกศรเชื่อมต่อแบบตรง 27"/>
          <p:cNvCxnSpPr>
            <a:cxnSpLocks/>
          </p:cNvCxnSpPr>
          <p:nvPr/>
        </p:nvCxnSpPr>
        <p:spPr>
          <a:xfrm rot="10800000" flipH="1">
            <a:off x="2917403" y="1574086"/>
            <a:ext cx="0" cy="595858"/>
          </a:xfrm>
          <a:prstGeom prst="straightConnector1">
            <a:avLst/>
          </a:prstGeom>
          <a:ln w="28575">
            <a:solidFill>
              <a:srgbClr val="0070C0"/>
            </a:solidFill>
            <a:prstDash val="soli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4" name="ลูกศรเชื่อมต่อแบบตรง 27"/>
          <p:cNvCxnSpPr>
            <a:cxnSpLocks/>
          </p:cNvCxnSpPr>
          <p:nvPr/>
        </p:nvCxnSpPr>
        <p:spPr>
          <a:xfrm flipH="1">
            <a:off x="7019366" y="1980598"/>
            <a:ext cx="353949" cy="3"/>
          </a:xfrm>
          <a:prstGeom prst="straightConnector1">
            <a:avLst/>
          </a:prstGeom>
          <a:ln w="28575">
            <a:solidFill>
              <a:srgbClr val="0070C0"/>
            </a:solidFill>
            <a:prstDash val="sysDash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ลูกศรเชื่อมต่อแบบตรง 27"/>
          <p:cNvCxnSpPr>
            <a:cxnSpLocks/>
          </p:cNvCxnSpPr>
          <p:nvPr/>
        </p:nvCxnSpPr>
        <p:spPr>
          <a:xfrm flipV="1">
            <a:off x="6606756" y="1480025"/>
            <a:ext cx="1" cy="327623"/>
          </a:xfrm>
          <a:prstGeom prst="straightConnector1">
            <a:avLst/>
          </a:prstGeom>
          <a:ln w="28575">
            <a:solidFill>
              <a:srgbClr val="0070C0"/>
            </a:solidFill>
            <a:prstDash val="sysDash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Pentagon 5"/>
          <p:cNvSpPr/>
          <p:nvPr/>
        </p:nvSpPr>
        <p:spPr>
          <a:xfrm>
            <a:off x="100169" y="77999"/>
            <a:ext cx="4372731" cy="427803"/>
          </a:xfrm>
          <a:prstGeom prst="homePlate">
            <a:avLst/>
          </a:prstGeom>
          <a:solidFill>
            <a:srgbClr val="FF0066">
              <a:alpha val="9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</a:t>
            </a:r>
            <a:r>
              <a:rPr lang="th-T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กลไกการขับเคลื่อน กทม. (เดิม)</a:t>
            </a:r>
            <a:endPara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cxnSp>
        <p:nvCxnSpPr>
          <p:cNvPr id="31" name="Straight Connector 200"/>
          <p:cNvCxnSpPr>
            <a:cxnSpLocks/>
          </p:cNvCxnSpPr>
          <p:nvPr/>
        </p:nvCxnSpPr>
        <p:spPr>
          <a:xfrm flipH="1">
            <a:off x="4792885" y="73567"/>
            <a:ext cx="15856" cy="5496270"/>
          </a:xfrm>
          <a:prstGeom prst="line">
            <a:avLst/>
          </a:prstGeom>
          <a:ln w="28575">
            <a:solidFill>
              <a:srgbClr val="800080"/>
            </a:solidFill>
            <a:prstDash val="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7" name="Picture 9" descr="http://lopburi.cdd.go.th/images/women2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7" y="559188"/>
            <a:ext cx="1218662" cy="33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Pentagon 5"/>
          <p:cNvSpPr/>
          <p:nvPr/>
        </p:nvSpPr>
        <p:spPr>
          <a:xfrm>
            <a:off x="4971877" y="109775"/>
            <a:ext cx="4373291" cy="449413"/>
          </a:xfrm>
          <a:prstGeom prst="homePlat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</a:t>
            </a:r>
            <a:r>
              <a:rPr lang="th-T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กลไกการขับเคลื่อน กทม. (ใหม่)</a:t>
            </a:r>
            <a:endPara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9" name="Text Box 10"/>
          <p:cNvSpPr txBox="1">
            <a:spLocks/>
          </p:cNvSpPr>
          <p:nvPr/>
        </p:nvSpPr>
        <p:spPr>
          <a:xfrm>
            <a:off x="1726843" y="2169944"/>
            <a:ext cx="2381123" cy="7555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0795" cap="flat" cmpd="sng" algn="ctr">
            <a:noFill/>
            <a:prstDash val="lgDashDotDot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rot="0" spcFirstLastPara="0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1940">
              <a:lnSpc>
                <a:spcPct val="115000"/>
              </a:lnSpc>
              <a:spcAft>
                <a:spcPts val="833"/>
              </a:spcAft>
              <a:defRPr/>
            </a:pPr>
            <a:r>
              <a:rPr lang="th-TH" sz="1000" b="1" kern="0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คณะทำงานขับเคลื่อนกองทุนพัฒนาบทบาทสตรีกรุงเทพมหานคร</a:t>
            </a:r>
            <a:endParaRPr lang="en-US" sz="1000" kern="0" dirty="0">
              <a:solidFill>
                <a:srgbClr val="002060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sp>
        <p:nvSpPr>
          <p:cNvPr id="10" name="Text Box 12"/>
          <p:cNvSpPr txBox="1">
            <a:spLocks/>
          </p:cNvSpPr>
          <p:nvPr/>
        </p:nvSpPr>
        <p:spPr>
          <a:xfrm>
            <a:off x="1726843" y="3498527"/>
            <a:ext cx="2381123" cy="5974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0795" cap="flat" cmpd="sng" algn="ctr">
            <a:noFill/>
            <a:prstDash val="lgDashDotDot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rot="0" spcFirstLastPara="0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1940">
              <a:lnSpc>
                <a:spcPct val="115000"/>
              </a:lnSpc>
              <a:spcAft>
                <a:spcPts val="833"/>
              </a:spcAft>
              <a:defRPr/>
            </a:pPr>
            <a:r>
              <a:rPr lang="th-TH" sz="1000" b="1" kern="0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คณะทำงานขับเคลื่อนกองทุนพัฒนาบทบาทสตรีเขต</a:t>
            </a:r>
            <a:endParaRPr lang="en-US" sz="1000" kern="0" dirty="0">
              <a:solidFill>
                <a:srgbClr val="002060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sp>
        <p:nvSpPr>
          <p:cNvPr id="11" name="Text Box 191"/>
          <p:cNvSpPr txBox="1">
            <a:spLocks/>
          </p:cNvSpPr>
          <p:nvPr/>
        </p:nvSpPr>
        <p:spPr>
          <a:xfrm>
            <a:off x="965093" y="1744193"/>
            <a:ext cx="1875483" cy="315961"/>
          </a:xfrm>
          <a:prstGeom prst="rect">
            <a:avLst/>
          </a:prstGeom>
          <a:solidFill>
            <a:srgbClr val="FFFFCD"/>
          </a:solidFill>
          <a:ln w="9525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rot="0" spcFirstLastPara="0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1940">
              <a:lnSpc>
                <a:spcPct val="115000"/>
              </a:lnSpc>
              <a:spcBef>
                <a:spcPts val="500"/>
              </a:spcBef>
              <a:spcAft>
                <a:spcPts val="833"/>
              </a:spcAft>
              <a:defRPr/>
            </a:pPr>
            <a:r>
              <a:rPr lang="th-TH" sz="1000" b="1" kern="0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สำนักงานเลขานุการ อกส.กทม.</a:t>
            </a:r>
            <a:endParaRPr lang="en-US" sz="1000" kern="0" dirty="0">
              <a:solidFill>
                <a:srgbClr val="002060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sp>
        <p:nvSpPr>
          <p:cNvPr id="12" name="Text Box 19"/>
          <p:cNvSpPr txBox="1">
            <a:spLocks/>
          </p:cNvSpPr>
          <p:nvPr/>
        </p:nvSpPr>
        <p:spPr>
          <a:xfrm>
            <a:off x="1726843" y="4745953"/>
            <a:ext cx="2381123" cy="5926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0795" cap="flat" cmpd="sng" algn="ctr">
            <a:noFill/>
            <a:prstDash val="lgDashDotDot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rot="0" spcFirstLastPara="0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1940">
              <a:lnSpc>
                <a:spcPct val="115000"/>
              </a:lnSpc>
              <a:spcAft>
                <a:spcPts val="833"/>
              </a:spcAft>
              <a:defRPr/>
            </a:pPr>
            <a:r>
              <a:rPr lang="th-TH" sz="1000" b="1" kern="0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อาสาสมัครผู้ประสานงาน</a:t>
            </a:r>
            <a:br>
              <a:rPr lang="th-TH" sz="1000" b="1" kern="0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r>
              <a:rPr lang="th-TH" sz="1000" b="1" kern="0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กองทุนฯ ชุมชนละ 1 คน</a:t>
            </a:r>
            <a:endParaRPr lang="en-US" sz="1000" kern="0" dirty="0">
              <a:solidFill>
                <a:srgbClr val="002060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sp>
        <p:nvSpPr>
          <p:cNvPr id="30" name="Text Box 7"/>
          <p:cNvSpPr txBox="1">
            <a:spLocks/>
          </p:cNvSpPr>
          <p:nvPr/>
        </p:nvSpPr>
        <p:spPr>
          <a:xfrm>
            <a:off x="1726843" y="892156"/>
            <a:ext cx="2381123" cy="681930"/>
          </a:xfrm>
          <a:prstGeom prst="rect">
            <a:avLst/>
          </a:prstGeom>
          <a:solidFill>
            <a:srgbClr val="FFD9EC"/>
          </a:solidFill>
          <a:ln w="10795" cap="flat" cmpd="sng" algn="ctr">
            <a:noFill/>
            <a:prstDash val="soli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rot="0" spcFirstLastPara="0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1940">
              <a:lnSpc>
                <a:spcPct val="115000"/>
              </a:lnSpc>
              <a:spcAft>
                <a:spcPts val="833"/>
              </a:spcAft>
              <a:defRPr/>
            </a:pPr>
            <a:r>
              <a:rPr lang="th-TH" sz="1000" b="1" kern="0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คณะอนุกรรมการบริหารกองทุนพัฒนาบทบาทสตรีกรุงเทพมหานคร</a:t>
            </a:r>
            <a:endParaRPr lang="en-US" sz="1000" kern="0" dirty="0">
              <a:solidFill>
                <a:srgbClr val="002060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cxnSp>
        <p:nvCxnSpPr>
          <p:cNvPr id="42" name="ลูกศรเชื่อมต่อแบบตรง 27"/>
          <p:cNvCxnSpPr>
            <a:cxnSpLocks/>
          </p:cNvCxnSpPr>
          <p:nvPr/>
        </p:nvCxnSpPr>
        <p:spPr>
          <a:xfrm rot="10800000">
            <a:off x="2917403" y="2925492"/>
            <a:ext cx="0" cy="573035"/>
          </a:xfrm>
          <a:prstGeom prst="straightConnector1">
            <a:avLst/>
          </a:prstGeom>
          <a:ln w="28575">
            <a:solidFill>
              <a:srgbClr val="0070C0"/>
            </a:solidFill>
            <a:prstDash val="soli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5" name="ลูกศรเชื่อมต่อแบบตรง 27"/>
          <p:cNvCxnSpPr>
            <a:cxnSpLocks/>
          </p:cNvCxnSpPr>
          <p:nvPr/>
        </p:nvCxnSpPr>
        <p:spPr>
          <a:xfrm rot="10800000">
            <a:off x="2917403" y="4095980"/>
            <a:ext cx="0" cy="649974"/>
          </a:xfrm>
          <a:prstGeom prst="straightConnector1">
            <a:avLst/>
          </a:prstGeom>
          <a:ln w="28575">
            <a:solidFill>
              <a:srgbClr val="0070C0"/>
            </a:solidFill>
            <a:prstDash val="soli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5" name="Text Box 12"/>
          <p:cNvSpPr txBox="1">
            <a:spLocks/>
          </p:cNvSpPr>
          <p:nvPr/>
        </p:nvSpPr>
        <p:spPr>
          <a:xfrm>
            <a:off x="6181510" y="4022675"/>
            <a:ext cx="2383606" cy="602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0795" cap="flat" cmpd="sng" algn="ctr">
            <a:noFill/>
            <a:prstDash val="lgDashDotDot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rot="0" spcFirstLastPara="0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1940">
              <a:lnSpc>
                <a:spcPct val="115000"/>
              </a:lnSpc>
              <a:spcAft>
                <a:spcPts val="833"/>
              </a:spcAft>
              <a:defRPr/>
            </a:pPr>
            <a:r>
              <a:rPr lang="th-TH" sz="1000" b="1" kern="0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คณะทำงานขับเคลื่อนกองทุนพัฒนาบทบาทสตรีเขต</a:t>
            </a:r>
            <a:endParaRPr lang="en-US" sz="1000" kern="0" dirty="0">
              <a:solidFill>
                <a:srgbClr val="002060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sp>
        <p:nvSpPr>
          <p:cNvPr id="38" name="Text Box 19"/>
          <p:cNvSpPr txBox="1">
            <a:spLocks/>
          </p:cNvSpPr>
          <p:nvPr/>
        </p:nvSpPr>
        <p:spPr>
          <a:xfrm>
            <a:off x="6175454" y="4988214"/>
            <a:ext cx="2383605" cy="5743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0795" cap="flat" cmpd="sng" algn="ctr">
            <a:noFill/>
            <a:prstDash val="lgDashDotDot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rot="0" spcFirstLastPara="0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1940">
              <a:lnSpc>
                <a:spcPct val="115000"/>
              </a:lnSpc>
              <a:spcAft>
                <a:spcPts val="833"/>
              </a:spcAft>
              <a:defRPr/>
            </a:pPr>
            <a:r>
              <a:rPr lang="th-TH" sz="1000" b="1" kern="0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อาสาสมัครผู้ประสานงาน</a:t>
            </a:r>
            <a:br>
              <a:rPr lang="th-TH" sz="1000" b="1" kern="0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r>
              <a:rPr lang="th-TH" sz="1000" b="1" kern="0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กองทุนฯ ชุมชนละ 1 คน</a:t>
            </a:r>
            <a:endParaRPr lang="en-US" sz="1000" kern="0" dirty="0">
              <a:solidFill>
                <a:srgbClr val="002060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sp>
        <p:nvSpPr>
          <p:cNvPr id="40" name="Text Box 7"/>
          <p:cNvSpPr txBox="1">
            <a:spLocks/>
          </p:cNvSpPr>
          <p:nvPr/>
        </p:nvSpPr>
        <p:spPr>
          <a:xfrm>
            <a:off x="6175460" y="892156"/>
            <a:ext cx="2383606" cy="681930"/>
          </a:xfrm>
          <a:prstGeom prst="rect">
            <a:avLst/>
          </a:prstGeom>
          <a:solidFill>
            <a:srgbClr val="FFD9EC"/>
          </a:solidFill>
          <a:ln w="10795" cap="flat" cmpd="sng" algn="ctr">
            <a:noFill/>
            <a:prstDash val="soli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rot="0" spcFirstLastPara="0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1940">
              <a:lnSpc>
                <a:spcPct val="115000"/>
              </a:lnSpc>
              <a:spcAft>
                <a:spcPts val="833"/>
              </a:spcAft>
              <a:defRPr/>
            </a:pPr>
            <a:r>
              <a:rPr lang="th-TH" sz="1000" b="1" kern="0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คณะอนุกรรมการบริหารกองทุนพัฒนาบทบาทสตรีกรุงเทพมหานคร</a:t>
            </a:r>
            <a:endParaRPr lang="en-US" sz="1000" kern="0" dirty="0">
              <a:solidFill>
                <a:srgbClr val="002060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cxnSp>
        <p:nvCxnSpPr>
          <p:cNvPr id="41" name="ลูกศรเชื่อมต่อแบบตรง 27"/>
          <p:cNvCxnSpPr>
            <a:cxnSpLocks/>
          </p:cNvCxnSpPr>
          <p:nvPr/>
        </p:nvCxnSpPr>
        <p:spPr>
          <a:xfrm flipH="1" flipV="1">
            <a:off x="7393266" y="3516188"/>
            <a:ext cx="1" cy="504810"/>
          </a:xfrm>
          <a:prstGeom prst="straightConnector1">
            <a:avLst/>
          </a:prstGeom>
          <a:ln w="28575">
            <a:solidFill>
              <a:srgbClr val="0070C0"/>
            </a:solidFill>
            <a:prstDash val="soli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3" name="ลูกศรเชื่อมต่อแบบตรง 27"/>
          <p:cNvCxnSpPr>
            <a:cxnSpLocks/>
          </p:cNvCxnSpPr>
          <p:nvPr/>
        </p:nvCxnSpPr>
        <p:spPr>
          <a:xfrm flipH="1" flipV="1">
            <a:off x="7393265" y="4625178"/>
            <a:ext cx="1" cy="336238"/>
          </a:xfrm>
          <a:prstGeom prst="straightConnector1">
            <a:avLst/>
          </a:prstGeom>
          <a:ln w="28575">
            <a:solidFill>
              <a:srgbClr val="0070C0"/>
            </a:solidFill>
            <a:prstDash val="soli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6" name="Text Box 8"/>
          <p:cNvSpPr txBox="1">
            <a:spLocks/>
          </p:cNvSpPr>
          <p:nvPr/>
        </p:nvSpPr>
        <p:spPr>
          <a:xfrm>
            <a:off x="6175455" y="2788337"/>
            <a:ext cx="2383606" cy="727852"/>
          </a:xfrm>
          <a:prstGeom prst="rect">
            <a:avLst/>
          </a:prstGeom>
          <a:solidFill>
            <a:srgbClr val="FFD9E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33"/>
              </a:spcAft>
            </a:pPr>
            <a:r>
              <a:rPr lang="th-TH" sz="1000" b="1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คณะอนุกรรมการกลั่นกรองและติดตามการดำเนินงานกองทุนพัฒนาบทบาทสตรีเขต</a:t>
            </a:r>
            <a:endParaRPr lang="en-US" sz="1000" dirty="0">
              <a:solidFill>
                <a:srgbClr val="002060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sp>
        <p:nvSpPr>
          <p:cNvPr id="32" name="Flowchart: Process 31"/>
          <p:cNvSpPr/>
          <p:nvPr/>
        </p:nvSpPr>
        <p:spPr>
          <a:xfrm>
            <a:off x="5825439" y="2547718"/>
            <a:ext cx="3135651" cy="1274175"/>
          </a:xfrm>
          <a:prstGeom prst="flowChartProcess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sp>
        <p:nvSpPr>
          <p:cNvPr id="25" name="Text Box 191"/>
          <p:cNvSpPr txBox="1">
            <a:spLocks/>
          </p:cNvSpPr>
          <p:nvPr/>
        </p:nvSpPr>
        <p:spPr>
          <a:xfrm>
            <a:off x="5156633" y="1807648"/>
            <a:ext cx="1862733" cy="329935"/>
          </a:xfrm>
          <a:prstGeom prst="rect">
            <a:avLst/>
          </a:prstGeom>
          <a:solidFill>
            <a:srgbClr val="FFFFCD"/>
          </a:solidFill>
          <a:ln w="9525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rot="0" spcFirstLastPara="0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1940">
              <a:lnSpc>
                <a:spcPct val="115000"/>
              </a:lnSpc>
              <a:spcBef>
                <a:spcPts val="500"/>
              </a:spcBef>
              <a:spcAft>
                <a:spcPts val="833"/>
              </a:spcAft>
              <a:defRPr/>
            </a:pPr>
            <a:r>
              <a:rPr lang="th-TH" sz="1000" b="1" kern="0" dirty="0"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สำนักงานเลขานุการ อกส.กทม.</a:t>
            </a:r>
            <a:endParaRPr lang="en-US" sz="1000" kern="0" dirty="0">
              <a:solidFill>
                <a:srgbClr val="002060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3037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4702" y="763362"/>
            <a:ext cx="7276432" cy="435724"/>
          </a:xfrm>
          <a:prstGeom prst="homePlate">
            <a:avLst/>
          </a:prstGeom>
          <a:solidFill>
            <a:srgbClr val="FFFFB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คณะอนุกรรมการกลั่นกรองและติดตามการดำเนินงานกองทุนพัฒนาบทบาทสตรีเขต</a:t>
            </a:r>
            <a:endParaRPr lang="en-US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EF942BAB-2B02-49A0-8895-01489B5E58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63" t="39363" r="21960" b="12399"/>
          <a:stretch/>
        </p:blipFill>
        <p:spPr>
          <a:xfrm>
            <a:off x="26736" y="2090165"/>
            <a:ext cx="5209674" cy="2755471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  <a:prstDash val="lgDashDotDot"/>
          </a:ln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3585942D-7840-4D6E-AE20-8410D4DC26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882" t="26094" r="23381" b="12397"/>
          <a:stretch/>
        </p:blipFill>
        <p:spPr>
          <a:xfrm>
            <a:off x="5080001" y="2078132"/>
            <a:ext cx="5053264" cy="351346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  <a:prstDash val="lgDashDot"/>
          </a:ln>
        </p:spPr>
      </p:pic>
      <p:sp>
        <p:nvSpPr>
          <p:cNvPr id="12" name="สี่เหลี่ยมผืนผ้า: มุมมน 11">
            <a:extLst>
              <a:ext uri="{FF2B5EF4-FFF2-40B4-BE49-F238E27FC236}">
                <a16:creationId xmlns:a16="http://schemas.microsoft.com/office/drawing/2014/main" id="{250ECB47-1AEC-4AA9-A786-91E24BB00607}"/>
              </a:ext>
            </a:extLst>
          </p:cNvPr>
          <p:cNvSpPr/>
          <p:nvPr/>
        </p:nvSpPr>
        <p:spPr>
          <a:xfrm>
            <a:off x="1299287" y="1434801"/>
            <a:ext cx="1816768" cy="556782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(ร่าง) สำนักงานกองทุนพัฒนาบทบาทสตรี</a:t>
            </a:r>
          </a:p>
        </p:txBody>
      </p:sp>
      <p:sp>
        <p:nvSpPr>
          <p:cNvPr id="13" name="สี่เหลี่ยมผืนผ้า: มุมมน 12">
            <a:extLst>
              <a:ext uri="{FF2B5EF4-FFF2-40B4-BE49-F238E27FC236}">
                <a16:creationId xmlns:a16="http://schemas.microsoft.com/office/drawing/2014/main" id="{1F3088C1-5B68-4CD6-B614-F671B4FCA630}"/>
              </a:ext>
            </a:extLst>
          </p:cNvPr>
          <p:cNvSpPr/>
          <p:nvPr/>
        </p:nvSpPr>
        <p:spPr>
          <a:xfrm>
            <a:off x="6167175" y="1434801"/>
            <a:ext cx="1816768" cy="55678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(ร่าง) </a:t>
            </a:r>
            <a:r>
              <a:rPr lang="th-TH" sz="1200" b="1" spc="-40" dirty="0">
                <a:solidFill>
                  <a:schemeClr val="bg1"/>
                </a:solidFill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สำนักพัฒนาสังคม กรุงเทพมหานคร </a:t>
            </a:r>
            <a:endParaRPr lang="th-TH" sz="1200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4" name="สี่เหลี่ยมผืนผ้า 25"/>
          <p:cNvSpPr/>
          <p:nvPr/>
        </p:nvSpPr>
        <p:spPr>
          <a:xfrm>
            <a:off x="0" y="468632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5" name="สี่เหลี่ยมผืนผ้า 19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0" y="-1013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sz="2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5.5 กองทุนพัฒนาบทบาทสตรีกรุงเทพมหานคร</a:t>
            </a:r>
          </a:p>
        </p:txBody>
      </p:sp>
    </p:spTree>
    <p:extLst>
      <p:ext uri="{BB962C8B-B14F-4D97-AF65-F5344CB8AC3E}">
        <p14:creationId xmlns:p14="http://schemas.microsoft.com/office/powerpoint/2010/main" val="56252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80000" y="2164021"/>
            <a:ext cx="5080000" cy="3550979"/>
          </a:xfrm>
          <a:prstGeom prst="rect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sp>
        <p:nvSpPr>
          <p:cNvPr id="2" name="Pentagon 1"/>
          <p:cNvSpPr/>
          <p:nvPr/>
        </p:nvSpPr>
        <p:spPr>
          <a:xfrm>
            <a:off x="0" y="755858"/>
            <a:ext cx="7276432" cy="437349"/>
          </a:xfrm>
          <a:prstGeom prst="homePlate">
            <a:avLst/>
          </a:prstGeom>
          <a:solidFill>
            <a:srgbClr val="FFFFB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คณะอนุกรรมการกลั่นกรองและติดตามการดำเนินงานกองทุนพัฒนาบทบาทสตรีเขต</a:t>
            </a:r>
            <a:endParaRPr lang="en-US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3585942D-7840-4D6E-AE20-8410D4DC26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82" t="26094" r="23381" b="12397"/>
          <a:stretch/>
        </p:blipFill>
        <p:spPr>
          <a:xfrm>
            <a:off x="1" y="2169899"/>
            <a:ext cx="5053264" cy="351346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  <a:prstDash val="lgDashDot"/>
          </a:ln>
        </p:spPr>
      </p:pic>
      <p:sp>
        <p:nvSpPr>
          <p:cNvPr id="12" name="สี่เหลี่ยมผืนผ้า: มุมมน 11">
            <a:extLst>
              <a:ext uri="{FF2B5EF4-FFF2-40B4-BE49-F238E27FC236}">
                <a16:creationId xmlns:a16="http://schemas.microsoft.com/office/drawing/2014/main" id="{250ECB47-1AEC-4AA9-A786-91E24BB00607}"/>
              </a:ext>
            </a:extLst>
          </p:cNvPr>
          <p:cNvSpPr/>
          <p:nvPr/>
        </p:nvSpPr>
        <p:spPr>
          <a:xfrm>
            <a:off x="6766702" y="1403162"/>
            <a:ext cx="1816768" cy="55678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มติที่ประชุม อกส.กทม.</a:t>
            </a:r>
          </a:p>
        </p:txBody>
      </p:sp>
      <p:sp>
        <p:nvSpPr>
          <p:cNvPr id="13" name="สี่เหลี่ยมผืนผ้า: มุมมน 12">
            <a:extLst>
              <a:ext uri="{FF2B5EF4-FFF2-40B4-BE49-F238E27FC236}">
                <a16:creationId xmlns:a16="http://schemas.microsoft.com/office/drawing/2014/main" id="{1F3088C1-5B68-4CD6-B614-F671B4FCA630}"/>
              </a:ext>
            </a:extLst>
          </p:cNvPr>
          <p:cNvSpPr/>
          <p:nvPr/>
        </p:nvSpPr>
        <p:spPr>
          <a:xfrm>
            <a:off x="1449688" y="1403162"/>
            <a:ext cx="1816768" cy="556782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(ร่าง) </a:t>
            </a:r>
            <a:r>
              <a:rPr lang="th-TH" sz="1200" b="1" spc="-40" dirty="0"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สำนักพัฒนาสังคม กรุงเทพมหานคร </a:t>
            </a:r>
            <a:endParaRPr lang="th-TH" sz="12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pic>
        <p:nvPicPr>
          <p:cNvPr id="14" name="Picture 13"/>
          <p:cNvPicPr/>
          <p:nvPr/>
        </p:nvPicPr>
        <p:blipFill rotWithShape="1">
          <a:blip r:embed="rId3"/>
          <a:srcRect l="17164" t="22396" r="14931" b="10163"/>
          <a:stretch/>
        </p:blipFill>
        <p:spPr bwMode="auto">
          <a:xfrm>
            <a:off x="5217460" y="2212959"/>
            <a:ext cx="4849941" cy="34273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สี่เหลี่ยมผืนผ้า 25"/>
          <p:cNvSpPr/>
          <p:nvPr/>
        </p:nvSpPr>
        <p:spPr>
          <a:xfrm>
            <a:off x="0" y="468632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สี่เหลี่ยมผืนผ้า 19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0" y="-1013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sz="2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5.5 กองทุนพัฒนาบทบาทสตรีกรุงเทพมหานคร</a:t>
            </a:r>
          </a:p>
        </p:txBody>
      </p:sp>
    </p:spTree>
    <p:extLst>
      <p:ext uri="{BB962C8B-B14F-4D97-AF65-F5344CB8AC3E}">
        <p14:creationId xmlns:p14="http://schemas.microsoft.com/office/powerpoint/2010/main" val="292631223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14705" y="777055"/>
            <a:ext cx="7276432" cy="415315"/>
          </a:xfrm>
          <a:prstGeom prst="homePlate">
            <a:avLst/>
          </a:prstGeom>
          <a:solidFill>
            <a:srgbClr val="FFFFB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คณะอนุกรรมการบริหารกองทุนพัฒนาบทบาทสตรีกรุงเทพมหานคร (เพิ่มเติม)</a:t>
            </a:r>
            <a:endParaRPr lang="en-US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2" name="สี่เหลี่ยมผืนผ้า: มุมมน 11">
            <a:extLst>
              <a:ext uri="{FF2B5EF4-FFF2-40B4-BE49-F238E27FC236}">
                <a16:creationId xmlns:a16="http://schemas.microsoft.com/office/drawing/2014/main" id="{250ECB47-1AEC-4AA9-A786-91E24BB00607}"/>
              </a:ext>
            </a:extLst>
          </p:cNvPr>
          <p:cNvSpPr/>
          <p:nvPr/>
        </p:nvSpPr>
        <p:spPr>
          <a:xfrm>
            <a:off x="1137987" y="1434163"/>
            <a:ext cx="1816768" cy="556782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(ร่าง) สำนักงานกองทุนพัฒนาบทบาทสตรี</a:t>
            </a:r>
          </a:p>
        </p:txBody>
      </p:sp>
      <p:sp>
        <p:nvSpPr>
          <p:cNvPr id="13" name="สี่เหลี่ยมผืนผ้า: มุมมน 12">
            <a:extLst>
              <a:ext uri="{FF2B5EF4-FFF2-40B4-BE49-F238E27FC236}">
                <a16:creationId xmlns:a16="http://schemas.microsoft.com/office/drawing/2014/main" id="{1F3088C1-5B68-4CD6-B614-F671B4FCA630}"/>
              </a:ext>
            </a:extLst>
          </p:cNvPr>
          <p:cNvSpPr/>
          <p:nvPr/>
        </p:nvSpPr>
        <p:spPr>
          <a:xfrm>
            <a:off x="6705600" y="1453103"/>
            <a:ext cx="1816768" cy="55678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(ร่าง) </a:t>
            </a:r>
            <a:r>
              <a:rPr lang="th-TH" sz="1200" b="1" spc="-40" dirty="0"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สำนักพัฒนาสังคม กรุงเทพมหานคร </a:t>
            </a:r>
            <a:endParaRPr lang="th-TH" sz="12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8581FE01-E87E-4298-96D2-7FCCDB937D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55" t="36988" r="22908" b="17458"/>
          <a:stretch/>
        </p:blipFill>
        <p:spPr>
          <a:xfrm>
            <a:off x="14705" y="2225934"/>
            <a:ext cx="5053264" cy="2602153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  <a:prstDash val="lgDashDot"/>
          </a:ln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FCEB2B27-BB27-47F5-B0DA-8AB036E2B9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092" t="35514" r="22789" b="22302"/>
          <a:stretch/>
        </p:blipFill>
        <p:spPr>
          <a:xfrm>
            <a:off x="5067968" y="2237968"/>
            <a:ext cx="5092032" cy="259011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  <a:prstDash val="lgDashDot"/>
          </a:ln>
        </p:spPr>
      </p:pic>
      <p:sp>
        <p:nvSpPr>
          <p:cNvPr id="9" name="สี่เหลี่ยมผืนผ้า 19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0" y="-1013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sz="2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5.5 กองทุนพัฒนาบทบาทสตรีกรุงเทพมหานคร</a:t>
            </a:r>
          </a:p>
        </p:txBody>
      </p:sp>
      <p:sp>
        <p:nvSpPr>
          <p:cNvPr id="10" name="สี่เหลี่ยมผืนผ้า 25"/>
          <p:cNvSpPr/>
          <p:nvPr/>
        </p:nvSpPr>
        <p:spPr>
          <a:xfrm>
            <a:off x="0" y="468632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8369029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25"/>
          <p:cNvSpPr/>
          <p:nvPr/>
        </p:nvSpPr>
        <p:spPr>
          <a:xfrm>
            <a:off x="0" y="468633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/>
          </a:p>
        </p:txBody>
      </p:sp>
      <p:sp>
        <p:nvSpPr>
          <p:cNvPr id="2" name="Pentagon 1"/>
          <p:cNvSpPr/>
          <p:nvPr/>
        </p:nvSpPr>
        <p:spPr>
          <a:xfrm>
            <a:off x="0" y="720370"/>
            <a:ext cx="7276432" cy="472145"/>
          </a:xfrm>
          <a:prstGeom prst="homePlate">
            <a:avLst/>
          </a:prstGeom>
          <a:solidFill>
            <a:srgbClr val="FFFFB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คณะอนุกรรมการบริหารกองทุนพัฒนาบทบาทสตรีกรุงเทพมหานคร (เพิ่มเติม)</a:t>
            </a:r>
            <a:endParaRPr lang="en-US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3" name="สี่เหลี่ยมผืนผ้า: มุมมน 12">
            <a:extLst>
              <a:ext uri="{FF2B5EF4-FFF2-40B4-BE49-F238E27FC236}">
                <a16:creationId xmlns:a16="http://schemas.microsoft.com/office/drawing/2014/main" id="{1F3088C1-5B68-4CD6-B614-F671B4FCA630}"/>
              </a:ext>
            </a:extLst>
          </p:cNvPr>
          <p:cNvSpPr/>
          <p:nvPr/>
        </p:nvSpPr>
        <p:spPr>
          <a:xfrm>
            <a:off x="1632952" y="1440136"/>
            <a:ext cx="1816768" cy="556782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(ร่าง) </a:t>
            </a:r>
            <a:r>
              <a:rPr lang="th-TH" sz="1200" b="1" spc="-40" dirty="0">
                <a:latin typeface="Chulabhorn Likit Text" panose="00000500000000000000" pitchFamily="50" charset="-34"/>
                <a:ea typeface="Cordia New" panose="020B0304020202020204" pitchFamily="34" charset="-34"/>
                <a:cs typeface="Chulabhorn Likit Text" panose="00000500000000000000" pitchFamily="50" charset="-34"/>
              </a:rPr>
              <a:t>สำนักพัฒนาสังคม กรุงเทพมหานคร </a:t>
            </a:r>
            <a:endParaRPr lang="th-TH" sz="12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FCEB2B27-BB27-47F5-B0DA-8AB036E2B9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92" t="35514" r="22789" b="22302"/>
          <a:stretch/>
        </p:blipFill>
        <p:spPr>
          <a:xfrm>
            <a:off x="107497" y="2248657"/>
            <a:ext cx="5092032" cy="259011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  <a:prstDash val="lgDashDot"/>
          </a:ln>
        </p:spPr>
      </p:pic>
      <p:sp>
        <p:nvSpPr>
          <p:cNvPr id="10" name="สี่เหลี่ยมผืนผ้า: มุมมน 11">
            <a:extLst>
              <a:ext uri="{FF2B5EF4-FFF2-40B4-BE49-F238E27FC236}">
                <a16:creationId xmlns:a16="http://schemas.microsoft.com/office/drawing/2014/main" id="{250ECB47-1AEC-4AA9-A786-91E24BB00607}"/>
              </a:ext>
            </a:extLst>
          </p:cNvPr>
          <p:cNvSpPr/>
          <p:nvPr/>
        </p:nvSpPr>
        <p:spPr>
          <a:xfrm>
            <a:off x="6760921" y="1440136"/>
            <a:ext cx="1816768" cy="55678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มติที่ประชุม อกส.กทม.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62282" y="2248657"/>
            <a:ext cx="4814047" cy="2590120"/>
          </a:xfrm>
          <a:prstGeom prst="rect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500"/>
          </a:p>
        </p:txBody>
      </p:sp>
      <p:pic>
        <p:nvPicPr>
          <p:cNvPr id="14" name="Picture 13"/>
          <p:cNvPicPr/>
          <p:nvPr/>
        </p:nvPicPr>
        <p:blipFill rotWithShape="1">
          <a:blip r:embed="rId3"/>
          <a:srcRect l="15552" t="28658" r="8921" b="21487"/>
          <a:stretch/>
        </p:blipFill>
        <p:spPr bwMode="auto">
          <a:xfrm>
            <a:off x="5378824" y="2330824"/>
            <a:ext cx="4607859" cy="24294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สี่เหลี่ยมผืนผ้า 19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0" y="-1013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sz="2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5.5 กองทุนพัฒนาบทบาทสตรีกรุงเทพมหานคร</a:t>
            </a:r>
          </a:p>
        </p:txBody>
      </p:sp>
    </p:spTree>
    <p:extLst>
      <p:ext uri="{BB962C8B-B14F-4D97-AF65-F5344CB8AC3E}">
        <p14:creationId xmlns:p14="http://schemas.microsoft.com/office/powerpoint/2010/main" val="51587163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25"/>
          <p:cNvSpPr/>
          <p:nvPr/>
        </p:nvSpPr>
        <p:spPr>
          <a:xfrm>
            <a:off x="0" y="468633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/>
          </a:p>
        </p:txBody>
      </p:sp>
      <p:sp>
        <p:nvSpPr>
          <p:cNvPr id="2" name="Pentagon 1"/>
          <p:cNvSpPr/>
          <p:nvPr/>
        </p:nvSpPr>
        <p:spPr>
          <a:xfrm>
            <a:off x="-1" y="691516"/>
            <a:ext cx="10160000" cy="625773"/>
          </a:xfrm>
          <a:prstGeom prst="homePlate">
            <a:avLst/>
          </a:prstGeom>
          <a:solidFill>
            <a:srgbClr val="FFFFB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th-TH" sz="1400" b="1" spc="-25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คณะอนุกรรมการบริหารกองทุนพัฒนาบทบาทสตรีกรุงเทพมหานคร ได้มีมติที่ประชุมคณะอนุกรรมการบริหารกองทุนพัฒนาบทบาทสตรี</a:t>
            </a: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กรุงเทพมหานคร ครั้งที่ 1/2565 เมื่อวันพุธที่ 25 พฤษภาคม 2565 ดังนี้</a:t>
            </a:r>
            <a:endParaRPr lang="en-US" sz="14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7391" y="1391584"/>
            <a:ext cx="8825216" cy="41694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250"/>
              </a:spcBef>
              <a:spcAft>
                <a:spcPts val="250"/>
              </a:spcAft>
            </a:pPr>
            <a:r>
              <a:rPr lang="th-TH" sz="1333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1. เห็นชอบร่างคำสั่งคณะอนุกรรมการกลั่นกรองและติดตามการดำเนินงานกองทุนพัฒนาบทบาทสตรีเขต </a:t>
            </a:r>
            <a:br>
              <a:rPr lang="th-TH" sz="1333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333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จำนวน 50 เขต ประกอบด้วย</a:t>
            </a:r>
          </a:p>
          <a:p>
            <a:pPr>
              <a:spcBef>
                <a:spcPts val="250"/>
              </a:spcBef>
              <a:spcAft>
                <a:spcPts val="250"/>
              </a:spcAft>
            </a:pP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		1. ผู้อำนวยการเขต									  ประธานอนุกรรมการ</a:t>
            </a:r>
          </a:p>
          <a:p>
            <a:pPr>
              <a:spcBef>
                <a:spcPts val="250"/>
              </a:spcBef>
              <a:spcAft>
                <a:spcPts val="250"/>
              </a:spcAft>
            </a:pP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		2. ผู้อำนวยการกลุ่ม							  		  อนุกรรมการ</a:t>
            </a:r>
          </a:p>
          <a:p>
            <a:pPr>
              <a:spcBef>
                <a:spcPts val="250"/>
              </a:spcBef>
              <a:spcAft>
                <a:spcPts val="250"/>
              </a:spcAft>
            </a:pP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		    สำนักงานกองทุนพัฒนาบทบาทสตรี</a:t>
            </a:r>
          </a:p>
          <a:p>
            <a:pPr>
              <a:spcBef>
                <a:spcPts val="250"/>
              </a:spcBef>
              <a:spcAft>
                <a:spcPts val="250"/>
              </a:spcAft>
            </a:pP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		3. ผู้ทรงคุณวุฒิ จำนวนไม่เกิน 5 คน				  		  อนุกรรมการ</a:t>
            </a:r>
          </a:p>
          <a:p>
            <a:pPr>
              <a:spcBef>
                <a:spcPts val="250"/>
              </a:spcBef>
              <a:spcAft>
                <a:spcPts val="250"/>
              </a:spcAft>
            </a:pP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		4. หัวหน้าคณะทำงานขับเคลื่อน					  		  อนุกรรมการ</a:t>
            </a:r>
          </a:p>
          <a:p>
            <a:pPr>
              <a:spcBef>
                <a:spcPts val="250"/>
              </a:spcBef>
              <a:spcAft>
                <a:spcPts val="250"/>
              </a:spcAft>
            </a:pP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		    กองทุนพัฒนาบทบาทสตรีเขต</a:t>
            </a:r>
          </a:p>
          <a:p>
            <a:pPr>
              <a:spcBef>
                <a:spcPts val="250"/>
              </a:spcBef>
              <a:spcAft>
                <a:spcPts val="250"/>
              </a:spcAft>
            </a:pP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		5. นักพัฒนาสังคม							  		  อนุกรรมการ</a:t>
            </a:r>
          </a:p>
          <a:p>
            <a:pPr>
              <a:spcBef>
                <a:spcPts val="250"/>
              </a:spcBef>
              <a:spcAft>
                <a:spcPts val="250"/>
              </a:spcAft>
            </a:pP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		    </a:t>
            </a:r>
            <a:r>
              <a:rPr lang="th-TH" sz="1333" spc="-58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สำนักงานการพัฒนาชุมชน สำนักพัฒนาสังคมที่ได้รับมอบหมาย</a:t>
            </a:r>
          </a:p>
          <a:p>
            <a:pPr>
              <a:spcBef>
                <a:spcPts val="250"/>
              </a:spcBef>
              <a:spcAft>
                <a:spcPts val="250"/>
              </a:spcAft>
            </a:pP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		6. หัวหน้าฝ่ายพัฒนาชุมชน					            		  อนุกรรมการและเลขานุการ</a:t>
            </a:r>
          </a:p>
          <a:p>
            <a:pPr>
              <a:spcBef>
                <a:spcPts val="250"/>
              </a:spcBef>
              <a:spcAft>
                <a:spcPts val="250"/>
              </a:spcAft>
            </a:pP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		    และสวัสดิการสังคม</a:t>
            </a:r>
          </a:p>
          <a:p>
            <a:pPr>
              <a:spcBef>
                <a:spcPts val="250"/>
              </a:spcBef>
              <a:spcAft>
                <a:spcPts val="250"/>
              </a:spcAft>
            </a:pP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		7. นักพัฒนาชุมชน สังกัดสำนักงานเขต						  อนุกรรมการและผู้ช่วยเลขานุการ</a:t>
            </a:r>
          </a:p>
          <a:p>
            <a:pPr>
              <a:spcBef>
                <a:spcPts val="250"/>
              </a:spcBef>
              <a:spcAft>
                <a:spcPts val="250"/>
              </a:spcAft>
            </a:pP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		8. นักวิชาการพัฒนาชุมชน								  อนุกรรมการและผู้ช่วยเลขานุการ</a:t>
            </a:r>
          </a:p>
          <a:p>
            <a:pPr>
              <a:spcBef>
                <a:spcPts val="250"/>
              </a:spcBef>
              <a:spcAft>
                <a:spcPts val="250"/>
              </a:spcAft>
            </a:pP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		    กองทุนพัฒนาบทบาทสตรี</a:t>
            </a:r>
          </a:p>
        </p:txBody>
      </p:sp>
      <p:sp>
        <p:nvSpPr>
          <p:cNvPr id="8" name="สี่เหลี่ยมผืนผ้า 19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0" y="-1013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sz="2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5.5 กองทุนพัฒนาบทบาทสตรีกรุงเทพมหานคร</a:t>
            </a:r>
          </a:p>
        </p:txBody>
      </p:sp>
    </p:spTree>
    <p:extLst>
      <p:ext uri="{BB962C8B-B14F-4D97-AF65-F5344CB8AC3E}">
        <p14:creationId xmlns:p14="http://schemas.microsoft.com/office/powerpoint/2010/main" val="16075068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25"/>
          <p:cNvSpPr/>
          <p:nvPr/>
        </p:nvSpPr>
        <p:spPr>
          <a:xfrm>
            <a:off x="0" y="468633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/>
          </a:p>
        </p:txBody>
      </p:sp>
      <p:sp>
        <p:nvSpPr>
          <p:cNvPr id="2" name="Pentagon 1"/>
          <p:cNvSpPr/>
          <p:nvPr/>
        </p:nvSpPr>
        <p:spPr>
          <a:xfrm>
            <a:off x="-1" y="747558"/>
            <a:ext cx="10160000" cy="629550"/>
          </a:xfrm>
          <a:prstGeom prst="homePlate">
            <a:avLst/>
          </a:prstGeom>
          <a:solidFill>
            <a:srgbClr val="FFFFB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th-TH" sz="1400" b="1" spc="-25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คณะอนุกรรมการบริหารกองทุนพัฒนาบทบาทสตรีกรุงเทพมหานคร ได้มีมติที่ประชุมคณะอนุกรรมการบริหารกองทุนพัฒนาบทบาทสตรี</a:t>
            </a: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กรุงเทพมหานคร ครั้งที่ 1/2565 เมื่อวันพุธที่ 25 พฤษภาคม 2565 ดังนี้</a:t>
            </a:r>
            <a:endParaRPr lang="en-US" sz="14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365" y="2092539"/>
            <a:ext cx="9837268" cy="25642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250"/>
              </a:spcBef>
              <a:spcAft>
                <a:spcPts val="250"/>
              </a:spcAft>
            </a:pPr>
            <a:r>
              <a:rPr lang="th-TH" sz="1333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ให้มีอำนาจหน้าที่ ดังต่อไปนี้</a:t>
            </a:r>
          </a:p>
          <a:p>
            <a:pPr algn="thaiDist">
              <a:spcBef>
                <a:spcPts val="250"/>
              </a:spcBef>
              <a:spcAft>
                <a:spcPts val="250"/>
              </a:spcAft>
            </a:pPr>
            <a:r>
              <a:rPr lang="th-TH" sz="1333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	</a:t>
            </a: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1. กำกับ ดูแล ติดตาม ส่งเสริม สนับสนุน และประสานการดำเนินงานกองทุนพัฒนาบทบาทสตรีในพื้นที่แขวง และเขตกรุงเทพมหานคร </a:t>
            </a:r>
          </a:p>
          <a:p>
            <a:pPr>
              <a:spcBef>
                <a:spcPts val="250"/>
              </a:spcBef>
              <a:spcAft>
                <a:spcPts val="250"/>
              </a:spcAft>
            </a:pP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	2. จัดทำแผนการติดตามและสนับสนุนการดำเนินงานในพื้นที่แขวง และเขตกรุงเทพมหานคร</a:t>
            </a:r>
          </a:p>
          <a:p>
            <a:pPr algn="thaiDist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	3. ตรวจสอบ กลั่นกรอง และให้ความเห็นชอบโครงการที่สมาชิกขอรับการสนับสนุนโครงการประเภทเงินทุนหมุนเวียน และโครงการประเภทเงินอุดหนุน</a:t>
            </a:r>
          </a:p>
          <a:p>
            <a:pPr>
              <a:spcBef>
                <a:spcPts val="250"/>
              </a:spcBef>
              <a:spcAft>
                <a:spcPts val="250"/>
              </a:spcAft>
            </a:pP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	4. แต่งตั้งคณะทำงานอื่น เพื่อปฏิบัติงานอย่างหนึ่งอย่างใดที่เกี่ยวข้องกับกองทุน</a:t>
            </a:r>
          </a:p>
          <a:p>
            <a:pPr>
              <a:spcBef>
                <a:spcPts val="250"/>
              </a:spcBef>
              <a:spcAft>
                <a:spcPts val="250"/>
              </a:spcAft>
            </a:pP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	5. รายงานผลการดำเนินการ ปัญหา และอุปสรรค เสนอต่อคณะอนุกรรมการบริหารกองทุนพัฒนาบทบาทสตรีกรุงเทพมหานคร</a:t>
            </a:r>
          </a:p>
          <a:p>
            <a:pPr algn="thaiDist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	6. ปฏิบัติหน้าที่ให้เป็นไปตามข้อบังคับ หรือตามที่คณะกรรมการบริหารกองทุนพัฒนาบทบาทสตรี คณะอนุกรรมการบริหารกองทุนพัฒนาบทบาทสตรีกรุงเทพมหานครมอบหมาย</a:t>
            </a:r>
          </a:p>
        </p:txBody>
      </p:sp>
      <p:sp>
        <p:nvSpPr>
          <p:cNvPr id="8" name="สี่เหลี่ยมผืนผ้า 19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0" y="-1013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sz="2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5.5 กองทุนพัฒนาบทบาทสตรีกรุงเทพมหานคร</a:t>
            </a:r>
          </a:p>
        </p:txBody>
      </p:sp>
    </p:spTree>
    <p:extLst>
      <p:ext uri="{BB962C8B-B14F-4D97-AF65-F5344CB8AC3E}">
        <p14:creationId xmlns:p14="http://schemas.microsoft.com/office/powerpoint/2010/main" val="1275111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92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95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96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97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107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108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98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99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100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104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05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06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01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102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03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93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94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35454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4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4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5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4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45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4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4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36" name="TextBox 35"/>
          <p:cNvSpPr txBox="1"/>
          <p:nvPr/>
        </p:nvSpPr>
        <p:spPr>
          <a:xfrm>
            <a:off x="422829" y="21997"/>
            <a:ext cx="6488935" cy="484748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th-TH" sz="17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2 เรื่อง รับรองรายงานการประชุม ครั้งที่ 5/2565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88310"/>
              </p:ext>
            </p:extLst>
          </p:nvPr>
        </p:nvGraphicFramePr>
        <p:xfrm>
          <a:off x="399344" y="1236391"/>
          <a:ext cx="9347200" cy="33585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00589">
                  <a:extLst>
                    <a:ext uri="{9D8B030D-6E8A-4147-A177-3AD203B41FA5}">
                      <a16:colId xmlns:a16="http://schemas.microsoft.com/office/drawing/2014/main" val="2931929888"/>
                    </a:ext>
                  </a:extLst>
                </a:gridCol>
                <a:gridCol w="5346611">
                  <a:extLst>
                    <a:ext uri="{9D8B030D-6E8A-4147-A177-3AD203B41FA5}">
                      <a16:colId xmlns:a16="http://schemas.microsoft.com/office/drawing/2014/main" val="4135339946"/>
                    </a:ext>
                  </a:extLst>
                </a:gridCol>
              </a:tblGrid>
              <a:tr h="692904"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400" spc="-3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ระเบียบวาระที่</a:t>
                      </a: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5 เรื่อง เพื่อพิจารณา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102360" algn="l"/>
                          <a:tab pos="1170305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ระเบียบวาระที่ 5.3 ขออนุมัติโครงการประเภทเงินอุดหนุน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80162"/>
                  </a:ext>
                </a:extLst>
              </a:tr>
              <a:tr h="3648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จากเดิม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แก้ไขเป็น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157069"/>
                  </a:ext>
                </a:extLst>
              </a:tr>
              <a:tr h="2300835">
                <a:tc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400" u="sng" spc="-3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ประชุมได้ร่วมพิจารณาและมีข้อเสนอแนะดังนี้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102360" algn="l"/>
                          <a:tab pos="1170305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ให้คณะกรรมการพัฒนาสตรีภาคกลาง (กพสภ.) </a:t>
                      </a:r>
                      <a:b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ภาคกลางดำเนินการปรับแก้ไขตารางการ</a:t>
                      </a:r>
                      <a:r>
                        <a:rPr lang="th-TH" sz="1400" kern="0" spc="-4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ฝึกอบรม</a:t>
                      </a:r>
                      <a:r>
                        <a:rPr lang="th-TH" sz="1400" kern="0" spc="-9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โครงการเพิ่มประสิทธิภาพคณะกรรมการพัฒนาสตรี</a:t>
                      </a:r>
                      <a:r>
                        <a:rPr lang="th-TH" sz="1400" spc="-9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ภาค </a:t>
                      </a: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(กพสภ.) ภาคกลาง และแสดงผล</a:t>
                      </a:r>
                      <a:r>
                        <a:rPr lang="th-TH" sz="1400" spc="-3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งานการส่งเสริม</a:t>
                      </a:r>
                      <a:r>
                        <a:rPr lang="en-US" sz="1400" spc="-3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en-US" sz="1400" spc="-3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spc="-3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ผ้าไทยท้องถิ่นตามความเหมาะสม</a:t>
                      </a:r>
                      <a:endParaRPr lang="en-US" sz="1400" spc="-3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49020" algn="l"/>
                          <a:tab pos="1102360" algn="l"/>
                          <a:tab pos="1170305" algn="l"/>
                          <a:tab pos="1710690" algn="l"/>
                          <a:tab pos="1938020" algn="l"/>
                          <a:tab pos="5581015" algn="l"/>
                        </a:tabLst>
                      </a:pPr>
                      <a:endParaRPr lang="th-TH" sz="1400" smtClean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49020" algn="l"/>
                          <a:tab pos="1102360" algn="l"/>
                          <a:tab pos="1170305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400" smtClean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ให้</a:t>
                      </a: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คณะกรรมการพัฒนาสตรีภาค (กพสภ.) ภาคกลางดำเนินการปรับแก้ไข</a:t>
                      </a:r>
                      <a:r>
                        <a:rPr lang="th-TH" sz="1400" spc="-30" baseline="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ตารางการฝึกอบรมโครงการเพิ่มประสิทธิภาพคณะกรรมการพัฒนาสตรีภาค </a:t>
                      </a: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(กพสภ.) ภาคกลาง </a:t>
                      </a:r>
                      <a:r>
                        <a:rPr lang="th-TH" sz="1400" b="1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ในกิจกรรมของวันที่ 2 ช่วงเวลา </a:t>
                      </a:r>
                      <a:r>
                        <a:rPr lang="th-TH" sz="1400" b="1" u="sng" spc="-7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13.00 - 16.00 น. </a:t>
                      </a:r>
                      <a:r>
                        <a:rPr lang="en-US" sz="1400" b="1" u="sng" spc="-7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en-US" sz="1400" b="1" u="sng" spc="-7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u="sng" spc="-7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การจัดนิทรรศการผ้าไทยสตรีภาคกลาง</a:t>
                      </a:r>
                      <a:r>
                        <a:rPr lang="th-TH" sz="1400" b="1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ควรจัดในวันแรกของช่วงเช้า</a:t>
                      </a:r>
                      <a:r>
                        <a:rPr lang="en-US" sz="1400" b="1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en-US" sz="1400" b="1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u="sng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เพื่อ</a:t>
                      </a:r>
                      <a:r>
                        <a:rPr lang="th-TH" sz="140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แสดงถึงผลงานของการส่งเสริมผ้าไทยท้องถิ่นตามความเหมาะสม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13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260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25"/>
          <p:cNvSpPr/>
          <p:nvPr/>
        </p:nvSpPr>
        <p:spPr>
          <a:xfrm>
            <a:off x="0" y="468633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/>
          </a:p>
        </p:txBody>
      </p:sp>
      <p:sp>
        <p:nvSpPr>
          <p:cNvPr id="2" name="Pentagon 1"/>
          <p:cNvSpPr/>
          <p:nvPr/>
        </p:nvSpPr>
        <p:spPr>
          <a:xfrm>
            <a:off x="-1" y="747558"/>
            <a:ext cx="10160000" cy="607517"/>
          </a:xfrm>
          <a:prstGeom prst="homePlate">
            <a:avLst/>
          </a:prstGeom>
          <a:solidFill>
            <a:srgbClr val="FFFFB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th-TH" sz="1400" b="1" spc="-25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คณะอนุกรรมการบริหารกองทุนพัฒนาบทบาทสตรีกรุงเทพมหานคร ได้มีมติที่ประชุมคณะอนุกรรมการบริหารกองทุนพัฒนาบทบาทสตรี</a:t>
            </a: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กรุงเทพมหานคร ครั้งที่ 1/2565 เมื่อวันพุธที่ 25 พฤษภาคม 2565 ดังนี้</a:t>
            </a:r>
            <a:endParaRPr lang="en-US" sz="14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9130" y="2146139"/>
            <a:ext cx="8116735" cy="25539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th-TH" sz="1333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 เห็นชอบการปรับคณะอนุกรรมการบริหารกองทุนพัฒนาบทบาทสตรีกรุงเทพมหานคร เพิ่มเติมอนุกรรมการ</a:t>
            </a:r>
            <a:br>
              <a:rPr lang="th-TH" sz="1333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333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จากกรุงเทพมหานคร ดังนี้</a:t>
            </a:r>
          </a:p>
          <a:p>
            <a:pPr>
              <a:spcBef>
                <a:spcPts val="250"/>
              </a:spcBef>
              <a:spcAft>
                <a:spcPts val="250"/>
              </a:spcAft>
            </a:pPr>
            <a:r>
              <a:rPr lang="th-TH" sz="1333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		</a:t>
            </a: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1. ผู้อำนวยการสำนักพัฒนาสังคม					              	รองประธานอนุกรรมการ</a:t>
            </a:r>
          </a:p>
          <a:p>
            <a:pPr>
              <a:spcBef>
                <a:spcPts val="250"/>
              </a:spcBef>
              <a:spcAft>
                <a:spcPts val="250"/>
              </a:spcAft>
            </a:pP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		2. ผู้อำนวยการสำนักงานการพัฒนาชุมชน				        	อนุกรรมการ</a:t>
            </a:r>
          </a:p>
          <a:p>
            <a:pPr>
              <a:spcBef>
                <a:spcPts val="250"/>
              </a:spcBef>
              <a:spcAft>
                <a:spcPts val="250"/>
              </a:spcAft>
            </a:pP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		    สำนักพัฒนาสังคม กรุงเทพมหานคร</a:t>
            </a:r>
          </a:p>
          <a:p>
            <a:pPr>
              <a:spcBef>
                <a:spcPts val="250"/>
              </a:spcBef>
              <a:spcAft>
                <a:spcPts val="250"/>
              </a:spcAft>
            </a:pP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		3. หัวหน้ากลุ่มงานส่งเสริมและพัฒนาชุมชน 1					อนุกรรมการ</a:t>
            </a:r>
          </a:p>
          <a:p>
            <a:pPr>
              <a:spcBef>
                <a:spcPts val="250"/>
              </a:spcBef>
              <a:spcAft>
                <a:spcPts val="250"/>
              </a:spcAft>
            </a:pP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		    สำนักงานการพัฒนาชุมชน สำนักพัฒนาสังคม กรุงเทพมหานคร</a:t>
            </a:r>
          </a:p>
          <a:p>
            <a:pPr>
              <a:lnSpc>
                <a:spcPct val="120000"/>
              </a:lnSpc>
              <a:spcBef>
                <a:spcPts val="250"/>
              </a:spcBef>
              <a:spcAft>
                <a:spcPts val="250"/>
              </a:spcAft>
            </a:pP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		4. นักพัฒนาสังคมกรุงเทพมหานคร						อนุกรรมการ</a:t>
            </a:r>
            <a:b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		    ที่รับผิดชอบงานกองทุนพัฒนาบทบาทสตรี กรุงเทพมหานคร	         	และผู้ช่วยเลขานุการ</a:t>
            </a:r>
          </a:p>
        </p:txBody>
      </p:sp>
      <p:sp>
        <p:nvSpPr>
          <p:cNvPr id="8" name="สี่เหลี่ยมผืนผ้า 19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0" y="-1013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sz="2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5.5 กองทุนพัฒนาบทบาทสตรีกรุงเทพมหานคร</a:t>
            </a:r>
          </a:p>
        </p:txBody>
      </p:sp>
    </p:spTree>
    <p:extLst>
      <p:ext uri="{BB962C8B-B14F-4D97-AF65-F5344CB8AC3E}">
        <p14:creationId xmlns:p14="http://schemas.microsoft.com/office/powerpoint/2010/main" val="78301704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311" y="742082"/>
            <a:ext cx="9956799" cy="48104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250"/>
              </a:spcBef>
              <a:spcAft>
                <a:spcPts val="250"/>
              </a:spcAft>
            </a:pPr>
            <a:r>
              <a:rPr lang="th-TH" sz="13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1. อธิบดีกรมการพัฒนาชุมชนหรือรองอธิบดีกรมการพัฒนาชุมชน ที่ได้รับมอบหมาย					ประธานอนุกรรมการ</a:t>
            </a:r>
          </a:p>
          <a:p>
            <a:pPr>
              <a:spcBef>
                <a:spcPts val="250"/>
              </a:spcBef>
              <a:spcAft>
                <a:spcPts val="250"/>
              </a:spcAft>
            </a:pPr>
            <a:r>
              <a:rPr lang="th-TH" sz="13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 ผู้อำนวยการสำนักพัฒนาสังคม							                       		รองประธานอนุกรรมการ</a:t>
            </a:r>
          </a:p>
          <a:p>
            <a:pPr>
              <a:spcBef>
                <a:spcPts val="250"/>
              </a:spcBef>
              <a:spcAft>
                <a:spcPts val="250"/>
              </a:spcAft>
            </a:pPr>
            <a:r>
              <a:rPr lang="th-TH" sz="13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 ผู้อำนวยการสำนักงานการพัฒนาชุมชน สำนักพัฒนาสังคม กรุงเทพมหานคร 				อนุกรรมการ</a:t>
            </a:r>
          </a:p>
          <a:p>
            <a:pPr>
              <a:spcBef>
                <a:spcPts val="250"/>
              </a:spcBef>
              <a:spcAft>
                <a:spcPts val="250"/>
              </a:spcAft>
            </a:pPr>
            <a:r>
              <a:rPr lang="th-TH" sz="13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 ผู้อำนวยการสำนักเสริมสร้างความเข้มแข็งชุมชน									อนุกรรมการ</a:t>
            </a:r>
          </a:p>
          <a:p>
            <a:pPr>
              <a:spcBef>
                <a:spcPts val="250"/>
              </a:spcBef>
              <a:spcAft>
                <a:spcPts val="250"/>
              </a:spcAft>
            </a:pPr>
            <a:r>
              <a:rPr lang="th-TH" sz="13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 ผู้อำนวยการกองส่งเสริมความเสมอภาคระหว่างเพศ									อนุกรรมการ</a:t>
            </a:r>
          </a:p>
          <a:p>
            <a:pPr>
              <a:spcBef>
                <a:spcPts val="250"/>
              </a:spcBef>
              <a:spcAft>
                <a:spcPts val="250"/>
              </a:spcAft>
            </a:pPr>
            <a:r>
              <a:rPr lang="th-TH" sz="13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กรมกิจการสตรีและสถาบันครอบครัว	</a:t>
            </a:r>
          </a:p>
          <a:p>
            <a:pPr>
              <a:spcBef>
                <a:spcPts val="250"/>
              </a:spcBef>
              <a:spcAft>
                <a:spcPts val="250"/>
              </a:spcAft>
            </a:pPr>
            <a:r>
              <a:rPr lang="th-TH" sz="13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6. หัวหน้ากลุ่มงานส่งเสริมและพัฒนาชุมชน 1										อนุกรรมการ</a:t>
            </a:r>
          </a:p>
          <a:p>
            <a:pPr>
              <a:spcBef>
                <a:spcPts val="250"/>
              </a:spcBef>
              <a:spcAft>
                <a:spcPts val="250"/>
              </a:spcAft>
            </a:pPr>
            <a:r>
              <a:rPr lang="th-TH" sz="13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สำนักงานการพัฒนาชุมชน สำนักพัฒนาสังคม กรุงเทพมหานคร	</a:t>
            </a:r>
          </a:p>
          <a:p>
            <a:pPr>
              <a:spcBef>
                <a:spcPts val="250"/>
              </a:spcBef>
              <a:spcAft>
                <a:spcPts val="250"/>
              </a:spcAft>
            </a:pPr>
            <a:r>
              <a:rPr lang="th-TH" sz="13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7. ผู้ทรงคุณวุฒิ จำนวนไม่เกินห้าคน ซึ่งประธานอนุกรรมการบริหารกองทุน						อนุกรรมการ</a:t>
            </a:r>
          </a:p>
          <a:p>
            <a:pPr>
              <a:spcBef>
                <a:spcPts val="250"/>
              </a:spcBef>
              <a:spcAft>
                <a:spcPts val="250"/>
              </a:spcAft>
            </a:pPr>
            <a:r>
              <a:rPr lang="th-TH" sz="13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พัฒนาบทบาทสตรีกรุงเทพมหานครแต่งตั้ง โดยความเห็นชอบของอธิบดีกรมการพัฒนาชุมชน </a:t>
            </a:r>
          </a:p>
          <a:p>
            <a:pPr>
              <a:spcBef>
                <a:spcPts val="250"/>
              </a:spcBef>
              <a:spcAft>
                <a:spcPts val="250"/>
              </a:spcAft>
            </a:pPr>
            <a:r>
              <a:rPr lang="th-TH" sz="13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จากผู้ที่มีความรู้ด้านการเงิน เศรษฐศาสตร์ การลงทุน ด้านกฎหมาย ด้านการพัฒนาชุมชนและการพัฒนาองค์กรสตรี </a:t>
            </a:r>
          </a:p>
          <a:p>
            <a:pPr>
              <a:spcBef>
                <a:spcPts val="250"/>
              </a:spcBef>
              <a:spcAft>
                <a:spcPts val="250"/>
              </a:spcAft>
            </a:pPr>
            <a:r>
              <a:rPr lang="th-TH" sz="13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หรือด้านอื่นที่เกี่ยวข้องกับกองทุน						</a:t>
            </a:r>
          </a:p>
          <a:p>
            <a:pPr>
              <a:spcBef>
                <a:spcPts val="250"/>
              </a:spcBef>
              <a:spcAft>
                <a:spcPts val="250"/>
              </a:spcAft>
            </a:pPr>
            <a:r>
              <a:rPr lang="th-TH" sz="13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8. ผู้อำนวยการสำนักงานกองทุนพัฒนาบทบาทสตรี									อนุกรรมการและเลขานุการ</a:t>
            </a:r>
          </a:p>
          <a:p>
            <a:pPr>
              <a:spcBef>
                <a:spcPts val="250"/>
              </a:spcBef>
              <a:spcAft>
                <a:spcPts val="250"/>
              </a:spcAft>
            </a:pPr>
            <a:r>
              <a:rPr lang="th-TH" sz="13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9. ผู้อำนวยการกลุ่มพัฒนาศักยภาพกองทุน										อนุกรรมการและผู้ช่วยเลขานุการ</a:t>
            </a:r>
          </a:p>
          <a:p>
            <a:pPr>
              <a:spcBef>
                <a:spcPts val="250"/>
              </a:spcBef>
              <a:spcAft>
                <a:spcPts val="250"/>
              </a:spcAft>
            </a:pPr>
            <a:r>
              <a:rPr lang="th-TH" sz="13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10. นักพัฒนาสังคม กรุงเทพมหานคร</a:t>
            </a:r>
          </a:p>
          <a:p>
            <a:pPr>
              <a:spcBef>
                <a:spcPts val="250"/>
              </a:spcBef>
              <a:spcAft>
                <a:spcPts val="250"/>
              </a:spcAft>
            </a:pPr>
            <a:r>
              <a:rPr lang="th-TH" sz="13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ที่รับผิดชอบงานกองทุนพัฒนาบทบาทสตรี									อนุกรรมการและผู้ช่วยเลขานุการ</a:t>
            </a:r>
          </a:p>
          <a:p>
            <a:pPr>
              <a:spcBef>
                <a:spcPts val="250"/>
              </a:spcBef>
              <a:spcAft>
                <a:spcPts val="250"/>
              </a:spcAft>
            </a:pPr>
            <a:r>
              <a:rPr lang="th-TH" sz="13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11. นักวิชาการพัฒนาชุมชน กลุ่มพัฒนาศักยภาพกองทุน								อนุกรรมการและผู้ช่วยเลขานุการ</a:t>
            </a:r>
          </a:p>
        </p:txBody>
      </p:sp>
      <p:sp>
        <p:nvSpPr>
          <p:cNvPr id="8" name="Pentagon 7"/>
          <p:cNvSpPr/>
          <p:nvPr/>
        </p:nvSpPr>
        <p:spPr>
          <a:xfrm>
            <a:off x="0" y="179531"/>
            <a:ext cx="6948238" cy="361737"/>
          </a:xfrm>
          <a:prstGeom prst="homePlate">
            <a:avLst/>
          </a:prstGeom>
          <a:solidFill>
            <a:srgbClr val="FFFFB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1400" b="1" spc="-25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(ร่าง) คำสั่งคณะอนุกรรมการบริหารกองทุนพัฒนาบทบาทสตรีกรุงเทพมหานคร (เพิ่มเติม)</a:t>
            </a:r>
            <a:endParaRPr lang="en-US" sz="14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7633618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25"/>
          <p:cNvSpPr/>
          <p:nvPr/>
        </p:nvSpPr>
        <p:spPr>
          <a:xfrm>
            <a:off x="0" y="468633"/>
            <a:ext cx="10160000" cy="14858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/>
          </a:p>
        </p:txBody>
      </p:sp>
      <p:sp>
        <p:nvSpPr>
          <p:cNvPr id="3" name="TextBox 2"/>
          <p:cNvSpPr txBox="1"/>
          <p:nvPr/>
        </p:nvSpPr>
        <p:spPr>
          <a:xfrm>
            <a:off x="367554" y="1521997"/>
            <a:ext cx="9424892" cy="35027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250"/>
              </a:spcBef>
              <a:spcAft>
                <a:spcPts val="250"/>
              </a:spcAft>
            </a:pPr>
            <a:r>
              <a:rPr lang="th-TH" sz="1333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ให้มีอำนาจหน้าที่ ดังต่อไปนี้</a:t>
            </a:r>
          </a:p>
          <a:p>
            <a:pPr>
              <a:spcBef>
                <a:spcPts val="250"/>
              </a:spcBef>
              <a:spcAft>
                <a:spcPts val="250"/>
              </a:spcAft>
            </a:pP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	1. บริหารงานกองทุน กำกับ ดูแล และติดตามการดำเนินงานกองทุนพัฒนาบทบาทสตรีในเขตพื้นที่กรุงเทพมหานคร</a:t>
            </a:r>
          </a:p>
          <a:p>
            <a:pPr>
              <a:spcBef>
                <a:spcPts val="250"/>
              </a:spcBef>
              <a:spcAft>
                <a:spcPts val="250"/>
              </a:spcAft>
            </a:pP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	2. จัดทำแผนการดำเนินงานและแผนปฏิบัติการประจำปีงบประมาณของกองทุนพัฒนาบทบาทสตรีกรุงเทพมหานคร</a:t>
            </a:r>
          </a:p>
          <a:p>
            <a:pPr>
              <a:spcBef>
                <a:spcPts val="250"/>
              </a:spcBef>
              <a:spcAft>
                <a:spcPts val="250"/>
              </a:spcAft>
            </a:pP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	3. ดำเนินการตามแผนการดำเนินงานประจำปีตามที่คณะกรรมการบริหารกองทุนพัฒนาบทบาทสตรีอนุมัติ</a:t>
            </a:r>
          </a:p>
          <a:p>
            <a:pPr>
              <a:spcBef>
                <a:spcPts val="250"/>
              </a:spcBef>
              <a:spcAft>
                <a:spcPts val="250"/>
              </a:spcAft>
            </a:pP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	4. พิจารณาอนุมัติโครงการที่สมาชิกขอรับการสนับสนุนโครงการประเภทเงินทุนหมุนเวียนและโครงการประเภทเงินอุดหนุน</a:t>
            </a:r>
          </a:p>
          <a:p>
            <a:pPr>
              <a:spcBef>
                <a:spcPts val="250"/>
              </a:spcBef>
              <a:spcAft>
                <a:spcPts val="250"/>
              </a:spcAft>
            </a:pP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	5. ประสาน ส่งเสริม และสนับสนุนการดำเนินงานของกองทุนและสมาชิกในเขตพื้นที่กรุงเทพมหานคร</a:t>
            </a:r>
          </a:p>
          <a:p>
            <a:pPr>
              <a:spcBef>
                <a:spcPts val="250"/>
              </a:spcBef>
              <a:spcAft>
                <a:spcPts val="250"/>
              </a:spcAft>
            </a:pP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	6. แต่งตั้งคณะทำงานขับเคลื่อนกองทุนพัฒนาบทบาทสตรีกรุงเทพมหานคร คณะทำงานขับเคลื่อนกองทุนพัฒนาบทบาทสตรีเขต</a:t>
            </a:r>
          </a:p>
          <a:p>
            <a:pPr>
              <a:spcBef>
                <a:spcPts val="250"/>
              </a:spcBef>
              <a:spcAft>
                <a:spcPts val="250"/>
              </a:spcAft>
            </a:pP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	7. แต่งตั้งอาสาสมัครผู้ประสานงานกองทุนพัฒนาบทบาทสตรีชุมชน</a:t>
            </a:r>
          </a:p>
          <a:p>
            <a:pPr>
              <a:spcBef>
                <a:spcPts val="250"/>
              </a:spcBef>
              <a:spcAft>
                <a:spcPts val="250"/>
              </a:spcAft>
            </a:pP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	8. แต่งตั้งกรรมการผู้ทรงคุณวุฒิในคณะอนุกรรมการบริหารกองทุนพัฒนาบทบาทสตรีกรุงเทพมหานคร</a:t>
            </a:r>
          </a:p>
          <a:p>
            <a:pPr>
              <a:spcBef>
                <a:spcPts val="250"/>
              </a:spcBef>
              <a:spcAft>
                <a:spcPts val="250"/>
              </a:spcAft>
            </a:pP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	9. แต่งตั้งคณะทำงานอื่น เพื่อปฏิบัติงานอย่างหนึ่งอย่างใดที่เกี่ยวข้องกับกองทุน</a:t>
            </a:r>
          </a:p>
          <a:p>
            <a:pPr>
              <a:spcBef>
                <a:spcPts val="250"/>
              </a:spcBef>
              <a:spcAft>
                <a:spcPts val="250"/>
              </a:spcAft>
            </a:pP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	10. รายงานผลการดำเนินงาน ปัญหา และอุปสรรค ในเขตพื้นที่กรุงเทพมหานคร</a:t>
            </a:r>
          </a:p>
          <a:p>
            <a:pPr>
              <a:spcBef>
                <a:spcPts val="250"/>
              </a:spcBef>
              <a:spcAft>
                <a:spcPts val="250"/>
              </a:spcAft>
            </a:pPr>
            <a:r>
              <a:rPr lang="th-TH" sz="1333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	11. ปฏิบัติหน้าที่ให้เป็นไปตามข้อบังคับ หรือตามที่คณะกรรมการบริหารกองทุนพัฒนาบทบาทสตรีมอบหมาย</a:t>
            </a:r>
          </a:p>
        </p:txBody>
      </p:sp>
      <p:sp>
        <p:nvSpPr>
          <p:cNvPr id="8" name="Pentagon 7"/>
          <p:cNvSpPr/>
          <p:nvPr/>
        </p:nvSpPr>
        <p:spPr>
          <a:xfrm>
            <a:off x="0" y="740150"/>
            <a:ext cx="6948238" cy="361737"/>
          </a:xfrm>
          <a:prstGeom prst="homePlate">
            <a:avLst/>
          </a:prstGeom>
          <a:solidFill>
            <a:srgbClr val="FFFFB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1400" b="1" spc="-25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(ร่าง) คำสั่งคณะอนุกรรมการบริหารกองทุนพัฒนาบทบาทสตรีกรุงเทพมหานคร (เพิ่มเติม)</a:t>
            </a:r>
            <a:endParaRPr lang="en-US" sz="14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9" name="สี่เหลี่ยมผืนผ้า 19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0" y="-1013"/>
            <a:ext cx="10160000" cy="46964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sz="2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5.5 กองทุนพัฒนาบทบาทสตรีกรุงเทพมหานคร</a:t>
            </a:r>
          </a:p>
        </p:txBody>
      </p:sp>
    </p:spTree>
    <p:extLst>
      <p:ext uri="{BB962C8B-B14F-4D97-AF65-F5344CB8AC3E}">
        <p14:creationId xmlns:p14="http://schemas.microsoft.com/office/powerpoint/2010/main" val="114772587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0" y="2857500"/>
            <a:ext cx="10160000" cy="826182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th-TH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6.1 ........................................................................</a:t>
            </a:r>
            <a:endParaRPr lang="en-US" sz="24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36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39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40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41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51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52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42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43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44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48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9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50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45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46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47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37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38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46471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64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69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0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71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72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65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66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67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68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34" name="TextBox 33"/>
          <p:cNvSpPr txBox="1"/>
          <p:nvPr/>
        </p:nvSpPr>
        <p:spPr>
          <a:xfrm>
            <a:off x="1233031" y="27015"/>
            <a:ext cx="3617682" cy="431657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th-TH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6 เรื่อง อื่น ๆ</a:t>
            </a:r>
          </a:p>
        </p:txBody>
      </p:sp>
    </p:spTree>
    <p:extLst>
      <p:ext uri="{BB962C8B-B14F-4D97-AF65-F5344CB8AC3E}">
        <p14:creationId xmlns:p14="http://schemas.microsoft.com/office/powerpoint/2010/main" val="64145797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0" y="938275"/>
            <a:ext cx="10160000" cy="2004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3893981" y="713852"/>
            <a:ext cx="2186246" cy="46964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จบการนำเสนอ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96F3EC21-AAC5-476B-B1C1-35D49DD355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195" y="1378866"/>
            <a:ext cx="2270699" cy="3406049"/>
          </a:xfrm>
          <a:prstGeom prst="rect">
            <a:avLst/>
          </a:prstGeom>
        </p:spPr>
      </p:pic>
      <p:pic>
        <p:nvPicPr>
          <p:cNvPr id="31" name="Picture 8">
            <a:extLst>
              <a:ext uri="{FF2B5EF4-FFF2-40B4-BE49-F238E27FC236}">
                <a16:creationId xmlns:a16="http://schemas.microsoft.com/office/drawing/2014/main" id="{47B5F5A1-60DF-468C-BD07-82DE86DAF5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984" y="1811356"/>
            <a:ext cx="2386479" cy="2617111"/>
          </a:xfrm>
          <a:prstGeom prst="rect">
            <a:avLst/>
          </a:prstGeom>
        </p:spPr>
      </p:pic>
      <p:grpSp>
        <p:nvGrpSpPr>
          <p:cNvPr id="22" name="Graphic 308">
            <a:extLst>
              <a:ext uri="{FF2B5EF4-FFF2-40B4-BE49-F238E27FC236}">
                <a16:creationId xmlns:a16="http://schemas.microsoft.com/office/drawing/2014/main" id="{B6740ED8-7285-4532-ACCD-7C68593CB5FA}"/>
              </a:ext>
            </a:extLst>
          </p:cNvPr>
          <p:cNvGrpSpPr/>
          <p:nvPr/>
        </p:nvGrpSpPr>
        <p:grpSpPr>
          <a:xfrm flipV="1">
            <a:off x="2877374" y="4769757"/>
            <a:ext cx="4219460" cy="372678"/>
            <a:chOff x="4767262" y="3338512"/>
            <a:chExt cx="2654141" cy="179451"/>
          </a:xfrm>
          <a:solidFill>
            <a:srgbClr val="B97449"/>
          </a:solidFill>
        </p:grpSpPr>
        <p:sp>
          <p:nvSpPr>
            <p:cNvPr id="23" name="Freeform: Shape 2">
              <a:extLst>
                <a:ext uri="{FF2B5EF4-FFF2-40B4-BE49-F238E27FC236}">
                  <a16:creationId xmlns:a16="http://schemas.microsoft.com/office/drawing/2014/main" id="{12C14B07-ECB8-445A-9838-01C37EA58196}"/>
                </a:ext>
              </a:extLst>
            </p:cNvPr>
            <p:cNvSpPr/>
            <p:nvPr/>
          </p:nvSpPr>
          <p:spPr>
            <a:xfrm>
              <a:off x="6013798" y="3338512"/>
              <a:ext cx="158305" cy="179451"/>
            </a:xfrm>
            <a:custGeom>
              <a:avLst/>
              <a:gdLst>
                <a:gd name="connsiteX0" fmla="*/ 110585 w 158305"/>
                <a:gd name="connsiteY0" fmla="*/ 59722 h 179451"/>
                <a:gd name="connsiteX1" fmla="*/ 79153 w 158305"/>
                <a:gd name="connsiteY1" fmla="*/ 0 h 179451"/>
                <a:gd name="connsiteX2" fmla="*/ 47720 w 158305"/>
                <a:gd name="connsiteY2" fmla="*/ 59722 h 179451"/>
                <a:gd name="connsiteX3" fmla="*/ 0 w 158305"/>
                <a:gd name="connsiteY3" fmla="*/ 89726 h 179451"/>
                <a:gd name="connsiteX4" fmla="*/ 47720 w 158305"/>
                <a:gd name="connsiteY4" fmla="*/ 119729 h 179451"/>
                <a:gd name="connsiteX5" fmla="*/ 79153 w 158305"/>
                <a:gd name="connsiteY5" fmla="*/ 179451 h 179451"/>
                <a:gd name="connsiteX6" fmla="*/ 110585 w 158305"/>
                <a:gd name="connsiteY6" fmla="*/ 119729 h 179451"/>
                <a:gd name="connsiteX7" fmla="*/ 158306 w 158305"/>
                <a:gd name="connsiteY7" fmla="*/ 89726 h 179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305" h="179451">
                  <a:moveTo>
                    <a:pt x="110585" y="59722"/>
                  </a:moveTo>
                  <a:lnTo>
                    <a:pt x="79153" y="0"/>
                  </a:lnTo>
                  <a:lnTo>
                    <a:pt x="47720" y="59722"/>
                  </a:lnTo>
                  <a:lnTo>
                    <a:pt x="0" y="89726"/>
                  </a:lnTo>
                  <a:lnTo>
                    <a:pt x="47720" y="119729"/>
                  </a:lnTo>
                  <a:lnTo>
                    <a:pt x="79153" y="179451"/>
                  </a:lnTo>
                  <a:lnTo>
                    <a:pt x="110585" y="119729"/>
                  </a:lnTo>
                  <a:lnTo>
                    <a:pt x="158306" y="897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" name="Freeform: Shape 3">
              <a:extLst>
                <a:ext uri="{FF2B5EF4-FFF2-40B4-BE49-F238E27FC236}">
                  <a16:creationId xmlns:a16="http://schemas.microsoft.com/office/drawing/2014/main" id="{6F480818-8BBD-4D89-9762-95F220C1E8DB}"/>
                </a:ext>
              </a:extLst>
            </p:cNvPr>
            <p:cNvSpPr/>
            <p:nvPr/>
          </p:nvSpPr>
          <p:spPr>
            <a:xfrm>
              <a:off x="4767262" y="3417188"/>
              <a:ext cx="1143381" cy="22097"/>
            </a:xfrm>
            <a:custGeom>
              <a:avLst/>
              <a:gdLst>
                <a:gd name="connsiteX0" fmla="*/ 1143381 w 1143381"/>
                <a:gd name="connsiteY0" fmla="*/ 11049 h 22097"/>
                <a:gd name="connsiteX1" fmla="*/ 857536 w 1143381"/>
                <a:gd name="connsiteY1" fmla="*/ 19621 h 22097"/>
                <a:gd name="connsiteX2" fmla="*/ 571691 w 1143381"/>
                <a:gd name="connsiteY2" fmla="*/ 22098 h 22097"/>
                <a:gd name="connsiteX3" fmla="*/ 285845 w 1143381"/>
                <a:gd name="connsiteY3" fmla="*/ 19717 h 22097"/>
                <a:gd name="connsiteX4" fmla="*/ 0 w 1143381"/>
                <a:gd name="connsiteY4" fmla="*/ 11049 h 22097"/>
                <a:gd name="connsiteX5" fmla="*/ 285845 w 1143381"/>
                <a:gd name="connsiteY5" fmla="*/ 2381 h 22097"/>
                <a:gd name="connsiteX6" fmla="*/ 571691 w 1143381"/>
                <a:gd name="connsiteY6" fmla="*/ 0 h 22097"/>
                <a:gd name="connsiteX7" fmla="*/ 857536 w 1143381"/>
                <a:gd name="connsiteY7" fmla="*/ 2477 h 22097"/>
                <a:gd name="connsiteX8" fmla="*/ 1143381 w 1143381"/>
                <a:gd name="connsiteY8" fmla="*/ 11049 h 2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381" h="22097">
                  <a:moveTo>
                    <a:pt x="1143381" y="11049"/>
                  </a:moveTo>
                  <a:cubicBezTo>
                    <a:pt x="1048131" y="15335"/>
                    <a:pt x="952786" y="18193"/>
                    <a:pt x="857536" y="19621"/>
                  </a:cubicBezTo>
                  <a:cubicBezTo>
                    <a:pt x="762286" y="21431"/>
                    <a:pt x="666940" y="21812"/>
                    <a:pt x="571691" y="22098"/>
                  </a:cubicBezTo>
                  <a:cubicBezTo>
                    <a:pt x="476441" y="21908"/>
                    <a:pt x="381095" y="21431"/>
                    <a:pt x="285845" y="19717"/>
                  </a:cubicBezTo>
                  <a:cubicBezTo>
                    <a:pt x="190595" y="18193"/>
                    <a:pt x="95250" y="15335"/>
                    <a:pt x="0" y="11049"/>
                  </a:cubicBezTo>
                  <a:cubicBezTo>
                    <a:pt x="95250" y="6763"/>
                    <a:pt x="190595" y="3905"/>
                    <a:pt x="285845" y="2381"/>
                  </a:cubicBezTo>
                  <a:cubicBezTo>
                    <a:pt x="381095" y="667"/>
                    <a:pt x="476441" y="190"/>
                    <a:pt x="571691" y="0"/>
                  </a:cubicBezTo>
                  <a:cubicBezTo>
                    <a:pt x="666940" y="190"/>
                    <a:pt x="762286" y="667"/>
                    <a:pt x="857536" y="2477"/>
                  </a:cubicBezTo>
                  <a:cubicBezTo>
                    <a:pt x="952881" y="3905"/>
                    <a:pt x="1048131" y="6763"/>
                    <a:pt x="1143381" y="11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5" name="Freeform: Shape 4">
              <a:extLst>
                <a:ext uri="{FF2B5EF4-FFF2-40B4-BE49-F238E27FC236}">
                  <a16:creationId xmlns:a16="http://schemas.microsoft.com/office/drawing/2014/main" id="{09103FAC-4F6E-4B33-AE91-CEB00BC1E487}"/>
                </a:ext>
              </a:extLst>
            </p:cNvPr>
            <p:cNvSpPr/>
            <p:nvPr/>
          </p:nvSpPr>
          <p:spPr>
            <a:xfrm>
              <a:off x="6278022" y="3417188"/>
              <a:ext cx="1143380" cy="22097"/>
            </a:xfrm>
            <a:custGeom>
              <a:avLst/>
              <a:gdLst>
                <a:gd name="connsiteX0" fmla="*/ 1143381 w 1143380"/>
                <a:gd name="connsiteY0" fmla="*/ 11049 h 22097"/>
                <a:gd name="connsiteX1" fmla="*/ 857536 w 1143380"/>
                <a:gd name="connsiteY1" fmla="*/ 19621 h 22097"/>
                <a:gd name="connsiteX2" fmla="*/ 571691 w 1143380"/>
                <a:gd name="connsiteY2" fmla="*/ 22098 h 22097"/>
                <a:gd name="connsiteX3" fmla="*/ 285845 w 1143380"/>
                <a:gd name="connsiteY3" fmla="*/ 19717 h 22097"/>
                <a:gd name="connsiteX4" fmla="*/ 0 w 1143380"/>
                <a:gd name="connsiteY4" fmla="*/ 11049 h 22097"/>
                <a:gd name="connsiteX5" fmla="*/ 285845 w 1143380"/>
                <a:gd name="connsiteY5" fmla="*/ 2381 h 22097"/>
                <a:gd name="connsiteX6" fmla="*/ 571691 w 1143380"/>
                <a:gd name="connsiteY6" fmla="*/ 0 h 22097"/>
                <a:gd name="connsiteX7" fmla="*/ 857536 w 1143380"/>
                <a:gd name="connsiteY7" fmla="*/ 2477 h 22097"/>
                <a:gd name="connsiteX8" fmla="*/ 1143381 w 1143380"/>
                <a:gd name="connsiteY8" fmla="*/ 11049 h 2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380" h="22097">
                  <a:moveTo>
                    <a:pt x="1143381" y="11049"/>
                  </a:moveTo>
                  <a:cubicBezTo>
                    <a:pt x="1048131" y="15335"/>
                    <a:pt x="952786" y="18193"/>
                    <a:pt x="857536" y="19621"/>
                  </a:cubicBezTo>
                  <a:cubicBezTo>
                    <a:pt x="762286" y="21431"/>
                    <a:pt x="666941" y="21812"/>
                    <a:pt x="571691" y="22098"/>
                  </a:cubicBezTo>
                  <a:cubicBezTo>
                    <a:pt x="476441" y="21908"/>
                    <a:pt x="381095" y="21431"/>
                    <a:pt x="285845" y="19717"/>
                  </a:cubicBezTo>
                  <a:cubicBezTo>
                    <a:pt x="190595" y="18288"/>
                    <a:pt x="95250" y="15430"/>
                    <a:pt x="0" y="11049"/>
                  </a:cubicBezTo>
                  <a:cubicBezTo>
                    <a:pt x="95250" y="6763"/>
                    <a:pt x="190595" y="3905"/>
                    <a:pt x="285845" y="2381"/>
                  </a:cubicBezTo>
                  <a:cubicBezTo>
                    <a:pt x="381095" y="667"/>
                    <a:pt x="476441" y="190"/>
                    <a:pt x="571691" y="0"/>
                  </a:cubicBezTo>
                  <a:cubicBezTo>
                    <a:pt x="666941" y="190"/>
                    <a:pt x="762286" y="667"/>
                    <a:pt x="857536" y="2477"/>
                  </a:cubicBezTo>
                  <a:cubicBezTo>
                    <a:pt x="952786" y="3905"/>
                    <a:pt x="1048131" y="6763"/>
                    <a:pt x="1143381" y="11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13" name="กลุ่ม 112">
            <a:extLst>
              <a:ext uri="{FF2B5EF4-FFF2-40B4-BE49-F238E27FC236}">
                <a16:creationId xmlns:a16="http://schemas.microsoft.com/office/drawing/2014/main" id="{779AF26F-A827-4021-A29D-40B01C6E07CD}"/>
              </a:ext>
            </a:extLst>
          </p:cNvPr>
          <p:cNvGrpSpPr/>
          <p:nvPr/>
        </p:nvGrpSpPr>
        <p:grpSpPr>
          <a:xfrm>
            <a:off x="1" y="5280546"/>
            <a:ext cx="10151541" cy="490753"/>
            <a:chOff x="0" y="4752491"/>
            <a:chExt cx="9136387" cy="441678"/>
          </a:xfrm>
        </p:grpSpPr>
        <p:grpSp>
          <p:nvGrpSpPr>
            <p:cNvPr id="114" name="กลุ่ม 113">
              <a:extLst>
                <a:ext uri="{FF2B5EF4-FFF2-40B4-BE49-F238E27FC236}">
                  <a16:creationId xmlns:a16="http://schemas.microsoft.com/office/drawing/2014/main" id="{1EFB1955-7E24-418B-B6A7-4CACE8070249}"/>
                </a:ext>
              </a:extLst>
            </p:cNvPr>
            <p:cNvGrpSpPr/>
            <p:nvPr/>
          </p:nvGrpSpPr>
          <p:grpSpPr>
            <a:xfrm>
              <a:off x="0" y="4752491"/>
              <a:ext cx="9136387" cy="441678"/>
              <a:chOff x="0" y="4627922"/>
              <a:chExt cx="9136387" cy="585694"/>
            </a:xfrm>
          </p:grpSpPr>
          <p:pic>
            <p:nvPicPr>
              <p:cNvPr id="116" name="Picture 20">
                <a:extLst>
                  <a:ext uri="{FF2B5EF4-FFF2-40B4-BE49-F238E27FC236}">
                    <a16:creationId xmlns:a16="http://schemas.microsoft.com/office/drawing/2014/main" id="{2015B1E0-6176-4652-BAA6-1B6C3D31DB7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495590" y="4692423"/>
                <a:ext cx="1217329" cy="521193"/>
              </a:xfrm>
              <a:prstGeom prst="rect">
                <a:avLst/>
              </a:prstGeom>
            </p:spPr>
          </p:pic>
          <p:pic>
            <p:nvPicPr>
              <p:cNvPr id="117" name="Picture 21">
                <a:extLst>
                  <a:ext uri="{FF2B5EF4-FFF2-40B4-BE49-F238E27FC236}">
                    <a16:creationId xmlns:a16="http://schemas.microsoft.com/office/drawing/2014/main" id="{A2DA2105-D47B-4EFC-899C-D6B4381FB4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5207" y="4798459"/>
                <a:ext cx="864127" cy="296250"/>
              </a:xfrm>
              <a:prstGeom prst="rect">
                <a:avLst/>
              </a:prstGeom>
            </p:spPr>
          </p:pic>
          <p:grpSp>
            <p:nvGrpSpPr>
              <p:cNvPr id="118" name="กลุ่ม 1">
                <a:extLst>
                  <a:ext uri="{FF2B5EF4-FFF2-40B4-BE49-F238E27FC236}">
                    <a16:creationId xmlns:a16="http://schemas.microsoft.com/office/drawing/2014/main" id="{78AFB3BC-7492-44D2-A8C2-89FA42575F44}"/>
                  </a:ext>
                </a:extLst>
              </p:cNvPr>
              <p:cNvGrpSpPr/>
              <p:nvPr/>
            </p:nvGrpSpPr>
            <p:grpSpPr>
              <a:xfrm>
                <a:off x="7276485" y="4795993"/>
                <a:ext cx="522574" cy="295287"/>
                <a:chOff x="8545578" y="6260023"/>
                <a:chExt cx="1654218" cy="620377"/>
              </a:xfrm>
            </p:grpSpPr>
            <p:pic>
              <p:nvPicPr>
                <p:cNvPr id="128" name="Picture 35">
                  <a:extLst>
                    <a:ext uri="{FF2B5EF4-FFF2-40B4-BE49-F238E27FC236}">
                      <a16:creationId xmlns:a16="http://schemas.microsoft.com/office/drawing/2014/main" id="{EFC48196-57AA-4CA4-A268-C4000FB4FB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5578" y="6260023"/>
                  <a:ext cx="1048502" cy="620377"/>
                </a:xfrm>
                <a:prstGeom prst="rect">
                  <a:avLst/>
                </a:prstGeom>
              </p:spPr>
            </p:pic>
            <p:pic>
              <p:nvPicPr>
                <p:cNvPr id="129" name="Picture 36">
                  <a:extLst>
                    <a:ext uri="{FF2B5EF4-FFF2-40B4-BE49-F238E27FC236}">
                      <a16:creationId xmlns:a16="http://schemas.microsoft.com/office/drawing/2014/main" id="{96D14D55-79F2-40D5-A1B4-807EE6C213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33779" y="6271358"/>
                  <a:ext cx="566017" cy="566018"/>
                </a:xfrm>
                <a:prstGeom prst="rect">
                  <a:avLst/>
                </a:prstGeom>
              </p:spPr>
            </p:pic>
          </p:grpSp>
          <p:pic>
            <p:nvPicPr>
              <p:cNvPr id="119" name="Picture 24">
                <a:extLst>
                  <a:ext uri="{FF2B5EF4-FFF2-40B4-BE49-F238E27FC236}">
                    <a16:creationId xmlns:a16="http://schemas.microsoft.com/office/drawing/2014/main" id="{7B672B68-0747-4464-9C9B-53C40C66A3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73728" y="4627922"/>
                <a:ext cx="331226" cy="532337"/>
              </a:xfrm>
              <a:prstGeom prst="rect">
                <a:avLst/>
              </a:prstGeom>
            </p:spPr>
          </p:pic>
          <p:pic>
            <p:nvPicPr>
              <p:cNvPr id="120" name="Picture 25">
                <a:extLst>
                  <a:ext uri="{FF2B5EF4-FFF2-40B4-BE49-F238E27FC236}">
                    <a16:creationId xmlns:a16="http://schemas.microsoft.com/office/drawing/2014/main" id="{60D1DF80-DD15-4DEC-B5FB-1B135C8EC0E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659766" y="4693074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121" name="กลุ่ม 7">
                <a:extLst>
                  <a:ext uri="{FF2B5EF4-FFF2-40B4-BE49-F238E27FC236}">
                    <a16:creationId xmlns:a16="http://schemas.microsoft.com/office/drawing/2014/main" id="{0F06E5A4-F7EC-453D-AFEB-A6F1628D3419}"/>
                  </a:ext>
                </a:extLst>
              </p:cNvPr>
              <p:cNvGrpSpPr/>
              <p:nvPr/>
            </p:nvGrpSpPr>
            <p:grpSpPr>
              <a:xfrm>
                <a:off x="0" y="4651321"/>
                <a:ext cx="4488393" cy="520252"/>
                <a:chOff x="-16306" y="6441924"/>
                <a:chExt cx="6215903" cy="428468"/>
              </a:xfrm>
            </p:grpSpPr>
            <p:sp>
              <p:nvSpPr>
                <p:cNvPr id="125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908E4B-0F06-43BD-93BB-A2FB6248A7BB}"/>
                    </a:ext>
                  </a:extLst>
                </p:cNvPr>
                <p:cNvSpPr/>
                <p:nvPr/>
              </p:nvSpPr>
              <p:spPr>
                <a:xfrm>
                  <a:off x="-16306" y="6517325"/>
                  <a:ext cx="595714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26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77EB22F-4481-4711-882E-17F8DF7F9362}"/>
                    </a:ext>
                  </a:extLst>
                </p:cNvPr>
                <p:cNvSpPr/>
                <p:nvPr/>
              </p:nvSpPr>
              <p:spPr>
                <a:xfrm>
                  <a:off x="-12113" y="6441924"/>
                  <a:ext cx="6047640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27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8046DDC1-D1F0-4190-873E-AD8D02A4BFBD}"/>
                    </a:ext>
                  </a:extLst>
                </p:cNvPr>
                <p:cNvSpPr/>
                <p:nvPr/>
              </p:nvSpPr>
              <p:spPr>
                <a:xfrm>
                  <a:off x="5674715" y="6443702"/>
                  <a:ext cx="524882" cy="426690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22" name="กลุ่ม 4">
                <a:extLst>
                  <a:ext uri="{FF2B5EF4-FFF2-40B4-BE49-F238E27FC236}">
                    <a16:creationId xmlns:a16="http://schemas.microsoft.com/office/drawing/2014/main" id="{8F72441D-E50B-4533-AEF6-E60CB0FDB991}"/>
                  </a:ext>
                </a:extLst>
              </p:cNvPr>
              <p:cNvGrpSpPr/>
              <p:nvPr/>
            </p:nvGrpSpPr>
            <p:grpSpPr>
              <a:xfrm>
                <a:off x="8062498" y="4638393"/>
                <a:ext cx="1073889" cy="500781"/>
                <a:chOff x="10426806" y="6430401"/>
                <a:chExt cx="1765194" cy="427599"/>
              </a:xfrm>
            </p:grpSpPr>
            <p:sp>
              <p:nvSpPr>
                <p:cNvPr id="123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37C2A04B-8BA8-4581-80BF-365888328136}"/>
                    </a:ext>
                  </a:extLst>
                </p:cNvPr>
                <p:cNvSpPr/>
                <p:nvPr/>
              </p:nvSpPr>
              <p:spPr>
                <a:xfrm>
                  <a:off x="10426806" y="6430401"/>
                  <a:ext cx="1760999" cy="426691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24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F9AD739E-4BB0-4B9B-82D4-4C24D8B338A5}"/>
                    </a:ext>
                  </a:extLst>
                </p:cNvPr>
                <p:cNvSpPr/>
                <p:nvPr/>
              </p:nvSpPr>
              <p:spPr>
                <a:xfrm>
                  <a:off x="10431001" y="6517325"/>
                  <a:ext cx="1760999" cy="340675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sp>
          <p:nvSpPr>
            <p:cNvPr id="115" name="รูปแบบอิสระ: รูปร่าง 49">
              <a:extLst>
                <a:ext uri="{FF2B5EF4-FFF2-40B4-BE49-F238E27FC236}">
                  <a16:creationId xmlns:a16="http://schemas.microsoft.com/office/drawing/2014/main" id="{9ACBE415-A79D-4714-B92A-5D0362E1E506}"/>
                </a:ext>
              </a:extLst>
            </p:cNvPr>
            <p:cNvSpPr/>
            <p:nvPr/>
          </p:nvSpPr>
          <p:spPr>
            <a:xfrm rot="351101">
              <a:off x="7967827" y="4753458"/>
              <a:ext cx="379008" cy="390700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35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40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1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2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43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36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37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38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39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</p:spTree>
    <p:extLst>
      <p:ext uri="{BB962C8B-B14F-4D97-AF65-F5344CB8AC3E}">
        <p14:creationId xmlns:p14="http://schemas.microsoft.com/office/powerpoint/2010/main" val="3156735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/>
          <p:cNvGrpSpPr/>
          <p:nvPr/>
        </p:nvGrpSpPr>
        <p:grpSpPr>
          <a:xfrm>
            <a:off x="-23582" y="5255550"/>
            <a:ext cx="10183589" cy="510191"/>
            <a:chOff x="-23582" y="5255550"/>
            <a:chExt cx="10183589" cy="510191"/>
          </a:xfrm>
        </p:grpSpPr>
        <p:grpSp>
          <p:nvGrpSpPr>
            <p:cNvPr id="92" name="กลุ่ม 1">
              <a:extLst>
                <a:ext uri="{FF2B5EF4-FFF2-40B4-BE49-F238E27FC236}">
                  <a16:creationId xmlns:a16="http://schemas.microsoft.com/office/drawing/2014/main" id="{58DAA6D8-19A9-434E-BD10-9F227ECAADEE}"/>
                </a:ext>
              </a:extLst>
            </p:cNvPr>
            <p:cNvGrpSpPr/>
            <p:nvPr/>
          </p:nvGrpSpPr>
          <p:grpSpPr>
            <a:xfrm>
              <a:off x="-23582" y="5274989"/>
              <a:ext cx="10183589" cy="490752"/>
              <a:chOff x="-21225" y="4621292"/>
              <a:chExt cx="9165231" cy="585693"/>
            </a:xfrm>
          </p:grpSpPr>
          <p:pic>
            <p:nvPicPr>
              <p:cNvPr id="95" name="Picture 2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06"/>
              <a:stretch/>
            </p:blipFill>
            <p:spPr>
              <a:xfrm>
                <a:off x="4152960" y="4685794"/>
                <a:ext cx="1217329" cy="521191"/>
              </a:xfrm>
              <a:prstGeom prst="rect">
                <a:avLst/>
              </a:prstGeom>
            </p:spPr>
          </p:pic>
          <p:pic>
            <p:nvPicPr>
              <p:cNvPr id="96" name="Picture 2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577" y="4791832"/>
                <a:ext cx="864127" cy="296252"/>
              </a:xfrm>
              <a:prstGeom prst="rect">
                <a:avLst/>
              </a:prstGeom>
            </p:spPr>
          </p:pic>
          <p:grpSp>
            <p:nvGrpSpPr>
              <p:cNvPr id="97" name="กลุ่ม 1"/>
              <p:cNvGrpSpPr/>
              <p:nvPr/>
            </p:nvGrpSpPr>
            <p:grpSpPr>
              <a:xfrm>
                <a:off x="6933856" y="4789366"/>
                <a:ext cx="522575" cy="295287"/>
                <a:chOff x="7460978" y="6246097"/>
                <a:chExt cx="1654220" cy="620377"/>
              </a:xfrm>
            </p:grpSpPr>
            <p:pic>
              <p:nvPicPr>
                <p:cNvPr id="107" name="Picture 3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0978" y="6246097"/>
                  <a:ext cx="1048501" cy="620377"/>
                </a:xfrm>
                <a:prstGeom prst="rect">
                  <a:avLst/>
                </a:prstGeom>
              </p:spPr>
            </p:pic>
            <p:pic>
              <p:nvPicPr>
                <p:cNvPr id="108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49182" y="6257433"/>
                  <a:ext cx="566016" cy="566017"/>
                </a:xfrm>
                <a:prstGeom prst="rect">
                  <a:avLst/>
                </a:prstGeom>
              </p:spPr>
            </p:pic>
          </p:grpSp>
          <p:pic>
            <p:nvPicPr>
              <p:cNvPr id="98" name="Pictur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1097" y="4621294"/>
                <a:ext cx="331226" cy="532336"/>
              </a:xfrm>
              <a:prstGeom prst="rect">
                <a:avLst/>
              </a:prstGeom>
            </p:spPr>
          </p:pic>
          <p:pic>
            <p:nvPicPr>
              <p:cNvPr id="99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64"/>
              <a:stretch/>
            </p:blipFill>
            <p:spPr>
              <a:xfrm>
                <a:off x="5317137" y="4686447"/>
                <a:ext cx="349966" cy="486042"/>
              </a:xfrm>
              <a:prstGeom prst="rect">
                <a:avLst/>
              </a:prstGeom>
            </p:spPr>
          </p:pic>
          <p:grpSp>
            <p:nvGrpSpPr>
              <p:cNvPr id="100" name="กลุ่ม 7">
                <a:extLst>
                  <a:ext uri="{FF2B5EF4-FFF2-40B4-BE49-F238E27FC236}">
                    <a16:creationId xmlns:a16="http://schemas.microsoft.com/office/drawing/2014/main" id="{30C28730-7CDF-4231-A774-6A7122EB4AEA}"/>
                  </a:ext>
                </a:extLst>
              </p:cNvPr>
              <p:cNvGrpSpPr/>
              <p:nvPr/>
            </p:nvGrpSpPr>
            <p:grpSpPr>
              <a:xfrm>
                <a:off x="-21225" y="4641133"/>
                <a:ext cx="4301561" cy="518093"/>
                <a:chOff x="-45701" y="6433550"/>
                <a:chExt cx="5957163" cy="426691"/>
              </a:xfrm>
            </p:grpSpPr>
            <p:sp>
              <p:nvSpPr>
                <p:cNvPr id="104" name="รูปแบบอิสระ: รูปร่าง 55">
                  <a:extLst>
                    <a:ext uri="{FF2B5EF4-FFF2-40B4-BE49-F238E27FC236}">
                      <a16:creationId xmlns:a16="http://schemas.microsoft.com/office/drawing/2014/main" id="{447532BC-F1AF-418B-B954-69A21822D4D1}"/>
                    </a:ext>
                  </a:extLst>
                </p:cNvPr>
                <p:cNvSpPr/>
                <p:nvPr/>
              </p:nvSpPr>
              <p:spPr>
                <a:xfrm>
                  <a:off x="-16308" y="6508953"/>
                  <a:ext cx="5690510" cy="339767"/>
                </a:xfrm>
                <a:custGeom>
                  <a:avLst/>
                  <a:gdLst>
                    <a:gd name="connsiteX0" fmla="*/ 0 w 6028447"/>
                    <a:gd name="connsiteY0" fmla="*/ 0 h 339767"/>
                    <a:gd name="connsiteX1" fmla="*/ 6028447 w 6028447"/>
                    <a:gd name="connsiteY1" fmla="*/ 0 h 339767"/>
                    <a:gd name="connsiteX2" fmla="*/ 5679852 w 6028447"/>
                    <a:gd name="connsiteY2" fmla="*/ 339767 h 339767"/>
                    <a:gd name="connsiteX3" fmla="*/ 0 w 6028447"/>
                    <a:gd name="connsiteY3" fmla="*/ 339767 h 339767"/>
                    <a:gd name="connsiteX4" fmla="*/ 0 w 6028447"/>
                    <a:gd name="connsiteY4" fmla="*/ 0 h 339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28447" h="339767">
                      <a:moveTo>
                        <a:pt x="0" y="0"/>
                      </a:moveTo>
                      <a:lnTo>
                        <a:pt x="6028447" y="0"/>
                      </a:lnTo>
                      <a:lnTo>
                        <a:pt x="5679852" y="339767"/>
                      </a:lnTo>
                      <a:lnTo>
                        <a:pt x="0" y="3397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05" name="รูปแบบอิสระ: รูปร่าง 50">
                  <a:extLst>
                    <a:ext uri="{FF2B5EF4-FFF2-40B4-BE49-F238E27FC236}">
                      <a16:creationId xmlns:a16="http://schemas.microsoft.com/office/drawing/2014/main" id="{72AD55B9-27A4-40A2-86AD-A09FD1FBB379}"/>
                    </a:ext>
                  </a:extLst>
                </p:cNvPr>
                <p:cNvSpPr/>
                <p:nvPr/>
              </p:nvSpPr>
              <p:spPr>
                <a:xfrm>
                  <a:off x="-45701" y="6433550"/>
                  <a:ext cx="5814597" cy="426691"/>
                </a:xfrm>
                <a:custGeom>
                  <a:avLst/>
                  <a:gdLst>
                    <a:gd name="connsiteX0" fmla="*/ 0 w 6123140"/>
                    <a:gd name="connsiteY0" fmla="*/ 0 h 426691"/>
                    <a:gd name="connsiteX1" fmla="*/ 6123140 w 6123140"/>
                    <a:gd name="connsiteY1" fmla="*/ 0 h 426691"/>
                    <a:gd name="connsiteX2" fmla="*/ 6008569 w 6123140"/>
                    <a:gd name="connsiteY2" fmla="*/ 111669 h 426691"/>
                    <a:gd name="connsiteX3" fmla="*/ 5685361 w 6123140"/>
                    <a:gd name="connsiteY3" fmla="*/ 426691 h 426691"/>
                    <a:gd name="connsiteX4" fmla="*/ 5679852 w 6123140"/>
                    <a:gd name="connsiteY4" fmla="*/ 426691 h 426691"/>
                    <a:gd name="connsiteX5" fmla="*/ 6028447 w 6123140"/>
                    <a:gd name="connsiteY5" fmla="*/ 86924 h 426691"/>
                    <a:gd name="connsiteX6" fmla="*/ 0 w 6123140"/>
                    <a:gd name="connsiteY6" fmla="*/ 86924 h 426691"/>
                    <a:gd name="connsiteX7" fmla="*/ 0 w 6123140"/>
                    <a:gd name="connsiteY7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123140" h="426691">
                      <a:moveTo>
                        <a:pt x="0" y="0"/>
                      </a:moveTo>
                      <a:lnTo>
                        <a:pt x="6123140" y="0"/>
                      </a:lnTo>
                      <a:lnTo>
                        <a:pt x="6008569" y="111669"/>
                      </a:lnTo>
                      <a:lnTo>
                        <a:pt x="5685361" y="426691"/>
                      </a:lnTo>
                      <a:lnTo>
                        <a:pt x="5679852" y="426691"/>
                      </a:lnTo>
                      <a:lnTo>
                        <a:pt x="6028447" y="86924"/>
                      </a:lnTo>
                      <a:lnTo>
                        <a:pt x="0" y="869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 dirty="0"/>
                </a:p>
              </p:txBody>
            </p:sp>
            <p:sp>
              <p:nvSpPr>
                <p:cNvPr id="106" name="รูปแบบอิสระ: รูปร่าง 49">
                  <a:extLst>
                    <a:ext uri="{FF2B5EF4-FFF2-40B4-BE49-F238E27FC236}">
                      <a16:creationId xmlns:a16="http://schemas.microsoft.com/office/drawing/2014/main" id="{0CC04605-512B-40BA-BB6C-C4CA6329F254}"/>
                    </a:ext>
                  </a:extLst>
                </p:cNvPr>
                <p:cNvSpPr/>
                <p:nvPr/>
              </p:nvSpPr>
              <p:spPr>
                <a:xfrm>
                  <a:off x="5386580" y="6433550"/>
                  <a:ext cx="524882" cy="408279"/>
                </a:xfrm>
                <a:custGeom>
                  <a:avLst/>
                  <a:gdLst>
                    <a:gd name="connsiteX0" fmla="*/ 411471 w 524882"/>
                    <a:gd name="connsiteY0" fmla="*/ 0 h 426691"/>
                    <a:gd name="connsiteX1" fmla="*/ 524882 w 524882"/>
                    <a:gd name="connsiteY1" fmla="*/ 0 h 426691"/>
                    <a:gd name="connsiteX2" fmla="*/ 113411 w 524882"/>
                    <a:gd name="connsiteY2" fmla="*/ 426691 h 426691"/>
                    <a:gd name="connsiteX3" fmla="*/ 0 w 524882"/>
                    <a:gd name="connsiteY3" fmla="*/ 426691 h 426691"/>
                    <a:gd name="connsiteX4" fmla="*/ 411471 w 524882"/>
                    <a:gd name="connsiteY4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82" h="426691">
                      <a:moveTo>
                        <a:pt x="411471" y="0"/>
                      </a:moveTo>
                      <a:lnTo>
                        <a:pt x="524882" y="0"/>
                      </a:lnTo>
                      <a:lnTo>
                        <a:pt x="113411" y="426691"/>
                      </a:lnTo>
                      <a:lnTo>
                        <a:pt x="0" y="426691"/>
                      </a:lnTo>
                      <a:lnTo>
                        <a:pt x="41147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  <p:grpSp>
            <p:nvGrpSpPr>
              <p:cNvPr id="101" name="กลุ่ม 4">
                <a:extLst>
                  <a:ext uri="{FF2B5EF4-FFF2-40B4-BE49-F238E27FC236}">
                    <a16:creationId xmlns:a16="http://schemas.microsoft.com/office/drawing/2014/main" id="{33080593-C486-4A4E-A259-28A964353B4D}"/>
                  </a:ext>
                </a:extLst>
              </p:cNvPr>
              <p:cNvGrpSpPr/>
              <p:nvPr/>
            </p:nvGrpSpPr>
            <p:grpSpPr>
              <a:xfrm>
                <a:off x="8062507" y="4621292"/>
                <a:ext cx="1081499" cy="531030"/>
                <a:chOff x="10426813" y="6415804"/>
                <a:chExt cx="1777702" cy="453428"/>
              </a:xfrm>
            </p:grpSpPr>
            <p:sp>
              <p:nvSpPr>
                <p:cNvPr id="102" name="รูปแบบอิสระ: รูปร่าง 38">
                  <a:extLst>
                    <a:ext uri="{FF2B5EF4-FFF2-40B4-BE49-F238E27FC236}">
                      <a16:creationId xmlns:a16="http://schemas.microsoft.com/office/drawing/2014/main" id="{18287458-5345-45BB-A7B2-0AE1DDE4E433}"/>
                    </a:ext>
                  </a:extLst>
                </p:cNvPr>
                <p:cNvSpPr/>
                <p:nvPr/>
              </p:nvSpPr>
              <p:spPr>
                <a:xfrm>
                  <a:off x="10426813" y="6415804"/>
                  <a:ext cx="1777701" cy="441288"/>
                </a:xfrm>
                <a:custGeom>
                  <a:avLst/>
                  <a:gdLst>
                    <a:gd name="connsiteX0" fmla="*/ 437779 w 1373020"/>
                    <a:gd name="connsiteY0" fmla="*/ 0 h 426691"/>
                    <a:gd name="connsiteX1" fmla="*/ 1373020 w 1373020"/>
                    <a:gd name="connsiteY1" fmla="*/ 0 h 426691"/>
                    <a:gd name="connsiteX2" fmla="*/ 1373020 w 1373020"/>
                    <a:gd name="connsiteY2" fmla="*/ 426691 h 426691"/>
                    <a:gd name="connsiteX3" fmla="*/ 0 w 1373020"/>
                    <a:gd name="connsiteY3" fmla="*/ 426691 h 426691"/>
                    <a:gd name="connsiteX4" fmla="*/ 323208 w 1373020"/>
                    <a:gd name="connsiteY4" fmla="*/ 111669 h 426691"/>
                    <a:gd name="connsiteX5" fmla="*/ 437779 w 1373020"/>
                    <a:gd name="connsiteY5" fmla="*/ 0 h 426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3020" h="426691">
                      <a:moveTo>
                        <a:pt x="437779" y="0"/>
                      </a:moveTo>
                      <a:lnTo>
                        <a:pt x="1373020" y="0"/>
                      </a:lnTo>
                      <a:lnTo>
                        <a:pt x="1373020" y="426691"/>
                      </a:lnTo>
                      <a:lnTo>
                        <a:pt x="0" y="426691"/>
                      </a:lnTo>
                      <a:lnTo>
                        <a:pt x="323208" y="111669"/>
                      </a:lnTo>
                      <a:lnTo>
                        <a:pt x="43777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  <p:sp>
              <p:nvSpPr>
                <p:cNvPr id="103" name="รูปแบบอิสระ: รูปร่าง 31">
                  <a:extLst>
                    <a:ext uri="{FF2B5EF4-FFF2-40B4-BE49-F238E27FC236}">
                      <a16:creationId xmlns:a16="http://schemas.microsoft.com/office/drawing/2014/main" id="{CB515603-CB57-4A48-B8A7-C4BD2C469F4B}"/>
                    </a:ext>
                  </a:extLst>
                </p:cNvPr>
                <p:cNvSpPr/>
                <p:nvPr/>
              </p:nvSpPr>
              <p:spPr>
                <a:xfrm>
                  <a:off x="10426813" y="6510930"/>
                  <a:ext cx="1777702" cy="358302"/>
                </a:xfrm>
                <a:custGeom>
                  <a:avLst/>
                  <a:gdLst>
                    <a:gd name="connsiteX0" fmla="*/ 349528 w 1399340"/>
                    <a:gd name="connsiteY0" fmla="*/ 0 h 340675"/>
                    <a:gd name="connsiteX1" fmla="*/ 1399340 w 1399340"/>
                    <a:gd name="connsiteY1" fmla="*/ 0 h 340675"/>
                    <a:gd name="connsiteX2" fmla="*/ 1399340 w 1399340"/>
                    <a:gd name="connsiteY2" fmla="*/ 340675 h 340675"/>
                    <a:gd name="connsiteX3" fmla="*/ 0 w 1399340"/>
                    <a:gd name="connsiteY3" fmla="*/ 340675 h 340675"/>
                    <a:gd name="connsiteX4" fmla="*/ 349528 w 1399340"/>
                    <a:gd name="connsiteY4" fmla="*/ 0 h 340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9340" h="340675">
                      <a:moveTo>
                        <a:pt x="349528" y="0"/>
                      </a:moveTo>
                      <a:lnTo>
                        <a:pt x="1399340" y="0"/>
                      </a:lnTo>
                      <a:lnTo>
                        <a:pt x="1399340" y="340675"/>
                      </a:lnTo>
                      <a:lnTo>
                        <a:pt x="0" y="340675"/>
                      </a:lnTo>
                      <a:lnTo>
                        <a:pt x="34952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2000"/>
                </a:p>
              </p:txBody>
            </p:sp>
          </p:grpSp>
        </p:grpSp>
        <p:pic>
          <p:nvPicPr>
            <p:cNvPr id="93" name="Picture 23">
              <a:extLst>
                <a:ext uri="{FF2B5EF4-FFF2-40B4-BE49-F238E27FC236}">
                  <a16:creationId xmlns:a16="http://schemas.microsoft.com/office/drawing/2014/main" id="{814E8581-24DE-4EA8-9741-7D904315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76" y="5335480"/>
              <a:ext cx="467569" cy="344415"/>
            </a:xfrm>
            <a:prstGeom prst="rect">
              <a:avLst/>
            </a:prstGeom>
          </p:spPr>
        </p:pic>
        <p:sp>
          <p:nvSpPr>
            <p:cNvPr id="94" name="รูปแบบอิสระ: รูปร่าง 49">
              <a:extLst>
                <a:ext uri="{FF2B5EF4-FFF2-40B4-BE49-F238E27FC236}">
                  <a16:creationId xmlns:a16="http://schemas.microsoft.com/office/drawing/2014/main" id="{0CC04605-512B-40BA-BB6C-C4CA6329F254}"/>
                </a:ext>
              </a:extLst>
            </p:cNvPr>
            <p:cNvSpPr/>
            <p:nvPr/>
          </p:nvSpPr>
          <p:spPr>
            <a:xfrm rot="303631">
              <a:off x="8835454" y="5255550"/>
              <a:ext cx="451167" cy="499941"/>
            </a:xfrm>
            <a:custGeom>
              <a:avLst/>
              <a:gdLst>
                <a:gd name="connsiteX0" fmla="*/ 411471 w 524882"/>
                <a:gd name="connsiteY0" fmla="*/ 0 h 426691"/>
                <a:gd name="connsiteX1" fmla="*/ 524882 w 524882"/>
                <a:gd name="connsiteY1" fmla="*/ 0 h 426691"/>
                <a:gd name="connsiteX2" fmla="*/ 113411 w 524882"/>
                <a:gd name="connsiteY2" fmla="*/ 426691 h 426691"/>
                <a:gd name="connsiteX3" fmla="*/ 0 w 524882"/>
                <a:gd name="connsiteY3" fmla="*/ 426691 h 426691"/>
                <a:gd name="connsiteX4" fmla="*/ 411471 w 524882"/>
                <a:gd name="connsiteY4" fmla="*/ 0 h 426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882" h="426691">
                  <a:moveTo>
                    <a:pt x="411471" y="0"/>
                  </a:moveTo>
                  <a:lnTo>
                    <a:pt x="524882" y="0"/>
                  </a:lnTo>
                  <a:lnTo>
                    <a:pt x="113411" y="426691"/>
                  </a:lnTo>
                  <a:lnTo>
                    <a:pt x="0" y="426691"/>
                  </a:lnTo>
                  <a:lnTo>
                    <a:pt x="41147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-23581" y="-271597"/>
            <a:ext cx="10193050" cy="1541268"/>
            <a:chOff x="-23581" y="-271597"/>
            <a:chExt cx="10193050" cy="1541268"/>
          </a:xfrm>
        </p:grpSpPr>
        <p:grpSp>
          <p:nvGrpSpPr>
            <p:cNvPr id="43" name="กลุ่ม 52">
              <a:extLst>
                <a:ext uri="{FF2B5EF4-FFF2-40B4-BE49-F238E27FC236}">
                  <a16:creationId xmlns:a16="http://schemas.microsoft.com/office/drawing/2014/main" id="{84E5CB32-C22A-40FB-BE79-3F261B775F5E}"/>
                </a:ext>
              </a:extLst>
            </p:cNvPr>
            <p:cNvGrpSpPr/>
            <p:nvPr/>
          </p:nvGrpSpPr>
          <p:grpSpPr>
            <a:xfrm>
              <a:off x="-23581" y="299"/>
              <a:ext cx="10193050" cy="674950"/>
              <a:chOff x="-29746" y="-164554"/>
              <a:chExt cx="9173747" cy="607455"/>
            </a:xfrm>
          </p:grpSpPr>
          <p:sp>
            <p:nvSpPr>
              <p:cNvPr id="48" name="สี่เหลี่ยมผืนผ้า: มุมมน 48">
                <a:extLst>
                  <a:ext uri="{FF2B5EF4-FFF2-40B4-BE49-F238E27FC236}">
                    <a16:creationId xmlns:a16="http://schemas.microsoft.com/office/drawing/2014/main" id="{DCE62B95-9C16-4E87-82CC-AF99B1F01983}"/>
                  </a:ext>
                </a:extLst>
              </p:cNvPr>
              <p:cNvSpPr/>
              <p:nvPr/>
            </p:nvSpPr>
            <p:spPr>
              <a:xfrm>
                <a:off x="5692012" y="65211"/>
                <a:ext cx="3441748" cy="377690"/>
              </a:xfrm>
              <a:prstGeom prst="round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49" name="สี่เหลี่ยมผืนผ้า 47">
                <a:extLst>
                  <a:ext uri="{FF2B5EF4-FFF2-40B4-BE49-F238E27FC236}">
                    <a16:creationId xmlns:a16="http://schemas.microsoft.com/office/drawing/2014/main" id="{667204FE-3C1C-4980-AD32-890094B05AFC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517884"/>
              </a:xfrm>
              <a:prstGeom prst="rect">
                <a:avLst/>
              </a:prstGeom>
              <a:gradFill flip="none" rotWithShape="1">
                <a:gsLst>
                  <a:gs pos="0">
                    <a:srgbClr val="8E7300"/>
                  </a:gs>
                  <a:gs pos="51000">
                    <a:srgbClr val="FFFFFF"/>
                  </a:gs>
                  <a:gs pos="76000">
                    <a:srgbClr val="BC9800"/>
                  </a:gs>
                  <a:gs pos="24000">
                    <a:srgbClr val="BC9800"/>
                  </a:gs>
                  <a:gs pos="100000">
                    <a:srgbClr val="9A7D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  <p:sp>
            <p:nvSpPr>
              <p:cNvPr id="50" name="แผนผังลำดับงาน: ป้อนข้อมูลด้วยตนเอง 4">
                <a:extLst>
                  <a:ext uri="{FF2B5EF4-FFF2-40B4-BE49-F238E27FC236}">
                    <a16:creationId xmlns:a16="http://schemas.microsoft.com/office/drawing/2014/main" id="{CDB1064D-F2C9-4D02-9722-A4463B75D08B}"/>
                  </a:ext>
                </a:extLst>
              </p:cNvPr>
              <p:cNvSpPr/>
              <p:nvPr/>
            </p:nvSpPr>
            <p:spPr>
              <a:xfrm>
                <a:off x="5883027" y="51469"/>
                <a:ext cx="3260973" cy="301861"/>
              </a:xfrm>
              <a:prstGeom prst="flowChartAlternateProcess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 dirty="0"/>
              </a:p>
            </p:txBody>
          </p:sp>
          <p:sp>
            <p:nvSpPr>
              <p:cNvPr id="51" name="สี่เหลี่ยมผืนผ้า 3">
                <a:extLst>
                  <a:ext uri="{FF2B5EF4-FFF2-40B4-BE49-F238E27FC236}">
                    <a16:creationId xmlns:a16="http://schemas.microsoft.com/office/drawing/2014/main" id="{8493D4F4-6FD8-4552-904E-DB7274115DA0}"/>
                  </a:ext>
                </a:extLst>
              </p:cNvPr>
              <p:cNvSpPr/>
              <p:nvPr/>
            </p:nvSpPr>
            <p:spPr>
              <a:xfrm>
                <a:off x="-29746" y="-164554"/>
                <a:ext cx="9173747" cy="43204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000"/>
              </a:p>
            </p:txBody>
          </p:sp>
        </p:grpSp>
        <p:grpSp>
          <p:nvGrpSpPr>
            <p:cNvPr id="44" name="กลุ่ม 9">
              <a:extLst>
                <a:ext uri="{FF2B5EF4-FFF2-40B4-BE49-F238E27FC236}">
                  <a16:creationId xmlns:a16="http://schemas.microsoft.com/office/drawing/2014/main" id="{D2312BD0-5401-4FDB-9FF3-B1382B3C9639}"/>
                </a:ext>
              </a:extLst>
            </p:cNvPr>
            <p:cNvGrpSpPr/>
            <p:nvPr/>
          </p:nvGrpSpPr>
          <p:grpSpPr>
            <a:xfrm>
              <a:off x="5792566" y="-271597"/>
              <a:ext cx="4376902" cy="1541268"/>
              <a:chOff x="5491686" y="-481268"/>
              <a:chExt cx="3939213" cy="1387141"/>
            </a:xfrm>
          </p:grpSpPr>
          <p:sp>
            <p:nvSpPr>
              <p:cNvPr id="45" name="กล่องข้อความ 8">
                <a:extLst>
                  <a:ext uri="{FF2B5EF4-FFF2-40B4-BE49-F238E27FC236}">
                    <a16:creationId xmlns:a16="http://schemas.microsoft.com/office/drawing/2014/main" id="{BF84CABE-5C70-4013-8958-0D4F9CD0D474}"/>
                  </a:ext>
                </a:extLst>
              </p:cNvPr>
              <p:cNvSpPr txBox="1"/>
              <p:nvPr/>
            </p:nvSpPr>
            <p:spPr>
              <a:xfrm>
                <a:off x="7187022" y="-220224"/>
                <a:ext cx="2243877" cy="51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60 </a:t>
                </a:r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ปี กรมการพัฒนาชุมชน</a:t>
                </a:r>
              </a:p>
              <a:p>
                <a:r>
                  <a:rPr lang="th-TH" sz="1556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cs typeface="JasmineUPC" panose="02020603050405020304" pitchFamily="18" charset="-34"/>
                  </a:rPr>
                  <a:t>สร้างสรรค์ชุมชน สร้างคน สร้างชาติ</a:t>
                </a:r>
                <a:endParaRPr lang="en-US" sz="1556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46" name="วงรี 13">
                <a:extLst>
                  <a:ext uri="{FF2B5EF4-FFF2-40B4-BE49-F238E27FC236}">
                    <a16:creationId xmlns:a16="http://schemas.microsoft.com/office/drawing/2014/main" id="{722B5707-C41F-4885-825E-D2676CEE49E1}"/>
                  </a:ext>
                </a:extLst>
              </p:cNvPr>
              <p:cNvSpPr/>
              <p:nvPr/>
            </p:nvSpPr>
            <p:spPr>
              <a:xfrm>
                <a:off x="5491686" y="-481268"/>
                <a:ext cx="1709187" cy="1387141"/>
              </a:xfrm>
              <a:prstGeom prst="ellipse">
                <a:avLst/>
              </a:prstGeom>
              <a:solidFill>
                <a:srgbClr val="FBF7F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pic>
            <p:nvPicPr>
              <p:cNvPr id="47" name="รูปภาพ 65">
                <a:extLst>
                  <a:ext uri="{FF2B5EF4-FFF2-40B4-BE49-F238E27FC236}">
                    <a16:creationId xmlns:a16="http://schemas.microsoft.com/office/drawing/2014/main" id="{EF9B53AA-6A14-4E04-B937-D6234A306B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168" b="30186"/>
              <a:stretch/>
            </p:blipFill>
            <p:spPr>
              <a:xfrm>
                <a:off x="5978910" y="-202056"/>
                <a:ext cx="857563" cy="565764"/>
              </a:xfrm>
              <a:custGeom>
                <a:avLst/>
                <a:gdLst>
                  <a:gd name="connsiteX0" fmla="*/ 0 w 1500565"/>
                  <a:gd name="connsiteY0" fmla="*/ 0 h 990006"/>
                  <a:gd name="connsiteX1" fmla="*/ 1500565 w 1500565"/>
                  <a:gd name="connsiteY1" fmla="*/ 0 h 990006"/>
                  <a:gd name="connsiteX2" fmla="*/ 1500565 w 1500565"/>
                  <a:gd name="connsiteY2" fmla="*/ 699241 h 990006"/>
                  <a:gd name="connsiteX3" fmla="*/ 1454656 w 1500565"/>
                  <a:gd name="connsiteY3" fmla="*/ 699241 h 990006"/>
                  <a:gd name="connsiteX4" fmla="*/ 1454656 w 1500565"/>
                  <a:gd name="connsiteY4" fmla="*/ 958222 h 990006"/>
                  <a:gd name="connsiteX5" fmla="*/ 1500565 w 1500565"/>
                  <a:gd name="connsiteY5" fmla="*/ 958222 h 990006"/>
                  <a:gd name="connsiteX6" fmla="*/ 1500565 w 1500565"/>
                  <a:gd name="connsiteY6" fmla="*/ 990006 h 990006"/>
                  <a:gd name="connsiteX7" fmla="*/ 0 w 1500565"/>
                  <a:gd name="connsiteY7" fmla="*/ 990006 h 9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0565" h="990006">
                    <a:moveTo>
                      <a:pt x="0" y="0"/>
                    </a:moveTo>
                    <a:lnTo>
                      <a:pt x="1500565" y="0"/>
                    </a:lnTo>
                    <a:lnTo>
                      <a:pt x="1500565" y="699241"/>
                    </a:lnTo>
                    <a:lnTo>
                      <a:pt x="1454656" y="699241"/>
                    </a:lnTo>
                    <a:lnTo>
                      <a:pt x="1454656" y="958222"/>
                    </a:lnTo>
                    <a:lnTo>
                      <a:pt x="1500565" y="958222"/>
                    </a:lnTo>
                    <a:lnTo>
                      <a:pt x="1500565" y="990006"/>
                    </a:lnTo>
                    <a:lnTo>
                      <a:pt x="0" y="990006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36" name="TextBox 35"/>
          <p:cNvSpPr txBox="1"/>
          <p:nvPr/>
        </p:nvSpPr>
        <p:spPr>
          <a:xfrm>
            <a:off x="422829" y="21997"/>
            <a:ext cx="6488935" cy="484748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th-TH" sz="17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2 เรื่อง รับรองรายงานการประชุม ครั้งที่ 5/2565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890776"/>
              </p:ext>
            </p:extLst>
          </p:nvPr>
        </p:nvGraphicFramePr>
        <p:xfrm>
          <a:off x="422829" y="791320"/>
          <a:ext cx="9337859" cy="39147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96590">
                  <a:extLst>
                    <a:ext uri="{9D8B030D-6E8A-4147-A177-3AD203B41FA5}">
                      <a16:colId xmlns:a16="http://schemas.microsoft.com/office/drawing/2014/main" val="2931929888"/>
                    </a:ext>
                  </a:extLst>
                </a:gridCol>
                <a:gridCol w="5341269">
                  <a:extLst>
                    <a:ext uri="{9D8B030D-6E8A-4147-A177-3AD203B41FA5}">
                      <a16:colId xmlns:a16="http://schemas.microsoft.com/office/drawing/2014/main" val="4135339946"/>
                    </a:ext>
                  </a:extLst>
                </a:gridCol>
              </a:tblGrid>
              <a:tr h="52191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102360" algn="l"/>
                          <a:tab pos="1170305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400" b="1" spc="-2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ระเบียบวาระที่ </a:t>
                      </a:r>
                      <a:r>
                        <a:rPr lang="en-US" sz="1400" b="1" spc="-2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5.6 </a:t>
                      </a:r>
                      <a:r>
                        <a:rPr lang="th-TH" sz="1400" b="1" spc="-50" dirty="0"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การพิจารณาแก้ไขเพิ่มเติมข้อบังคับคณะกรรมการบริหารกองทุนพัฒนาบทบาทสตรี พ.ศ. 2559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80162"/>
                  </a:ext>
                </a:extLst>
              </a:tr>
              <a:tr h="356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102360" algn="l"/>
                          <a:tab pos="1170305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4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จากเดิม</a:t>
                      </a:r>
                      <a:endParaRPr lang="en-US" sz="14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102360" algn="l"/>
                          <a:tab pos="1170305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4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แก้ไขเป็น</a:t>
                      </a:r>
                      <a:endParaRPr lang="en-US" sz="14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157069"/>
                  </a:ext>
                </a:extLst>
              </a:tr>
              <a:tr h="3036711">
                <a:tc>
                  <a:txBody>
                    <a:bodyPr/>
                    <a:lstStyle/>
                    <a:p>
                      <a:pPr algn="thaiDist">
                        <a:lnSpc>
                          <a:spcPct val="14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400" b="1" u="sng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มติที่ประชุม</a:t>
                      </a:r>
                      <a:r>
                        <a:rPr lang="th-TH" sz="14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spc="-4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เห็นชอบในหลักการ โดยมอบหมาย</a:t>
                      </a:r>
                      <a:br>
                        <a:rPr lang="th-TH" sz="1400" spc="-4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400" spc="-4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ให้สำนักงาน</a:t>
                      </a:r>
                      <a:r>
                        <a:rPr lang="th-TH" sz="1400" spc="-9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กองทุนพัฒนาบทบาทสตรีพิจารณาดำเนินการ</a:t>
                      </a:r>
                      <a:r>
                        <a:rPr lang="th-TH" sz="14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ทบทวน แก้ไขเพิ่มเติมข้อบังคับ</a:t>
                      </a:r>
                      <a:br>
                        <a:rPr lang="th-TH" sz="14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4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คณะกรรมการบริหาร</a:t>
                      </a:r>
                      <a:r>
                        <a:rPr lang="th-TH" sz="1400" spc="-4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กองทุนพัฒนาบทบาทสตรี พ.ศ. 2559 ตามความเห็น</a:t>
                      </a:r>
                      <a:r>
                        <a:rPr lang="th-TH" sz="1400" spc="-1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ของคณะกรรมการพิจารณาร่างกฎหมายของกระทรวงมหาดไทย</a:t>
                      </a:r>
                      <a:r>
                        <a:rPr lang="th-TH" sz="14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และนำเสนอ</a:t>
                      </a:r>
                      <a:br>
                        <a:rPr lang="th-TH" sz="14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4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ที่ประชุมคณะกรรมการบริหารกองทุนพัฒนาบทบาทสตรีเพื่อพิจารณาในคราวต่อไป</a:t>
                      </a:r>
                      <a:endParaRPr lang="en-US" sz="14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4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102360" algn="l"/>
                          <a:tab pos="1170305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4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 </a:t>
                      </a:r>
                      <a:endParaRPr lang="en-US" sz="14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AEDC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40000"/>
                        </a:lnSpc>
                        <a:spcAft>
                          <a:spcPts val="0"/>
                        </a:spcAft>
                        <a:tabLst>
                          <a:tab pos="1049020" algn="l"/>
                          <a:tab pos="1102360" algn="l"/>
                          <a:tab pos="1170305" algn="l"/>
                          <a:tab pos="1710690" algn="l"/>
                          <a:tab pos="1938020" algn="l"/>
                          <a:tab pos="5581015" algn="l"/>
                        </a:tabLst>
                      </a:pPr>
                      <a:r>
                        <a:rPr lang="th-TH" sz="1400" b="1" u="sng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มติที่ประชุม</a:t>
                      </a:r>
                      <a:r>
                        <a:rPr lang="th-TH" sz="1400" b="1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เห็นชอบในหลักการ โดยมอบหมาย</a:t>
                      </a:r>
                      <a:r>
                        <a:rPr lang="th-TH" sz="1400" spc="-8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ให้สำนักงานกองทุนพัฒนาบทบาทสตรีพิจารณาดำเนินการ</a:t>
                      </a:r>
                      <a:r>
                        <a:rPr lang="th-TH" sz="14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ทบทวนแก้ไขเพิ่มเติมข้อบังคับ</a:t>
                      </a:r>
                      <a:br>
                        <a:rPr lang="th-TH" sz="14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14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คณะกรรมการบริหารกองทุนพัฒนาบทบาทสตรี </a:t>
                      </a:r>
                      <a:r>
                        <a:rPr lang="th-TH" sz="1400" spc="-5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พ.ศ. 2559 </a:t>
                      </a:r>
                      <a:r>
                        <a:rPr lang="th-TH" sz="1400" b="1" u="sng" spc="-5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เกี่ยวกับหน้าที่และอำนาจของคณะกรรมการ</a:t>
                      </a:r>
                      <a:r>
                        <a:rPr lang="th-TH" sz="1400" b="1" u="sng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บริหารกองทุนพัฒนาบทบาทสตรี เช่นเดียวกับข้อ </a:t>
                      </a:r>
                      <a:r>
                        <a:rPr lang="en-US" sz="1400" b="1" u="sng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24</a:t>
                      </a:r>
                      <a:r>
                        <a:rPr lang="th-TH" sz="1400" b="1" u="sng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ของระเบียบกรมการจัดหางานว่าด้วยการบริหารกองทุนเพื่อผู้รับงานไปทำที่บ้าน พ.ศ. </a:t>
                      </a:r>
                      <a:r>
                        <a:rPr lang="en-US" sz="1400" b="1" u="sng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2559 </a:t>
                      </a:r>
                      <a:r>
                        <a:rPr lang="th-TH" sz="1400" b="1" u="sng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และข้อ </a:t>
                      </a:r>
                      <a:r>
                        <a:rPr lang="en-US" sz="1400" b="1" u="sng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20 </a:t>
                      </a:r>
                      <a:r>
                        <a:rPr lang="th-TH" sz="1400" b="1" u="sng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ของข้อบังคับคณะ</a:t>
                      </a:r>
                      <a:r>
                        <a:rPr lang="th-TH" sz="1400" b="1" u="sng" spc="-9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กรรมการ</a:t>
                      </a:r>
                      <a:r>
                        <a:rPr lang="th-TH" sz="1400" b="1" u="sng" spc="-1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บริหาร</a:t>
                      </a:r>
                      <a:r>
                        <a:rPr lang="th-TH" sz="1400" b="1" u="sng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กองทุนเพื่อผู้ใช้แรงงาน ว่าด้วยการบริหารกองทุนเพื่อผู้ใช้แรงงาน พ.ศ. </a:t>
                      </a:r>
                      <a:r>
                        <a:rPr lang="en-US" sz="1400" b="1" u="sng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2560</a:t>
                      </a:r>
                      <a:r>
                        <a:rPr lang="th-TH" sz="14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ตามความเห็นของคณะกรรมการพิจารณาร่างกฎหมายของกระทรวงมหาดไทย และนำเสนอที่</a:t>
                      </a:r>
                      <a:r>
                        <a:rPr lang="th-TH" sz="1400" spc="-4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ประชุมคณะกรรมการบริหารกองทุนพัฒนาบทบาทสตรี</a:t>
                      </a:r>
                      <a:r>
                        <a:rPr lang="th-TH" sz="1400" spc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เพื่อพิจารณาในคราวต่อไป</a:t>
                      </a:r>
                      <a:endParaRPr lang="en-US" sz="140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13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092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40229</TotalTime>
  <Words>9284</Words>
  <Application>Microsoft Office PowerPoint</Application>
  <PresentationFormat>Custom</PresentationFormat>
  <Paragraphs>2262</Paragraphs>
  <Slides>84</Slides>
  <Notes>59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100" baseType="lpstr">
      <vt:lpstr>Times New Roman</vt:lpstr>
      <vt:lpstr>Angsana New</vt:lpstr>
      <vt:lpstr>Tahoma</vt:lpstr>
      <vt:lpstr>TH SarabunPSK</vt:lpstr>
      <vt:lpstr>KodchiangUPC</vt:lpstr>
      <vt:lpstr>Calibri Light</vt:lpstr>
      <vt:lpstr>Chulabhorn Likit Display Medium</vt:lpstr>
      <vt:lpstr>Cordia New</vt:lpstr>
      <vt:lpstr>Calibri</vt:lpstr>
      <vt:lpstr>Chulabhorn Likit Text Light</vt:lpstr>
      <vt:lpstr>Arial</vt:lpstr>
      <vt:lpstr>Batang</vt:lpstr>
      <vt:lpstr>Chulabhorn Likit Text</vt:lpstr>
      <vt:lpstr>Fira Sans Extra Condensed Medium</vt:lpstr>
      <vt:lpstr>JasmineUPC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วิสัยทัศน์ เป้าประสงค์/เป้าหมายหลัก พันธกิจ ประเด็นการพัฒนา กองทุนพัฒนาบทบาทสตรี</vt:lpstr>
      <vt:lpstr>PowerPoint Presentation</vt:lpstr>
      <vt:lpstr>PowerPoint Presentation</vt:lpstr>
      <vt:lpstr>PowerPoint Presentation</vt:lpstr>
      <vt:lpstr>PowerPoint Presentation</vt:lpstr>
      <vt:lpstr>ประเด็นการพัฒนาที่ 3 การเสริมสร้างขีดความสามารถองค์กรในการบริหารกองทุนฯ  ตามหลักธรรมาภิบาล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Administrator</dc:creator>
  <cp:lastModifiedBy>Windows User</cp:lastModifiedBy>
  <cp:revision>2794</cp:revision>
  <cp:lastPrinted>2022-06-27T04:38:30Z</cp:lastPrinted>
  <dcterms:created xsi:type="dcterms:W3CDTF">2021-03-14T09:40:19Z</dcterms:created>
  <dcterms:modified xsi:type="dcterms:W3CDTF">2022-06-27T04:39:49Z</dcterms:modified>
</cp:coreProperties>
</file>