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1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2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3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4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6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93"/>
  </p:notesMasterIdLst>
  <p:handoutMasterIdLst>
    <p:handoutMasterId r:id="rId94"/>
  </p:handoutMasterIdLst>
  <p:sldIdLst>
    <p:sldId id="772" r:id="rId2"/>
    <p:sldId id="410" r:id="rId3"/>
    <p:sldId id="441" r:id="rId4"/>
    <p:sldId id="939" r:id="rId5"/>
    <p:sldId id="922" r:id="rId6"/>
    <p:sldId id="814" r:id="rId7"/>
    <p:sldId id="1002" r:id="rId8"/>
    <p:sldId id="265" r:id="rId9"/>
    <p:sldId id="798" r:id="rId10"/>
    <p:sldId id="799" r:id="rId11"/>
    <p:sldId id="940" r:id="rId12"/>
    <p:sldId id="942" r:id="rId13"/>
    <p:sldId id="943" r:id="rId14"/>
    <p:sldId id="636" r:id="rId15"/>
    <p:sldId id="805" r:id="rId16"/>
    <p:sldId id="804" r:id="rId17"/>
    <p:sldId id="325" r:id="rId18"/>
    <p:sldId id="780" r:id="rId19"/>
    <p:sldId id="392" r:id="rId20"/>
    <p:sldId id="326" r:id="rId21"/>
    <p:sldId id="327" r:id="rId22"/>
    <p:sldId id="782" r:id="rId23"/>
    <p:sldId id="635" r:id="rId24"/>
    <p:sldId id="763" r:id="rId25"/>
    <p:sldId id="886" r:id="rId26"/>
    <p:sldId id="887" r:id="rId27"/>
    <p:sldId id="888" r:id="rId28"/>
    <p:sldId id="889" r:id="rId29"/>
    <p:sldId id="783" r:id="rId30"/>
    <p:sldId id="945" r:id="rId31"/>
    <p:sldId id="946" r:id="rId32"/>
    <p:sldId id="944" r:id="rId33"/>
    <p:sldId id="947" r:id="rId34"/>
    <p:sldId id="948" r:id="rId35"/>
    <p:sldId id="949" r:id="rId36"/>
    <p:sldId id="950" r:id="rId37"/>
    <p:sldId id="951" r:id="rId38"/>
    <p:sldId id="952" r:id="rId39"/>
    <p:sldId id="953" r:id="rId40"/>
    <p:sldId id="954" r:id="rId41"/>
    <p:sldId id="955" r:id="rId42"/>
    <p:sldId id="956" r:id="rId43"/>
    <p:sldId id="957" r:id="rId44"/>
    <p:sldId id="958" r:id="rId45"/>
    <p:sldId id="959" r:id="rId46"/>
    <p:sldId id="960" r:id="rId47"/>
    <p:sldId id="961" r:id="rId48"/>
    <p:sldId id="962" r:id="rId49"/>
    <p:sldId id="802" r:id="rId50"/>
    <p:sldId id="715" r:id="rId51"/>
    <p:sldId id="716" r:id="rId52"/>
    <p:sldId id="923" r:id="rId53"/>
    <p:sldId id="806" r:id="rId54"/>
    <p:sldId id="926" r:id="rId55"/>
    <p:sldId id="963" r:id="rId56"/>
    <p:sldId id="967" r:id="rId57"/>
    <p:sldId id="968" r:id="rId58"/>
    <p:sldId id="969" r:id="rId59"/>
    <p:sldId id="970" r:id="rId60"/>
    <p:sldId id="927" r:id="rId61"/>
    <p:sldId id="972" r:id="rId62"/>
    <p:sldId id="973" r:id="rId63"/>
    <p:sldId id="974" r:id="rId64"/>
    <p:sldId id="824" r:id="rId65"/>
    <p:sldId id="701" r:id="rId66"/>
    <p:sldId id="873" r:id="rId67"/>
    <p:sldId id="975" r:id="rId68"/>
    <p:sldId id="991" r:id="rId69"/>
    <p:sldId id="992" r:id="rId70"/>
    <p:sldId id="976" r:id="rId71"/>
    <p:sldId id="993" r:id="rId72"/>
    <p:sldId id="994" r:id="rId73"/>
    <p:sldId id="995" r:id="rId74"/>
    <p:sldId id="977" r:id="rId75"/>
    <p:sldId id="978" r:id="rId76"/>
    <p:sldId id="979" r:id="rId77"/>
    <p:sldId id="980" r:id="rId78"/>
    <p:sldId id="311" r:id="rId79"/>
    <p:sldId id="985" r:id="rId80"/>
    <p:sldId id="986" r:id="rId81"/>
    <p:sldId id="987" r:id="rId82"/>
    <p:sldId id="989" r:id="rId83"/>
    <p:sldId id="931" r:id="rId84"/>
    <p:sldId id="990" r:id="rId85"/>
    <p:sldId id="932" r:id="rId86"/>
    <p:sldId id="1005" r:id="rId87"/>
    <p:sldId id="982" r:id="rId88"/>
    <p:sldId id="933" r:id="rId89"/>
    <p:sldId id="996" r:id="rId90"/>
    <p:sldId id="811" r:id="rId91"/>
    <p:sldId id="323" r:id="rId92"/>
  </p:sldIdLst>
  <p:sldSz cx="10160000" cy="5715000"/>
  <p:notesSz cx="6889750" cy="10021888"/>
  <p:embeddedFontLst>
    <p:embeddedFont>
      <p:font typeface="Calibri" panose="020F0502020204030204" pitchFamily="34" charset="0"/>
      <p:regular r:id="rId95"/>
      <p:bold r:id="rId96"/>
      <p:italic r:id="rId97"/>
      <p:boldItalic r:id="rId98"/>
    </p:embeddedFont>
    <p:embeddedFont>
      <p:font typeface="Calibri Light" panose="020F0302020204030204" pitchFamily="34" charset="0"/>
      <p:regular r:id="rId99"/>
      <p:italic r:id="rId100"/>
    </p:embeddedFont>
    <p:embeddedFont>
      <p:font typeface="Chulabhorn Likit Display Medium" panose="00000600000000000000" pitchFamily="50" charset="-34"/>
      <p:regular r:id="rId101"/>
    </p:embeddedFont>
    <p:embeddedFont>
      <p:font typeface="Chulabhorn Likit Text" panose="00000500000000000000" pitchFamily="50" charset="-34"/>
      <p:regular r:id="rId102"/>
      <p:bold r:id="rId103"/>
    </p:embeddedFont>
    <p:embeddedFont>
      <p:font typeface="Chulabhorn Likit Text Light" panose="00000400000000000000" pitchFamily="50" charset="-34"/>
      <p:regular r:id="rId104"/>
    </p:embeddedFont>
    <p:embeddedFont>
      <p:font typeface="JasmineUPC" panose="02020603050405020304" pitchFamily="18" charset="-34"/>
      <p:regular r:id="rId105"/>
      <p:bold r:id="rId106"/>
      <p:italic r:id="rId107"/>
      <p:boldItalic r:id="rId108"/>
    </p:embeddedFont>
    <p:embeddedFont>
      <p:font typeface="KodchiangUPC" panose="02020603050405020304" pitchFamily="18" charset="-34"/>
      <p:regular r:id="rId109"/>
      <p:bold r:id="rId110"/>
      <p:italic r:id="rId111"/>
      <p:boldItalic r:id="rId112"/>
    </p:embeddedFont>
    <p:embeddedFont>
      <p:font typeface="TH SarabunPSK" panose="020B0500040200020003" pitchFamily="34" charset="-34"/>
      <p:regular r:id="rId113"/>
      <p:bold r:id="rId114"/>
      <p:italic r:id="rId115"/>
      <p:boldItalic r:id="rId116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E3"/>
    <a:srgbClr val="FFCAD4"/>
    <a:srgbClr val="CBBDC2"/>
    <a:srgbClr val="F3E3C9"/>
    <a:srgbClr val="EAD2AC"/>
    <a:srgbClr val="EDCDB9"/>
    <a:srgbClr val="E6B89C"/>
    <a:srgbClr val="FEC6C2"/>
    <a:srgbClr val="FEAAA4"/>
    <a:srgbClr val="FF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280" autoAdjust="0"/>
  </p:normalViewPr>
  <p:slideViewPr>
    <p:cSldViewPr snapToGrid="0">
      <p:cViewPr varScale="1">
        <p:scale>
          <a:sx n="93" d="100"/>
          <a:sy n="93" d="100"/>
        </p:scale>
        <p:origin x="378" y="9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8.fntdata"/><Relationship Id="rId16" Type="http://schemas.openxmlformats.org/officeDocument/2006/relationships/slide" Target="slides/slide15.xml"/><Relationship Id="rId107" Type="http://schemas.openxmlformats.org/officeDocument/2006/relationships/font" Target="fonts/font1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9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9.fntdata"/><Relationship Id="rId108" Type="http://schemas.openxmlformats.org/officeDocument/2006/relationships/font" Target="fonts/font1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0.fntdata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6.fntdata"/><Relationship Id="rId115" Type="http://schemas.openxmlformats.org/officeDocument/2006/relationships/font" Target="fonts/font2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7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1765977424885E-2"/>
          <c:y val="4.4507764720869682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D2D3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D3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2-486D-8FDC-75D9962F428E}"/>
              </c:ext>
            </c:extLst>
          </c:dPt>
          <c:dLbls>
            <c:dLbl>
              <c:idx val="0"/>
              <c:layout>
                <c:manualLayout>
                  <c:x val="-3.8248571021922737E-2"/>
                  <c:y val="2.882879900216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722-988A-EE63C2664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3)</c:v>
                </c:pt>
              </c:strCache>
            </c:strRef>
          </c:tx>
          <c:spPr>
            <a:solidFill>
              <a:srgbClr val="DAFEE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83870508622442E-2"/>
                  <c:y val="-9.1405753920236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effectLst/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722-988A-EE63C2664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FEDA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624696493671994E-2"/>
                  <c:y val="-1.6453036297729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722-988A-EE63C2664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3003008"/>
        <c:axId val="223004544"/>
      </c:barChart>
      <c:dateAx>
        <c:axId val="22300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223004544"/>
        <c:crosses val="autoZero"/>
        <c:auto val="1"/>
        <c:lblOffset val="100"/>
        <c:baseTimeUnit val="days"/>
      </c:dateAx>
      <c:valAx>
        <c:axId val="223004544"/>
        <c:scaling>
          <c:orientation val="minMax"/>
          <c:max val="11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22300300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4949183338348"/>
          <c:y val="0.92499008255019677"/>
          <c:w val="0.71850098425196851"/>
          <c:h val="7.500991744980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31784354775"/>
          <c:y val="7.5110929650304692E-2"/>
          <c:w val="0.7756657432130336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94.21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1.0613448994856287E-2"/>
                  <c:y val="-2.980024450279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>
                        <a:solidFill>
                          <a:srgbClr val="002060"/>
                        </a:solidFill>
                      </a:rPr>
                      <a:t>163.74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2395839862275873E-2"/>
                  <c:y val="-2.708419859633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/>
                      <a:t>167.25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5434670878618"/>
                      <c:h val="6.3295719323933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 formatCode="0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6750655750736"/>
          <c:y val="5.5112176088803699E-2"/>
          <c:w val="0.85808799766328203"/>
          <c:h val="0.8188685667623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430943140622928E-3"/>
                  <c:y val="-1.3319212870177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0"/>
                  <c:y val="-1.0655370296141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6.7205702698686531E-2"/>
                  <c:y val="1.33192128701771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47EDFF93-9E90-48CB-B655-08F046953503}" type="VALUE"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13307160901703E-2"/>
                      <c:h val="6.24404699353902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dLbl>
              <c:idx val="3"/>
              <c:layout>
                <c:manualLayout>
                  <c:x val="-7.2691999322650219E-2"/>
                  <c:y val="3.0634189601407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A419E708-E627-41CF-A4DA-5241FF029BE5}" type="VALUE">
                      <a:rPr lang="en-US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pPr>
                        <a:defRPr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3723454622737"/>
                      <c:h val="0.12484108710786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5D0-4828-A692-36288D504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7889803364935191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2.1994480721259209E-2"/>
                  <c:y val="1.173237972550924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28864482567094E-2"/>
                      <c:h val="5.7335670423374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6.3754469565636643E-2"/>
                  <c:y val="-4.73413254304023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/>
                      <a:t>3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35122135131083E-2"/>
                      <c:h val="6.0315694873653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169915901713563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4224451816490016E-2"/>
                  <c:y val="-1.5246931396082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9832B494-306F-4374-9570-FCAEA8BEABEB}" type="VALUE">
                      <a:rPr lang="en-US" sz="1100" smtClean="0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57761851557913E-2"/>
                      <c:h val="6.38917242139892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3C-4DB0-8F49-329BD646CA61}"/>
                </c:ext>
              </c:extLst>
            </c:dLbl>
            <c:dLbl>
              <c:idx val="3"/>
              <c:layout>
                <c:manualLayout>
                  <c:x val="-1.3664776982232016E-2"/>
                  <c:y val="-1.1920097801117392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B804DFEA-6929-4306-8E59-2DA391CFA6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4A-470C-89AC-EF0810D36D7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194557210274E-2"/>
          <c:y val="7.1033077624386487E-2"/>
          <c:w val="0.8777903209611793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7.2870752397559663E-2"/>
                  <c:y val="-4.42709041424941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53170968963214E-2"/>
                      <c:h val="6.327953986798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7B-4262-A5F9-EA87791350FD}"/>
                </c:ext>
              </c:extLst>
            </c:dLbl>
            <c:dLbl>
              <c:idx val="3"/>
              <c:layout>
                <c:manualLayout>
                  <c:x val="-5.849391525106786E-3"/>
                  <c:y val="1.1805884303728222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29124B70-1926-40BF-85CE-758D033F3C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5-4945-B698-CE4DCB93BE4E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8315769744568"/>
          <c:y val="7.6993038005870901E-2"/>
          <c:w val="0.8399066633836385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9070391556247284E-2"/>
                  <c:y val="-1.04302028997749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C72D02E3-3144-4A67-A944-F7333054027E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991771604132932E-2"/>
                      <c:h val="6.62757437742126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B9A-4EF1-9870-247BACCDC3FB}"/>
                </c:ext>
              </c:extLst>
            </c:dLbl>
            <c:dLbl>
              <c:idx val="3"/>
              <c:layout>
                <c:manualLayout>
                  <c:x val="-1.4585281865740068E-2"/>
                  <c:y val="2.980024450279348E-3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5BAB301B-9170-4FF2-9CE0-2BB0F351F311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B0-4BCE-B41F-0F4B31FE2C20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 formatCode="0">
                  <c:v>2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6398448935003268E-2"/>
                  <c:y val="-2.98002445027945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7C8C3A4C-C16A-4783-A2A4-AB91F2B4362C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37577729210804E-2"/>
                      <c:h val="6.68717486642685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96-423F-BB14-924972F462F8}"/>
                </c:ext>
              </c:extLst>
            </c:dLbl>
            <c:dLbl>
              <c:idx val="3"/>
              <c:layout>
                <c:manualLayout>
                  <c:x val="-4.2837781529113071E-3"/>
                  <c:y val="1.1732379725509243E-7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r>
                      <a:rPr lang="th-TH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0376718374082"/>
                      <c:h val="0.11541634695931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6B-47E2-B8DF-D1395FA6B749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 formatCode="0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260280569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94.88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96.22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7453404870709693E-2"/>
                  <c:y val="1.2003238984251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/>
                      <a:t>99.05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13804909938498"/>
                      <c:h val="5.53349317174012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dLbl>
              <c:idx val="3"/>
              <c:layout>
                <c:manualLayout>
                  <c:x val="-1.73389925499218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r>
                      <a:rPr lang="th-TH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8C-4C41-9744-5AD85666E0FE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82224433569746E-2"/>
                  <c:y val="-4.46991935162187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27.73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1704366202406"/>
                      <c:h val="6.0315694873653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8.9130662061119078E-3"/>
                  <c:y val="-5.95957960536967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52.36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28437132412676"/>
                      <c:h val="6.3295719323933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7258657919021816E-2"/>
                  <c:y val="-1.81441252455000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/>
                      <a:t>69.69</a:t>
                    </a: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4829973537108"/>
                      <c:h val="6.92557682244920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 formatCode="0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9859617466765"/>
          <c:y val="7.103298910531218E-2"/>
          <c:w val="0.8402634975660968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1752738796950666E-2"/>
                  <c:y val="4.05206380862515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/>
                      <a:t>100</a:t>
                    </a:r>
                    <a:endParaRPr lang="th-TH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7316797969839"/>
                      <c:h val="0.11194501615295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74E-4199-AE35-A3308BAF0087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9677001285843E-2"/>
          <c:y val="3.8185593300859751E-2"/>
          <c:w val="0.92255076641472544"/>
          <c:h val="0.800542418481375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293701800561189E-2"/>
                  <c:y val="-7.928747760314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1.3611713938160821E-2"/>
                  <c:y val="-5.58242446327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2.5396473368053393E-2"/>
                  <c:y val="-5.6321306859959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6.7512964855066013E-2"/>
                  <c:y val="-1.7792407904062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4989894525884509E-2"/>
                  <c:y val="-4.3794681675433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95.27</a:t>
                    </a: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6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  <c:pt idx="7">
                  <c:v>69.69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96754025271077E-2"/>
                  <c:y val="-4.3256864579310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1132287954345002E-2"/>
                  <c:y val="-5.381605014202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3.999012161013802E-2"/>
                  <c:y val="-3.470603797954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1.731574973580214E-2"/>
                  <c:y val="4.34289083313454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5.4889906406213169E-2"/>
                  <c:y val="-5.1646922768305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11.96</c:v>
                </c:pt>
                <c:pt idx="2">
                  <c:v>19.97</c:v>
                </c:pt>
                <c:pt idx="3">
                  <c:v>25.15</c:v>
                </c:pt>
                <c:pt idx="4">
                  <c:v>35.75</c:v>
                </c:pt>
                <c:pt idx="5">
                  <c:v>45.94</c:v>
                </c:pt>
                <c:pt idx="6">
                  <c:v>56.23</c:v>
                </c:pt>
                <c:pt idx="7">
                  <c:v>62.81</c:v>
                </c:pt>
                <c:pt idx="8">
                  <c:v>70.83</c:v>
                </c:pt>
                <c:pt idx="9">
                  <c:v>76.81</c:v>
                </c:pt>
                <c:pt idx="10">
                  <c:v>82.36</c:v>
                </c:pt>
                <c:pt idx="11">
                  <c:v>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3707288068584E-2"/>
          <c:y val="4.1816338528108843E-2"/>
          <c:w val="0.92822939808801008"/>
          <c:h val="0.857497261100394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882691757098395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77-45E0-BF6B-423B85BBC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77-45E0-BF6B-423B85BBC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rgbClr val="ADD7DF"/>
              </a:solidFill>
              <a:ln w="6350" cap="flat" cmpd="sng" algn="ctr">
                <a:solidFill>
                  <a:srgbClr val="00206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4.1525</a:t>
                    </a:r>
                  </a:p>
                </c:rich>
              </c:tx>
              <c:spPr>
                <a:solidFill>
                  <a:srgbClr val="ADD7DF"/>
                </a:solidFill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677-45E0-BF6B-423B85BBC7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DAC0D9-A1A0-4D73-B4EC-AC7AE94E84AF}" type="VALUE">
                      <a:rPr lang="en-US" sz="140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77-45E0-BF6B-423B85BBC706}"/>
                </c:ext>
              </c:extLst>
            </c:dLbl>
            <c:dLbl>
              <c:idx val="2"/>
              <c:layout>
                <c:manualLayout>
                  <c:x val="-7.7342520793148725E-2"/>
                  <c:y val="7.8700373837103377E-3"/>
                </c:manualLayout>
              </c:layout>
              <c:tx>
                <c:rich>
                  <a:bodyPr/>
                  <a:lstStyle/>
                  <a:p>
                    <a:fld id="{5F45407D-72D1-4C19-B0D1-D6D35DB651E8}" type="VALUE">
                      <a:rPr lang="en-US" sz="140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77-45E0-BF6B-423B85BBC706}"/>
                </c:ext>
              </c:extLst>
            </c:dLbl>
            <c:spPr>
              <a:solidFill>
                <a:srgbClr val="ADD7DF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000">
                  <c:v>4.1524999999999999</c:v>
                </c:pt>
                <c:pt idx="1">
                  <c:v>4.3799000000000001</c:v>
                </c:pt>
                <c:pt idx="2" formatCode="0.0000">
                  <c:v>4.2434000000000003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77-45E0-BF6B-423B85BBC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accent6">
                  <a:tint val="6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tint val="65000"/>
                </a:schemeClr>
              </a:solidFill>
              <a:ln w="6350" cap="flat" cmpd="sng" algn="ctr">
                <a:solidFill>
                  <a:schemeClr val="accent6">
                    <a:tint val="6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77-45E0-BF6B-423B85BBC7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3925264"/>
        <c:axId val="1963906128"/>
      </c:lineChart>
      <c:catAx>
        <c:axId val="19639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cap="all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63906128"/>
        <c:crosses val="autoZero"/>
        <c:auto val="1"/>
        <c:lblAlgn val="ctr"/>
        <c:lblOffset val="100"/>
        <c:noMultiLvlLbl val="0"/>
      </c:catAx>
      <c:valAx>
        <c:axId val="1963906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39252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1058057623704"/>
          <c:y val="2.8368821543265428E-2"/>
          <c:w val="0.77024085197635128"/>
          <c:h val="0.88163406246965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9-44A4-B9E3-3CEC409DFC91}"/>
                </c:ext>
              </c:extLst>
            </c:dLbl>
            <c:dLbl>
              <c:idx val="3"/>
              <c:layout>
                <c:manualLayout>
                  <c:x val="-1.5589124682923955E-2"/>
                  <c:y val="-2.9784043300071998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4FF77FBB-6C14-4871-B8CA-CEA16B678FCF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456-4FB7-9536-26A37CB402EF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มี.ค.- 65</c:v>
                </c:pt>
                <c:pt idx="1">
                  <c:v>เม.ย.- 65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17.190000000000001</c:v>
                </c:pt>
                <c:pt idx="1">
                  <c:v>22.89</c:v>
                </c:pt>
                <c:pt idx="2" formatCode="0.00">
                  <c:v>26.94</c:v>
                </c:pt>
                <c:pt idx="3" formatCode="0.0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4-4E58-8514-7737ADFB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มี.ค.- 65</c:v>
                </c:pt>
                <c:pt idx="1">
                  <c:v>เม.ย.- 65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4-4E58-8514-7737ADFB18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มี.ค.- 65</c:v>
                </c:pt>
                <c:pt idx="1">
                  <c:v>เม.ย.- 65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4-4E58-8514-7737ADFB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55168"/>
        <c:axId val="562072224"/>
      </c:lineChart>
      <c:catAx>
        <c:axId val="562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72224"/>
        <c:crosses val="autoZero"/>
        <c:auto val="1"/>
        <c:lblAlgn val="ctr"/>
        <c:lblOffset val="100"/>
        <c:noMultiLvlLbl val="1"/>
      </c:catAx>
      <c:valAx>
        <c:axId val="56207222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55168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078177591231"/>
          <c:y val="0.18661785656337845"/>
          <c:w val="0.83778186360807394"/>
          <c:h val="0.68217065845896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D2-4E87-B656-DD2B3ED47315}"/>
                </c:ext>
              </c:extLst>
            </c:dLbl>
            <c:dLbl>
              <c:idx val="1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D2-4E87-B656-DD2B3ED47315}"/>
                </c:ext>
              </c:extLst>
            </c:dLbl>
            <c:dLbl>
              <c:idx val="2"/>
              <c:layout>
                <c:manualLayout>
                  <c:x val="-3.087934863962187E-2"/>
                  <c:y val="-3.9541320546436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8509D62E-3F3B-486B-B779-B5A50C32CE17}" type="VALUE"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3680358035739"/>
                      <c:h val="7.07611061603653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D2-4E87-B656-DD2B3ED47315}"/>
                </c:ext>
              </c:extLst>
            </c:dLbl>
            <c:dLbl>
              <c:idx val="3"/>
              <c:layout>
                <c:manualLayout>
                  <c:x val="-7.9675959337238228E-2"/>
                  <c:y val="-6.86944139812064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b="1" dirty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0FD76F80-4B59-4E74-8C00-B2D6C2EE0F5D}" type="VALUE">
                      <a:rPr lang="en-US" b="1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79450294435083"/>
                      <c:h val="0.122304679559039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32-4551-8B27-5925271B5337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12.18</c:v>
                </c:pt>
                <c:pt idx="1">
                  <c:v>12.31</c:v>
                </c:pt>
                <c:pt idx="2">
                  <c:v>13.56</c:v>
                </c:pt>
                <c:pt idx="3" formatCode="0.0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0-4FD8-B563-37DFF4022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0-4FD8-B563-37DFF40220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0-4FD8-B563-37DFF402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820735"/>
        <c:axId val="326833215"/>
      </c:lineChart>
      <c:catAx>
        <c:axId val="3268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33215"/>
        <c:crosses val="autoZero"/>
        <c:auto val="1"/>
        <c:lblAlgn val="ctr"/>
        <c:lblOffset val="100"/>
        <c:noMultiLvlLbl val="1"/>
      </c:catAx>
      <c:valAx>
        <c:axId val="326833215"/>
        <c:scaling>
          <c:orientation val="minMax"/>
          <c:max val="14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207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0.19251456452844401"/>
          <c:w val="0.78631646063209826"/>
          <c:h val="0.710709547915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5.0458232138962125E-2"/>
                  <c:y val="-2.04270530433926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i="0" u="none" strike="noStrike" kern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>
                  <a:solidFill>
                    <a:srgbClr val="1D9A7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1667588250467E-2"/>
                      <c:h val="6.1995167657016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dLbl>
              <c:idx val="3"/>
              <c:layout>
                <c:manualLayout>
                  <c:x val="-2.394930541776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4AEA9420-D937-4B50-ACE1-63E749EDFCDE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19-4159-A01E-D2E90ADFB96A}"/>
                </c:ext>
              </c:extLst>
            </c:dLbl>
            <c:spPr>
              <a:solidFill>
                <a:prstClr val="white"/>
              </a:solidFill>
              <a:ln w="9525">
                <a:solidFill>
                  <a:srgbClr val="1D9A7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0.10317325878274008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734221118403707E-17"/>
                  <c:y val="-1.389726007310625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050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5-4449-B217-E4634F51C82D}"/>
                </c:ext>
              </c:extLst>
            </c:dLbl>
            <c:dLbl>
              <c:idx val="1"/>
              <c:layout>
                <c:manualLayout>
                  <c:x val="0"/>
                  <c:y val="-8.338356043863794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5-4449-B217-E4634F51C82D}"/>
                </c:ext>
              </c:extLst>
            </c:dLbl>
            <c:dLbl>
              <c:idx val="2"/>
              <c:layout>
                <c:manualLayout>
                  <c:x val="-7.040251558964454E-2"/>
                  <c:y val="-9.72808205117440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2015871161017E-2"/>
                      <c:h val="5.959145119347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261-49A4-865B-55E5C0B3BB9C}"/>
                </c:ext>
              </c:extLst>
            </c:dLbl>
            <c:dLbl>
              <c:idx val="3"/>
              <c:layout>
                <c:manualLayout>
                  <c:x val="-1.6189859029245853E-2"/>
                  <c:y val="-2.7794520146212308E-3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9</a:t>
                    </a:r>
                    <a:fld id="{FB430E89-9DE2-422D-AE68-4C50993408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79-401B-ACB8-61CA8A83F8EA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5-4449-B217-E4634F51C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5-4449-B217-E4634F51C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5-4449-B217-E4634F51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1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1111716968399E-2"/>
          <c:y val="7.4127640451759694E-2"/>
          <c:w val="0.8275665647652386"/>
          <c:h val="0.8151728964842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834316365778086E-3"/>
                  <c:y val="-1.36666003782743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48-4FC6-8741-A162C817EF5B}"/>
                </c:ext>
              </c:extLst>
            </c:dLbl>
            <c:dLbl>
              <c:idx val="2"/>
              <c:layout>
                <c:manualLayout>
                  <c:x val="-6.7647916325600174E-2"/>
                  <c:y val="-1.36666003782743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881092752040798E-2"/>
                      <c:h val="5.3600406683591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2F7-4AD5-B897-BC18E2B7C973}"/>
                </c:ext>
              </c:extLst>
            </c:dLbl>
            <c:dLbl>
              <c:idx val="3"/>
              <c:layout>
                <c:manualLayout>
                  <c:x val="-1.65668632731556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87-4EB7-9368-7AB64A3B5F84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FC6-8741-A162C817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FC6-8741-A162C817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FC6-8741-A162C817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765552"/>
        <c:axId val="632765968"/>
      </c:lineChart>
      <c:catAx>
        <c:axId val="6327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968"/>
        <c:crosses val="autoZero"/>
        <c:auto val="1"/>
        <c:lblAlgn val="ctr"/>
        <c:lblOffset val="100"/>
        <c:noMultiLvlLbl val="1"/>
      </c:catAx>
      <c:valAx>
        <c:axId val="632765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5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1965665144947E-2"/>
          <c:y val="7.2027639621726494E-2"/>
          <c:w val="0.80775047617707374"/>
          <c:h val="0.82572073333415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079139531556475E-3"/>
                  <c:y val="-5.31177283346055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7-42F1-90D7-471DC965BFC9}"/>
                </c:ext>
              </c:extLst>
            </c:dLbl>
            <c:dLbl>
              <c:idx val="1"/>
              <c:layout>
                <c:manualLayout>
                  <c:x val="0"/>
                  <c:y val="-2.65588641673032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63322520867465E-2"/>
                      <c:h val="5.9598091191428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17-42F1-90D7-471DC965BFC9}"/>
                </c:ext>
              </c:extLst>
            </c:dLbl>
            <c:dLbl>
              <c:idx val="2"/>
              <c:layout>
                <c:manualLayout>
                  <c:x val="-6.9051592583897883E-2"/>
                  <c:y val="-2.65578185427297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dirty="0">
                        <a:solidFill>
                          <a:srgbClr val="002060"/>
                        </a:solidFill>
                      </a:rPr>
                      <a:t>n/a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87625195710747E-2"/>
                      <c:h val="5.9598091191428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17-42F1-90D7-471DC965BFC9}"/>
                </c:ext>
              </c:extLst>
            </c:dLbl>
            <c:dLbl>
              <c:idx val="3"/>
              <c:layout>
                <c:manualLayout>
                  <c:x val="-1.6247483718933982E-2"/>
                  <c:y val="-5.3117728334606583E-3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8-4047-89EA-673787227891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7-42F1-90D7-471DC965B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7-42F1-90D7-471DC965B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มี.ค. - 65</c:v>
                </c:pt>
                <c:pt idx="1">
                  <c:v>เม.ย. - 65</c:v>
                </c:pt>
                <c:pt idx="2">
                  <c:v>พ.ค.-65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7-42F1-90D7-471DC96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68656"/>
        <c:axId val="644523312"/>
      </c:lineChart>
      <c:catAx>
        <c:axId val="644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3312"/>
        <c:crosses val="autoZero"/>
        <c:auto val="1"/>
        <c:lblAlgn val="ctr"/>
        <c:lblOffset val="100"/>
        <c:noMultiLvlLbl val="1"/>
      </c:catAx>
      <c:valAx>
        <c:axId val="644523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686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0.14955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0" y="4681309"/>
          <a:ext cx="1539339" cy="55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strike="noStrike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(ล้านบาท)</a:t>
          </a:r>
          <a:endParaRPr lang="en-US" sz="1400" b="1" strike="noStrike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0.27691</cdr:x>
      <cdr:y>0.19853</cdr:y>
    </cdr:from>
    <cdr:to>
      <cdr:x>0.39129</cdr:x>
      <cdr:y>0.32742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5241" y="919481"/>
          <a:ext cx="981113" cy="59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0.66571</cdr:x>
      <cdr:y>0.59106</cdr:y>
    </cdr:from>
    <cdr:to>
      <cdr:x>0.81608</cdr:x>
      <cdr:y>0.72314</cdr:y>
    </cdr:to>
    <cdr:sp macro="" textlink="">
      <cdr:nvSpPr>
        <cdr:cNvPr id="4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FE9E10F2-44AE-4CAE-A884-A7C1F59C99D0}"/>
            </a:ext>
          </a:extLst>
        </cdr:cNvPr>
        <cdr:cNvSpPr txBox="1"/>
      </cdr:nvSpPr>
      <cdr:spPr>
        <a:xfrm xmlns:a="http://schemas.openxmlformats.org/drawingml/2006/main">
          <a:off x="5710232" y="2737414"/>
          <a:ext cx="1289827" cy="61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69.69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0.46704</cdr:x>
      <cdr:y>0.52668</cdr:y>
    </cdr:from>
    <cdr:to>
      <cdr:x>0.60791</cdr:x>
      <cdr:y>0.65876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807322" y="2927076"/>
          <a:ext cx="1450061" cy="734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77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0.32818</cdr:x>
      <cdr:y>0.01557</cdr:y>
    </cdr:from>
    <cdr:to>
      <cdr:x>0.43891</cdr:x>
      <cdr:y>0.07535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378063" y="86514"/>
          <a:ext cx="1139747" cy="33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	</a:t>
          </a:r>
        </a:p>
      </cdr:txBody>
    </cdr:sp>
  </cdr:relSizeAnchor>
  <cdr:relSizeAnchor xmlns:cdr="http://schemas.openxmlformats.org/drawingml/2006/chartDrawing">
    <cdr:from>
      <cdr:x>0.51897</cdr:x>
      <cdr:y>0.19538</cdr:y>
    </cdr:from>
    <cdr:to>
      <cdr:x>0.6259</cdr:x>
      <cdr:y>0.27111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5341878" y="1085841"/>
          <a:ext cx="1100652" cy="420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  <cdr:relSizeAnchor xmlns:cdr="http://schemas.openxmlformats.org/drawingml/2006/chartDrawing">
    <cdr:from>
      <cdr:x>0.62058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387704" y="37014"/>
          <a:ext cx="3905491" cy="36046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ln xmlns:a="http://schemas.openxmlformats.org/drawingml/2006/main">
          <a:solidFill>
            <a:schemeClr val="accent5">
              <a:lumMod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12 พฤษภาคม 2565</a:t>
          </a:r>
        </a:p>
      </cdr:txBody>
    </cdr:sp>
  </cdr:relSizeAnchor>
  <cdr:relSizeAnchor xmlns:cdr="http://schemas.openxmlformats.org/drawingml/2006/chartDrawing">
    <cdr:from>
      <cdr:x>0.7306</cdr:x>
      <cdr:y>0.24583</cdr:y>
    </cdr:from>
    <cdr:to>
      <cdr:x>0.83753</cdr:x>
      <cdr:y>0.30587</cdr:y>
    </cdr:to>
    <cdr:sp macro="" textlink="">
      <cdr:nvSpPr>
        <cdr:cNvPr id="10" name="กล่องข้อความ 7"/>
        <cdr:cNvSpPr txBox="1"/>
      </cdr:nvSpPr>
      <cdr:spPr>
        <a:xfrm xmlns:a="http://schemas.openxmlformats.org/drawingml/2006/main">
          <a:off x="6266824" y="1138548"/>
          <a:ext cx="917209" cy="278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0.65564</cdr:x>
      <cdr:y>0.15035</cdr:y>
    </cdr:from>
    <cdr:to>
      <cdr:x>0.7262</cdr:x>
      <cdr:y>0.25601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6661342" y="832091"/>
          <a:ext cx="716890" cy="5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2565</a:t>
          </a: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0.37997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9295295" y="1518098"/>
          <a:ext cx="73121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2564</a:t>
          </a:r>
        </a:p>
      </cdr:txBody>
    </cdr:sp>
  </cdr:relSizeAnchor>
  <cdr:relSizeAnchor xmlns:cdr="http://schemas.openxmlformats.org/drawingml/2006/chartDrawing">
    <cdr:from>
      <cdr:x>0.75172</cdr:x>
      <cdr:y>0.01792</cdr:y>
    </cdr:from>
    <cdr:to>
      <cdr:x>0.9959</cdr:x>
      <cdr:y>0.08132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7637476" y="99174"/>
          <a:ext cx="2480867" cy="35087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FC7C2">
            <a:alpha val="70000"/>
          </a:srgbClr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12 พฤษภาคม 2565</a:t>
          </a:r>
        </a:p>
      </cdr:txBody>
    </cdr:sp>
  </cdr:relSizeAnchor>
  <cdr:relSizeAnchor xmlns:cdr="http://schemas.openxmlformats.org/drawingml/2006/chartDrawing">
    <cdr:from>
      <cdr:x>0.06081</cdr:x>
      <cdr:y>0.03458</cdr:y>
    </cdr:from>
    <cdr:to>
      <cdr:x>0.68062</cdr:x>
      <cdr:y>0.11748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880" y="191366"/>
          <a:ext cx="6297269" cy="458789"/>
        </a:xfrm>
        <a:prstGeom xmlns:a="http://schemas.openxmlformats.org/drawingml/2006/main" prst="homePlate">
          <a:avLst/>
        </a:prstGeom>
        <a:solidFill xmlns:a="http://schemas.openxmlformats.org/drawingml/2006/main">
          <a:srgbClr val="004C00">
            <a:alpha val="50000"/>
          </a:srgb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6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เปรียบเทียบผลการเบิกจ่ายงบประมาณประจำปี 2564 กับ ปี 2565</a:t>
          </a:r>
        </a:p>
        <a:p xmlns:a="http://schemas.openxmlformats.org/drawingml/2006/main"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0.60685</cdr:x>
      <cdr:y>0.58198</cdr:y>
    </cdr:from>
    <cdr:to>
      <cdr:x>0.72197</cdr:x>
      <cdr:y>0.64009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66312" y="2729747"/>
          <a:ext cx="562707" cy="2725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26.94</a:t>
          </a:r>
          <a:endParaRPr lang="th-TH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0.78909</cdr:x>
      <cdr:y>0.0112</cdr:y>
    </cdr:from>
    <cdr:to>
      <cdr:x>0.9516</cdr:x>
      <cdr:y>0.1146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776884" y="47731"/>
          <a:ext cx="777843" cy="4406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เป้าหมาย100.00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0.78042</cdr:x>
      <cdr:y>0</cdr:y>
    </cdr:from>
    <cdr:to>
      <cdr:x>0.94855</cdr:x>
      <cdr:y>0.10947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26599" y="0"/>
          <a:ext cx="781312" cy="466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 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0.82869</cdr:x>
      <cdr:y>0</cdr:y>
    </cdr:from>
    <cdr:to>
      <cdr:x>1</cdr:x>
      <cdr:y>0.11051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61977" y="0"/>
          <a:ext cx="757041" cy="492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23/05/65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45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447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352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88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92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10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216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220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039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0894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5373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228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7930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496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1635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95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1033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2983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8505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508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3778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9715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4342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6856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886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4254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899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6331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75636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8177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5577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4938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5145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3949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2654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0678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79288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2239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37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38636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6354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611990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5346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9034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01967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17755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80251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580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43263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36805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1030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2520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68725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28355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94700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01898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24782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35100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69326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53268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94995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7583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40949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84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7982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81075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21279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73205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895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520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23/05/65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1.jpg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480896" y="1853481"/>
            <a:ext cx="8923661" cy="1997204"/>
          </a:xfrm>
          <a:prstGeom prst="rect">
            <a:avLst/>
          </a:prstGeom>
          <a:solidFill>
            <a:srgbClr val="FFBDBD">
              <a:alpha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5/2565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rgbClr val="002060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วันจันทร์ที่ 23 พฤษภาคม 2565</a:t>
            </a:r>
            <a:r>
              <a:rPr lang="en-US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7" y="594117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606936"/>
            <a:ext cx="1229128" cy="1229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E41D2AD-368A-428D-9EEB-34E56B6B1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9744" l="67317" r="98415">
                        <a14:foregroundMark x1="69390" y1="79808" x2="69390" y2="79808"/>
                        <a14:foregroundMark x1="76707" y1="81731" x2="76707" y2="81731"/>
                        <a14:foregroundMark x1="83780" y1="81410" x2="83780" y2="81410"/>
                        <a14:foregroundMark x1="88659" y1="71154" x2="88659" y2="71154"/>
                        <a14:foregroundMark x1="80244" y1="51282" x2="80244" y2="51282"/>
                        <a14:foregroundMark x1="82073" y1="20192" x2="82073" y2="20192"/>
                        <a14:backgroundMark x1="73293" y1="20192" x2="73293" y2="20192"/>
                        <a14:backgroundMark x1="72439" y1="63782" x2="72439" y2="63782"/>
                        <a14:backgroundMark x1="73902" y1="62821" x2="73902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9" b="9061"/>
          <a:stretch/>
        </p:blipFill>
        <p:spPr>
          <a:xfrm>
            <a:off x="911366" y="3822674"/>
            <a:ext cx="1264460" cy="1332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3582" y="5244024"/>
            <a:ext cx="10183583" cy="521726"/>
            <a:chOff x="-23582" y="5244024"/>
            <a:chExt cx="10183583" cy="52172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44024"/>
              <a:ext cx="10183583" cy="521726"/>
              <a:chOff x="-21225" y="4584327"/>
              <a:chExt cx="9165225" cy="622658"/>
            </a:xfrm>
          </p:grpSpPr>
          <p:pic>
            <p:nvPicPr>
              <p:cNvPr id="13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4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8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9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499" y="4584327"/>
                <a:ext cx="1081501" cy="567984"/>
                <a:chOff x="10426806" y="6384245"/>
                <a:chExt cx="1777706" cy="484982"/>
              </a:xfrm>
            </p:grpSpPr>
            <p:sp>
              <p:nvSpPr>
                <p:cNvPr id="2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06" y="6384245"/>
                  <a:ext cx="1760999" cy="472847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31001" y="6507741"/>
                  <a:ext cx="1773511" cy="361486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6034">
              <a:off x="8826803" y="5265831"/>
              <a:ext cx="451167" cy="477135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82AB4C5E-4B16-4E82-81E9-3B1A393870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6711799" y="3558084"/>
            <a:ext cx="3455761" cy="172375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0089"/>
              </p:ext>
            </p:extLst>
          </p:nvPr>
        </p:nvGraphicFramePr>
        <p:xfrm>
          <a:off x="240632" y="1161010"/>
          <a:ext cx="9721515" cy="385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395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423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339"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รายงานผลการดำเนินงานการประเมินผลการดำเนินงาน</a:t>
                      </a:r>
                      <a:b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 ประจำปีบัญชี 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กรมการพัฒนาชุมชน</a:t>
                      </a:r>
                      <a:endParaRPr lang="en-US" sz="15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1. ตัวชี้วัดที่ 1.1 ร้อยละของการชำระคืนเงินกู้ยืม ให้ติดตามสาเหตุ 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 จังหวัดสุดท้ายที่มีผลบริหารจัดการหนี้ค้างชำระสูงทำให้ผลการดำเนินตามตัวชี้วัดในภาพรวมไม่เป็นตามเป้าหมาย โดยเฉพาะจังหวัดภูเก็ต, จังหวัดสมุทรปราการ, จังหวัดยะลา และกรุงเทพมหานคร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ได้ดำเนินการประสานทางโทรศัพท์ให้จังหวัดชี้แจงสาเหตุที่มีผลการบริหารจัดการหนี้ค้างชำระสูง และให้จังหวัดได้ชี้แจงให้สกส. ทราบ ดังนี้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1. สิ้นสุดมาตรการพักชำระหนี้ แต่สมาชิกยังไม่มีรายได้มาชำระหนี้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2.</a:t>
                      </a:r>
                      <a:r>
                        <a:rPr lang="th-TH" sz="14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ค่าครองชีพสูงขึ้นทำให้สมาชิกมีเงินไม่เพียงพอ</a:t>
                      </a:r>
                      <a:b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ที่จะชำระหนี้ 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4/2565 วันศุกร์ที่ 29 เมษายน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21037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48782"/>
              </p:ext>
            </p:extLst>
          </p:nvPr>
        </p:nvGraphicFramePr>
        <p:xfrm>
          <a:off x="300251" y="803584"/>
          <a:ext cx="9485194" cy="476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705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524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96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ตรวจสอบผลการเบิกจ่ายของจังหวัดนครนายกและจังหวัดสมุทรสงคราม ที่มีผลเบิกจ่ายไม่เป็นไปตามแผนงาน เพราะอาจจะ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มีผลกระทบกับตัวชี้วัดที่ 6.1 (2) ร้อยละการใช้จ่ายภาพรวมเทียบกับแผนการใช้จ่ายภาพรวม ประจำปีบัญชี 2565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5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</a:t>
                      </a:r>
                      <a:r>
                        <a:rPr lang="en-US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ได้สอบถามถึงปัญหาอุปสรรคในการเบิกจ่าย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งบประมาณ ของจังหวัด ดังนี้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จังหวัดนครนายกที่เบิกจ่ายไม่ได้ในงบเงินทุน</a:t>
                      </a:r>
                      <a:r>
                        <a:rPr lang="th-TH" sz="15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หมุนเวียน</a:t>
                      </a:r>
                      <a:r>
                        <a:rPr lang="th-TH" sz="1500" kern="1200" spc="-9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เนื่องจากไม่มีสมาชิกขอกู้เงินทุนหมุนเวียน 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และได้ส่งคืนเงินให้กรมฯ แล้ว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จังหวัดสมุทรสงคราม เงินอุดหนุนกลุ่มเป้าหมาย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ที่จะจัดอบรมไม่สามารถรวมตัวกันได้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จากโรค </a:t>
                      </a:r>
                      <a:r>
                        <a:rPr lang="en-US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COVID - 19 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เงินทุนหมุนเวียน เนื่องจาก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ที่ยื่นกู้เป็นสมาชิกรายเดิมที่ยังค้างหนี้เก่า 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 ระดับตำบลจึงไม่พิจารณาปล่อยกู้</a:t>
                      </a:r>
                      <a:endParaRPr lang="en-US" sz="1500" kern="120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เจ้าหน้าที่ได้ดำเนินการเบิกจ่ายแล้ว แต่ไม่ได้บันทึกข้อมูลลงในระบบ 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SARA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4/2565 วันศุกร์ที่ 29 เมษายน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144236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27963"/>
              </p:ext>
            </p:extLst>
          </p:nvPr>
        </p:nvGraphicFramePr>
        <p:xfrm>
          <a:off x="42716" y="628384"/>
          <a:ext cx="10069416" cy="512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725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504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32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b="1" kern="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รายงานผลการดำเนินงานตามตัวชี้วัดที่ </a:t>
                      </a:r>
                      <a:r>
                        <a:rPr lang="en-US" sz="1500" b="1" kern="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</a:t>
                      </a:r>
                      <a:r>
                        <a:rPr lang="th-TH" sz="1500" b="1" kern="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การตรวจสอบภายใน</a:t>
                      </a: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en-US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th-TH" sz="1400" b="1" u="sng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b="1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เห็นชอบ และได้มอบนโยบายการปฏิบัติงานให้กับสำนักงานกองทุนพัฒนาบทบาทสตรี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ตามรายงานผลการตรวจสอบประจำปีงบประมาณ พ.ศ.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ดังนี้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1. ให้สำนักงานกองทุนพัฒนาบทบาทสตรีดำเนินการปรับปรุงแก้ไขรายงานผลการตรวจสอบ</a:t>
                      </a:r>
                      <a:r>
                        <a:rPr lang="th-TH" sz="14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ด้านการเงิน การบัญชี และการปฏิบัติตามกฎ ระเบียบ (</a:t>
                      </a:r>
                      <a:r>
                        <a:rPr lang="en-US" sz="14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F&amp;C</a:t>
                      </a:r>
                      <a:r>
                        <a:rPr lang="th-TH" sz="14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สำนักงานกองทุน</a:t>
                      </a: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 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กรมการพัฒนาชุมชน ตามรายงานผลการตรวจสอบประจำปีงบประมาณ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2564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 ตามข้อเสนอแนะของกลุ่มตรวจสอบภายใน กรมการพัฒนาชุมชน ให้ครบถ้วน</a:t>
                      </a:r>
                      <a:r>
                        <a:rPr lang="th-TH" sz="14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ทั้ง 3 เรื่อง 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ประกอบด้วย </a:t>
                      </a:r>
                      <a:r>
                        <a:rPr lang="en-US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การจัดซื้อจัดจ้าง</a:t>
                      </a:r>
                      <a:r>
                        <a:rPr lang="en-US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เงินยืมราชการ (ลูกหนี้เงินยืม) และ</a:t>
                      </a:r>
                      <a:r>
                        <a:rPr lang="en-US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4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การใช้รถราชการ และการประเมิน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ระบบควบคุมภายในของสำนักงานกองทุนพัฒนาบทบาทสตรี และรายงานผลการดำเนินงานตามข้อเสนอแนะให้กลุ่มตรวจสอบภายใน กรมการพัฒนาชุมชน ภายในระยะเวลาที่กำหนด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2. ให้สำนักงานกองทุนพัฒนาบทบาทสตรี ตรวจสอบรายละเอียดเอกสาร</a:t>
                      </a: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หลักฐาน</a:t>
                      </a:r>
                      <a:b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ให้ครบถ้วน ถูกต้องในเรื่องการจัดซื้อจัดจ้าง, เงินยืมราชการ (ลูกหนี้เงินยืม) </a:t>
                      </a:r>
                      <a:r>
                        <a:rPr lang="th-TH" sz="14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และการใช้รถราชการ 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พร้อมทั้งกำชับเจ้าหน้าที่ผู้รับผิดชอบให้ถือปฏิบัติตามข้อเสนอแนะ และตามระเบียบที่เกี่ยวข้อง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โดยเคร่งครัด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ได้ดำเนินการตามข้อเสนอแนะ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ของกลุ่มตรวจสอบภายใน กรมการ</a:t>
                      </a:r>
                      <a:r>
                        <a:rPr lang="th-TH" sz="1500" kern="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พัฒนาชุมชน ภายในกำหนดเวลา </a:t>
                      </a:r>
                      <a:r>
                        <a:rPr lang="th-TH" sz="1500" kern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45 วัน </a:t>
                      </a:r>
                      <a:r>
                        <a:rPr lang="th-TH" sz="15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และได้กำชับเจ้าหน้าที่ผู้รับผิดชอบ</a:t>
                      </a:r>
                      <a:r>
                        <a:rPr lang="th-TH" sz="1500" kern="0" spc="-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ถือปฏิบัติตาม</a:t>
                      </a:r>
                      <a:r>
                        <a:rPr lang="th-TH" sz="1500" kern="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ข้อเสนอแนะ และระเบียบ</a:t>
                      </a:r>
                      <a:r>
                        <a:rPr lang="th-TH" sz="15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ที่เกี่ยวข้อง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โดยเคร่งครัด 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4/2565 วันศุกร์ที่ 29 เมษายน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114627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82211"/>
              </p:ext>
            </p:extLst>
          </p:nvPr>
        </p:nvGraphicFramePr>
        <p:xfrm>
          <a:off x="301882" y="817585"/>
          <a:ext cx="9553317" cy="451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541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48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b="1" kern="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</a:t>
                      </a:r>
                      <a:r>
                        <a:rPr lang="th-TH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ร่างแผนปฏิบัติการระยะ</a:t>
                      </a:r>
                      <a:r>
                        <a:rPr lang="en-US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 </a:t>
                      </a:r>
                      <a:r>
                        <a:rPr lang="th-TH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</a:t>
                      </a:r>
                      <a:r>
                        <a:rPr lang="en-US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5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2566 - 2570)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1" kern="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en-US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500" kern="1200" spc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นางสุนีย์ บุตรเนียร ผู้ทรงคุณวุฒิ ได้แสดงความคิดเห็นและข้อเสนอแนะดังนี้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5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ให้วิเคราะห์ </a:t>
                      </a:r>
                      <a:r>
                        <a:rPr lang="en-GB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SWOT</a:t>
                      </a: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หรือสภาพแวดล้อมทั้งภายนอก</a:t>
                      </a:r>
                      <a:b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และภายในองค์กร และสรุปประเด็นปัญหาอุปสรรคหลัก</a:t>
                      </a:r>
                      <a:b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ที่ต้องแก้ไขปรับปรุงให้ไปในทิศทางเดียวกันไม่ควรขัดแย้งกันทั้งจุดแข็ง และจุดอ่อน</a:t>
                      </a:r>
                      <a:endParaRPr lang="en-US" sz="1500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5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ได้ดำเนินการปรับปรุงแผนปฏิบัติการระยะ 5 ปี </a:t>
                      </a:r>
                      <a:br>
                        <a:rPr lang="th-TH" sz="15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(พ.ศ. 2566 - 2570)  </a:t>
                      </a:r>
                      <a:r>
                        <a:rPr lang="th-TH" sz="15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ตามข้อเสนอแนะของคณะกรรมการบริหารกองทุนพัฒนาบทบาทสตรีเรียบร้อยแล้ว </a:t>
                      </a:r>
                      <a:r>
                        <a:rPr lang="th-TH" sz="15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(เอกสารแนบ)</a:t>
                      </a:r>
                      <a:endParaRPr lang="en-US" sz="1500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4/2565 วันศุกร์ที่ 29 เมษายน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3378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0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0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619609" y="-27479"/>
            <a:ext cx="4565984" cy="5078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64665"/>
              </p:ext>
            </p:extLst>
          </p:nvPr>
        </p:nvGraphicFramePr>
        <p:xfrm>
          <a:off x="846076" y="1863969"/>
          <a:ext cx="8467847" cy="26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2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2015168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946156">
                  <a:extLst>
                    <a:ext uri="{9D8B030D-6E8A-4147-A177-3AD203B41FA5}">
                      <a16:colId xmlns:a16="http://schemas.microsoft.com/office/drawing/2014/main" val="1846196331"/>
                    </a:ext>
                  </a:extLst>
                </a:gridCol>
                <a:gridCol w="1808130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</a:tblGrid>
              <a:tr h="1842724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16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ปีที่อนุมัติ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h-TH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เงินทุนหมุนเวียนสำหรับปล่อยกู้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เป็นยอดสะสม </a:t>
                      </a:r>
                      <a:b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เม.ย. 65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16,289,099,871.69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11,153,555,490.42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5,135,544,381.27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พ.ค. 65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16,299,293,816.69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11,222,798,540.78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5,076,495,275.91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พฤษภาคม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955603"/>
            <a:ext cx="341522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ปล่อยกู้ให้กับสมาชิก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360695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91394"/>
              </p:ext>
            </p:extLst>
          </p:nvPr>
        </p:nvGraphicFramePr>
        <p:xfrm>
          <a:off x="527538" y="2212623"/>
          <a:ext cx="9003811" cy="185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124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913400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1985720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798194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  <a:gridCol w="1618373">
                  <a:extLst>
                    <a:ext uri="{9D8B030D-6E8A-4147-A177-3AD203B41FA5}">
                      <a16:colId xmlns:a16="http://schemas.microsoft.com/office/drawing/2014/main" val="3856309482"/>
                    </a:ext>
                  </a:extLst>
                </a:gridCol>
              </a:tblGrid>
              <a:tr h="778632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b="1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เม.ย.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5,135,544,381.27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4,362,451,819.53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773,092,561.74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553441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พ.ค.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5,076,495,275.91 </a:t>
                      </a:r>
                      <a:endParaRPr lang="th-TH" sz="1500" b="1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4,263,371,379.37  </a:t>
                      </a:r>
                      <a:endParaRPr lang="th-TH" sz="1500" b="1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813,123,896.54 </a:t>
                      </a:r>
                      <a:endParaRPr lang="th-TH" sz="1500" b="1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16.02</a:t>
                      </a:r>
                      <a:r>
                        <a:rPr lang="th-TH" sz="150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1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458205" y="4919841"/>
            <a:ext cx="3073144" cy="3651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พฤษภาคม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136531"/>
            <a:ext cx="5398265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เปรียบเทียบร้อยละของหนี้เกินกำหนดชำระ</a:t>
            </a:r>
          </a:p>
        </p:txBody>
      </p:sp>
    </p:spTree>
    <p:extLst>
      <p:ext uri="{BB962C8B-B14F-4D97-AF65-F5344CB8AC3E}">
        <p14:creationId xmlns:p14="http://schemas.microsoft.com/office/powerpoint/2010/main" val="115580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2416199" y="739460"/>
            <a:ext cx="5560906" cy="4929761"/>
            <a:chOff x="981075" y="1073938"/>
            <a:chExt cx="9419130" cy="4948804"/>
          </a:xfrm>
          <a:solidFill>
            <a:srgbClr val="92D050"/>
          </a:solidFill>
        </p:grpSpPr>
        <p:sp>
          <p:nvSpPr>
            <p:cNvPr id="28" name="สี่เหลี่ยมผืนผ้ามุมมน 27"/>
            <p:cNvSpPr/>
            <p:nvPr/>
          </p:nvSpPr>
          <p:spPr>
            <a:xfrm>
              <a:off x="3394842" y="1073938"/>
              <a:ext cx="3797613" cy="10945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5,076,495,275.91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10 พ.ค. 65)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981075" y="2878390"/>
              <a:ext cx="3860643" cy="1416907"/>
            </a:xfrm>
            <a:prstGeom prst="roundRect">
              <a:avLst/>
            </a:prstGeom>
            <a:solidFill>
              <a:srgbClr val="FFFF99">
                <a:alpha val="49804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หนี้ยังไม่ถึงกำหนดชำระ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4,263,371,379.37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83.98</a:t>
              </a: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b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5841594" y="2878390"/>
              <a:ext cx="3788807" cy="1349661"/>
            </a:xfrm>
            <a:prstGeom prst="roundRect">
              <a:avLst/>
            </a:prstGeom>
            <a:solidFill>
              <a:srgbClr val="FF8588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หนี้เกินกำหนดชำระ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813,123,896.54 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 16.02  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3030586" y="4826926"/>
              <a:ext cx="3745637" cy="1195816"/>
            </a:xfrm>
            <a:prstGeom prst="roundRect">
              <a:avLst/>
            </a:prstGeom>
            <a:solidFill>
              <a:srgbClr val="99CCFF">
                <a:alpha val="50000"/>
              </a:srgb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4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หนี้กองทุนเดิม</a:t>
              </a: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371,975,983.09</a:t>
              </a:r>
              <a:r>
                <a:rPr lang="th-TH" dirty="0"/>
                <a:t>  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7.33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มุมมน 31"/>
            <p:cNvSpPr/>
            <p:nvPr/>
          </p:nvSpPr>
          <p:spPr>
            <a:xfrm>
              <a:off x="6835139" y="4795231"/>
              <a:ext cx="3565066" cy="1227509"/>
            </a:xfrm>
            <a:prstGeom prst="roundRect">
              <a:avLst/>
            </a:prstGeom>
            <a:solidFill>
              <a:srgbClr val="FAB795">
                <a:alpha val="50000"/>
              </a:srgb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หนี้กองทุนใหม่</a:t>
              </a:r>
            </a:p>
            <a:p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41,147,913.45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8.69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2606566" y="2459421"/>
              <a:ext cx="5098428" cy="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2606566" y="2459421"/>
              <a:ext cx="0" cy="418969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>
              <a:off x="7704994" y="2459421"/>
              <a:ext cx="0" cy="418969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>
              <a:cxnSpLocks/>
            </p:cNvCxnSpPr>
            <p:nvPr/>
          </p:nvCxnSpPr>
          <p:spPr>
            <a:xfrm>
              <a:off x="6103400" y="4522088"/>
              <a:ext cx="3328234" cy="1080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>
              <a:cxnSpLocks/>
            </p:cNvCxnSpPr>
            <p:nvPr/>
          </p:nvCxnSpPr>
          <p:spPr>
            <a:xfrm>
              <a:off x="6094213" y="4508997"/>
              <a:ext cx="0" cy="288136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/>
            <p:cNvCxnSpPr>
              <a:cxnSpLocks/>
            </p:cNvCxnSpPr>
            <p:nvPr/>
          </p:nvCxnSpPr>
          <p:spPr>
            <a:xfrm>
              <a:off x="9372717" y="4506662"/>
              <a:ext cx="0" cy="31259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ตัวเชื่อมต่อตรง 23"/>
          <p:cNvCxnSpPr/>
          <p:nvPr/>
        </p:nvCxnSpPr>
        <p:spPr>
          <a:xfrm flipH="1">
            <a:off x="6385895" y="3885156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flipH="1">
            <a:off x="4858129" y="1825209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924725" y="824513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พฤษภาคม 2565</a:t>
            </a:r>
          </a:p>
        </p:txBody>
      </p: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EE58450-27B8-41A0-874F-DAED310BD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66303"/>
              </p:ext>
            </p:extLst>
          </p:nvPr>
        </p:nvGraphicFramePr>
        <p:xfrm>
          <a:off x="135033" y="2159750"/>
          <a:ext cx="9889933" cy="208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718">
                  <a:extLst>
                    <a:ext uri="{9D8B030D-6E8A-4147-A177-3AD203B41FA5}">
                      <a16:colId xmlns:a16="http://schemas.microsoft.com/office/drawing/2014/main" val="1655606250"/>
                    </a:ext>
                  </a:extLst>
                </a:gridCol>
                <a:gridCol w="1348249">
                  <a:extLst>
                    <a:ext uri="{9D8B030D-6E8A-4147-A177-3AD203B41FA5}">
                      <a16:colId xmlns:a16="http://schemas.microsoft.com/office/drawing/2014/main" val="39242238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50699524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88881623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79877980"/>
                    </a:ext>
                  </a:extLst>
                </a:gridCol>
                <a:gridCol w="1731866">
                  <a:extLst>
                    <a:ext uri="{9D8B030D-6E8A-4147-A177-3AD203B41FA5}">
                      <a16:colId xmlns:a16="http://schemas.microsoft.com/office/drawing/2014/main" val="23176135"/>
                    </a:ext>
                  </a:extLst>
                </a:gridCol>
              </a:tblGrid>
              <a:tr h="109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ลูกหนี้กองทุนเดิม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17 พ.ค. 2559)</a:t>
                      </a:r>
                      <a:endParaRPr lang="en-US" sz="15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9690"/>
                  </a:ext>
                </a:extLst>
              </a:tr>
              <a:tr h="49646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3,331,586,349.59 </a:t>
                      </a:r>
                      <a:endParaRPr lang="en-US" sz="14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เม.ย. 65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2,325,388,987.18</a:t>
                      </a:r>
                      <a:endParaRPr lang="en-US" sz="1400" b="1" kern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1,006,197,362.41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646,114,313.19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360,083,049.22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1194"/>
                  </a:ext>
                </a:extLst>
              </a:tr>
              <a:tr h="4964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4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พ.ค. 65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6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2,330,357,938.54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7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1,001,228,411.05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629,252,427.96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371,975,983.09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937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-1" y="896880"/>
            <a:ext cx="491196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การบริหารจัดการหนี้กองทุนเดิม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63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17A8DD83-FB33-4115-808B-0CA8EEF1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67741"/>
              </p:ext>
            </p:extLst>
          </p:nvPr>
        </p:nvGraphicFramePr>
        <p:xfrm>
          <a:off x="193674" y="1111227"/>
          <a:ext cx="9772652" cy="3915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105685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1026866"/>
                    </a:ext>
                  </a:extLst>
                </a:gridCol>
                <a:gridCol w="6305551">
                  <a:extLst>
                    <a:ext uri="{9D8B030D-6E8A-4147-A177-3AD203B41FA5}">
                      <a16:colId xmlns:a16="http://schemas.microsoft.com/office/drawing/2014/main" val="250798456"/>
                    </a:ext>
                  </a:extLst>
                </a:gridCol>
              </a:tblGrid>
              <a:tr h="57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5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 (จังหวัด)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02199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ต่ำกว่า 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 จังหวัด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หนองคาย แพร่ เพชรบุรี เชียงราย พิจิตร สุโขทัย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2160"/>
                  </a:ext>
                </a:extLst>
              </a:tr>
              <a:tr h="85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5.01  - 10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 จังหวัด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แม่ฮ่องสอน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-ตรัง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 อุทัยธานี ชัยภูมิ สิงห์บุรี ตาก ราชบุรี เชียงใหม่ พิษณุโลก กาญจนบุรี น่าน สมุทรสาคร ลพบุรี สุรินทร์ อุตรดิตถ์ มหาสารคาม สระแก้ว บุรีรัมย์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9"/>
                  </a:ext>
                </a:extLst>
              </a:tr>
              <a:tr h="569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10.01 - 15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9F3F3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-สระบุรี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กาฬสินธุ์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-ปัตตานี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 อ่างทอง จันทบุรี บึงกาฬ ศรีสะเกษ มุกดาหาร สุพรรณบุรี นครพนม เลย พัทลุง ระยอง พระนครศรีอยุธยา สกลนคร 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2204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15.01 - 20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-พะเยา</a:t>
                      </a:r>
                      <a:r>
                        <a:rPr lang="th-TH" sz="1400" b="1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-กำแพงเพชร</a:t>
                      </a:r>
                      <a:r>
                        <a:rPr lang="th-TH" sz="1400" b="1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 สมุทรสงคราม ลำปาง ขอนแก่น นครศรีธรรมราช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ชัยนาท ระนอง เพชรบูรณ์ ยโสธร ชลบุรี นราธิวาส ตราด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3481"/>
                  </a:ext>
                </a:extLst>
              </a:tr>
              <a:tr h="85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มากกว่า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 จังหวัด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-นครราชสีมา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-อุดรธานี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อำนาจเจริญ ชุมพร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-นครปฐม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 กระบี่ </a:t>
                      </a:r>
                      <a:b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-นนทบุรี</a:t>
                      </a:r>
                      <a:r>
                        <a:rPr lang="th-TH" sz="1400" b="1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 พังงา สงขลา ปทุมธานี สตูล ปราจีนบุรี นครสวรรค์ สุราษฎร์ธานี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 ภูเก็ต สมุทรปราการ ยะลา กรุงเทพมหานคร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1288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138C25B-BD69-4C30-B718-F0A9FF798F8C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</a:t>
            </a:r>
            <a:r>
              <a:rPr lang="en-GB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B291C7-5011-458A-AA35-34C07320266C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75B3600-362F-4DA1-AB6A-04C26C1DD035}"/>
              </a:ext>
            </a:extLst>
          </p:cNvPr>
          <p:cNvSpPr/>
          <p:nvPr/>
        </p:nvSpPr>
        <p:spPr>
          <a:xfrm>
            <a:off x="0" y="658403"/>
            <a:ext cx="7796463" cy="38803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5EC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600" b="1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2.4 ผลการบริหารจัดการหนี้ของจังหวัดแยกตามช่วงร้อยละของหนี้เกินกำหนดชำระจัดได้ ดังนี้ 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0053" y="701091"/>
            <a:ext cx="2640264" cy="3842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พฤษภาคม 2565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93674" y="5091654"/>
            <a:ext cx="936963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35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จังหวัดที่มีการเปลี่ยนแปลงตามช่วงร้อยละของหนี้เกินกำหนดชำระดีขึ้นจากเดือนที่แล้ว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th-TH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จังหวัดที่มีการเปลี่ยนแปลงตามช่วงร้อยละของหนี้เกินกำหนดชำระลดลงจากเดือนที่แล้ว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27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330377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88519" y="2180519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4/2565 เมื่อวันศุกร์ที่ 29 เมษายน 2565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68092" y="2198189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04199" y="3169221"/>
            <a:ext cx="59392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ครั้งที่ 4/2565 เมื่อวันศุกร์ที่ 29 เมษายน 2565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80300" y="314824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093539" y="3973247"/>
            <a:ext cx="5949935" cy="121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2564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(ฉบับสมบูรณ์)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180300" y="401650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3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76927" y="1183442"/>
                <a:ext cx="4082923" cy="461963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7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7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8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9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9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8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7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2417" y="751132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4303" y="1358922"/>
            <a:ext cx="5909171" cy="63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โครงการกองทุนพัฒนาบทบาทสตรี สร้างโอกาสด้านอาชีพ สร้างสรรค์บทบาทสตรี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สู่ความเข้มแข็งในชุมชน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04200"/>
              </p:ext>
            </p:extLst>
          </p:nvPr>
        </p:nvGraphicFramePr>
        <p:xfrm>
          <a:off x="0" y="606204"/>
          <a:ext cx="10153537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001590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571727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100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10 พ.ค. 65)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247,403,040.00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159,210,516.52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88,192,523.48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86,581,882.09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1,610,641.39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1.83</a:t>
                      </a:r>
                    </a:p>
                  </a:txBody>
                  <a:tcPr marL="9525" marR="9525" marT="9525" marB="0" anchor="b">
                    <a:solidFill>
                      <a:srgbClr val="DD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169,569,500.00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126,581,855.45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42,987,644.55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41,748,273.35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1,239,371.20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2.88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65,028,617.04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51,774,052.96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50,218,630.16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1,555,422.80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3.00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279,392,803.00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199,177,850.18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80,214,952.82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77,732,251.63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2,482,701.19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3.10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171,106,575.00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108,949,888.52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62,156,686.48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59,959,735.78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2,196,950.70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3.53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254,881,415.00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191,330,318.63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63,551,096.37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61,027,880.17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2,523,216.20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3.97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183,429,513.00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127,742,070.09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55,687,442.91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52,833,518.92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2,853,923.99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5.12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179,345,380.00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95,417,289.92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83,928,090.08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79,499,129.96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4,428,960.12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5.28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170,077,538.00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103,390,701.88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66,686,836.12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62,530,779.34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4,156,056.78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6.23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139,832,865.00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84,202,689.04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55,630,175.96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52,152,045.72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3,478,130.24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6.25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อันดับแรก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33416"/>
              </p:ext>
            </p:extLst>
          </p:nvPr>
        </p:nvGraphicFramePr>
        <p:xfrm>
          <a:off x="1" y="619814"/>
          <a:ext cx="10153537" cy="510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27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300710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4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00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BFD7E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10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พ.ค.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65)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67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140,746,505.00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97,860,128.23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42,886,376.77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31,756,467.85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11,129,908.92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25.95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73,788,524.91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40,118,373.09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28,902,209.32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11,216,163.77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27.96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179,998,980.00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132,752,534.00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47,246,446.00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33,524,183.40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13,722,262.60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29.04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281,587,998.00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197,315,494.92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84,272,503.08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59,165,408.90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25,107,094.18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29.79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220,241,979.00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122,783,168.32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97,458,810.68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68,390,524.32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29,068,286.36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29.83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303,719,470.00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209,305,001.67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94,414,468.33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66,030,707.29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28,383,761.04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30.06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62,611,500.05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39,759,621.95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27,296,913.70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12,462,708.25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31.35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167,085,668.00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87,730,491.68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79,355,176.32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46,797,374.68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32,557,801.64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41.03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133,449,336.00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66,955,751.69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66,493,584.31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36,835,861.54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29,657,722.77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44.60</a:t>
                      </a:r>
                    </a:p>
                  </a:txBody>
                  <a:tcPr marL="9525" marR="9525" marT="9525" marB="0" anchor="b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209,324,590.94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116,970,639.87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92,353,951.07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50,037,220.08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42,316,730.99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45.82</a:t>
                      </a:r>
                    </a:p>
                  </a:txBody>
                  <a:tcPr marL="9525" marR="9525" marT="9525" marB="0" anchor="b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อันดับสุดท้าย</a:t>
            </a:r>
          </a:p>
          <a:p>
            <a:pPr algn="ctr">
              <a:lnSpc>
                <a:spcPct val="130000"/>
              </a:lnSpc>
            </a:pPr>
            <a:endParaRPr lang="th-TH" sz="2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</a:t>
            </a:r>
            <a:r>
              <a:rPr lang="th-TH" sz="2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ลำดับการบริหารจัดการหนี้ได้มาก 10 ลำดับแรก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056C0E2E-A684-4693-9697-F35727A4BDD1}"/>
              </a:ext>
            </a:extLst>
          </p:cNvPr>
          <p:cNvSpPr/>
          <p:nvPr/>
        </p:nvSpPr>
        <p:spPr>
          <a:xfrm>
            <a:off x="0" y="699884"/>
            <a:ext cx="10160000" cy="503225"/>
          </a:xfrm>
          <a:prstGeom prst="homePlate">
            <a:avLst/>
          </a:prstGeom>
          <a:solidFill>
            <a:srgbClr val="C5DAD1">
              <a:alpha val="8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เปรียบเทียบข้อมูล ณ วันที่ 1 ตุลาคม 2564 กับ ณ วันที่ 10 พฤษภาคม 2565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71585"/>
              </p:ext>
            </p:extLst>
          </p:nvPr>
        </p:nvGraphicFramePr>
        <p:xfrm>
          <a:off x="216401" y="1285772"/>
          <a:ext cx="9687762" cy="43426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3571">
                  <a:extLst>
                    <a:ext uri="{9D8B030D-6E8A-4147-A177-3AD203B41FA5}">
                      <a16:colId xmlns:a16="http://schemas.microsoft.com/office/drawing/2014/main" val="1821971364"/>
                    </a:ext>
                  </a:extLst>
                </a:gridCol>
                <a:gridCol w="1229508">
                  <a:extLst>
                    <a:ext uri="{9D8B030D-6E8A-4147-A177-3AD203B41FA5}">
                      <a16:colId xmlns:a16="http://schemas.microsoft.com/office/drawing/2014/main" val="318158714"/>
                    </a:ext>
                  </a:extLst>
                </a:gridCol>
                <a:gridCol w="1654220">
                  <a:extLst>
                    <a:ext uri="{9D8B030D-6E8A-4147-A177-3AD203B41FA5}">
                      <a16:colId xmlns:a16="http://schemas.microsoft.com/office/drawing/2014/main" val="3095124757"/>
                    </a:ext>
                  </a:extLst>
                </a:gridCol>
                <a:gridCol w="1839817">
                  <a:extLst>
                    <a:ext uri="{9D8B030D-6E8A-4147-A177-3AD203B41FA5}">
                      <a16:colId xmlns:a16="http://schemas.microsoft.com/office/drawing/2014/main" val="3466248292"/>
                    </a:ext>
                  </a:extLst>
                </a:gridCol>
                <a:gridCol w="1498294">
                  <a:extLst>
                    <a:ext uri="{9D8B030D-6E8A-4147-A177-3AD203B41FA5}">
                      <a16:colId xmlns:a16="http://schemas.microsoft.com/office/drawing/2014/main" val="1060180566"/>
                    </a:ext>
                  </a:extLst>
                </a:gridCol>
                <a:gridCol w="1972019">
                  <a:extLst>
                    <a:ext uri="{9D8B030D-6E8A-4147-A177-3AD203B41FA5}">
                      <a16:colId xmlns:a16="http://schemas.microsoft.com/office/drawing/2014/main" val="1749671082"/>
                    </a:ext>
                  </a:extLst>
                </a:gridCol>
                <a:gridCol w="870333">
                  <a:extLst>
                    <a:ext uri="{9D8B030D-6E8A-4147-A177-3AD203B41FA5}">
                      <a16:colId xmlns:a16="http://schemas.microsoft.com/office/drawing/2014/main" val="458406283"/>
                    </a:ext>
                  </a:extLst>
                </a:gridCol>
              </a:tblGrid>
              <a:tr h="9289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 ต.ค. 64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 ต.ค. 2564)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 พ.ค. 65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10 พ.ค.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306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2,466,030.99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2,523,216.20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42259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9,754,028.13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10,231,253.22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798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6,070,869.77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6,433,676.49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239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981,773.03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1,239,371.20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7281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2,849,023.93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3,478,130.24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444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3,005,908.01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3,584,441.33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012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7,189,826.13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8,305,953.54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6067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6,532,900.86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7,439,677.37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0.89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3857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934,475.06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1,555,422.80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1.02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838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3,145,047.32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3,536,236.35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9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แผนผังลำดับงาน: ตัวเชื่อมต่อ 68"/>
          <p:cNvSpPr/>
          <p:nvPr/>
        </p:nvSpPr>
        <p:spPr>
          <a:xfrm>
            <a:off x="8692483" y="3971243"/>
            <a:ext cx="1303136" cy="12261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3" name="กลุ่ม 162"/>
          <p:cNvGrpSpPr/>
          <p:nvPr/>
        </p:nvGrpSpPr>
        <p:grpSpPr>
          <a:xfrm>
            <a:off x="2224314" y="892572"/>
            <a:ext cx="5737395" cy="1113436"/>
            <a:chOff x="2490006" y="1783778"/>
            <a:chExt cx="8681348" cy="1576315"/>
          </a:xfrm>
        </p:grpSpPr>
        <p:sp>
          <p:nvSpPr>
            <p:cNvPr id="167" name="แผนผังลําดับงาน: กระบวนการ 166"/>
            <p:cNvSpPr/>
            <p:nvPr/>
          </p:nvSpPr>
          <p:spPr>
            <a:xfrm>
              <a:off x="2490006" y="2746464"/>
              <a:ext cx="193143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301</a:t>
              </a:r>
              <a:r>
                <a:rPr lang="en-US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,495,500.00</a:t>
              </a:r>
              <a:endParaRPr lang="th-TH" sz="1100" b="1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8" name="ลบ 167"/>
            <p:cNvSpPr/>
            <p:nvPr/>
          </p:nvSpPr>
          <p:spPr>
            <a:xfrm>
              <a:off x="4422470" y="2897976"/>
              <a:ext cx="521042" cy="247135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9" name="แผนผังลําดับงาน: กระบวนการ 168"/>
            <p:cNvSpPr/>
            <p:nvPr/>
          </p:nvSpPr>
          <p:spPr>
            <a:xfrm>
              <a:off x="7488600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159,152,343.79</a:t>
              </a:r>
            </a:p>
          </p:txBody>
        </p:sp>
        <p:sp>
          <p:nvSpPr>
            <p:cNvPr id="170" name="แผนผังลําดับงาน: กระบวนการ 169"/>
            <p:cNvSpPr/>
            <p:nvPr/>
          </p:nvSpPr>
          <p:spPr>
            <a:xfrm>
              <a:off x="4942482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142,343,156.21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เท่ากับ 170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3" name="กล่องข้อความ 172"/>
            <p:cNvSpPr txBox="1"/>
            <p:nvPr/>
          </p:nvSpPr>
          <p:spPr>
            <a:xfrm>
              <a:off x="9817469" y="1783778"/>
              <a:ext cx="1353885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47.21</a:t>
              </a: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2251993" y="2527362"/>
            <a:ext cx="5746200" cy="1101270"/>
            <a:chOff x="2402511" y="1801001"/>
            <a:chExt cx="8694670" cy="1559092"/>
          </a:xfrm>
        </p:grpSpPr>
        <p:sp>
          <p:nvSpPr>
            <p:cNvPr id="154" name="แผนผังลําดับงาน: กระบวนการ 153"/>
            <p:cNvSpPr/>
            <p:nvPr/>
          </p:nvSpPr>
          <p:spPr>
            <a:xfrm>
              <a:off x="2402511" y="2746464"/>
              <a:ext cx="2018930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143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,000,000.00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ลบ 154"/>
            <p:cNvSpPr/>
            <p:nvPr/>
          </p:nvSpPr>
          <p:spPr>
            <a:xfrm>
              <a:off x="4422470" y="2897976"/>
              <a:ext cx="521042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6" name="แผนผังลําดับงาน: กระบวนการ 155"/>
            <p:cNvSpPr/>
            <p:nvPr/>
          </p:nvSpPr>
          <p:spPr>
            <a:xfrm>
              <a:off x="7488599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31,228,418.00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แผนผังลําดับงาน: กระบวนการ 156"/>
            <p:cNvSpPr/>
            <p:nvPr/>
          </p:nvSpPr>
          <p:spPr>
            <a:xfrm>
              <a:off x="4942480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111,771,582.00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เท่ากับ 157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0" name="กล่องข้อความ 159"/>
            <p:cNvSpPr txBox="1"/>
            <p:nvPr/>
          </p:nvSpPr>
          <p:spPr>
            <a:xfrm>
              <a:off x="9562839" y="1801001"/>
              <a:ext cx="1534342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78.16</a:t>
              </a:r>
            </a:p>
          </p:txBody>
        </p:sp>
      </p:grpSp>
      <p:grpSp>
        <p:nvGrpSpPr>
          <p:cNvPr id="137" name="กลุ่ม 136"/>
          <p:cNvGrpSpPr/>
          <p:nvPr/>
        </p:nvGrpSpPr>
        <p:grpSpPr>
          <a:xfrm>
            <a:off x="2184920" y="4180825"/>
            <a:ext cx="5869510" cy="1073406"/>
            <a:chOff x="2300981" y="1705953"/>
            <a:chExt cx="8881245" cy="1519642"/>
          </a:xfrm>
        </p:grpSpPr>
        <p:sp>
          <p:nvSpPr>
            <p:cNvPr id="141" name="แผนผังลําดับงาน: กระบวนการ 140"/>
            <p:cNvSpPr/>
            <p:nvPr/>
          </p:nvSpPr>
          <p:spPr>
            <a:xfrm>
              <a:off x="2300981" y="2611967"/>
              <a:ext cx="2138427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600,000,000.00</a:t>
              </a:r>
            </a:p>
          </p:txBody>
        </p:sp>
        <p:sp>
          <p:nvSpPr>
            <p:cNvPr id="142" name="ลบ 141"/>
            <p:cNvSpPr/>
            <p:nvPr/>
          </p:nvSpPr>
          <p:spPr>
            <a:xfrm>
              <a:off x="4404501" y="2813918"/>
              <a:ext cx="521041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3" name="แผนผังลําดับงาน: กระบวนการ 142"/>
            <p:cNvSpPr/>
            <p:nvPr/>
          </p:nvSpPr>
          <p:spPr>
            <a:xfrm>
              <a:off x="7488596" y="2589039"/>
              <a:ext cx="2078910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126,184,299.00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แผนผังลําดับงาน: กระบวนการ 143"/>
            <p:cNvSpPr/>
            <p:nvPr/>
          </p:nvSpPr>
          <p:spPr>
            <a:xfrm>
              <a:off x="4906501" y="2604091"/>
              <a:ext cx="2089278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473,815,701.00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9668770" y="1716665"/>
              <a:ext cx="1373209" cy="1428446"/>
            </a:xfrm>
            <a:prstGeom prst="ellipse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กล่องข้อความ 146"/>
            <p:cNvSpPr txBox="1"/>
            <p:nvPr/>
          </p:nvSpPr>
          <p:spPr>
            <a:xfrm>
              <a:off x="9719051" y="1705953"/>
              <a:ext cx="1463175" cy="13202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 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78.97</a:t>
              </a:r>
            </a:p>
          </p:txBody>
        </p:sp>
      </p:grpSp>
      <p:sp>
        <p:nvSpPr>
          <p:cNvPr id="179" name="แผนผังลําดับงาน: กระบวนการ 178"/>
          <p:cNvSpPr/>
          <p:nvPr/>
        </p:nvSpPr>
        <p:spPr>
          <a:xfrm>
            <a:off x="8744958" y="1666372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,044,495,500.00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0" name="แผนผังลําดับงาน: กระบวนการ 179"/>
          <p:cNvSpPr/>
          <p:nvPr/>
        </p:nvSpPr>
        <p:spPr>
          <a:xfrm>
            <a:off x="8751741" y="2337629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727,930,439.21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1" name="แผนผังลําดับงาน: กระบวนการ 180"/>
          <p:cNvSpPr/>
          <p:nvPr/>
        </p:nvSpPr>
        <p:spPr>
          <a:xfrm>
            <a:off x="8749142" y="3005302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316,565,060.79</a:t>
            </a:r>
          </a:p>
        </p:txBody>
      </p:sp>
      <p:sp>
        <p:nvSpPr>
          <p:cNvPr id="183" name="เท่ากับ 182"/>
          <p:cNvSpPr/>
          <p:nvPr/>
        </p:nvSpPr>
        <p:spPr>
          <a:xfrm>
            <a:off x="5287657" y="4921025"/>
            <a:ext cx="356187" cy="248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" name="สี่เหลี่ยมผืนผ้ามุมมน 189"/>
          <p:cNvSpPr/>
          <p:nvPr/>
        </p:nvSpPr>
        <p:spPr>
          <a:xfrm>
            <a:off x="7493001" y="5330666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12 พฤษภาคม 2565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829AEA-E2B0-4557-8557-E39BAF2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71889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03346F66-E84C-406B-8B6C-CD2F9F71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61" y="231551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8C4336A-083D-4329-BCBB-B66469234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412367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6750E1-3E75-42B1-9BAF-7B5F5CAB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3749621"/>
            <a:ext cx="960768" cy="5586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66" name="ตัวเชื่อมต่อตรง 65"/>
          <p:cNvCxnSpPr/>
          <p:nvPr/>
        </p:nvCxnSpPr>
        <p:spPr>
          <a:xfrm>
            <a:off x="1" y="2217429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1" y="3868168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แผนผังลำดับงาน: ตัวเชื่อมต่อ 68"/>
          <p:cNvSpPr/>
          <p:nvPr/>
        </p:nvSpPr>
        <p:spPr>
          <a:xfrm>
            <a:off x="8766279" y="4026076"/>
            <a:ext cx="1152128" cy="1107890"/>
          </a:xfrm>
          <a:prstGeom prst="flowChartConnector">
            <a:avLst/>
          </a:prstGeom>
          <a:solidFill>
            <a:srgbClr val="0A1D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751741" y="4144506"/>
            <a:ext cx="118762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69.69</a:t>
            </a:r>
          </a:p>
        </p:txBody>
      </p:sp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797C9ABC-67F2-45A0-99B2-F6371B6ED1F8}"/>
              </a:ext>
            </a:extLst>
          </p:cNvPr>
          <p:cNvSpPr/>
          <p:nvPr/>
        </p:nvSpPr>
        <p:spPr>
          <a:xfrm>
            <a:off x="19975" y="1159008"/>
            <a:ext cx="2110642" cy="5671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งบบริหารจัดการกองทุน</a:t>
            </a:r>
          </a:p>
        </p:txBody>
      </p:sp>
      <p:sp>
        <p:nvSpPr>
          <p:cNvPr id="60" name="ลูกศร: รูปห้าเหลี่ยม 59">
            <a:extLst>
              <a:ext uri="{FF2B5EF4-FFF2-40B4-BE49-F238E27FC236}">
                <a16:creationId xmlns:a16="http://schemas.microsoft.com/office/drawing/2014/main" id="{402FC966-7C33-452F-A1FC-3CDC07DC875B}"/>
              </a:ext>
            </a:extLst>
          </p:cNvPr>
          <p:cNvSpPr/>
          <p:nvPr/>
        </p:nvSpPr>
        <p:spPr>
          <a:xfrm>
            <a:off x="32399" y="2777774"/>
            <a:ext cx="2098218" cy="56716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</a:p>
        </p:txBody>
      </p:sp>
      <p:sp>
        <p:nvSpPr>
          <p:cNvPr id="61" name="ลูกศร: รูปห้าเหลี่ยม 60">
            <a:extLst>
              <a:ext uri="{FF2B5EF4-FFF2-40B4-BE49-F238E27FC236}">
                <a16:creationId xmlns:a16="http://schemas.microsoft.com/office/drawing/2014/main" id="{F5A23B8C-CE1D-474F-BED6-7F539F8C0A58}"/>
              </a:ext>
            </a:extLst>
          </p:cNvPr>
          <p:cNvSpPr/>
          <p:nvPr/>
        </p:nvSpPr>
        <p:spPr>
          <a:xfrm>
            <a:off x="41207" y="4580021"/>
            <a:ext cx="1970617" cy="567164"/>
          </a:xfrm>
          <a:prstGeom prst="homePlate">
            <a:avLst/>
          </a:prstGeom>
          <a:solidFill>
            <a:srgbClr val="F1AB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เงินหมุนเวียน</a:t>
            </a:r>
          </a:p>
        </p:txBody>
      </p:sp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30B8B93-1D37-4173-973D-070EBA8CE819}"/>
              </a:ext>
            </a:extLst>
          </p:cNvPr>
          <p:cNvSpPr/>
          <p:nvPr/>
        </p:nvSpPr>
        <p:spPr>
          <a:xfrm>
            <a:off x="3961554" y="830746"/>
            <a:ext cx="1174030" cy="554624"/>
          </a:xfrm>
          <a:prstGeom prst="wedgeEllipseCallout">
            <a:avLst/>
          </a:prstGeom>
          <a:solidFill>
            <a:srgbClr val="E1ECC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75" name="คำบรรยายภาพ: วงรี 74">
            <a:extLst>
              <a:ext uri="{FF2B5EF4-FFF2-40B4-BE49-F238E27FC236}">
                <a16:creationId xmlns:a16="http://schemas.microsoft.com/office/drawing/2014/main" id="{E98F3297-48D2-414F-9952-E3758316CD8A}"/>
              </a:ext>
            </a:extLst>
          </p:cNvPr>
          <p:cNvSpPr/>
          <p:nvPr/>
        </p:nvSpPr>
        <p:spPr>
          <a:xfrm>
            <a:off x="2400856" y="833216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6" name="คำบรรยายภาพ: วงรี 75">
            <a:extLst>
              <a:ext uri="{FF2B5EF4-FFF2-40B4-BE49-F238E27FC236}">
                <a16:creationId xmlns:a16="http://schemas.microsoft.com/office/drawing/2014/main" id="{DAC356F8-AF59-4EE9-BAF0-716F4F407749}"/>
              </a:ext>
            </a:extLst>
          </p:cNvPr>
          <p:cNvSpPr/>
          <p:nvPr/>
        </p:nvSpPr>
        <p:spPr>
          <a:xfrm>
            <a:off x="2340021" y="4067169"/>
            <a:ext cx="1174030" cy="554624"/>
          </a:xfrm>
          <a:prstGeom prst="wedgeEllipseCallout">
            <a:avLst/>
          </a:prstGeom>
          <a:solidFill>
            <a:srgbClr val="E7B7B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7" name="คำบรรยายภาพ: วงรี 76">
            <a:extLst>
              <a:ext uri="{FF2B5EF4-FFF2-40B4-BE49-F238E27FC236}">
                <a16:creationId xmlns:a16="http://schemas.microsoft.com/office/drawing/2014/main" id="{1AA5B1F7-4901-45E4-868E-036B0C132952}"/>
              </a:ext>
            </a:extLst>
          </p:cNvPr>
          <p:cNvSpPr/>
          <p:nvPr/>
        </p:nvSpPr>
        <p:spPr>
          <a:xfrm>
            <a:off x="3971949" y="4067169"/>
            <a:ext cx="1174030" cy="554624"/>
          </a:xfrm>
          <a:prstGeom prst="wedgeEllipseCallout">
            <a:avLst/>
          </a:prstGeom>
          <a:solidFill>
            <a:srgbClr val="E7B7B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86" name="Shape 861">
            <a:extLst>
              <a:ext uri="{FF2B5EF4-FFF2-40B4-BE49-F238E27FC236}">
                <a16:creationId xmlns:a16="http://schemas.microsoft.com/office/drawing/2014/main" id="{1E8FD52D-C350-4ADC-8AC0-B7841EE2C341}"/>
              </a:ext>
            </a:extLst>
          </p:cNvPr>
          <p:cNvSpPr>
            <a:spLocks/>
          </p:cNvSpPr>
          <p:nvPr/>
        </p:nvSpPr>
        <p:spPr>
          <a:xfrm>
            <a:off x="8742651" y="813921"/>
            <a:ext cx="1397373" cy="832371"/>
          </a:xfrm>
          <a:custGeom>
            <a:avLst/>
            <a:gdLst/>
            <a:ahLst/>
            <a:cxnLst/>
            <a:rect l="0" t="0" r="0" b="0"/>
            <a:pathLst>
              <a:path w="4000110" h="1869756" extrusionOk="0">
                <a:moveTo>
                  <a:pt x="1890652" y="0"/>
                </a:moveTo>
                <a:cubicBezTo>
                  <a:pt x="2217929" y="0"/>
                  <a:pt x="2506477" y="188157"/>
                  <a:pt x="2676865" y="474341"/>
                </a:cubicBezTo>
                <a:lnTo>
                  <a:pt x="2694436" y="507161"/>
                </a:lnTo>
                <a:lnTo>
                  <a:pt x="2744447" y="502199"/>
                </a:lnTo>
                <a:cubicBezTo>
                  <a:pt x="2979073" y="502199"/>
                  <a:pt x="3185933" y="619185"/>
                  <a:pt x="3308084" y="797118"/>
                </a:cubicBezTo>
                <a:lnTo>
                  <a:pt x="3327030" y="831469"/>
                </a:lnTo>
                <a:lnTo>
                  <a:pt x="3424169" y="821831"/>
                </a:lnTo>
                <a:cubicBezTo>
                  <a:pt x="3742252" y="821831"/>
                  <a:pt x="4000110" y="1075591"/>
                  <a:pt x="4000110" y="1388618"/>
                </a:cubicBezTo>
                <a:cubicBezTo>
                  <a:pt x="4000110" y="1545132"/>
                  <a:pt x="3935646" y="1686828"/>
                  <a:pt x="3831421" y="1789397"/>
                </a:cubicBezTo>
                <a:lnTo>
                  <a:pt x="3792643" y="1820882"/>
                </a:lnTo>
                <a:lnTo>
                  <a:pt x="3794605" y="1840036"/>
                </a:lnTo>
                <a:lnTo>
                  <a:pt x="3791561" y="1869756"/>
                </a:lnTo>
                <a:lnTo>
                  <a:pt x="134460" y="1869756"/>
                </a:lnTo>
                <a:lnTo>
                  <a:pt x="110337" y="1830681"/>
                </a:lnTo>
                <a:cubicBezTo>
                  <a:pt x="39970" y="1703206"/>
                  <a:pt x="0" y="1557123"/>
                  <a:pt x="0" y="1401852"/>
                </a:cubicBezTo>
                <a:cubicBezTo>
                  <a:pt x="0" y="904987"/>
                  <a:pt x="409294" y="502199"/>
                  <a:pt x="914184" y="502199"/>
                </a:cubicBezTo>
                <a:cubicBezTo>
                  <a:pt x="945740" y="502199"/>
                  <a:pt x="976922" y="503772"/>
                  <a:pt x="1007654" y="506844"/>
                </a:cubicBezTo>
                <a:lnTo>
                  <a:pt x="1081130" y="517880"/>
                </a:lnTo>
                <a:lnTo>
                  <a:pt x="1104440" y="474341"/>
                </a:lnTo>
                <a:cubicBezTo>
                  <a:pt x="1274827" y="188157"/>
                  <a:pt x="1563375" y="0"/>
                  <a:pt x="1890652" y="0"/>
                </a:cubicBezTo>
                <a:close/>
              </a:path>
            </a:pathLst>
          </a:custGeom>
          <a:solidFill>
            <a:srgbClr val="FF7575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rPr>
              <a:t>                     ภาพรวม</a:t>
            </a:r>
            <a:endParaRPr sz="2000" b="1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</p:txBody>
      </p:sp>
      <p:sp>
        <p:nvSpPr>
          <p:cNvPr id="94" name="Rounded Rectangle 32">
            <a:extLst>
              <a:ext uri="{FF2B5EF4-FFF2-40B4-BE49-F238E27FC236}">
                <a16:creationId xmlns:a16="http://schemas.microsoft.com/office/drawing/2014/main" id="{250F3B67-3EEF-442C-95CB-A5FD9F721AF6}"/>
              </a:ext>
            </a:extLst>
          </p:cNvPr>
          <p:cNvSpPr/>
          <p:nvPr/>
        </p:nvSpPr>
        <p:spPr>
          <a:xfrm>
            <a:off x="8024655" y="1679072"/>
            <a:ext cx="701618" cy="658557"/>
          </a:xfrm>
          <a:prstGeom prst="roundRect">
            <a:avLst/>
          </a:prstGeom>
          <a:solidFill>
            <a:srgbClr val="FFB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95" name="Rounded Rectangle 32">
            <a:extLst>
              <a:ext uri="{FF2B5EF4-FFF2-40B4-BE49-F238E27FC236}">
                <a16:creationId xmlns:a16="http://schemas.microsoft.com/office/drawing/2014/main" id="{43F58A7D-08BD-460E-AEFB-5A813951BE54}"/>
              </a:ext>
            </a:extLst>
          </p:cNvPr>
          <p:cNvSpPr/>
          <p:nvPr/>
        </p:nvSpPr>
        <p:spPr>
          <a:xfrm>
            <a:off x="8041034" y="2342871"/>
            <a:ext cx="701618" cy="658557"/>
          </a:xfrm>
          <a:prstGeom prst="roundRect">
            <a:avLst/>
          </a:prstGeom>
          <a:solidFill>
            <a:srgbClr val="FFCD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6" name="Rounded Rectangle 32">
            <a:extLst>
              <a:ext uri="{FF2B5EF4-FFF2-40B4-BE49-F238E27FC236}">
                <a16:creationId xmlns:a16="http://schemas.microsoft.com/office/drawing/2014/main" id="{E24CB249-E957-4483-A679-84395F3DAE8E}"/>
              </a:ext>
            </a:extLst>
          </p:cNvPr>
          <p:cNvSpPr/>
          <p:nvPr/>
        </p:nvSpPr>
        <p:spPr>
          <a:xfrm>
            <a:off x="8041034" y="3003793"/>
            <a:ext cx="701618" cy="658557"/>
          </a:xfrm>
          <a:prstGeom prst="roundRect">
            <a:avLst/>
          </a:prstGeom>
          <a:solidFill>
            <a:srgbClr val="FFE7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97" name="คำบรรยายภาพ: วงรี 96">
            <a:extLst>
              <a:ext uri="{FF2B5EF4-FFF2-40B4-BE49-F238E27FC236}">
                <a16:creationId xmlns:a16="http://schemas.microsoft.com/office/drawing/2014/main" id="{0EE2B286-FCCF-4ABB-B065-1F903C7DADEA}"/>
              </a:ext>
            </a:extLst>
          </p:cNvPr>
          <p:cNvSpPr/>
          <p:nvPr/>
        </p:nvSpPr>
        <p:spPr>
          <a:xfrm>
            <a:off x="3878955" y="2459051"/>
            <a:ext cx="1174030" cy="55462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9" name="คำบรรยายภาพ: วงรี 98">
            <a:extLst>
              <a:ext uri="{FF2B5EF4-FFF2-40B4-BE49-F238E27FC236}">
                <a16:creationId xmlns:a16="http://schemas.microsoft.com/office/drawing/2014/main" id="{7AFA30A6-47A1-440A-A359-8003280AB845}"/>
              </a:ext>
            </a:extLst>
          </p:cNvPr>
          <p:cNvSpPr/>
          <p:nvPr/>
        </p:nvSpPr>
        <p:spPr>
          <a:xfrm>
            <a:off x="2318257" y="2461521"/>
            <a:ext cx="1174030" cy="55462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23" name="คำบรรยายภาพ: สี่เหลี่ยมมุมมน 22">
            <a:extLst>
              <a:ext uri="{FF2B5EF4-FFF2-40B4-BE49-F238E27FC236}">
                <a16:creationId xmlns:a16="http://schemas.microsoft.com/office/drawing/2014/main" id="{56DEB560-74E9-485B-9BBD-20E2BA1EBAD1}"/>
              </a:ext>
            </a:extLst>
          </p:cNvPr>
          <p:cNvSpPr/>
          <p:nvPr/>
        </p:nvSpPr>
        <p:spPr>
          <a:xfrm>
            <a:off x="5742770" y="2522916"/>
            <a:ext cx="936594" cy="4519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1" name="คำบรรยายภาพ: สี่เหลี่ยมมุมมน 100">
            <a:extLst>
              <a:ext uri="{FF2B5EF4-FFF2-40B4-BE49-F238E27FC236}">
                <a16:creationId xmlns:a16="http://schemas.microsoft.com/office/drawing/2014/main" id="{5A3E0220-7E68-4303-8F6E-1C6F1D67CD78}"/>
              </a:ext>
            </a:extLst>
          </p:cNvPr>
          <p:cNvSpPr/>
          <p:nvPr/>
        </p:nvSpPr>
        <p:spPr>
          <a:xfrm>
            <a:off x="5668525" y="914365"/>
            <a:ext cx="936594" cy="451961"/>
          </a:xfrm>
          <a:prstGeom prst="wedgeRoundRectCallout">
            <a:avLst/>
          </a:prstGeom>
          <a:solidFill>
            <a:srgbClr val="E1ECCF"/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2" name="คำบรรยายภาพ: สี่เหลี่ยมมุมมน 101">
            <a:extLst>
              <a:ext uri="{FF2B5EF4-FFF2-40B4-BE49-F238E27FC236}">
                <a16:creationId xmlns:a16="http://schemas.microsoft.com/office/drawing/2014/main" id="{12E01017-6B12-4436-A659-9BA5CA808EB5}"/>
              </a:ext>
            </a:extLst>
          </p:cNvPr>
          <p:cNvSpPr/>
          <p:nvPr/>
        </p:nvSpPr>
        <p:spPr>
          <a:xfrm>
            <a:off x="5741319" y="4123343"/>
            <a:ext cx="936594" cy="451961"/>
          </a:xfrm>
          <a:prstGeom prst="wedgeRoundRectCallout">
            <a:avLst/>
          </a:prstGeom>
          <a:solidFill>
            <a:srgbClr val="E7B7B7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</p:spTree>
    <p:extLst>
      <p:ext uri="{BB962C8B-B14F-4D97-AF65-F5344CB8AC3E}">
        <p14:creationId xmlns:p14="http://schemas.microsoft.com/office/powerpoint/2010/main" val="351569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4" name="แผนภูมิ 6">
            <a:extLst>
              <a:ext uri="{FF2B5EF4-FFF2-40B4-BE49-F238E27FC236}">
                <a16:creationId xmlns:a16="http://schemas.microsoft.com/office/drawing/2014/main" id="{4D507F14-92E4-42C7-BD6A-1457974F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483019"/>
              </p:ext>
            </p:extLst>
          </p:nvPr>
        </p:nvGraphicFramePr>
        <p:xfrm>
          <a:off x="637458" y="629920"/>
          <a:ext cx="8577663" cy="46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2" y="-22091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27" name="สี่เหลี่ยมผืนผ้า 8"/>
          <p:cNvSpPr/>
          <p:nvPr/>
        </p:nvSpPr>
        <p:spPr>
          <a:xfrm>
            <a:off x="2" y="44755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5638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2073" y="2447396"/>
            <a:ext cx="1079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altLang="th-TH" sz="2333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>
            <p:extLst>
              <p:ext uri="{D42A27DB-BD31-4B8C-83A1-F6EECF244321}">
                <p14:modId xmlns:p14="http://schemas.microsoft.com/office/powerpoint/2010/main" val="1911093958"/>
              </p:ext>
            </p:extLst>
          </p:nvPr>
        </p:nvGraphicFramePr>
        <p:xfrm>
          <a:off x="1" y="529612"/>
          <a:ext cx="10159999" cy="553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76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อันดับแรก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271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14780"/>
              </p:ext>
            </p:extLst>
          </p:nvPr>
        </p:nvGraphicFramePr>
        <p:xfrm>
          <a:off x="101356" y="55332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10,113,870.00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9,856,088.00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11,729,160.00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11,188,249.00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13,989,790.00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13,258,102.00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11,705,160.00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11,084,059.10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11,891,210.00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11,254,014.10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11,859,450.00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11,220,735.25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9,634,410.00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9,104,790.43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13,964,590.00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13,087,378.00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9,780,260.00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9,154,782.62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12,367,460.00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11,549,986.67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5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23695"/>
              <a:ext cx="9160240" cy="38534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อันดับสุดท้าย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8830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21896"/>
              </p:ext>
            </p:extLst>
          </p:nvPr>
        </p:nvGraphicFramePr>
        <p:xfrm>
          <a:off x="201958" y="576149"/>
          <a:ext cx="9726454" cy="45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058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14,111,440.00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6,317,536.75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14,884,180.00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6,379,873.87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16,184,830.00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5,757,816.51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14,604,290.00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5,003,424.86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8,273,720.00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2,530,133.58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12,134,610.00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3,628,146.99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10,833,110.00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2,912,331.44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10,478,960.00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2,792,416.65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11,999,260.00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2,077,332.70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8,452,580.00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1,103,406.85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42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2564</a:t>
            </a: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(ฉบับสมบูรณ์) </a:t>
            </a: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64283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34"/>
          <p:cNvGrpSpPr/>
          <p:nvPr/>
        </p:nvGrpSpPr>
        <p:grpSpPr>
          <a:xfrm>
            <a:off x="175177" y="780191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3442"/>
                <a:ext cx="4082923" cy="461963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48359" y="791798"/>
            <a:ext cx="5939275" cy="450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รายงานผลการดำเนินงานการประเมินผลการดำเนินงานทุนหมุนเวียน ประจำปีบัญชี 2565 กองทุนพัฒนาบทบาทสตรี กรมการพัฒนาชุมชน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spc="-2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บทบาทคณะกรรมการบริหารเงินทุนหมุนเวียน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เรื่อง สรุปผลการดำเนินงานกองทุนพัฒนาบทบาทสตรี </a:t>
            </a:r>
            <a:b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ประจำปี 2565 สิ้นไตรมาส 2 (มกราคม - มีนาคม 2565)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รายงานผลตามประกาศคณะกรรมการบริหารกองทุนพัฒนาบทบาทสตรี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spc="-7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แจ้งผลการพิจารณาให้ความเห็นข้อหารือกรณีการใช้อำนาจลดหรืองดอัตราดอกเบี้ย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ตามสัญญาหรืออัตราดอกเบี้ยตามกฎหมาย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kern="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 ประกาศคณะกรรมการบริหารกองทุนพัฒนาบทบาทสตรี เรื่อง มาตรการการโอนเงิน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รับรอตรวจสอบในบัญชีกองทุนพัฒนาบทบาทสตรี เป็นรายได้ของกองทุนพัฒนาบทบาทสตรี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46942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372" y="282694"/>
            <a:ext cx="5901990" cy="695193"/>
          </a:xfrm>
          <a:solidFill>
            <a:srgbClr val="AED9E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vert="horz" wrap="square" lIns="76188" tIns="76188" rIns="76188" bIns="7618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</a:pP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รายงานผลการดำเนินงานประจำปีบัญชี 2564 (ฉบับสมบูรณ์)</a:t>
            </a:r>
            <a:b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6 ด้าน 14 ตัวชี้วัด</a:t>
            </a:r>
            <a:endParaRPr lang="en-US" sz="1500" b="1" dirty="0">
              <a:solidFill>
                <a:srgbClr val="002060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49458" y="287700"/>
            <a:ext cx="3095733" cy="690186"/>
          </a:xfrm>
          <a:prstGeom prst="rect">
            <a:avLst/>
          </a:prstGeom>
          <a:solidFill>
            <a:srgbClr val="FFA6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อุทธรณ์ผลการดำเนินงาน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3 ตัวชี้วัด  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87354" y="1199947"/>
            <a:ext cx="215153" cy="21277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6" name="Down Arrow 15"/>
          <p:cNvSpPr/>
          <p:nvPr/>
        </p:nvSpPr>
        <p:spPr>
          <a:xfrm>
            <a:off x="7829539" y="2178898"/>
            <a:ext cx="215153" cy="21277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8" name="Down Arrow 17"/>
          <p:cNvSpPr/>
          <p:nvPr/>
        </p:nvSpPr>
        <p:spPr>
          <a:xfrm>
            <a:off x="7809795" y="3133242"/>
            <a:ext cx="215153" cy="21277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50" name="Rectangle 49"/>
          <p:cNvSpPr/>
          <p:nvPr/>
        </p:nvSpPr>
        <p:spPr>
          <a:xfrm>
            <a:off x="6684481" y="1525876"/>
            <a:ext cx="2213539" cy="51455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4.1 การบริหารความเสี่ยง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และการควบคุมภายใน</a:t>
            </a:r>
            <a:endParaRPr lang="th-TH" sz="1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63537" y="1525875"/>
            <a:ext cx="865987" cy="313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4.0500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96603" y="2504646"/>
            <a:ext cx="2213543" cy="510100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5.2 การบริหารทรัพยากรบุคคล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63537" y="2490686"/>
            <a:ext cx="865987" cy="2774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4.6500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92852" y="3457402"/>
            <a:ext cx="2399558" cy="813025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6.2 การดำเนินงานตามแผนพัฒนา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ระบบการจ่ายเงินและการรับเงิน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ของทุนหมุนเวียนผ่านระบบอิเล็กทรกนิกส์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63537" y="3466897"/>
            <a:ext cx="869144" cy="301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1.0000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02868" y="1196161"/>
            <a:ext cx="2307363" cy="46207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1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การเงิน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2868" y="1808444"/>
            <a:ext cx="2307363" cy="720656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2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การสนองประโยชน์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ต่อผู้มีส่วนได้ส่วนเสีย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2868" y="2646646"/>
            <a:ext cx="2307363" cy="575113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3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การปฏิบัติการ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98457" y="1196161"/>
            <a:ext cx="842128" cy="340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4.8983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07450" y="1807159"/>
            <a:ext cx="842128" cy="337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4.5000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07450" y="2636503"/>
            <a:ext cx="842128" cy="3117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4.5714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2868" y="3338892"/>
            <a:ext cx="2307363" cy="584675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4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การบริหารจัดการทุนหมุนเวียน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2868" y="4063469"/>
            <a:ext cx="2329509" cy="73581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5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การปฏิบัติงานของคณะกรรมการบริหาร ทุนหมุนเวียน พนักงาน และลูกจ้าง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2868" y="4951690"/>
            <a:ext cx="2307363" cy="638558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6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     การดำเนินงานตามนโยบายรัฐ/           กระทรวงการคลัง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21958" y="3338153"/>
            <a:ext cx="842128" cy="3126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4.6000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20229" y="3988112"/>
            <a:ext cx="842128" cy="282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4.6750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18474" y="4842832"/>
            <a:ext cx="856636" cy="310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4.2428</a:t>
            </a:r>
          </a:p>
        </p:txBody>
      </p:sp>
      <p:sp>
        <p:nvSpPr>
          <p:cNvPr id="68" name="Can 67"/>
          <p:cNvSpPr/>
          <p:nvPr/>
        </p:nvSpPr>
        <p:spPr>
          <a:xfrm>
            <a:off x="3967386" y="1822364"/>
            <a:ext cx="1209335" cy="1396627"/>
          </a:xfrm>
          <a:prstGeom prst="can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คะแนนเฉลี่ย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4.6034</a:t>
            </a:r>
            <a:endParaRPr lang="en-GB" sz="1333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9" name="Can 68"/>
          <p:cNvSpPr/>
          <p:nvPr/>
        </p:nvSpPr>
        <p:spPr>
          <a:xfrm>
            <a:off x="3472197" y="3798095"/>
            <a:ext cx="1157530" cy="141894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ปรับลด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ตามเงื่อนไข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0.3600</a:t>
            </a:r>
            <a:endParaRPr lang="en-GB" sz="1333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0" name="Can 69"/>
          <p:cNvSpPr/>
          <p:nvPr/>
        </p:nvSpPr>
        <p:spPr>
          <a:xfrm>
            <a:off x="4829308" y="3815890"/>
            <a:ext cx="1107613" cy="1422926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คะแนน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หลังปรับลด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4.2434</a:t>
            </a:r>
            <a:endParaRPr lang="en-GB" sz="1333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64" y="1203943"/>
            <a:ext cx="1010961" cy="10109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3"/>
          <a:stretch/>
        </p:blipFill>
        <p:spPr>
          <a:xfrm>
            <a:off x="4961730" y="3331932"/>
            <a:ext cx="916238" cy="7215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60" y="3214860"/>
            <a:ext cx="824066" cy="82406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6121364" y="4485940"/>
            <a:ext cx="3902137" cy="1104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GB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ถูกปรับลดคะแนน 0.3600 </a:t>
            </a:r>
          </a:p>
          <a:p>
            <a:pPr algn="ctr">
              <a:lnSpc>
                <a:spcPct val="13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จากคะแนนผลการประเมินเฉลี่ย ดังนั้น กองทุนฯ </a:t>
            </a:r>
          </a:p>
          <a:p>
            <a:pPr algn="ctr">
              <a:lnSpc>
                <a:spcPct val="13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จึงมีคะแนนผลการดำเนินงานเฉลี่ย ประจำปีบัญชี 2564   </a:t>
            </a:r>
          </a:p>
          <a:p>
            <a:pPr algn="ctr">
              <a:lnSpc>
                <a:spcPct val="13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เท่ากับ 4.2434 คะแนน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35546" y="3030855"/>
            <a:ext cx="787955" cy="301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5.0000</a:t>
            </a:r>
          </a:p>
        </p:txBody>
      </p:sp>
      <p:sp>
        <p:nvSpPr>
          <p:cNvPr id="8" name="Bent Arrow 7"/>
          <p:cNvSpPr/>
          <p:nvPr/>
        </p:nvSpPr>
        <p:spPr>
          <a:xfrm>
            <a:off x="8910145" y="3133242"/>
            <a:ext cx="324441" cy="32317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>
              <a:solidFill>
                <a:schemeClr val="tx1"/>
              </a:solidFill>
            </a:endParaRPr>
          </a:p>
        </p:txBody>
      </p:sp>
      <p:pic>
        <p:nvPicPr>
          <p:cNvPr id="34" name="รูปภาพ 13">
            <a:extLst>
              <a:ext uri="{FF2B5EF4-FFF2-40B4-BE49-F238E27FC236}">
                <a16:creationId xmlns:a16="http://schemas.microsoft.com/office/drawing/2014/main" id="{C2770C64-E930-4121-9DDC-217CC8EBD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16" y="1378530"/>
            <a:ext cx="780919" cy="7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1" y="5255551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314129"/>
            <a:ext cx="10193080" cy="1541268"/>
            <a:chOff x="-23581" y="-314129"/>
            <a:chExt cx="1019308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07216"/>
              <a:chOff x="-29746" y="-164554"/>
              <a:chExt cx="9173747" cy="54649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25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5439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25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ผลการประเมินผลการดำเนินงานทุนหมุนเวียน ประจำปีบัญชี 2562 -2564 กองทุนพัฒนาบทบาทสตรี</a:t>
                </a:r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122220" y="-314129"/>
              <a:ext cx="4047279" cy="1541268"/>
              <a:chOff x="5788356" y="-519548"/>
              <a:chExt cx="364254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88356" y="-51954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75571" y="-24033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32" name="รูปภาพ 13">
            <a:extLst>
              <a:ext uri="{FF2B5EF4-FFF2-40B4-BE49-F238E27FC236}">
                <a16:creationId xmlns:a16="http://schemas.microsoft.com/office/drawing/2014/main" id="{C2770C64-E930-4121-9DDC-217CC8EBDF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2" y="891315"/>
            <a:ext cx="780919" cy="756711"/>
          </a:xfrm>
          <a:prstGeom prst="rect">
            <a:avLst/>
          </a:prstGeom>
        </p:spPr>
      </p:pic>
      <p:pic>
        <p:nvPicPr>
          <p:cNvPr id="33" name="Picture 1024" descr="TRIS corp - logo">
            <a:extLst>
              <a:ext uri="{FF2B5EF4-FFF2-40B4-BE49-F238E27FC236}">
                <a16:creationId xmlns:a16="http://schemas.microsoft.com/office/drawing/2014/main" id="{072FAD4C-3CAD-4977-A291-8777B234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3" y="891315"/>
            <a:ext cx="780919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สี่เหลี่ยมผืนผ้า 10">
            <a:extLst>
              <a:ext uri="{FF2B5EF4-FFF2-40B4-BE49-F238E27FC236}">
                <a16:creationId xmlns:a16="http://schemas.microsoft.com/office/drawing/2014/main" id="{9CD6292A-E7DD-4C7B-96F7-A8593FBBC22A}"/>
              </a:ext>
            </a:extLst>
          </p:cNvPr>
          <p:cNvSpPr/>
          <p:nvPr/>
        </p:nvSpPr>
        <p:spPr>
          <a:xfrm>
            <a:off x="223301" y="1724740"/>
            <a:ext cx="4532629" cy="74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ผลการประเมินกองทุนพัฒนาบทบาทสตรี </a:t>
            </a: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ตั้งแต่ปี 2562 - 2564</a:t>
            </a:r>
            <a:endParaRPr lang="en-GB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กล่องข้อความ 1">
            <a:extLst>
              <a:ext uri="{FF2B5EF4-FFF2-40B4-BE49-F238E27FC236}">
                <a16:creationId xmlns:a16="http://schemas.microsoft.com/office/drawing/2014/main" id="{6FF0DE8A-E69A-437D-AFEA-FEF6A2F9E8B4}"/>
              </a:ext>
            </a:extLst>
          </p:cNvPr>
          <p:cNvSpPr txBox="1"/>
          <p:nvPr/>
        </p:nvSpPr>
        <p:spPr>
          <a:xfrm>
            <a:off x="223301" y="2652847"/>
            <a:ext cx="4532628" cy="2354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1 การเงิน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2 การสนองประโยชน์ต่อผู้มีส่วนได้ส่วนเสีย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การบริหารพัฒนาทุนหมุนเวียน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5 การปฏิบัติงานของคณะกรรมการบริหาร ผู้บริหาร</a:t>
            </a:r>
            <a:b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ทุนหมุนเวียน พนักงานและลูกจ้าง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6 การดำเนินงานตามนโยบายรัฐ/กระทรวงการคลัง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graphicFrame>
        <p:nvGraphicFramePr>
          <p:cNvPr id="54" name="Chart 16">
            <a:extLst>
              <a:ext uri="{FF2B5EF4-FFF2-40B4-BE49-F238E27FC236}">
                <a16:creationId xmlns:a16="http://schemas.microsoft.com/office/drawing/2014/main" id="{C208AEA5-4C7B-4693-BA54-3D23AB741193}"/>
              </a:ext>
            </a:extLst>
          </p:cNvPr>
          <p:cNvGraphicFramePr/>
          <p:nvPr/>
        </p:nvGraphicFramePr>
        <p:xfrm>
          <a:off x="4901943" y="969542"/>
          <a:ext cx="5077694" cy="403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54609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</a:t>
            </a:r>
            <a:r>
              <a:rPr lang="en-GB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รายงานผลการดำเนินงานการประเมินผลการดำเนินงานทุนหมุนเวียน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ประจำปีบัญชี 2565 กองทุนพัฒนาบทบาทสตรี กรมการพัฒนาชุมชน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16296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47479"/>
              </p:ext>
            </p:extLst>
          </p:nvPr>
        </p:nvGraphicFramePr>
        <p:xfrm>
          <a:off x="0" y="606203"/>
          <a:ext cx="10142520" cy="5108796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2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31642"/>
              </p:ext>
            </p:extLst>
          </p:nvPr>
        </p:nvGraphicFramePr>
        <p:xfrm>
          <a:off x="2" y="1689734"/>
          <a:ext cx="5254495" cy="398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74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26.94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88606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มีหนี้ครบกำหนดชำระตามสัญญาในปีบัญชี</a:t>
                      </a:r>
                      <a: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2564)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จำนวน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1,871,218,080.83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บาท </a:t>
                      </a:r>
                      <a:r>
                        <a:rPr lang="th-TH" sz="12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504,150,873.68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b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29 เม.ย. 65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</a:t>
                      </a: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คิดเป็นร้อยละ 26.94</a:t>
                      </a:r>
                      <a:endParaRPr lang="th-TH" sz="1200" b="1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 โดยลดอัตราดอกเบี้ยเงินกู้และอัตราดอกเบี้ยผิดนัด ตามประกาศคณะกรรมการฯ          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มีการติดตามและรายงานผลการบริหารจัดการหนี้ ทั้ง 76 จังหวัด</a:t>
                      </a:r>
                      <a:b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และกรุงเทพมหานคร ผ่านระบบวิดิทัศน์ทางไกล (</a:t>
                      </a:r>
                      <a:r>
                        <a:rPr lang="en-US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                       ทุกเดือน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Chart 29"/>
          <p:cNvGraphicFramePr/>
          <p:nvPr/>
        </p:nvGraphicFramePr>
        <p:xfrm>
          <a:off x="5254497" y="1024569"/>
          <a:ext cx="4888023" cy="469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626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13500"/>
              </p:ext>
            </p:extLst>
          </p:nvPr>
        </p:nvGraphicFramePr>
        <p:xfrm>
          <a:off x="0" y="695929"/>
          <a:ext cx="10142520" cy="5019070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3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 </a:t>
                      </a:r>
                      <a:endParaRPr lang="th-TH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66433"/>
              </p:ext>
            </p:extLst>
          </p:nvPr>
        </p:nvGraphicFramePr>
        <p:xfrm>
          <a:off x="2" y="1850834"/>
          <a:ext cx="5254495" cy="387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33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5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5625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824062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2</a:t>
                      </a:r>
                      <a:r>
                        <a:rPr lang="th-TH" sz="14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เงินที่ได้รับอนุมัติตามสัญญากู้ยืมในปีบัญชี 2556 - 2565 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ณ วันที่ 29 เมษายน 2565 </a:t>
                      </a:r>
                      <a:endParaRPr lang="en-US" sz="10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จำนวน16,299,354,816.69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 รับชำระคืน จำนวน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11,189,279,484.68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คงเหลือ จำนวน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5,110,075,332.01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เป็นหนี้เกินกำหนดชำระ                                  จำนวน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692,795,547.38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 คิดเป็นร้อยละ 13.56 ของลูกหนี้คงเหลือ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ดำเนินการแนวทางในการบริหารจัดการหนี้,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ช่วยเหลือบรรเทาความเดือนร้อนให้แก่ลูกหนี้ โดยลดอัตราดอกเบี้ยเงินกู้และอัตราดอกเบี้ยผิดนัด ตามประกาศคณะกรรมการฯ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ติดตามหนี้ค้างชำระ กรณีหนี้ที่จะขาดอายุความ เพื่อเร่งรัดติดตามและป้องกัน        มิให้หนี้ขาดอายุความ มิให้เกิดหนี้เสียและหนี้สูญ  </a:t>
                      </a:r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9969467"/>
              </p:ext>
            </p:extLst>
          </p:nvPr>
        </p:nvGraphicFramePr>
        <p:xfrm>
          <a:off x="5254497" y="1134208"/>
          <a:ext cx="4781869" cy="45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96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2520" cy="4985352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2.1 การดำเนินงานตามแผนพัฒนาระบบฐานข้อมูลสารสนเทศ     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เพื่อการประเมินผลลัพธ์และผลกระทบของทุนหมุนเวียน (ตัวชี้วัดร่วม)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73572"/>
              </p:ext>
            </p:extLst>
          </p:nvPr>
        </p:nvGraphicFramePr>
        <p:xfrm>
          <a:off x="-7955" y="1816912"/>
          <a:ext cx="5241195" cy="380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502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375845"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                แผนพัฒนาระบบฐานข้อมูลฯ ประจำปี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 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 บัญชี 2565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               พัฒนาระบบฐานข้อมูลฯ ประจำปี  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ผ่านค่าเกณฑ์วัดระดับ 4                                    ทุนหมุนเวียนดำเนินงานบรรลุตามเป้าหมายของแผนพัฒนาระบบฐานข้อมูลฯ ประจำปี                                  บัญชี 2565                              ได้ร้อยละ 100 </a:t>
                      </a:r>
                      <a:endParaRPr lang="en-US" sz="8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6403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นำผลการสัมภาษณ์จากผู้ใช้งานและวิธีการทำงานในปัจจุบันมาวิเคราะห์และออกแบบฐานข้อมูลเพื่อนำไปพัฒนาออกเป็นระบบรายงานตามแผนพัฒนระบบฐานข้อมูลฯ ที่มีรายละเอียดของแผนงาน/โครงการ/กิจกรรมที่ต้องดำเนินการให้บรรลุตามเป้าหมาย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endParaRPr lang="th-TH" sz="1100" kern="1200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นำฐานข้อมูลที่ออกแบบและพัฒนาออกมาเป็นรายงานตามความต้องการของผู้ใช้งาน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5233240" y="1002323"/>
          <a:ext cx="4772581" cy="45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492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48634"/>
              </p:ext>
            </p:extLst>
          </p:nvPr>
        </p:nvGraphicFramePr>
        <p:xfrm>
          <a:off x="8740" y="606203"/>
          <a:ext cx="10142520" cy="5108797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5908" y="1689404"/>
          <a:ext cx="5241195" cy="40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208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9743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rgbClr val="4EDEB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888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จัดส่งแบบสอบถามความพึงพอใจของสมาชิกกองทุนพัฒนาบทบาทสตรี ต่อการดำเนินงานกองทุนพัฒนาบทบาทสตรี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แบ่งเป็น 1. เงินอุดหนุน 2.เงินทุนหมุนเวียน ให้จังหวัดและกรุงเทพมหานคร ดำเนินการผลิตและจัดเก็บข้อมูล                            ตามจำนวนกลุ่มเป้าหมายที่กำหนด </a:t>
                      </a:r>
                    </a:p>
                    <a:p>
                      <a:pPr algn="thaiDist"/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จะดำเนินติดตามแบบสอบถามความพึงพอใจของสมาชิกกองทุนพัฒนาบทบาทสตรีจากจังหวัด และกรุงเทพมหานคร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เพื่อนำมาวิเคราะห์และประเมินผล                ซึ่งกำหนดให้ส่งคืนกรมการพัฒนาชุมชน ภายในวันที่ 20 กรกฎาคม 2565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6690686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6006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2.3 </a:t>
                      </a: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ระดับผลสำเร็จของการพัฒนาคุณภาพชีวิตของผู้เข้าร่วม   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โครงการที่ได้รับการสนับสนุนจากกองทุนฯ</a:t>
                      </a: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5908" y="1674170"/>
          <a:ext cx="5271972" cy="401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897606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8599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13032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8164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4883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88913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ผลลัพธ์ของผู้เข้าร่วมโครงการที่ได้รับ               การสนับสนุนจากกองทุนฯ สำหรับ               การดำเนินโครงการ                 ที่ผ่านมา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 ได้แก่                                     มีรายได้เพิ่มขึ้นผลงาน/ผลิตภัณฑ์ได้รับการยอมรับ ได้รับ การคุ้มครองและพิทักษ์สิทธิสตรี การมีสวัสดิภาพ หรือสวัสดิการที่ดีขึ้นของการพัฒนา อย่างน้อย                1 ใน 4 ข้อ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</a:t>
                      </a:r>
                      <a:r>
                        <a:rPr lang="th-TH" sz="8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แสดงผลลัพธ์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ถึงครอบครัวสมาชิกกองทุนฯ มีจำนวนโครงการ ที่มีการดำเนินการเมื่อ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 2563 แสดงคุณภาพ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ชีวิตที่ดีและผ่านเกณฑ์                  การประเมินที่กำหนด อย่างน้อย 2 ใน 4 ข้อ                          </a:t>
                      </a:r>
                      <a:r>
                        <a:rPr lang="th-TH" sz="8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ของโครงการทั้งหมด</a:t>
                      </a:r>
                      <a:endParaRPr lang="en-US" sz="8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  ได้ร้อยละ 90 ของโครงการทั้งหมด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      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ได้ร้อยละ 100 ของโครงการทั้งหมด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35636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en-US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กำหนดติดตามและประเมินผลลัพธ์ของผู้เข้าร่วมโครงการที่ได้รับการสนับสนุน                     จากกองทุนที่ดำเนินการในปีบัญชี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2563 โดยครอบคลุมทั้ง 76 จังหวัด ทั้งสิ้น 11,098 โครงการ                            คิดเป็นร้อยละ 10 ของโครงการทั้งหมดในจังหวัดนั้นๆ จำนวนทั้งสิ้น 1,110 โครงการ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กำหนดจัดเก็บข้อมูลตัวชี้วัดที่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จัดทำฐานข้อมูลโครงการที่ได้รับการสนับสนุนจากกองทุน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1710808"/>
              </p:ext>
            </p:extLst>
          </p:nvPr>
        </p:nvGraphicFramePr>
        <p:xfrm>
          <a:off x="5552501" y="1068636"/>
          <a:ext cx="4599543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00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03795"/>
              </p:ext>
            </p:extLst>
          </p:nvPr>
        </p:nvGraphicFramePr>
        <p:xfrm>
          <a:off x="8740" y="522543"/>
          <a:ext cx="10142520" cy="5111551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2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3.1 ระดับความสำเร็จในการติดตามและประเมินผล          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การดำเนินงานตามวัตถุประสงค์ของกองทุนฯ</a:t>
                      </a:r>
                      <a:endParaRPr lang="th-TH" sz="105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96641"/>
              </p:ext>
            </p:extLst>
          </p:nvPr>
        </p:nvGraphicFramePr>
        <p:xfrm>
          <a:off x="11017" y="1500054"/>
          <a:ext cx="5235285" cy="426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014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5134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81295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60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70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80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90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</a:t>
                      </a:r>
                      <a:r>
                        <a:rPr lang="th-TH" sz="8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เป้าหมายร้อยละ 100</a:t>
                      </a:r>
                      <a:endParaRPr lang="th-TH" sz="800" b="0" spc="-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90996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0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จัดทำแบบประเมินผลลัพธ์จากการสนับสนุนเงินกองทุนฯ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ตาม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วัตถุประสงค์ของกองทุนฯ        แบ่งเป็น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เชิงปริมาณ โดยใช้แบบสอบถามกลุ่มเป้าหมาย ได้แก่ กลุ่มอาชีพสมาชิกกองทุนฯ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ที่ได้รับการสนับสนนุนเงินทุนหมุนเวียน ในปีบํญชี 2564 จำนวน 11,688 โครงการ 2.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เชิงคุณภาพ โดยการสัมภาษณ์และสนทนากลุ่ม(แบบมีโครงสร้าง)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ในพื้นที่ 4 ภาค รวม 12 จังหวัด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0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กำหนดประชุมติดตามและประเมินผลฯ ประจำปีบัญชี 2565 ตัวชี้วัดที่ 3.1 ระดับความสำเร็จในการติดตามและประเมินผลการดำเนินงานตามวัตถุประสงค์ของกองทุนพัฒนาบทบาทสตรี (การจัดเก็บข้อมูลเชิงคุณภาพ) ในรูปแบบออนไลน์ (ระบบ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Zoom Cloud Meeting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ระหว่างวันที่ 24, 27, 30 พฤษภาคม 2565 และวันที่ 15, 16, 30 มิถุนายน 2565 จำนวน 12 จังหวัด ได้แก่ ชุมพร สงขลา </a:t>
                      </a:r>
                      <a:r>
                        <a:rPr lang="th-TH" sz="10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กรุงเทพมหานคร มหาสารคาม อุดรธานี เชียงราย อุตรดิตถ์ สุรินทร์ นครศรีธรรมราช กาญจนบุรี สุโขทัย และสิงห์บุรี              </a:t>
                      </a:r>
                      <a:r>
                        <a:rPr lang="th-TH" sz="1500" kern="1200" spc="-9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500" kern="1200" spc="-9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52174246"/>
              </p:ext>
            </p:extLst>
          </p:nvPr>
        </p:nvGraphicFramePr>
        <p:xfrm>
          <a:off x="5461303" y="947450"/>
          <a:ext cx="4689957" cy="478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187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705080"/>
          <a:ext cx="10143305" cy="5009920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5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ระดับผลสำเร็จในการดำเนินการตามแผนงานเพื่อสนับสนุนโครงการส่งเสริมอาชีพ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739" y="1571347"/>
          <a:ext cx="5251982" cy="414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30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42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0632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                      ตามแผนงาน                       เพื่อสนับสนุนโครงการส่งเสริมอาชีพ ได้ร้อยละ 80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เพื่อสนับสนุนโครงการส่งเสริมอาชีพ ได้ร้อยละ 85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ได้ร้อยละ 95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979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ได้รับจัดสรรเงินอุดหนุน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143,000,000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มีเป้าหมายดำเนินการตามแผนงานเพื่อสนับสนุนโครงการส่งเสริมอาชีพ ร้อยละ 20 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ของการจัดสรร เงินอุดหนุน เป็นเงินจำนวน 28,600,000 บาท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ได้รวบรวมข้อมูลการเบิกจ่ายเงินอุดหนุนตามแผนการดำเนินงานและแผนการใช้จ่ายงบประมาณ ประจำปีบัญชี 2565 และได้ดำเนินวิเคราะห์ข้อมูล ซึ่งเป็นโครงการส่งเสริมอาชีพแก่สมาชิกกองทุนฯ จำนวน 1,425 โครงการ เป็นเงิน 47,832,175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จะดำเนินการตามแผนงานเพื่อสนับนุนโครงการส่งเสริมอาชีพ ประจำเดือนมิถุนายน 2565 ต่อไป และจัดเก็บเอกสารหลักฐานที่เกี่ยวข้อง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19264224"/>
              </p:ext>
            </p:extLst>
          </p:nvPr>
        </p:nvGraphicFramePr>
        <p:xfrm>
          <a:off x="5244028" y="1453289"/>
          <a:ext cx="4786380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70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" name="กลุ่ม 49"/>
          <p:cNvGrpSpPr/>
          <p:nvPr/>
        </p:nvGrpSpPr>
        <p:grpSpPr>
          <a:xfrm>
            <a:off x="144619" y="2255770"/>
            <a:ext cx="3777054" cy="527030"/>
            <a:chOff x="183411" y="1623282"/>
            <a:chExt cx="3548355" cy="47432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83411" y="1623282"/>
              <a:ext cx="3548355" cy="474327"/>
              <a:chOff x="349185" y="1165561"/>
              <a:chExt cx="4672182" cy="47432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439842" y="1165561"/>
                <a:ext cx="4581525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7170" y="1177925"/>
                <a:ext cx="4142850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49185" y="1165795"/>
                <a:ext cx="4046289" cy="47142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056228" y="2183485"/>
            <a:ext cx="5931406" cy="26207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11 ตามประกาศคณะกรรมการบริหารกองทุนพัฒนาบทบาทสตรี </a:t>
            </a:r>
            <a:b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และอัตราดอกเบี้ยผิดนัดกองทุนพัฒนาบทบาทสตรี พ.ศ. 2563 (ฉบับที่ 4)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และเงินทุนหมุนเวียนกองทุนพัฒนาบทบาทสตรี ประจำปีงบประมาณ พ.ศ. 2565 เพิ่มเติม 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ขออนุมัติโครงการประเภทเงินอุดหนุน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th-TH" sz="14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รายงานผลการดำเนินงานตามตัวชี้วัดที่ 4.2 การตรวจสอบภายใน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4" name="กลุ่ม 34"/>
          <p:cNvGrpSpPr/>
          <p:nvPr/>
        </p:nvGrpSpPr>
        <p:grpSpPr>
          <a:xfrm>
            <a:off x="164160" y="103358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5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สี่เหลี่ยมผืนผ้ามุมมน 10"/>
              <p:cNvSpPr/>
              <p:nvPr/>
            </p:nvSpPr>
            <p:spPr>
              <a:xfrm>
                <a:off x="376927" y="1183442"/>
                <a:ext cx="4082923" cy="461963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46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0" name="สี่เหลี่ยมผืนผ้า 21"/>
          <p:cNvSpPr/>
          <p:nvPr/>
        </p:nvSpPr>
        <p:spPr>
          <a:xfrm>
            <a:off x="4037342" y="1045189"/>
            <a:ext cx="593927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4.9 แต่งตั้งคณะทำงานพิจารณาการตั้งค่าเผื่อหนี้สงสัยจะสูญและการตัดจำหน่ายหนี้สูญของกองทุนพัฒนาบทบาทสตรี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094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ระดับความสำเร็จของการดำเนินงานเพื่อปรับปรุงกระบวนการในการปฏิบัติงาน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เพื่อให้งบการเงินของกองทุนฯ</a:t>
                      </a:r>
                      <a:r>
                        <a:rPr lang="th-TH" sz="95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ได้รับการรับรอง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34616"/>
              </p:ext>
            </p:extLst>
          </p:nvPr>
        </p:nvGraphicFramePr>
        <p:xfrm>
          <a:off x="16695" y="1560056"/>
          <a:ext cx="5251982" cy="415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405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827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77274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จัดทำแผน                                การดำเนินงาน   กำหหนดให้                 มีนโยบายและแนวทางปฏิบัติสำหรับ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             ที่รัดกุมและเป็นไป                   ในแนวทางเดียวกัน ครอบคลุมประเด็นปัญหาตามข้อสังเกตของ</a:t>
                      </a:r>
                      <a:r>
                        <a:rPr lang="th-TH" sz="7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สตง. </a:t>
                      </a: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               มีระบบสารสนเทศ           ที่รองรับ กระบวนการดำเนินงานผ่านความเห็นชอบจากคณะกรรมการกองทุน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งบการเงินของกองทุนฯ ได้รับตรวจสอบจากสำนักงาน การตรวจเงินแผ่นดิน สตง.                    ได้ร้อยละ 80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 ของกองทุนฯ ได้รับตรวจสอบจาก สตง.                    ได้ร้อยละ 90</a:t>
                      </a: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 ดำเนินงาน             เพื่อปรับปรุงกระบวนการ ในการปฏิบัติงานเพื่อให้                งบการเงินของกองทุนฯ ได้รับตรวจสอบ                 จาก สตง. ได้ร้อยละ 100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             เพื่อปรับปรุงกระบวนการ             ในการปฏิบัติงานเพื่อให้                งบการเงิน ของกองทุนฯ ได้รับตรวจสอบ จาก สตง.                    ได้ร้อยละ 100 และ                   มีระบบสารสนเทศรองรับทั้งกระบวนการดำเนินงาน</a:t>
                      </a:r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0705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0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ให้ความเห็นชอบ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แผนการดำเนินงานเพื่อปรับปรุงกระบวนการปฏิบัติงาน เพื่อให้งบการเงินของกองทุนฯ ได้รับการรับรอง ในเดือนเมษายน 2565 ภายใต้ประเด็น ดังนี้ 1. กระบวนการบริหารจัดการงบประมาณประจำปี 2. กระบวนการบริหารจัดการสัญญาโครงการ 3. กระบวนการติดตามความคืบหน้าของโครงการ 4. กระบวนการบริหารลูกหนี้โครงการ 5. นโยบายและแนวทางปฏิบัติในการบริหารลูกหนี้โครงการให้เป็นไปแนวทางเดียวกัน 6. กระบวนการบันทึกบัญชีและกระบวนการหลัก 7. แนวทางปฏิบัติในการกำกับติดตามการชำระคืนเงินจากผู้ยืม 8. ระเบบบัญชีการเงิน (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ERP)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ดำเนินการตาม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แผนการดำเนินงานปรับปรุง โดยกำหนดให้มีนโยบายและแนวทางปฏิบัติสำหรับการดำเนินงานที่เป็นไปในแนวทางเดียวกัน ครอบคลุมประเด็นปัญหาตามข้อสังเกตุของสำนักงานการตรวจเงินแผ่นดิน (สตง.) ทั้ง 8 ประเด็น และมีระบบสารสนเทศที่รองรับทั้งกระบวนการการดำเนินงาน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51690610"/>
              </p:ext>
            </p:extLst>
          </p:nvPr>
        </p:nvGraphicFramePr>
        <p:xfrm>
          <a:off x="5285373" y="947450"/>
          <a:ext cx="4629808" cy="476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0861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31742"/>
              </p:ext>
            </p:extLst>
          </p:nvPr>
        </p:nvGraphicFramePr>
        <p:xfrm>
          <a:off x="16695" y="1560059"/>
          <a:ext cx="5251982" cy="417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3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7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263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0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                                          ความเสี่ยง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5.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    การสื่อสาร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มีการ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เผยแพร่คู่มือการบริหารความเสี่ยงให้กับผู้บริหารและพนักงานในองค์กรทราบ                           มีการกำหนดแผนการบริหารความเสี่ยง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ขณะนี้อยู่ใน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ระหว่างการดำเนินการตามแผนการบริหารความเสี่ยง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ประจำปีบัญชี 2565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b="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0" i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ดำเนินการ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สอบทานรายงานทางการเงินและรายงานที่ไม่ใช่ทางการเงิน โดยการรายงาน                               ผลการดำเนินงานและรายงานทางการเงินและบัญชีให้คณะกรรมการบริหารฯ ทราบ ของไตรมาสที่ 2 ต่อไป                </a:t>
                      </a: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2654848"/>
              </p:ext>
            </p:extLst>
          </p:nvPr>
        </p:nvGraphicFramePr>
        <p:xfrm>
          <a:off x="5390846" y="1371688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444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00722"/>
              </p:ext>
            </p:extLst>
          </p:nvPr>
        </p:nvGraphicFramePr>
        <p:xfrm>
          <a:off x="16695" y="1398065"/>
          <a:ext cx="5251982" cy="436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549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8518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2. การประชุมปิดตรวจ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3. การปฏิบัติงานตามข้อเสนอแนะ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นำเสนอรายงานผลการตรวจสอบต่อ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 และคณะกรรมการได้มอบ</a:t>
                      </a:r>
                      <a:r>
                        <a:rPr lang="th-TH" sz="11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นโยบายการปฏิบัติงานที่สอดคล้องกับการตรวจสอบ</a:t>
                      </a:r>
                      <a:r>
                        <a:rPr lang="th-TH" sz="11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ดังนี้ </a:t>
                      </a:r>
                      <a:r>
                        <a:rPr lang="th-TH" sz="11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การจัดซื้อจ้ดจ้าง 2. การใช้รถยนต์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ราชการ 3. สัญญายืมเงินกองทุนพัฒนาบทบาทสตรี ในการประชุมคณะกรรมการฯ</a:t>
                      </a:r>
                      <a: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ครั้งที่ 4/2565 เมื่อวันที่ 29 เมษายน 2565 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สกส.ปฏิบัติตามข้อเสนอแนะและแก้ไขแล้วเสร็จภายในระยะเวลาที่กำหนด และรายงานต่อคณะกรรมการฯ ในเดือนพฤษภาคม 2565</a:t>
                      </a:r>
                      <a:endParaRPr lang="th-TH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จะดำเนินการรายงานผลการบริหารความเสี่ยงให้แก่ผู้ตรวสอบภายใน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กรมการพัฒนาชุมชนทราบต่อไป</a:t>
                      </a:r>
                      <a:endParaRPr lang="th-TH" sz="1000" b="1" i="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20803521"/>
              </p:ext>
            </p:extLst>
          </p:nvPr>
        </p:nvGraphicFramePr>
        <p:xfrm>
          <a:off x="5505061" y="1398065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7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57635"/>
              </p:ext>
            </p:extLst>
          </p:nvPr>
        </p:nvGraphicFramePr>
        <p:xfrm>
          <a:off x="16695" y="1398065"/>
          <a:ext cx="5251982" cy="434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2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EDD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3145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9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  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6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ดำเนินการจัดทำ/ทบทวนแผนปฏิบัติการดิจิทัล(ระยะยาว) และแผนประจำปี และ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                         ที่สนับสนุนการตัดสินใจของผู้บริหาร (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EIS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ซึ่งข้อมูลมีความทันกาล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, มีระบบสารสนเทศสนับสนุผู้ใช้บริการภายใน ได้แก่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โปรแกรมจัดการทะเบียนลูกหนี้ (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Smart Account Receivable Application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ซึ่งเป็นโปรแกรมสำหรับการบริหารงานกองทุนทั้งงานด้านทะเบียนสมาชิก ทะเบียนลูกหนี้ ทะเบียนโครงการ การออกเอกสารต่าง ๆ (หนังสือสัญญา 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Bill Payment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/หนังสือแจ้งหนี้/หนังสือทวงหนี้/ใบเสร็จรับเงิน เป็นต้น) และมีระบบสารสนเทศที่สนับสนุนผู้ใช้บริการภายนอกทุนหมุนเวียน ประกอบด้วย 1. เว็บไซต์กองทุนพัฒนาบทบาทสตรี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เว็บไซต์คลังข้อมูลกลุ่มอาชีพของสมาชิกกองทุนพัฒนาบทบาทสตรี ซึ่งเป็นระบบสารสนเทศที่ให้บริการผู้ใช้บริการภายนอกได้เข้าถึงข้อมูลและบริการของกองทุนพัฒนาบทบาทสตร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จะดำเนินการปรับปรุงเพื่อเพิ่มประสิทธิภาพการปฏิบัติงาน ในการนำมาใช้และประเมินผลลัพธ์ตามกลุ่มเป้าหมาย โดยแสดงว่าผลการดำเนินการในระบบดีกว่าหรือเป็นไปตามเป้าหมายอย่างต่อเนื่อง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45977070"/>
              </p:ext>
            </p:extLst>
          </p:nvPr>
        </p:nvGraphicFramePr>
        <p:xfrm>
          <a:off x="5495731" y="1398064"/>
          <a:ext cx="4342332" cy="430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142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95457"/>
              </p:ext>
            </p:extLst>
          </p:nvPr>
        </p:nvGraphicFramePr>
        <p:xfrm>
          <a:off x="16695" y="1337416"/>
          <a:ext cx="5251982" cy="438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378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857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857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>
                    <a:solidFill>
                      <a:srgbClr val="D4D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7004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1659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2</a:t>
                      </a:r>
                      <a:r>
                        <a:rPr lang="th-TH" sz="10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9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มีการติดตามผลการปฏิบัติงานที่สำคัญ ทั้งสิ้น 5 ด้าน ประกอบด้วย 1.ด้านการเงิน 2. ด้านที่ไม่ใช่ทางการเงิน                    3. การบริหารความเสี่ยง 4. การบริหารจัดการสารสนเทศ 5. การบริหารทรัพยากร </a:t>
                      </a:r>
                      <a:r>
                        <a:rPr lang="th-TH" sz="900" b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ของไตรมาสที่ 2</a:t>
                      </a:r>
                      <a:endParaRPr lang="th-TH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b="0" i="0" u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00" b="0" i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คณะกรรมการฯ ให้ความเห็นชอบร่างแผนปฏิบัติการระยะยาว (3-5 ปี) และแผนปฏิบัติการประจำปีบัญชี 2565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ในการประชุมครั้งที่ 4/2565 เมื่อวันที่ 29 เมษายน 2565 ห้องประชุม 5001 กรมการพัฒนาชุมชน ชั้น 5 ให้ความเห็นชอบทิศทางยุทธศาสตร์และเป้าประสงค์ที่ผู้บริหารทุนหมุนเวียนนำเสนอโดยมีข้อสังเกตุและข้อเสนอแนะ                     ในส่วนของการวิเคราะห์สภาพแวดล้อมภายใน ภายนอกองค์กรให้มีความสอดคล้องไปในทิศทางเดียวกัน</a:t>
                      </a:r>
                      <a:endParaRPr lang="th-TH" sz="900" b="0" i="0" u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คาดว่าจะนำร่าง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(3-5 ปี) เสนอต่อคณะกรรมการฯ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ในเดือนมิถุนายน 2565 ต่อไป </a:t>
                      </a:r>
                      <a:endParaRPr lang="th-TH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22584269"/>
              </p:ext>
            </p:extLst>
          </p:nvPr>
        </p:nvGraphicFramePr>
        <p:xfrm>
          <a:off x="5626359" y="1398065"/>
          <a:ext cx="435370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164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-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spc="-3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5.2 การบริหารงานบุคคล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7009"/>
              </p:ext>
            </p:extLst>
          </p:nvPr>
        </p:nvGraphicFramePr>
        <p:xfrm>
          <a:off x="16695" y="1386615"/>
          <a:ext cx="5251982" cy="432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8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BA5A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9633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การประเมินผลการปฏิบัติงาน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ด้านการบริหารทรัพยากรบุคคล ประจำปีบัญชี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118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0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algn="thaiDist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มีการกำหนดตัวชี้วัดในการดำเนินงานสำหรับบุคลากรทุกระดับ ดังนี้ 1. ระดับผู้บริหารระดับสูง เช่น พัฒนาการจังหวัด 2. ระดับผู้บริหารสายงาน เช่น ผู้อำนวยการกลุ่ม 3. ระดับปฏิบัติการ เช่น ข้าราชการ พนักงานกองทุน ลูกจ้างชั่วคราว พนักงานจ้างเหมาบริการ และใช้ในการประเมินผล                      การปฏิบัติงานเป็นประจำทุกปี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สกส.ได้ดำเนินงานตามแผนปฏิบัติการฯ ประจำปีบัญชี 2565 จำนวน 6 แผนงาน จากทั้งหมด 20   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โครงการ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ยังไม่มีการจัดทำ/ทบทวนแผนการบริหารทรัพยากรบุคคล (ระยะยาว) และแผนปฏิบัติการฯ ประจำปีบัญชี 2566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อยู่ระหว่างการจัดเตรียมทบทวน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(3-5 ปี) และแผนปฏิบัติการประจำปีบัญชี 2566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80849040"/>
              </p:ext>
            </p:extLst>
          </p:nvPr>
        </p:nvGraphicFramePr>
        <p:xfrm>
          <a:off x="5533053" y="1398065"/>
          <a:ext cx="4447009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495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(1) ร้อยละการใช้จ่ายงบลงทุนเทียบกับแผนการใช้จ่ายงบลงทุน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20404"/>
              </p:ext>
            </p:extLst>
          </p:nvPr>
        </p:nvGraphicFramePr>
        <p:xfrm>
          <a:off x="16695" y="1793386"/>
          <a:ext cx="5251982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47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02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6099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งบประมาณจัดสรร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3,912,300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เบิกจ่ายได้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3,875,119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99.05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37,181 บาท 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23332386"/>
              </p:ext>
            </p:extLst>
          </p:nvPr>
        </p:nvGraphicFramePr>
        <p:xfrm>
          <a:off x="5516979" y="1408922"/>
          <a:ext cx="4394719" cy="423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7891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(2) ร้อยละการใช้จ่ายภาพรวมเทียบกับแผนการใช้จ่ายภาพรวม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62959"/>
              </p:ext>
            </p:extLst>
          </p:nvPr>
        </p:nvGraphicFramePr>
        <p:xfrm>
          <a:off x="16695" y="1813277"/>
          <a:ext cx="5251982" cy="394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323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5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69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1,044,495,500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ผลการเบิกจ่าย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727,930,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439.21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69.69  </a:t>
                      </a:r>
                      <a:endParaRPr lang="en-US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316,565,060.79 บาท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endParaRPr lang="th-TH" sz="12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เร่งรัดการใช้จ่ายได้ตามมติ ครม. ร้อยละ 77 ภายในไตรมาสที่ 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47278157"/>
              </p:ext>
            </p:extLst>
          </p:nvPr>
        </p:nvGraphicFramePr>
        <p:xfrm>
          <a:off x="5561045" y="1204546"/>
          <a:ext cx="4419018" cy="445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570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พฤษภาคม 2565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-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spc="-3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การดำเนินงานตามนโยบายรัฐ/กระทรวงการคลัง</a:t>
                      </a:r>
                      <a:endParaRPr lang="th-TH" sz="1100" spc="-3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ตัวชี้วัดที่ 6.2 การจ่ายเงินและการรับเงินของทุนหมุนเวียนผ่านระบบ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อิเล็กทรอนิกส์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7955" y="1577895"/>
          <a:ext cx="5285034" cy="42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0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993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753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210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1433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8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009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32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                           รับเงินผ่านระบบอิเล็กทรอนิกส์                         ไม่ครบถ้วน                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7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ทุนหมุนเวียนสามารถดำเนินการจ่ายเงินและรับเงินผ่านระบบอิเล็กทรอนิกส์ได้ร้อยละ 100 ของกิจกรรมทั้งหมด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38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256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สำนักงานกองทุนพัฒนาบทบาทสตรี สามารถดำเนินการต่อเนื่องในด้านการจ่ายเงินและการรับเงินผ่านระบบ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 Online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ได้ครบถ้วนในกิจกรรมด้านการรับ - การจ่ายเงิน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เดือนเมษายน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5596569" y="958467"/>
          <a:ext cx="4383494" cy="470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657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457200" algn="ctr">
              <a:lnSpc>
                <a:spcPct val="14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</a:t>
            </a:r>
            <a:r>
              <a:rPr lang="th-TH" sz="1900" b="1" spc="-2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บทบาทคณะกรรมการบริหารเงินทุนหมุนเวียน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เรื่อง สรุปผลการดำเนินงานกองทุนพัฒนาบทบาทสตรี ประจำปี 2565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สิ้นไตรมาส 2 (มกราคม - มีนาคม 2565)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3528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" name="กลุ่ม 49"/>
          <p:cNvGrpSpPr/>
          <p:nvPr/>
        </p:nvGrpSpPr>
        <p:grpSpPr>
          <a:xfrm>
            <a:off x="144619" y="977814"/>
            <a:ext cx="3777054" cy="527030"/>
            <a:chOff x="183411" y="1623282"/>
            <a:chExt cx="3548355" cy="47432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83411" y="1623282"/>
              <a:ext cx="3548355" cy="474327"/>
              <a:chOff x="349185" y="1165561"/>
              <a:chExt cx="4672182" cy="47432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439842" y="1165561"/>
                <a:ext cx="4581525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7170" y="1177925"/>
                <a:ext cx="4142850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49185" y="1165795"/>
                <a:ext cx="4046289" cy="47142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056228" y="905529"/>
            <a:ext cx="5931406" cy="16389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5.5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  <a:tabLst>
                <a:tab pos="457200" algn="l"/>
              </a:tabLst>
            </a:pPr>
            <a:r>
              <a:rPr lang="th-TH" sz="1400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5.6 การพิจารณาแก้ไขเพิ่มเติมข้อบังคับคณะกรรมการบริหารกองทุนพัฒนาบทบาทสตรี </a:t>
            </a:r>
            <a:r>
              <a:rPr lang="th-TH" sz="1400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2559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4" name="กลุ่ม 42"/>
          <p:cNvGrpSpPr/>
          <p:nvPr/>
        </p:nvGrpSpPr>
        <p:grpSpPr>
          <a:xfrm>
            <a:off x="159158" y="3060864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5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6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50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ไดอารี่ของโจ: เป้าหมายในปี ๒๕๕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20" y="3550727"/>
            <a:ext cx="1790362" cy="11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0" y="1457670"/>
            <a:ext cx="1357041" cy="142687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76" y="5050097"/>
            <a:ext cx="543953" cy="556378"/>
          </a:xfrm>
          <a:prstGeom prst="rect">
            <a:avLst/>
          </a:prstGeom>
        </p:spPr>
      </p:pic>
      <p:grpSp>
        <p:nvGrpSpPr>
          <p:cNvPr id="32" name="กลุ่ม 31"/>
          <p:cNvGrpSpPr/>
          <p:nvPr/>
        </p:nvGrpSpPr>
        <p:grpSpPr>
          <a:xfrm>
            <a:off x="8663189" y="5002130"/>
            <a:ext cx="628748" cy="631439"/>
            <a:chOff x="7596611" y="918126"/>
            <a:chExt cx="1393244" cy="1537672"/>
          </a:xfrm>
        </p:grpSpPr>
        <p:sp>
          <p:nvSpPr>
            <p:cNvPr id="30" name="วงรี 29"/>
            <p:cNvSpPr/>
            <p:nvPr/>
          </p:nvSpPr>
          <p:spPr>
            <a:xfrm>
              <a:off x="7596611" y="918126"/>
              <a:ext cx="1393244" cy="1537672"/>
            </a:xfrm>
            <a:prstGeom prst="ellipse">
              <a:avLst/>
            </a:prstGeom>
            <a:solidFill>
              <a:srgbClr val="F8C1DA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567" y="1025274"/>
              <a:ext cx="1039332" cy="113956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0" y="3031839"/>
            <a:ext cx="887287" cy="125444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2213" y="54760"/>
            <a:ext cx="8761880" cy="115185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รายงานผลการดำเนินงานตามตัวชี้วัด 5.1 บทบาทคณะกรรมการบริหารทุนหมุนเวียน</a:t>
            </a:r>
          </a:p>
          <a:p>
            <a:pPr>
              <a:lnSpc>
                <a:spcPct val="130000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(สรุปผลการดำเนินงานกองทุนพัฒนาบทบาทสตรี ประจำปีบัญชี 2565                                      ไตรมาสที่ 2  (มกราคม - มีนาคม 2565)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587377" y="1610249"/>
            <a:ext cx="182179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ด้านการเงิน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543153" y="2155433"/>
            <a:ext cx="382133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การเบิกจ่ายงบประมาณประจำปีงบประมาณ พ.ศ. 2565</a:t>
            </a:r>
          </a:p>
          <a:p>
            <a:pPr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จำนวน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,044,495,500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ผลเบิกจ่ายงบประมาณ จำนวน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546,918,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618.94 บาท 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52.36</a:t>
            </a:r>
            <a:endParaRPr lang="th-TH" sz="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214096" y="3243292"/>
            <a:ext cx="259693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ด้านที่ไม่ใช่การเงิน</a:t>
            </a:r>
          </a:p>
        </p:txBody>
      </p:sp>
      <p:cxnSp>
        <p:nvCxnSpPr>
          <p:cNvPr id="5" name="ตัวเชื่อมต่อหักมุม 4"/>
          <p:cNvCxnSpPr/>
          <p:nvPr/>
        </p:nvCxnSpPr>
        <p:spPr>
          <a:xfrm>
            <a:off x="423867" y="2936127"/>
            <a:ext cx="7940616" cy="5030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214096" y="3800141"/>
            <a:ext cx="371020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สมาชิก </a:t>
            </a:r>
          </a:p>
          <a:p>
            <a:pPr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ประเภทองค์กร ปี 2565 เพิ่มขึ้น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036 องค์กร 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รวมไตรมาส 1 - 2 เป็นจำนวนทั้งสิ้น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493 องค์กร</a:t>
            </a:r>
          </a:p>
          <a:p>
            <a:pPr algn="thaiDist">
              <a:lnSpc>
                <a:spcPct val="130000"/>
              </a:lnSpc>
            </a:pPr>
            <a:r>
              <a:rPr lang="th-TH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ประเภทบุคคลธรรมดา เป้าหมายปี 2565 เพิ่มขึ้น </a:t>
            </a:r>
            <a:r>
              <a:rPr lang="en-US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290,</a:t>
            </a:r>
            <a:r>
              <a:rPr lang="th-TH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947 คน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ในไตรมาส 2 เพิ่มขึ้นจำนวน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368,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734 คน คิดเป็นร้อยละ 32.65</a:t>
            </a:r>
          </a:p>
          <a:p>
            <a:endParaRPr lang="th-TH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4543153" y="3968084"/>
            <a:ext cx="3875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การประชาสัมพันธ์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เว็ปไซต์กองทุนพัฒนาบทบาทสตรี จำนวน 70 เรื่อง</a:t>
            </a:r>
          </a:p>
          <a:p>
            <a:pPr>
              <a:lnSpc>
                <a:spcPct val="15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en-US" sz="11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facebook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740 ครั้ง</a:t>
            </a:r>
          </a:p>
          <a:p>
            <a:pPr>
              <a:lnSpc>
                <a:spcPct val="15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จุลสารกองทุนพัฒนาบทบาทสตรี จำนวน 3 ฉบับ</a:t>
            </a:r>
          </a:p>
        </p:txBody>
      </p:sp>
    </p:spTree>
    <p:extLst>
      <p:ext uri="{BB962C8B-B14F-4D97-AF65-F5344CB8AC3E}">
        <p14:creationId xmlns:p14="http://schemas.microsoft.com/office/powerpoint/2010/main" val="713090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ex95233.files.wordpress.com/2016/08/efd-group-globalized.png?w=820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94" y="3677292"/>
            <a:ext cx="874334" cy="75331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กล่องข้อความ 19"/>
          <p:cNvSpPr txBox="1"/>
          <p:nvPr/>
        </p:nvSpPr>
        <p:spPr>
          <a:xfrm>
            <a:off x="701715" y="1756206"/>
            <a:ext cx="4258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สำนักงานกองทุนพัฒนาบทบาทสตรีได้มีการลงพื้นที่ติดตามสนับสนุน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และช่วยแก้ไขปัญหาและอุปสรรคในการดำเนินงานกองทุนพัฒนาบทบาทสตรี</a:t>
            </a:r>
            <a:br>
              <a:rPr lang="th-TH" sz="10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ในระดับจังหวัดเพื่อให้จังหวัดที่ได้มีการลงพื้นที่ติดตามผลการดำเนินงาน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มีความเข้าใจแนวทางการขับเคลื่อนงานของกองทุนพัฒนาบทบาทสตรี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และมีขวัญกำลังใจในการปฏิบัติหน้าที่ดีขึ้น</a:t>
            </a:r>
          </a:p>
          <a:p>
            <a:pPr algn="thaiDist"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การบริหารจัดการหนี้ของกองทุนพัฒนาบทบาทสตรี โดยการประชุม</a:t>
            </a:r>
            <a:r>
              <a:rPr lang="th-TH" sz="1000" b="1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ติดตามผลการดำเนินงานกองทุนพัฒนาบทบาทสตรี ผ่านสื่ออิเล็กทรอนิกส์ (ระบบ </a:t>
            </a:r>
            <a:r>
              <a:rPr lang="en-US" sz="10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ZOOM CLOUD MEETINGS</a:t>
            </a:r>
            <a:r>
              <a:rPr lang="th-TH" sz="10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หรือผ่านระบบวีดิทัศน์ทางไกล (</a:t>
            </a:r>
            <a:r>
              <a:rPr lang="en-US" sz="10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Video Conference</a:t>
            </a:r>
            <a:r>
              <a:rPr lang="th-TH" sz="10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1000" b="1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ในการประชุมคณะกรรมการบริหารกองทุนพัฒนาบทบาทสตรี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ประจำทุกเดือน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5455781" y="1881354"/>
            <a:ext cx="4460972" cy="197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โครงการประชุมเชิงปฏิบัติการพัฒนาศักยภาพบุคลากรให้มีประสิทธิภาพ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ในการบริหารงานกองทุนพัฒนาบทบาทสตรี ประจำปีงบประมาณ พ.ศ. 2565เพื่อให้เจ้าหน้าที่ของกองทุนพัฒนาบทบาทสตรี จากส่วนกลาง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และส่วนภูมิภาคได้รับการพัฒนาและส่งเสริมให้มีทัศนคติเชิงบวก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ในการทำงาน มีความรู้และความเข้าใจวิธีปฏิบัติการโอนเงินของกองทุน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มีความเข้าใจในการกำหนดนโยบายและยุทธศาสตร์ของกองทุน มีความเข้าใจในแนวทางการพัฒนาศักยภาพกองทุน และมีความเข้าใจในระเบียบ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และกฎหมายที่เกี่ยวข้องกับงานของกองทุน</a:t>
            </a:r>
            <a:endParaRPr lang="en-US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238115" indent="-238115">
              <a:lnSpc>
                <a:spcPct val="130000"/>
              </a:lnSpc>
              <a:buFontTx/>
              <a:buChar char="-"/>
            </a:pP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759426" y="1356219"/>
            <a:ext cx="2816297" cy="388293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ด้านระบบบริหารความเสี่ยง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177738" y="4053951"/>
            <a:ext cx="4609707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การพัฒนาระบบรายงานลูกหนี้ของจังหวัด/กรุงเทพมหานคร</a:t>
            </a:r>
          </a:p>
          <a:p>
            <a:pPr algn="thaiDist"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รายงานสารสนเทศสรุปข้อมูลการชำระคืนผ่าน 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PAYMENT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ระหว่างเดือนมกราคม - มีนาคม 2565 จำนวน 3 ธนาคาร ได้แก่ ธนาคารออมสิน,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ธนาคารเพื่อการเกษตรและสหกรณ์การเกษตร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และธนาคารกรุงไทย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261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,275,660.61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220094" y="1356219"/>
            <a:ext cx="3225872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ด้านระบบบริหารทรัพยากรบุคคล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4982936" y="1316989"/>
            <a:ext cx="0" cy="4289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urinhospit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30" y="4716418"/>
            <a:ext cx="1935805" cy="9425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261893" y="3874659"/>
            <a:ext cx="2545142" cy="358584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ด้านระบบสารสนเทศ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61893" y="3581267"/>
            <a:ext cx="45730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การบริหารความเสี่ยงเบื้องต้น – องค์กรแห่งการเรียนรู้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" y="1439201"/>
            <a:ext cx="678600" cy="6681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162213" y="91779"/>
            <a:ext cx="8761880" cy="117262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รายงานผลการดำเนินงานตามตัวชี้วัด 5.1 บทบาทคณะกรรมการบริหารทุนหมุนเวียน</a:t>
            </a:r>
          </a:p>
          <a:p>
            <a:pPr>
              <a:lnSpc>
                <a:spcPct val="130000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(สรุปผลการดำเนินงานกองทุนพัฒนาบทบาทสตรี ประจำปีบัญชี 2565                                      ไตรมาสที่ 2  (มกราคม - มีนาคม 2565)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191124" y="3688929"/>
            <a:ext cx="4725629" cy="964385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ภาพรวมการประเมินผลการดำเนินงานทุนหมุนเวียน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2565 ไตรมาส 2  (มกราคม - มีนาคม 2565)</a:t>
            </a: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 ด้าน 15 ตัวชี้วัด มีค่าคะแนนเฉลี่ย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1.3900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601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422628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60713"/>
              </p:ext>
            </p:extLst>
          </p:nvPr>
        </p:nvGraphicFramePr>
        <p:xfrm>
          <a:off x="285044" y="1754641"/>
          <a:ext cx="9575799" cy="2333377"/>
        </p:xfrm>
        <a:graphic>
          <a:graphicData uri="http://schemas.openxmlformats.org/drawingml/2006/table">
            <a:tbl>
              <a:tblPr firstRow="1" firstCol="1" bandRow="1"/>
              <a:tblGrid>
                <a:gridCol w="818091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217384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118005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29184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2099365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500" b="0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ยกเลิกเข้าร่วมมาตรการ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2,721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249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,135,681.07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2,481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1,394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224</a:t>
                      </a:r>
                      <a:r>
                        <a:rPr lang="en-US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,678,213.17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,964,126.04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,296.77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110</a:t>
                      </a:r>
                      <a:r>
                        <a:rPr lang="en-US" sz="14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,984,234.74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,586,924.87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10 พฤษภาคม 2565</a:t>
            </a: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4.6 </a:t>
            </a: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85359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33007" y="1629268"/>
            <a:ext cx="9648275" cy="2910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กรมการพัฒนาชุมชน ได้หารือแนวทางปฏิบัติเกี่ยวกับการดำเนินงานกองทุนพัฒนาบทบาทสตรี กรณีกรรมการกองทุนพัฒาบทบาทสตรีตำบล ทุจริตยักยอกหรือฉ้อโกงเงินกองทุนพัฒนาบทบาทสตรี ซึ่งจังหวัดได้ดำเนินคดีอาญากับผู้ที่กระทำความผิดโดยได้มีการเรียกร้องให้ผู้กระทำความผิดชดใช้เฉพาะในส่วนของจำนวนเงิน</a:t>
            </a:r>
            <a:b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ที่มีการทุจริต แต่มิได้เรียกร้องในส่วนของดอกเบี้ยอันเกิดจากการกระทำทุจริตไปยังกระทรวงมหาดไทย </a:t>
            </a:r>
            <a:b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ในประเด็นว่า กรณีดอกเบี้ยผิดนัดที่เกิดขึ้นจากการกระทำละเมิด กรมการพัฒนาชุมชนสามารถลดหรืองดดอกเบี้ยผิดนัดนั้นได้หรือไม่ หากไม่สามารถลดหรืองดดอกเบี้ยผิดนัดได้ โดยที่จังหวัดไม่ได้คิดดอกเบี้ยผิดนัดอันเกิด</a:t>
            </a:r>
            <a:b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จากการกระทำละเมิด และได้มีการถอนฟ้องไปจากศาลแล้ว กรมการพัฒนาชุมชนจะต้องดำเนินการอย่างไรต่อไป</a:t>
            </a:r>
          </a:p>
        </p:txBody>
      </p:sp>
      <p:sp>
        <p:nvSpPr>
          <p:cNvPr id="5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4958" y="26918"/>
            <a:ext cx="6629653" cy="4891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b="1" spc="-7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069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0868" y="3287358"/>
            <a:ext cx="3731142" cy="119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ประเด็นที่สอง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หากไม่สามารถลดหรืองดดอกเบี้ยได้ โดยที่คดีที่จังหวัดไม่ได้คิดดอกเบี้ยผิดนัดอันเกิดจาก</a:t>
            </a:r>
            <a:r>
              <a:rPr lang="th-TH" sz="1200" b="1" spc="-9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การกระทำละเมิด (ยักยอกหรือฉ้อโกง) และได้มีการถอนฟ้อง</a:t>
            </a:r>
            <a:r>
              <a:rPr lang="th-TH" sz="1200"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คดีอาญาไปจากศาลแล้ว กรมการพัฒนาชุมชน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จะต้องดำเนินการอย่างไร</a:t>
            </a:r>
          </a:p>
        </p:txBody>
      </p:sp>
      <p:sp>
        <p:nvSpPr>
          <p:cNvPr id="19" name="ลูกศรขวา 18"/>
          <p:cNvSpPr/>
          <p:nvPr/>
        </p:nvSpPr>
        <p:spPr>
          <a:xfrm>
            <a:off x="4103735" y="3684023"/>
            <a:ext cx="376621" cy="350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592082" y="3402331"/>
            <a:ext cx="5439028" cy="919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กรมการพัฒนาชุมชนย่อมมีสิทธิตามกฎหมายที่จะคิดดอกเบี้ยได้จากต้นเงิน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ค่าสินไหมทดแทนนั้นได้ การที่กรมการพัฒนาชุมชนจะเรียกให้เจ้าหน้าที่ผู้กระทำละเมิดชำระดอกเบี้ยจึงไม่เป็นการดำเนินการเกินขอบเขตแต่อย่างใด</a:t>
            </a:r>
          </a:p>
        </p:txBody>
      </p:sp>
      <p:sp>
        <p:nvSpPr>
          <p:cNvPr id="1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0868" y="4504980"/>
            <a:ext cx="9770242" cy="738653"/>
          </a:xfrm>
          <a:prstGeom prst="roundRect">
            <a:avLst/>
          </a:prstGeom>
          <a:solidFill>
            <a:srgbClr val="E8ABB5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กรมการพัฒนาชุมชนได้มีหนังสือ ที่ มท 0417.2/ว 1552 ลงวันที่ 2 พฤษภาคม 2565 เรื่อง ซักซ้อมแนวทางปฏิบัติเกี่ยวกับการเรียกให้เจ้าหน้าที่ผู้กระทำละเมิดชดใช้ค่าสินไหมทดแทน ดังนี้</a:t>
            </a:r>
          </a:p>
        </p:txBody>
      </p: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0869" y="1628104"/>
            <a:ext cx="2772084" cy="1585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ประเด็นแรก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กรณีดอกเบี้ยผิดนัดที่เกิดขึ้นจากการกระทำผิดละเมิด กรมการพัฒนาชุมสามารถลดหรืองดดอกเบี้ยผิดนัดนั้น ได้หรือไม่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3115068" y="2135086"/>
            <a:ext cx="376621" cy="350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551769" y="1616323"/>
            <a:ext cx="6584288" cy="16553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กรรมการกองทุนพัฒนาบทบาทสตรีตำบล ได้รับมอบหมายจากคณะกรรมการกองทุนพัฒนาบทบาทสตรีจังหวัด ให้ไปดำเนินการทางธุรกรรมเกี่ยวกับกองทุนฯ แต่ได้ทุจริตเอาเงินของกองทุนพัฒนาบทบาทสตรีไปเป็นของตน การกระทำดังกล่าวจึงเป็นกรณีที่เจ้าหน้าที่ของรัฐกระทำละเมิดและก่อให้เกิดความเสียหายแก่ความเสียหายแก่หน่วยงานของรัฐ ที่จะต้องเป็นไปตามพระราชบัญญัติความรับผิดทางละเมิดของเจ้าหน้าที่ พ.ศ. 2539 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ดังนั้น กรมการพัฒนาชุมชนหน่วยงานในฐานะเจ้าของกองทุนฯ จึงไม่อาจพิจารณางดดอกเบี้ยให้แก่ผู้กระทำละเมิดได้</a:t>
            </a:r>
          </a:p>
        </p:txBody>
      </p: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0867" y="839451"/>
            <a:ext cx="9875189" cy="6834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กระทรวงมหาดไทย โดยคณะกรรมการพิจารณาร่างกฎหมายของกระทรวงมหาดไทย คณะที่ 1 ได้มีความเห็นเกี่ยวกับข้อหารือ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แยกได้เป็น 2 ประเด็น ดังนี้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4958" y="26918"/>
            <a:ext cx="6629653" cy="4891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b="1" spc="-7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4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3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108951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69197" y="3212776"/>
            <a:ext cx="9807493" cy="1243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 ให้คณะกรรมการตรวจสอบข้อเท็จจริงและรวบรวมพยานหลักฐานที่เกี่ยวข้อง รับฟังพยานบุคคล หรือพยานผู้เชี่ยวชาญ และตรวจสอบเอกสาร วัตถุ หรือสถานที่ โดยในการสอบสวนคณะกรรมการต้องให้โอกาสแก่เจ้าหน้าที่ที่เกี่ยวข้องหรือผู้เสียหายได้ชี้แจงข้อเท็จจริงและโต้แย้งแสดงเอกสารหลักฐานของตนอย่างเพียงพอและเป็นธรรม เมื่อเกิดความเสียหายแก่หน่วยงานของรัฐ ให้เจ้าหน้าที่พัฒนาชุมชนที่เกี่ยวข้องแจ้งต่อผู้บังคับบัญชา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โดยไม่ชักช้า และให้มีการรายงานตามลำดับชั้นจนถึงผู้ว่าราชการจังหวัดในฐานะผู้รับมอบอำนาจจากอธิบดีกรมการพัฒนาชุมชน  หรือพัฒนาการจังหวัดในกรณีที่ผู้ว่าราชการจังหวัดมอบอำนาจต่อให้พัฒนาการจังหวัด</a:t>
            </a:r>
          </a:p>
        </p:txBody>
      </p:sp>
      <p:sp>
        <p:nvSpPr>
          <p:cNvPr id="1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69196" y="4555089"/>
            <a:ext cx="9807493" cy="1013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 เมื่อคณะกรรมการตรวจสอบข้อเท็จจริงและรวบรวมพยานหลักฐานเสร็จแล้ว ให้เสนอความเห็นไปยังผู้แต่งตั้ง โดยความเห็นของคณะกรรมการสอบข้อเท็จจริงความรับผิดทางละเมิดนั้น ต้องประกอบด้วยข้อเท็จจริงและข้อกฎหมายที่แจ้งชัดเป็นอย่างน้อยประกอบความคิดเห็นของคณะกรรมการฯ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ในการพิจารณาด้วย ถ้าผู้แต่งตั้งขอให้ทบทวนหรือสอบสวนเพิ่มเติม ให้คณะกรรมการรีบดำเนินการให้เสร็จสิ้นภายในเวลาที่ผู้แต่งตั้งกำหนด</a:t>
            </a:r>
          </a:p>
        </p:txBody>
      </p: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6254" y="1680042"/>
            <a:ext cx="9807493" cy="1428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2. เมื่อผู้รับมอบอำนาจพิจารณารายงานแล้วมีเหตุอันควรเชื่อว่าความเสียหายเกิดจากการกระทำของเจ้าหน้าที่ ให้ผู้รับมอบอำนาจแต่งตั้งคณะกรรมการตรวจสอบข้อเท็จจริงความรับผิดทางละเมิดขึ้นคณะขึ้นไม่เกินห้าคน โดยไม่ชักช้า อย่างช้าไม่ควรเกิน 15 วัน นับแต่รู้หรือทราบความเสียหายและให้รีบดำเนินการสอบข้อเท็จจริงให้แล้วเสร็จโดยเร็ว อย่างช้าไม่ควรเกิน 60 วัน นับแต่วันที่แต่งตั้ง หากคณะกรรมการฯ ไม่สามารถดำเนินการสอบสวนให้แล้วเสร็จภายในระยะเวลาที่กำหนด ผู้แต่งตั้งคณะกรรมการฯอาจอนุญาตให้ขยายระยะเวลาได้อีก ครั้งละไม่เกิน 30 วัน โดยคำนึงถึงเหตุผลความจำเป็นในการขยายระยะเวลา แล้วรายงานการแต่งตั้งคณะกรรมการดังกล่าวไปยังปลัดกระทรวงมหาดไทยเพื่อตรวจสอบความถูกต้องของการแต่งตั้ง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4958" y="26918"/>
            <a:ext cx="6629653" cy="4891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b="1" spc="-7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6254" y="777412"/>
            <a:ext cx="9807493" cy="8429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 เมื่อเกิดความเสียหายแก่หน่วยงานของรัฐ ให้เจ้าหน้าที่พัฒนาชุมชนที่เกี่ยวข้องแจ้งต่อผู้บังคับบัญชาโดยไม่ชักช้า และให้มีการรายงานตามลำดับชั้นจนถึงผู้ว่าราชการจังหวัดในฐานะผู้รับมอบอำนาจจากอธิบดีกรมการพัฒนาชุมชน  หรือพัฒนาการจังหวัดในกรณีที่ผู้ว่าราชการจังหวัดมอบอำนาจ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ต่อให้พัฒนาการจังหวัด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2202569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11447" y="4254376"/>
            <a:ext cx="9423088" cy="1356854"/>
          </a:xfrm>
          <a:prstGeom prst="roundRect">
            <a:avLst/>
          </a:prstGeom>
          <a:solidFill>
            <a:srgbClr val="F9F1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5.3. ในกรณีที่กระทรวงการคลังตรวจสอบแล้วมีความเห็นว่า มีผู้ใดต้องรับผิดชดใช้ค่าสินไหมทดแทนเพิ่มขึ้นหรือต่างไปจากสำนวนที่ผู้แต่งตั้งส่งให้ตรวจสอบ หากยังไม่เคยมีการสอบสวนผู้นั้นในฐานะผู้ต้องรับผิดชอบมาก่อน ให้ผู้แต่งตั้งส่งเรื่องให้คณะกรรมการฯ ทำการสอบข้อเท็จจริงความรับผิดของผู้นั้นเพื่อประกอบการวินิจฉัยสั่งการ ถ้าผลของคำวินิจฉัยของผู้แต่งตั้งต่างไปจากความคิดเห็นของกระทรวงการคลัง ให้ผู้แต่งตั้งรายงานกระทรวงการคลังเพื่อพิจารณาให้ความเห็นอีกครั้งหนึ่ง ในระหว่างรอฟังความเห็นของกระทรวงการคลัง ให้ผู้แต่งตั้งตระเตรียมเรื่องไว้สำหรับการออกคำสั่งหรือให้สั่งการตามที่วินิจฉัยสั่งการหากไม่ได้รับแจ้งผลการพิจารณา</a:t>
            </a:r>
          </a:p>
        </p:txBody>
      </p:sp>
      <p:sp>
        <p:nvSpPr>
          <p:cNvPr id="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11447" y="2992892"/>
            <a:ext cx="9476721" cy="1197686"/>
          </a:xfrm>
          <a:prstGeom prst="roundRect">
            <a:avLst/>
          </a:prstGeom>
          <a:solidFill>
            <a:srgbClr val="F9F1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5.2. กรณีความเสียหายที่เกิดขึ้นเกินกว่า 1,000,000 บาท ให้ส่งสำนวนให้กระทรวงการคลังตรวจสอบ และเมื่อผู้แต่งตั้งได้รับผลการพิจารณา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จากกระทรวงการคลังแล้ว ให้มีคำสั่งตามความเห็นของกระทรวงการคลัง และแจ้งคำสั่งให้กรรมการกองทุนพัฒนาบทบาทสตรี ผู้ต้องรับผิดชอบ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ใช้ค่าสินไหมทดแทน หรือผู้ที่เกี่ยวข้องชดใช้ค่าสินไหมทดแทน หากกระทรวงการคลังไม่แจ้งผลการตรวจสอบให้ทราบภายในเวลา 2 ปี นับแต่วันที่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ผู้แต่งตั้งวินิจฉัยสั่งการ ก่อนอายุความดังกล่าวสิ้นสุดไม่น้อยกว่า 6 เดือน ให้ผู้แต่งตั้งมีคำสั่งเรียกให้กรรมการกองทุนพัฒนาบทบาทสตรีตำบล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ผู้ต้องรับผิดชอบ ชดใช้ค่าสินไหมทดแทนพร้อมดอกเบี้ยผิดนัดนับแต่วันที่ทำละเมิดเป็นต้นไปจนกว่าจะชำระเสร็จแก่กองทุน</a:t>
            </a:r>
          </a:p>
        </p:txBody>
      </p:sp>
      <p:sp>
        <p:nvSpPr>
          <p:cNvPr id="1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11447" y="2299223"/>
            <a:ext cx="9476721" cy="639379"/>
          </a:xfrm>
          <a:prstGeom prst="roundRect">
            <a:avLst/>
          </a:prstGeom>
          <a:solidFill>
            <a:srgbClr val="F9F1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5.1. กรณีความเสียหายที่เกิดขึ้นไม่เกิน 1,000,000 บาท ไม่ต้องส่งสำนวนให้กระทรวงการคลังตรวจสอบ ให้ผู้แต่งตั้งทำคำสั่งเรียกให้ผู้กระทำละเมิดชดใช้ค่าสินไหมทดแทนพร้อมดอกเบี้ยผิดนัดนับแต่วันที่ทำละเมิดเป็นต้นไปจนกว่าชำระเสร็จแก่กองทุนพัฒนาบทบาทสตรี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4958" y="26918"/>
            <a:ext cx="6629653" cy="4891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b="1" spc="-7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80675" y="790919"/>
            <a:ext cx="9807493" cy="1424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 เมื่อผู้แต่งตั้งได้รับผลการพิจารณาของคณะกรรมการแล้ว ให้วินิจฉัยสั่งการว่ามีผู้รับผิดชดใช้ค่าสินไหมทดแทนหรือไม่ เป็นจำนวนเท่าใด ในกรณีพิจารณาแล้วเห็นว่า กรรมการกองทุนพัฒนาบทบาทสตรีตำบลต้องรับผิดชดใช้ค่าสินไหมทดแทนจากการกระทำละเมิดในการปฏิบัติหน้าที่ ให้ผู้แต่งตั้ง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ส่งสำนวนภายใน 7 วัน นับแต่วันที่มีคำวินิจฉัยสั่งการเพื่อให้กระทรวงการคลังตรวจสอบ และในระหว่างการพิจารณาของกระทรวงการคลังให้ผู้แต่งตั้ง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สั่งการให้ตระเตรียมเรื่องให้พร้อมสำหรับการออกคำสั้งให้เจ้าหน้าที่ชำระค่าสินไหมทดแทน หรือการดำเนินการฟ้องคดีเพื่อมิให้ขาดอายุความ โดยมีหลักเกณฑ์ในการส่งสำนวนให้กระทรวงการคลังตรวจสอบ ดังนื้</a:t>
            </a:r>
          </a:p>
        </p:txBody>
      </p:sp>
    </p:spTree>
    <p:extLst>
      <p:ext uri="{BB962C8B-B14F-4D97-AF65-F5344CB8AC3E}">
        <p14:creationId xmlns:p14="http://schemas.microsoft.com/office/powerpoint/2010/main" val="289387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40747" y="4390900"/>
            <a:ext cx="9186711" cy="1112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การออกคำสั่งให้เจ้าหน้าที่ผู้ต้องรับผิดค่าสินไหมทดแทน จะต้องดำเนินการให้แล้วเสร็จก่อนครบกำหนดอายุความ 10 ปี นับแต่วันที่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กระทำละเมิด ในการดำเนินการหาผู้รับผิดในทางละเมิดกับเจ้าหน้าที่ จังหวัดจึงต้องดำเนินการด้วยความรอบคอบ และระมัดระวัง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อย่าให้ขาดอายุความ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40747" y="3135647"/>
            <a:ext cx="9186711" cy="1148372"/>
          </a:xfrm>
          <a:prstGeom prst="roundRect">
            <a:avLst/>
          </a:prstGeom>
          <a:solidFill>
            <a:srgbClr val="F9F1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(ข) กรณีที่พิจารณาแล้ว เห็นว่า เจ้าหน้าที่กระทำละเมิดในการปฏิบัติหน้าที่ไม่ต้องรับผิดตามที่ผู้แต่งตั้งวินิจฉัยสั่งการ และได้ส่งสำนวน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ให้กระทรวงการคลังตรวจสอบ แต่กระทรวงการคลังเห็นว่าเจ้าหน้าที่ต้องรับผิด การออกคำสั่งให้ชดใช้ค่าสินไหมทดแทนให้มีกำหนด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อายุความ 1 ปี นับแต่วันที่ผู้แต่งตั้งมีคำสั่งตามความเห็นชอบของกระทรวงการคลัง</a:t>
            </a:r>
          </a:p>
        </p:txBody>
      </p:sp>
      <p:sp>
        <p:nvSpPr>
          <p:cNvPr id="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40747" y="2224573"/>
            <a:ext cx="9186711" cy="804193"/>
          </a:xfrm>
          <a:prstGeom prst="roundRect">
            <a:avLst/>
          </a:prstGeom>
          <a:solidFill>
            <a:srgbClr val="F9F1E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(ก) กรณีที่พิจารณาแล้ว เห็นว่า เจ้าหน้าที่ต้องรับจากการกระทำละเมิดในการปฏิบัติหน้าที่ การออกคำสั่งให้ชดใช้ค่าเสียหายทดแทน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ให้มีกำหนดอายุความ 2 ปี นับแต่วันที่หน่วยงานของรัฐรู้ถึงการละเมิด และรู้ตัวเจ้าหน้าที่ผู้พึงต้องชดใช้ค่าสินไหมทดแทน</a:t>
            </a:r>
          </a:p>
        </p:txBody>
      </p:sp>
      <p:sp>
        <p:nvSpPr>
          <p:cNvPr id="1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8001" y="903766"/>
            <a:ext cx="9807493" cy="1126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 ในการดำเนินการระหว่างที่ผู้แต่งตั้งส่งสำนวนให้กระทรวงการคลังตรวจสอบ หรือในระหว่างที่เกิดความเสียหายขึ้นแก่หน่วยงานของรัฐ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ไม่ว่าจะรู้ตัวผู้ต้องรับผิดและรู้จำนวนความเสียหายที่ชดใช้หรือไม่ การดำเนินการเพื่อเรียกร้องให้ผู้ใดต้องรับผิดชดใช้ค่าสินไหมทดแทนในทางละเมิดนั้นย่อมต้องบังคับตามอายุความการใช้สิทธิเรียกร้องตามที่กำหนดไว้ในพระราชบัญญัติความรับผิดทางละเมิดของเจ้าหน้าที่ พ.ศ. 2539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4958" y="26918"/>
            <a:ext cx="6629653" cy="48913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b="1" spc="-7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แนวทางปฏิบัติเกี่ยวกับการเรียกให้เจ้าหน้าที่ผู้กระทำละเมิดชดใช้ค่าสินไหมทดแทน</a:t>
            </a:r>
            <a:endParaRPr lang="en-US" sz="14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34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8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2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3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4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4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5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0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โครงการกองทุนพัฒนาบทบาทสตรี สร้างโอกาสด้านอาชีพ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สร้างสรรค์บทบาทสตรี สู่ความเข้มแข็งในชุมชน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5622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4.7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แจ้งผลการพิจารณาให้ความเห็นข้อหารือกรณีการใช้อำนาจลด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หรืองดอัตราดอกเบี้ยตามสัญญาหรืออัตราดอกเบี้ยตามกฎหมาย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48826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05827" y="1121213"/>
            <a:ext cx="9770242" cy="723460"/>
          </a:xfrm>
          <a:prstGeom prst="roundRect">
            <a:avLst/>
          </a:prstGeom>
          <a:solidFill>
            <a:srgbClr val="E7C3D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 ได้มีหนังสือ ด่วนที่สุด ที่ มท 0417.2/2235 ลงวันที่25 มีนาคม 2565 เสนอเรื่อง ข้อหารือกรณีการใช้อำนาจลดหรืองดอัตราดอกเบี้ยตามสัญญาหรืออัตราดอกเบี้ยตามกฎหมาย เพื่อให้คณะกรรมการพิจารณาร่างกฎหมายของกระทรวงมหาดไทยพิจารณาให้ความเห็น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1996951" y="2724352"/>
            <a:ext cx="297808" cy="350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th-TH" sz="12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010516" y="1910588"/>
            <a:ext cx="8349155" cy="4227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กระทรวงมหาดไทย ได้มีหนังสือ ที่ มท 0208.5/84 ลงวันที่ 28 เมษายน 2565 เรื่อง แจ้งผลการพิจารณาให้ความเห็นข้อหารือ</a:t>
            </a:r>
          </a:p>
        </p:txBody>
      </p: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00716" y="2438295"/>
            <a:ext cx="1819600" cy="948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สำนักกฎหมาย สป.มท. พิจารณาแล้วเห็นว่า</a:t>
            </a:r>
          </a:p>
        </p:txBody>
      </p:sp>
      <p:sp>
        <p:nvSpPr>
          <p:cNvPr id="1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427220" y="2434431"/>
            <a:ext cx="7665984" cy="95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ซึ่งเป็นผู้ให้กู้ยืมเงินย่อมมีสิทธิตามประมวลกฎหมายแพ่งและพาณิชย์ในการที่จะเรียกเก็บดอกเบี้ยกู้ยืมได้ ซึ่งรวมถึงการกำหนดหลักเกณฑ์ วิธีการ และเงื่อนไขการพิจารณาลดหรืองดเบี้ยปรับ/ดอกเบี้ยผิดนัดตามสัญญากู้ยืมกองทุนพัฒนาบทบาทสตรี</a:t>
            </a:r>
          </a:p>
        </p:txBody>
      </p:sp>
      <p:sp>
        <p:nvSpPr>
          <p:cNvPr id="1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22614" y="3902754"/>
            <a:ext cx="1896234" cy="123240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คณะกรรมการพิจารณาร่างกฎหมาย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ของกระทรวงมหาดไทย</a:t>
            </a:r>
          </a:p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พิจารณาแล้วเห็นว่า</a:t>
            </a:r>
          </a:p>
        </p:txBody>
      </p:sp>
      <p:sp>
        <p:nvSpPr>
          <p:cNvPr id="19" name="ลูกศรขวา 18"/>
          <p:cNvSpPr/>
          <p:nvPr/>
        </p:nvSpPr>
        <p:spPr>
          <a:xfrm>
            <a:off x="2018848" y="4323449"/>
            <a:ext cx="376621" cy="350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th-TH" sz="12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450206" y="3476193"/>
            <a:ext cx="7620013" cy="20855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 มีอำนาจในการกำกับดูแลการบริหารจัดการ และติดตาม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การดำเนินงานให้เป็นไปตามวัตถุประสงค์ของทุนหมุนเวียน โดยอาศัยอำนาจตามความในมาตรา 21 (1)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แห่งพระราชบัญญัติการบริหารทุนหมุนเวียน พ.ศ. 2558 ในการพิจารณาลดหรืองดอัตราดอกเบี้ยตามสัญญาดังกล่าวได้ แต่การลดหรืองดอัตราดอกเบี้ยตามสัญญาดังกล่าว อาจกระทบต่อการดำเนินงานของกองทุนพัฒนาบทบาทสตรี คณะกรรมการบริหารกองทุนพัฒนาบทบาทสตรี จะต้องคำนึงถึงวัตถุประสงค์ของกองทุน เหตุผล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และความจำเป็น ปัญหาในทางปฏิบัติที่อาจเกิดขึ้นจากการดำเนินการดังกล่าว การไม่เลือกปฏิบัติ และผลกระทบประการอื่นที่จะได้รับจากการดำเนินการ ตลอดจนผลกระทบต่อผู้กู้รายอื่นอันที่จะได้รับการปฏิบัติที่เท่าเทียมกัน สำหรับในส่วนของการลดอัตราดอกเบี้ยผิดนัดเห็นควรกำหนดให้คณะกรรมการบริหารกองทุนพัฒนาบทบาทสตรีพิจารณาเหตุผลและความจำเป็นประกอบข้อเท็จจริงของสมาชิกผู้กู้เป็นรายกรณี ๆ ไป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36281" y="-136839"/>
            <a:ext cx="10205749" cy="1541268"/>
            <a:chOff x="-36281" y="-136839"/>
            <a:chExt cx="10205749" cy="1541268"/>
          </a:xfrm>
        </p:grpSpPr>
        <p:grpSp>
          <p:nvGrpSpPr>
            <p:cNvPr id="1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299"/>
              <a:ext cx="10205749" cy="853487"/>
              <a:chOff x="-41176" y="-164554"/>
              <a:chExt cx="9185176" cy="768138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62119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5" y="-136839"/>
              <a:ext cx="4376903" cy="1541268"/>
              <a:chOff x="5491685" y="-359986"/>
              <a:chExt cx="3939214" cy="1387141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5" y="-359986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80773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64831" y="61439"/>
            <a:ext cx="5527732" cy="5469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แจ้งผลการพิจารณาให้ความเห็นข้อหารือกรณีการใช้อำนาจลด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หรืองดอัตราดอกเบี้ยตามสัญญาหรืออัตราดอกเบี้ยตามกฎหมาย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0354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4.8 </a:t>
            </a:r>
            <a:r>
              <a:rPr lang="th-TH" sz="2000" b="1" kern="0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</a:t>
            </a:r>
            <a:br>
              <a:rPr lang="th-TH" sz="2000" b="1" kern="0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kern="0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2000" b="1" kern="0" spc="-9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โอนเงิน</a:t>
            </a:r>
            <a:r>
              <a:rPr lang="th-TH" sz="2000" b="1" spc="-9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รับรอตรวจสอบในบัญชีกองทุนพัฒนาบทบาทสตรี เป็นรายได้ของกองทุน</a:t>
            </a:r>
            <a:br>
              <a:rPr lang="th-TH" sz="2000" b="1" spc="-9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spc="-9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570368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4.9 </a:t>
            </a: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แต่งตั้งคณะทำงานพิจารณาการตั้งค่าเผื่อหนี้สงสัยจะสูญ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และการตัดจำหน่ายหนี้สูญของกองทุนพัฒนาบทบาทสตรี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836815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11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95318"/>
              </p:ext>
            </p:extLst>
          </p:nvPr>
        </p:nvGraphicFramePr>
        <p:xfrm>
          <a:off x="412042" y="1183115"/>
          <a:ext cx="9310255" cy="4407211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1,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650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760.94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120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,078.00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467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,749.00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150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,048.00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332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,308.94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234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,344.00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,629.77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111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,687.00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320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112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,984.74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  <a:tr h="331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896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,192.00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  <a:tr h="147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4,124,782.39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25079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11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10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566554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4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5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5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5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6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7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6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6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6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6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8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-23582" y="1503153"/>
            <a:ext cx="6005213" cy="42862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งบประมาณตามแผนการดำเนินงานและแผนการใช้จ่ายงบประมาณ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8108" y="2125662"/>
            <a:ext cx="9784271" cy="1780431"/>
            <a:chOff x="190972" y="1808512"/>
            <a:chExt cx="9784271" cy="1780431"/>
          </a:xfrm>
        </p:grpSpPr>
        <p:grpSp>
          <p:nvGrpSpPr>
            <p:cNvPr id="35" name="Google Shape;351;p21"/>
            <p:cNvGrpSpPr/>
            <p:nvPr/>
          </p:nvGrpSpPr>
          <p:grpSpPr>
            <a:xfrm>
              <a:off x="190972" y="1856266"/>
              <a:ext cx="2147825" cy="1700935"/>
              <a:chOff x="3141938" y="1255000"/>
              <a:chExt cx="1508666" cy="1509045"/>
            </a:xfrm>
          </p:grpSpPr>
          <p:sp>
            <p:nvSpPr>
              <p:cNvPr id="36" name="Google Shape;352;p21"/>
              <p:cNvSpPr/>
              <p:nvPr/>
            </p:nvSpPr>
            <p:spPr>
              <a:xfrm>
                <a:off x="3141938" y="1255000"/>
                <a:ext cx="1508666" cy="1509045"/>
              </a:xfrm>
              <a:custGeom>
                <a:avLst/>
                <a:gdLst/>
                <a:ahLst/>
                <a:cxnLst/>
                <a:rect l="l" t="t" r="r" b="b"/>
                <a:pathLst>
                  <a:path w="47686" h="47698" extrusionOk="0">
                    <a:moveTo>
                      <a:pt x="1" y="1"/>
                    </a:moveTo>
                    <a:lnTo>
                      <a:pt x="1" y="47697"/>
                    </a:lnTo>
                    <a:lnTo>
                      <a:pt x="47685" y="47697"/>
                    </a:lnTo>
                    <a:lnTo>
                      <a:pt x="4768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37" name="Google Shape;353;p21"/>
              <p:cNvSpPr/>
              <p:nvPr/>
            </p:nvSpPr>
            <p:spPr>
              <a:xfrm>
                <a:off x="3255706" y="1331088"/>
                <a:ext cx="772240" cy="1014836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32077" extrusionOk="0">
                    <a:moveTo>
                      <a:pt x="22706" y="1"/>
                    </a:moveTo>
                    <a:lnTo>
                      <a:pt x="22396" y="287"/>
                    </a:lnTo>
                    <a:lnTo>
                      <a:pt x="23551" y="1418"/>
                    </a:lnTo>
                    <a:lnTo>
                      <a:pt x="1" y="1418"/>
                    </a:lnTo>
                    <a:lnTo>
                      <a:pt x="1" y="32076"/>
                    </a:lnTo>
                    <a:lnTo>
                      <a:pt x="441" y="32076"/>
                    </a:lnTo>
                    <a:lnTo>
                      <a:pt x="441" y="1858"/>
                    </a:lnTo>
                    <a:lnTo>
                      <a:pt x="23551" y="1858"/>
                    </a:lnTo>
                    <a:lnTo>
                      <a:pt x="22396" y="3049"/>
                    </a:lnTo>
                    <a:lnTo>
                      <a:pt x="22706" y="3382"/>
                    </a:lnTo>
                    <a:lnTo>
                      <a:pt x="24408" y="1691"/>
                    </a:lnTo>
                    <a:lnTo>
                      <a:pt x="22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38" name="Google Shape;354;p21"/>
              <p:cNvSpPr/>
              <p:nvPr/>
            </p:nvSpPr>
            <p:spPr>
              <a:xfrm>
                <a:off x="3141938" y="2678875"/>
                <a:ext cx="1508666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47686" h="2692" extrusionOk="0">
                    <a:moveTo>
                      <a:pt x="1" y="0"/>
                    </a:moveTo>
                    <a:lnTo>
                      <a:pt x="1" y="2691"/>
                    </a:lnTo>
                    <a:lnTo>
                      <a:pt x="47685" y="2691"/>
                    </a:lnTo>
                    <a:lnTo>
                      <a:pt x="476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39" name="Google Shape;355;p21"/>
              <p:cNvSpPr txBox="1"/>
              <p:nvPr/>
            </p:nvSpPr>
            <p:spPr>
              <a:xfrm>
                <a:off x="3297020" y="2018848"/>
                <a:ext cx="1353584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ctr"/>
                <a:r>
                  <a:rPr lang="th-TH" sz="2083" dirty="0">
                    <a:solidFill>
                      <a:srgbClr val="000066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301,495,500</a:t>
                </a:r>
                <a:endParaRPr sz="2083" dirty="0">
                  <a:solidFill>
                    <a:srgbClr val="000066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  <p:sp>
            <p:nvSpPr>
              <p:cNvPr id="40" name="Google Shape;356;p21"/>
              <p:cNvSpPr txBox="1"/>
              <p:nvPr/>
            </p:nvSpPr>
            <p:spPr>
              <a:xfrm>
                <a:off x="3297021" y="1497077"/>
                <a:ext cx="1198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ctr"/>
                <a:r>
                  <a:rPr lang="th-TH" sz="2083" dirty="0">
                    <a:solidFill>
                      <a:schemeClr val="accent5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งบบริหาร</a:t>
                </a:r>
                <a:endParaRPr sz="2083" dirty="0">
                  <a:solidFill>
                    <a:schemeClr val="accent5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</p:grpSp>
        <p:grpSp>
          <p:nvGrpSpPr>
            <p:cNvPr id="41" name="Google Shape;357;p21"/>
            <p:cNvGrpSpPr/>
            <p:nvPr/>
          </p:nvGrpSpPr>
          <p:grpSpPr>
            <a:xfrm>
              <a:off x="2595444" y="1819026"/>
              <a:ext cx="2294140" cy="1769917"/>
              <a:chOff x="5033161" y="1255000"/>
              <a:chExt cx="1509014" cy="1509045"/>
            </a:xfrm>
          </p:grpSpPr>
          <p:sp>
            <p:nvSpPr>
              <p:cNvPr id="42" name="Google Shape;358;p21"/>
              <p:cNvSpPr/>
              <p:nvPr/>
            </p:nvSpPr>
            <p:spPr>
              <a:xfrm>
                <a:off x="5033161" y="1255000"/>
                <a:ext cx="1509014" cy="150904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47698" extrusionOk="0">
                    <a:moveTo>
                      <a:pt x="0" y="1"/>
                    </a:moveTo>
                    <a:lnTo>
                      <a:pt x="0" y="47697"/>
                    </a:lnTo>
                    <a:lnTo>
                      <a:pt x="47697" y="47697"/>
                    </a:lnTo>
                    <a:lnTo>
                      <a:pt x="47697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43" name="Google Shape;359;p21"/>
              <p:cNvSpPr/>
              <p:nvPr/>
            </p:nvSpPr>
            <p:spPr>
              <a:xfrm>
                <a:off x="5033161" y="2678875"/>
                <a:ext cx="1509014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2692" extrusionOk="0">
                    <a:moveTo>
                      <a:pt x="0" y="0"/>
                    </a:moveTo>
                    <a:lnTo>
                      <a:pt x="0" y="2691"/>
                    </a:lnTo>
                    <a:lnTo>
                      <a:pt x="47697" y="2691"/>
                    </a:lnTo>
                    <a:lnTo>
                      <a:pt x="476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44" name="Google Shape;360;p21"/>
              <p:cNvSpPr/>
              <p:nvPr/>
            </p:nvSpPr>
            <p:spPr>
              <a:xfrm>
                <a:off x="5146929" y="1331088"/>
                <a:ext cx="772208" cy="1014836"/>
              </a:xfrm>
              <a:custGeom>
                <a:avLst/>
                <a:gdLst/>
                <a:ahLst/>
                <a:cxnLst/>
                <a:rect l="l" t="t" r="r" b="b"/>
                <a:pathLst>
                  <a:path w="24408" h="32077" extrusionOk="0">
                    <a:moveTo>
                      <a:pt x="22705" y="1"/>
                    </a:moveTo>
                    <a:lnTo>
                      <a:pt x="22396" y="287"/>
                    </a:lnTo>
                    <a:lnTo>
                      <a:pt x="23551" y="1418"/>
                    </a:lnTo>
                    <a:lnTo>
                      <a:pt x="0" y="1418"/>
                    </a:lnTo>
                    <a:lnTo>
                      <a:pt x="0" y="32076"/>
                    </a:lnTo>
                    <a:lnTo>
                      <a:pt x="441" y="32076"/>
                    </a:lnTo>
                    <a:lnTo>
                      <a:pt x="441" y="1858"/>
                    </a:lnTo>
                    <a:lnTo>
                      <a:pt x="23551" y="1858"/>
                    </a:lnTo>
                    <a:lnTo>
                      <a:pt x="22396" y="3049"/>
                    </a:lnTo>
                    <a:lnTo>
                      <a:pt x="22705" y="3382"/>
                    </a:lnTo>
                    <a:lnTo>
                      <a:pt x="24408" y="1691"/>
                    </a:lnTo>
                    <a:lnTo>
                      <a:pt x="227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45" name="Google Shape;361;p21"/>
              <p:cNvSpPr txBox="1"/>
              <p:nvPr/>
            </p:nvSpPr>
            <p:spPr>
              <a:xfrm>
                <a:off x="5188417" y="2018848"/>
                <a:ext cx="1198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r"/>
                <a:r>
                  <a:rPr lang="th-TH" sz="2083" dirty="0">
                    <a:solidFill>
                      <a:srgbClr val="002060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143,000,000</a:t>
                </a:r>
                <a:endParaRPr sz="2083" dirty="0">
                  <a:solidFill>
                    <a:srgbClr val="00206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  <p:sp>
            <p:nvSpPr>
              <p:cNvPr id="46" name="Google Shape;362;p21"/>
              <p:cNvSpPr txBox="1"/>
              <p:nvPr/>
            </p:nvSpPr>
            <p:spPr>
              <a:xfrm>
                <a:off x="5188418" y="1543899"/>
                <a:ext cx="1198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ctr"/>
                <a:r>
                  <a:rPr lang="th-TH" sz="2083" dirty="0">
                    <a:solidFill>
                      <a:schemeClr val="accent2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เงินอุดหนุน</a:t>
                </a:r>
                <a:endParaRPr sz="2083" dirty="0">
                  <a:solidFill>
                    <a:schemeClr val="accent2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</p:grpSp>
        <p:sp>
          <p:nvSpPr>
            <p:cNvPr id="54" name="Google Shape;370;p21"/>
            <p:cNvSpPr/>
            <p:nvPr/>
          </p:nvSpPr>
          <p:spPr>
            <a:xfrm>
              <a:off x="7675356" y="1818124"/>
              <a:ext cx="2299887" cy="1770567"/>
            </a:xfrm>
            <a:custGeom>
              <a:avLst/>
              <a:gdLst/>
              <a:ahLst/>
              <a:cxnLst/>
              <a:rect l="l" t="t" r="r" b="b"/>
              <a:pathLst>
                <a:path w="47686" h="47698" extrusionOk="0">
                  <a:moveTo>
                    <a:pt x="1" y="1"/>
                  </a:moveTo>
                  <a:lnTo>
                    <a:pt x="1" y="47697"/>
                  </a:lnTo>
                  <a:lnTo>
                    <a:pt x="47685" y="47697"/>
                  </a:lnTo>
                  <a:lnTo>
                    <a:pt x="476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2083">
                <a:latin typeface="Chulabhorn Likit Text" panose="00000500000000000000" pitchFamily="2" charset="-34"/>
                <a:cs typeface="Chulabhorn Likit Text" panose="00000500000000000000" pitchFamily="2" charset="-34"/>
              </a:endParaRPr>
            </a:p>
          </p:txBody>
        </p:sp>
        <p:sp>
          <p:nvSpPr>
            <p:cNvPr id="55" name="Google Shape;371;p21"/>
            <p:cNvSpPr/>
            <p:nvPr/>
          </p:nvSpPr>
          <p:spPr>
            <a:xfrm>
              <a:off x="7848790" y="1907398"/>
              <a:ext cx="1177242" cy="1190710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8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rgbClr val="E8ABB5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2083">
                <a:latin typeface="Chulabhorn Likit Text" panose="00000500000000000000" pitchFamily="2" charset="-34"/>
                <a:cs typeface="Chulabhorn Likit Text" panose="00000500000000000000" pitchFamily="2" charset="-34"/>
              </a:endParaRPr>
            </a:p>
          </p:txBody>
        </p:sp>
        <p:sp>
          <p:nvSpPr>
            <p:cNvPr id="56" name="Google Shape;372;p21"/>
            <p:cNvSpPr/>
            <p:nvPr/>
          </p:nvSpPr>
          <p:spPr>
            <a:xfrm>
              <a:off x="7675356" y="3488761"/>
              <a:ext cx="2299887" cy="99928"/>
            </a:xfrm>
            <a:custGeom>
              <a:avLst/>
              <a:gdLst/>
              <a:ahLst/>
              <a:cxnLst/>
              <a:rect l="l" t="t" r="r" b="b"/>
              <a:pathLst>
                <a:path w="47686" h="2692" extrusionOk="0">
                  <a:moveTo>
                    <a:pt x="1" y="0"/>
                  </a:moveTo>
                  <a:lnTo>
                    <a:pt x="1" y="2691"/>
                  </a:lnTo>
                  <a:lnTo>
                    <a:pt x="47685" y="2691"/>
                  </a:lnTo>
                  <a:lnTo>
                    <a:pt x="47685" y="0"/>
                  </a:lnTo>
                  <a:close/>
                </a:path>
              </a:pathLst>
            </a:custGeom>
            <a:solidFill>
              <a:srgbClr val="E8ABB5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2083">
                <a:latin typeface="Chulabhorn Likit Text" panose="00000500000000000000" pitchFamily="2" charset="-34"/>
                <a:cs typeface="Chulabhorn Likit Text" panose="00000500000000000000" pitchFamily="2" charset="-34"/>
              </a:endParaRPr>
            </a:p>
          </p:txBody>
        </p:sp>
        <p:sp>
          <p:nvSpPr>
            <p:cNvPr id="57" name="Google Shape;373;p21"/>
            <p:cNvSpPr txBox="1"/>
            <p:nvPr/>
          </p:nvSpPr>
          <p:spPr>
            <a:xfrm>
              <a:off x="7890247" y="2703407"/>
              <a:ext cx="2037730" cy="504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2083" dirty="0">
                  <a:solidFill>
                    <a:srgbClr val="00206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rPr>
                <a:t>1,044,495,500</a:t>
              </a:r>
              <a:endParaRPr sz="2083" dirty="0">
                <a:solidFill>
                  <a:srgbClr val="002060"/>
                </a:solidFill>
                <a:latin typeface="Chulabhorn Likit Text" panose="00000500000000000000" pitchFamily="2" charset="-34"/>
                <a:ea typeface="Fira Sans Extra Condensed Medium"/>
                <a:cs typeface="Chulabhorn Likit Text" panose="00000500000000000000" pitchFamily="2" charset="-34"/>
                <a:sym typeface="Fira Sans Extra Condensed Medium"/>
              </a:endParaRPr>
            </a:p>
          </p:txBody>
        </p:sp>
        <p:sp>
          <p:nvSpPr>
            <p:cNvPr id="58" name="Google Shape;374;p21"/>
            <p:cNvSpPr txBox="1"/>
            <p:nvPr/>
          </p:nvSpPr>
          <p:spPr>
            <a:xfrm>
              <a:off x="7911163" y="2143883"/>
              <a:ext cx="1965782" cy="504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dirty="0">
                  <a:solidFill>
                    <a:srgbClr val="C0000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rPr>
                <a:t>วงเงิน</a:t>
              </a:r>
              <a:br>
                <a:rPr lang="th-TH" dirty="0">
                  <a:solidFill>
                    <a:srgbClr val="C0000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rPr>
              </a:br>
              <a:r>
                <a:rPr lang="th-TH" dirty="0">
                  <a:solidFill>
                    <a:srgbClr val="C0000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rPr>
                <a:t>งบประมาณรวม</a:t>
              </a:r>
              <a:endParaRPr dirty="0">
                <a:solidFill>
                  <a:srgbClr val="C00000"/>
                </a:solidFill>
                <a:latin typeface="Chulabhorn Likit Text" panose="00000500000000000000" pitchFamily="2" charset="-34"/>
                <a:ea typeface="Fira Sans Extra Condensed Medium"/>
                <a:cs typeface="Chulabhorn Likit Text" panose="00000500000000000000" pitchFamily="2" charset="-34"/>
                <a:sym typeface="Fira Sans Extra Condensed Medium"/>
              </a:endParaRPr>
            </a:p>
          </p:txBody>
        </p:sp>
        <p:grpSp>
          <p:nvGrpSpPr>
            <p:cNvPr id="82" name="Google Shape;369;p21"/>
            <p:cNvGrpSpPr/>
            <p:nvPr/>
          </p:nvGrpSpPr>
          <p:grpSpPr>
            <a:xfrm>
              <a:off x="5183982" y="1808512"/>
              <a:ext cx="2299887" cy="1770567"/>
              <a:chOff x="3141938" y="3097009"/>
              <a:chExt cx="1508666" cy="1509045"/>
            </a:xfrm>
          </p:grpSpPr>
          <p:sp>
            <p:nvSpPr>
              <p:cNvPr id="83" name="Google Shape;370;p21"/>
              <p:cNvSpPr/>
              <p:nvPr/>
            </p:nvSpPr>
            <p:spPr>
              <a:xfrm>
                <a:off x="3141938" y="3097009"/>
                <a:ext cx="1508666" cy="1509045"/>
              </a:xfrm>
              <a:custGeom>
                <a:avLst/>
                <a:gdLst/>
                <a:ahLst/>
                <a:cxnLst/>
                <a:rect l="l" t="t" r="r" b="b"/>
                <a:pathLst>
                  <a:path w="47686" h="47698" extrusionOk="0">
                    <a:moveTo>
                      <a:pt x="1" y="1"/>
                    </a:moveTo>
                    <a:lnTo>
                      <a:pt x="1" y="47697"/>
                    </a:lnTo>
                    <a:lnTo>
                      <a:pt x="47685" y="47697"/>
                    </a:lnTo>
                    <a:lnTo>
                      <a:pt x="4768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84" name="Google Shape;371;p21"/>
              <p:cNvSpPr/>
              <p:nvPr/>
            </p:nvSpPr>
            <p:spPr>
              <a:xfrm>
                <a:off x="3255706" y="3173097"/>
                <a:ext cx="772240" cy="1014836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32077" extrusionOk="0">
                    <a:moveTo>
                      <a:pt x="22706" y="1"/>
                    </a:moveTo>
                    <a:lnTo>
                      <a:pt x="22396" y="287"/>
                    </a:lnTo>
                    <a:lnTo>
                      <a:pt x="23551" y="1418"/>
                    </a:lnTo>
                    <a:lnTo>
                      <a:pt x="1" y="1418"/>
                    </a:lnTo>
                    <a:lnTo>
                      <a:pt x="1" y="32076"/>
                    </a:lnTo>
                    <a:lnTo>
                      <a:pt x="441" y="32076"/>
                    </a:lnTo>
                    <a:lnTo>
                      <a:pt x="441" y="1858"/>
                    </a:lnTo>
                    <a:lnTo>
                      <a:pt x="23551" y="1858"/>
                    </a:lnTo>
                    <a:lnTo>
                      <a:pt x="22396" y="3049"/>
                    </a:lnTo>
                    <a:lnTo>
                      <a:pt x="22706" y="3382"/>
                    </a:lnTo>
                    <a:lnTo>
                      <a:pt x="24408" y="1691"/>
                    </a:lnTo>
                    <a:lnTo>
                      <a:pt x="227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85" name="Google Shape;372;p21"/>
              <p:cNvSpPr/>
              <p:nvPr/>
            </p:nvSpPr>
            <p:spPr>
              <a:xfrm>
                <a:off x="3141938" y="4520884"/>
                <a:ext cx="1508666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47686" h="2692" extrusionOk="0">
                    <a:moveTo>
                      <a:pt x="1" y="0"/>
                    </a:moveTo>
                    <a:lnTo>
                      <a:pt x="1" y="2691"/>
                    </a:lnTo>
                    <a:lnTo>
                      <a:pt x="47685" y="2691"/>
                    </a:lnTo>
                    <a:lnTo>
                      <a:pt x="476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2083">
                  <a:latin typeface="Chulabhorn Likit Text" panose="00000500000000000000" pitchFamily="2" charset="-34"/>
                  <a:cs typeface="Chulabhorn Likit Text" panose="00000500000000000000" pitchFamily="2" charset="-34"/>
                </a:endParaRPr>
              </a:p>
            </p:txBody>
          </p:sp>
          <p:sp>
            <p:nvSpPr>
              <p:cNvPr id="86" name="Google Shape;373;p21"/>
              <p:cNvSpPr txBox="1"/>
              <p:nvPr/>
            </p:nvSpPr>
            <p:spPr>
              <a:xfrm>
                <a:off x="3282901" y="3851531"/>
                <a:ext cx="1336698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ctr"/>
                <a:r>
                  <a:rPr lang="th-TH" sz="2083" dirty="0">
                    <a:solidFill>
                      <a:srgbClr val="002060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600,000,000</a:t>
                </a:r>
                <a:endParaRPr sz="2083" dirty="0">
                  <a:solidFill>
                    <a:srgbClr val="002060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  <p:sp>
            <p:nvSpPr>
              <p:cNvPr id="87" name="Google Shape;374;p21"/>
              <p:cNvSpPr txBox="1"/>
              <p:nvPr/>
            </p:nvSpPr>
            <p:spPr>
              <a:xfrm>
                <a:off x="3286694" y="3339902"/>
                <a:ext cx="1289502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algn="ctr"/>
                <a:r>
                  <a:rPr lang="th-TH" sz="2083" dirty="0">
                    <a:solidFill>
                      <a:schemeClr val="accent4"/>
                    </a:solidFill>
                    <a:latin typeface="Chulabhorn Likit Text" panose="00000500000000000000" pitchFamily="2" charset="-34"/>
                    <a:ea typeface="Fira Sans Extra Condensed Medium"/>
                    <a:cs typeface="Chulabhorn Likit Text" panose="00000500000000000000" pitchFamily="2" charset="-34"/>
                    <a:sym typeface="Fira Sans Extra Condensed Medium"/>
                  </a:rPr>
                  <a:t>เงินทุนหมุนเวียน</a:t>
                </a:r>
                <a:endParaRPr sz="2083" dirty="0">
                  <a:solidFill>
                    <a:schemeClr val="accent4"/>
                  </a:solidFill>
                  <a:latin typeface="Chulabhorn Likit Text" panose="00000500000000000000" pitchFamily="2" charset="-34"/>
                  <a:ea typeface="Fira Sans Extra Condensed Medium"/>
                  <a:cs typeface="Chulabhorn Likit Text" panose="00000500000000000000" pitchFamily="2" charset="-34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5914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57557"/>
              </p:ext>
            </p:extLst>
          </p:nvPr>
        </p:nvGraphicFramePr>
        <p:xfrm>
          <a:off x="253389" y="1386133"/>
          <a:ext cx="9672807" cy="424348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1832">
                  <a:extLst>
                    <a:ext uri="{9D8B030D-6E8A-4147-A177-3AD203B41FA5}">
                      <a16:colId xmlns:a16="http://schemas.microsoft.com/office/drawing/2014/main" val="1971598749"/>
                    </a:ext>
                  </a:extLst>
                </a:gridCol>
                <a:gridCol w="1066673">
                  <a:extLst>
                    <a:ext uri="{9D8B030D-6E8A-4147-A177-3AD203B41FA5}">
                      <a16:colId xmlns:a16="http://schemas.microsoft.com/office/drawing/2014/main" val="367521027"/>
                    </a:ext>
                  </a:extLst>
                </a:gridCol>
                <a:gridCol w="890750">
                  <a:extLst>
                    <a:ext uri="{9D8B030D-6E8A-4147-A177-3AD203B41FA5}">
                      <a16:colId xmlns:a16="http://schemas.microsoft.com/office/drawing/2014/main" val="2338673854"/>
                    </a:ext>
                  </a:extLst>
                </a:gridCol>
                <a:gridCol w="1370734">
                  <a:extLst>
                    <a:ext uri="{9D8B030D-6E8A-4147-A177-3AD203B41FA5}">
                      <a16:colId xmlns:a16="http://schemas.microsoft.com/office/drawing/2014/main" val="4124049547"/>
                    </a:ext>
                  </a:extLst>
                </a:gridCol>
                <a:gridCol w="740779">
                  <a:extLst>
                    <a:ext uri="{9D8B030D-6E8A-4147-A177-3AD203B41FA5}">
                      <a16:colId xmlns:a16="http://schemas.microsoft.com/office/drawing/2014/main" val="939296330"/>
                    </a:ext>
                  </a:extLst>
                </a:gridCol>
                <a:gridCol w="1078179">
                  <a:extLst>
                    <a:ext uri="{9D8B030D-6E8A-4147-A177-3AD203B41FA5}">
                      <a16:colId xmlns:a16="http://schemas.microsoft.com/office/drawing/2014/main" val="504449887"/>
                    </a:ext>
                  </a:extLst>
                </a:gridCol>
                <a:gridCol w="687981">
                  <a:extLst>
                    <a:ext uri="{9D8B030D-6E8A-4147-A177-3AD203B41FA5}">
                      <a16:colId xmlns:a16="http://schemas.microsoft.com/office/drawing/2014/main" val="3959219918"/>
                    </a:ext>
                  </a:extLst>
                </a:gridCol>
                <a:gridCol w="996031">
                  <a:extLst>
                    <a:ext uri="{9D8B030D-6E8A-4147-A177-3AD203B41FA5}">
                      <a16:colId xmlns:a16="http://schemas.microsoft.com/office/drawing/2014/main" val="1057487840"/>
                    </a:ext>
                  </a:extLst>
                </a:gridCol>
                <a:gridCol w="605834">
                  <a:extLst>
                    <a:ext uri="{9D8B030D-6E8A-4147-A177-3AD203B41FA5}">
                      <a16:colId xmlns:a16="http://schemas.microsoft.com/office/drawing/2014/main" val="778084741"/>
                    </a:ext>
                  </a:extLst>
                </a:gridCol>
                <a:gridCol w="1684014">
                  <a:extLst>
                    <a:ext uri="{9D8B030D-6E8A-4147-A177-3AD203B41FA5}">
                      <a16:colId xmlns:a16="http://schemas.microsoft.com/office/drawing/2014/main" val="957094934"/>
                    </a:ext>
                  </a:extLst>
                </a:gridCol>
              </a:tblGrid>
              <a:tr h="45457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ขอรับการสนับสนุน        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ฐานจากลูกหนี้คงเหลือ)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5220"/>
                  </a:ext>
                </a:extLst>
              </a:tr>
              <a:tr h="4545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74838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196,000.00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196,000.00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196,000.00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362295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3.49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97736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771,931.00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771,931.00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771,931.00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5.06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920662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5.14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836234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152,700.00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152,700.00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152,700.00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505410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1,186,055.00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1,186,055.00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1,186,055.00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22967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542,323.00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542,323.00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542,323.00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70444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805138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493,400.00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493,400.00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493,400.00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970882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118,055.00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118,055.00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118,055.00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75561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1,791,670.00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1,791,670.00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1,791,670.00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65654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165,065.00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165,065.00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165,065.00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24976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619834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748,977.00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748,977.00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573,127.00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153210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1,234,235.00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1,234,235.00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1,234,235.00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754880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-49435" y="-315665"/>
            <a:ext cx="10218903" cy="1541268"/>
            <a:chOff x="-49435" y="-315665"/>
            <a:chExt cx="10218903" cy="1541268"/>
          </a:xfrm>
        </p:grpSpPr>
        <p:grpSp>
          <p:nvGrpSpPr>
            <p:cNvPr id="4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5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315665"/>
              <a:ext cx="4376902" cy="1541268"/>
              <a:chOff x="5491686" y="-520928"/>
              <a:chExt cx="3939213" cy="1387141"/>
            </a:xfrm>
          </p:grpSpPr>
          <p:sp>
            <p:nvSpPr>
              <p:cNvPr id="5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2092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31802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38871" y="787727"/>
            <a:ext cx="10258979" cy="59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2700655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เงินอุดหนุนกองทุนพัฒนาบทบาทสตรี ประจำปีงบประมาณ พ.ศ. 2565 เพิ่มเติม ให้กับจังหวัดที่ขอรับการสนับสนุนเงินอุดหนุน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30 จังหวัด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052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17126"/>
              </p:ext>
            </p:extLst>
          </p:nvPr>
        </p:nvGraphicFramePr>
        <p:xfrm>
          <a:off x="396607" y="962015"/>
          <a:ext cx="9529590" cy="44693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3661">
                  <a:extLst>
                    <a:ext uri="{9D8B030D-6E8A-4147-A177-3AD203B41FA5}">
                      <a16:colId xmlns:a16="http://schemas.microsoft.com/office/drawing/2014/main" val="1971598749"/>
                    </a:ext>
                  </a:extLst>
                </a:gridCol>
                <a:gridCol w="1050880">
                  <a:extLst>
                    <a:ext uri="{9D8B030D-6E8A-4147-A177-3AD203B41FA5}">
                      <a16:colId xmlns:a16="http://schemas.microsoft.com/office/drawing/2014/main" val="367521027"/>
                    </a:ext>
                  </a:extLst>
                </a:gridCol>
                <a:gridCol w="877561">
                  <a:extLst>
                    <a:ext uri="{9D8B030D-6E8A-4147-A177-3AD203B41FA5}">
                      <a16:colId xmlns:a16="http://schemas.microsoft.com/office/drawing/2014/main" val="2338673854"/>
                    </a:ext>
                  </a:extLst>
                </a:gridCol>
                <a:gridCol w="1350439">
                  <a:extLst>
                    <a:ext uri="{9D8B030D-6E8A-4147-A177-3AD203B41FA5}">
                      <a16:colId xmlns:a16="http://schemas.microsoft.com/office/drawing/2014/main" val="4124049547"/>
                    </a:ext>
                  </a:extLst>
                </a:gridCol>
                <a:gridCol w="729811">
                  <a:extLst>
                    <a:ext uri="{9D8B030D-6E8A-4147-A177-3AD203B41FA5}">
                      <a16:colId xmlns:a16="http://schemas.microsoft.com/office/drawing/2014/main" val="939296330"/>
                    </a:ext>
                  </a:extLst>
                </a:gridCol>
                <a:gridCol w="1121336">
                  <a:extLst>
                    <a:ext uri="{9D8B030D-6E8A-4147-A177-3AD203B41FA5}">
                      <a16:colId xmlns:a16="http://schemas.microsoft.com/office/drawing/2014/main" val="504449887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3959219918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57487840"/>
                    </a:ext>
                  </a:extLst>
                </a:gridCol>
                <a:gridCol w="572876">
                  <a:extLst>
                    <a:ext uri="{9D8B030D-6E8A-4147-A177-3AD203B41FA5}">
                      <a16:colId xmlns:a16="http://schemas.microsoft.com/office/drawing/2014/main" val="778084741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957094934"/>
                    </a:ext>
                  </a:extLst>
                </a:gridCol>
              </a:tblGrid>
              <a:tr h="44065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ขอรับการสนับสนุน        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ฐานจากลูกหนี้คงเหลือ)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5220"/>
                  </a:ext>
                </a:extLst>
              </a:tr>
              <a:tr h="45940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74838"/>
                  </a:ext>
                </a:extLst>
              </a:tr>
              <a:tr h="2297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354,760.00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354,760.00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270,560.00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628516"/>
                  </a:ext>
                </a:extLst>
              </a:tr>
              <a:tr h="2297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697088"/>
                  </a:ext>
                </a:extLst>
              </a:tr>
              <a:tr h="2297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178,615.00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178,615.00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178,615.00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989685"/>
                  </a:ext>
                </a:extLst>
              </a:tr>
              <a:tr h="2297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598933"/>
                  </a:ext>
                </a:extLst>
              </a:tr>
              <a:tr h="2297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760,000.00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590,000.00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80%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877681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16.03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362295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122,640.00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122,640.00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122,640.00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16.09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97736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611,270.00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611,270.00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611,270.00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16.14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920662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332,230.00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332,230.00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332,230.00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18.39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836234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325,295.00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325,295.00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325,295.00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20.44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505410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กระบี่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313,690.00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313,690.00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313,690.00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21.13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2296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84,000.00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84,000.00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21.15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70444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2,142,600.00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2,142,600.00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2,142,600.00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23.99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805138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1,064,190.00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1,064,190.00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1,064,190.00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29.39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970882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42.23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75561"/>
                  </a:ext>
                </a:extLst>
              </a:tr>
              <a:tr h="220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 </a:t>
                      </a:r>
                      <a:r>
                        <a:rPr lang="en-US" sz="105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</a:t>
                      </a:r>
                      <a:r>
                        <a:rPr lang="th-TH" sz="105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445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15,745,701.00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445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15,745,701.00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15,293,651.00</a:t>
                      </a:r>
                      <a:endParaRPr lang="en-US" sz="105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6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8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" name="Oval 3"/>
          <p:cNvSpPr/>
          <p:nvPr/>
        </p:nvSpPr>
        <p:spPr>
          <a:xfrm>
            <a:off x="1400166" y="684999"/>
            <a:ext cx="7283367" cy="822870"/>
          </a:xfrm>
          <a:prstGeom prst="ellipse">
            <a:avLst/>
          </a:prstGeom>
          <a:solidFill>
            <a:srgbClr val="FEC6C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โครงการกองทุนพัฒนาบทบาทสตรี สร้างโอกาสด้านอาชีพ </a:t>
            </a:r>
            <a:b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สร้างสรรค์บทบาทสตรี สู่ความเข้มแข็งในชุมชน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157" y="1697191"/>
            <a:ext cx="9889958" cy="485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ระหว่างวันที่ 9  - 11 มิถุนายน 2565 ณ ห้องรอยัล จูบิลี่ บอลรูม ศูนย์แสดงสินค้าและการประชุม อิมแพ็ค เมืองทองธานี </a:t>
            </a:r>
          </a:p>
        </p:txBody>
      </p:sp>
      <p:sp>
        <p:nvSpPr>
          <p:cNvPr id="54" name="Pentagon 53"/>
          <p:cNvSpPr/>
          <p:nvPr/>
        </p:nvSpPr>
        <p:spPr>
          <a:xfrm>
            <a:off x="96871" y="2468733"/>
            <a:ext cx="1924434" cy="48923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5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กลุ่มเป้าหมายหลัก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20317" y="2351561"/>
            <a:ext cx="6070797" cy="14022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350" b="1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พัฒนาการจังหวัด ผู้อำนวยการสำนักพัฒนาสังคมกรุงเทพมหานคร หัวหน้าคณะทำงานขับเคลื่อนกองทุนพัฒนาบทบาสตรี </a:t>
            </a:r>
            <a:r>
              <a:rPr lang="th-TH" sz="1350" b="1" spc="1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ระดับจังหวัด</a:t>
            </a:r>
            <a:r>
              <a:rPr lang="en-US" sz="1350" b="1" spc="1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</a:t>
            </a:r>
            <a:r>
              <a:rPr lang="th-TH" sz="1350" b="1" spc="1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คณะทำงานขับเคลื่อนกองทุนพัฒนาบทบาทสตรี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ระดับจังหวัด/ตำบล/เทศบาล/เขต </a:t>
            </a:r>
            <a:b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5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และกรุงเทพมหานคร</a:t>
            </a:r>
            <a:r>
              <a:rPr lang="en-US" sz="135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</a:t>
            </a:r>
            <a:r>
              <a:rPr lang="th-TH" sz="135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กลุ่มอาชีพที่ได้รับเงินสนับสนุนจากกองทุนพัฒนา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บทบาทสตรี และนักวิชาการพัฒนาชุมชนที่ได้รับมอบหมาย</a:t>
            </a:r>
          </a:p>
        </p:txBody>
      </p:sp>
      <p:sp>
        <p:nvSpPr>
          <p:cNvPr id="17" name="Oval 16"/>
          <p:cNvSpPr/>
          <p:nvPr/>
        </p:nvSpPr>
        <p:spPr>
          <a:xfrm>
            <a:off x="2069433" y="2337175"/>
            <a:ext cx="918478" cy="86582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800 </a:t>
            </a:r>
            <a:b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</a:t>
            </a:r>
          </a:p>
        </p:txBody>
      </p:sp>
      <p:sp>
        <p:nvSpPr>
          <p:cNvPr id="18" name="Pentagon 17"/>
          <p:cNvSpPr/>
          <p:nvPr/>
        </p:nvSpPr>
        <p:spPr>
          <a:xfrm>
            <a:off x="96871" y="3859770"/>
            <a:ext cx="1924434" cy="48923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5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แขกผู้มีเกียรติ</a:t>
            </a:r>
          </a:p>
        </p:txBody>
      </p:sp>
      <p:sp>
        <p:nvSpPr>
          <p:cNvPr id="19" name="Oval 18"/>
          <p:cNvSpPr/>
          <p:nvPr/>
        </p:nvSpPr>
        <p:spPr>
          <a:xfrm>
            <a:off x="2069433" y="4749595"/>
            <a:ext cx="918478" cy="86582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</a:t>
            </a:r>
            <a:b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</a:t>
            </a:r>
          </a:p>
        </p:txBody>
      </p:sp>
      <p:sp>
        <p:nvSpPr>
          <p:cNvPr id="20" name="Oval 19"/>
          <p:cNvSpPr/>
          <p:nvPr/>
        </p:nvSpPr>
        <p:spPr>
          <a:xfrm>
            <a:off x="2069433" y="3671475"/>
            <a:ext cx="918478" cy="86582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 </a:t>
            </a:r>
            <a:b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20317" y="3972034"/>
            <a:ext cx="4575058" cy="3787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ผู้ว่าราชการจังหวัด 76 จังหวัด และปลัดกรุงเทพมหานคร </a:t>
            </a:r>
          </a:p>
        </p:txBody>
      </p:sp>
      <p:sp>
        <p:nvSpPr>
          <p:cNvPr id="23" name="Pentagon 22"/>
          <p:cNvSpPr/>
          <p:nvPr/>
        </p:nvSpPr>
        <p:spPr>
          <a:xfrm>
            <a:off x="96871" y="4937888"/>
            <a:ext cx="1924434" cy="48923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5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เจ้าหน้าที่โครงการ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077160" y="2553874"/>
            <a:ext cx="753909" cy="649123"/>
          </a:xfrm>
          <a:prstGeom prst="rightArrow">
            <a:avLst>
              <a:gd name="adj1" fmla="val 50000"/>
              <a:gd name="adj2" fmla="val 520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ได้แก่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077160" y="3838123"/>
            <a:ext cx="753909" cy="649123"/>
          </a:xfrm>
          <a:prstGeom prst="rightArrow">
            <a:avLst>
              <a:gd name="adj1" fmla="val 50000"/>
              <a:gd name="adj2" fmla="val 520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ได้แก่</a:t>
            </a:r>
          </a:p>
        </p:txBody>
      </p:sp>
    </p:spTree>
    <p:extLst>
      <p:ext uri="{BB962C8B-B14F-4D97-AF65-F5344CB8AC3E}">
        <p14:creationId xmlns:p14="http://schemas.microsoft.com/office/powerpoint/2010/main" val="3333721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61459"/>
              </p:ext>
            </p:extLst>
          </p:nvPr>
        </p:nvGraphicFramePr>
        <p:xfrm>
          <a:off x="1802178" y="1417340"/>
          <a:ext cx="6649660" cy="290281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6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381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ยอดเงินจัดสรร(บาท)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งบประมาณที่ส่งคืน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94">
                <a:tc vMerge="1">
                  <a:txBody>
                    <a:bodyPr/>
                    <a:lstStyle/>
                    <a:p>
                      <a:endParaRPr lang="th-TH" sz="1800" dirty="0"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 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ยอดเงิน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 )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290"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141,000,000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29,185,944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126"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126,144,299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126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741,000,000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th-TH" sz="15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155,330,243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1802178" y="988786"/>
            <a:ext cx="669606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จังหวัดส่งคืนงบประมาณเงินอุดหนุน และเงินทุนหมุนเวียน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0827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3893"/>
              </p:ext>
            </p:extLst>
          </p:nvPr>
        </p:nvGraphicFramePr>
        <p:xfrm>
          <a:off x="295449" y="1340394"/>
          <a:ext cx="9529590" cy="42561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3661">
                  <a:extLst>
                    <a:ext uri="{9D8B030D-6E8A-4147-A177-3AD203B41FA5}">
                      <a16:colId xmlns:a16="http://schemas.microsoft.com/office/drawing/2014/main" val="1971598749"/>
                    </a:ext>
                  </a:extLst>
                </a:gridCol>
                <a:gridCol w="1050880">
                  <a:extLst>
                    <a:ext uri="{9D8B030D-6E8A-4147-A177-3AD203B41FA5}">
                      <a16:colId xmlns:a16="http://schemas.microsoft.com/office/drawing/2014/main" val="367521027"/>
                    </a:ext>
                  </a:extLst>
                </a:gridCol>
                <a:gridCol w="877561">
                  <a:extLst>
                    <a:ext uri="{9D8B030D-6E8A-4147-A177-3AD203B41FA5}">
                      <a16:colId xmlns:a16="http://schemas.microsoft.com/office/drawing/2014/main" val="2338673854"/>
                    </a:ext>
                  </a:extLst>
                </a:gridCol>
                <a:gridCol w="1242203">
                  <a:extLst>
                    <a:ext uri="{9D8B030D-6E8A-4147-A177-3AD203B41FA5}">
                      <a16:colId xmlns:a16="http://schemas.microsoft.com/office/drawing/2014/main" val="4124049547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93929633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04449887"/>
                    </a:ext>
                  </a:extLst>
                </a:gridCol>
                <a:gridCol w="807314">
                  <a:extLst>
                    <a:ext uri="{9D8B030D-6E8A-4147-A177-3AD203B41FA5}">
                      <a16:colId xmlns:a16="http://schemas.microsoft.com/office/drawing/2014/main" val="3959219918"/>
                    </a:ext>
                  </a:extLst>
                </a:gridCol>
                <a:gridCol w="1050514">
                  <a:extLst>
                    <a:ext uri="{9D8B030D-6E8A-4147-A177-3AD203B41FA5}">
                      <a16:colId xmlns:a16="http://schemas.microsoft.com/office/drawing/2014/main" val="1057487840"/>
                    </a:ext>
                  </a:extLst>
                </a:gridCol>
                <a:gridCol w="633805">
                  <a:extLst>
                    <a:ext uri="{9D8B030D-6E8A-4147-A177-3AD203B41FA5}">
                      <a16:colId xmlns:a16="http://schemas.microsoft.com/office/drawing/2014/main" val="778084741"/>
                    </a:ext>
                  </a:extLst>
                </a:gridCol>
                <a:gridCol w="1552909">
                  <a:extLst>
                    <a:ext uri="{9D8B030D-6E8A-4147-A177-3AD203B41FA5}">
                      <a16:colId xmlns:a16="http://schemas.microsoft.com/office/drawing/2014/main" val="957094934"/>
                    </a:ext>
                  </a:extLst>
                </a:gridCol>
              </a:tblGrid>
              <a:tr h="45593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ขอรับการสนับสนุน         </a:t>
                      </a:r>
                      <a:b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ฐานจากลูกหนี้คงเหลือ)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5220"/>
                  </a:ext>
                </a:extLst>
              </a:tr>
              <a:tr h="4559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74838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1,060,000.00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1,060,000.00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1,060,000.00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1.77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362295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2.91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97736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920662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4,477,950.00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4,477,950.00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4,477,950.00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836234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505410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1,669,845.00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1,669,845.00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1,669,845.00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22967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3,507,800.00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3,507,800.00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3,507,800.00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5.77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70444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3,652,300.00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3,652,300.00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3,652,300.00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805138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1,128,240.00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1,128,240.00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1,128,240.00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6.72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970882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6.89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75561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299,980.00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299,980.00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299,980.00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65654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24976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5,247,000.00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5,247,000.00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5,247,000.00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619834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4,533,743.00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4,533,743.00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4,533,743.00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153210"/>
                  </a:ext>
                </a:extLst>
              </a:tr>
              <a:tr h="22295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8,397,250.00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8,397,250.00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8,397,250.00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100%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8.77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75488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2451" y="813864"/>
            <a:ext cx="99711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2700655" algn="l"/>
              </a:tabLst>
            </a:pPr>
            <a:r>
              <a:rPr lang="th-TH" sz="1400" b="1" kern="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เงินทุนหมุนเวียนกองทุนพัฒนาบทบาทสตรี ประจำปีงบประมาณ พ.ศ. 2565 เพิ่มเติม ให้กับจังหวัดที่ขอรับการสนับสนุนเงินทุนหมุนเวียน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42 จังหวัด </a:t>
            </a:r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211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65585"/>
              </p:ext>
            </p:extLst>
          </p:nvPr>
        </p:nvGraphicFramePr>
        <p:xfrm>
          <a:off x="295449" y="1079137"/>
          <a:ext cx="9529590" cy="43081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3661">
                  <a:extLst>
                    <a:ext uri="{9D8B030D-6E8A-4147-A177-3AD203B41FA5}">
                      <a16:colId xmlns:a16="http://schemas.microsoft.com/office/drawing/2014/main" val="1971598749"/>
                    </a:ext>
                  </a:extLst>
                </a:gridCol>
                <a:gridCol w="1050880">
                  <a:extLst>
                    <a:ext uri="{9D8B030D-6E8A-4147-A177-3AD203B41FA5}">
                      <a16:colId xmlns:a16="http://schemas.microsoft.com/office/drawing/2014/main" val="367521027"/>
                    </a:ext>
                  </a:extLst>
                </a:gridCol>
                <a:gridCol w="877561">
                  <a:extLst>
                    <a:ext uri="{9D8B030D-6E8A-4147-A177-3AD203B41FA5}">
                      <a16:colId xmlns:a16="http://schemas.microsoft.com/office/drawing/2014/main" val="2338673854"/>
                    </a:ext>
                  </a:extLst>
                </a:gridCol>
                <a:gridCol w="1242203">
                  <a:extLst>
                    <a:ext uri="{9D8B030D-6E8A-4147-A177-3AD203B41FA5}">
                      <a16:colId xmlns:a16="http://schemas.microsoft.com/office/drawing/2014/main" val="4124049547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93929633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04449887"/>
                    </a:ext>
                  </a:extLst>
                </a:gridCol>
                <a:gridCol w="807314">
                  <a:extLst>
                    <a:ext uri="{9D8B030D-6E8A-4147-A177-3AD203B41FA5}">
                      <a16:colId xmlns:a16="http://schemas.microsoft.com/office/drawing/2014/main" val="3959219918"/>
                    </a:ext>
                  </a:extLst>
                </a:gridCol>
                <a:gridCol w="1050514">
                  <a:extLst>
                    <a:ext uri="{9D8B030D-6E8A-4147-A177-3AD203B41FA5}">
                      <a16:colId xmlns:a16="http://schemas.microsoft.com/office/drawing/2014/main" val="1057487840"/>
                    </a:ext>
                  </a:extLst>
                </a:gridCol>
                <a:gridCol w="623173">
                  <a:extLst>
                    <a:ext uri="{9D8B030D-6E8A-4147-A177-3AD203B41FA5}">
                      <a16:colId xmlns:a16="http://schemas.microsoft.com/office/drawing/2014/main" val="778084741"/>
                    </a:ext>
                  </a:extLst>
                </a:gridCol>
                <a:gridCol w="1563541">
                  <a:extLst>
                    <a:ext uri="{9D8B030D-6E8A-4147-A177-3AD203B41FA5}">
                      <a16:colId xmlns:a16="http://schemas.microsoft.com/office/drawing/2014/main" val="957094934"/>
                    </a:ext>
                  </a:extLst>
                </a:gridCol>
              </a:tblGrid>
              <a:tr h="46149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ขอรับการสนับสนุน         </a:t>
                      </a:r>
                      <a:b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ฐานจากลูกหนี้คงเหลือ)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5220"/>
                  </a:ext>
                </a:extLst>
              </a:tr>
              <a:tr h="4614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74838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9.69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362295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3,085,850.00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3,085,850.00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3,085,850.00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97736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920662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มุกดาหาร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2,328,300.00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2,328,300.00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1,840,000.00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836234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1,760,000.00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1,760,000.00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1,460,000.00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505410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3,430,000.00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3,430,000.00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2,730,000.00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22967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2,898,300.00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2,898,300.00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2,898,300.00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13.74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70444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371,200.00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371,200.00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371,200.00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14.70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805138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กำแพงเพชร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1,081,750.00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1,081,750.00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911,750.00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970882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1,540,000.00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75561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2,696,510.00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2,696,510.00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2,192,610.00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65654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2,101,020.00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2,101,020.00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2,101,020.00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24976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3,049,000.00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3,049,000.00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2,549,000.00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619834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1,754,730.00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1,754,730.00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1,454,730.00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17.27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153210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140,175.00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140,175.00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140,175.00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18.39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75488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3545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33196"/>
              </p:ext>
            </p:extLst>
          </p:nvPr>
        </p:nvGraphicFramePr>
        <p:xfrm>
          <a:off x="295449" y="1079137"/>
          <a:ext cx="9667258" cy="41648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51515">
                  <a:extLst>
                    <a:ext uri="{9D8B030D-6E8A-4147-A177-3AD203B41FA5}">
                      <a16:colId xmlns:a16="http://schemas.microsoft.com/office/drawing/2014/main" val="1971598749"/>
                    </a:ext>
                  </a:extLst>
                </a:gridCol>
                <a:gridCol w="1066061">
                  <a:extLst>
                    <a:ext uri="{9D8B030D-6E8A-4147-A177-3AD203B41FA5}">
                      <a16:colId xmlns:a16="http://schemas.microsoft.com/office/drawing/2014/main" val="367521027"/>
                    </a:ext>
                  </a:extLst>
                </a:gridCol>
                <a:gridCol w="890239">
                  <a:extLst>
                    <a:ext uri="{9D8B030D-6E8A-4147-A177-3AD203B41FA5}">
                      <a16:colId xmlns:a16="http://schemas.microsoft.com/office/drawing/2014/main" val="2338673854"/>
                    </a:ext>
                  </a:extLst>
                </a:gridCol>
                <a:gridCol w="1260148">
                  <a:extLst>
                    <a:ext uri="{9D8B030D-6E8A-4147-A177-3AD203B41FA5}">
                      <a16:colId xmlns:a16="http://schemas.microsoft.com/office/drawing/2014/main" val="4124049547"/>
                    </a:ext>
                  </a:extLst>
                </a:gridCol>
                <a:gridCol w="736198">
                  <a:extLst>
                    <a:ext uri="{9D8B030D-6E8A-4147-A177-3AD203B41FA5}">
                      <a16:colId xmlns:a16="http://schemas.microsoft.com/office/drawing/2014/main" val="939296330"/>
                    </a:ext>
                  </a:extLst>
                </a:gridCol>
                <a:gridCol w="1060126">
                  <a:extLst>
                    <a:ext uri="{9D8B030D-6E8A-4147-A177-3AD203B41FA5}">
                      <a16:colId xmlns:a16="http://schemas.microsoft.com/office/drawing/2014/main" val="504449887"/>
                    </a:ext>
                  </a:extLst>
                </a:gridCol>
                <a:gridCol w="818977">
                  <a:extLst>
                    <a:ext uri="{9D8B030D-6E8A-4147-A177-3AD203B41FA5}">
                      <a16:colId xmlns:a16="http://schemas.microsoft.com/office/drawing/2014/main" val="3959219918"/>
                    </a:ext>
                  </a:extLst>
                </a:gridCol>
                <a:gridCol w="1065690">
                  <a:extLst>
                    <a:ext uri="{9D8B030D-6E8A-4147-A177-3AD203B41FA5}">
                      <a16:colId xmlns:a16="http://schemas.microsoft.com/office/drawing/2014/main" val="1057487840"/>
                    </a:ext>
                  </a:extLst>
                </a:gridCol>
                <a:gridCol w="675320">
                  <a:extLst>
                    <a:ext uri="{9D8B030D-6E8A-4147-A177-3AD203B41FA5}">
                      <a16:colId xmlns:a16="http://schemas.microsoft.com/office/drawing/2014/main" val="778084741"/>
                    </a:ext>
                  </a:extLst>
                </a:gridCol>
                <a:gridCol w="1542984">
                  <a:extLst>
                    <a:ext uri="{9D8B030D-6E8A-4147-A177-3AD203B41FA5}">
                      <a16:colId xmlns:a16="http://schemas.microsoft.com/office/drawing/2014/main" val="957094934"/>
                    </a:ext>
                  </a:extLst>
                </a:gridCol>
              </a:tblGrid>
              <a:tr h="49836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ขอรับการสนับสนุน         </a:t>
                      </a:r>
                      <a:b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การจัดสรรงบประมาณเพิ่มเติม แผน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ฐานจากลูกหนี้คงเหลือ)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5220"/>
                  </a:ext>
                </a:extLst>
              </a:tr>
              <a:tr h="4983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74838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1,445,000.00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1,445,000.00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1,445,000.00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19.13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362295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นนทบุรี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3,461,121.00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3,461,121.00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2,113,050.00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097736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920662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1,444,000.00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1,444,000.00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994,000.00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836234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กระบี่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2,707,970.00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2,707,970.00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2,707,970.00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21.13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505410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21.15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22967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พังงา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23.70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70444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1,908,000.00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1,908,000.00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1,908,000.00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23.99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805138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7,307,720.00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7,307,720.00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7,307,720.00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29.39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970882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75561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1,020,000.00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1,020,000.00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1,020,000.00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40.79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65654"/>
                  </a:ext>
                </a:extLst>
              </a:tr>
              <a:tr h="2437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320,654.00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320,654.00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320,654.00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42.23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524976"/>
                  </a:ext>
                </a:extLst>
              </a:tr>
              <a:tr h="243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05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 42 จังหวัด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677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86,375,408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677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86,375,408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638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80,905,137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61983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2816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12252"/>
              </p:ext>
            </p:extLst>
          </p:nvPr>
        </p:nvGraphicFramePr>
        <p:xfrm>
          <a:off x="1685500" y="2009809"/>
          <a:ext cx="6649659" cy="19438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6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191">
                <a:tc gridSpan="6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เสนอโครงการของบประมาณเพิ่มเติม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31"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เงินอุดหนุน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เงินทุนหมุนเวียน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รวมงบประมาณขอเพิ่มเติม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1800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126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(โครงการ)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จำนวนเงิน</a:t>
                      </a:r>
                      <a:r>
                        <a:rPr lang="th-TH" sz="13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 (บาท)</a:t>
                      </a:r>
                      <a:endParaRPr lang="th-TH" sz="1300" b="1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(โครงการ)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จำนวนเงิน</a:t>
                      </a:r>
                      <a:r>
                        <a:rPr lang="th-TH" sz="13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 (บาท)</a:t>
                      </a:r>
                      <a:endParaRPr lang="th-TH" sz="1300" b="1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(โครงการ)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จำนวนเงิน</a:t>
                      </a:r>
                      <a:r>
                        <a:rPr lang="th-TH" sz="13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 (บาท)</a:t>
                      </a:r>
                      <a:endParaRPr lang="th-TH" sz="1300" b="1" dirty="0">
                        <a:solidFill>
                          <a:srgbClr val="002060"/>
                        </a:solidFill>
                        <a:latin typeface="Chulabhorn Likit Text" panose="00000500000000000000" pitchFamily="2" charset="-34"/>
                        <a:cs typeface="Chulabhorn Likit Text" panose="00000500000000000000" pitchFamily="2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126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445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15,745,701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677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86,375,408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1,122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2" charset="-34"/>
                          <a:cs typeface="Chulabhorn Likit Text" panose="00000500000000000000" pitchFamily="2" charset="-34"/>
                        </a:rPr>
                        <a:t>102,121,109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1685500" y="1174536"/>
            <a:ext cx="6649659" cy="652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จังหวัดขอรับการสนับสนุนงบประมาณเงินอุดหนุน และเงินทุนหมุนเวียน เพิ่มเติม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48200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 txBox="1"/>
          <p:nvPr/>
        </p:nvSpPr>
        <p:spPr>
          <a:xfrm>
            <a:off x="1328212" y="76646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หลักเกณฑ์ </a:t>
            </a:r>
            <a:r>
              <a:rPr lang="en-US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แผน </a:t>
            </a:r>
            <a:r>
              <a:rPr lang="en-US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A</a:t>
            </a:r>
            <a:endParaRPr lang="th-TH" dirty="0">
              <a:solidFill>
                <a:srgbClr val="002060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grpSp>
        <p:nvGrpSpPr>
          <p:cNvPr id="34" name="Google Shape;126;p16"/>
          <p:cNvGrpSpPr/>
          <p:nvPr/>
        </p:nvGrpSpPr>
        <p:grpSpPr>
          <a:xfrm>
            <a:off x="1407759" y="1121995"/>
            <a:ext cx="4943168" cy="559888"/>
            <a:chOff x="3212428" y="999350"/>
            <a:chExt cx="5931801" cy="671865"/>
          </a:xfrm>
          <a:solidFill>
            <a:schemeClr val="accent5">
              <a:lumMod val="40000"/>
              <a:lumOff val="60000"/>
              <a:alpha val="60000"/>
            </a:schemeClr>
          </a:solidFill>
        </p:grpSpPr>
        <p:sp>
          <p:nvSpPr>
            <p:cNvPr id="35" name="Google Shape;127;p16"/>
            <p:cNvSpPr/>
            <p:nvPr/>
          </p:nvSpPr>
          <p:spPr>
            <a:xfrm>
              <a:off x="3212428" y="999350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9" name="Google Shape;131;p16"/>
            <p:cNvSpPr txBox="1"/>
            <p:nvPr/>
          </p:nvSpPr>
          <p:spPr>
            <a:xfrm>
              <a:off x="4136375" y="1132432"/>
              <a:ext cx="4592555" cy="44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r>
                <a:rPr lang="th-TH" sz="125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จัดสรรงบประมาณเพิ่มเติมให้ ร้อยละ 100</a:t>
              </a:r>
              <a:endParaRPr sz="125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</p:grpSp>
      <p:sp>
        <p:nvSpPr>
          <p:cNvPr id="41" name="TextBox 2"/>
          <p:cNvSpPr txBox="1"/>
          <p:nvPr/>
        </p:nvSpPr>
        <p:spPr>
          <a:xfrm>
            <a:off x="1313785" y="165531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หลักเกณฑ์ </a:t>
            </a:r>
            <a:r>
              <a:rPr lang="en-US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แผน </a:t>
            </a:r>
            <a:r>
              <a:rPr lang="en-US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B</a:t>
            </a:r>
            <a:endParaRPr lang="th-TH" dirty="0">
              <a:solidFill>
                <a:srgbClr val="002060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43" name="Google Shape;106;p16"/>
          <p:cNvSpPr/>
          <p:nvPr/>
        </p:nvSpPr>
        <p:spPr>
          <a:xfrm>
            <a:off x="1665260" y="4192319"/>
            <a:ext cx="7020336" cy="959823"/>
          </a:xfrm>
          <a:custGeom>
            <a:avLst/>
            <a:gdLst/>
            <a:ahLst/>
            <a:cxnLst/>
            <a:rect l="l" t="t" r="r" b="b"/>
            <a:pathLst>
              <a:path w="195109" h="22087" extrusionOk="0">
                <a:moveTo>
                  <a:pt x="11050" y="1"/>
                </a:moveTo>
                <a:cubicBezTo>
                  <a:pt x="4954" y="1"/>
                  <a:pt x="1" y="4942"/>
                  <a:pt x="1" y="11038"/>
                </a:cubicBezTo>
                <a:cubicBezTo>
                  <a:pt x="1" y="17146"/>
                  <a:pt x="4954" y="22087"/>
                  <a:pt x="11050" y="22087"/>
                </a:cubicBezTo>
                <a:lnTo>
                  <a:pt x="195108" y="22087"/>
                </a:lnTo>
                <a:lnTo>
                  <a:pt x="195108" y="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Google Shape;107;p16"/>
          <p:cNvSpPr/>
          <p:nvPr/>
        </p:nvSpPr>
        <p:spPr>
          <a:xfrm>
            <a:off x="1817404" y="4464772"/>
            <a:ext cx="523283" cy="504881"/>
          </a:xfrm>
          <a:custGeom>
            <a:avLst/>
            <a:gdLst/>
            <a:ahLst/>
            <a:cxnLst/>
            <a:rect l="l" t="t" r="r" b="b"/>
            <a:pathLst>
              <a:path w="17265" h="17264" extrusionOk="0">
                <a:moveTo>
                  <a:pt x="8633" y="0"/>
                </a:moveTo>
                <a:cubicBezTo>
                  <a:pt x="3858" y="0"/>
                  <a:pt x="0" y="3870"/>
                  <a:pt x="0" y="8632"/>
                </a:cubicBezTo>
                <a:cubicBezTo>
                  <a:pt x="0" y="13406"/>
                  <a:pt x="3858" y="17264"/>
                  <a:pt x="8633" y="17264"/>
                </a:cubicBezTo>
                <a:cubicBezTo>
                  <a:pt x="13395" y="17264"/>
                  <a:pt x="17265" y="13406"/>
                  <a:pt x="17265" y="8632"/>
                </a:cubicBezTo>
                <a:cubicBezTo>
                  <a:pt x="17265" y="3870"/>
                  <a:pt x="13395" y="0"/>
                  <a:pt x="8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45" name="Google Shape;108;p16"/>
          <p:cNvSpPr/>
          <p:nvPr/>
        </p:nvSpPr>
        <p:spPr>
          <a:xfrm>
            <a:off x="1857087" y="4512649"/>
            <a:ext cx="436414" cy="428429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13967" y="6978"/>
                </a:moveTo>
                <a:cubicBezTo>
                  <a:pt x="13967" y="10836"/>
                  <a:pt x="10847" y="13967"/>
                  <a:pt x="6990" y="13967"/>
                </a:cubicBezTo>
                <a:cubicBezTo>
                  <a:pt x="3132" y="13967"/>
                  <a:pt x="1" y="10836"/>
                  <a:pt x="1" y="6978"/>
                </a:cubicBezTo>
                <a:cubicBezTo>
                  <a:pt x="1" y="3132"/>
                  <a:pt x="3132" y="1"/>
                  <a:pt x="6990" y="1"/>
                </a:cubicBezTo>
                <a:cubicBezTo>
                  <a:pt x="10847" y="1"/>
                  <a:pt x="13967" y="3132"/>
                  <a:pt x="13967" y="6978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76188" rIns="0" bIns="76188" anchor="ctr" anchorCtr="0">
            <a:noAutofit/>
          </a:bodyPr>
          <a:lstStyle/>
          <a:p>
            <a:pPr algn="ctr"/>
            <a:r>
              <a:rPr lang="en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0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3</a:t>
            </a:r>
            <a:endParaRPr sz="1667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50" name="Google Shape;113;p16"/>
          <p:cNvSpPr/>
          <p:nvPr/>
        </p:nvSpPr>
        <p:spPr>
          <a:xfrm>
            <a:off x="1664815" y="2949759"/>
            <a:ext cx="7020780" cy="1066593"/>
          </a:xfrm>
          <a:custGeom>
            <a:avLst/>
            <a:gdLst/>
            <a:ahLst/>
            <a:cxnLst/>
            <a:rect l="l" t="t" r="r" b="b"/>
            <a:pathLst>
              <a:path w="195109" h="22099" extrusionOk="0">
                <a:moveTo>
                  <a:pt x="11050" y="1"/>
                </a:moveTo>
                <a:cubicBezTo>
                  <a:pt x="4954" y="1"/>
                  <a:pt x="1" y="4942"/>
                  <a:pt x="1" y="11050"/>
                </a:cubicBezTo>
                <a:cubicBezTo>
                  <a:pt x="1" y="17146"/>
                  <a:pt x="4954" y="22099"/>
                  <a:pt x="11050" y="22099"/>
                </a:cubicBezTo>
                <a:lnTo>
                  <a:pt x="195108" y="22099"/>
                </a:lnTo>
                <a:lnTo>
                  <a:pt x="195108" y="1"/>
                </a:lnTo>
                <a:close/>
              </a:path>
            </a:pathLst>
          </a:custGeom>
          <a:solidFill>
            <a:srgbClr val="E8ABB5">
              <a:alpha val="60000"/>
            </a:srgb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1" name="Google Shape;114;p16"/>
          <p:cNvSpPr/>
          <p:nvPr/>
        </p:nvSpPr>
        <p:spPr>
          <a:xfrm>
            <a:off x="1817405" y="3118146"/>
            <a:ext cx="571480" cy="567041"/>
          </a:xfrm>
          <a:custGeom>
            <a:avLst/>
            <a:gdLst/>
            <a:ahLst/>
            <a:cxnLst/>
            <a:rect l="l" t="t" r="r" b="b"/>
            <a:pathLst>
              <a:path w="17265" h="17265" extrusionOk="0">
                <a:moveTo>
                  <a:pt x="8633" y="1"/>
                </a:moveTo>
                <a:cubicBezTo>
                  <a:pt x="3858" y="1"/>
                  <a:pt x="0" y="3858"/>
                  <a:pt x="0" y="8633"/>
                </a:cubicBezTo>
                <a:cubicBezTo>
                  <a:pt x="0" y="13395"/>
                  <a:pt x="3858" y="17265"/>
                  <a:pt x="8633" y="17265"/>
                </a:cubicBezTo>
                <a:cubicBezTo>
                  <a:pt x="13395" y="17265"/>
                  <a:pt x="17265" y="13395"/>
                  <a:pt x="17265" y="8633"/>
                </a:cubicBezTo>
                <a:cubicBezTo>
                  <a:pt x="17265" y="3858"/>
                  <a:pt x="13395" y="1"/>
                  <a:pt x="86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52" name="Google Shape;115;p16"/>
          <p:cNvSpPr/>
          <p:nvPr/>
        </p:nvSpPr>
        <p:spPr>
          <a:xfrm>
            <a:off x="1877107" y="3187704"/>
            <a:ext cx="453943" cy="487166"/>
          </a:xfrm>
          <a:custGeom>
            <a:avLst/>
            <a:gdLst/>
            <a:ahLst/>
            <a:cxnLst/>
            <a:rect l="l" t="t" r="r" b="b"/>
            <a:pathLst>
              <a:path w="13967" h="13955" extrusionOk="0">
                <a:moveTo>
                  <a:pt x="13967" y="6978"/>
                </a:moveTo>
                <a:cubicBezTo>
                  <a:pt x="13967" y="10835"/>
                  <a:pt x="10847" y="13955"/>
                  <a:pt x="6990" y="13955"/>
                </a:cubicBezTo>
                <a:cubicBezTo>
                  <a:pt x="3132" y="13955"/>
                  <a:pt x="1" y="10835"/>
                  <a:pt x="1" y="6978"/>
                </a:cubicBezTo>
                <a:cubicBezTo>
                  <a:pt x="1" y="3120"/>
                  <a:pt x="3132" y="0"/>
                  <a:pt x="6990" y="0"/>
                </a:cubicBezTo>
                <a:cubicBezTo>
                  <a:pt x="10847" y="0"/>
                  <a:pt x="13967" y="3120"/>
                  <a:pt x="13967" y="6978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76188" rIns="0" bIns="76188" anchor="ctr" anchorCtr="0">
            <a:noAutofit/>
          </a:bodyPr>
          <a:lstStyle/>
          <a:p>
            <a:pPr algn="ctr"/>
            <a:r>
              <a:rPr lang="en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0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2</a:t>
            </a:r>
            <a:endParaRPr sz="1667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57" name="Google Shape;120;p16"/>
          <p:cNvSpPr/>
          <p:nvPr/>
        </p:nvSpPr>
        <p:spPr>
          <a:xfrm>
            <a:off x="1646711" y="2024668"/>
            <a:ext cx="7020780" cy="746244"/>
          </a:xfrm>
          <a:custGeom>
            <a:avLst/>
            <a:gdLst/>
            <a:ahLst/>
            <a:cxnLst/>
            <a:rect l="l" t="t" r="r" b="b"/>
            <a:pathLst>
              <a:path w="195573" h="22087" extrusionOk="0">
                <a:moveTo>
                  <a:pt x="11049" y="0"/>
                </a:moveTo>
                <a:cubicBezTo>
                  <a:pt x="4953" y="0"/>
                  <a:pt x="0" y="4941"/>
                  <a:pt x="0" y="11037"/>
                </a:cubicBezTo>
                <a:cubicBezTo>
                  <a:pt x="0" y="17145"/>
                  <a:pt x="4953" y="22086"/>
                  <a:pt x="11049" y="22086"/>
                </a:cubicBezTo>
                <a:lnTo>
                  <a:pt x="195572" y="22086"/>
                </a:lnTo>
                <a:lnTo>
                  <a:pt x="19557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8" name="Google Shape;121;p16"/>
          <p:cNvSpPr/>
          <p:nvPr/>
        </p:nvSpPr>
        <p:spPr>
          <a:xfrm>
            <a:off x="1781797" y="2090964"/>
            <a:ext cx="571591" cy="578430"/>
          </a:xfrm>
          <a:custGeom>
            <a:avLst/>
            <a:gdLst/>
            <a:ahLst/>
            <a:cxnLst/>
            <a:rect l="l" t="t" r="r" b="b"/>
            <a:pathLst>
              <a:path w="17265" h="17265" extrusionOk="0">
                <a:moveTo>
                  <a:pt x="8633" y="0"/>
                </a:moveTo>
                <a:cubicBezTo>
                  <a:pt x="3858" y="0"/>
                  <a:pt x="0" y="3870"/>
                  <a:pt x="0" y="8632"/>
                </a:cubicBezTo>
                <a:cubicBezTo>
                  <a:pt x="0" y="13407"/>
                  <a:pt x="3858" y="17264"/>
                  <a:pt x="8633" y="17264"/>
                </a:cubicBezTo>
                <a:cubicBezTo>
                  <a:pt x="13395" y="17264"/>
                  <a:pt x="17265" y="13407"/>
                  <a:pt x="17265" y="8632"/>
                </a:cubicBezTo>
                <a:cubicBezTo>
                  <a:pt x="17265" y="3870"/>
                  <a:pt x="13395" y="0"/>
                  <a:pt x="8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59" name="Google Shape;122;p16"/>
          <p:cNvSpPr/>
          <p:nvPr/>
        </p:nvSpPr>
        <p:spPr>
          <a:xfrm>
            <a:off x="1810717" y="2152329"/>
            <a:ext cx="501395" cy="471898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13967" y="6977"/>
                </a:moveTo>
                <a:cubicBezTo>
                  <a:pt x="13967" y="10835"/>
                  <a:pt x="10847" y="13966"/>
                  <a:pt x="6990" y="13966"/>
                </a:cubicBezTo>
                <a:cubicBezTo>
                  <a:pt x="3132" y="13966"/>
                  <a:pt x="1" y="10835"/>
                  <a:pt x="1" y="6977"/>
                </a:cubicBezTo>
                <a:cubicBezTo>
                  <a:pt x="1" y="3131"/>
                  <a:pt x="3132" y="0"/>
                  <a:pt x="6990" y="0"/>
                </a:cubicBezTo>
                <a:cubicBezTo>
                  <a:pt x="10847" y="0"/>
                  <a:pt x="13967" y="3131"/>
                  <a:pt x="13967" y="6977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76188" rIns="0" bIns="76188" anchor="ctr" anchorCtr="0">
            <a:noAutofit/>
          </a:bodyPr>
          <a:lstStyle/>
          <a:p>
            <a:pPr algn="ctr"/>
            <a:r>
              <a:rPr lang="en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0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</a:t>
            </a:r>
            <a:endParaRPr sz="1667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63" name="Google Shape;561;p26"/>
          <p:cNvSpPr txBox="1"/>
          <p:nvPr/>
        </p:nvSpPr>
        <p:spPr>
          <a:xfrm>
            <a:off x="2432290" y="2200817"/>
            <a:ext cx="6183438" cy="45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จังหวัดที่มีผลการบริหารจัดการหนี้เกินกำหนดชำระน้อยกว่าร้อยละ 10 จัดสรรเพิ่มเติมให้ 100%</a:t>
            </a:r>
          </a:p>
        </p:txBody>
      </p:sp>
      <p:sp>
        <p:nvSpPr>
          <p:cNvPr id="64" name="Google Shape;570;p26"/>
          <p:cNvSpPr txBox="1"/>
          <p:nvPr/>
        </p:nvSpPr>
        <p:spPr>
          <a:xfrm>
            <a:off x="2453410" y="3002285"/>
            <a:ext cx="5986963" cy="42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lvl="0"/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จังหวัดที่มีผลการบริหารจัดการหนี้เกินกำหนดชำระมากกว่าร้อยละ 10 แต่ไม่เกินร้อยละ 20 </a:t>
            </a:r>
            <a:endParaRPr sz="1250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65" name="Google Shape;588;p26"/>
          <p:cNvSpPr txBox="1"/>
          <p:nvPr/>
        </p:nvSpPr>
        <p:spPr>
          <a:xfrm>
            <a:off x="2780667" y="3348141"/>
            <a:ext cx="4826692" cy="30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fontAlgn="ctr"/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ถ้าขอไม่เกินวงเงินที่ได้รับจัดสรร ปี 2565 จัดสรรเพิ่มเติมให้ 100%</a:t>
            </a:r>
          </a:p>
        </p:txBody>
      </p:sp>
      <p:sp>
        <p:nvSpPr>
          <p:cNvPr id="66" name="Rectangle 4"/>
          <p:cNvSpPr/>
          <p:nvPr/>
        </p:nvSpPr>
        <p:spPr>
          <a:xfrm>
            <a:off x="2731468" y="3579829"/>
            <a:ext cx="47430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ถ้าเกินวงเงินวงเงินที่ได้รับจัดสรร ปี 2565 จัดสรรเพิ่มเติมให้ 80%</a:t>
            </a:r>
          </a:p>
        </p:txBody>
      </p:sp>
      <p:sp>
        <p:nvSpPr>
          <p:cNvPr id="67" name="Google Shape;579;p26"/>
          <p:cNvSpPr txBox="1"/>
          <p:nvPr/>
        </p:nvSpPr>
        <p:spPr>
          <a:xfrm>
            <a:off x="2449065" y="4272523"/>
            <a:ext cx="5226671" cy="29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lvl="0"/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จังหวัดที่มีผลการบริหารจัดการหนี้เกินกำหนดชำระมากกว่าร้อยละ 20 </a:t>
            </a:r>
            <a:endParaRPr sz="1250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68" name="Rectangle 5"/>
          <p:cNvSpPr/>
          <p:nvPr/>
        </p:nvSpPr>
        <p:spPr>
          <a:xfrm>
            <a:off x="2728706" y="4558401"/>
            <a:ext cx="487865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3.1 ถ้าขอไม่เกินวงเงินที่ได้รับจัดสรร ปี 2565 จัดสรรเพิ่มเติมให้ 100%</a:t>
            </a:r>
          </a:p>
        </p:txBody>
      </p:sp>
      <p:sp>
        <p:nvSpPr>
          <p:cNvPr id="69" name="Rectangle 6"/>
          <p:cNvSpPr/>
          <p:nvPr/>
        </p:nvSpPr>
        <p:spPr>
          <a:xfrm>
            <a:off x="2728705" y="4786012"/>
            <a:ext cx="475200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3.2 ถ้าเกินวงเงินที่ได้รับจัดสรร ปี 2565 จัดสรรเพิ่มเติมให้ 60%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4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54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55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56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76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77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6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6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7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5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8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9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9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9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9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97694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87406"/>
              </p:ext>
            </p:extLst>
          </p:nvPr>
        </p:nvGraphicFramePr>
        <p:xfrm>
          <a:off x="1281495" y="1691243"/>
          <a:ext cx="8037314" cy="288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3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ขอรับการสนับสนุนเงินอุดหนุน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2" charset="-34"/>
                        <a:ea typeface="Calibri"/>
                        <a:cs typeface="Chulabhorn Likit Text" panose="000005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ขอรับประมาณเพิ่มเติม </a:t>
                      </a:r>
                      <a:b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 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ขอรับประมาณเพิ่มเติม แผน </a:t>
                      </a:r>
                      <a:r>
                        <a:rPr lang="en-GB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0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r>
                        <a:rPr lang="th-TH" sz="1400" b="1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445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15,745,701.00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445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15,745,701.00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435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spc="-20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15,293,651.00</a:t>
                      </a:r>
                      <a:endParaRPr lang="en-US" sz="1400" spc="-20" baseline="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402172" y="1122919"/>
            <a:ext cx="567014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จังหวัดขอรับสนับสนุนเงินอุดหนุนเพิ่มเติม จำนวน 30 จังหวัด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039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72279"/>
              </p:ext>
            </p:extLst>
          </p:nvPr>
        </p:nvGraphicFramePr>
        <p:xfrm>
          <a:off x="1498601" y="1711506"/>
          <a:ext cx="7050131" cy="288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3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ขอรับการสนับสนุน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2" charset="-34"/>
                        <a:ea typeface="Calibri"/>
                        <a:cs typeface="Chulabhorn Likit Text" panose="000005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ขอรับประมาณเพิ่มเติม แผน 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ขอรับประมาณเพิ่มเติม แผน </a:t>
                      </a:r>
                      <a:r>
                        <a:rPr lang="en-GB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0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r>
                        <a:rPr lang="th-TH" sz="1400" b="1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baseline="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400" b="1" spc="-20" baseline="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677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86,375,408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677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86,375,408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638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66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80,905,137</a:t>
                      </a:r>
                      <a:endParaRPr lang="en-US" sz="1400" dirty="0">
                        <a:solidFill>
                          <a:srgbClr val="000066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กล่องข้อความ 32"/>
          <p:cNvSpPr txBox="1"/>
          <p:nvPr/>
        </p:nvSpPr>
        <p:spPr>
          <a:xfrm>
            <a:off x="2047368" y="1087935"/>
            <a:ext cx="613821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จังหวัดขอรับสนับสนุนเงินทุนหมุนเวียนเพิ่มเติม จำนวน 42 จังหวัด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49435" y="-271597"/>
            <a:ext cx="10218903" cy="1541268"/>
            <a:chOff x="-49435" y="-271597"/>
            <a:chExt cx="10218903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49435" y="299"/>
              <a:ext cx="10218903" cy="739842"/>
              <a:chOff x="-53015" y="-164554"/>
              <a:chExt cx="9197015" cy="665858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53015" y="-1658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64554"/>
                <a:ext cx="9173747" cy="5645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8871" y="-70424"/>
            <a:ext cx="6334319" cy="6790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การพิจารณาจัดสรรงบประมาณเงินอุดหนุน และเงินทุนหมุนเวียน</a:t>
            </a:r>
            <a:b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เพิ่มเติม 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4391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5.3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405402" y="1010941"/>
            <a:ext cx="95758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1125447" algn="l"/>
                <a:tab pos="1275190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 ประจำปีงบประมาณ พ.ศ. 256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ของสำนักงานเลขานุการคณะอนุกรรมการบริหารกองทุนพัฒนาบทบาทสตรีระดับจังหวัด จังหวัดชลบุรี ตามหนังสือกรมการพัฒนาชุมชน ด่วนที่สุด ที่ มท 0416.2/ว 2943 ลงวันที่ 12 ตุลาคม 2564 รวมงบประมาณทั้งสิ้น 12,338,040 บาท (สิบสองล้านสามแสนสามหมื่นแปดพันสี่สิบบาทถ้วน)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70" algn="thaiDist">
              <a:lnSpc>
                <a:spcPct val="150000"/>
              </a:lnSpc>
            </a:pPr>
            <a:r>
              <a:rPr lang="th-TH" sz="1400" dirty="0">
                <a:solidFill>
                  <a:srgbClr val="0000CC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	</a:t>
            </a:r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8E13E196-7BBB-47DB-8E87-2E0263CA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50219"/>
              </p:ext>
            </p:extLst>
          </p:nvPr>
        </p:nvGraphicFramePr>
        <p:xfrm>
          <a:off x="2552279" y="2729590"/>
          <a:ext cx="52586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314">
                  <a:extLst>
                    <a:ext uri="{9D8B030D-6E8A-4147-A177-3AD203B41FA5}">
                      <a16:colId xmlns:a16="http://schemas.microsoft.com/office/drawing/2014/main" val="1592867302"/>
                    </a:ext>
                  </a:extLst>
                </a:gridCol>
                <a:gridCol w="2520365">
                  <a:extLst>
                    <a:ext uri="{9D8B030D-6E8A-4147-A177-3AD203B41FA5}">
                      <a16:colId xmlns:a16="http://schemas.microsoft.com/office/drawing/2014/main" val="3128599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งบบริหาร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2,338,040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5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12,338,040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2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7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ได้จัดทำร่างรายงานการ</a:t>
            </a: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4/2565 เมื่อวันศุกร์ที่ 29 เมษายน 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4/2565</a:t>
            </a:r>
          </a:p>
        </p:txBody>
      </p:sp>
    </p:spTree>
    <p:extLst>
      <p:ext uri="{BB962C8B-B14F-4D97-AF65-F5344CB8AC3E}">
        <p14:creationId xmlns:p14="http://schemas.microsoft.com/office/powerpoint/2010/main" val="36829299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217714" y="1123610"/>
            <a:ext cx="97212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380970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 มีหนังสือจังหวัดชลบุรี ที่ ชบ 0019/10876 ลงวันที่ 29 เมษายน 2565 ส่งโครงการขอรับการสนับสนุนเงินกองทุนพัฒนาบทบาทสตรี ประเภทเงินอุดหนุน จำนวน 1 โครงการ ได้แก่ โครงการเพิ่มประสิทธิภาพคณะกรรมการพัฒนาสตรีภาค (กพสภ.) ภาคกลาง และแสดงผลงานการส่งเสริมผ้าไทยท้องถิ่น โดย คณะกรรมการพัฒนาสตรีภาค (กพสภ.) ภาคกลาง งบประมาณ 401,610 บาท (สี่แสนหนึ่งพันหกร้อยสิบบาทถ้วน) ซึ่งที่ประชุมคณะอนุกรรมการบริหารกองทุนพัฒนาบทบาทสตรีระดับจังหวัดจังหวัดชลบุรี ครั้งที่ 6/2565 เมื่อวันที่ 26 เมษายน 2565 ได้มีมติเห็นชอบโครงการดังกล่าว และให้เสนอต่อ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คณะกรรมการบริหารกองทุนพัฒนาบทบาทสตรีเพื่อพิจารณาอนุมัติ</a:t>
            </a:r>
            <a:endParaRPr lang="en-US" sz="11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3853C944-D122-4B7E-9BA9-402FA64D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98621"/>
              </p:ext>
            </p:extLst>
          </p:nvPr>
        </p:nvGraphicFramePr>
        <p:xfrm>
          <a:off x="769458" y="3427573"/>
          <a:ext cx="8606972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225">
                  <a:extLst>
                    <a:ext uri="{9D8B030D-6E8A-4147-A177-3AD203B41FA5}">
                      <a16:colId xmlns:a16="http://schemas.microsoft.com/office/drawing/2014/main" val="310298269"/>
                    </a:ext>
                  </a:extLst>
                </a:gridCol>
                <a:gridCol w="1871747">
                  <a:extLst>
                    <a:ext uri="{9D8B030D-6E8A-4147-A177-3AD203B41FA5}">
                      <a16:colId xmlns:a16="http://schemas.microsoft.com/office/drawing/2014/main" val="467206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656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โครงการเพิ่มประสิทธิภาพคณะกรรมการพัฒนาสตรีภาค (กพสภ.) ภาคกลาง และแสดงผลงานการส่งเสริมผ้าไทยท้องถิ่น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401,610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3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186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3B2C8A44-6C32-44F0-811A-A132A2C0EE49}"/>
              </a:ext>
            </a:extLst>
          </p:cNvPr>
          <p:cNvSpPr/>
          <p:nvPr/>
        </p:nvSpPr>
        <p:spPr>
          <a:xfrm>
            <a:off x="504055" y="1504080"/>
            <a:ext cx="9400466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7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พ.ศ. 2559 และแก้ไขเพิ่มเติม (ฉบับที่ 2) พ.ศ. 2562 ในการขอรับเงินอุดหนุน ต้องเป็นโครงการที่มีวงเงินไม่เกิน 200,000 บาท (สองแสนบาทถ้วน) กรณีวงเงินเกิน 200,000 บาท (สองแสนบาทถ้วน) และดำเนินโครงการภายในจังหวัดอันเป็นที่ตั้งองค์กรที่ขอรับการสนับสนุนให้คณะอนุกรรมการบริหารกองทุนพัฒนาบทบาทสตรีระดับจังหวัด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และกรุงเทพมหานครแล้วแต่กรณี พิจารณาให้ความเป็นชอบแล้วเสนอต่อคณะกรรมการบริหารกองทุนพัฒนาบทบาทสตรีเพื่อพิจารณาอนุมัติในส่วนของเงินอุดหนุนส่วนกลางที่จัดสรรไว้ จำนวน 2,000,000 บาท</a:t>
            </a:r>
            <a:endParaRPr lang="th-TH" sz="1400" b="1" spc="-17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/>
            <a:endParaRPr lang="th-TH" sz="1200" b="1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5589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สี่เหลี่ยมผืนผ้า 1"/>
          <p:cNvSpPr/>
          <p:nvPr/>
        </p:nvSpPr>
        <p:spPr>
          <a:xfrm>
            <a:off x="297122" y="2126323"/>
            <a:ext cx="9551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6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เพื่อโปรดพิจารณาอนุมัติโครงการประเภทเงินอุดหนุน โครงการเพิ่มประสิทธิภาพคณะกรรมการพัฒนาสตรีภาค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(กพสภ.) ภาคกลาง และแสดงผลงานการส่งเสริมผ้าไทยท้องถิ่น งบประมาณ 401,610 บาท (สี่แสนหนึ่งพัน-หกร้อยสิบบาทถ้วน) โดยใช้งบประมาณตามแผนการดำเนินงานและแผนการใช้จ่ายงบประมาณกองทุนพัฒนาบทบาทสตรี ประจำปีงบประมาณ พ.ศ. 2565 ของสำนักงานกองทุนพัฒนาบทบาทสตรี (สกส.)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4B9055F3-DB99-4D75-8696-8421F887A63B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00810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5.4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รายงานผลการดำเนินงานตามตัวชี้วัดที่ 4.2 การตรวจสอบภายใน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5175703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90750" y="920640"/>
            <a:ext cx="5760211" cy="1021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7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4.2 การตรวจสอบภายใน </a:t>
            </a:r>
            <a:br>
              <a:rPr lang="th-TH" sz="17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7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(กรณีที่ 2 ทุนหมุนเวียนที่ใช้หน่วยตรวจสอบภายใน</a:t>
            </a:r>
            <a:br>
              <a:rPr lang="th-TH" sz="17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7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จากหน่วยงานต้นสังกัด)</a:t>
            </a: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2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3" y="1025308"/>
            <a:ext cx="8799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50" y="944893"/>
            <a:ext cx="887297" cy="974369"/>
          </a:xfrm>
          <a:prstGeom prst="rect">
            <a:avLst/>
          </a:prstGeom>
        </p:spPr>
      </p:pic>
      <p:sp>
        <p:nvSpPr>
          <p:cNvPr id="13" name="Rectangle 16"/>
          <p:cNvSpPr/>
          <p:nvPr/>
        </p:nvSpPr>
        <p:spPr>
          <a:xfrm>
            <a:off x="1270000" y="2082502"/>
            <a:ext cx="7474709" cy="480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67"/>
              </a:lnSpc>
            </a:pPr>
            <a:endParaRPr lang="th-TH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167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การปฏิบัติงานตามข้อเสนอแนะของกลุ่มตรวจสอบภายใน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89120" y="2596204"/>
            <a:ext cx="760012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  <a:defRPr/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1.สำนักงานกองทุนพัฒนาบทบาทสตรี ได้รายงานผลการตรวจสอบต่อที่ประชุมคณะกรรมการบริหารกองทุนพัฒนาบทบาทสตรี ครั้งที่ 4/2565 เมื่อวันศุกร์ที่ 29 เมษายน 2565 ณ ห้องประชุม 5001 ชั้น 5 กรมการพัฒนาชุมชน และคณะกรรมการฯ ได้มอบนโยบายการปฏิบัติงานของกองทุนพัฒนาบทบาทสตรี ตามรายงานผลการตรวจสอบประจำปีงบประมาณ พ.ศ. 2565 กองทุนพัฒนาบทบาทสตรี เรียบร้อยแล้ว</a:t>
            </a:r>
          </a:p>
          <a:p>
            <a:pPr algn="thaiDist">
              <a:lnSpc>
                <a:spcPct val="110000"/>
              </a:lnSpc>
              <a:defRPr/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สำนักงานกองทุนพัฒนาบทบาทสตรี ได้ดำเนินงานแก้ไขตามข้อเสนอแนะของกลุ่มตรวจสอบภายใน กรมการพัฒนาชุมชน และรายงานผลการตรวจสอบประจำปีงบประมาณ พ.ศ. 2565 กองทุนพัฒนาบทบาทสตรี ส่งให้กลุ่มตรวจสอบภายใน กรมการพัฒนาชุมชน ตามหนังสือสำนักงานกองทุนพัฒนาบทบาทสตรี ที่ มท 0416.1/0150 ลงวันที่ 9 พฤษภาคม 2565  แล้วเสร็จทัน</a:t>
            </a:r>
            <a:b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ตามกำหนดเวลา </a:t>
            </a:r>
            <a:endParaRPr lang="en-US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23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33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34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24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25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2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3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2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2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9175" y="113503"/>
            <a:ext cx="6057219" cy="3889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6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6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รายงานผลการดำเนินงานตามตัวชี้วัดที่ 4.2 การตรวจสอบภายใน</a:t>
            </a:r>
            <a:endParaRPr lang="en-US" sz="16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05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9468" y="2724177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5.5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ctr"/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8917033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2579" y="1248540"/>
            <a:ext cx="9529382" cy="560138"/>
          </a:xfrm>
          <a:prstGeom prst="roundRect">
            <a:avLst/>
          </a:prstGeom>
          <a:solidFill>
            <a:srgbClr val="FFE5D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การขอยกเลิกสัญญาค้ำประกันเงินกู้รายบุคคลของกองทุนพัฒนาบทบาทสตรี ให้ใช้บังคับกับผู้ค้ำประกันในสัญญากู้ยืมเงิน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2579" y="1929216"/>
            <a:ext cx="9529382" cy="702773"/>
          </a:xfrm>
          <a:prstGeom prst="roundRect">
            <a:avLst/>
          </a:prstGeom>
          <a:solidFill>
            <a:srgbClr val="FFCAD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2. การปลดหนี้รายบุคคลของกองทุนพัฒนาบทบาทสตรี ให้ใช้บังคับกับลูกหนี้กองทุนพัฒนาบทบาทสตรี ซึ่งทำสัญญากู้ยืมเงินในลักษณะลูกหนี้ร่วม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2579" y="2734009"/>
            <a:ext cx="9529382" cy="726839"/>
          </a:xfrm>
          <a:prstGeom prst="roundRect">
            <a:avLst/>
          </a:prstGeom>
          <a:solidFill>
            <a:srgbClr val="FFE5D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 การขอยกเลิกสัญญาค้ำประกันเงินกู้รายบุคคลของกองทุนพัฒนาบทบาทสตรีต้องได้รับความยินยอมจากผู้กู้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และผู้ค้ำประกันทุกคนในสัญญา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2579" y="3557320"/>
            <a:ext cx="9529382" cy="775571"/>
          </a:xfrm>
          <a:prstGeom prst="roundRect">
            <a:avLst/>
          </a:prstGeom>
          <a:solidFill>
            <a:srgbClr val="FFCAD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 การขอปลดหนี้รายบุคคลของกองทุนพัฒนาบทบาทสตรี ซึ่งได้ทำสัญญากู้ยืมเงินในลักษณะลูกหนี้ร่วมต้องได้รับ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ความยินยอมจากลูกหนี้ในสัญญาทุกคน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2580" y="4481481"/>
            <a:ext cx="9529381" cy="1047379"/>
          </a:xfrm>
          <a:prstGeom prst="roundRect">
            <a:avLst/>
          </a:prstGeom>
          <a:solidFill>
            <a:srgbClr val="CBBDC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 ผู้ค้ำประกันสำหรับสัญญากู้ยืมเงินกองทุนพัฒนาบทบาทสตรี ที่มิได้ขอยกเลิกสัญญาค้ำประกันเงินกู้รายบุคคล และผู้กู้ร่วม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ตามสัญญากู้ยืมเงินในลักษณะลูกหนี้ร่วม ที่มิได้ขอปลดหนี้รายบุคคล ต้องยินยอมชำระหนี้ต้นเงิน ดอกเบี้ยตามสัญญา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ดอกเบี้ยผิดนัด และเบี้ยปรับ (ถ้ามี) ที่ยังคงเหลือร่วมกัน จนครบถ้วนเต็มจำนวน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81" y="-269712"/>
            <a:ext cx="10193050" cy="1680909"/>
            <a:chOff x="-23581" y="-269712"/>
            <a:chExt cx="10193050" cy="1680909"/>
          </a:xfrm>
        </p:grpSpPr>
        <p:grpSp>
          <p:nvGrpSpPr>
            <p:cNvPr id="2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793956"/>
              <a:chOff x="-29746" y="-164554"/>
              <a:chExt cx="9173747" cy="714559"/>
            </a:xfrm>
          </p:grpSpPr>
          <p:sp>
            <p:nvSpPr>
              <p:cNvPr id="2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4874" y="32121"/>
                <a:ext cx="9148633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63780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02967" y="-269712"/>
              <a:ext cx="4455121" cy="1680909"/>
              <a:chOff x="5411047" y="-479573"/>
              <a:chExt cx="4009610" cy="1512818"/>
            </a:xfrm>
          </p:grpSpPr>
          <p:sp>
            <p:nvSpPr>
              <p:cNvPr id="2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6780" y="-15424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11047" y="-479573"/>
                <a:ext cx="1801187" cy="1512818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4136" y="-238782"/>
                <a:ext cx="1020375" cy="673176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-27556"/>
            <a:ext cx="6042364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5.5 </a:t>
            </a:r>
            <a:r>
              <a:rPr lang="th-TH" sz="13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</a:t>
            </a:r>
            <a:r>
              <a:rPr lang="th-TH" sz="1300" b="1" spc="-10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</a:t>
            </a:r>
            <a:endParaRPr lang="en-US" sz="1300" b="1" spc="-10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ctr"/>
            <a:endParaRPr lang="en-US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3688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8456" y="1465469"/>
            <a:ext cx="8689646" cy="797758"/>
          </a:xfrm>
          <a:prstGeom prst="roundRect">
            <a:avLst/>
          </a:prstGeom>
          <a:solidFill>
            <a:srgbClr val="FFCAD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 ให้ลูกหนี้กองทุนพัฒนาบทบาทสตรีที่ประสงค์จะขอยกเลิกสัญญาค้ำประกันเงินกู้รายบุคคลของกองทุนพัฒนาบทบาทสตรี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หรือขอปลดหนี้รายบุคคลของกองทุนพัฒนาบทบาทสตรี ยื่นคำขอ ณ สำนักงานพัฒนาชุมชนอำเภอในพื้นที่ที่ลูกหนี้ทำสัญญา</a:t>
            </a:r>
            <a:endParaRPr lang="en-US" sz="12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401380" y="2362543"/>
            <a:ext cx="8413752" cy="447766"/>
          </a:xfrm>
          <a:prstGeom prst="roundRect">
            <a:avLst/>
          </a:prstGeom>
          <a:solidFill>
            <a:srgbClr val="F9F1E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เพื่อให้คณะอนุกรรมการกลั่นกรองและติดตามการดำเนินงานกองทุนพัฒนาบทบาทสตรีอำเภอพิจารณาให้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ความเห็นชอบ</a:t>
            </a:r>
            <a:endParaRPr lang="en-US" sz="12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401380" y="2895049"/>
            <a:ext cx="6705821" cy="477849"/>
          </a:xfrm>
          <a:prstGeom prst="roundRect">
            <a:avLst/>
          </a:prstGeom>
          <a:solidFill>
            <a:srgbClr val="F9F1E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แล้วส่งเรื่องให้คณะอนุกรรมการบริหารกองทุนพัฒนาบทบาทสตรีระดับจังหวัดพิจารณา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อนุมัติ</a:t>
            </a:r>
            <a:endParaRPr lang="en-US" sz="12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967828" y="2461644"/>
            <a:ext cx="306552" cy="22849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0" name="ลูกศรขวา 9"/>
          <p:cNvSpPr/>
          <p:nvPr/>
        </p:nvSpPr>
        <p:spPr>
          <a:xfrm>
            <a:off x="967828" y="3019728"/>
            <a:ext cx="306552" cy="22849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03248" y="3460766"/>
            <a:ext cx="9289614" cy="942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ลูกหนี้กองทุนพัฒนาบทบาทสตรีกรุงเทพมหานครให้ยื่น ณ สำนักงานเลขานุการคณะอนุกรรมการบริหารกองทุนพัฒนาบทบาทสตรีกรุงเทพมหานคร เพื่อให้คณะทำงานขับเคลื่อนกองทุนพัฒนาบทบาทสตรีกรุงเทพมหานครพิจารณาให้ความเห็นชอบ แล้วส่งเรื่อง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ให้คณะอนุกรรมการบริหารกองทุนพัฒนาบทบาทสตรีกรุงเทพมหานครพิจารณาอนุมัติ</a:t>
            </a:r>
          </a:p>
        </p:txBody>
      </p: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22796" y="4597260"/>
            <a:ext cx="9714407" cy="905094"/>
          </a:xfrm>
          <a:prstGeom prst="roundRect">
            <a:avLst/>
          </a:prstGeom>
          <a:solidFill>
            <a:srgbClr val="CBBDC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7. เมื่อคณะอนุกรรมการบริหารกองทุนพัฒนาบทบาทสตรีระดับจังหวัด/คณะอนุกรรมการบริหารกองทุนพัฒนาบทบาทสตรีกรุงเทพมหานคร พิจารณาอนุมัติ ตามข้อ 6 แล้ว จากสำนักงานเลขานุการคณะอนุกรรมการบริหารกองทุนพัฒนาบทบาทสตรีระดับจังหวัด/สำนักงานเลขานุการคณะอนุกรรมการบริหารกองทุนพัฒนาบทบาทสตรีกรุงเทพมหานคร รายงานผลการพิจารณาและผลการดำเนินงานให้กรมการพัฒนาชุมชนทราบ ทั้งนี้ ตามที่กรมการพัฒนาชุมชนกำหนด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23581" y="-269712"/>
            <a:ext cx="10193050" cy="1680909"/>
            <a:chOff x="-23581" y="-269712"/>
            <a:chExt cx="10193050" cy="1680909"/>
          </a:xfrm>
        </p:grpSpPr>
        <p:grpSp>
          <p:nvGrpSpPr>
            <p:cNvPr id="1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793956"/>
              <a:chOff x="-29746" y="-164554"/>
              <a:chExt cx="9173747" cy="714559"/>
            </a:xfrm>
          </p:grpSpPr>
          <p:sp>
            <p:nvSpPr>
              <p:cNvPr id="2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14874" y="32121"/>
                <a:ext cx="9148633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63780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02967" y="-269712"/>
              <a:ext cx="4455121" cy="1680909"/>
              <a:chOff x="5411047" y="-479573"/>
              <a:chExt cx="4009610" cy="1512818"/>
            </a:xfrm>
          </p:grpSpPr>
          <p:sp>
            <p:nvSpPr>
              <p:cNvPr id="1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6780" y="-15424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11047" y="-479573"/>
                <a:ext cx="1801187" cy="1512818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4136" y="-238782"/>
                <a:ext cx="1020375" cy="673176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-27556"/>
            <a:ext cx="6042364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5.5 </a:t>
            </a:r>
            <a:r>
              <a:rPr lang="th-TH" sz="13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</a:t>
            </a:r>
            <a:r>
              <a:rPr lang="th-TH" sz="1300" b="1" spc="-100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</a:t>
            </a:r>
            <a:endParaRPr lang="en-US" sz="1300" b="1" spc="-10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ctr"/>
            <a:endParaRPr lang="en-US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02687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5.6 </a:t>
            </a:r>
            <a:r>
              <a:rPr lang="th-TH" sz="1900" b="1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การพิจารณาแก้ไขเพิ่มเติมข้อบังคับคณะกรรมการบริหารกองทุนพัฒนาบทบาทสตรี พ.ศ. 2559</a:t>
            </a:r>
            <a:endParaRPr lang="en-US" sz="1900" b="1" spc="-6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87927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05084" y="2277608"/>
            <a:ext cx="9481208" cy="993398"/>
          </a:xfrm>
          <a:prstGeom prst="roundRect">
            <a:avLst/>
          </a:prstGeom>
          <a:solidFill>
            <a:srgbClr val="EDF6F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คณะกรรมการพิจารณาร่างกฎหมายของกระทรวงมหาดไทย มีเห็นว่า เพื่อให้เกิดความชัดเจนและมิให้เกิดประเด็นข้อโต้แย้งเรื่องหน้าที่และอำนาจ กรมการพัฒนาชุมชนควรพิจารณาแก้ไขเพิ่มเติมข้อบังคับคณะกรรมการบริหารกองทุนพัฒนาบทบาทสตรี พ.ศ.2559 เกี่ยวกับหน้าที่และอำนาจของคณะกรรมการบริหารกองทุนพัฒนาบทบาทสตรี เพื่อให้คณะกรรมการฯ มีหน้าที่และอำนาจในการพิจารณาลดหรืองดอัตราดอกเบี้ยดังกล่าว</a:t>
            </a:r>
          </a:p>
          <a:p>
            <a:pPr algn="thaiDist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60727" y="3601100"/>
            <a:ext cx="8969922" cy="752846"/>
          </a:xfrm>
          <a:prstGeom prst="roundRect">
            <a:avLst/>
          </a:prstGeom>
          <a:solidFill>
            <a:srgbClr val="FFD3C5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ที่ประชุมคณะกรรมการพิจารณาร่างกฎหมายของกระทรวงมหาดไทย มีมติให้กรมการพัฒนาชุมชนรับความเห็นของคณะกรรมการพิจารณาร่างกฎหมายของกระทรวงมหาดไทย ไปพิจารณาดำเนินการในส่วนที่เกี่ยวข้องต่อไป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4712118" y="3340716"/>
            <a:ext cx="315311" cy="20692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60727" y="4707085"/>
            <a:ext cx="9113892" cy="855516"/>
          </a:xfrm>
          <a:prstGeom prst="roundRect">
            <a:avLst/>
          </a:prstGeom>
          <a:solidFill>
            <a:srgbClr val="E295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เพื่อพิจารณาให้ความเห็นชอบในหลักการ โดยมอบหมายให้สำนักงานกองทุนพัฒนาบทบาทสตรีพิจารณาดำเนินการทบทวน แก้ไขเพิ่มเติมข้อบังคับคณะกรรมการบริหารกองทุนพัฒนาบทบาทสตรี พ.ศ. 2559 แล้วนำเสนอที่ประชุมคณะกรรมการบริหารกองทุนพัฒนาบทบาทสตรี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เพื่อพิจารณาในคราวต่อไป</a:t>
            </a:r>
          </a:p>
        </p:txBody>
      </p:sp>
      <p:sp>
        <p:nvSpPr>
          <p:cNvPr id="10" name="ลูกศรลง 9"/>
          <p:cNvSpPr/>
          <p:nvPr/>
        </p:nvSpPr>
        <p:spPr>
          <a:xfrm>
            <a:off x="4764689" y="4458936"/>
            <a:ext cx="315311" cy="19469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1" name="ลูกศรลง 10"/>
          <p:cNvSpPr/>
          <p:nvPr/>
        </p:nvSpPr>
        <p:spPr>
          <a:xfrm>
            <a:off x="4703370" y="2001819"/>
            <a:ext cx="315311" cy="217925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05084" y="1261242"/>
            <a:ext cx="9369535" cy="656896"/>
          </a:xfrm>
          <a:prstGeom prst="roundRect">
            <a:avLst/>
          </a:prstGeom>
          <a:solidFill>
            <a:srgbClr val="C3E3E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ได้หารือข้อกฎหมายไปยังกระทรวงมหาดไทย ประเด็นเกี่ยวกับอำนาจของคณะกรรมการบริหารกองทุนพัฒนาบทบาทสตรี </a:t>
            </a:r>
          </a:p>
          <a:p>
            <a:pPr algn="thaiDist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ในการลด/งด เบี้ยปรับ ดอกเบี้ยผิดนัดกองทุนพัฒนาบทบาทสตรี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8"/>
              <a:ext cx="10193050" cy="740528"/>
              <a:chOff x="-29746" y="-164555"/>
              <a:chExt cx="9173747" cy="666475"/>
            </a:xfrm>
          </p:grpSpPr>
          <p:sp>
            <p:nvSpPr>
              <p:cNvPr id="1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596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5"/>
                <a:ext cx="9173747" cy="53040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23582" y="-13617"/>
            <a:ext cx="6456095" cy="4881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5.6 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การพิจารณาแก้ไขเพิ่มเติมข้อบังคับคณะกรรมการบริหารกองทุนพัฒนาบทบาทสตรี พ.ศ. 2559</a:t>
            </a:r>
            <a:endParaRPr lang="en-US" sz="1400" b="1" spc="-6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301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8649" y="2158842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การติดตามมติที่ประชุมครั้งที่ 4/2565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วันศุกร์ที่ 29 เมษายน 2565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2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3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4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4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3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2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779AF26F-A827-4021-A29D-40B01C6E07CD}"/>
              </a:ext>
            </a:extLst>
          </p:cNvPr>
          <p:cNvGrpSpPr/>
          <p:nvPr/>
        </p:nvGrpSpPr>
        <p:grpSpPr>
          <a:xfrm>
            <a:off x="1" y="5280546"/>
            <a:ext cx="10151541" cy="490753"/>
            <a:chOff x="0" y="4752491"/>
            <a:chExt cx="9136387" cy="441678"/>
          </a:xfrm>
        </p:grpSpPr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1EFB1955-7E24-418B-B6A7-4CACE8070249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16" name="Picture 20">
                <a:extLst>
                  <a:ext uri="{FF2B5EF4-FFF2-40B4-BE49-F238E27FC236}">
                    <a16:creationId xmlns:a16="http://schemas.microsoft.com/office/drawing/2014/main" id="{2015B1E0-6176-4652-BAA6-1B6C3D31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17" name="Picture 21">
                <a:extLst>
                  <a:ext uri="{FF2B5EF4-FFF2-40B4-BE49-F238E27FC236}">
                    <a16:creationId xmlns:a16="http://schemas.microsoft.com/office/drawing/2014/main" id="{A2DA2105-D47B-4EFC-899C-D6B4381F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18" name="กลุ่ม 1">
                <a:extLst>
                  <a:ext uri="{FF2B5EF4-FFF2-40B4-BE49-F238E27FC236}">
                    <a16:creationId xmlns:a16="http://schemas.microsoft.com/office/drawing/2014/main" id="{78AFB3BC-7492-44D2-A8C2-89FA42575F44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128" name="Picture 35">
                  <a:extLst>
                    <a:ext uri="{FF2B5EF4-FFF2-40B4-BE49-F238E27FC236}">
                      <a16:creationId xmlns:a16="http://schemas.microsoft.com/office/drawing/2014/main" id="{EFC48196-57AA-4CA4-A268-C4000FB4F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129" name="Picture 36">
                  <a:extLst>
                    <a:ext uri="{FF2B5EF4-FFF2-40B4-BE49-F238E27FC236}">
                      <a16:creationId xmlns:a16="http://schemas.microsoft.com/office/drawing/2014/main" id="{96D14D55-79F2-40D5-A1B4-807EE6C21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24">
                <a:extLst>
                  <a:ext uri="{FF2B5EF4-FFF2-40B4-BE49-F238E27FC236}">
                    <a16:creationId xmlns:a16="http://schemas.microsoft.com/office/drawing/2014/main" id="{7B672B68-0747-4464-9C9B-53C40C66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20" name="Picture 25">
                <a:extLst>
                  <a:ext uri="{FF2B5EF4-FFF2-40B4-BE49-F238E27FC236}">
                    <a16:creationId xmlns:a16="http://schemas.microsoft.com/office/drawing/2014/main" id="{60D1DF80-DD15-4DEC-B5FB-1B135C8EC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21" name="กลุ่ม 7">
                <a:extLst>
                  <a:ext uri="{FF2B5EF4-FFF2-40B4-BE49-F238E27FC236}">
                    <a16:creationId xmlns:a16="http://schemas.microsoft.com/office/drawing/2014/main" id="{0F06E5A4-F7EC-453D-AFEB-A6F1628D3419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1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908E4B-0F06-43BD-93BB-A2FB6248A7BB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77EB22F-4481-4711-882E-17F8DF7F9362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046DDC1-D1F0-4190-873E-AD8D02A4BFBD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2" name="กลุ่ม 4">
                <a:extLst>
                  <a:ext uri="{FF2B5EF4-FFF2-40B4-BE49-F238E27FC236}">
                    <a16:creationId xmlns:a16="http://schemas.microsoft.com/office/drawing/2014/main" id="{8F72441D-E50B-4533-AEF6-E60CB0FDB991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2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7C2A04B-8BA8-4581-80BF-365888328136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F9AD739E-4BB0-4B9B-82D4-4C24D8B338A5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5" name="รูปแบบอิสระ: รูปร่าง 49">
              <a:extLst>
                <a:ext uri="{FF2B5EF4-FFF2-40B4-BE49-F238E27FC236}">
                  <a16:creationId xmlns:a16="http://schemas.microsoft.com/office/drawing/2014/main" id="{9ACBE415-A79D-4714-B92A-5D0362E1E506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37769</TotalTime>
  <Words>11117</Words>
  <Application>Microsoft Office PowerPoint</Application>
  <PresentationFormat>Custom</PresentationFormat>
  <Paragraphs>2714</Paragraphs>
  <Slides>91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JasmineUPC</vt:lpstr>
      <vt:lpstr>Calibri</vt:lpstr>
      <vt:lpstr>KodchiangUPC</vt:lpstr>
      <vt:lpstr>Roboto Condensed</vt:lpstr>
      <vt:lpstr>Chulabhorn Likit Text Light</vt:lpstr>
      <vt:lpstr>Chulabhorn Likit Text</vt:lpstr>
      <vt:lpstr>Calibri Light</vt:lpstr>
      <vt:lpstr>Chulabhorn Likit Display Medium</vt:lpstr>
      <vt:lpstr>TH SarabunPSK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รายงานผลการดำเนินงานประจำปีบัญชี 2564 (ฉบับสมบูรณ์) จำนวน 6 ด้าน 14 ตัวชี้วัด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</cp:lastModifiedBy>
  <cp:revision>2557</cp:revision>
  <cp:lastPrinted>2022-05-20T09:48:42Z</cp:lastPrinted>
  <dcterms:created xsi:type="dcterms:W3CDTF">2021-03-14T09:40:19Z</dcterms:created>
  <dcterms:modified xsi:type="dcterms:W3CDTF">2022-05-23T12:44:13Z</dcterms:modified>
</cp:coreProperties>
</file>