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</p:sldMasterIdLst>
  <p:notesMasterIdLst>
    <p:notesMasterId r:id="rId58"/>
  </p:notesMasterIdLst>
  <p:handoutMasterIdLst>
    <p:handoutMasterId r:id="rId59"/>
  </p:handoutMasterIdLst>
  <p:sldIdLst>
    <p:sldId id="772" r:id="rId2"/>
    <p:sldId id="410" r:id="rId3"/>
    <p:sldId id="1509" r:id="rId4"/>
    <p:sldId id="1177" r:id="rId5"/>
    <p:sldId id="1006" r:id="rId6"/>
    <p:sldId id="1081" r:id="rId7"/>
    <p:sldId id="798" r:id="rId8"/>
    <p:sldId id="635" r:id="rId9"/>
    <p:sldId id="1506" r:id="rId10"/>
    <p:sldId id="1436" r:id="rId11"/>
    <p:sldId id="1437" r:id="rId12"/>
    <p:sldId id="1438" r:id="rId13"/>
    <p:sldId id="1439" r:id="rId14"/>
    <p:sldId id="1440" r:id="rId15"/>
    <p:sldId id="1441" r:id="rId16"/>
    <p:sldId id="1442" r:id="rId17"/>
    <p:sldId id="1443" r:id="rId18"/>
    <p:sldId id="636" r:id="rId19"/>
    <p:sldId id="325" r:id="rId20"/>
    <p:sldId id="1478" r:id="rId21"/>
    <p:sldId id="326" r:id="rId22"/>
    <p:sldId id="1378" r:id="rId23"/>
    <p:sldId id="1379" r:id="rId24"/>
    <p:sldId id="1380" r:id="rId25"/>
    <p:sldId id="1381" r:id="rId26"/>
    <p:sldId id="1382" r:id="rId27"/>
    <p:sldId id="1389" r:id="rId28"/>
    <p:sldId id="327" r:id="rId29"/>
    <p:sldId id="1479" r:id="rId30"/>
    <p:sldId id="1216" r:id="rId31"/>
    <p:sldId id="1242" r:id="rId32"/>
    <p:sldId id="806" r:id="rId33"/>
    <p:sldId id="926" r:id="rId34"/>
    <p:sldId id="1359" r:id="rId35"/>
    <p:sldId id="1300" r:id="rId36"/>
    <p:sldId id="1406" r:id="rId37"/>
    <p:sldId id="1407" r:id="rId38"/>
    <p:sldId id="1408" r:id="rId39"/>
    <p:sldId id="1409" r:id="rId40"/>
    <p:sldId id="1410" r:id="rId41"/>
    <p:sldId id="1411" r:id="rId42"/>
    <p:sldId id="1507" r:id="rId43"/>
    <p:sldId id="1510" r:id="rId44"/>
    <p:sldId id="1511" r:id="rId45"/>
    <p:sldId id="1512" r:id="rId46"/>
    <p:sldId id="1513" r:id="rId47"/>
    <p:sldId id="1508" r:id="rId48"/>
    <p:sldId id="1514" r:id="rId49"/>
    <p:sldId id="1516" r:id="rId50"/>
    <p:sldId id="1517" r:id="rId51"/>
    <p:sldId id="1518" r:id="rId52"/>
    <p:sldId id="1519" r:id="rId53"/>
    <p:sldId id="824" r:id="rId54"/>
    <p:sldId id="1313" r:id="rId55"/>
    <p:sldId id="811" r:id="rId56"/>
    <p:sldId id="323" r:id="rId57"/>
  </p:sldIdLst>
  <p:sldSz cx="10160000" cy="5715000"/>
  <p:notesSz cx="6889750" cy="10021888"/>
  <p:embeddedFontLst>
    <p:embeddedFont>
      <p:font typeface="Angsana New" panose="02020603050405020304" pitchFamily="18" charset="-34"/>
      <p:regular r:id="rId60"/>
      <p:bold r:id="rId61"/>
      <p:italic r:id="rId62"/>
      <p:boldItalic r:id="rId63"/>
    </p:embeddedFont>
    <p:embeddedFont>
      <p:font typeface="Chulabhorn Likit Text" panose="00000500000000000000" pitchFamily="50" charset="-34"/>
      <p:regular r:id="rId64"/>
      <p:bold r:id="rId65"/>
    </p:embeddedFont>
    <p:embeddedFont>
      <p:font typeface="Tahoma" panose="020B0604030504040204" pitchFamily="34" charset="0"/>
      <p:regular r:id="rId66"/>
      <p:bold r:id="rId67"/>
    </p:embeddedFont>
    <p:embeddedFont>
      <p:font typeface="KodchiangUPC" panose="02020603050405020304" pitchFamily="18" charset="-34"/>
      <p:regular r:id="rId68"/>
      <p:bold r:id="rId69"/>
      <p:italic r:id="rId70"/>
      <p:boldItalic r:id="rId71"/>
    </p:embeddedFont>
    <p:embeddedFont>
      <p:font typeface="Chulabhorn Likit Text Light" panose="00000400000000000000" pitchFamily="50" charset="-34"/>
      <p:regular r:id="rId72"/>
    </p:embeddedFont>
    <p:embeddedFont>
      <p:font typeface="Calibri Light" panose="020F0302020204030204" pitchFamily="34" charset="0"/>
      <p:regular r:id="rId73"/>
      <p:italic r:id="rId74"/>
    </p:embeddedFont>
    <p:embeddedFont>
      <p:font typeface="Cordia New" panose="020B0304020202020204" pitchFamily="34" charset="-34"/>
      <p:regular r:id="rId75"/>
      <p:bold r:id="rId76"/>
      <p:italic r:id="rId77"/>
      <p:boldItalic r:id="rId78"/>
    </p:embeddedFont>
    <p:embeddedFont>
      <p:font typeface="Calibri" panose="020F0502020204030204" pitchFamily="34" charset="0"/>
      <p:regular r:id="rId79"/>
      <p:bold r:id="rId80"/>
      <p:italic r:id="rId81"/>
      <p:boldItalic r:id="rId82"/>
    </p:embeddedFont>
    <p:embeddedFont>
      <p:font typeface="Chulabhorn Likit Display Medium" panose="00000600000000000000" pitchFamily="50" charset="-34"/>
      <p:regular r:id="rId83"/>
    </p:embeddedFont>
    <p:embeddedFont>
      <p:font typeface="JasmineUPC" panose="02020603050405020304" pitchFamily="18" charset="-34"/>
      <p:regular r:id="rId84"/>
      <p:bold r:id="rId85"/>
      <p:italic r:id="rId86"/>
      <p:boldItalic r:id="rId87"/>
    </p:embeddedFont>
    <p:embeddedFont>
      <p:font typeface="TH SarabunPSK" panose="020B0500040200020003" pitchFamily="34" charset="-34"/>
      <p:regular r:id="rId88"/>
      <p:bold r:id="rId89"/>
      <p:italic r:id="rId90"/>
      <p:boldItalic r:id="rId91"/>
    </p:embeddedFont>
  </p:embeddedFontLst>
  <p:defaultTextStyle>
    <a:defPPr>
      <a:defRPr lang="en-US"/>
    </a:defPPr>
    <a:lvl1pPr marL="0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1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4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CCD5"/>
    <a:srgbClr val="EEDAE5"/>
    <a:srgbClr val="DEBACE"/>
    <a:srgbClr val="B8CFDA"/>
    <a:srgbClr val="D0EBF0"/>
    <a:srgbClr val="F7E2D6"/>
    <a:srgbClr val="ECD7C6"/>
    <a:srgbClr val="E5C9B1"/>
    <a:srgbClr val="C3C8CF"/>
    <a:srgbClr val="F2E7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สไตล์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สไตล์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สไตล์สีอ่อน 3 - เน้น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สไตล์สีอ่อน 2 - เน้น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สไตล์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สไตล์สีอ่อน 1 - เน้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33" autoAdjust="0"/>
    <p:restoredTop sz="94322" autoAdjust="0"/>
  </p:normalViewPr>
  <p:slideViewPr>
    <p:cSldViewPr snapToGrid="0">
      <p:cViewPr varScale="1">
        <p:scale>
          <a:sx n="83" d="100"/>
          <a:sy n="83" d="100"/>
        </p:scale>
        <p:origin x="876" y="96"/>
      </p:cViewPr>
      <p:guideLst>
        <p:guide orient="horz" pos="18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4.fntdata"/><Relationship Id="rId68" Type="http://schemas.openxmlformats.org/officeDocument/2006/relationships/font" Target="fonts/font9.fntdata"/><Relationship Id="rId84" Type="http://schemas.openxmlformats.org/officeDocument/2006/relationships/font" Target="fonts/font25.fntdata"/><Relationship Id="rId89" Type="http://schemas.openxmlformats.org/officeDocument/2006/relationships/font" Target="fonts/font30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74" Type="http://schemas.openxmlformats.org/officeDocument/2006/relationships/font" Target="fonts/font15.fntdata"/><Relationship Id="rId79" Type="http://schemas.openxmlformats.org/officeDocument/2006/relationships/font" Target="fonts/font20.fntdata"/><Relationship Id="rId5" Type="http://schemas.openxmlformats.org/officeDocument/2006/relationships/slide" Target="slides/slide4.xml"/><Relationship Id="rId90" Type="http://schemas.openxmlformats.org/officeDocument/2006/relationships/font" Target="fonts/font31.fntdata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font" Target="fonts/font5.fntdata"/><Relationship Id="rId69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3.fntdata"/><Relationship Id="rId80" Type="http://schemas.openxmlformats.org/officeDocument/2006/relationships/font" Target="fonts/font21.fntdata"/><Relationship Id="rId85" Type="http://schemas.openxmlformats.org/officeDocument/2006/relationships/font" Target="fonts/font26.fntdata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67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3.fntdata"/><Relationship Id="rId70" Type="http://schemas.openxmlformats.org/officeDocument/2006/relationships/font" Target="fonts/font11.fntdata"/><Relationship Id="rId75" Type="http://schemas.openxmlformats.org/officeDocument/2006/relationships/font" Target="fonts/font16.fntdata"/><Relationship Id="rId83" Type="http://schemas.openxmlformats.org/officeDocument/2006/relationships/font" Target="fonts/font24.fntdata"/><Relationship Id="rId88" Type="http://schemas.openxmlformats.org/officeDocument/2006/relationships/font" Target="fonts/font29.fntdata"/><Relationship Id="rId91" Type="http://schemas.openxmlformats.org/officeDocument/2006/relationships/font" Target="fonts/font3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73" Type="http://schemas.openxmlformats.org/officeDocument/2006/relationships/font" Target="fonts/font14.fntdata"/><Relationship Id="rId78" Type="http://schemas.openxmlformats.org/officeDocument/2006/relationships/font" Target="fonts/font19.fntdata"/><Relationship Id="rId81" Type="http://schemas.openxmlformats.org/officeDocument/2006/relationships/font" Target="fonts/font22.fntdata"/><Relationship Id="rId86" Type="http://schemas.openxmlformats.org/officeDocument/2006/relationships/font" Target="fonts/font27.fntdata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7.fntdata"/><Relationship Id="rId7" Type="http://schemas.openxmlformats.org/officeDocument/2006/relationships/slide" Target="slides/slide6.xml"/><Relationship Id="rId71" Type="http://schemas.openxmlformats.org/officeDocument/2006/relationships/font" Target="fonts/font12.fntdata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7.fntdata"/><Relationship Id="rId87" Type="http://schemas.openxmlformats.org/officeDocument/2006/relationships/font" Target="fonts/font28.fntdata"/><Relationship Id="rId61" Type="http://schemas.openxmlformats.org/officeDocument/2006/relationships/font" Target="fonts/font2.fntdata"/><Relationship Id="rId82" Type="http://schemas.openxmlformats.org/officeDocument/2006/relationships/font" Target="fonts/font2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font" Target="fonts/font1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4B9390-73B4-42A4-A1B8-C274EE1CF1B7}" type="doc">
      <dgm:prSet loTypeId="urn:microsoft.com/office/officeart/2005/8/layout/vProcess5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E108110-5F87-4E71-92BB-28F4BE3C0FF8}">
      <dgm:prSet phldrT="[Text]" custT="1"/>
      <dgm:spPr>
        <a:solidFill>
          <a:srgbClr val="F5CAC3"/>
        </a:solidFill>
      </dgm:spPr>
      <dgm:t>
        <a:bodyPr/>
        <a:lstStyle/>
        <a:p>
          <a:pPr rtl="0"/>
          <a:r>
            <a:rPr lang="th-TH" sz="1600" b="1" spc="50" dirty="0" smtClean="0">
              <a:solidFill>
                <a:schemeClr val="tx1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rPr>
            <a:t>สอบยันสัญญาเงินให้กู้ยืมและทะเบียนคุมลูกหนี้ - เงิน</a:t>
          </a:r>
          <a:r>
            <a:rPr lang="th-TH" sz="1600" b="1" dirty="0" smtClean="0">
              <a:solidFill>
                <a:schemeClr val="tx1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rPr>
            <a:t>ให้กู้ยืม ระหว่าง อกส.จ. จังหวัดยโสธร กับอำเภอที่เข้าตรวจสอบ </a:t>
          </a:r>
          <a:endParaRPr lang="en-US" sz="1600" b="1" dirty="0">
            <a:solidFill>
              <a:schemeClr val="tx1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E7272026-6504-41CF-9CA2-D2CF7B6D828E}" type="parTrans" cxnId="{6437570E-28A5-402B-9A6B-72B5DC8915BB}">
      <dgm:prSet/>
      <dgm:spPr/>
      <dgm:t>
        <a:bodyPr/>
        <a:lstStyle/>
        <a:p>
          <a:endParaRPr lang="en-US" sz="1600" b="1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8FEFE087-452D-42AD-A318-18AE2AE9D831}" type="sibTrans" cxnId="{6437570E-28A5-402B-9A6B-72B5DC8915BB}">
      <dgm:prSet custT="1"/>
      <dgm:spPr>
        <a:solidFill>
          <a:schemeClr val="accent4">
            <a:lumMod val="50000"/>
            <a:alpha val="9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sz="1600" b="1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F5B41FDB-024B-4CD1-A238-183A16559F93}">
      <dgm:prSet phldrT="[Text]" custT="1"/>
      <dgm:spPr>
        <a:solidFill>
          <a:srgbClr val="FCF6BD"/>
        </a:solidFill>
      </dgm:spPr>
      <dgm:t>
        <a:bodyPr/>
        <a:lstStyle/>
        <a:p>
          <a:pPr rtl="0"/>
          <a:r>
            <a:rPr lang="th-TH" sz="1600" b="1" spc="-40" dirty="0" smtClean="0">
              <a:solidFill>
                <a:schemeClr val="tx1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rPr>
            <a:t>สอบยันกระบวนการปล่อยกู้และการโอนเงินให้กับผู้กู้ยืม</a:t>
          </a:r>
          <a:endParaRPr lang="en-US" sz="1600" b="1" dirty="0">
            <a:solidFill>
              <a:schemeClr val="tx1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04EBDC54-043C-4E5B-B8A8-5899B2081214}" type="parTrans" cxnId="{90FE58E4-9C1E-45C3-9AF4-2D8F19EA978D}">
      <dgm:prSet/>
      <dgm:spPr/>
      <dgm:t>
        <a:bodyPr/>
        <a:lstStyle/>
        <a:p>
          <a:endParaRPr lang="en-US" sz="1600" b="1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8569C9EB-B6C7-4C42-B7D1-5DE7E62741E9}" type="sibTrans" cxnId="{90FE58E4-9C1E-45C3-9AF4-2D8F19EA978D}">
      <dgm:prSet custT="1"/>
      <dgm:spPr>
        <a:solidFill>
          <a:schemeClr val="accent4">
            <a:lumMod val="50000"/>
            <a:alpha val="9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sz="1600" b="1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062E23DC-49F7-449B-9ADB-BBA0ACBC989D}">
      <dgm:prSet phldrT="[Text]" custT="1"/>
      <dgm:spPr>
        <a:solidFill>
          <a:srgbClr val="E8CAFA"/>
        </a:solidFill>
      </dgm:spPr>
      <dgm:t>
        <a:bodyPr/>
        <a:lstStyle/>
        <a:p>
          <a:pPr rtl="0"/>
          <a:r>
            <a:rPr lang="th-TH" sz="1600" b="1" dirty="0" smtClean="0">
              <a:solidFill>
                <a:schemeClr val="tx1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rPr>
            <a:t>ตรวจสอบความมีอยู่จริงของลูกหนี้ - เงินให้กู้ยืม </a:t>
          </a:r>
          <a:br>
            <a:rPr lang="th-TH" sz="1600" b="1" dirty="0" smtClean="0">
              <a:solidFill>
                <a:schemeClr val="tx1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rPr>
          </a:br>
          <a:r>
            <a:rPr lang="th-TH" sz="1600" b="1" spc="-80" baseline="0" dirty="0" smtClean="0">
              <a:solidFill>
                <a:schemeClr val="tx1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rPr>
            <a:t>โดยการสัมภาษณ์ลูกหนี้ผู้กู้ยืม และผู้กู้ร่วมในโครงการ</a:t>
          </a:r>
          <a:endParaRPr lang="en-US" sz="1600" b="1" dirty="0">
            <a:solidFill>
              <a:schemeClr val="tx1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E2418885-A008-444F-86C8-9879FA67505F}" type="parTrans" cxnId="{F354829C-A5B5-47D9-909F-5AE52F40CCE3}">
      <dgm:prSet/>
      <dgm:spPr/>
      <dgm:t>
        <a:bodyPr/>
        <a:lstStyle/>
        <a:p>
          <a:endParaRPr lang="en-US" sz="1600" b="1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09C67143-82BB-4714-81D9-C02EF5E5E8B2}" type="sibTrans" cxnId="{F354829C-A5B5-47D9-909F-5AE52F40CCE3}">
      <dgm:prSet/>
      <dgm:spPr/>
      <dgm:t>
        <a:bodyPr/>
        <a:lstStyle/>
        <a:p>
          <a:endParaRPr lang="en-US" sz="1600" b="1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FC4E26E7-D6D4-4115-A010-64ED93AF3406}">
      <dgm:prSet custT="1"/>
      <dgm:spPr>
        <a:solidFill>
          <a:srgbClr val="D0F4DE"/>
        </a:solidFill>
      </dgm:spPr>
      <dgm:t>
        <a:bodyPr/>
        <a:lstStyle/>
        <a:p>
          <a:r>
            <a:rPr lang="th-TH" sz="1600" b="1" dirty="0" smtClean="0">
              <a:solidFill>
                <a:schemeClr val="tx1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rPr>
            <a:t>สอบยันกระบวนการรับชำระเงิน และการบันทึกลดยอดลูกหนี้</a:t>
          </a:r>
          <a:br>
            <a:rPr lang="th-TH" sz="1600" b="1" dirty="0" smtClean="0">
              <a:solidFill>
                <a:schemeClr val="tx1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rPr>
          </a:br>
          <a:r>
            <a:rPr lang="th-TH" sz="1600" b="1" dirty="0" smtClean="0">
              <a:solidFill>
                <a:schemeClr val="tx1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rPr>
            <a:t>ในทะเบียนคุมลูกหนี้ - เงินให้กู้ยืม </a:t>
          </a:r>
          <a:endParaRPr lang="en-US" sz="1600" dirty="0">
            <a:solidFill>
              <a:schemeClr val="tx1"/>
            </a:solidFill>
          </a:endParaRPr>
        </a:p>
      </dgm:t>
    </dgm:pt>
    <dgm:pt modelId="{BDA021C7-D310-4523-9E9A-C40F357A75FD}" type="parTrans" cxnId="{9517FB40-A7A1-4CAF-9BF8-B1051FC54EEA}">
      <dgm:prSet/>
      <dgm:spPr/>
      <dgm:t>
        <a:bodyPr/>
        <a:lstStyle/>
        <a:p>
          <a:endParaRPr lang="en-US" sz="1600"/>
        </a:p>
      </dgm:t>
    </dgm:pt>
    <dgm:pt modelId="{BEDDC65F-1E21-4CF3-82FF-72E68077F52B}" type="sibTrans" cxnId="{9517FB40-A7A1-4CAF-9BF8-B1051FC54EEA}">
      <dgm:prSet custT="1"/>
      <dgm:spPr>
        <a:solidFill>
          <a:schemeClr val="accent4">
            <a:lumMod val="50000"/>
            <a:alpha val="9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sz="1600" b="1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66DE6E7C-DE9E-4AB7-B71F-D442986777BD}">
      <dgm:prSet custT="1"/>
      <dgm:spPr>
        <a:solidFill>
          <a:srgbClr val="BCE5FA"/>
        </a:solidFill>
      </dgm:spPr>
      <dgm:t>
        <a:bodyPr/>
        <a:lstStyle/>
        <a:p>
          <a:r>
            <a:rPr lang="th-TH" sz="1600" b="1" dirty="0" smtClean="0">
              <a:solidFill>
                <a:schemeClr val="tx1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rPr>
            <a:t>ตรวจสอบข้อมูลเบื้องต้นของลูกหนี้ที่มาขอกู้ยืมเงิน</a:t>
          </a:r>
          <a:br>
            <a:rPr lang="th-TH" sz="1600" b="1" dirty="0" smtClean="0">
              <a:solidFill>
                <a:schemeClr val="tx1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rPr>
          </a:br>
          <a:r>
            <a:rPr lang="th-TH" sz="1600" b="1" dirty="0" smtClean="0">
              <a:solidFill>
                <a:schemeClr val="tx1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rPr>
            <a:t>และปรับโครงสร้างหนี้ของลูกหนี้ - เงินให้กู้ยืม</a:t>
          </a:r>
          <a:endParaRPr lang="en-US" sz="1600" dirty="0">
            <a:solidFill>
              <a:schemeClr val="tx1"/>
            </a:solidFill>
          </a:endParaRPr>
        </a:p>
      </dgm:t>
    </dgm:pt>
    <dgm:pt modelId="{990BB353-1B1A-4565-9B32-BAC157357A5D}" type="parTrans" cxnId="{D951B82A-D06F-4F9F-8BC6-58D1DEA93855}">
      <dgm:prSet/>
      <dgm:spPr/>
      <dgm:t>
        <a:bodyPr/>
        <a:lstStyle/>
        <a:p>
          <a:endParaRPr lang="en-US" sz="1600"/>
        </a:p>
      </dgm:t>
    </dgm:pt>
    <dgm:pt modelId="{228F73D5-4CE7-4426-B373-511F075A0CB2}" type="sibTrans" cxnId="{D951B82A-D06F-4F9F-8BC6-58D1DEA93855}">
      <dgm:prSet custT="1"/>
      <dgm:spPr>
        <a:solidFill>
          <a:schemeClr val="accent4">
            <a:lumMod val="50000"/>
            <a:alpha val="9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sz="1600" b="1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2C4E8668-CF70-4CB0-9748-6ECE8945AC56}" type="pres">
      <dgm:prSet presAssocID="{DF4B9390-73B4-42A4-A1B8-C274EE1CF1B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05159D-CD9F-4055-809A-5C8C5DFBDA4C}" type="pres">
      <dgm:prSet presAssocID="{DF4B9390-73B4-42A4-A1B8-C274EE1CF1B7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0D76BB88-C5E6-418E-B281-78FF1DC841B2}" type="pres">
      <dgm:prSet presAssocID="{DF4B9390-73B4-42A4-A1B8-C274EE1CF1B7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F1378-57A9-4009-B475-F1318349ACC7}" type="pres">
      <dgm:prSet presAssocID="{DF4B9390-73B4-42A4-A1B8-C274EE1CF1B7}" presName="FiveNodes_2" presStyleLbl="node1" presStyleIdx="1" presStyleCnt="5" custScaleY="784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07FC07-3CF3-469E-9CBD-26CA272E5A80}" type="pres">
      <dgm:prSet presAssocID="{DF4B9390-73B4-42A4-A1B8-C274EE1CF1B7}" presName="FiveNodes_3" presStyleLbl="node1" presStyleIdx="2" presStyleCnt="5" custLinFactNeighborX="-708" custLinFactNeighborY="-81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B906B7-A395-418F-81AB-F59433216A56}" type="pres">
      <dgm:prSet presAssocID="{DF4B9390-73B4-42A4-A1B8-C274EE1CF1B7}" presName="FiveNodes_4" presStyleLbl="node1" presStyleIdx="3" presStyleCnt="5" custScaleX="96090" custScaleY="95267" custLinFactNeighborX="-1151" custLinFactNeighborY="-75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B337CB-3FCC-4094-8BA4-0B8208E7E1E8}" type="pres">
      <dgm:prSet presAssocID="{DF4B9390-73B4-42A4-A1B8-C274EE1CF1B7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A9CCCC-D3E9-46CC-BE7F-5278A4353C77}" type="pres">
      <dgm:prSet presAssocID="{DF4B9390-73B4-42A4-A1B8-C274EE1CF1B7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BB590B-D28B-4A11-B8BA-C8A9FC3DD17D}" type="pres">
      <dgm:prSet presAssocID="{DF4B9390-73B4-42A4-A1B8-C274EE1CF1B7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86E627-059B-4CBD-B458-290D29BC4D96}" type="pres">
      <dgm:prSet presAssocID="{DF4B9390-73B4-42A4-A1B8-C274EE1CF1B7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0D8C9A-B1BD-4961-8C4A-54D872ACE445}" type="pres">
      <dgm:prSet presAssocID="{DF4B9390-73B4-42A4-A1B8-C274EE1CF1B7}" presName="FiveConn_4-5" presStyleLbl="fgAccFollowNode1" presStyleIdx="3" presStyleCnt="4" custLinFactNeighborX="-45369" custLinFactNeighborY="-50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41E61A-F4E8-4014-9595-C7C1908F361F}" type="pres">
      <dgm:prSet presAssocID="{DF4B9390-73B4-42A4-A1B8-C274EE1CF1B7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0BE27D-F3F0-4026-8A07-CC8A96A75DD5}" type="pres">
      <dgm:prSet presAssocID="{DF4B9390-73B4-42A4-A1B8-C274EE1CF1B7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AA59D0-3130-4240-A0DD-8D1B192DAAEE}" type="pres">
      <dgm:prSet presAssocID="{DF4B9390-73B4-42A4-A1B8-C274EE1CF1B7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8D847C-1628-4349-BCBC-5399377C445E}" type="pres">
      <dgm:prSet presAssocID="{DF4B9390-73B4-42A4-A1B8-C274EE1CF1B7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C483D2-DC2C-4F6D-8ADC-AE6B14518B55}" type="pres">
      <dgm:prSet presAssocID="{DF4B9390-73B4-42A4-A1B8-C274EE1CF1B7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DE31B6-AEB2-4159-A87C-A049179F815E}" type="presOf" srcId="{8569C9EB-B6C7-4C42-B7D1-5DE7E62741E9}" destId="{C3BB590B-D28B-4A11-B8BA-C8A9FC3DD17D}" srcOrd="0" destOrd="0" presId="urn:microsoft.com/office/officeart/2005/8/layout/vProcess5"/>
    <dgm:cxn modelId="{0228C491-9AA0-4C11-A7D6-3DBA1FC508AE}" type="presOf" srcId="{66DE6E7C-DE9E-4AB7-B71F-D442986777BD}" destId="{D0B906B7-A395-418F-81AB-F59433216A56}" srcOrd="0" destOrd="0" presId="urn:microsoft.com/office/officeart/2005/8/layout/vProcess5"/>
    <dgm:cxn modelId="{6437570E-28A5-402B-9A6B-72B5DC8915BB}" srcId="{DF4B9390-73B4-42A4-A1B8-C274EE1CF1B7}" destId="{4E108110-5F87-4E71-92BB-28F4BE3C0FF8}" srcOrd="0" destOrd="0" parTransId="{E7272026-6504-41CF-9CA2-D2CF7B6D828E}" sibTransId="{8FEFE087-452D-42AD-A318-18AE2AE9D831}"/>
    <dgm:cxn modelId="{EC2C918A-F282-4FB6-87EC-C66BE1E8D598}" type="presOf" srcId="{DF4B9390-73B4-42A4-A1B8-C274EE1CF1B7}" destId="{2C4E8668-CF70-4CB0-9748-6ECE8945AC56}" srcOrd="0" destOrd="0" presId="urn:microsoft.com/office/officeart/2005/8/layout/vProcess5"/>
    <dgm:cxn modelId="{8115B74E-FA84-4232-994A-99AE4F94443B}" type="presOf" srcId="{062E23DC-49F7-449B-9ADB-BBA0ACBC989D}" destId="{FAB337CB-3FCC-4094-8BA4-0B8208E7E1E8}" srcOrd="0" destOrd="0" presId="urn:microsoft.com/office/officeart/2005/8/layout/vProcess5"/>
    <dgm:cxn modelId="{9517FB40-A7A1-4CAF-9BF8-B1051FC54EEA}" srcId="{DF4B9390-73B4-42A4-A1B8-C274EE1CF1B7}" destId="{FC4E26E7-D6D4-4115-A010-64ED93AF3406}" srcOrd="2" destOrd="0" parTransId="{BDA021C7-D310-4523-9E9A-C40F357A75FD}" sibTransId="{BEDDC65F-1E21-4CF3-82FF-72E68077F52B}"/>
    <dgm:cxn modelId="{71E0E8C2-8A0B-4846-B996-92456C4E0F0F}" type="presOf" srcId="{4E108110-5F87-4E71-92BB-28F4BE3C0FF8}" destId="{0D76BB88-C5E6-418E-B281-78FF1DC841B2}" srcOrd="0" destOrd="0" presId="urn:microsoft.com/office/officeart/2005/8/layout/vProcess5"/>
    <dgm:cxn modelId="{FEA17FF4-865E-4B18-AB74-E08C7A21EB65}" type="presOf" srcId="{FC4E26E7-D6D4-4115-A010-64ED93AF3406}" destId="{F507FC07-3CF3-469E-9CBD-26CA272E5A80}" srcOrd="0" destOrd="0" presId="urn:microsoft.com/office/officeart/2005/8/layout/vProcess5"/>
    <dgm:cxn modelId="{5319578A-04A3-43ED-8CB8-AE3D6A788B7A}" type="presOf" srcId="{F5B41FDB-024B-4CD1-A238-183A16559F93}" destId="{830BE27D-F3F0-4026-8A07-CC8A96A75DD5}" srcOrd="1" destOrd="0" presId="urn:microsoft.com/office/officeart/2005/8/layout/vProcess5"/>
    <dgm:cxn modelId="{48A78E8F-29C7-4D92-A241-403A764F3952}" type="presOf" srcId="{062E23DC-49F7-449B-9ADB-BBA0ACBC989D}" destId="{8BC483D2-DC2C-4F6D-8ADC-AE6B14518B55}" srcOrd="1" destOrd="0" presId="urn:microsoft.com/office/officeart/2005/8/layout/vProcess5"/>
    <dgm:cxn modelId="{DBAD979F-7B47-4477-89F3-F211032CF8D1}" type="presOf" srcId="{FC4E26E7-D6D4-4115-A010-64ED93AF3406}" destId="{55AA59D0-3130-4240-A0DD-8D1B192DAAEE}" srcOrd="1" destOrd="0" presId="urn:microsoft.com/office/officeart/2005/8/layout/vProcess5"/>
    <dgm:cxn modelId="{D951B82A-D06F-4F9F-8BC6-58D1DEA93855}" srcId="{DF4B9390-73B4-42A4-A1B8-C274EE1CF1B7}" destId="{66DE6E7C-DE9E-4AB7-B71F-D442986777BD}" srcOrd="3" destOrd="0" parTransId="{990BB353-1B1A-4565-9B32-BAC157357A5D}" sibTransId="{228F73D5-4CE7-4426-B373-511F075A0CB2}"/>
    <dgm:cxn modelId="{9720F99B-BE0D-40B3-A7BD-1A7E12395D3F}" type="presOf" srcId="{228F73D5-4CE7-4426-B373-511F075A0CB2}" destId="{640D8C9A-B1BD-4961-8C4A-54D872ACE445}" srcOrd="0" destOrd="0" presId="urn:microsoft.com/office/officeart/2005/8/layout/vProcess5"/>
    <dgm:cxn modelId="{9DA0F07D-217C-4FBA-99BE-FF42F59E64F5}" type="presOf" srcId="{66DE6E7C-DE9E-4AB7-B71F-D442986777BD}" destId="{B98D847C-1628-4349-BCBC-5399377C445E}" srcOrd="1" destOrd="0" presId="urn:microsoft.com/office/officeart/2005/8/layout/vProcess5"/>
    <dgm:cxn modelId="{0D45F7D7-1856-4240-BA94-86D916699909}" type="presOf" srcId="{8FEFE087-452D-42AD-A318-18AE2AE9D831}" destId="{1CA9CCCC-D3E9-46CC-BE7F-5278A4353C77}" srcOrd="0" destOrd="0" presId="urn:microsoft.com/office/officeart/2005/8/layout/vProcess5"/>
    <dgm:cxn modelId="{FE8650E6-11EA-4E09-AF2F-1B24B609926B}" type="presOf" srcId="{4E108110-5F87-4E71-92BB-28F4BE3C0FF8}" destId="{0541E61A-F4E8-4014-9595-C7C1908F361F}" srcOrd="1" destOrd="0" presId="urn:microsoft.com/office/officeart/2005/8/layout/vProcess5"/>
    <dgm:cxn modelId="{F354829C-A5B5-47D9-909F-5AE52F40CCE3}" srcId="{DF4B9390-73B4-42A4-A1B8-C274EE1CF1B7}" destId="{062E23DC-49F7-449B-9ADB-BBA0ACBC989D}" srcOrd="4" destOrd="0" parTransId="{E2418885-A008-444F-86C8-9879FA67505F}" sibTransId="{09C67143-82BB-4714-81D9-C02EF5E5E8B2}"/>
    <dgm:cxn modelId="{90FE58E4-9C1E-45C3-9AF4-2D8F19EA978D}" srcId="{DF4B9390-73B4-42A4-A1B8-C274EE1CF1B7}" destId="{F5B41FDB-024B-4CD1-A238-183A16559F93}" srcOrd="1" destOrd="0" parTransId="{04EBDC54-043C-4E5B-B8A8-5899B2081214}" sibTransId="{8569C9EB-B6C7-4C42-B7D1-5DE7E62741E9}"/>
    <dgm:cxn modelId="{53B6F499-AD48-4485-98CD-CA8674B456C7}" type="presOf" srcId="{BEDDC65F-1E21-4CF3-82FF-72E68077F52B}" destId="{B786E627-059B-4CBD-B458-290D29BC4D96}" srcOrd="0" destOrd="0" presId="urn:microsoft.com/office/officeart/2005/8/layout/vProcess5"/>
    <dgm:cxn modelId="{276293BF-39CB-4BB6-8BE2-ECF4594B6D2B}" type="presOf" srcId="{F5B41FDB-024B-4CD1-A238-183A16559F93}" destId="{569F1378-57A9-4009-B475-F1318349ACC7}" srcOrd="0" destOrd="0" presId="urn:microsoft.com/office/officeart/2005/8/layout/vProcess5"/>
    <dgm:cxn modelId="{15FE922C-7628-462D-BF3B-ADD73FFEA2F5}" type="presParOf" srcId="{2C4E8668-CF70-4CB0-9748-6ECE8945AC56}" destId="{6F05159D-CD9F-4055-809A-5C8C5DFBDA4C}" srcOrd="0" destOrd="0" presId="urn:microsoft.com/office/officeart/2005/8/layout/vProcess5"/>
    <dgm:cxn modelId="{2D16F7A5-20E3-44F2-926C-1C771AC5FA07}" type="presParOf" srcId="{2C4E8668-CF70-4CB0-9748-6ECE8945AC56}" destId="{0D76BB88-C5E6-418E-B281-78FF1DC841B2}" srcOrd="1" destOrd="0" presId="urn:microsoft.com/office/officeart/2005/8/layout/vProcess5"/>
    <dgm:cxn modelId="{9BAEC321-E834-4B14-B248-D427FA56D5C9}" type="presParOf" srcId="{2C4E8668-CF70-4CB0-9748-6ECE8945AC56}" destId="{569F1378-57A9-4009-B475-F1318349ACC7}" srcOrd="2" destOrd="0" presId="urn:microsoft.com/office/officeart/2005/8/layout/vProcess5"/>
    <dgm:cxn modelId="{0F93710E-8A0D-4C05-806B-6A37E2EEDD9E}" type="presParOf" srcId="{2C4E8668-CF70-4CB0-9748-6ECE8945AC56}" destId="{F507FC07-3CF3-469E-9CBD-26CA272E5A80}" srcOrd="3" destOrd="0" presId="urn:microsoft.com/office/officeart/2005/8/layout/vProcess5"/>
    <dgm:cxn modelId="{9F600AE9-1F92-4CFE-9101-B694D2441F7D}" type="presParOf" srcId="{2C4E8668-CF70-4CB0-9748-6ECE8945AC56}" destId="{D0B906B7-A395-418F-81AB-F59433216A56}" srcOrd="4" destOrd="0" presId="urn:microsoft.com/office/officeart/2005/8/layout/vProcess5"/>
    <dgm:cxn modelId="{81738DB9-C2E7-4945-9E2E-296E8D4C291D}" type="presParOf" srcId="{2C4E8668-CF70-4CB0-9748-6ECE8945AC56}" destId="{FAB337CB-3FCC-4094-8BA4-0B8208E7E1E8}" srcOrd="5" destOrd="0" presId="urn:microsoft.com/office/officeart/2005/8/layout/vProcess5"/>
    <dgm:cxn modelId="{FCC178A9-3A58-4C45-9E60-EE65ECD3DD4D}" type="presParOf" srcId="{2C4E8668-CF70-4CB0-9748-6ECE8945AC56}" destId="{1CA9CCCC-D3E9-46CC-BE7F-5278A4353C77}" srcOrd="6" destOrd="0" presId="urn:microsoft.com/office/officeart/2005/8/layout/vProcess5"/>
    <dgm:cxn modelId="{B6914297-1F6C-42F1-9762-93550DAF4DE4}" type="presParOf" srcId="{2C4E8668-CF70-4CB0-9748-6ECE8945AC56}" destId="{C3BB590B-D28B-4A11-B8BA-C8A9FC3DD17D}" srcOrd="7" destOrd="0" presId="urn:microsoft.com/office/officeart/2005/8/layout/vProcess5"/>
    <dgm:cxn modelId="{DCEF2F79-7D75-474E-9A67-212B4E5968FD}" type="presParOf" srcId="{2C4E8668-CF70-4CB0-9748-6ECE8945AC56}" destId="{B786E627-059B-4CBD-B458-290D29BC4D96}" srcOrd="8" destOrd="0" presId="urn:microsoft.com/office/officeart/2005/8/layout/vProcess5"/>
    <dgm:cxn modelId="{86D9F071-47E7-4195-9E9E-BEF49EB10396}" type="presParOf" srcId="{2C4E8668-CF70-4CB0-9748-6ECE8945AC56}" destId="{640D8C9A-B1BD-4961-8C4A-54D872ACE445}" srcOrd="9" destOrd="0" presId="urn:microsoft.com/office/officeart/2005/8/layout/vProcess5"/>
    <dgm:cxn modelId="{1F310F66-2B7C-4D61-8E41-2206A22B1199}" type="presParOf" srcId="{2C4E8668-CF70-4CB0-9748-6ECE8945AC56}" destId="{0541E61A-F4E8-4014-9595-C7C1908F361F}" srcOrd="10" destOrd="0" presId="urn:microsoft.com/office/officeart/2005/8/layout/vProcess5"/>
    <dgm:cxn modelId="{563A9FFF-96B7-4618-A70C-B66C859D2F4D}" type="presParOf" srcId="{2C4E8668-CF70-4CB0-9748-6ECE8945AC56}" destId="{830BE27D-F3F0-4026-8A07-CC8A96A75DD5}" srcOrd="11" destOrd="0" presId="urn:microsoft.com/office/officeart/2005/8/layout/vProcess5"/>
    <dgm:cxn modelId="{B28A9B2C-1D19-4FE0-AD5E-B251902509CC}" type="presParOf" srcId="{2C4E8668-CF70-4CB0-9748-6ECE8945AC56}" destId="{55AA59D0-3130-4240-A0DD-8D1B192DAAEE}" srcOrd="12" destOrd="0" presId="urn:microsoft.com/office/officeart/2005/8/layout/vProcess5"/>
    <dgm:cxn modelId="{FCE6A972-4803-4793-907E-368EA459FB0C}" type="presParOf" srcId="{2C4E8668-CF70-4CB0-9748-6ECE8945AC56}" destId="{B98D847C-1628-4349-BCBC-5399377C445E}" srcOrd="13" destOrd="0" presId="urn:microsoft.com/office/officeart/2005/8/layout/vProcess5"/>
    <dgm:cxn modelId="{432A30AF-98E0-449B-8605-B0226DF32E1C}" type="presParOf" srcId="{2C4E8668-CF70-4CB0-9748-6ECE8945AC56}" destId="{8BC483D2-DC2C-4F6D-8ADC-AE6B14518B55}" srcOrd="14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6BB88-C5E6-418E-B281-78FF1DC841B2}">
      <dsp:nvSpPr>
        <dsp:cNvPr id="0" name=""/>
        <dsp:cNvSpPr/>
      </dsp:nvSpPr>
      <dsp:spPr>
        <a:xfrm>
          <a:off x="0" y="0"/>
          <a:ext cx="6542455" cy="762490"/>
        </a:xfrm>
        <a:prstGeom prst="roundRect">
          <a:avLst>
            <a:gd name="adj" fmla="val 10000"/>
          </a:avLst>
        </a:prstGeom>
        <a:solidFill>
          <a:srgbClr val="F5CAC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spc="50" dirty="0" smtClean="0">
              <a:solidFill>
                <a:schemeClr val="tx1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rPr>
            <a:t>สอบยันสัญญาเงินให้กู้ยืมและทะเบียนคุมลูกหนี้ - เงิน</a:t>
          </a:r>
          <a:r>
            <a:rPr lang="th-TH" sz="1600" b="1" kern="1200" dirty="0" smtClean="0">
              <a:solidFill>
                <a:schemeClr val="tx1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rPr>
            <a:t>ให้กู้ยืม ระหว่าง อกส.จ. จังหวัดยโสธร กับอำเภอที่เข้าตรวจสอบ </a:t>
          </a:r>
          <a:endParaRPr lang="en-US" sz="1600" b="1" kern="1200" dirty="0">
            <a:solidFill>
              <a:schemeClr val="tx1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sp:txBody>
      <dsp:txXfrm>
        <a:off x="22333" y="22333"/>
        <a:ext cx="5630455" cy="717824"/>
      </dsp:txXfrm>
    </dsp:sp>
    <dsp:sp modelId="{569F1378-57A9-4009-B475-F1318349ACC7}">
      <dsp:nvSpPr>
        <dsp:cNvPr id="0" name=""/>
        <dsp:cNvSpPr/>
      </dsp:nvSpPr>
      <dsp:spPr>
        <a:xfrm>
          <a:off x="488559" y="950489"/>
          <a:ext cx="6542455" cy="598296"/>
        </a:xfrm>
        <a:prstGeom prst="roundRect">
          <a:avLst>
            <a:gd name="adj" fmla="val 10000"/>
          </a:avLst>
        </a:prstGeom>
        <a:solidFill>
          <a:srgbClr val="FCF6B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spc="-40" dirty="0" smtClean="0">
              <a:solidFill>
                <a:schemeClr val="tx1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rPr>
            <a:t>สอบยันกระบวนการปล่อยกู้และการโอนเงินให้กับผู้กู้ยืม</a:t>
          </a:r>
          <a:endParaRPr lang="en-US" sz="1600" b="1" kern="1200" dirty="0">
            <a:solidFill>
              <a:schemeClr val="tx1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sp:txBody>
      <dsp:txXfrm>
        <a:off x="506082" y="968012"/>
        <a:ext cx="5523230" cy="563250"/>
      </dsp:txXfrm>
    </dsp:sp>
    <dsp:sp modelId="{F507FC07-3CF3-469E-9CBD-26CA272E5A80}">
      <dsp:nvSpPr>
        <dsp:cNvPr id="0" name=""/>
        <dsp:cNvSpPr/>
      </dsp:nvSpPr>
      <dsp:spPr>
        <a:xfrm>
          <a:off x="930799" y="1674374"/>
          <a:ext cx="6542455" cy="762490"/>
        </a:xfrm>
        <a:prstGeom prst="roundRect">
          <a:avLst>
            <a:gd name="adj" fmla="val 10000"/>
          </a:avLst>
        </a:prstGeom>
        <a:solidFill>
          <a:srgbClr val="D0F4DE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chemeClr val="tx1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rPr>
            <a:t>สอบยันกระบวนการรับชำระเงิน และการบันทึกลดยอดลูกหนี้</a:t>
          </a:r>
          <a:br>
            <a:rPr lang="th-TH" sz="1600" b="1" kern="1200" dirty="0" smtClean="0">
              <a:solidFill>
                <a:schemeClr val="tx1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rPr>
          </a:br>
          <a:r>
            <a:rPr lang="th-TH" sz="1600" b="1" kern="1200" dirty="0" smtClean="0">
              <a:solidFill>
                <a:schemeClr val="tx1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rPr>
            <a:t>ในทะเบียนคุมลูกหนี้ - เงินให้กู้ยืม 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953132" y="1696707"/>
        <a:ext cx="5513610" cy="717824"/>
      </dsp:txXfrm>
    </dsp:sp>
    <dsp:sp modelId="{D0B906B7-A395-418F-81AB-F59433216A56}">
      <dsp:nvSpPr>
        <dsp:cNvPr id="0" name=""/>
        <dsp:cNvSpPr/>
      </dsp:nvSpPr>
      <dsp:spPr>
        <a:xfrm>
          <a:off x="1518281" y="2565348"/>
          <a:ext cx="6286645" cy="726402"/>
        </a:xfrm>
        <a:prstGeom prst="roundRect">
          <a:avLst>
            <a:gd name="adj" fmla="val 10000"/>
          </a:avLst>
        </a:prstGeom>
        <a:solidFill>
          <a:srgbClr val="BCE5FA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chemeClr val="tx1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rPr>
            <a:t>ตรวจสอบข้อมูลเบื้องต้นของลูกหนี้ที่มาขอกู้ยืมเงิน</a:t>
          </a:r>
          <a:br>
            <a:rPr lang="th-TH" sz="1600" b="1" kern="1200" dirty="0" smtClean="0">
              <a:solidFill>
                <a:schemeClr val="tx1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rPr>
          </a:br>
          <a:r>
            <a:rPr lang="th-TH" sz="1600" b="1" kern="1200" dirty="0" smtClean="0">
              <a:solidFill>
                <a:schemeClr val="tx1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rPr>
            <a:t>และปรับโครงสร้างหนี้ของลูกหนี้ - เงินให้กู้ยืม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1539557" y="2586624"/>
        <a:ext cx="5298395" cy="683850"/>
      </dsp:txXfrm>
    </dsp:sp>
    <dsp:sp modelId="{FAB337CB-3FCC-4094-8BA4-0B8208E7E1E8}">
      <dsp:nvSpPr>
        <dsp:cNvPr id="0" name=""/>
        <dsp:cNvSpPr/>
      </dsp:nvSpPr>
      <dsp:spPr>
        <a:xfrm>
          <a:off x="1954239" y="3473569"/>
          <a:ext cx="6542455" cy="762490"/>
        </a:xfrm>
        <a:prstGeom prst="roundRect">
          <a:avLst>
            <a:gd name="adj" fmla="val 10000"/>
          </a:avLst>
        </a:prstGeom>
        <a:solidFill>
          <a:srgbClr val="E8CAFA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chemeClr val="tx1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rPr>
            <a:t>ตรวจสอบความมีอยู่จริงของลูกหนี้ - เงินให้กู้ยืม </a:t>
          </a:r>
          <a:br>
            <a:rPr lang="th-TH" sz="1600" b="1" kern="1200" dirty="0" smtClean="0">
              <a:solidFill>
                <a:schemeClr val="tx1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rPr>
          </a:br>
          <a:r>
            <a:rPr lang="th-TH" sz="1600" b="1" kern="1200" spc="-80" baseline="0" dirty="0" smtClean="0">
              <a:solidFill>
                <a:schemeClr val="tx1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rPr>
            <a:t>โดยการสัมภาษณ์ลูกหนี้ผู้กู้ยืม และผู้กู้ร่วมในโครงการ</a:t>
          </a:r>
          <a:endParaRPr lang="en-US" sz="1600" b="1" kern="1200" dirty="0">
            <a:solidFill>
              <a:schemeClr val="tx1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sp:txBody>
      <dsp:txXfrm>
        <a:off x="1976572" y="3495902"/>
        <a:ext cx="5513610" cy="717824"/>
      </dsp:txXfrm>
    </dsp:sp>
    <dsp:sp modelId="{1CA9CCCC-D3E9-46CC-BE7F-5278A4353C77}">
      <dsp:nvSpPr>
        <dsp:cNvPr id="0" name=""/>
        <dsp:cNvSpPr/>
      </dsp:nvSpPr>
      <dsp:spPr>
        <a:xfrm>
          <a:off x="6046836" y="557041"/>
          <a:ext cx="495619" cy="49561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lumMod val="50000"/>
            <a:alpha val="9000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sp:txBody>
      <dsp:txXfrm>
        <a:off x="6158350" y="557041"/>
        <a:ext cx="272591" cy="372953"/>
      </dsp:txXfrm>
    </dsp:sp>
    <dsp:sp modelId="{C3BB590B-D28B-4A11-B8BA-C8A9FC3DD17D}">
      <dsp:nvSpPr>
        <dsp:cNvPr id="0" name=""/>
        <dsp:cNvSpPr/>
      </dsp:nvSpPr>
      <dsp:spPr>
        <a:xfrm>
          <a:off x="6535396" y="1425434"/>
          <a:ext cx="495619" cy="49561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lumMod val="50000"/>
            <a:alpha val="9000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sp:txBody>
      <dsp:txXfrm>
        <a:off x="6646910" y="1425434"/>
        <a:ext cx="272591" cy="372953"/>
      </dsp:txXfrm>
    </dsp:sp>
    <dsp:sp modelId="{B786E627-059B-4CBD-B458-290D29BC4D96}">
      <dsp:nvSpPr>
        <dsp:cNvPr id="0" name=""/>
        <dsp:cNvSpPr/>
      </dsp:nvSpPr>
      <dsp:spPr>
        <a:xfrm>
          <a:off x="7023956" y="2281118"/>
          <a:ext cx="495619" cy="49561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lumMod val="50000"/>
            <a:alpha val="9000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sp:txBody>
      <dsp:txXfrm>
        <a:off x="7135470" y="2281118"/>
        <a:ext cx="272591" cy="372953"/>
      </dsp:txXfrm>
    </dsp:sp>
    <dsp:sp modelId="{640D8C9A-B1BD-4961-8C4A-54D872ACE445}">
      <dsp:nvSpPr>
        <dsp:cNvPr id="0" name=""/>
        <dsp:cNvSpPr/>
      </dsp:nvSpPr>
      <dsp:spPr>
        <a:xfrm>
          <a:off x="7287658" y="3133137"/>
          <a:ext cx="495619" cy="49561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lumMod val="50000"/>
            <a:alpha val="9000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sp:txBody>
      <dsp:txXfrm>
        <a:off x="7399172" y="3133137"/>
        <a:ext cx="272591" cy="3729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902076" y="4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A74C7-ACB0-4EC4-AC49-EABDB89AEE9D}" type="datetimeFigureOut">
              <a:rPr lang="th-TH" smtClean="0"/>
              <a:t>13/12/65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520241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902076" y="9520241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E47EA-5A7A-4822-8210-06A4D03C7C3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5151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2076" y="4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8BFDC-ECE7-43E2-87D2-133B36FE0225}" type="datetimeFigureOut">
              <a:rPr lang="th-TH" smtClean="0"/>
              <a:t>13/12/65</a:t>
            </a:fld>
            <a:endParaRPr lang="th-TH" dirty="0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0950"/>
            <a:ext cx="6013450" cy="3382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975" y="4822827"/>
            <a:ext cx="5511800" cy="394652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520242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902076" y="9520242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F51A1-A190-4FE8-BD22-59A8BF5E5BA7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7972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41693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93529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01509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50281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816567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377032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732890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345863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56210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926490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83873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656578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0195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179132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313632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819589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951368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618940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066064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428491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409572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14526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479908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423794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970304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147188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43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83109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44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67329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45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787300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46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64751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798529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396828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49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49993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937099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50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91074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52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86423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348188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8209182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2528424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52376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51630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08113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13716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922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61835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935302"/>
            <a:ext cx="7620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3001698"/>
            <a:ext cx="7620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13/12/65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375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13/12/65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12967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304271"/>
            <a:ext cx="2190750" cy="484319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304271"/>
            <a:ext cx="6445250" cy="4843198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13/12/65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06994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BD163A-A41B-4C9B-B076-E7EDB8A8DB7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19392" y="1710450"/>
            <a:ext cx="2829667" cy="2786483"/>
          </a:xfrm>
          <a:custGeom>
            <a:avLst/>
            <a:gdLst>
              <a:gd name="connsiteX0" fmla="*/ 1288249 w 3395600"/>
              <a:gd name="connsiteY0" fmla="*/ 0 h 3343780"/>
              <a:gd name="connsiteX1" fmla="*/ 1305708 w 3395600"/>
              <a:gd name="connsiteY1" fmla="*/ 32167 h 3343780"/>
              <a:gd name="connsiteX2" fmla="*/ 1697801 w 3395600"/>
              <a:gd name="connsiteY2" fmla="*/ 240641 h 3343780"/>
              <a:gd name="connsiteX3" fmla="*/ 2089893 w 3395600"/>
              <a:gd name="connsiteY3" fmla="*/ 32167 h 3343780"/>
              <a:gd name="connsiteX4" fmla="*/ 2107353 w 3395600"/>
              <a:gd name="connsiteY4" fmla="*/ 0 h 3343780"/>
              <a:gd name="connsiteX5" fmla="*/ 2202673 w 3395600"/>
              <a:gd name="connsiteY5" fmla="*/ 24510 h 3343780"/>
              <a:gd name="connsiteX6" fmla="*/ 3395600 w 3395600"/>
              <a:gd name="connsiteY6" fmla="*/ 1645980 h 3343780"/>
              <a:gd name="connsiteX7" fmla="*/ 1697800 w 3395600"/>
              <a:gd name="connsiteY7" fmla="*/ 3343780 h 3343780"/>
              <a:gd name="connsiteX8" fmla="*/ 0 w 3395600"/>
              <a:gd name="connsiteY8" fmla="*/ 1645980 h 3343780"/>
              <a:gd name="connsiteX9" fmla="*/ 1192927 w 3395600"/>
              <a:gd name="connsiteY9" fmla="*/ 24510 h 3343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95600" h="3343780">
                <a:moveTo>
                  <a:pt x="1288249" y="0"/>
                </a:moveTo>
                <a:lnTo>
                  <a:pt x="1305708" y="32167"/>
                </a:lnTo>
                <a:cubicBezTo>
                  <a:pt x="1390683" y="157945"/>
                  <a:pt x="1534584" y="240641"/>
                  <a:pt x="1697801" y="240641"/>
                </a:cubicBezTo>
                <a:cubicBezTo>
                  <a:pt x="1861018" y="240641"/>
                  <a:pt x="2004920" y="157945"/>
                  <a:pt x="2089893" y="32167"/>
                </a:cubicBezTo>
                <a:lnTo>
                  <a:pt x="2107353" y="0"/>
                </a:lnTo>
                <a:lnTo>
                  <a:pt x="2202673" y="24510"/>
                </a:lnTo>
                <a:cubicBezTo>
                  <a:pt x="2893795" y="239471"/>
                  <a:pt x="3395600" y="884125"/>
                  <a:pt x="3395600" y="1645980"/>
                </a:cubicBezTo>
                <a:cubicBezTo>
                  <a:pt x="3395600" y="2583649"/>
                  <a:pt x="2635469" y="3343780"/>
                  <a:pt x="1697800" y="3343780"/>
                </a:cubicBezTo>
                <a:cubicBezTo>
                  <a:pt x="760131" y="3343780"/>
                  <a:pt x="0" y="2583649"/>
                  <a:pt x="0" y="1645980"/>
                </a:cubicBezTo>
                <a:cubicBezTo>
                  <a:pt x="0" y="884125"/>
                  <a:pt x="501806" y="239471"/>
                  <a:pt x="1192927" y="2451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5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998883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13/12/65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4676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424782"/>
            <a:ext cx="8763000" cy="237728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3824553"/>
            <a:ext cx="8763000" cy="125015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13/12/65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3449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521354"/>
            <a:ext cx="4318000" cy="3626115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521354"/>
            <a:ext cx="4318000" cy="3626115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13/12/65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66159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304271"/>
            <a:ext cx="8763000" cy="110463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400969"/>
            <a:ext cx="4298156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087563"/>
            <a:ext cx="4298156" cy="3070490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400969"/>
            <a:ext cx="4319323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087563"/>
            <a:ext cx="4319323" cy="3070490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13/12/65</a:t>
            </a:fld>
            <a:endParaRPr lang="th-T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8374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13/12/65</a:t>
            </a:fld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92608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13/12/65</a:t>
            </a:fld>
            <a:endParaRPr lang="th-T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37967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822855"/>
            <a:ext cx="5143500" cy="406135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13/12/65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16697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19323" y="822855"/>
            <a:ext cx="5143500" cy="4061354"/>
          </a:xfrm>
        </p:spPr>
        <p:txBody>
          <a:bodyPr anchor="t"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13/12/65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824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1521354"/>
            <a:ext cx="87630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070FC-0B66-45F4-862E-AC35BDE9927B}" type="datetimeFigureOut">
              <a:rPr lang="th-TH" smtClean="0"/>
              <a:t>13/12/65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8303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2" r:id="rId12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13.jpg"/><Relationship Id="rId10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3.jp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15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รูปแบบอิสระ: รูปร่าง 47">
            <a:extLst>
              <a:ext uri="{FF2B5EF4-FFF2-40B4-BE49-F238E27FC236}">
                <a16:creationId xmlns:a16="http://schemas.microsoft.com/office/drawing/2014/main" id="{29036FF3-7A27-455C-9CA3-A5012948D940}"/>
              </a:ext>
            </a:extLst>
          </p:cNvPr>
          <p:cNvSpPr/>
          <p:nvPr/>
        </p:nvSpPr>
        <p:spPr>
          <a:xfrm>
            <a:off x="-840657" y="5749786"/>
            <a:ext cx="5264883" cy="1268"/>
          </a:xfrm>
          <a:custGeom>
            <a:avLst/>
            <a:gdLst>
              <a:gd name="connsiteX0" fmla="*/ 0 w 5679852"/>
              <a:gd name="connsiteY0" fmla="*/ 0 h 908"/>
              <a:gd name="connsiteX1" fmla="*/ 5679852 w 5679852"/>
              <a:gd name="connsiteY1" fmla="*/ 0 h 908"/>
              <a:gd name="connsiteX2" fmla="*/ 5678920 w 5679852"/>
              <a:gd name="connsiteY2" fmla="*/ 908 h 908"/>
              <a:gd name="connsiteX3" fmla="*/ 0 w 5679852"/>
              <a:gd name="connsiteY3" fmla="*/ 908 h 908"/>
              <a:gd name="connsiteX4" fmla="*/ 0 w 5679852"/>
              <a:gd name="connsiteY4" fmla="*/ 0 h 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9852" h="908">
                <a:moveTo>
                  <a:pt x="0" y="0"/>
                </a:moveTo>
                <a:lnTo>
                  <a:pt x="5679852" y="0"/>
                </a:lnTo>
                <a:lnTo>
                  <a:pt x="5678920" y="908"/>
                </a:lnTo>
                <a:lnTo>
                  <a:pt x="0" y="90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sz="2000"/>
          </a:p>
        </p:txBody>
      </p:sp>
      <p:sp>
        <p:nvSpPr>
          <p:cNvPr id="33" name="สี่เหลี่ยมผืนผ้า 32">
            <a:extLst>
              <a:ext uri="{FF2B5EF4-FFF2-40B4-BE49-F238E27FC236}">
                <a16:creationId xmlns:a16="http://schemas.microsoft.com/office/drawing/2014/main" id="{C7C27DC1-E922-4D56-BF27-89FA35DEDA5D}"/>
              </a:ext>
            </a:extLst>
          </p:cNvPr>
          <p:cNvSpPr/>
          <p:nvPr/>
        </p:nvSpPr>
        <p:spPr>
          <a:xfrm>
            <a:off x="502930" y="2398420"/>
            <a:ext cx="8923661" cy="1969193"/>
          </a:xfrm>
          <a:prstGeom prst="flowChartAlternateProcess">
            <a:avLst/>
          </a:prstGeom>
          <a:solidFill>
            <a:srgbClr val="FFDDDE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spcAft>
                <a:spcPts val="400"/>
              </a:spcAft>
            </a:pPr>
            <a:r>
              <a:rPr lang="th-TH" sz="2000" b="1" dirty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การประชุมคณะกรรมการบริหารกองทุนพัฒนาบทบาทสตรี ครั้งที่ </a:t>
            </a:r>
            <a:r>
              <a:rPr lang="en-US" sz="2000" b="1" dirty="0" smtClean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11</a:t>
            </a:r>
            <a:r>
              <a:rPr lang="th-TH" sz="2000" b="1" dirty="0" smtClean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/2565</a:t>
            </a:r>
            <a:endParaRPr lang="th-TH" sz="2000" b="1" dirty="0">
              <a:solidFill>
                <a:schemeClr val="tx1"/>
              </a:solidFill>
              <a:latin typeface="Chulabhorn Likit Display Medium" panose="00000600000000000000" pitchFamily="50" charset="-34"/>
              <a:cs typeface="Chulabhorn Likit Display Medium" panose="00000600000000000000" pitchFamily="50" charset="-34"/>
            </a:endParaRPr>
          </a:p>
          <a:p>
            <a:pPr algn="ctr">
              <a:lnSpc>
                <a:spcPct val="150000"/>
              </a:lnSpc>
              <a:spcAft>
                <a:spcPts val="400"/>
              </a:spcAft>
            </a:pPr>
            <a:r>
              <a:rPr lang="th-TH" sz="2000" b="1" spc="-10" dirty="0">
                <a:solidFill>
                  <a:schemeClr val="tx1"/>
                </a:solidFill>
                <a:latin typeface="Chulabhorn Likit Display Medium" panose="00000600000000000000" pitchFamily="50" charset="-34"/>
                <a:ea typeface="Times New Roman" panose="02020603050405020304" pitchFamily="18" charset="0"/>
                <a:cs typeface="Chulabhorn Likit Display Medium" panose="00000600000000000000" pitchFamily="50" charset="-34"/>
              </a:rPr>
              <a:t>รูปแบบออนไลน์ (ระบบ </a:t>
            </a:r>
            <a:r>
              <a:rPr lang="en-US" sz="2000" b="1" spc="-10" dirty="0">
                <a:solidFill>
                  <a:schemeClr val="tx1"/>
                </a:solidFill>
                <a:latin typeface="Chulabhorn Likit Display Medium" panose="00000600000000000000" pitchFamily="50" charset="-34"/>
                <a:ea typeface="Times New Roman" panose="02020603050405020304" pitchFamily="18" charset="0"/>
                <a:cs typeface="Chulabhorn Likit Display Medium" panose="00000600000000000000" pitchFamily="50" charset="-34"/>
              </a:rPr>
              <a:t>Zoom Cloud Meetings</a:t>
            </a:r>
            <a:r>
              <a:rPr lang="th-TH" sz="2000" b="1" spc="-10" dirty="0">
                <a:solidFill>
                  <a:schemeClr val="tx1"/>
                </a:solidFill>
                <a:latin typeface="Chulabhorn Likit Display Medium" panose="00000600000000000000" pitchFamily="50" charset="-34"/>
                <a:ea typeface="Times New Roman" panose="02020603050405020304" pitchFamily="18" charset="0"/>
                <a:cs typeface="Chulabhorn Likit Display Medium" panose="00000600000000000000" pitchFamily="50" charset="-34"/>
              </a:rPr>
              <a:t>) </a:t>
            </a:r>
            <a:endParaRPr lang="th-TH" sz="2000" b="1" dirty="0">
              <a:solidFill>
                <a:schemeClr val="tx1"/>
              </a:solidFill>
              <a:latin typeface="Chulabhorn Likit Display Medium" panose="00000600000000000000" pitchFamily="50" charset="-34"/>
              <a:cs typeface="Chulabhorn Likit Display Medium" panose="00000600000000000000" pitchFamily="50" charset="-34"/>
            </a:endParaRPr>
          </a:p>
          <a:p>
            <a:pPr algn="ctr">
              <a:lnSpc>
                <a:spcPct val="150000"/>
              </a:lnSpc>
              <a:spcAft>
                <a:spcPts val="400"/>
              </a:spcAft>
            </a:pPr>
            <a:r>
              <a:rPr lang="th-TH" sz="2000" b="1" dirty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วันพุธที่ </a:t>
            </a:r>
            <a:r>
              <a:rPr lang="th-TH" sz="2000" b="1" dirty="0" smtClean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14 ธันวาคม </a:t>
            </a:r>
            <a:r>
              <a:rPr lang="th-TH" sz="2000" b="1" dirty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2565</a:t>
            </a:r>
            <a:r>
              <a:rPr lang="en-US" sz="2000" b="1" dirty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 </a:t>
            </a:r>
            <a:r>
              <a:rPr lang="th-TH" sz="2000" b="1" dirty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เวลา </a:t>
            </a:r>
            <a:r>
              <a:rPr lang="th-TH" sz="2000" b="1" dirty="0" smtClean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09.30 </a:t>
            </a:r>
            <a:r>
              <a:rPr lang="th-TH" sz="2000" b="1" dirty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- </a:t>
            </a:r>
            <a:r>
              <a:rPr lang="th-TH" sz="2000" b="1" dirty="0" smtClean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12.00 </a:t>
            </a:r>
            <a:r>
              <a:rPr lang="th-TH" sz="2000" b="1" dirty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น.</a:t>
            </a:r>
            <a:br>
              <a:rPr lang="th-TH" sz="2000" b="1" dirty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</a:br>
            <a:r>
              <a:rPr lang="th-TH" sz="2000" b="1" dirty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ห้องประชุม 5001 ชั้น 5 กรมการพัฒนาชุมชน </a:t>
            </a:r>
          </a:p>
        </p:txBody>
      </p:sp>
      <p:pic>
        <p:nvPicPr>
          <p:cNvPr id="35" name="รูปภาพ 34">
            <a:extLst>
              <a:ext uri="{FF2B5EF4-FFF2-40B4-BE49-F238E27FC236}">
                <a16:creationId xmlns:a16="http://schemas.microsoft.com/office/drawing/2014/main" id="{DD640411-EFE3-424B-A910-D36FA66C9B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891" y="1046439"/>
            <a:ext cx="1229128" cy="1231179"/>
          </a:xfrm>
          <a:prstGeom prst="rect">
            <a:avLst/>
          </a:prstGeom>
        </p:spPr>
      </p:pic>
      <p:pic>
        <p:nvPicPr>
          <p:cNvPr id="36" name="รูปภาพ 35">
            <a:extLst>
              <a:ext uri="{FF2B5EF4-FFF2-40B4-BE49-F238E27FC236}">
                <a16:creationId xmlns:a16="http://schemas.microsoft.com/office/drawing/2014/main" id="{E7EA978A-A5ED-4793-AA82-AD84746372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954" y="1059258"/>
            <a:ext cx="1229128" cy="1229128"/>
          </a:xfrm>
          <a:prstGeom prst="rect">
            <a:avLst/>
          </a:prstGeom>
        </p:spPr>
      </p:pic>
      <p:grpSp>
        <p:nvGrpSpPr>
          <p:cNvPr id="87" name="Group 86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88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95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99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0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1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96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97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98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89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90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91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92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93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3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32" name="Group 31"/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34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41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2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3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4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7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38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40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45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83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3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4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4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4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6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3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3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3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4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4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27" name="กลุ่ม 25">
            <a:extLst>
              <a:ext uri="{FF2B5EF4-FFF2-40B4-BE49-F238E27FC236}">
                <a16:creationId xmlns:a16="http://schemas.microsoft.com/office/drawing/2014/main" id="{7D06518B-9B45-4201-A300-3BEEF5DCD03B}"/>
              </a:ext>
            </a:extLst>
          </p:cNvPr>
          <p:cNvGrpSpPr/>
          <p:nvPr/>
        </p:nvGrpSpPr>
        <p:grpSpPr>
          <a:xfrm>
            <a:off x="-23582" y="-361931"/>
            <a:ext cx="10201628" cy="1385058"/>
            <a:chOff x="-21224" y="-365563"/>
            <a:chExt cx="9181465" cy="1246552"/>
          </a:xfrm>
        </p:grpSpPr>
        <p:sp>
          <p:nvSpPr>
            <p:cNvPr id="28" name="รูปแบบอิสระ: รูปร่าง 62">
              <a:extLst>
                <a:ext uri="{FF2B5EF4-FFF2-40B4-BE49-F238E27FC236}">
                  <a16:creationId xmlns:a16="http://schemas.microsoft.com/office/drawing/2014/main" id="{763F6E50-E3DE-4F2F-B389-800C6A2058F9}"/>
                </a:ext>
              </a:extLst>
            </p:cNvPr>
            <p:cNvSpPr/>
            <p:nvPr/>
          </p:nvSpPr>
          <p:spPr>
            <a:xfrm rot="10800000">
              <a:off x="-21224" y="349041"/>
              <a:ext cx="7820283" cy="100071"/>
            </a:xfrm>
            <a:custGeom>
              <a:avLst/>
              <a:gdLst>
                <a:gd name="connsiteX0" fmla="*/ 437779 w 1373020"/>
                <a:gd name="connsiteY0" fmla="*/ 0 h 426691"/>
                <a:gd name="connsiteX1" fmla="*/ 1373020 w 1373020"/>
                <a:gd name="connsiteY1" fmla="*/ 0 h 426691"/>
                <a:gd name="connsiteX2" fmla="*/ 1373020 w 1373020"/>
                <a:gd name="connsiteY2" fmla="*/ 426691 h 426691"/>
                <a:gd name="connsiteX3" fmla="*/ 0 w 1373020"/>
                <a:gd name="connsiteY3" fmla="*/ 426691 h 426691"/>
                <a:gd name="connsiteX4" fmla="*/ 323208 w 1373020"/>
                <a:gd name="connsiteY4" fmla="*/ 111669 h 426691"/>
                <a:gd name="connsiteX5" fmla="*/ 437779 w 1373020"/>
                <a:gd name="connsiteY5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3020" h="426691">
                  <a:moveTo>
                    <a:pt x="437779" y="0"/>
                  </a:moveTo>
                  <a:lnTo>
                    <a:pt x="1373020" y="0"/>
                  </a:lnTo>
                  <a:lnTo>
                    <a:pt x="1373020" y="426691"/>
                  </a:lnTo>
                  <a:lnTo>
                    <a:pt x="0" y="426691"/>
                  </a:lnTo>
                  <a:lnTo>
                    <a:pt x="323208" y="111669"/>
                  </a:lnTo>
                  <a:lnTo>
                    <a:pt x="437779" y="0"/>
                  </a:lnTo>
                  <a:close/>
                </a:path>
              </a:pathLst>
            </a:cu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 dirty="0"/>
            </a:p>
          </p:txBody>
        </p:sp>
        <p:sp>
          <p:nvSpPr>
            <p:cNvPr id="29" name="รูปแบบอิสระ: รูปร่าง 62">
              <a:extLst>
                <a:ext uri="{FF2B5EF4-FFF2-40B4-BE49-F238E27FC236}">
                  <a16:creationId xmlns:a16="http://schemas.microsoft.com/office/drawing/2014/main" id="{6170159F-B4D3-4017-9CD6-524599548825}"/>
                </a:ext>
              </a:extLst>
            </p:cNvPr>
            <p:cNvSpPr/>
            <p:nvPr/>
          </p:nvSpPr>
          <p:spPr>
            <a:xfrm flipV="1">
              <a:off x="5266749" y="-20538"/>
              <a:ext cx="3893491" cy="487172"/>
            </a:xfrm>
            <a:custGeom>
              <a:avLst/>
              <a:gdLst>
                <a:gd name="connsiteX0" fmla="*/ 437779 w 1373020"/>
                <a:gd name="connsiteY0" fmla="*/ 0 h 426691"/>
                <a:gd name="connsiteX1" fmla="*/ 1373020 w 1373020"/>
                <a:gd name="connsiteY1" fmla="*/ 0 h 426691"/>
                <a:gd name="connsiteX2" fmla="*/ 1373020 w 1373020"/>
                <a:gd name="connsiteY2" fmla="*/ 426691 h 426691"/>
                <a:gd name="connsiteX3" fmla="*/ 0 w 1373020"/>
                <a:gd name="connsiteY3" fmla="*/ 426691 h 426691"/>
                <a:gd name="connsiteX4" fmla="*/ 323208 w 1373020"/>
                <a:gd name="connsiteY4" fmla="*/ 111669 h 426691"/>
                <a:gd name="connsiteX5" fmla="*/ 437779 w 1373020"/>
                <a:gd name="connsiteY5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3020" h="426691">
                  <a:moveTo>
                    <a:pt x="437779" y="0"/>
                  </a:moveTo>
                  <a:lnTo>
                    <a:pt x="1373020" y="0"/>
                  </a:lnTo>
                  <a:lnTo>
                    <a:pt x="1373020" y="426691"/>
                  </a:lnTo>
                  <a:lnTo>
                    <a:pt x="0" y="426691"/>
                  </a:lnTo>
                  <a:lnTo>
                    <a:pt x="323208" y="111669"/>
                  </a:lnTo>
                  <a:lnTo>
                    <a:pt x="437779" y="0"/>
                  </a:lnTo>
                  <a:close/>
                </a:path>
              </a:pathLst>
            </a:cu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 dirty="0"/>
            </a:p>
          </p:txBody>
        </p:sp>
        <p:sp>
          <p:nvSpPr>
            <p:cNvPr id="30" name="สี่เหลี่ยมผืนผ้า 11">
              <a:extLst>
                <a:ext uri="{FF2B5EF4-FFF2-40B4-BE49-F238E27FC236}">
                  <a16:creationId xmlns:a16="http://schemas.microsoft.com/office/drawing/2014/main" id="{F9F4841F-3BBC-4457-AA88-3D070EC45B06}"/>
                </a:ext>
              </a:extLst>
            </p:cNvPr>
            <p:cNvSpPr/>
            <p:nvPr/>
          </p:nvSpPr>
          <p:spPr>
            <a:xfrm>
              <a:off x="0" y="-57269"/>
              <a:ext cx="9160241" cy="40481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31" name="วงรี 13">
              <a:extLst>
                <a:ext uri="{FF2B5EF4-FFF2-40B4-BE49-F238E27FC236}">
                  <a16:creationId xmlns:a16="http://schemas.microsoft.com/office/drawing/2014/main" id="{26798FC3-BA23-4F57-9494-6FF28D367843}"/>
                </a:ext>
              </a:extLst>
            </p:cNvPr>
            <p:cNvSpPr/>
            <p:nvPr/>
          </p:nvSpPr>
          <p:spPr>
            <a:xfrm>
              <a:off x="5364490" y="-365563"/>
              <a:ext cx="1840389" cy="1246552"/>
            </a:xfrm>
            <a:prstGeom prst="ellipse">
              <a:avLst/>
            </a:prstGeom>
            <a:solidFill>
              <a:srgbClr val="FBF7F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dirty="0"/>
            </a:p>
          </p:txBody>
        </p:sp>
        <p:pic>
          <p:nvPicPr>
            <p:cNvPr id="32" name="รูปภาพ 65">
              <a:extLst>
                <a:ext uri="{FF2B5EF4-FFF2-40B4-BE49-F238E27FC236}">
                  <a16:creationId xmlns:a16="http://schemas.microsoft.com/office/drawing/2014/main" id="{FF1C8559-7F07-4282-B711-DDC3A7946E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168" b="30186"/>
            <a:stretch/>
          </p:blipFill>
          <p:spPr>
            <a:xfrm>
              <a:off x="5911596" y="-52058"/>
              <a:ext cx="760236" cy="501554"/>
            </a:xfrm>
            <a:custGeom>
              <a:avLst/>
              <a:gdLst>
                <a:gd name="connsiteX0" fmla="*/ 0 w 1500565"/>
                <a:gd name="connsiteY0" fmla="*/ 0 h 990006"/>
                <a:gd name="connsiteX1" fmla="*/ 1500565 w 1500565"/>
                <a:gd name="connsiteY1" fmla="*/ 0 h 990006"/>
                <a:gd name="connsiteX2" fmla="*/ 1500565 w 1500565"/>
                <a:gd name="connsiteY2" fmla="*/ 699241 h 990006"/>
                <a:gd name="connsiteX3" fmla="*/ 1454656 w 1500565"/>
                <a:gd name="connsiteY3" fmla="*/ 699241 h 990006"/>
                <a:gd name="connsiteX4" fmla="*/ 1454656 w 1500565"/>
                <a:gd name="connsiteY4" fmla="*/ 958222 h 990006"/>
                <a:gd name="connsiteX5" fmla="*/ 1500565 w 1500565"/>
                <a:gd name="connsiteY5" fmla="*/ 958222 h 990006"/>
                <a:gd name="connsiteX6" fmla="*/ 1500565 w 1500565"/>
                <a:gd name="connsiteY6" fmla="*/ 990006 h 990006"/>
                <a:gd name="connsiteX7" fmla="*/ 0 w 1500565"/>
                <a:gd name="connsiteY7" fmla="*/ 990006 h 99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0565" h="990006">
                  <a:moveTo>
                    <a:pt x="0" y="0"/>
                  </a:moveTo>
                  <a:lnTo>
                    <a:pt x="1500565" y="0"/>
                  </a:lnTo>
                  <a:lnTo>
                    <a:pt x="1500565" y="699241"/>
                  </a:lnTo>
                  <a:lnTo>
                    <a:pt x="1454656" y="699241"/>
                  </a:lnTo>
                  <a:lnTo>
                    <a:pt x="1454656" y="958222"/>
                  </a:lnTo>
                  <a:lnTo>
                    <a:pt x="1500565" y="958222"/>
                  </a:lnTo>
                  <a:lnTo>
                    <a:pt x="1500565" y="990006"/>
                  </a:lnTo>
                  <a:lnTo>
                    <a:pt x="0" y="990006"/>
                  </a:lnTo>
                  <a:close/>
                </a:path>
              </a:pathLst>
            </a:custGeom>
          </p:spPr>
        </p:pic>
      </p:grpSp>
      <p:sp>
        <p:nvSpPr>
          <p:cNvPr id="50" name="TextBox 49"/>
          <p:cNvSpPr txBox="1"/>
          <p:nvPr/>
        </p:nvSpPr>
        <p:spPr>
          <a:xfrm>
            <a:off x="405449" y="4601"/>
            <a:ext cx="5364394" cy="464743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th-TH" sz="11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การเบิกจ่ายงบประมาณกองทุนพัฒนาบทบาทสตรี ประจำปีงบประมาณ พ.ศ. </a:t>
            </a:r>
            <a:r>
              <a:rPr lang="th-TH" sz="11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 </a:t>
            </a:r>
            <a:r>
              <a:rPr lang="th-TH" sz="11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1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1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(ข้อมูล ณ 7</a:t>
            </a:r>
            <a:r>
              <a:rPr lang="th-TH" sz="11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ธันวาคม </a:t>
            </a:r>
            <a:r>
              <a:rPr lang="th-TH" sz="11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2565) </a:t>
            </a: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089160"/>
              </p:ext>
            </p:extLst>
          </p:nvPr>
        </p:nvGraphicFramePr>
        <p:xfrm>
          <a:off x="101356" y="588046"/>
          <a:ext cx="9975333" cy="4735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8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6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68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05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1041"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จัดสรร (บาท)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เบิกจ่าย (บาท)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อุทัยธานี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10,452,380.00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2,319,513.00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22.19 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269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สกลนคร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14,133,390.00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3,069,500.33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21.72 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712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ประจวบคีรีขันธ์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9,329,380.00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270,000.00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2.89 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อุตรดิตถ์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10,604,255.00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225,594.60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2.13 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มุกดาหาร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8,205,905.00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145,654.93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1.78 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ตราด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8,165,205.00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56,220.47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0.69 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ชัยภูมิ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18,376,640.00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96,259.50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0.52 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ชุมพร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8,513,380.00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34,136.16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0.40 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นราธิวาส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9,192,115.00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30,275.31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0.33 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พระนครศรีอยุธยา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11,737,840.00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37,682.56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0.32 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3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815870" y="-24981"/>
            <a:ext cx="2493196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1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3886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3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4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4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4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6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3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3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3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4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4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59" name="กลุ่ม 25">
            <a:extLst>
              <a:ext uri="{FF2B5EF4-FFF2-40B4-BE49-F238E27FC236}">
                <a16:creationId xmlns:a16="http://schemas.microsoft.com/office/drawing/2014/main" id="{7D06518B-9B45-4201-A300-3BEEF5DCD03B}"/>
              </a:ext>
            </a:extLst>
          </p:cNvPr>
          <p:cNvGrpSpPr/>
          <p:nvPr/>
        </p:nvGrpSpPr>
        <p:grpSpPr>
          <a:xfrm>
            <a:off x="-23582" y="-361931"/>
            <a:ext cx="10201628" cy="1385058"/>
            <a:chOff x="-21224" y="-365563"/>
            <a:chExt cx="9181465" cy="1246552"/>
          </a:xfrm>
        </p:grpSpPr>
        <p:sp>
          <p:nvSpPr>
            <p:cNvPr id="60" name="รูปแบบอิสระ: รูปร่าง 62">
              <a:extLst>
                <a:ext uri="{FF2B5EF4-FFF2-40B4-BE49-F238E27FC236}">
                  <a16:creationId xmlns:a16="http://schemas.microsoft.com/office/drawing/2014/main" id="{763F6E50-E3DE-4F2F-B389-800C6A2058F9}"/>
                </a:ext>
              </a:extLst>
            </p:cNvPr>
            <p:cNvSpPr/>
            <p:nvPr/>
          </p:nvSpPr>
          <p:spPr>
            <a:xfrm rot="10800000">
              <a:off x="-21224" y="349041"/>
              <a:ext cx="7820283" cy="100071"/>
            </a:xfrm>
            <a:custGeom>
              <a:avLst/>
              <a:gdLst>
                <a:gd name="connsiteX0" fmla="*/ 437779 w 1373020"/>
                <a:gd name="connsiteY0" fmla="*/ 0 h 426691"/>
                <a:gd name="connsiteX1" fmla="*/ 1373020 w 1373020"/>
                <a:gd name="connsiteY1" fmla="*/ 0 h 426691"/>
                <a:gd name="connsiteX2" fmla="*/ 1373020 w 1373020"/>
                <a:gd name="connsiteY2" fmla="*/ 426691 h 426691"/>
                <a:gd name="connsiteX3" fmla="*/ 0 w 1373020"/>
                <a:gd name="connsiteY3" fmla="*/ 426691 h 426691"/>
                <a:gd name="connsiteX4" fmla="*/ 323208 w 1373020"/>
                <a:gd name="connsiteY4" fmla="*/ 111669 h 426691"/>
                <a:gd name="connsiteX5" fmla="*/ 437779 w 1373020"/>
                <a:gd name="connsiteY5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3020" h="426691">
                  <a:moveTo>
                    <a:pt x="437779" y="0"/>
                  </a:moveTo>
                  <a:lnTo>
                    <a:pt x="1373020" y="0"/>
                  </a:lnTo>
                  <a:lnTo>
                    <a:pt x="1373020" y="426691"/>
                  </a:lnTo>
                  <a:lnTo>
                    <a:pt x="0" y="426691"/>
                  </a:lnTo>
                  <a:lnTo>
                    <a:pt x="323208" y="111669"/>
                  </a:lnTo>
                  <a:lnTo>
                    <a:pt x="437779" y="0"/>
                  </a:lnTo>
                  <a:close/>
                </a:path>
              </a:pathLst>
            </a:cu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 dirty="0"/>
            </a:p>
          </p:txBody>
        </p:sp>
        <p:sp>
          <p:nvSpPr>
            <p:cNvPr id="61" name="รูปแบบอิสระ: รูปร่าง 62">
              <a:extLst>
                <a:ext uri="{FF2B5EF4-FFF2-40B4-BE49-F238E27FC236}">
                  <a16:creationId xmlns:a16="http://schemas.microsoft.com/office/drawing/2014/main" id="{6170159F-B4D3-4017-9CD6-524599548825}"/>
                </a:ext>
              </a:extLst>
            </p:cNvPr>
            <p:cNvSpPr/>
            <p:nvPr/>
          </p:nvSpPr>
          <p:spPr>
            <a:xfrm flipV="1">
              <a:off x="5266749" y="-20538"/>
              <a:ext cx="3893491" cy="487172"/>
            </a:xfrm>
            <a:custGeom>
              <a:avLst/>
              <a:gdLst>
                <a:gd name="connsiteX0" fmla="*/ 437779 w 1373020"/>
                <a:gd name="connsiteY0" fmla="*/ 0 h 426691"/>
                <a:gd name="connsiteX1" fmla="*/ 1373020 w 1373020"/>
                <a:gd name="connsiteY1" fmla="*/ 0 h 426691"/>
                <a:gd name="connsiteX2" fmla="*/ 1373020 w 1373020"/>
                <a:gd name="connsiteY2" fmla="*/ 426691 h 426691"/>
                <a:gd name="connsiteX3" fmla="*/ 0 w 1373020"/>
                <a:gd name="connsiteY3" fmla="*/ 426691 h 426691"/>
                <a:gd name="connsiteX4" fmla="*/ 323208 w 1373020"/>
                <a:gd name="connsiteY4" fmla="*/ 111669 h 426691"/>
                <a:gd name="connsiteX5" fmla="*/ 437779 w 1373020"/>
                <a:gd name="connsiteY5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3020" h="426691">
                  <a:moveTo>
                    <a:pt x="437779" y="0"/>
                  </a:moveTo>
                  <a:lnTo>
                    <a:pt x="1373020" y="0"/>
                  </a:lnTo>
                  <a:lnTo>
                    <a:pt x="1373020" y="426691"/>
                  </a:lnTo>
                  <a:lnTo>
                    <a:pt x="0" y="426691"/>
                  </a:lnTo>
                  <a:lnTo>
                    <a:pt x="323208" y="111669"/>
                  </a:lnTo>
                  <a:lnTo>
                    <a:pt x="437779" y="0"/>
                  </a:lnTo>
                  <a:close/>
                </a:path>
              </a:pathLst>
            </a:cu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 dirty="0"/>
            </a:p>
          </p:txBody>
        </p:sp>
        <p:sp>
          <p:nvSpPr>
            <p:cNvPr id="62" name="สี่เหลี่ยมผืนผ้า 11">
              <a:extLst>
                <a:ext uri="{FF2B5EF4-FFF2-40B4-BE49-F238E27FC236}">
                  <a16:creationId xmlns:a16="http://schemas.microsoft.com/office/drawing/2014/main" id="{F9F4841F-3BBC-4457-AA88-3D070EC45B06}"/>
                </a:ext>
              </a:extLst>
            </p:cNvPr>
            <p:cNvSpPr/>
            <p:nvPr/>
          </p:nvSpPr>
          <p:spPr>
            <a:xfrm>
              <a:off x="0" y="-57269"/>
              <a:ext cx="9160241" cy="40481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63" name="วงรี 13">
              <a:extLst>
                <a:ext uri="{FF2B5EF4-FFF2-40B4-BE49-F238E27FC236}">
                  <a16:creationId xmlns:a16="http://schemas.microsoft.com/office/drawing/2014/main" id="{26798FC3-BA23-4F57-9494-6FF28D367843}"/>
                </a:ext>
              </a:extLst>
            </p:cNvPr>
            <p:cNvSpPr/>
            <p:nvPr/>
          </p:nvSpPr>
          <p:spPr>
            <a:xfrm>
              <a:off x="5364490" y="-365563"/>
              <a:ext cx="1840389" cy="1246552"/>
            </a:xfrm>
            <a:prstGeom prst="ellipse">
              <a:avLst/>
            </a:prstGeom>
            <a:solidFill>
              <a:srgbClr val="FBF7F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dirty="0"/>
            </a:p>
          </p:txBody>
        </p:sp>
        <p:pic>
          <p:nvPicPr>
            <p:cNvPr id="64" name="รูปภาพ 65">
              <a:extLst>
                <a:ext uri="{FF2B5EF4-FFF2-40B4-BE49-F238E27FC236}">
                  <a16:creationId xmlns:a16="http://schemas.microsoft.com/office/drawing/2014/main" id="{FF1C8559-7F07-4282-B711-DDC3A7946E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168" b="30186"/>
            <a:stretch/>
          </p:blipFill>
          <p:spPr>
            <a:xfrm>
              <a:off x="5911596" y="-52058"/>
              <a:ext cx="760236" cy="501554"/>
            </a:xfrm>
            <a:custGeom>
              <a:avLst/>
              <a:gdLst>
                <a:gd name="connsiteX0" fmla="*/ 0 w 1500565"/>
                <a:gd name="connsiteY0" fmla="*/ 0 h 990006"/>
                <a:gd name="connsiteX1" fmla="*/ 1500565 w 1500565"/>
                <a:gd name="connsiteY1" fmla="*/ 0 h 990006"/>
                <a:gd name="connsiteX2" fmla="*/ 1500565 w 1500565"/>
                <a:gd name="connsiteY2" fmla="*/ 699241 h 990006"/>
                <a:gd name="connsiteX3" fmla="*/ 1454656 w 1500565"/>
                <a:gd name="connsiteY3" fmla="*/ 699241 h 990006"/>
                <a:gd name="connsiteX4" fmla="*/ 1454656 w 1500565"/>
                <a:gd name="connsiteY4" fmla="*/ 958222 h 990006"/>
                <a:gd name="connsiteX5" fmla="*/ 1500565 w 1500565"/>
                <a:gd name="connsiteY5" fmla="*/ 958222 h 990006"/>
                <a:gd name="connsiteX6" fmla="*/ 1500565 w 1500565"/>
                <a:gd name="connsiteY6" fmla="*/ 990006 h 990006"/>
                <a:gd name="connsiteX7" fmla="*/ 0 w 1500565"/>
                <a:gd name="connsiteY7" fmla="*/ 990006 h 99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0565" h="990006">
                  <a:moveTo>
                    <a:pt x="0" y="0"/>
                  </a:moveTo>
                  <a:lnTo>
                    <a:pt x="1500565" y="0"/>
                  </a:lnTo>
                  <a:lnTo>
                    <a:pt x="1500565" y="699241"/>
                  </a:lnTo>
                  <a:lnTo>
                    <a:pt x="1454656" y="699241"/>
                  </a:lnTo>
                  <a:lnTo>
                    <a:pt x="1454656" y="958222"/>
                  </a:lnTo>
                  <a:lnTo>
                    <a:pt x="1500565" y="958222"/>
                  </a:lnTo>
                  <a:lnTo>
                    <a:pt x="1500565" y="990006"/>
                  </a:lnTo>
                  <a:lnTo>
                    <a:pt x="0" y="990006"/>
                  </a:lnTo>
                  <a:close/>
                </a:path>
              </a:pathLst>
            </a:custGeom>
          </p:spPr>
        </p:pic>
      </p:grpSp>
      <p:sp>
        <p:nvSpPr>
          <p:cNvPr id="65" name="TextBox 64"/>
          <p:cNvSpPr txBox="1"/>
          <p:nvPr/>
        </p:nvSpPr>
        <p:spPr>
          <a:xfrm>
            <a:off x="405449" y="4601"/>
            <a:ext cx="5364394" cy="464743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th-TH" sz="11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การเบิกจ่ายงบประมาณกองทุนพัฒนาบทบาทสตรี ประจำปีงบประมาณ พ.ศ. </a:t>
            </a:r>
            <a:r>
              <a:rPr lang="th-TH" sz="11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 </a:t>
            </a:r>
            <a:r>
              <a:rPr lang="th-TH" sz="11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1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1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(ข้อมูล ณ </a:t>
            </a:r>
            <a:r>
              <a:rPr lang="th-TH" sz="11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7</a:t>
            </a:r>
            <a:r>
              <a:rPr lang="th-TH" sz="11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1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ธันวาคม </a:t>
            </a:r>
            <a:r>
              <a:rPr lang="th-TH" sz="11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2565) </a:t>
            </a:r>
            <a:r>
              <a:rPr lang="th-TH" sz="11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(ต่อ)</a:t>
            </a:r>
            <a:endParaRPr lang="th-TH" sz="11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606342"/>
              </p:ext>
            </p:extLst>
          </p:nvPr>
        </p:nvGraphicFramePr>
        <p:xfrm>
          <a:off x="101356" y="576471"/>
          <a:ext cx="9975333" cy="4735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8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2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6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68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05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1041"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จัดสรร (บาท)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เบิกจ่าย (บาท)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ลำพูน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8,276,780.00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21,232.00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0.26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26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นครศรีธรรมราช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13,792,565.00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31,996.00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0.23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71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ร้อยเอ็ด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14,698,340.00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18,080.66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0.12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กำแพงเพชร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9,984,665.00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5,949.00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0.06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เพชรบูรณ์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12,257,265.00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6,873.00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0.06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กระบี่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7,324,680.00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-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กาญจนบุรี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12,437,615.00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-  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กาฬสินธุ์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12,865,190.00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-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ขอนแก่น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15,216,290.00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-  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จันทบุรี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9,565,930.00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-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7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815870" y="-24981"/>
            <a:ext cx="2493196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1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5213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3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4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4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4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6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3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3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3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4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4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50" name="กลุ่ม 25">
            <a:extLst>
              <a:ext uri="{FF2B5EF4-FFF2-40B4-BE49-F238E27FC236}">
                <a16:creationId xmlns:a16="http://schemas.microsoft.com/office/drawing/2014/main" id="{7D06518B-9B45-4201-A300-3BEEF5DCD03B}"/>
              </a:ext>
            </a:extLst>
          </p:cNvPr>
          <p:cNvGrpSpPr/>
          <p:nvPr/>
        </p:nvGrpSpPr>
        <p:grpSpPr>
          <a:xfrm>
            <a:off x="-23582" y="-361931"/>
            <a:ext cx="10201628" cy="1385058"/>
            <a:chOff x="-21224" y="-365563"/>
            <a:chExt cx="9181465" cy="1246552"/>
          </a:xfrm>
        </p:grpSpPr>
        <p:sp>
          <p:nvSpPr>
            <p:cNvPr id="51" name="รูปแบบอิสระ: รูปร่าง 62">
              <a:extLst>
                <a:ext uri="{FF2B5EF4-FFF2-40B4-BE49-F238E27FC236}">
                  <a16:creationId xmlns:a16="http://schemas.microsoft.com/office/drawing/2014/main" id="{763F6E50-E3DE-4F2F-B389-800C6A2058F9}"/>
                </a:ext>
              </a:extLst>
            </p:cNvPr>
            <p:cNvSpPr/>
            <p:nvPr/>
          </p:nvSpPr>
          <p:spPr>
            <a:xfrm rot="10800000">
              <a:off x="-21224" y="349041"/>
              <a:ext cx="7820283" cy="100071"/>
            </a:xfrm>
            <a:custGeom>
              <a:avLst/>
              <a:gdLst>
                <a:gd name="connsiteX0" fmla="*/ 437779 w 1373020"/>
                <a:gd name="connsiteY0" fmla="*/ 0 h 426691"/>
                <a:gd name="connsiteX1" fmla="*/ 1373020 w 1373020"/>
                <a:gd name="connsiteY1" fmla="*/ 0 h 426691"/>
                <a:gd name="connsiteX2" fmla="*/ 1373020 w 1373020"/>
                <a:gd name="connsiteY2" fmla="*/ 426691 h 426691"/>
                <a:gd name="connsiteX3" fmla="*/ 0 w 1373020"/>
                <a:gd name="connsiteY3" fmla="*/ 426691 h 426691"/>
                <a:gd name="connsiteX4" fmla="*/ 323208 w 1373020"/>
                <a:gd name="connsiteY4" fmla="*/ 111669 h 426691"/>
                <a:gd name="connsiteX5" fmla="*/ 437779 w 1373020"/>
                <a:gd name="connsiteY5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3020" h="426691">
                  <a:moveTo>
                    <a:pt x="437779" y="0"/>
                  </a:moveTo>
                  <a:lnTo>
                    <a:pt x="1373020" y="0"/>
                  </a:lnTo>
                  <a:lnTo>
                    <a:pt x="1373020" y="426691"/>
                  </a:lnTo>
                  <a:lnTo>
                    <a:pt x="0" y="426691"/>
                  </a:lnTo>
                  <a:lnTo>
                    <a:pt x="323208" y="111669"/>
                  </a:lnTo>
                  <a:lnTo>
                    <a:pt x="437779" y="0"/>
                  </a:lnTo>
                  <a:close/>
                </a:path>
              </a:pathLst>
            </a:cu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 dirty="0"/>
            </a:p>
          </p:txBody>
        </p:sp>
        <p:sp>
          <p:nvSpPr>
            <p:cNvPr id="52" name="รูปแบบอิสระ: รูปร่าง 62">
              <a:extLst>
                <a:ext uri="{FF2B5EF4-FFF2-40B4-BE49-F238E27FC236}">
                  <a16:creationId xmlns:a16="http://schemas.microsoft.com/office/drawing/2014/main" id="{6170159F-B4D3-4017-9CD6-524599548825}"/>
                </a:ext>
              </a:extLst>
            </p:cNvPr>
            <p:cNvSpPr/>
            <p:nvPr/>
          </p:nvSpPr>
          <p:spPr>
            <a:xfrm flipV="1">
              <a:off x="5266749" y="-20538"/>
              <a:ext cx="3893491" cy="487172"/>
            </a:xfrm>
            <a:custGeom>
              <a:avLst/>
              <a:gdLst>
                <a:gd name="connsiteX0" fmla="*/ 437779 w 1373020"/>
                <a:gd name="connsiteY0" fmla="*/ 0 h 426691"/>
                <a:gd name="connsiteX1" fmla="*/ 1373020 w 1373020"/>
                <a:gd name="connsiteY1" fmla="*/ 0 h 426691"/>
                <a:gd name="connsiteX2" fmla="*/ 1373020 w 1373020"/>
                <a:gd name="connsiteY2" fmla="*/ 426691 h 426691"/>
                <a:gd name="connsiteX3" fmla="*/ 0 w 1373020"/>
                <a:gd name="connsiteY3" fmla="*/ 426691 h 426691"/>
                <a:gd name="connsiteX4" fmla="*/ 323208 w 1373020"/>
                <a:gd name="connsiteY4" fmla="*/ 111669 h 426691"/>
                <a:gd name="connsiteX5" fmla="*/ 437779 w 1373020"/>
                <a:gd name="connsiteY5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3020" h="426691">
                  <a:moveTo>
                    <a:pt x="437779" y="0"/>
                  </a:moveTo>
                  <a:lnTo>
                    <a:pt x="1373020" y="0"/>
                  </a:lnTo>
                  <a:lnTo>
                    <a:pt x="1373020" y="426691"/>
                  </a:lnTo>
                  <a:lnTo>
                    <a:pt x="0" y="426691"/>
                  </a:lnTo>
                  <a:lnTo>
                    <a:pt x="323208" y="111669"/>
                  </a:lnTo>
                  <a:lnTo>
                    <a:pt x="437779" y="0"/>
                  </a:lnTo>
                  <a:close/>
                </a:path>
              </a:pathLst>
            </a:cu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 dirty="0"/>
            </a:p>
          </p:txBody>
        </p:sp>
        <p:sp>
          <p:nvSpPr>
            <p:cNvPr id="53" name="สี่เหลี่ยมผืนผ้า 11">
              <a:extLst>
                <a:ext uri="{FF2B5EF4-FFF2-40B4-BE49-F238E27FC236}">
                  <a16:creationId xmlns:a16="http://schemas.microsoft.com/office/drawing/2014/main" id="{F9F4841F-3BBC-4457-AA88-3D070EC45B06}"/>
                </a:ext>
              </a:extLst>
            </p:cNvPr>
            <p:cNvSpPr/>
            <p:nvPr/>
          </p:nvSpPr>
          <p:spPr>
            <a:xfrm>
              <a:off x="0" y="-57269"/>
              <a:ext cx="9160241" cy="40481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54" name="วงรี 13">
              <a:extLst>
                <a:ext uri="{FF2B5EF4-FFF2-40B4-BE49-F238E27FC236}">
                  <a16:creationId xmlns:a16="http://schemas.microsoft.com/office/drawing/2014/main" id="{26798FC3-BA23-4F57-9494-6FF28D367843}"/>
                </a:ext>
              </a:extLst>
            </p:cNvPr>
            <p:cNvSpPr/>
            <p:nvPr/>
          </p:nvSpPr>
          <p:spPr>
            <a:xfrm>
              <a:off x="5364490" y="-365563"/>
              <a:ext cx="1840389" cy="1246552"/>
            </a:xfrm>
            <a:prstGeom prst="ellipse">
              <a:avLst/>
            </a:prstGeom>
            <a:solidFill>
              <a:srgbClr val="FBF7F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dirty="0"/>
            </a:p>
          </p:txBody>
        </p:sp>
        <p:pic>
          <p:nvPicPr>
            <p:cNvPr id="55" name="รูปภาพ 65">
              <a:extLst>
                <a:ext uri="{FF2B5EF4-FFF2-40B4-BE49-F238E27FC236}">
                  <a16:creationId xmlns:a16="http://schemas.microsoft.com/office/drawing/2014/main" id="{FF1C8559-7F07-4282-B711-DDC3A7946E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168" b="30186"/>
            <a:stretch/>
          </p:blipFill>
          <p:spPr>
            <a:xfrm>
              <a:off x="5911596" y="-52058"/>
              <a:ext cx="760236" cy="501554"/>
            </a:xfrm>
            <a:custGeom>
              <a:avLst/>
              <a:gdLst>
                <a:gd name="connsiteX0" fmla="*/ 0 w 1500565"/>
                <a:gd name="connsiteY0" fmla="*/ 0 h 990006"/>
                <a:gd name="connsiteX1" fmla="*/ 1500565 w 1500565"/>
                <a:gd name="connsiteY1" fmla="*/ 0 h 990006"/>
                <a:gd name="connsiteX2" fmla="*/ 1500565 w 1500565"/>
                <a:gd name="connsiteY2" fmla="*/ 699241 h 990006"/>
                <a:gd name="connsiteX3" fmla="*/ 1454656 w 1500565"/>
                <a:gd name="connsiteY3" fmla="*/ 699241 h 990006"/>
                <a:gd name="connsiteX4" fmla="*/ 1454656 w 1500565"/>
                <a:gd name="connsiteY4" fmla="*/ 958222 h 990006"/>
                <a:gd name="connsiteX5" fmla="*/ 1500565 w 1500565"/>
                <a:gd name="connsiteY5" fmla="*/ 958222 h 990006"/>
                <a:gd name="connsiteX6" fmla="*/ 1500565 w 1500565"/>
                <a:gd name="connsiteY6" fmla="*/ 990006 h 990006"/>
                <a:gd name="connsiteX7" fmla="*/ 0 w 1500565"/>
                <a:gd name="connsiteY7" fmla="*/ 990006 h 99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0565" h="990006">
                  <a:moveTo>
                    <a:pt x="0" y="0"/>
                  </a:moveTo>
                  <a:lnTo>
                    <a:pt x="1500565" y="0"/>
                  </a:lnTo>
                  <a:lnTo>
                    <a:pt x="1500565" y="699241"/>
                  </a:lnTo>
                  <a:lnTo>
                    <a:pt x="1454656" y="699241"/>
                  </a:lnTo>
                  <a:lnTo>
                    <a:pt x="1454656" y="958222"/>
                  </a:lnTo>
                  <a:lnTo>
                    <a:pt x="1500565" y="958222"/>
                  </a:lnTo>
                  <a:lnTo>
                    <a:pt x="1500565" y="990006"/>
                  </a:lnTo>
                  <a:lnTo>
                    <a:pt x="0" y="990006"/>
                  </a:lnTo>
                  <a:close/>
                </a:path>
              </a:pathLst>
            </a:custGeom>
          </p:spPr>
        </p:pic>
      </p:grpSp>
      <p:sp>
        <p:nvSpPr>
          <p:cNvPr id="57" name="TextBox 56"/>
          <p:cNvSpPr txBox="1"/>
          <p:nvPr/>
        </p:nvSpPr>
        <p:spPr>
          <a:xfrm>
            <a:off x="405449" y="4601"/>
            <a:ext cx="5364394" cy="464743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th-TH" sz="11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การเบิกจ่ายงบประมาณกองทุนพัฒนาบทบาทสตรี ประจำปีงบประมาณ พ.ศ. </a:t>
            </a:r>
            <a:r>
              <a:rPr lang="th-TH" sz="11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 </a:t>
            </a:r>
            <a:r>
              <a:rPr lang="th-TH" sz="11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1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1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(ข้อมูล ณ 7 ธันวาคม 2565</a:t>
            </a:r>
            <a:r>
              <a:rPr lang="th-TH" sz="11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) (ต่อ)</a:t>
            </a:r>
            <a:endParaRPr lang="th-TH" sz="11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94050"/>
              </p:ext>
            </p:extLst>
          </p:nvPr>
        </p:nvGraphicFramePr>
        <p:xfrm>
          <a:off x="101356" y="576471"/>
          <a:ext cx="9975333" cy="4735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8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6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68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05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1041"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จัดสรร (บาท)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เบิกจ่าย (บาท)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ฉะเชิงเทรา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9,054,465.00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-  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26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ชลบุรี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12,451,065.00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-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71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ชัยนาท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8,362,980.00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-  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เชียงราย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15,324,890.00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-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เชียงใหม่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18,196,515.00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-  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ตรัง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10,908,290.00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-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ตาก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11,858,615.00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-  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นครนายก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6,884,880.00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-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นครปฐม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9,701,465.00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-  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นครพนม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10,132,540.00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-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7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815870" y="-24981"/>
            <a:ext cx="2493196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1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7814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36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43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47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8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9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4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45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6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7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38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39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40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41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50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51" name="กลุ่ม 25">
            <a:extLst>
              <a:ext uri="{FF2B5EF4-FFF2-40B4-BE49-F238E27FC236}">
                <a16:creationId xmlns:a16="http://schemas.microsoft.com/office/drawing/2014/main" id="{7D06518B-9B45-4201-A300-3BEEF5DCD03B}"/>
              </a:ext>
            </a:extLst>
          </p:cNvPr>
          <p:cNvGrpSpPr/>
          <p:nvPr/>
        </p:nvGrpSpPr>
        <p:grpSpPr>
          <a:xfrm>
            <a:off x="-23582" y="-361931"/>
            <a:ext cx="10201628" cy="1385058"/>
            <a:chOff x="-21224" y="-365563"/>
            <a:chExt cx="9181465" cy="1246552"/>
          </a:xfrm>
        </p:grpSpPr>
        <p:sp>
          <p:nvSpPr>
            <p:cNvPr id="52" name="รูปแบบอิสระ: รูปร่าง 62">
              <a:extLst>
                <a:ext uri="{FF2B5EF4-FFF2-40B4-BE49-F238E27FC236}">
                  <a16:creationId xmlns:a16="http://schemas.microsoft.com/office/drawing/2014/main" id="{763F6E50-E3DE-4F2F-B389-800C6A2058F9}"/>
                </a:ext>
              </a:extLst>
            </p:cNvPr>
            <p:cNvSpPr/>
            <p:nvPr/>
          </p:nvSpPr>
          <p:spPr>
            <a:xfrm rot="10800000">
              <a:off x="-21224" y="349041"/>
              <a:ext cx="7820283" cy="100071"/>
            </a:xfrm>
            <a:custGeom>
              <a:avLst/>
              <a:gdLst>
                <a:gd name="connsiteX0" fmla="*/ 437779 w 1373020"/>
                <a:gd name="connsiteY0" fmla="*/ 0 h 426691"/>
                <a:gd name="connsiteX1" fmla="*/ 1373020 w 1373020"/>
                <a:gd name="connsiteY1" fmla="*/ 0 h 426691"/>
                <a:gd name="connsiteX2" fmla="*/ 1373020 w 1373020"/>
                <a:gd name="connsiteY2" fmla="*/ 426691 h 426691"/>
                <a:gd name="connsiteX3" fmla="*/ 0 w 1373020"/>
                <a:gd name="connsiteY3" fmla="*/ 426691 h 426691"/>
                <a:gd name="connsiteX4" fmla="*/ 323208 w 1373020"/>
                <a:gd name="connsiteY4" fmla="*/ 111669 h 426691"/>
                <a:gd name="connsiteX5" fmla="*/ 437779 w 1373020"/>
                <a:gd name="connsiteY5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3020" h="426691">
                  <a:moveTo>
                    <a:pt x="437779" y="0"/>
                  </a:moveTo>
                  <a:lnTo>
                    <a:pt x="1373020" y="0"/>
                  </a:lnTo>
                  <a:lnTo>
                    <a:pt x="1373020" y="426691"/>
                  </a:lnTo>
                  <a:lnTo>
                    <a:pt x="0" y="426691"/>
                  </a:lnTo>
                  <a:lnTo>
                    <a:pt x="323208" y="111669"/>
                  </a:lnTo>
                  <a:lnTo>
                    <a:pt x="437779" y="0"/>
                  </a:lnTo>
                  <a:close/>
                </a:path>
              </a:pathLst>
            </a:cu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 dirty="0"/>
            </a:p>
          </p:txBody>
        </p:sp>
        <p:sp>
          <p:nvSpPr>
            <p:cNvPr id="53" name="รูปแบบอิสระ: รูปร่าง 62">
              <a:extLst>
                <a:ext uri="{FF2B5EF4-FFF2-40B4-BE49-F238E27FC236}">
                  <a16:creationId xmlns:a16="http://schemas.microsoft.com/office/drawing/2014/main" id="{6170159F-B4D3-4017-9CD6-524599548825}"/>
                </a:ext>
              </a:extLst>
            </p:cNvPr>
            <p:cNvSpPr/>
            <p:nvPr/>
          </p:nvSpPr>
          <p:spPr>
            <a:xfrm flipV="1">
              <a:off x="5266749" y="-20538"/>
              <a:ext cx="3893491" cy="487172"/>
            </a:xfrm>
            <a:custGeom>
              <a:avLst/>
              <a:gdLst>
                <a:gd name="connsiteX0" fmla="*/ 437779 w 1373020"/>
                <a:gd name="connsiteY0" fmla="*/ 0 h 426691"/>
                <a:gd name="connsiteX1" fmla="*/ 1373020 w 1373020"/>
                <a:gd name="connsiteY1" fmla="*/ 0 h 426691"/>
                <a:gd name="connsiteX2" fmla="*/ 1373020 w 1373020"/>
                <a:gd name="connsiteY2" fmla="*/ 426691 h 426691"/>
                <a:gd name="connsiteX3" fmla="*/ 0 w 1373020"/>
                <a:gd name="connsiteY3" fmla="*/ 426691 h 426691"/>
                <a:gd name="connsiteX4" fmla="*/ 323208 w 1373020"/>
                <a:gd name="connsiteY4" fmla="*/ 111669 h 426691"/>
                <a:gd name="connsiteX5" fmla="*/ 437779 w 1373020"/>
                <a:gd name="connsiteY5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3020" h="426691">
                  <a:moveTo>
                    <a:pt x="437779" y="0"/>
                  </a:moveTo>
                  <a:lnTo>
                    <a:pt x="1373020" y="0"/>
                  </a:lnTo>
                  <a:lnTo>
                    <a:pt x="1373020" y="426691"/>
                  </a:lnTo>
                  <a:lnTo>
                    <a:pt x="0" y="426691"/>
                  </a:lnTo>
                  <a:lnTo>
                    <a:pt x="323208" y="111669"/>
                  </a:lnTo>
                  <a:lnTo>
                    <a:pt x="437779" y="0"/>
                  </a:lnTo>
                  <a:close/>
                </a:path>
              </a:pathLst>
            </a:cu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 dirty="0"/>
            </a:p>
          </p:txBody>
        </p:sp>
        <p:sp>
          <p:nvSpPr>
            <p:cNvPr id="54" name="สี่เหลี่ยมผืนผ้า 11">
              <a:extLst>
                <a:ext uri="{FF2B5EF4-FFF2-40B4-BE49-F238E27FC236}">
                  <a16:creationId xmlns:a16="http://schemas.microsoft.com/office/drawing/2014/main" id="{F9F4841F-3BBC-4457-AA88-3D070EC45B06}"/>
                </a:ext>
              </a:extLst>
            </p:cNvPr>
            <p:cNvSpPr/>
            <p:nvPr/>
          </p:nvSpPr>
          <p:spPr>
            <a:xfrm>
              <a:off x="0" y="-57269"/>
              <a:ext cx="9160241" cy="40481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55" name="วงรี 13">
              <a:extLst>
                <a:ext uri="{FF2B5EF4-FFF2-40B4-BE49-F238E27FC236}">
                  <a16:creationId xmlns:a16="http://schemas.microsoft.com/office/drawing/2014/main" id="{26798FC3-BA23-4F57-9494-6FF28D367843}"/>
                </a:ext>
              </a:extLst>
            </p:cNvPr>
            <p:cNvSpPr/>
            <p:nvPr/>
          </p:nvSpPr>
          <p:spPr>
            <a:xfrm>
              <a:off x="5364490" y="-365563"/>
              <a:ext cx="1840389" cy="1246552"/>
            </a:xfrm>
            <a:prstGeom prst="ellipse">
              <a:avLst/>
            </a:prstGeom>
            <a:solidFill>
              <a:srgbClr val="FBF7F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dirty="0"/>
            </a:p>
          </p:txBody>
        </p:sp>
        <p:pic>
          <p:nvPicPr>
            <p:cNvPr id="56" name="รูปภาพ 65">
              <a:extLst>
                <a:ext uri="{FF2B5EF4-FFF2-40B4-BE49-F238E27FC236}">
                  <a16:creationId xmlns:a16="http://schemas.microsoft.com/office/drawing/2014/main" id="{FF1C8559-7F07-4282-B711-DDC3A7946E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168" b="30186"/>
            <a:stretch/>
          </p:blipFill>
          <p:spPr>
            <a:xfrm>
              <a:off x="5911596" y="-52058"/>
              <a:ext cx="760236" cy="501554"/>
            </a:xfrm>
            <a:custGeom>
              <a:avLst/>
              <a:gdLst>
                <a:gd name="connsiteX0" fmla="*/ 0 w 1500565"/>
                <a:gd name="connsiteY0" fmla="*/ 0 h 990006"/>
                <a:gd name="connsiteX1" fmla="*/ 1500565 w 1500565"/>
                <a:gd name="connsiteY1" fmla="*/ 0 h 990006"/>
                <a:gd name="connsiteX2" fmla="*/ 1500565 w 1500565"/>
                <a:gd name="connsiteY2" fmla="*/ 699241 h 990006"/>
                <a:gd name="connsiteX3" fmla="*/ 1454656 w 1500565"/>
                <a:gd name="connsiteY3" fmla="*/ 699241 h 990006"/>
                <a:gd name="connsiteX4" fmla="*/ 1454656 w 1500565"/>
                <a:gd name="connsiteY4" fmla="*/ 958222 h 990006"/>
                <a:gd name="connsiteX5" fmla="*/ 1500565 w 1500565"/>
                <a:gd name="connsiteY5" fmla="*/ 958222 h 990006"/>
                <a:gd name="connsiteX6" fmla="*/ 1500565 w 1500565"/>
                <a:gd name="connsiteY6" fmla="*/ 990006 h 990006"/>
                <a:gd name="connsiteX7" fmla="*/ 0 w 1500565"/>
                <a:gd name="connsiteY7" fmla="*/ 990006 h 99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0565" h="990006">
                  <a:moveTo>
                    <a:pt x="0" y="0"/>
                  </a:moveTo>
                  <a:lnTo>
                    <a:pt x="1500565" y="0"/>
                  </a:lnTo>
                  <a:lnTo>
                    <a:pt x="1500565" y="699241"/>
                  </a:lnTo>
                  <a:lnTo>
                    <a:pt x="1454656" y="699241"/>
                  </a:lnTo>
                  <a:lnTo>
                    <a:pt x="1454656" y="958222"/>
                  </a:lnTo>
                  <a:lnTo>
                    <a:pt x="1500565" y="958222"/>
                  </a:lnTo>
                  <a:lnTo>
                    <a:pt x="1500565" y="990006"/>
                  </a:lnTo>
                  <a:lnTo>
                    <a:pt x="0" y="990006"/>
                  </a:lnTo>
                  <a:close/>
                </a:path>
              </a:pathLst>
            </a:custGeom>
          </p:spPr>
        </p:pic>
      </p:grpSp>
      <p:sp>
        <p:nvSpPr>
          <p:cNvPr id="58" name="TextBox 57"/>
          <p:cNvSpPr txBox="1"/>
          <p:nvPr/>
        </p:nvSpPr>
        <p:spPr>
          <a:xfrm>
            <a:off x="405449" y="4601"/>
            <a:ext cx="5364394" cy="464743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th-TH" sz="11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การเบิกจ่ายงบประมาณกองทุนพัฒนาบทบาทสตรี ประจำปีงบประมาณ พ.ศ. </a:t>
            </a:r>
            <a:r>
              <a:rPr lang="th-TH" sz="11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 </a:t>
            </a:r>
            <a:r>
              <a:rPr lang="th-TH" sz="11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1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1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(ข้อมูล ณ </a:t>
            </a:r>
            <a:r>
              <a:rPr lang="th-TH" sz="11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7 ธันวาคม 2565) (ต่อ)</a:t>
            </a:r>
            <a:endParaRPr lang="th-TH" sz="11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416100"/>
              </p:ext>
            </p:extLst>
          </p:nvPr>
        </p:nvGraphicFramePr>
        <p:xfrm>
          <a:off x="101356" y="576471"/>
          <a:ext cx="9975333" cy="4735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8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6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68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05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1041"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จัดสรร (บาท)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เบิกจ่าย (บาท)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นครราชสีมา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16,157,640.00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-  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26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นครสวรรค์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9,851,265.00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-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71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นนทบุรี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10,710,890.00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-  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น่าน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11,253,605.00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-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บึงกาฬ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8,316,780.00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-  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บุรีรัมย์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15,887,765.00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-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ปทุมธานี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9,790,665.00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-  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ปราจีนบุรี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8,269,305.00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-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ปัตตานี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11,190,140.00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-  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พะเยา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10,565,655.00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-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7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815870" y="-24981"/>
            <a:ext cx="2493196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1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2834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36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43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47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8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9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4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45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6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7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38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39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40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41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50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27" name="กลุ่ม 25">
            <a:extLst>
              <a:ext uri="{FF2B5EF4-FFF2-40B4-BE49-F238E27FC236}">
                <a16:creationId xmlns:a16="http://schemas.microsoft.com/office/drawing/2014/main" id="{7D06518B-9B45-4201-A300-3BEEF5DCD03B}"/>
              </a:ext>
            </a:extLst>
          </p:cNvPr>
          <p:cNvGrpSpPr/>
          <p:nvPr/>
        </p:nvGrpSpPr>
        <p:grpSpPr>
          <a:xfrm>
            <a:off x="-23582" y="-361931"/>
            <a:ext cx="10201628" cy="1385058"/>
            <a:chOff x="-21224" y="-365563"/>
            <a:chExt cx="9181465" cy="1246552"/>
          </a:xfrm>
        </p:grpSpPr>
        <p:sp>
          <p:nvSpPr>
            <p:cNvPr id="34" name="รูปแบบอิสระ: รูปร่าง 62">
              <a:extLst>
                <a:ext uri="{FF2B5EF4-FFF2-40B4-BE49-F238E27FC236}">
                  <a16:creationId xmlns:a16="http://schemas.microsoft.com/office/drawing/2014/main" id="{763F6E50-E3DE-4F2F-B389-800C6A2058F9}"/>
                </a:ext>
              </a:extLst>
            </p:cNvPr>
            <p:cNvSpPr/>
            <p:nvPr/>
          </p:nvSpPr>
          <p:spPr>
            <a:xfrm rot="10800000">
              <a:off x="-21224" y="349041"/>
              <a:ext cx="7820283" cy="100071"/>
            </a:xfrm>
            <a:custGeom>
              <a:avLst/>
              <a:gdLst>
                <a:gd name="connsiteX0" fmla="*/ 437779 w 1373020"/>
                <a:gd name="connsiteY0" fmla="*/ 0 h 426691"/>
                <a:gd name="connsiteX1" fmla="*/ 1373020 w 1373020"/>
                <a:gd name="connsiteY1" fmla="*/ 0 h 426691"/>
                <a:gd name="connsiteX2" fmla="*/ 1373020 w 1373020"/>
                <a:gd name="connsiteY2" fmla="*/ 426691 h 426691"/>
                <a:gd name="connsiteX3" fmla="*/ 0 w 1373020"/>
                <a:gd name="connsiteY3" fmla="*/ 426691 h 426691"/>
                <a:gd name="connsiteX4" fmla="*/ 323208 w 1373020"/>
                <a:gd name="connsiteY4" fmla="*/ 111669 h 426691"/>
                <a:gd name="connsiteX5" fmla="*/ 437779 w 1373020"/>
                <a:gd name="connsiteY5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3020" h="426691">
                  <a:moveTo>
                    <a:pt x="437779" y="0"/>
                  </a:moveTo>
                  <a:lnTo>
                    <a:pt x="1373020" y="0"/>
                  </a:lnTo>
                  <a:lnTo>
                    <a:pt x="1373020" y="426691"/>
                  </a:lnTo>
                  <a:lnTo>
                    <a:pt x="0" y="426691"/>
                  </a:lnTo>
                  <a:lnTo>
                    <a:pt x="323208" y="111669"/>
                  </a:lnTo>
                  <a:lnTo>
                    <a:pt x="437779" y="0"/>
                  </a:lnTo>
                  <a:close/>
                </a:path>
              </a:pathLst>
            </a:cu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 dirty="0"/>
            </a:p>
          </p:txBody>
        </p:sp>
        <p:sp>
          <p:nvSpPr>
            <p:cNvPr id="51" name="รูปแบบอิสระ: รูปร่าง 62">
              <a:extLst>
                <a:ext uri="{FF2B5EF4-FFF2-40B4-BE49-F238E27FC236}">
                  <a16:creationId xmlns:a16="http://schemas.microsoft.com/office/drawing/2014/main" id="{6170159F-B4D3-4017-9CD6-524599548825}"/>
                </a:ext>
              </a:extLst>
            </p:cNvPr>
            <p:cNvSpPr/>
            <p:nvPr/>
          </p:nvSpPr>
          <p:spPr>
            <a:xfrm flipV="1">
              <a:off x="5266749" y="-20538"/>
              <a:ext cx="3893491" cy="487172"/>
            </a:xfrm>
            <a:custGeom>
              <a:avLst/>
              <a:gdLst>
                <a:gd name="connsiteX0" fmla="*/ 437779 w 1373020"/>
                <a:gd name="connsiteY0" fmla="*/ 0 h 426691"/>
                <a:gd name="connsiteX1" fmla="*/ 1373020 w 1373020"/>
                <a:gd name="connsiteY1" fmla="*/ 0 h 426691"/>
                <a:gd name="connsiteX2" fmla="*/ 1373020 w 1373020"/>
                <a:gd name="connsiteY2" fmla="*/ 426691 h 426691"/>
                <a:gd name="connsiteX3" fmla="*/ 0 w 1373020"/>
                <a:gd name="connsiteY3" fmla="*/ 426691 h 426691"/>
                <a:gd name="connsiteX4" fmla="*/ 323208 w 1373020"/>
                <a:gd name="connsiteY4" fmla="*/ 111669 h 426691"/>
                <a:gd name="connsiteX5" fmla="*/ 437779 w 1373020"/>
                <a:gd name="connsiteY5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3020" h="426691">
                  <a:moveTo>
                    <a:pt x="437779" y="0"/>
                  </a:moveTo>
                  <a:lnTo>
                    <a:pt x="1373020" y="0"/>
                  </a:lnTo>
                  <a:lnTo>
                    <a:pt x="1373020" y="426691"/>
                  </a:lnTo>
                  <a:lnTo>
                    <a:pt x="0" y="426691"/>
                  </a:lnTo>
                  <a:lnTo>
                    <a:pt x="323208" y="111669"/>
                  </a:lnTo>
                  <a:lnTo>
                    <a:pt x="437779" y="0"/>
                  </a:lnTo>
                  <a:close/>
                </a:path>
              </a:pathLst>
            </a:cu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 dirty="0"/>
            </a:p>
          </p:txBody>
        </p:sp>
        <p:sp>
          <p:nvSpPr>
            <p:cNvPr id="52" name="สี่เหลี่ยมผืนผ้า 11">
              <a:extLst>
                <a:ext uri="{FF2B5EF4-FFF2-40B4-BE49-F238E27FC236}">
                  <a16:creationId xmlns:a16="http://schemas.microsoft.com/office/drawing/2014/main" id="{F9F4841F-3BBC-4457-AA88-3D070EC45B06}"/>
                </a:ext>
              </a:extLst>
            </p:cNvPr>
            <p:cNvSpPr/>
            <p:nvPr/>
          </p:nvSpPr>
          <p:spPr>
            <a:xfrm>
              <a:off x="0" y="-57269"/>
              <a:ext cx="9160241" cy="40481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53" name="วงรี 13">
              <a:extLst>
                <a:ext uri="{FF2B5EF4-FFF2-40B4-BE49-F238E27FC236}">
                  <a16:creationId xmlns:a16="http://schemas.microsoft.com/office/drawing/2014/main" id="{26798FC3-BA23-4F57-9494-6FF28D367843}"/>
                </a:ext>
              </a:extLst>
            </p:cNvPr>
            <p:cNvSpPr/>
            <p:nvPr/>
          </p:nvSpPr>
          <p:spPr>
            <a:xfrm>
              <a:off x="5364490" y="-365563"/>
              <a:ext cx="1840389" cy="1246552"/>
            </a:xfrm>
            <a:prstGeom prst="ellipse">
              <a:avLst/>
            </a:prstGeom>
            <a:solidFill>
              <a:srgbClr val="FBF7F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dirty="0"/>
            </a:p>
          </p:txBody>
        </p:sp>
        <p:pic>
          <p:nvPicPr>
            <p:cNvPr id="54" name="รูปภาพ 65">
              <a:extLst>
                <a:ext uri="{FF2B5EF4-FFF2-40B4-BE49-F238E27FC236}">
                  <a16:creationId xmlns:a16="http://schemas.microsoft.com/office/drawing/2014/main" id="{FF1C8559-7F07-4282-B711-DDC3A7946E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168" b="30186"/>
            <a:stretch/>
          </p:blipFill>
          <p:spPr>
            <a:xfrm>
              <a:off x="5911596" y="-52058"/>
              <a:ext cx="760236" cy="501554"/>
            </a:xfrm>
            <a:custGeom>
              <a:avLst/>
              <a:gdLst>
                <a:gd name="connsiteX0" fmla="*/ 0 w 1500565"/>
                <a:gd name="connsiteY0" fmla="*/ 0 h 990006"/>
                <a:gd name="connsiteX1" fmla="*/ 1500565 w 1500565"/>
                <a:gd name="connsiteY1" fmla="*/ 0 h 990006"/>
                <a:gd name="connsiteX2" fmla="*/ 1500565 w 1500565"/>
                <a:gd name="connsiteY2" fmla="*/ 699241 h 990006"/>
                <a:gd name="connsiteX3" fmla="*/ 1454656 w 1500565"/>
                <a:gd name="connsiteY3" fmla="*/ 699241 h 990006"/>
                <a:gd name="connsiteX4" fmla="*/ 1454656 w 1500565"/>
                <a:gd name="connsiteY4" fmla="*/ 958222 h 990006"/>
                <a:gd name="connsiteX5" fmla="*/ 1500565 w 1500565"/>
                <a:gd name="connsiteY5" fmla="*/ 958222 h 990006"/>
                <a:gd name="connsiteX6" fmla="*/ 1500565 w 1500565"/>
                <a:gd name="connsiteY6" fmla="*/ 990006 h 990006"/>
                <a:gd name="connsiteX7" fmla="*/ 0 w 1500565"/>
                <a:gd name="connsiteY7" fmla="*/ 990006 h 99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0565" h="990006">
                  <a:moveTo>
                    <a:pt x="0" y="0"/>
                  </a:moveTo>
                  <a:lnTo>
                    <a:pt x="1500565" y="0"/>
                  </a:lnTo>
                  <a:lnTo>
                    <a:pt x="1500565" y="699241"/>
                  </a:lnTo>
                  <a:lnTo>
                    <a:pt x="1454656" y="699241"/>
                  </a:lnTo>
                  <a:lnTo>
                    <a:pt x="1454656" y="958222"/>
                  </a:lnTo>
                  <a:lnTo>
                    <a:pt x="1500565" y="958222"/>
                  </a:lnTo>
                  <a:lnTo>
                    <a:pt x="1500565" y="990006"/>
                  </a:lnTo>
                  <a:lnTo>
                    <a:pt x="0" y="990006"/>
                  </a:lnTo>
                  <a:close/>
                </a:path>
              </a:pathLst>
            </a:custGeom>
          </p:spPr>
        </p:pic>
      </p:grpSp>
      <p:sp>
        <p:nvSpPr>
          <p:cNvPr id="55" name="TextBox 54"/>
          <p:cNvSpPr txBox="1"/>
          <p:nvPr/>
        </p:nvSpPr>
        <p:spPr>
          <a:xfrm>
            <a:off x="405449" y="4601"/>
            <a:ext cx="5364394" cy="464743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th-TH" sz="11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การเบิกจ่ายงบประมาณกองทุนพัฒนาบทบาทสตรี ประจำปีงบประมาณ พ.ศ. </a:t>
            </a:r>
            <a:r>
              <a:rPr lang="th-TH" sz="11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 </a:t>
            </a:r>
            <a:r>
              <a:rPr lang="th-TH" sz="11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1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1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(ข้อมูล ณ </a:t>
            </a:r>
            <a:r>
              <a:rPr lang="th-TH" sz="11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7 ธันวาคม </a:t>
            </a:r>
            <a:r>
              <a:rPr lang="th-TH" sz="11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2565) </a:t>
            </a:r>
            <a:r>
              <a:rPr lang="th-TH" sz="11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(ต่อ)</a:t>
            </a:r>
            <a:endParaRPr lang="th-TH" sz="11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612342"/>
              </p:ext>
            </p:extLst>
          </p:nvPr>
        </p:nvGraphicFramePr>
        <p:xfrm>
          <a:off x="101356" y="576473"/>
          <a:ext cx="9975333" cy="4721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8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6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68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05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3891"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จัดสรร (บาท)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เบิกจ่าย (บาท)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34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พังงา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7,280,180.00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-  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9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พัทลุง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9,727,005.00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-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25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พิจิตร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12,012,780.00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-  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34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พิษณุโลก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10,813,815.00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-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34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เพชรบุรี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9,388,580.00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-  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34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แพร่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10,520,580.00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-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36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ภูเก็ต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5,668,905.00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-  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534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มหาสารคาม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12,380,615.00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-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534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แม่ฮ่องสอน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11,318,805.00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-  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534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ยโสธร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9,533,555.00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-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8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815870" y="-24981"/>
            <a:ext cx="2493196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1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6451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36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43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47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8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9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4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45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6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7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38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39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40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41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50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51" name="กลุ่ม 25">
            <a:extLst>
              <a:ext uri="{FF2B5EF4-FFF2-40B4-BE49-F238E27FC236}">
                <a16:creationId xmlns:a16="http://schemas.microsoft.com/office/drawing/2014/main" id="{7D06518B-9B45-4201-A300-3BEEF5DCD03B}"/>
              </a:ext>
            </a:extLst>
          </p:cNvPr>
          <p:cNvGrpSpPr/>
          <p:nvPr/>
        </p:nvGrpSpPr>
        <p:grpSpPr>
          <a:xfrm>
            <a:off x="-23582" y="-361931"/>
            <a:ext cx="10201628" cy="1385058"/>
            <a:chOff x="-21224" y="-365563"/>
            <a:chExt cx="9181465" cy="1246552"/>
          </a:xfrm>
        </p:grpSpPr>
        <p:sp>
          <p:nvSpPr>
            <p:cNvPr id="52" name="รูปแบบอิสระ: รูปร่าง 62">
              <a:extLst>
                <a:ext uri="{FF2B5EF4-FFF2-40B4-BE49-F238E27FC236}">
                  <a16:creationId xmlns:a16="http://schemas.microsoft.com/office/drawing/2014/main" id="{763F6E50-E3DE-4F2F-B389-800C6A2058F9}"/>
                </a:ext>
              </a:extLst>
            </p:cNvPr>
            <p:cNvSpPr/>
            <p:nvPr/>
          </p:nvSpPr>
          <p:spPr>
            <a:xfrm rot="10800000">
              <a:off x="-21224" y="349041"/>
              <a:ext cx="7820283" cy="100071"/>
            </a:xfrm>
            <a:custGeom>
              <a:avLst/>
              <a:gdLst>
                <a:gd name="connsiteX0" fmla="*/ 437779 w 1373020"/>
                <a:gd name="connsiteY0" fmla="*/ 0 h 426691"/>
                <a:gd name="connsiteX1" fmla="*/ 1373020 w 1373020"/>
                <a:gd name="connsiteY1" fmla="*/ 0 h 426691"/>
                <a:gd name="connsiteX2" fmla="*/ 1373020 w 1373020"/>
                <a:gd name="connsiteY2" fmla="*/ 426691 h 426691"/>
                <a:gd name="connsiteX3" fmla="*/ 0 w 1373020"/>
                <a:gd name="connsiteY3" fmla="*/ 426691 h 426691"/>
                <a:gd name="connsiteX4" fmla="*/ 323208 w 1373020"/>
                <a:gd name="connsiteY4" fmla="*/ 111669 h 426691"/>
                <a:gd name="connsiteX5" fmla="*/ 437779 w 1373020"/>
                <a:gd name="connsiteY5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3020" h="426691">
                  <a:moveTo>
                    <a:pt x="437779" y="0"/>
                  </a:moveTo>
                  <a:lnTo>
                    <a:pt x="1373020" y="0"/>
                  </a:lnTo>
                  <a:lnTo>
                    <a:pt x="1373020" y="426691"/>
                  </a:lnTo>
                  <a:lnTo>
                    <a:pt x="0" y="426691"/>
                  </a:lnTo>
                  <a:lnTo>
                    <a:pt x="323208" y="111669"/>
                  </a:lnTo>
                  <a:lnTo>
                    <a:pt x="437779" y="0"/>
                  </a:lnTo>
                  <a:close/>
                </a:path>
              </a:pathLst>
            </a:cu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 dirty="0"/>
            </a:p>
          </p:txBody>
        </p:sp>
        <p:sp>
          <p:nvSpPr>
            <p:cNvPr id="53" name="รูปแบบอิสระ: รูปร่าง 62">
              <a:extLst>
                <a:ext uri="{FF2B5EF4-FFF2-40B4-BE49-F238E27FC236}">
                  <a16:creationId xmlns:a16="http://schemas.microsoft.com/office/drawing/2014/main" id="{6170159F-B4D3-4017-9CD6-524599548825}"/>
                </a:ext>
              </a:extLst>
            </p:cNvPr>
            <p:cNvSpPr/>
            <p:nvPr/>
          </p:nvSpPr>
          <p:spPr>
            <a:xfrm flipV="1">
              <a:off x="5266749" y="-20538"/>
              <a:ext cx="3893491" cy="487172"/>
            </a:xfrm>
            <a:custGeom>
              <a:avLst/>
              <a:gdLst>
                <a:gd name="connsiteX0" fmla="*/ 437779 w 1373020"/>
                <a:gd name="connsiteY0" fmla="*/ 0 h 426691"/>
                <a:gd name="connsiteX1" fmla="*/ 1373020 w 1373020"/>
                <a:gd name="connsiteY1" fmla="*/ 0 h 426691"/>
                <a:gd name="connsiteX2" fmla="*/ 1373020 w 1373020"/>
                <a:gd name="connsiteY2" fmla="*/ 426691 h 426691"/>
                <a:gd name="connsiteX3" fmla="*/ 0 w 1373020"/>
                <a:gd name="connsiteY3" fmla="*/ 426691 h 426691"/>
                <a:gd name="connsiteX4" fmla="*/ 323208 w 1373020"/>
                <a:gd name="connsiteY4" fmla="*/ 111669 h 426691"/>
                <a:gd name="connsiteX5" fmla="*/ 437779 w 1373020"/>
                <a:gd name="connsiteY5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3020" h="426691">
                  <a:moveTo>
                    <a:pt x="437779" y="0"/>
                  </a:moveTo>
                  <a:lnTo>
                    <a:pt x="1373020" y="0"/>
                  </a:lnTo>
                  <a:lnTo>
                    <a:pt x="1373020" y="426691"/>
                  </a:lnTo>
                  <a:lnTo>
                    <a:pt x="0" y="426691"/>
                  </a:lnTo>
                  <a:lnTo>
                    <a:pt x="323208" y="111669"/>
                  </a:lnTo>
                  <a:lnTo>
                    <a:pt x="437779" y="0"/>
                  </a:lnTo>
                  <a:close/>
                </a:path>
              </a:pathLst>
            </a:cu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 dirty="0"/>
            </a:p>
          </p:txBody>
        </p:sp>
        <p:sp>
          <p:nvSpPr>
            <p:cNvPr id="54" name="สี่เหลี่ยมผืนผ้า 11">
              <a:extLst>
                <a:ext uri="{FF2B5EF4-FFF2-40B4-BE49-F238E27FC236}">
                  <a16:creationId xmlns:a16="http://schemas.microsoft.com/office/drawing/2014/main" id="{F9F4841F-3BBC-4457-AA88-3D070EC45B06}"/>
                </a:ext>
              </a:extLst>
            </p:cNvPr>
            <p:cNvSpPr/>
            <p:nvPr/>
          </p:nvSpPr>
          <p:spPr>
            <a:xfrm>
              <a:off x="0" y="-57269"/>
              <a:ext cx="9160241" cy="40481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55" name="วงรี 13">
              <a:extLst>
                <a:ext uri="{FF2B5EF4-FFF2-40B4-BE49-F238E27FC236}">
                  <a16:creationId xmlns:a16="http://schemas.microsoft.com/office/drawing/2014/main" id="{26798FC3-BA23-4F57-9494-6FF28D367843}"/>
                </a:ext>
              </a:extLst>
            </p:cNvPr>
            <p:cNvSpPr/>
            <p:nvPr/>
          </p:nvSpPr>
          <p:spPr>
            <a:xfrm>
              <a:off x="5364490" y="-365563"/>
              <a:ext cx="1840389" cy="1246552"/>
            </a:xfrm>
            <a:prstGeom prst="ellipse">
              <a:avLst/>
            </a:prstGeom>
            <a:solidFill>
              <a:srgbClr val="FBF7F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dirty="0"/>
            </a:p>
          </p:txBody>
        </p:sp>
        <p:pic>
          <p:nvPicPr>
            <p:cNvPr id="56" name="รูปภาพ 65">
              <a:extLst>
                <a:ext uri="{FF2B5EF4-FFF2-40B4-BE49-F238E27FC236}">
                  <a16:creationId xmlns:a16="http://schemas.microsoft.com/office/drawing/2014/main" id="{FF1C8559-7F07-4282-B711-DDC3A7946E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168" b="30186"/>
            <a:stretch/>
          </p:blipFill>
          <p:spPr>
            <a:xfrm>
              <a:off x="5911596" y="-52058"/>
              <a:ext cx="760236" cy="501554"/>
            </a:xfrm>
            <a:custGeom>
              <a:avLst/>
              <a:gdLst>
                <a:gd name="connsiteX0" fmla="*/ 0 w 1500565"/>
                <a:gd name="connsiteY0" fmla="*/ 0 h 990006"/>
                <a:gd name="connsiteX1" fmla="*/ 1500565 w 1500565"/>
                <a:gd name="connsiteY1" fmla="*/ 0 h 990006"/>
                <a:gd name="connsiteX2" fmla="*/ 1500565 w 1500565"/>
                <a:gd name="connsiteY2" fmla="*/ 699241 h 990006"/>
                <a:gd name="connsiteX3" fmla="*/ 1454656 w 1500565"/>
                <a:gd name="connsiteY3" fmla="*/ 699241 h 990006"/>
                <a:gd name="connsiteX4" fmla="*/ 1454656 w 1500565"/>
                <a:gd name="connsiteY4" fmla="*/ 958222 h 990006"/>
                <a:gd name="connsiteX5" fmla="*/ 1500565 w 1500565"/>
                <a:gd name="connsiteY5" fmla="*/ 958222 h 990006"/>
                <a:gd name="connsiteX6" fmla="*/ 1500565 w 1500565"/>
                <a:gd name="connsiteY6" fmla="*/ 990006 h 990006"/>
                <a:gd name="connsiteX7" fmla="*/ 0 w 1500565"/>
                <a:gd name="connsiteY7" fmla="*/ 990006 h 99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0565" h="990006">
                  <a:moveTo>
                    <a:pt x="0" y="0"/>
                  </a:moveTo>
                  <a:lnTo>
                    <a:pt x="1500565" y="0"/>
                  </a:lnTo>
                  <a:lnTo>
                    <a:pt x="1500565" y="699241"/>
                  </a:lnTo>
                  <a:lnTo>
                    <a:pt x="1454656" y="699241"/>
                  </a:lnTo>
                  <a:lnTo>
                    <a:pt x="1454656" y="958222"/>
                  </a:lnTo>
                  <a:lnTo>
                    <a:pt x="1500565" y="958222"/>
                  </a:lnTo>
                  <a:lnTo>
                    <a:pt x="1500565" y="990006"/>
                  </a:lnTo>
                  <a:lnTo>
                    <a:pt x="0" y="990006"/>
                  </a:lnTo>
                  <a:close/>
                </a:path>
              </a:pathLst>
            </a:custGeom>
          </p:spPr>
        </p:pic>
      </p:grpSp>
      <p:sp>
        <p:nvSpPr>
          <p:cNvPr id="57" name="TextBox 56"/>
          <p:cNvSpPr txBox="1"/>
          <p:nvPr/>
        </p:nvSpPr>
        <p:spPr>
          <a:xfrm>
            <a:off x="405449" y="4601"/>
            <a:ext cx="5364394" cy="464743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th-TH" sz="11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การเบิกจ่ายงบประมาณกองทุนพัฒนาบทบาทสตรี ประจำปีงบประมาณ พ.ศ. </a:t>
            </a:r>
            <a:r>
              <a:rPr lang="th-TH" sz="11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 </a:t>
            </a:r>
            <a:r>
              <a:rPr lang="th-TH" sz="11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1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1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(ข้อมูล ณ </a:t>
            </a:r>
            <a:r>
              <a:rPr lang="th-TH" sz="11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7 ธันวาคม </a:t>
            </a:r>
            <a:r>
              <a:rPr lang="th-TH" sz="11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2565) </a:t>
            </a:r>
            <a:r>
              <a:rPr lang="th-TH" sz="11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(ต่อ)</a:t>
            </a:r>
            <a:endParaRPr lang="th-TH" sz="11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758351"/>
              </p:ext>
            </p:extLst>
          </p:nvPr>
        </p:nvGraphicFramePr>
        <p:xfrm>
          <a:off x="101356" y="576471"/>
          <a:ext cx="9975333" cy="4735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8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6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68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05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1041"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b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b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จัดสรร (บาท)</a:t>
                      </a:r>
                    </a:p>
                  </a:txBody>
                  <a:tcPr marL="76200" marR="76200" marT="38100" marB="38100" anchor="b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เบิกจ่าย (บาท)</a:t>
                      </a:r>
                    </a:p>
                  </a:txBody>
                  <a:tcPr marL="76200" marR="76200" marT="38100" marB="38100" anchor="b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76200" marR="76200" marT="38100" marB="38100" anchor="b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ยะลา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6,355,780.00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-  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26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ระนอง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6,899,755.00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-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71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ระยอง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10,773,740.00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-  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ราชบุรี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12,159,890.00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-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ลพบุรี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11,120,465.00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-  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ลำปาง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10,249,215.00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-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เลย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10,322,490.00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-  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58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ศรีสะเกษ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13,784,890.00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-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59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สงขลา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11,949,040.00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-  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สตูล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9,303,705.00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-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7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815870" y="-24981"/>
            <a:ext cx="2493196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1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3202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36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43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47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8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9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4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45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6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7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38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39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40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41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50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51" name="กลุ่ม 25">
            <a:extLst>
              <a:ext uri="{FF2B5EF4-FFF2-40B4-BE49-F238E27FC236}">
                <a16:creationId xmlns:a16="http://schemas.microsoft.com/office/drawing/2014/main" id="{7D06518B-9B45-4201-A300-3BEEF5DCD03B}"/>
              </a:ext>
            </a:extLst>
          </p:cNvPr>
          <p:cNvGrpSpPr/>
          <p:nvPr/>
        </p:nvGrpSpPr>
        <p:grpSpPr>
          <a:xfrm>
            <a:off x="-23582" y="-361931"/>
            <a:ext cx="10201628" cy="1385058"/>
            <a:chOff x="-21224" y="-365563"/>
            <a:chExt cx="9181465" cy="1246552"/>
          </a:xfrm>
        </p:grpSpPr>
        <p:sp>
          <p:nvSpPr>
            <p:cNvPr id="52" name="รูปแบบอิสระ: รูปร่าง 62">
              <a:extLst>
                <a:ext uri="{FF2B5EF4-FFF2-40B4-BE49-F238E27FC236}">
                  <a16:creationId xmlns:a16="http://schemas.microsoft.com/office/drawing/2014/main" id="{763F6E50-E3DE-4F2F-B389-800C6A2058F9}"/>
                </a:ext>
              </a:extLst>
            </p:cNvPr>
            <p:cNvSpPr/>
            <p:nvPr/>
          </p:nvSpPr>
          <p:spPr>
            <a:xfrm rot="10800000">
              <a:off x="-21224" y="349041"/>
              <a:ext cx="7820283" cy="100071"/>
            </a:xfrm>
            <a:custGeom>
              <a:avLst/>
              <a:gdLst>
                <a:gd name="connsiteX0" fmla="*/ 437779 w 1373020"/>
                <a:gd name="connsiteY0" fmla="*/ 0 h 426691"/>
                <a:gd name="connsiteX1" fmla="*/ 1373020 w 1373020"/>
                <a:gd name="connsiteY1" fmla="*/ 0 h 426691"/>
                <a:gd name="connsiteX2" fmla="*/ 1373020 w 1373020"/>
                <a:gd name="connsiteY2" fmla="*/ 426691 h 426691"/>
                <a:gd name="connsiteX3" fmla="*/ 0 w 1373020"/>
                <a:gd name="connsiteY3" fmla="*/ 426691 h 426691"/>
                <a:gd name="connsiteX4" fmla="*/ 323208 w 1373020"/>
                <a:gd name="connsiteY4" fmla="*/ 111669 h 426691"/>
                <a:gd name="connsiteX5" fmla="*/ 437779 w 1373020"/>
                <a:gd name="connsiteY5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3020" h="426691">
                  <a:moveTo>
                    <a:pt x="437779" y="0"/>
                  </a:moveTo>
                  <a:lnTo>
                    <a:pt x="1373020" y="0"/>
                  </a:lnTo>
                  <a:lnTo>
                    <a:pt x="1373020" y="426691"/>
                  </a:lnTo>
                  <a:lnTo>
                    <a:pt x="0" y="426691"/>
                  </a:lnTo>
                  <a:lnTo>
                    <a:pt x="323208" y="111669"/>
                  </a:lnTo>
                  <a:lnTo>
                    <a:pt x="437779" y="0"/>
                  </a:lnTo>
                  <a:close/>
                </a:path>
              </a:pathLst>
            </a:cu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 dirty="0"/>
            </a:p>
          </p:txBody>
        </p:sp>
        <p:sp>
          <p:nvSpPr>
            <p:cNvPr id="53" name="รูปแบบอิสระ: รูปร่าง 62">
              <a:extLst>
                <a:ext uri="{FF2B5EF4-FFF2-40B4-BE49-F238E27FC236}">
                  <a16:creationId xmlns:a16="http://schemas.microsoft.com/office/drawing/2014/main" id="{6170159F-B4D3-4017-9CD6-524599548825}"/>
                </a:ext>
              </a:extLst>
            </p:cNvPr>
            <p:cNvSpPr/>
            <p:nvPr/>
          </p:nvSpPr>
          <p:spPr>
            <a:xfrm flipV="1">
              <a:off x="5266749" y="-20538"/>
              <a:ext cx="3893491" cy="487172"/>
            </a:xfrm>
            <a:custGeom>
              <a:avLst/>
              <a:gdLst>
                <a:gd name="connsiteX0" fmla="*/ 437779 w 1373020"/>
                <a:gd name="connsiteY0" fmla="*/ 0 h 426691"/>
                <a:gd name="connsiteX1" fmla="*/ 1373020 w 1373020"/>
                <a:gd name="connsiteY1" fmla="*/ 0 h 426691"/>
                <a:gd name="connsiteX2" fmla="*/ 1373020 w 1373020"/>
                <a:gd name="connsiteY2" fmla="*/ 426691 h 426691"/>
                <a:gd name="connsiteX3" fmla="*/ 0 w 1373020"/>
                <a:gd name="connsiteY3" fmla="*/ 426691 h 426691"/>
                <a:gd name="connsiteX4" fmla="*/ 323208 w 1373020"/>
                <a:gd name="connsiteY4" fmla="*/ 111669 h 426691"/>
                <a:gd name="connsiteX5" fmla="*/ 437779 w 1373020"/>
                <a:gd name="connsiteY5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3020" h="426691">
                  <a:moveTo>
                    <a:pt x="437779" y="0"/>
                  </a:moveTo>
                  <a:lnTo>
                    <a:pt x="1373020" y="0"/>
                  </a:lnTo>
                  <a:lnTo>
                    <a:pt x="1373020" y="426691"/>
                  </a:lnTo>
                  <a:lnTo>
                    <a:pt x="0" y="426691"/>
                  </a:lnTo>
                  <a:lnTo>
                    <a:pt x="323208" y="111669"/>
                  </a:lnTo>
                  <a:lnTo>
                    <a:pt x="437779" y="0"/>
                  </a:lnTo>
                  <a:close/>
                </a:path>
              </a:pathLst>
            </a:cu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 dirty="0"/>
            </a:p>
          </p:txBody>
        </p:sp>
        <p:sp>
          <p:nvSpPr>
            <p:cNvPr id="54" name="สี่เหลี่ยมผืนผ้า 11">
              <a:extLst>
                <a:ext uri="{FF2B5EF4-FFF2-40B4-BE49-F238E27FC236}">
                  <a16:creationId xmlns:a16="http://schemas.microsoft.com/office/drawing/2014/main" id="{F9F4841F-3BBC-4457-AA88-3D070EC45B06}"/>
                </a:ext>
              </a:extLst>
            </p:cNvPr>
            <p:cNvSpPr/>
            <p:nvPr/>
          </p:nvSpPr>
          <p:spPr>
            <a:xfrm>
              <a:off x="0" y="-57269"/>
              <a:ext cx="9160241" cy="40481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55" name="วงรี 13">
              <a:extLst>
                <a:ext uri="{FF2B5EF4-FFF2-40B4-BE49-F238E27FC236}">
                  <a16:creationId xmlns:a16="http://schemas.microsoft.com/office/drawing/2014/main" id="{26798FC3-BA23-4F57-9494-6FF28D367843}"/>
                </a:ext>
              </a:extLst>
            </p:cNvPr>
            <p:cNvSpPr/>
            <p:nvPr/>
          </p:nvSpPr>
          <p:spPr>
            <a:xfrm>
              <a:off x="5364490" y="-365563"/>
              <a:ext cx="1840389" cy="1246552"/>
            </a:xfrm>
            <a:prstGeom prst="ellipse">
              <a:avLst/>
            </a:prstGeom>
            <a:solidFill>
              <a:srgbClr val="FBF7F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dirty="0"/>
            </a:p>
          </p:txBody>
        </p:sp>
        <p:pic>
          <p:nvPicPr>
            <p:cNvPr id="56" name="รูปภาพ 65">
              <a:extLst>
                <a:ext uri="{FF2B5EF4-FFF2-40B4-BE49-F238E27FC236}">
                  <a16:creationId xmlns:a16="http://schemas.microsoft.com/office/drawing/2014/main" id="{FF1C8559-7F07-4282-B711-DDC3A7946E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168" b="30186"/>
            <a:stretch/>
          </p:blipFill>
          <p:spPr>
            <a:xfrm>
              <a:off x="5911596" y="-52058"/>
              <a:ext cx="760236" cy="501554"/>
            </a:xfrm>
            <a:custGeom>
              <a:avLst/>
              <a:gdLst>
                <a:gd name="connsiteX0" fmla="*/ 0 w 1500565"/>
                <a:gd name="connsiteY0" fmla="*/ 0 h 990006"/>
                <a:gd name="connsiteX1" fmla="*/ 1500565 w 1500565"/>
                <a:gd name="connsiteY1" fmla="*/ 0 h 990006"/>
                <a:gd name="connsiteX2" fmla="*/ 1500565 w 1500565"/>
                <a:gd name="connsiteY2" fmla="*/ 699241 h 990006"/>
                <a:gd name="connsiteX3" fmla="*/ 1454656 w 1500565"/>
                <a:gd name="connsiteY3" fmla="*/ 699241 h 990006"/>
                <a:gd name="connsiteX4" fmla="*/ 1454656 w 1500565"/>
                <a:gd name="connsiteY4" fmla="*/ 958222 h 990006"/>
                <a:gd name="connsiteX5" fmla="*/ 1500565 w 1500565"/>
                <a:gd name="connsiteY5" fmla="*/ 958222 h 990006"/>
                <a:gd name="connsiteX6" fmla="*/ 1500565 w 1500565"/>
                <a:gd name="connsiteY6" fmla="*/ 990006 h 990006"/>
                <a:gd name="connsiteX7" fmla="*/ 0 w 1500565"/>
                <a:gd name="connsiteY7" fmla="*/ 990006 h 99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0565" h="990006">
                  <a:moveTo>
                    <a:pt x="0" y="0"/>
                  </a:moveTo>
                  <a:lnTo>
                    <a:pt x="1500565" y="0"/>
                  </a:lnTo>
                  <a:lnTo>
                    <a:pt x="1500565" y="699241"/>
                  </a:lnTo>
                  <a:lnTo>
                    <a:pt x="1454656" y="699241"/>
                  </a:lnTo>
                  <a:lnTo>
                    <a:pt x="1454656" y="958222"/>
                  </a:lnTo>
                  <a:lnTo>
                    <a:pt x="1500565" y="958222"/>
                  </a:lnTo>
                  <a:lnTo>
                    <a:pt x="1500565" y="990006"/>
                  </a:lnTo>
                  <a:lnTo>
                    <a:pt x="0" y="990006"/>
                  </a:lnTo>
                  <a:close/>
                </a:path>
              </a:pathLst>
            </a:custGeom>
          </p:spPr>
        </p:pic>
      </p:grpSp>
      <p:sp>
        <p:nvSpPr>
          <p:cNvPr id="57" name="TextBox 56"/>
          <p:cNvSpPr txBox="1"/>
          <p:nvPr/>
        </p:nvSpPr>
        <p:spPr>
          <a:xfrm>
            <a:off x="405449" y="4601"/>
            <a:ext cx="5364394" cy="464743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th-TH" sz="11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การเบิกจ่ายงบประมาณกองทุนพัฒนาบทบาทสตรี ประจำปีงบประมาณ พ.ศ. </a:t>
            </a:r>
            <a:r>
              <a:rPr lang="th-TH" sz="11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 </a:t>
            </a:r>
            <a:r>
              <a:rPr lang="th-TH" sz="11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1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1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(ข้อมูล ณ </a:t>
            </a:r>
            <a:r>
              <a:rPr lang="th-TH" sz="11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7 ธันวาคม 2565) (ต่อ)</a:t>
            </a:r>
            <a:endParaRPr lang="th-TH" sz="11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907590"/>
              </p:ext>
            </p:extLst>
          </p:nvPr>
        </p:nvGraphicFramePr>
        <p:xfrm>
          <a:off x="110622" y="618344"/>
          <a:ext cx="9956800" cy="4637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4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2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73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009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1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3381">
                <a:tc>
                  <a:txBody>
                    <a:bodyPr/>
                    <a:lstStyle/>
                    <a:p>
                      <a:pPr algn="ctr"/>
                      <a:r>
                        <a:rPr lang="th-TH" sz="15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b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b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จัดสรร (บาท)</a:t>
                      </a:r>
                    </a:p>
                  </a:txBody>
                  <a:tcPr marL="76200" marR="76200" marT="38100" marB="38100" anchor="b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เบิกจ่าย (บาท)</a:t>
                      </a:r>
                    </a:p>
                  </a:txBody>
                  <a:tcPr marL="76200" marR="76200" marT="38100" marB="38100" anchor="b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76200" marR="76200" marT="38100" marB="38100" anchor="b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7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61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สมุทรปราการ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10,652,790.00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-  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2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62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สมุทรสงคราม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6,763,705.00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-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5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63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สมุทรสาคร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12,032,905.00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-  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7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64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สระแก้ว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11,560,655.00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-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7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65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สระบุรี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11,226,215.00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-  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7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66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สิงห์บุรี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9,068,430.00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-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7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67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สุโขทัย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14,070,415.00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-  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7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68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สุพรรณบุรี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12,151,890.00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-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47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69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สุราษฎร์ธานี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11,214,265.00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-  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47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70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สุรินทร์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14,170,265.00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-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7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815870" y="-24981"/>
            <a:ext cx="2493196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1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8068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662748"/>
              </p:ext>
            </p:extLst>
          </p:nvPr>
        </p:nvGraphicFramePr>
        <p:xfrm>
          <a:off x="110622" y="749731"/>
          <a:ext cx="9956800" cy="4222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4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2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73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009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1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3381">
                <a:tc>
                  <a:txBody>
                    <a:bodyPr/>
                    <a:lstStyle/>
                    <a:p>
                      <a:pPr algn="ctr"/>
                      <a:r>
                        <a:rPr lang="th-TH" sz="15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b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b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จัดสรร (บาท)</a:t>
                      </a:r>
                    </a:p>
                  </a:txBody>
                  <a:tcPr marL="76200" marR="76200" marT="38100" marB="38100" anchor="b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เบิกจ่าย (บาท)</a:t>
                      </a:r>
                    </a:p>
                  </a:txBody>
                  <a:tcPr marL="76200" marR="76200" marT="38100" marB="38100" anchor="b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76200" marR="76200" marT="38100" marB="38100" anchor="b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7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71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หนองคาย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9,425,255.00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-  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2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72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หนองบัวลำภู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9,146,030.00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-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5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73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อ่างทอง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13,686,705.00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-  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7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74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อำนาจเจริญ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7,236,505.00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-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7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75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อุดรธานี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12,442,540.00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-  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7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76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อุบลราชธานี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13,144,715.00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-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7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77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กรุงเทพมหานคร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11,775,500.00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55,780.00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0.47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83066612"/>
                  </a:ext>
                </a:extLst>
              </a:tr>
              <a:tr h="4147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78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ส่วนกลาง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120,101,150.00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11,509,632.03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9.58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23096424"/>
                  </a:ext>
                </a:extLst>
              </a:tr>
              <a:tr h="41476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b="1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รวม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th-TH" sz="14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961,432,950.00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17,934,379.55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1.87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62664443"/>
                  </a:ext>
                </a:extLst>
              </a:tr>
            </a:tbl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36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43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47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8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9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4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45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6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7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38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39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40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41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50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51" name="กลุ่ม 25">
            <a:extLst>
              <a:ext uri="{FF2B5EF4-FFF2-40B4-BE49-F238E27FC236}">
                <a16:creationId xmlns:a16="http://schemas.microsoft.com/office/drawing/2014/main" id="{7D06518B-9B45-4201-A300-3BEEF5DCD03B}"/>
              </a:ext>
            </a:extLst>
          </p:cNvPr>
          <p:cNvGrpSpPr/>
          <p:nvPr/>
        </p:nvGrpSpPr>
        <p:grpSpPr>
          <a:xfrm>
            <a:off x="-23582" y="-361931"/>
            <a:ext cx="10201628" cy="1385058"/>
            <a:chOff x="-21224" y="-365563"/>
            <a:chExt cx="9181465" cy="1246552"/>
          </a:xfrm>
        </p:grpSpPr>
        <p:sp>
          <p:nvSpPr>
            <p:cNvPr id="52" name="รูปแบบอิสระ: รูปร่าง 62">
              <a:extLst>
                <a:ext uri="{FF2B5EF4-FFF2-40B4-BE49-F238E27FC236}">
                  <a16:creationId xmlns:a16="http://schemas.microsoft.com/office/drawing/2014/main" id="{763F6E50-E3DE-4F2F-B389-800C6A2058F9}"/>
                </a:ext>
              </a:extLst>
            </p:cNvPr>
            <p:cNvSpPr/>
            <p:nvPr/>
          </p:nvSpPr>
          <p:spPr>
            <a:xfrm rot="10800000">
              <a:off x="-21224" y="349041"/>
              <a:ext cx="7820283" cy="100071"/>
            </a:xfrm>
            <a:custGeom>
              <a:avLst/>
              <a:gdLst>
                <a:gd name="connsiteX0" fmla="*/ 437779 w 1373020"/>
                <a:gd name="connsiteY0" fmla="*/ 0 h 426691"/>
                <a:gd name="connsiteX1" fmla="*/ 1373020 w 1373020"/>
                <a:gd name="connsiteY1" fmla="*/ 0 h 426691"/>
                <a:gd name="connsiteX2" fmla="*/ 1373020 w 1373020"/>
                <a:gd name="connsiteY2" fmla="*/ 426691 h 426691"/>
                <a:gd name="connsiteX3" fmla="*/ 0 w 1373020"/>
                <a:gd name="connsiteY3" fmla="*/ 426691 h 426691"/>
                <a:gd name="connsiteX4" fmla="*/ 323208 w 1373020"/>
                <a:gd name="connsiteY4" fmla="*/ 111669 h 426691"/>
                <a:gd name="connsiteX5" fmla="*/ 437779 w 1373020"/>
                <a:gd name="connsiteY5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3020" h="426691">
                  <a:moveTo>
                    <a:pt x="437779" y="0"/>
                  </a:moveTo>
                  <a:lnTo>
                    <a:pt x="1373020" y="0"/>
                  </a:lnTo>
                  <a:lnTo>
                    <a:pt x="1373020" y="426691"/>
                  </a:lnTo>
                  <a:lnTo>
                    <a:pt x="0" y="426691"/>
                  </a:lnTo>
                  <a:lnTo>
                    <a:pt x="323208" y="111669"/>
                  </a:lnTo>
                  <a:lnTo>
                    <a:pt x="437779" y="0"/>
                  </a:lnTo>
                  <a:close/>
                </a:path>
              </a:pathLst>
            </a:cu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 dirty="0"/>
            </a:p>
          </p:txBody>
        </p:sp>
        <p:sp>
          <p:nvSpPr>
            <p:cNvPr id="53" name="รูปแบบอิสระ: รูปร่าง 62">
              <a:extLst>
                <a:ext uri="{FF2B5EF4-FFF2-40B4-BE49-F238E27FC236}">
                  <a16:creationId xmlns:a16="http://schemas.microsoft.com/office/drawing/2014/main" id="{6170159F-B4D3-4017-9CD6-524599548825}"/>
                </a:ext>
              </a:extLst>
            </p:cNvPr>
            <p:cNvSpPr/>
            <p:nvPr/>
          </p:nvSpPr>
          <p:spPr>
            <a:xfrm flipV="1">
              <a:off x="5266749" y="-20538"/>
              <a:ext cx="3893491" cy="487172"/>
            </a:xfrm>
            <a:custGeom>
              <a:avLst/>
              <a:gdLst>
                <a:gd name="connsiteX0" fmla="*/ 437779 w 1373020"/>
                <a:gd name="connsiteY0" fmla="*/ 0 h 426691"/>
                <a:gd name="connsiteX1" fmla="*/ 1373020 w 1373020"/>
                <a:gd name="connsiteY1" fmla="*/ 0 h 426691"/>
                <a:gd name="connsiteX2" fmla="*/ 1373020 w 1373020"/>
                <a:gd name="connsiteY2" fmla="*/ 426691 h 426691"/>
                <a:gd name="connsiteX3" fmla="*/ 0 w 1373020"/>
                <a:gd name="connsiteY3" fmla="*/ 426691 h 426691"/>
                <a:gd name="connsiteX4" fmla="*/ 323208 w 1373020"/>
                <a:gd name="connsiteY4" fmla="*/ 111669 h 426691"/>
                <a:gd name="connsiteX5" fmla="*/ 437779 w 1373020"/>
                <a:gd name="connsiteY5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3020" h="426691">
                  <a:moveTo>
                    <a:pt x="437779" y="0"/>
                  </a:moveTo>
                  <a:lnTo>
                    <a:pt x="1373020" y="0"/>
                  </a:lnTo>
                  <a:lnTo>
                    <a:pt x="1373020" y="426691"/>
                  </a:lnTo>
                  <a:lnTo>
                    <a:pt x="0" y="426691"/>
                  </a:lnTo>
                  <a:lnTo>
                    <a:pt x="323208" y="111669"/>
                  </a:lnTo>
                  <a:lnTo>
                    <a:pt x="437779" y="0"/>
                  </a:lnTo>
                  <a:close/>
                </a:path>
              </a:pathLst>
            </a:cu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 dirty="0"/>
            </a:p>
          </p:txBody>
        </p:sp>
        <p:sp>
          <p:nvSpPr>
            <p:cNvPr id="54" name="สี่เหลี่ยมผืนผ้า 11">
              <a:extLst>
                <a:ext uri="{FF2B5EF4-FFF2-40B4-BE49-F238E27FC236}">
                  <a16:creationId xmlns:a16="http://schemas.microsoft.com/office/drawing/2014/main" id="{F9F4841F-3BBC-4457-AA88-3D070EC45B06}"/>
                </a:ext>
              </a:extLst>
            </p:cNvPr>
            <p:cNvSpPr/>
            <p:nvPr/>
          </p:nvSpPr>
          <p:spPr>
            <a:xfrm>
              <a:off x="0" y="-57269"/>
              <a:ext cx="9160241" cy="40481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55" name="วงรี 13">
              <a:extLst>
                <a:ext uri="{FF2B5EF4-FFF2-40B4-BE49-F238E27FC236}">
                  <a16:creationId xmlns:a16="http://schemas.microsoft.com/office/drawing/2014/main" id="{26798FC3-BA23-4F57-9494-6FF28D367843}"/>
                </a:ext>
              </a:extLst>
            </p:cNvPr>
            <p:cNvSpPr/>
            <p:nvPr/>
          </p:nvSpPr>
          <p:spPr>
            <a:xfrm>
              <a:off x="5364490" y="-365563"/>
              <a:ext cx="1840389" cy="1246552"/>
            </a:xfrm>
            <a:prstGeom prst="ellipse">
              <a:avLst/>
            </a:prstGeom>
            <a:solidFill>
              <a:srgbClr val="FBF7F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dirty="0"/>
            </a:p>
          </p:txBody>
        </p:sp>
        <p:pic>
          <p:nvPicPr>
            <p:cNvPr id="56" name="รูปภาพ 65">
              <a:extLst>
                <a:ext uri="{FF2B5EF4-FFF2-40B4-BE49-F238E27FC236}">
                  <a16:creationId xmlns:a16="http://schemas.microsoft.com/office/drawing/2014/main" id="{FF1C8559-7F07-4282-B711-DDC3A7946E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168" b="30186"/>
            <a:stretch/>
          </p:blipFill>
          <p:spPr>
            <a:xfrm>
              <a:off x="5911596" y="-52058"/>
              <a:ext cx="760236" cy="501554"/>
            </a:xfrm>
            <a:custGeom>
              <a:avLst/>
              <a:gdLst>
                <a:gd name="connsiteX0" fmla="*/ 0 w 1500565"/>
                <a:gd name="connsiteY0" fmla="*/ 0 h 990006"/>
                <a:gd name="connsiteX1" fmla="*/ 1500565 w 1500565"/>
                <a:gd name="connsiteY1" fmla="*/ 0 h 990006"/>
                <a:gd name="connsiteX2" fmla="*/ 1500565 w 1500565"/>
                <a:gd name="connsiteY2" fmla="*/ 699241 h 990006"/>
                <a:gd name="connsiteX3" fmla="*/ 1454656 w 1500565"/>
                <a:gd name="connsiteY3" fmla="*/ 699241 h 990006"/>
                <a:gd name="connsiteX4" fmla="*/ 1454656 w 1500565"/>
                <a:gd name="connsiteY4" fmla="*/ 958222 h 990006"/>
                <a:gd name="connsiteX5" fmla="*/ 1500565 w 1500565"/>
                <a:gd name="connsiteY5" fmla="*/ 958222 h 990006"/>
                <a:gd name="connsiteX6" fmla="*/ 1500565 w 1500565"/>
                <a:gd name="connsiteY6" fmla="*/ 990006 h 990006"/>
                <a:gd name="connsiteX7" fmla="*/ 0 w 1500565"/>
                <a:gd name="connsiteY7" fmla="*/ 990006 h 99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0565" h="990006">
                  <a:moveTo>
                    <a:pt x="0" y="0"/>
                  </a:moveTo>
                  <a:lnTo>
                    <a:pt x="1500565" y="0"/>
                  </a:lnTo>
                  <a:lnTo>
                    <a:pt x="1500565" y="699241"/>
                  </a:lnTo>
                  <a:lnTo>
                    <a:pt x="1454656" y="699241"/>
                  </a:lnTo>
                  <a:lnTo>
                    <a:pt x="1454656" y="958222"/>
                  </a:lnTo>
                  <a:lnTo>
                    <a:pt x="1500565" y="958222"/>
                  </a:lnTo>
                  <a:lnTo>
                    <a:pt x="1500565" y="990006"/>
                  </a:lnTo>
                  <a:lnTo>
                    <a:pt x="0" y="990006"/>
                  </a:lnTo>
                  <a:close/>
                </a:path>
              </a:pathLst>
            </a:custGeom>
          </p:spPr>
        </p:pic>
      </p:grpSp>
      <p:sp>
        <p:nvSpPr>
          <p:cNvPr id="57" name="TextBox 56"/>
          <p:cNvSpPr txBox="1"/>
          <p:nvPr/>
        </p:nvSpPr>
        <p:spPr>
          <a:xfrm>
            <a:off x="405449" y="4601"/>
            <a:ext cx="5364394" cy="464743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th-TH" sz="11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การเบิกจ่ายงบประมาณกองทุนพัฒนาบทบาทสตรี ประจำปีงบประมาณ พ.ศ. </a:t>
            </a:r>
            <a:r>
              <a:rPr lang="th-TH" sz="11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 </a:t>
            </a:r>
            <a:r>
              <a:rPr lang="th-TH" sz="11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1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1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(ข้อมูล ณ 7</a:t>
            </a:r>
            <a:r>
              <a:rPr lang="th-TH" sz="11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ธันวาคม </a:t>
            </a:r>
            <a:r>
              <a:rPr lang="th-TH" sz="11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2565) </a:t>
            </a:r>
            <a:r>
              <a:rPr lang="th-TH" sz="11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(ต่อ)</a:t>
            </a:r>
            <a:endParaRPr lang="th-TH" sz="11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7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815870" y="-24981"/>
            <a:ext cx="2493196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1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4027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338968" y="2782572"/>
            <a:ext cx="9482063" cy="110871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2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4.2 รายงานการบริหารจัดการหนี้ของกองทุนพัฒนาบทบาทสตรี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76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83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87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8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9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4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85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86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77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78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79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80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81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8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30" name="Group 29"/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32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36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37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38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39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3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34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35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31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391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สี่เหลี่ยมผืนผ้า 19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0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/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ผลการบริหารจัดการหนี้ของกองทุนพัฒนาบทบาทสตรี ประจำปีงบประมาณ พ.ศ. </a:t>
            </a:r>
            <a:r>
              <a:rPr lang="th-TH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th-TH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/>
            <a:endParaRPr lang="th-TH" b="1" dirty="0"/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0" y="468632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สี่เหลี่ยมผืนผ้ามุมมน 18"/>
          <p:cNvSpPr/>
          <p:nvPr/>
        </p:nvSpPr>
        <p:spPr>
          <a:xfrm>
            <a:off x="7155543" y="5291238"/>
            <a:ext cx="2946925" cy="365178"/>
          </a:xfrm>
          <a:prstGeom prst="roundRect">
            <a:avLst/>
          </a:prstGeom>
          <a:solidFill>
            <a:srgbClr val="002060"/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</a:t>
            </a:r>
            <a:r>
              <a:rPr lang="th-TH" sz="140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วันที่ 30 พฤศจิกายน </a:t>
            </a:r>
            <a:r>
              <a:rPr lang="th-TH" sz="140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2565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944039" y="727177"/>
            <a:ext cx="6158429" cy="4458439"/>
            <a:chOff x="3745733" y="727177"/>
            <a:chExt cx="6158429" cy="4458439"/>
          </a:xfrm>
        </p:grpSpPr>
        <p:cxnSp>
          <p:nvCxnSpPr>
            <p:cNvPr id="23" name="ตัวเชื่อมต่อตรง 37"/>
            <p:cNvCxnSpPr>
              <a:cxnSpLocks/>
            </p:cNvCxnSpPr>
            <p:nvPr/>
          </p:nvCxnSpPr>
          <p:spPr>
            <a:xfrm>
              <a:off x="8032143" y="3815960"/>
              <a:ext cx="0" cy="319032"/>
            </a:xfrm>
            <a:prstGeom prst="line">
              <a:avLst/>
            </a:prstGeom>
            <a:solidFill>
              <a:srgbClr val="92D050"/>
            </a:solidFill>
            <a:ln w="57150">
              <a:solidFill>
                <a:srgbClr val="00206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745733" y="727177"/>
              <a:ext cx="6158429" cy="4458439"/>
              <a:chOff x="2050283" y="769946"/>
              <a:chExt cx="6158429" cy="4458439"/>
            </a:xfrm>
          </p:grpSpPr>
          <p:sp>
            <p:nvSpPr>
              <p:cNvPr id="36" name="สี่เหลี่ยมผืนผ้ามุมมน 29"/>
              <p:cNvSpPr/>
              <p:nvPr/>
            </p:nvSpPr>
            <p:spPr>
              <a:xfrm>
                <a:off x="6261846" y="2517689"/>
                <a:ext cx="1946866" cy="104067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  <a:alpha val="80000"/>
                </a:schemeClr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th-TH" sz="125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th-TH" sz="125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หนี้ดำเนินคดี</a:t>
                </a:r>
                <a:endParaRPr lang="en-US" sz="12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th-TH" sz="125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100,347,781.87 </a:t>
                </a:r>
                <a:r>
                  <a:rPr lang="th-TH" sz="1250" b="1" dirty="0" smtClean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บาท</a:t>
                </a:r>
                <a:endParaRPr lang="en-GB" sz="12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th-TH" sz="125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(คิดเป็นร้อยละ </a:t>
                </a:r>
                <a:r>
                  <a:rPr lang="th-TH" sz="1250" b="1" dirty="0" smtClean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2.30 </a:t>
                </a:r>
                <a:r>
                  <a:rPr lang="th-TH" sz="125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/>
                </a:r>
                <a:br>
                  <a:rPr lang="th-TH" sz="125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</a:br>
                <a:r>
                  <a:rPr lang="th-TH" sz="125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ของหนี้คงเหลือ)</a:t>
                </a:r>
                <a:endParaRPr lang="en-US" sz="12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  <a:p>
                <a:pPr algn="ctr">
                  <a:lnSpc>
                    <a:spcPct val="150000"/>
                  </a:lnSpc>
                </a:pPr>
                <a:endParaRPr lang="th-TH" sz="1250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2050283" y="769946"/>
                <a:ext cx="5188032" cy="4458439"/>
                <a:chOff x="2050283" y="769946"/>
                <a:chExt cx="5188032" cy="4458439"/>
              </a:xfrm>
            </p:grpSpPr>
            <p:cxnSp>
              <p:nvCxnSpPr>
                <p:cNvPr id="40" name="ตัวเชื่อมต่อตรง 33"/>
                <p:cNvCxnSpPr/>
                <p:nvPr/>
              </p:nvCxnSpPr>
              <p:spPr>
                <a:xfrm>
                  <a:off x="7089139" y="2089315"/>
                  <a:ext cx="0" cy="417357"/>
                </a:xfrm>
                <a:prstGeom prst="line">
                  <a:avLst/>
                </a:prstGeom>
                <a:solidFill>
                  <a:srgbClr val="92D050"/>
                </a:solidFill>
                <a:ln w="57150">
                  <a:solidFill>
                    <a:srgbClr val="00206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ตัวเชื่อมต่อตรง 23"/>
                <p:cNvCxnSpPr/>
                <p:nvPr/>
              </p:nvCxnSpPr>
              <p:spPr>
                <a:xfrm flipH="1">
                  <a:off x="5133555" y="3558360"/>
                  <a:ext cx="1" cy="311386"/>
                </a:xfrm>
                <a:prstGeom prst="line">
                  <a:avLst/>
                </a:prstGeom>
                <a:solidFill>
                  <a:srgbClr val="92D050"/>
                </a:solidFill>
                <a:ln w="57150">
                  <a:solidFill>
                    <a:srgbClr val="00206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7" name="กลุ่ม 26"/>
                <p:cNvGrpSpPr/>
                <p:nvPr/>
              </p:nvGrpSpPr>
              <p:grpSpPr>
                <a:xfrm>
                  <a:off x="2050283" y="769946"/>
                  <a:ext cx="5188032" cy="4458439"/>
                  <a:chOff x="361284" y="1104542"/>
                  <a:chExt cx="8787549" cy="4475662"/>
                </a:xfrm>
                <a:solidFill>
                  <a:srgbClr val="92D050"/>
                </a:solidFill>
              </p:grpSpPr>
              <p:cxnSp>
                <p:nvCxnSpPr>
                  <p:cNvPr id="34" name="ตัวเชื่อมต่อตรง 33"/>
                  <p:cNvCxnSpPr/>
                  <p:nvPr/>
                </p:nvCxnSpPr>
                <p:spPr>
                  <a:xfrm>
                    <a:off x="2208674" y="2415026"/>
                    <a:ext cx="1555" cy="396849"/>
                  </a:xfrm>
                  <a:prstGeom prst="line">
                    <a:avLst/>
                  </a:prstGeom>
                  <a:grpFill/>
                  <a:ln w="57150">
                    <a:solidFill>
                      <a:srgbClr val="00206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ตัวเชื่อมต่อตรง 37"/>
                  <p:cNvCxnSpPr>
                    <a:cxnSpLocks/>
                  </p:cNvCxnSpPr>
                  <p:nvPr/>
                </p:nvCxnSpPr>
                <p:spPr>
                  <a:xfrm>
                    <a:off x="3686598" y="4206364"/>
                    <a:ext cx="0" cy="320264"/>
                  </a:xfrm>
                  <a:prstGeom prst="line">
                    <a:avLst/>
                  </a:prstGeom>
                  <a:grpFill/>
                  <a:ln w="57150">
                    <a:solidFill>
                      <a:srgbClr val="00206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" name="สี่เหลี่ยมผืนผ้ามุมมน 28"/>
                  <p:cNvSpPr/>
                  <p:nvPr/>
                </p:nvSpPr>
                <p:spPr>
                  <a:xfrm>
                    <a:off x="361284" y="2836918"/>
                    <a:ext cx="3447289" cy="1066809"/>
                  </a:xfrm>
                  <a:prstGeom prst="roundRect">
                    <a:avLst/>
                  </a:prstGeom>
                  <a:solidFill>
                    <a:srgbClr val="F6F4D2">
                      <a:alpha val="90000"/>
                    </a:srgbClr>
                  </a:solidFill>
                  <a:ln>
                    <a:noFill/>
                  </a:ln>
                  <a:effectLst>
                    <a:outerShdw blurRad="57785" dist="33020" dir="318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rightRoom" dir="t">
                      <a:rot lat="0" lon="0" rev="600000"/>
                    </a:lightRig>
                  </a:scene3d>
                  <a:sp3d prstMaterial="metal">
                    <a:bevelT w="38100" h="571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algn="ctr"/>
                    <a:r>
                      <a:rPr lang="th-TH" sz="125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 </a:t>
                    </a:r>
                    <a:r>
                      <a:rPr lang="th-TH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หนี้ยังไม่ถึงกำหนดชำระ</a:t>
                    </a:r>
                    <a:endParaRPr lang="en-US" sz="1250" b="1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  <a:p>
                    <a:pPr algn="ctr">
                      <a:lnSpc>
                        <a:spcPct val="130000"/>
                      </a:lnSpc>
                    </a:pPr>
                    <a:r>
                      <a:rPr lang="th-TH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 3,067,595,435.12 </a:t>
                    </a:r>
                    <a:r>
                      <a:rPr lang="th-TH" sz="1250" b="1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บาท</a:t>
                    </a:r>
                    <a:endParaRPr lang="en-GB" sz="1250" b="1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  <a:p>
                    <a:pPr algn="ctr">
                      <a:lnSpc>
                        <a:spcPct val="130000"/>
                      </a:lnSpc>
                    </a:pPr>
                    <a:r>
                      <a:rPr lang="th-TH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(คิดเป็นร้อยละ </a:t>
                    </a:r>
                    <a:r>
                      <a:rPr lang="th-TH" sz="1250" b="1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7</a:t>
                    </a:r>
                    <a:r>
                      <a:rPr lang="th-TH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0</a:t>
                    </a:r>
                    <a:r>
                      <a:rPr lang="en-US" sz="1250" b="1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.</a:t>
                    </a:r>
                    <a:r>
                      <a:rPr lang="th-TH" sz="1250" b="1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37</a:t>
                    </a:r>
                    <a:r>
                      <a:rPr lang="th-TH" sz="125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/>
                    </a:r>
                    <a:br>
                      <a:rPr lang="th-TH" sz="125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</a:br>
                    <a:r>
                      <a:rPr lang="th-TH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ของหนี้คงเหลือ)</a:t>
                    </a:r>
                  </a:p>
                </p:txBody>
              </p:sp>
              <p:sp>
                <p:nvSpPr>
                  <p:cNvPr id="30" name="สี่เหลี่ยมผืนผ้ามุมมน 29"/>
                  <p:cNvSpPr/>
                  <p:nvPr/>
                </p:nvSpPr>
                <p:spPr>
                  <a:xfrm>
                    <a:off x="3925438" y="2841197"/>
                    <a:ext cx="3457476" cy="1062530"/>
                  </a:xfrm>
                  <a:prstGeom prst="roundRect">
                    <a:avLst/>
                  </a:prstGeom>
                  <a:solidFill>
                    <a:srgbClr val="FFCDCE">
                      <a:alpha val="80000"/>
                    </a:srgbClr>
                  </a:solidFill>
                  <a:ln>
                    <a:noFill/>
                  </a:ln>
                  <a:effectLst>
                    <a:outerShdw blurRad="57785" dist="33020" dir="318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rightRoom" dir="t">
                      <a:rot lat="0" lon="0" rev="600000"/>
                    </a:lightRig>
                  </a:scene3d>
                  <a:sp3d prstMaterial="metal">
                    <a:bevelT w="38100" h="571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algn="ctr"/>
                    <a:r>
                      <a:rPr lang="th-TH" sz="125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 </a:t>
                    </a:r>
                    <a:r>
                      <a:rPr lang="th-TH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หนี้เกินกำหนดชำระ</a:t>
                    </a:r>
                    <a:endParaRPr lang="en-US" sz="1250" b="1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  <a:p>
                    <a:pPr algn="ctr">
                      <a:lnSpc>
                        <a:spcPct val="130000"/>
                      </a:lnSpc>
                    </a:pPr>
                    <a:r>
                      <a:rPr lang="th-TH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 1,191,254,329.22 </a:t>
                    </a:r>
                    <a:r>
                      <a:rPr lang="th-TH" sz="1250" b="1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บาท</a:t>
                    </a:r>
                    <a:endParaRPr lang="en-GB" sz="1250" b="1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  <a:p>
                    <a:pPr algn="ctr">
                      <a:lnSpc>
                        <a:spcPct val="130000"/>
                      </a:lnSpc>
                    </a:pPr>
                    <a:r>
                      <a:rPr lang="th-TH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(คิดเป็นร้อยละ </a:t>
                    </a:r>
                    <a:r>
                      <a:rPr lang="th-TH" sz="1250" b="1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27.33  </a:t>
                    </a:r>
                    <a:r>
                      <a:rPr lang="th-TH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/>
                    </a:r>
                    <a:br>
                      <a:rPr lang="th-TH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</a:br>
                    <a:r>
                      <a:rPr lang="th-TH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ของหนี้คงเหลือ)</a:t>
                    </a:r>
                    <a:endParaRPr lang="en-US" sz="1250" b="1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31" name="สี่เหลี่ยมผืนผ้ามุมมน 30"/>
                  <p:cNvSpPr/>
                  <p:nvPr/>
                </p:nvSpPr>
                <p:spPr>
                  <a:xfrm>
                    <a:off x="1596550" y="4513392"/>
                    <a:ext cx="3745637" cy="1066811"/>
                  </a:xfrm>
                  <a:prstGeom prst="roundRect">
                    <a:avLst/>
                  </a:prstGeom>
                  <a:solidFill>
                    <a:srgbClr val="F2E5FF"/>
                  </a:solidFill>
                  <a:ln w="38100">
                    <a:noFill/>
                  </a:ln>
                  <a:effectLst>
                    <a:outerShdw blurRad="57785" dist="33020" dir="318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rightRoom" dir="t">
                      <a:rot lat="0" lon="0" rev="600000"/>
                    </a:lightRig>
                  </a:scene3d>
                  <a:sp3d prstMaterial="metal">
                    <a:bevelT w="38100" h="571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th-TH" sz="125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 </a:t>
                    </a:r>
                  </a:p>
                  <a:p>
                    <a:pPr algn="ctr"/>
                    <a:endParaRPr lang="th-TH" sz="125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  <a:p>
                    <a:pPr algn="ctr"/>
                    <a:endParaRPr lang="th-TH" sz="1250" b="1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  <a:p>
                    <a:pPr algn="ctr">
                      <a:lnSpc>
                        <a:spcPct val="120000"/>
                      </a:lnSpc>
                      <a:spcBef>
                        <a:spcPts val="400"/>
                      </a:spcBef>
                    </a:pPr>
                    <a:r>
                      <a:rPr lang="th-TH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หนี้กองทุนเดิม</a:t>
                    </a:r>
                  </a:p>
                  <a:p>
                    <a:pPr algn="ctr">
                      <a:lnSpc>
                        <a:spcPct val="120000"/>
                      </a:lnSpc>
                    </a:pPr>
                    <a:r>
                      <a:rPr lang="th-TH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 387,590,346.79 </a:t>
                    </a:r>
                    <a:r>
                      <a:rPr lang="th-TH" sz="1250" b="1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บาท</a:t>
                    </a:r>
                    <a:endParaRPr lang="en-GB" sz="1250" b="1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  <a:p>
                    <a:pPr algn="ctr">
                      <a:lnSpc>
                        <a:spcPct val="120000"/>
                      </a:lnSpc>
                    </a:pPr>
                    <a:r>
                      <a:rPr lang="th-TH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(คิดเป็นร้อยละ </a:t>
                    </a:r>
                    <a:r>
                      <a:rPr lang="th-TH" sz="1250" b="1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8.</a:t>
                    </a:r>
                    <a:r>
                      <a:rPr lang="en-US" sz="1250" b="1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89</a:t>
                    </a:r>
                    <a:endParaRPr lang="th-TH" sz="1250" b="1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  <a:p>
                    <a:pPr algn="ctr">
                      <a:lnSpc>
                        <a:spcPct val="120000"/>
                      </a:lnSpc>
                    </a:pPr>
                    <a:r>
                      <a:rPr lang="th-TH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ของหนี้คงเหลือ)</a:t>
                    </a:r>
                    <a:endParaRPr lang="en-US" sz="1250" b="1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  <a:p>
                    <a:pPr algn="ctr">
                      <a:lnSpc>
                        <a:spcPct val="150000"/>
                      </a:lnSpc>
                    </a:pPr>
                    <a:endParaRPr lang="en-US" sz="1250" b="1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  <a:p>
                    <a:pPr algn="ctr"/>
                    <a:endParaRPr lang="en-US" sz="125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  <a:p>
                    <a:pPr algn="ctr"/>
                    <a:endParaRPr lang="th-TH" sz="1250" b="1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32" name="สี่เหลี่ยมผืนผ้ามุมมน 31"/>
                  <p:cNvSpPr/>
                  <p:nvPr/>
                </p:nvSpPr>
                <p:spPr>
                  <a:xfrm>
                    <a:off x="5583768" y="4513393"/>
                    <a:ext cx="3565065" cy="1066811"/>
                  </a:xfrm>
                  <a:prstGeom prst="round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noFill/>
                  </a:ln>
                  <a:effectLst>
                    <a:outerShdw blurRad="57785" dist="33020" dir="318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rightRoom" dir="t">
                      <a:rot lat="0" lon="0" rev="600000"/>
                    </a:lightRig>
                  </a:scene3d>
                  <a:sp3d prstMaterial="metal">
                    <a:bevelT w="38100" h="571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th-TH" sz="125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 </a:t>
                    </a:r>
                  </a:p>
                  <a:p>
                    <a:pPr algn="ctr">
                      <a:lnSpc>
                        <a:spcPct val="120000"/>
                      </a:lnSpc>
                    </a:pPr>
                    <a:r>
                      <a:rPr lang="th-TH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หนี้กองทุนใหม่</a:t>
                    </a:r>
                  </a:p>
                  <a:p>
                    <a:pPr algn="ctr">
                      <a:lnSpc>
                        <a:spcPct val="120000"/>
                      </a:lnSpc>
                    </a:pPr>
                    <a:r>
                      <a:rPr lang="th-TH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 803,663,982.43 </a:t>
                    </a:r>
                    <a:r>
                      <a:rPr lang="th-TH" sz="1250" b="1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บาท</a:t>
                    </a:r>
                    <a:endParaRPr lang="en-GB" sz="1250" b="1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  <a:p>
                    <a:pPr algn="ctr">
                      <a:lnSpc>
                        <a:spcPct val="120000"/>
                      </a:lnSpc>
                    </a:pPr>
                    <a:r>
                      <a:rPr lang="th-TH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(คิดเป็นร้อยละ </a:t>
                    </a:r>
                    <a:r>
                      <a:rPr lang="th-TH" sz="1250" b="1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1</a:t>
                    </a:r>
                    <a:r>
                      <a:rPr lang="th-TH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8</a:t>
                    </a:r>
                    <a:r>
                      <a:rPr lang="en-US" sz="1250" b="1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.44</a:t>
                    </a:r>
                    <a:endParaRPr lang="th-TH" sz="1250" b="1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  <a:p>
                    <a:pPr algn="ctr">
                      <a:lnSpc>
                        <a:spcPct val="120000"/>
                      </a:lnSpc>
                    </a:pPr>
                    <a:r>
                      <a:rPr lang="th-TH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ของหนี้คงเหลือ)</a:t>
                    </a:r>
                    <a:endParaRPr lang="en-US" sz="1250" b="1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  <a:p>
                    <a:pPr algn="ctr"/>
                    <a:endParaRPr lang="th-TH" sz="1250" b="1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cxnSp>
                <p:nvCxnSpPr>
                  <p:cNvPr id="35" name="ตัวเชื่อมต่อตรง 34"/>
                  <p:cNvCxnSpPr/>
                  <p:nvPr/>
                </p:nvCxnSpPr>
                <p:spPr>
                  <a:xfrm>
                    <a:off x="5591293" y="2415855"/>
                    <a:ext cx="0" cy="418969"/>
                  </a:xfrm>
                  <a:prstGeom prst="line">
                    <a:avLst/>
                  </a:prstGeom>
                  <a:grpFill/>
                  <a:ln w="57150">
                    <a:solidFill>
                      <a:srgbClr val="00206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" name="สี่เหลี่ยมผืนผ้ามุมมน 27"/>
                  <p:cNvSpPr/>
                  <p:nvPr/>
                </p:nvSpPr>
                <p:spPr>
                  <a:xfrm>
                    <a:off x="3851200" y="1104542"/>
                    <a:ext cx="3465132" cy="1048279"/>
                  </a:xfrm>
                  <a:prstGeom prst="round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noFill/>
                  </a:ln>
                  <a:effectLst>
                    <a:outerShdw blurRad="57785" dist="33020" dir="318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rightRoom" dir="t">
                      <a:rot lat="0" lon="0" rev="600000"/>
                    </a:lightRig>
                  </a:scene3d>
                  <a:sp3d prstMaterial="metal">
                    <a:bevelT w="38100" h="571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th-TH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 </a:t>
                    </a:r>
                  </a:p>
                  <a:p>
                    <a:pPr algn="ctr">
                      <a:lnSpc>
                        <a:spcPct val="130000"/>
                      </a:lnSpc>
                    </a:pPr>
                    <a:r>
                      <a:rPr lang="th-TH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ยอดลูกหนี้คงเหลือ</a:t>
                    </a:r>
                    <a:endParaRPr lang="en-US" sz="1250" b="1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  <a:p>
                    <a:pPr algn="ctr">
                      <a:lnSpc>
                        <a:spcPct val="130000"/>
                      </a:lnSpc>
                    </a:pPr>
                    <a:r>
                      <a:rPr lang="th-TH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 4,359,197,546.21 </a:t>
                    </a:r>
                    <a:r>
                      <a:rPr lang="th-TH" sz="1250" b="1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บาท</a:t>
                    </a:r>
                    <a:endParaRPr lang="en-GB" sz="1250" b="1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  <a:p>
                    <a:pPr algn="ctr">
                      <a:lnSpc>
                        <a:spcPct val="130000"/>
                      </a:lnSpc>
                    </a:pPr>
                    <a:r>
                      <a:rPr lang="th-TH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(ณ วันที่ </a:t>
                    </a:r>
                    <a:r>
                      <a:rPr lang="en-US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30</a:t>
                    </a:r>
                    <a:r>
                      <a:rPr lang="th-TH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 </a:t>
                    </a:r>
                    <a:r>
                      <a:rPr lang="th-TH" sz="1250" b="1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พ.ย. </a:t>
                    </a:r>
                    <a:r>
                      <a:rPr lang="th-TH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65)</a:t>
                    </a:r>
                    <a:endParaRPr lang="en-US" sz="1250" b="1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  <a:p>
                    <a:pPr algn="ctr">
                      <a:lnSpc>
                        <a:spcPct val="130000"/>
                      </a:lnSpc>
                    </a:pPr>
                    <a:endParaRPr lang="th-TH" sz="1250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cxnSp>
                <p:nvCxnSpPr>
                  <p:cNvPr id="37" name="ตัวเชื่อมต่อตรง 36"/>
                  <p:cNvCxnSpPr>
                    <a:cxnSpLocks/>
                  </p:cNvCxnSpPr>
                  <p:nvPr/>
                </p:nvCxnSpPr>
                <p:spPr>
                  <a:xfrm>
                    <a:off x="3650755" y="4219653"/>
                    <a:ext cx="4008222" cy="0"/>
                  </a:xfrm>
                  <a:prstGeom prst="line">
                    <a:avLst/>
                  </a:prstGeom>
                  <a:grpFill/>
                  <a:ln w="57150">
                    <a:solidFill>
                      <a:srgbClr val="00206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ตัวเชื่อมต่อตรง 32"/>
                  <p:cNvCxnSpPr/>
                  <p:nvPr/>
                </p:nvCxnSpPr>
                <p:spPr>
                  <a:xfrm>
                    <a:off x="2171352" y="2437145"/>
                    <a:ext cx="6762126" cy="0"/>
                  </a:xfrm>
                  <a:prstGeom prst="line">
                    <a:avLst/>
                  </a:prstGeom>
                  <a:grpFill/>
                  <a:ln w="57150">
                    <a:solidFill>
                      <a:srgbClr val="002060"/>
                    </a:solidFill>
                    <a:prstDash val="soli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9" name="ตัวเชื่อมต่อตรง 38"/>
                <p:cNvCxnSpPr/>
                <p:nvPr/>
              </p:nvCxnSpPr>
              <p:spPr>
                <a:xfrm flipH="1">
                  <a:off x="5133555" y="1825209"/>
                  <a:ext cx="1" cy="261195"/>
                </a:xfrm>
                <a:prstGeom prst="line">
                  <a:avLst/>
                </a:prstGeom>
                <a:solidFill>
                  <a:srgbClr val="92D050"/>
                </a:solidFill>
                <a:ln w="57150">
                  <a:solidFill>
                    <a:srgbClr val="00206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47640"/>
              </p:ext>
            </p:extLst>
          </p:nvPr>
        </p:nvGraphicFramePr>
        <p:xfrm>
          <a:off x="164241" y="1156772"/>
          <a:ext cx="3663037" cy="390895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811164">
                  <a:extLst>
                    <a:ext uri="{9D8B030D-6E8A-4147-A177-3AD203B41FA5}">
                      <a16:colId xmlns:a16="http://schemas.microsoft.com/office/drawing/2014/main" val="60828630"/>
                    </a:ext>
                  </a:extLst>
                </a:gridCol>
                <a:gridCol w="1851873">
                  <a:extLst>
                    <a:ext uri="{9D8B030D-6E8A-4147-A177-3AD203B41FA5}">
                      <a16:colId xmlns:a16="http://schemas.microsoft.com/office/drawing/2014/main" val="274901648"/>
                    </a:ext>
                  </a:extLst>
                </a:gridCol>
              </a:tblGrid>
              <a:tr h="163379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เงินทุนหมุนเวียน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สำหรับปล่อยกู้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เป็นยอดสะสม</a:t>
                      </a: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b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รวมทั้งสิ้น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(ปี 2556 - </a:t>
                      </a:r>
                      <a:r>
                        <a:rPr lang="th-TH" sz="1200" b="1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2565)</a:t>
                      </a:r>
                      <a:endParaRPr lang="th-TH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A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h-TH" sz="1200" b="1" i="0" u="none" strike="noStrike" spc="-3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/>
                      <a:r>
                        <a:rPr lang="th-TH" sz="1200" b="1" i="0" u="none" strike="noStrike" spc="-3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16,443,878,108.69 บาท</a:t>
                      </a:r>
                      <a:endParaRPr lang="th-TH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A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598374"/>
                  </a:ext>
                </a:extLst>
              </a:tr>
              <a:tr h="94086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รับชำระคืน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(ณ</a:t>
                      </a: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</a:t>
                      </a:r>
                      <a:r>
                        <a:rPr lang="th-TH" sz="1200" b="1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 พ.ย.</a:t>
                      </a: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2565)</a:t>
                      </a:r>
                      <a:endParaRPr lang="th-TH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200" b="1" i="0" u="none" strike="noStrike" spc="-3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12,084,680,562.48 บาท </a:t>
                      </a:r>
                      <a:endParaRPr lang="th-TH" sz="1200" b="1" i="0" u="none" strike="noStrike" spc="-3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A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314620"/>
                  </a:ext>
                </a:extLst>
              </a:tr>
              <a:tr h="133429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ยอดหนี้คงเหลือ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(ณ</a:t>
                      </a: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</a:t>
                      </a:r>
                      <a:r>
                        <a:rPr lang="th-TH" sz="1200" b="1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 พ.ย.2565)</a:t>
                      </a:r>
                      <a:endParaRPr lang="th-TH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2C4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4,359,197,546.21 บาท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2C4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252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69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168092" y="1760040"/>
            <a:ext cx="3898457" cy="521770"/>
            <a:chOff x="93335" y="732358"/>
            <a:chExt cx="3707409" cy="521770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7" name="กลุ่ม 6"/>
            <p:cNvGrpSpPr/>
            <p:nvPr/>
          </p:nvGrpSpPr>
          <p:grpSpPr>
            <a:xfrm>
              <a:off x="93335" y="732358"/>
              <a:ext cx="3707409" cy="521770"/>
              <a:chOff x="215660" y="1172957"/>
              <a:chExt cx="4767359" cy="469594"/>
            </a:xfrm>
          </p:grpSpPr>
          <p:sp>
            <p:nvSpPr>
              <p:cNvPr id="8" name="สี่เหลี่ยมผืนผ้ามุมมน 10"/>
              <p:cNvSpPr/>
              <p:nvPr/>
            </p:nvSpPr>
            <p:spPr>
              <a:xfrm>
                <a:off x="503238" y="1177925"/>
                <a:ext cx="4479781" cy="461963"/>
              </a:xfrm>
              <a:prstGeom prst="roundRect">
                <a:avLst/>
              </a:prstGeom>
              <a:solidFill>
                <a:srgbClr val="FDF5F5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สี่เหลี่ยมผืนผ้ามุมมน 10"/>
              <p:cNvSpPr/>
              <p:nvPr/>
            </p:nvSpPr>
            <p:spPr>
              <a:xfrm>
                <a:off x="215660" y="1177926"/>
                <a:ext cx="4220681" cy="461963"/>
              </a:xfrm>
              <a:prstGeom prst="roundRect">
                <a:avLst/>
              </a:prstGeom>
              <a:solidFill>
                <a:srgbClr val="EB9999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" name="สี่เหลี่ยมผืนผ้ามุมมน 10"/>
              <p:cNvSpPr/>
              <p:nvPr/>
            </p:nvSpPr>
            <p:spPr>
              <a:xfrm>
                <a:off x="215660" y="1172957"/>
                <a:ext cx="4124426" cy="469594"/>
              </a:xfrm>
              <a:prstGeom prst="roundRect">
                <a:avLst/>
              </a:prstGeom>
              <a:solidFill>
                <a:srgbClr val="F7DAD9">
                  <a:alpha val="89804"/>
                </a:srgb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1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 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ประธานแจ้งให้ประชุมทราบ</a:t>
                </a:r>
              </a:p>
            </p:txBody>
          </p:sp>
        </p:grpSp>
        <p:sp>
          <p:nvSpPr>
            <p:cNvPr id="11" name="สี่เหลี่ยมผืนผ้า 10"/>
            <p:cNvSpPr/>
            <p:nvPr/>
          </p:nvSpPr>
          <p:spPr>
            <a:xfrm>
              <a:off x="3423644" y="833278"/>
              <a:ext cx="30519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12" name="สี่เหลี่ยมผืนผ้ามุมมน 8"/>
          <p:cNvSpPr/>
          <p:nvPr/>
        </p:nvSpPr>
        <p:spPr>
          <a:xfrm>
            <a:off x="4065184" y="2843914"/>
            <a:ext cx="5744194" cy="640071"/>
          </a:xfrm>
          <a:prstGeom prst="roundRect">
            <a:avLst>
              <a:gd name="adj" fmla="val 7784"/>
            </a:avLst>
          </a:prstGeom>
          <a:noFill/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thaiDist">
              <a:lnSpc>
                <a:spcPct val="150000"/>
              </a:lnSpc>
              <a:spcAft>
                <a:spcPts val="1000"/>
              </a:spcAft>
            </a:pPr>
            <a:endParaRPr lang="th-TH" sz="1200" b="1" dirty="0">
              <a:solidFill>
                <a:schemeClr val="tx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 algn="thaiDist">
              <a:lnSpc>
                <a:spcPct val="150000"/>
              </a:lnSpc>
              <a:spcAft>
                <a:spcPts val="1000"/>
              </a:spcAft>
            </a:pPr>
            <a:r>
              <a:rPr lang="th-TH" sz="14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รับรองรายงานการประชุมคณะกรรมการบริหารกองทุนพัฒนาบทบาทสตรี                      ครั้งที่ </a:t>
            </a:r>
            <a:r>
              <a:rPr lang="th-TH" sz="1400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10/2565 </a:t>
            </a:r>
            <a:r>
              <a:rPr lang="th-TH" sz="14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เมื่อ</a:t>
            </a:r>
            <a:r>
              <a:rPr lang="th-TH" sz="1400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วันพุธที่ 9 พฤศจิกายน </a:t>
            </a:r>
            <a:r>
              <a:rPr lang="th-TH" sz="14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2565</a:t>
            </a:r>
            <a:endParaRPr lang="en-US" sz="1400" dirty="0">
              <a:solidFill>
                <a:schemeClr val="tx1"/>
              </a:solidFill>
              <a:latin typeface="Chulabhorn Likit Text" panose="00000500000000000000" pitchFamily="50" charset="-34"/>
              <a:ea typeface="Calibri"/>
              <a:cs typeface="Chulabhorn Likit Text" panose="00000500000000000000" pitchFamily="50" charset="-34"/>
            </a:endParaRPr>
          </a:p>
          <a:p>
            <a:pPr defTabSz="299858">
              <a:spcAft>
                <a:spcPts val="333"/>
              </a:spcAft>
              <a:defRPr/>
            </a:pPr>
            <a:endParaRPr lang="th-TH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2" name="กลุ่ม 31"/>
          <p:cNvGrpSpPr/>
          <p:nvPr/>
        </p:nvGrpSpPr>
        <p:grpSpPr>
          <a:xfrm>
            <a:off x="144757" y="2861584"/>
            <a:ext cx="3859228" cy="534184"/>
            <a:chOff x="11007" y="1616845"/>
            <a:chExt cx="3768905" cy="480765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13" name="กลุ่ม 12"/>
            <p:cNvGrpSpPr/>
            <p:nvPr/>
          </p:nvGrpSpPr>
          <p:grpSpPr>
            <a:xfrm>
              <a:off x="11007" y="1616845"/>
              <a:ext cx="3768905" cy="480765"/>
              <a:chOff x="122178" y="1159124"/>
              <a:chExt cx="4962585" cy="480765"/>
            </a:xfrm>
          </p:grpSpPr>
          <p:sp>
            <p:nvSpPr>
              <p:cNvPr id="14" name="สี่เหลี่ยมผืนผ้ามุมมน 10"/>
              <p:cNvSpPr/>
              <p:nvPr/>
            </p:nvSpPr>
            <p:spPr>
              <a:xfrm>
                <a:off x="503238" y="1177925"/>
                <a:ext cx="4581525" cy="461963"/>
              </a:xfrm>
              <a:prstGeom prst="roundRect">
                <a:avLst/>
              </a:prstGeom>
              <a:solidFill>
                <a:srgbClr val="FFF5D9"/>
              </a:solidFill>
              <a:ln>
                <a:solidFill>
                  <a:srgbClr val="FFF5D9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r>
                  <a:rPr lang="th-TH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สร้างสรรค์ชุมชนให้พึ่งตนเองได้</a:t>
                </a: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สี่เหลี่ยมผืนผ้ามุมมน 10"/>
              <p:cNvSpPr/>
              <p:nvPr/>
            </p:nvSpPr>
            <p:spPr>
              <a:xfrm>
                <a:off x="350838" y="1177925"/>
                <a:ext cx="4167187" cy="461963"/>
              </a:xfrm>
              <a:prstGeom prst="roundRect">
                <a:avLst/>
              </a:prstGeom>
              <a:solidFill>
                <a:srgbClr val="FFDF85"/>
              </a:solidFill>
              <a:ln>
                <a:solidFill>
                  <a:srgbClr val="FFDF85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" name="สี่เหลี่ยมผืนผ้ามุมมน 10"/>
              <p:cNvSpPr/>
              <p:nvPr/>
            </p:nvSpPr>
            <p:spPr>
              <a:xfrm>
                <a:off x="122178" y="1159124"/>
                <a:ext cx="4278406" cy="480765"/>
              </a:xfrm>
              <a:prstGeom prst="roundRect">
                <a:avLst/>
              </a:prstGeom>
              <a:solidFill>
                <a:srgbClr val="FFEFC1"/>
              </a:solidFill>
              <a:ln>
                <a:solidFill>
                  <a:srgbClr val="FFEFC1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2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รับรองรายงานการประชุม</a:t>
                </a:r>
              </a:p>
            </p:txBody>
          </p:sp>
        </p:grpSp>
        <p:sp>
          <p:nvSpPr>
            <p:cNvPr id="17" name="สี่เหลี่ยมผืนผ้า 16"/>
            <p:cNvSpPr/>
            <p:nvPr/>
          </p:nvSpPr>
          <p:spPr>
            <a:xfrm>
              <a:off x="3400678" y="1713488"/>
              <a:ext cx="324368" cy="3600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22" name="สี่เหลี่ยมผืนผ้า 21"/>
          <p:cNvSpPr/>
          <p:nvPr/>
        </p:nvSpPr>
        <p:spPr>
          <a:xfrm>
            <a:off x="4066549" y="3917001"/>
            <a:ext cx="5939275" cy="356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th-TH" sz="1400" dirty="0">
                <a:solidFill>
                  <a:srgbClr val="001E5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</a:t>
            </a:r>
            <a:endParaRPr lang="en-GB" sz="14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24" name="กลุ่ม 23"/>
          <p:cNvGrpSpPr/>
          <p:nvPr/>
        </p:nvGrpSpPr>
        <p:grpSpPr>
          <a:xfrm>
            <a:off x="144757" y="3898533"/>
            <a:ext cx="3846182" cy="513293"/>
            <a:chOff x="107504" y="2499742"/>
            <a:chExt cx="3672408" cy="461963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18" name="กลุ่ม 17"/>
            <p:cNvGrpSpPr/>
            <p:nvPr/>
          </p:nvGrpSpPr>
          <p:grpSpPr>
            <a:xfrm>
              <a:off x="107504" y="2499742"/>
              <a:ext cx="3672408" cy="461963"/>
              <a:chOff x="249238" y="1177925"/>
              <a:chExt cx="4835525" cy="461963"/>
            </a:xfrm>
          </p:grpSpPr>
          <p:sp>
            <p:nvSpPr>
              <p:cNvPr id="19" name="สี่เหลี่ยมผืนผ้ามุมมน 10"/>
              <p:cNvSpPr/>
              <p:nvPr/>
            </p:nvSpPr>
            <p:spPr>
              <a:xfrm>
                <a:off x="503238" y="1177925"/>
                <a:ext cx="4581525" cy="461963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r>
                  <a:rPr lang="th-TH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สร้างสรรค์ชุมชนให้พึ่งตนเองได้</a:t>
                </a: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สี่เหลี่ยมผืนผ้ามุมมน 10"/>
              <p:cNvSpPr/>
              <p:nvPr/>
            </p:nvSpPr>
            <p:spPr>
              <a:xfrm>
                <a:off x="350838" y="1177925"/>
                <a:ext cx="4167187" cy="461963"/>
              </a:xfrm>
              <a:prstGeom prst="roundRect">
                <a:avLst/>
              </a:prstGeom>
              <a:solidFill>
                <a:srgbClr val="A8D072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r>
                  <a:rPr lang="th-TH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สร้างสรรค์ชุมชนให้พึ่งตนเองได้</a:t>
                </a: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สี่เหลี่ยมผืนผ้ามุมมน 10"/>
              <p:cNvSpPr/>
              <p:nvPr/>
            </p:nvSpPr>
            <p:spPr>
              <a:xfrm>
                <a:off x="249238" y="1177925"/>
                <a:ext cx="4167187" cy="461963"/>
              </a:xfrm>
              <a:prstGeom prst="roundRect">
                <a:avLst/>
              </a:prstGeom>
              <a:solidFill>
                <a:srgbClr val="DCECC6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3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สืบเนื่องจากการประชุม</a:t>
                </a:r>
              </a:p>
            </p:txBody>
          </p:sp>
        </p:grpSp>
        <p:sp>
          <p:nvSpPr>
            <p:cNvPr id="23" name="สี่เหลี่ยมผืนผ้า 22"/>
            <p:cNvSpPr/>
            <p:nvPr/>
          </p:nvSpPr>
          <p:spPr>
            <a:xfrm>
              <a:off x="3401268" y="2581106"/>
              <a:ext cx="332197" cy="3600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0" y="884220"/>
            <a:ext cx="7202708" cy="369332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ระเบียบวาระการประชุมคณะกรรมการบริหารกองทุนพัฒนาบทบาทสตรี </a:t>
            </a:r>
          </a:p>
        </p:txBody>
      </p:sp>
      <p:sp>
        <p:nvSpPr>
          <p:cNvPr id="2" name="Rectangle 1"/>
          <p:cNvSpPr/>
          <p:nvPr/>
        </p:nvSpPr>
        <p:spPr>
          <a:xfrm>
            <a:off x="4117057" y="1893080"/>
            <a:ext cx="55462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ให้ข้าราชการปฏิบัติหน้าที่</a:t>
            </a:r>
            <a:endParaRPr lang="en-US" sz="14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-23585" y="5154909"/>
            <a:ext cx="10183585" cy="694389"/>
            <a:chOff x="-23585" y="5134125"/>
            <a:chExt cx="10183585" cy="715174"/>
          </a:xfrm>
        </p:grpSpPr>
        <p:grpSp>
          <p:nvGrpSpPr>
            <p:cNvPr id="90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5" y="5274993"/>
              <a:ext cx="10183585" cy="470079"/>
              <a:chOff x="-21227" y="4621292"/>
              <a:chExt cx="9165228" cy="561020"/>
            </a:xfrm>
          </p:grpSpPr>
          <p:grpSp>
            <p:nvGrpSpPr>
              <p:cNvPr id="97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7" y="4635401"/>
                <a:ext cx="5133812" cy="546911"/>
                <a:chOff x="-45702" y="6428830"/>
                <a:chExt cx="7109735" cy="450425"/>
              </a:xfrm>
            </p:grpSpPr>
            <p:sp>
              <p:nvSpPr>
                <p:cNvPr id="101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2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3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10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98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99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0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91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92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93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94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95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6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56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63" name="Group 62"/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76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80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81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82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83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77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78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79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64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783913"/>
              </p:ext>
            </p:extLst>
          </p:nvPr>
        </p:nvGraphicFramePr>
        <p:xfrm>
          <a:off x="102986" y="1046601"/>
          <a:ext cx="9969453" cy="3966894"/>
        </p:xfrm>
        <a:graphic>
          <a:graphicData uri="http://schemas.openxmlformats.org/drawingml/2006/table">
            <a:tbl>
              <a:tblPr/>
              <a:tblGrid>
                <a:gridCol w="998479">
                  <a:extLst>
                    <a:ext uri="{9D8B030D-6E8A-4147-A177-3AD203B41FA5}">
                      <a16:colId xmlns:a16="http://schemas.microsoft.com/office/drawing/2014/main" val="3125126047"/>
                    </a:ext>
                  </a:extLst>
                </a:gridCol>
                <a:gridCol w="1311535">
                  <a:extLst>
                    <a:ext uri="{9D8B030D-6E8A-4147-A177-3AD203B41FA5}">
                      <a16:colId xmlns:a16="http://schemas.microsoft.com/office/drawing/2014/main" val="1418771933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2057177651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1312961181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4118119843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3522815322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394314095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158303927"/>
                    </a:ext>
                  </a:extLst>
                </a:gridCol>
                <a:gridCol w="1183651">
                  <a:extLst>
                    <a:ext uri="{9D8B030D-6E8A-4147-A177-3AD203B41FA5}">
                      <a16:colId xmlns:a16="http://schemas.microsoft.com/office/drawing/2014/main" val="3184049775"/>
                    </a:ext>
                  </a:extLst>
                </a:gridCol>
                <a:gridCol w="760788">
                  <a:extLst>
                    <a:ext uri="{9D8B030D-6E8A-4147-A177-3AD203B41FA5}">
                      <a16:colId xmlns:a16="http://schemas.microsoft.com/office/drawing/2014/main" val="410671966"/>
                    </a:ext>
                  </a:extLst>
                </a:gridCol>
              </a:tblGrid>
              <a:tr h="209745">
                <a:tc gridSpan="10"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ข้อมูล ณ วันที่ 30</a:t>
                      </a:r>
                      <a:r>
                        <a:rPr lang="th-TH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พ.ย.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2565</a:t>
                      </a:r>
                    </a:p>
                  </a:txBody>
                  <a:tcPr marL="6999" marR="6999" marT="6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168580"/>
                  </a:ext>
                </a:extLst>
              </a:tr>
              <a:tr h="25080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ปีบัญชี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6D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วงเงินกู้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7DA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ลูกหนี้คงเหลือ 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ร้อยละของหนี้เกิน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(ฐานจากลูกหนี้คงเหลือทั้งหมด)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166920"/>
                  </a:ext>
                </a:extLst>
              </a:tr>
              <a:tr h="138950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สัญญา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C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สัญญา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110537"/>
                  </a:ext>
                </a:extLst>
              </a:tr>
              <a:tr h="58709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กองทุนเก่า</a:t>
                      </a:r>
                      <a:b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(2556 - 2559)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4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7,777,727,973.69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95,493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6,834,459,771.22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15,334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943,268,202.47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469,780,427.36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85,897,428.32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387,590,346.79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398776"/>
                  </a:ext>
                </a:extLst>
              </a:tr>
              <a:tr h="78026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กองทุนใหม่</a:t>
                      </a:r>
                      <a:b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(2560 - 2566)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4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8,666,150,135.00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67,117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5,250,220,791.26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41,567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spc="-50" baseline="0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3,415,929,343.74 </a:t>
                      </a:r>
                      <a:endParaRPr lang="th-TH" sz="1100" b="1" i="0" u="none" strike="noStrike" spc="-50" baseline="0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2,597,815,007.76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b="1" i="0" u="none" strike="noStrike" spc="-50" baseline="0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14,450,353.55 </a:t>
                      </a:r>
                      <a:endParaRPr lang="th-TH" sz="1100" b="1" i="0" u="none" strike="noStrike" spc="-50" baseline="0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803,663,982.43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850897"/>
                  </a:ext>
                </a:extLst>
              </a:tr>
              <a:tr h="74948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16,443,878,108.69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162,610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spc="-80" baseline="0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12,084,680,562.48 </a:t>
                      </a:r>
                      <a:endParaRPr lang="th-TH" sz="1100" b="1" i="0" u="none" strike="noStrike" spc="-80" baseline="0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7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56,901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spc="-50" baseline="0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4,359,197,546.21 </a:t>
                      </a:r>
                      <a:endParaRPr lang="th-TH" sz="1100" b="1" i="0" u="none" strike="noStrike" spc="-50" baseline="0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3,067,595,435.12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spc="-50" baseline="0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100,347,781.87 </a:t>
                      </a:r>
                      <a:endParaRPr lang="th-TH" sz="1100" b="1" i="0" u="none" strike="noStrike" spc="-50" baseline="0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1,191,254,329.22 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27.33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302783"/>
                  </a:ext>
                </a:extLst>
              </a:tr>
            </a:tbl>
          </a:graphicData>
        </a:graphic>
      </p:graphicFrame>
      <p:sp>
        <p:nvSpPr>
          <p:cNvPr id="7" name="สี่เหลี่ยมผืนผ้า 19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0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สี่เหลี่ยมผืนผ้า 25"/>
          <p:cNvSpPr/>
          <p:nvPr/>
        </p:nvSpPr>
        <p:spPr>
          <a:xfrm>
            <a:off x="0" y="468632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Rectangle 114"/>
          <p:cNvSpPr/>
          <p:nvPr/>
        </p:nvSpPr>
        <p:spPr>
          <a:xfrm>
            <a:off x="451831" y="76200"/>
            <a:ext cx="8920769" cy="46863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th-TH" sz="1833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การบริหารจัดการหนี้เกินกำหนดชำระ (แยกดำเนินคดี)  ปี 2556 - </a:t>
            </a:r>
            <a:r>
              <a:rPr lang="th-TH" sz="1833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en-US" sz="1833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6497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49911"/>
              </p:ext>
            </p:extLst>
          </p:nvPr>
        </p:nvGraphicFramePr>
        <p:xfrm>
          <a:off x="0" y="606204"/>
          <a:ext cx="10153535" cy="5108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033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817059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255922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311008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255923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266939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1123721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145754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428176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22752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 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พ.ย. 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5852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ร้อยละของหนี้เกิน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อ่างทอง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169,847,655.00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124,808,041.13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45,039,613.87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36,109,239.15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6,297,764.99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2,632,609.73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สุโขทัย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254,761,415.00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206,932,297.18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47,829,117.82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44,318,462.54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3,510,655.28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ชัยภูมิ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412,404,824.00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365,210,975.31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47,193,848.69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42,565,823.91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835,718.46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3,792,306.32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8.04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สมุทรสาคร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103,887,864.00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64,154,034.59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39,733,829.41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34,505,880.91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1,566,734.40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3,661,214.10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สระแก้ว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189,878,438.00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155,585,077.49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34,293,360.51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31,039,614.40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3,253,746.11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ราชบุรี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225,975,556.00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169,162,367.23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56,813,188.77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50,175,751.72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670,000.00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5,967,437.05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แม่ฮ่องสอน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183,302,513.00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137,563,946.99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45,738,566.01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40,309,991.30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5,428,574.71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อุทัยธานี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142,682,865.00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97,002,580.24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45,680,284.76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40,077,162.49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155,821.00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5,447,301.27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11.92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แพร่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170,339,500.00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136,091,809.64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34,247,690.36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30,049,195.92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4,198,494.44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เชียงราย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281,142,803.00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221,196,828.80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59,945,974.20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51,907,129.64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469,161.00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7,569,683.56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6463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</a:t>
            </a:r>
            <a:r>
              <a:rPr lang="th-TH" sz="2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th-TH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457615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373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888423"/>
              </p:ext>
            </p:extLst>
          </p:nvPr>
        </p:nvGraphicFramePr>
        <p:xfrm>
          <a:off x="0" y="606204"/>
          <a:ext cx="10153535" cy="5108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033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817059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255922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311008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255923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266939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1123721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145754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428176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22752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 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พ.ย. 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5852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ร้อยละของหนี้เกิน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ตาก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184,729,674.00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139,587,246.68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45,142,427.32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38,321,581.81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767,084.43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6,053,761.08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เพชรบุรี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116,802,670.00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73,883,657.70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42,919,012.30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36,742,812.02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192,871.88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5,983,328.40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พิจิตร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171,656,575.00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120,488,202.50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51,168,372.50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43,287,778.73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634,921.51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7,245,672.26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น่าน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215,965,701.00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188,957,898.99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27,007,802.01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22,865,261.24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4,142,540.77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เชียงใหม่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281,204,710.00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225,913,547.56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55,291,162.44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45,315,470.00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1,364,476.10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8,611,216.34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กาญจนบุรี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265,690,519.00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217,506,292.28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48,184,226.72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39,365,590.88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1,085,281.46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7,733,354.38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16.05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หนองคาย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248,253,040.00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170,283,319.32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77,969,720.68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65,360,027.60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12,609,693.08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พะเยา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185,773,315.00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158,869,070.07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26,904,244.93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20,910,492.12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1,340,000.00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4,653,752.81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มหาสารคาม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255,511,748.00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197,788,466.00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57,723,282.00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46,414,486.00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1,052,602.00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10,256,194.00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5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ประจวบคีรีขันธ์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142,610,770.00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100,673,493.77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41,937,276.23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31,298,640.27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3,179,771.05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7,458,864.91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 11"/>
          <p:cNvSpPr/>
          <p:nvPr/>
        </p:nvSpPr>
        <p:spPr>
          <a:xfrm>
            <a:off x="0" y="457615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7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6463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</a:t>
            </a:r>
            <a:r>
              <a:rPr lang="th-TH" sz="2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 (ต่อ)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59762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409187"/>
              </p:ext>
            </p:extLst>
          </p:nvPr>
        </p:nvGraphicFramePr>
        <p:xfrm>
          <a:off x="0" y="606204"/>
          <a:ext cx="10153535" cy="5108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033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817059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255922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311008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255923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266939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1123721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145754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428176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22752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 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พ.ย. 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5852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ร้อยละของหนี้เกิน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ลพบุรี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169,592,702.00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115,124,054.05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54,468,647.95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44,647,479.59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9,821,168.36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หนองบัวลำภู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173,552,293.00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110,768,655.33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62,783,637.67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50,404,252.86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813,560.00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11,565,824.81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อุตรดิตถ์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231,474,140.00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188,462,438.84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43,011,701.16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34,975,763.23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8,035,937.93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ตรัง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185,643,720.00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108,505,506.63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77,138,213.37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62,032,754.82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227,909.61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14,877,548.94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สระบุรี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202,080,380.00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136,272,968.94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65,807,411.06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52,891,994.97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213,670.00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12,701,746.09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ปัตตานี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187,679,452.00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120,196,053.73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67,483,398.27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51,867,575.85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1,802,981.55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13,812,840.87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สกลนคร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374,691,521.00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270,328,255.81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104,363,265.19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81,976,865.74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502,063.00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21,884,336.45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20.97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สุรินทร์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332,788,065.00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244,072,450.68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88,715,614.32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68,959,260.84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923,874.00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18,832,479.48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ระยอง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167,818,719.00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140,033,736.52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27,784,982.48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21,857,803.87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5,927,178.61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21.33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สิงห์บุรี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109,613,827.00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72,473,561.52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37,140,265.48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28,974,458.44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8,165,807.04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7" name="สี่เหลี่ยมผืนผ้า 11"/>
          <p:cNvSpPr/>
          <p:nvPr/>
        </p:nvSpPr>
        <p:spPr>
          <a:xfrm>
            <a:off x="0" y="457615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6463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</a:t>
            </a:r>
            <a:r>
              <a:rPr lang="th-TH" sz="2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 (ต่อ)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85300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301277"/>
              </p:ext>
            </p:extLst>
          </p:nvPr>
        </p:nvGraphicFramePr>
        <p:xfrm>
          <a:off x="0" y="606204"/>
          <a:ext cx="10153535" cy="5108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033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817059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255922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311008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255923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266939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1123721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145754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428176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22752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 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พ.ย. 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5852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ร้อยละของหนี้เกิน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กาฬสินธุ์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274,068,330.00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202,733,505.06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71,334,824.94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55,397,333.00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15,937,491.94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จันทบุรี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140,135,656.75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86,030,640.94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54,105,015.81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41,571,614.17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243,879.00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12,289,522.64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22.71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พัทลุง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114,916,449.00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71,654,988.98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43,261,460.02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30,139,684.00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3,218,851.01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9,902,925.01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22.89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spc="-7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สมุทรปราการ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168,248,718.00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93,535,167.70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74,713,550.30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42,112,047.54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15,356,110.94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17,245,391.82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23.08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สุพรรณบุรี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203,139,599.00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169,390,601.31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33,748,997.69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25,914,833.18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7,834,164.51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95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พระนครศรีอยุธยา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167,018,951.00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111,970,237.90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55,048,713.10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38,302,496.11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3,743,623.19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13,002,593.80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กำแพงเพชร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271,154,720.00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227,906,155.22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43,248,564.78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30,557,538.14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2,303,494.00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10,387,532.64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24.02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บุรีรัมย์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347,377,020.00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260,560,022.25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86,816,997.75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65,309,029.25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465,638.36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21,042,330.14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24.24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พิษณุโลก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191,615,425.00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141,035,176.30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50,580,248.70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38,186,784.41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12,393,464.29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ยโสธร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189,249,139.00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147,818,405.11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41,430,733.89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31,048,695.86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10,382,038.03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25.06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7" name="สี่เหลี่ยมผืนผ้า 11"/>
          <p:cNvSpPr/>
          <p:nvPr/>
        </p:nvSpPr>
        <p:spPr>
          <a:xfrm>
            <a:off x="0" y="457615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6463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</a:t>
            </a:r>
            <a:r>
              <a:rPr lang="th-TH" sz="2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 (ต่อ)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7248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007369"/>
              </p:ext>
            </p:extLst>
          </p:nvPr>
        </p:nvGraphicFramePr>
        <p:xfrm>
          <a:off x="0" y="606204"/>
          <a:ext cx="10153535" cy="5108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033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817059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255922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311008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255923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266939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1123721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145754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428176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22752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 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พ.ย. 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5852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ร้อยละของหนี้เกิน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ชลบุรี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164,289,065.00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119,774,262.84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44,514,802.16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28,223,860.37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4,878,108.07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11,412,833.72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25.64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ตราด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169,200,044.00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122,879,443.45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46,320,600.55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32,691,185.13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797,734.97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12,831,680.45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27.70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เลย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279,416,342.00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186,415,138.54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93,001,203.46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64,706,299.39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2,451,850.00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25,843,054.07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27.79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ลำปาง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203,184,994.00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141,608,283.04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61,576,710.96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42,985,850.53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1,237,873.00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17,352,987.43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28.18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ลำพูน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164,521,225.00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123,542,277.63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40,978,947.37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28,583,855.05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831,850.00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11,563,242.32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28.22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บึงกาฬ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167,586,580.00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110,719,919.34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56,866,660.66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40,578,459.81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214,342.47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16,073,858.38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28.27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สมุทรสงคราม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88,523,258.00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58,587,786.38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29,935,471.62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20,990,217.91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421,889.89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8,523,363.82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ศรีสะเกษ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378,098,128.00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297,073,406.30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81,024,721.70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57,352,223.50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202,281.00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23,470,217.20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28.97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มุกดาหาร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179,087,624.00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110,610,769.37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68,476,854.63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47,924,824.06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658,211.81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19,893,818.76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29.05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เพชรบูรณ์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310,169,615.00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275,493,478.59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34,676,136.41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24,553,781.57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10,122,354.84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29.19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7" name="สี่เหลี่ยมผืนผ้า 11"/>
          <p:cNvSpPr/>
          <p:nvPr/>
        </p:nvSpPr>
        <p:spPr>
          <a:xfrm>
            <a:off x="0" y="457615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6463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</a:t>
            </a:r>
            <a:r>
              <a:rPr lang="th-TH" sz="2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 (ต่อ)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2724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125491"/>
              </p:ext>
            </p:extLst>
          </p:nvPr>
        </p:nvGraphicFramePr>
        <p:xfrm>
          <a:off x="0" y="606204"/>
          <a:ext cx="10153535" cy="5108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033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817059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255922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311008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255923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266939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1123721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145754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428176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22752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 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พ.ย. 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5852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ร้อยละของหนี้เกิน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นครพนม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355,450,366.00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291,554,951.09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63,895,414.91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44,803,610.91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19,091,804.00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ระนอง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118,798,200.00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65,999,516.38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52,798,683.62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35,022,807.02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1,651,533.59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16,124,343.01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30.54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ขอนแก่น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319,046,962.00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250,431,002.43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68,615,959.57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46,412,975.37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286,129.00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21,916,855.20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ชัยนาท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216,441,698.00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150,445,535.75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65,996,162.25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43,343,326.44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1,102,492.10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21,550,343.71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32.65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ปทุมธานี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142,032,383.00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104,239,809.36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37,792,573.64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25,307,759.16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144,925.01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12,339,889.47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32.65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5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นครศรีธรรมราช</a:t>
                      </a:r>
                      <a:endParaRPr lang="th-TH" sz="105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309,301,400.00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215,413,878.01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93,887,521.99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59,501,692.11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3,496,692.41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30,889,137.47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32.90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นครปฐม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210,836,300.00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160,668,128.61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50,168,171.39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31,567,084.70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2,052,128.76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16,548,957.93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สตูล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113,906,898.00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80,123,198.34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33,783,699.66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19,656,218.75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2,956,117.17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11,171,363.74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นนทบุรี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203,778,443.00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128,694,400.16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75,084,042.84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46,991,139.94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2,917,458.52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25,175,444.38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33.53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ร้อยเอ็ด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346,732,600.00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313,868,901.79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32,863,698.21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21,286,691.78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537,399.00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11,039,607.43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33.59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7" name="สี่เหลี่ยมผืนผ้า 11"/>
          <p:cNvSpPr/>
          <p:nvPr/>
        </p:nvSpPr>
        <p:spPr>
          <a:xfrm>
            <a:off x="0" y="457615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6463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</a:t>
            </a:r>
            <a:r>
              <a:rPr lang="th-TH" sz="2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 (ต่อ)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5401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845560"/>
              </p:ext>
            </p:extLst>
          </p:nvPr>
        </p:nvGraphicFramePr>
        <p:xfrm>
          <a:off x="0" y="606204"/>
          <a:ext cx="10153535" cy="5108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033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817059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255922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311008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255923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266939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1123721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145754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428176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22752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 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พ.ย. 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5852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ร้อยละของหนี้เกิน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ปราจีนบุรี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181,451,740.00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138,273,343.54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43,178,396.46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23,643,732.34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4,979,264.37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14,555,399.75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33.71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ชุมพร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164,603,670.00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123,205,681.04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41,397,988.96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27,043,820.50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14,354,168.46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34.67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นครราชสีมา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432,935,200.00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372,119,263.59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60,815,936.41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39,480,661.05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169,032.18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21,166,243.18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34.80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อำนาจเจริญ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221,205,480.00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172,133,070.36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49,072,409.64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29,430,512.56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2,305,440.00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17,336,457.08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35.33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สงขลา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298,301,334.00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184,375,108.41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113,926,225.59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65,381,076.57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7,321,375.20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41,223,773.82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36.18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นราธิวาส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134,528,924.00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71,563,388.57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62,965,535.43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38,743,396.32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1,077,244.00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23,144,895.11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36.76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กระบี่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142,206,241.00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78,473,673.09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63,732,567.91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38,425,206.85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993,989.43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24,313,371.63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38.15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ฉะเชิงเทรา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230,950,235.00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176,526,007.40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54,424,227.60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32,829,916.15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200,000.00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21,394,311.45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39.31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นครนายก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118,504,719.00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77,155,121.07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41,349,597.93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24,795,077.30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1,945.40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16,552,575.23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40.03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นครสวรรค์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282,254,698.00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209,990,523.48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72,264,174.52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40,721,678.12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2,302,514.00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29,239,982.40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40.46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5" name="สี่เหลี่ยมผืนผ้า 11"/>
          <p:cNvSpPr/>
          <p:nvPr/>
        </p:nvSpPr>
        <p:spPr>
          <a:xfrm>
            <a:off x="0" y="457615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6463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</a:t>
            </a:r>
            <a:r>
              <a:rPr lang="th-TH" sz="2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 (ต่อ)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3933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708140"/>
              </p:ext>
            </p:extLst>
          </p:nvPr>
        </p:nvGraphicFramePr>
        <p:xfrm>
          <a:off x="0" y="631604"/>
          <a:ext cx="10153535" cy="4791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394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976544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35336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26694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222872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67788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1112704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145754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428176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46471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 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พ.ย. 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67306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ร้อยละของหนี้เกิน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4647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สุราษฎร์ธานี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222,637,833.00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134,861,552.26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87,776,280.74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47,713,516.04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1,923,038.70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38,139,726.00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4647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อุดรธานี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278,987,880.00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195,646,106.40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83,341,773.60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46,768,157.83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209,168.69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36,364,447.08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43.63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4647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พังงา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132,961,494.00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66,250,057.33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66,711,436.67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36,657,157.58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30,054,279.09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45.05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4647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อุบลราชธานี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303,621,520.00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224,101,430.91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79,520,089.09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41,998,123.33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567,223.27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36,954,742.49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4647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ภูเก็ต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103,570,367.00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66,527,907.95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37,042,459.05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19,234,477.85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17,807,981.20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4647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50" b="1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5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กรุงเทพมหานคร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216,453,676.94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122,185,744.54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94,267,932.40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41,255,132.22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53,012,800.18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56.24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4647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ยะลา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134,019,990.00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72,616,758.85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61,403,231.15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22,921,270.49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2,030,666.92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36,451,293.74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59.36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4647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รวม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spc="-5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16,443,878,108.69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spc="-9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12,084,680,562.48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spc="-30" baseline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4,359,197,546.21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spc="-7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3,067,595,435.12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100,347,781.87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spc="-6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1,191,254,329.22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27.33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</a:tbl>
          </a:graphicData>
        </a:graphic>
      </p:graphicFrame>
      <p:sp>
        <p:nvSpPr>
          <p:cNvPr id="7" name="สี่เหลี่ยมผืนผ้า 11"/>
          <p:cNvSpPr/>
          <p:nvPr/>
        </p:nvSpPr>
        <p:spPr>
          <a:xfrm>
            <a:off x="0" y="457615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6463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</a:t>
            </a:r>
            <a:r>
              <a:rPr lang="th-TH" sz="2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 (ต่อ)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0398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238461"/>
            <a:ext cx="10160000" cy="161375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</a:t>
            </a:r>
            <a:r>
              <a:rPr lang="th-TH" sz="19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4.3 </a:t>
            </a: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รายงานผลข้อมูลการดำเนินการทางกฎหมายเกี่ยวกับการดำเนินคดีแพ่ง </a:t>
            </a:r>
            <a:b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และคดีอาญาของกองทุนพัฒนาบทบาทสตรี</a:t>
            </a:r>
            <a:endParaRPr lang="en-US" sz="19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30000"/>
              </a:lnSpc>
            </a:pPr>
            <a:endParaRPr lang="en-GB" sz="2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2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7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8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0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3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4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6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74" name="Group 7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7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8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8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8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8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76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7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7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7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8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8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</p:spTree>
    <p:extLst>
      <p:ext uri="{BB962C8B-B14F-4D97-AF65-F5344CB8AC3E}">
        <p14:creationId xmlns:p14="http://schemas.microsoft.com/office/powerpoint/2010/main" val="331242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39" name="Group 38"/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41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45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6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7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8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2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43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44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40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49" name="กลุ่ม 34"/>
          <p:cNvGrpSpPr/>
          <p:nvPr/>
        </p:nvGrpSpPr>
        <p:grpSpPr>
          <a:xfrm>
            <a:off x="198957" y="1020568"/>
            <a:ext cx="3782589" cy="523183"/>
            <a:chOff x="204478" y="2499742"/>
            <a:chExt cx="3551339" cy="470863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56" name="กลุ่ม 17"/>
            <p:cNvGrpSpPr/>
            <p:nvPr/>
          </p:nvGrpSpPr>
          <p:grpSpPr>
            <a:xfrm>
              <a:off x="204478" y="2499742"/>
              <a:ext cx="3551339" cy="470863"/>
              <a:chOff x="376926" y="1177925"/>
              <a:chExt cx="4676112" cy="470863"/>
            </a:xfrm>
          </p:grpSpPr>
          <p:sp>
            <p:nvSpPr>
              <p:cNvPr id="58" name="สี่เหลี่ยมผืนผ้ามุมมน 10"/>
              <p:cNvSpPr/>
              <p:nvPr/>
            </p:nvSpPr>
            <p:spPr>
              <a:xfrm>
                <a:off x="503239" y="1177925"/>
                <a:ext cx="4549799" cy="461963"/>
              </a:xfrm>
              <a:prstGeom prst="roundRect">
                <a:avLst/>
              </a:prstGeom>
              <a:solidFill>
                <a:srgbClr val="E7E5DD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9" name="สี่เหลี่ยมผืนผ้ามุมมน 10"/>
              <p:cNvSpPr/>
              <p:nvPr/>
            </p:nvSpPr>
            <p:spPr>
              <a:xfrm>
                <a:off x="376926" y="1186825"/>
                <a:ext cx="4172666" cy="461963"/>
              </a:xfrm>
              <a:prstGeom prst="roundRect">
                <a:avLst/>
              </a:prstGeom>
              <a:solidFill>
                <a:srgbClr val="ABA387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" name="สี่เหลี่ยมผืนผ้ามุมมน 10"/>
              <p:cNvSpPr/>
              <p:nvPr/>
            </p:nvSpPr>
            <p:spPr>
              <a:xfrm>
                <a:off x="376927" y="1181109"/>
                <a:ext cx="4082923" cy="464821"/>
              </a:xfrm>
              <a:prstGeom prst="roundRect">
                <a:avLst/>
              </a:prstGeom>
              <a:solidFill>
                <a:srgbClr val="D6D2C4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4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เพื่อทราบ</a:t>
                </a:r>
              </a:p>
            </p:txBody>
          </p:sp>
        </p:grpSp>
        <p:sp>
          <p:nvSpPr>
            <p:cNvPr id="57" name="สี่เหลี่ยมผืนผ้า 36"/>
            <p:cNvSpPr/>
            <p:nvPr/>
          </p:nvSpPr>
          <p:spPr>
            <a:xfrm>
              <a:off x="3393719" y="2587857"/>
              <a:ext cx="328211" cy="3600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61" name="สี่เหลี่ยมผืนผ้า 21"/>
          <p:cNvSpPr/>
          <p:nvPr/>
        </p:nvSpPr>
        <p:spPr>
          <a:xfrm>
            <a:off x="4083722" y="1028700"/>
            <a:ext cx="5939275" cy="3909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30000"/>
              </a:lnSpc>
              <a:spcAft>
                <a:spcPts val="300"/>
              </a:spcAft>
            </a:pP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4.1 รายงานผลการเบิกจ่ายตามแผนการดำเนินงานและแผนการใช้จ่ายงบประมาณกองทุนพัฒนาบทบาทสตรี ประจำปีงบประมาณ พ.ศ. 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th-TH" sz="14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30000"/>
              </a:lnSpc>
              <a:spcAft>
                <a:spcPts val="300"/>
              </a:spcAft>
            </a:pP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รายงานการบริหารจัดการหนี้ของกองทุนพัฒนาบทบาทสตรี</a:t>
            </a:r>
          </a:p>
          <a:p>
            <a:pPr algn="thaiDist">
              <a:lnSpc>
                <a:spcPct val="130000"/>
              </a:lnSpc>
              <a:spcAft>
                <a:spcPts val="300"/>
              </a:spcAft>
            </a:pP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4.3 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รายงานผลข้อมูลการดำเนินการทางกฎหมายเกี่ยวกับการดำเนินคดีแพ่ง </a:t>
            </a:r>
            <a:b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และคดีอาญาของกองทุนพัฒนาบทบาทสตรี</a:t>
            </a:r>
          </a:p>
          <a:p>
            <a:pPr algn="thaiDist">
              <a:lnSpc>
                <a:spcPct val="130000"/>
              </a:lnSpc>
              <a:spcAft>
                <a:spcPts val="300"/>
              </a:spcAft>
            </a:pP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4.4 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รายงานผลตามประกาศคณะกรรมการบริหารกองทุนพัฒนาบทบาทสตรี เรื่อง </a:t>
            </a:r>
            <a:r>
              <a:rPr lang="th-TH" sz="1400" spc="-2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หลักเกณฑ์ วิธีการ และเงื่อนไขเกี่ยวกับการลดอัตราดอกเบี้ยเงินกู้และอัตราดอกเบี้ย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ผิดนัดกองทุนพัฒนาบทบาทสตรี พ.ศ. 2563 (ฉบับที่ 4)</a:t>
            </a:r>
          </a:p>
          <a:p>
            <a:pPr algn="thaiDist">
              <a:lnSpc>
                <a:spcPct val="130000"/>
              </a:lnSpc>
              <a:spcAft>
                <a:spcPts val="300"/>
              </a:spcAft>
            </a:pP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4.5 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รายงานผลตามประกาศคณะกรรมการบริหารกองทุนพัฒนาบทบาทสตรี เรื่อง มาตรการยกเลิกสัญญาค้ำประกันเงินกู้รายบุคคล และการปลดหนี้รายบุคคล</a:t>
            </a:r>
            <a:b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ของกองทุนพัฒนาบทบาท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สตรี</a:t>
            </a:r>
          </a:p>
          <a:p>
            <a:pPr algn="thaiDist">
              <a:lnSpc>
                <a:spcPct val="130000"/>
              </a:lnSpc>
              <a:spcAft>
                <a:spcPts val="300"/>
              </a:spcAft>
            </a:pP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4.6 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โครงการพัฒนาระบบบัญชีการเงินและระบบโปรแกรมทะเบียนลูกหนี้ กองทุนพัฒนาบทบาท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สตรี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74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81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85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6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7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2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83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84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75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76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77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78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79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34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</p:spTree>
    <p:extLst>
      <p:ext uri="{BB962C8B-B14F-4D97-AF65-F5344CB8AC3E}">
        <p14:creationId xmlns:p14="http://schemas.microsoft.com/office/powerpoint/2010/main" val="21431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0" y="-271597"/>
            <a:ext cx="10193050" cy="1541268"/>
            <a:chOff x="-23581" y="-271597"/>
            <a:chExt cx="10193050" cy="1541268"/>
          </a:xfrm>
        </p:grpSpPr>
        <p:grpSp>
          <p:nvGrpSpPr>
            <p:cNvPr id="39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4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5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95148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6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47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0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41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151486"/>
                <a:ext cx="2243877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60 </a:t>
                </a:r>
                <a:r>
                  <a:rPr lang="th-TH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ปี กรมการพัฒนาชุมชน</a:t>
                </a:r>
              </a:p>
              <a:p>
                <a:r>
                  <a:rPr lang="th-TH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สร้างสรรค์ชุมชน สร้างคน สร้างชาติ</a:t>
                </a:r>
                <a:endPara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42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3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6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37147" y="-36596"/>
            <a:ext cx="5971142" cy="74711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4.5 รายงานผลข้อมูลการดำเนินการทางกฎหมายเกี่ยวกับการดำเนินคดีแพ่ง </a:t>
            </a:r>
            <a:b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และคดีอาญาของกองทุนพัฒนาบทบาทสตรี</a:t>
            </a:r>
            <a:endParaRPr lang="en-US" sz="13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30000"/>
              </a:lnSpc>
            </a:pPr>
            <a:endParaRPr lang="en-GB" sz="20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4" name="สี่เหลี่ยมผืนผ้ามุมมน 56"/>
          <p:cNvSpPr/>
          <p:nvPr/>
        </p:nvSpPr>
        <p:spPr>
          <a:xfrm>
            <a:off x="2592643" y="4166334"/>
            <a:ext cx="1635513" cy="678366"/>
          </a:xfrm>
          <a:prstGeom prst="roundRect">
            <a:avLst/>
          </a:prstGeom>
          <a:solidFill>
            <a:srgbClr val="FFC1C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ยุติการดำเนินคดี</a:t>
            </a:r>
          </a:p>
        </p:txBody>
      </p:sp>
      <p:cxnSp>
        <p:nvCxnSpPr>
          <p:cNvPr id="57" name="ตัวเชื่อมต่อตรง 79"/>
          <p:cNvCxnSpPr>
            <a:stCxn id="50" idx="3"/>
            <a:endCxn id="51" idx="1"/>
          </p:cNvCxnSpPr>
          <p:nvPr/>
        </p:nvCxnSpPr>
        <p:spPr>
          <a:xfrm flipV="1">
            <a:off x="4296428" y="2013630"/>
            <a:ext cx="1574146" cy="36070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8" name="ตัวเชื่อมต่อตรง 81"/>
          <p:cNvCxnSpPr>
            <a:stCxn id="50" idx="3"/>
          </p:cNvCxnSpPr>
          <p:nvPr/>
        </p:nvCxnSpPr>
        <p:spPr>
          <a:xfrm>
            <a:off x="4296428" y="2374331"/>
            <a:ext cx="1574146" cy="50519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9" name="ตัวเชื่อมต่อตรง 83"/>
          <p:cNvCxnSpPr>
            <a:endCxn id="53" idx="1"/>
          </p:cNvCxnSpPr>
          <p:nvPr/>
        </p:nvCxnSpPr>
        <p:spPr>
          <a:xfrm>
            <a:off x="4285411" y="2374331"/>
            <a:ext cx="1556476" cy="118030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ตัวเชื่อมต่อตรง 87"/>
          <p:cNvCxnSpPr>
            <a:stCxn id="48" idx="3"/>
            <a:endCxn id="49" idx="1"/>
          </p:cNvCxnSpPr>
          <p:nvPr/>
        </p:nvCxnSpPr>
        <p:spPr>
          <a:xfrm flipV="1">
            <a:off x="4380473" y="1202998"/>
            <a:ext cx="1033036" cy="1049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1" name="ตัวเชื่อมต่อตรง 90"/>
          <p:cNvCxnSpPr>
            <a:stCxn id="54" idx="3"/>
            <a:endCxn id="56" idx="1"/>
          </p:cNvCxnSpPr>
          <p:nvPr/>
        </p:nvCxnSpPr>
        <p:spPr>
          <a:xfrm flipV="1">
            <a:off x="4228155" y="4505516"/>
            <a:ext cx="993142" cy="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2" name="ตัวเชื่อมต่อตรง 93"/>
          <p:cNvCxnSpPr>
            <a:stCxn id="54" idx="3"/>
            <a:endCxn id="55" idx="1"/>
          </p:cNvCxnSpPr>
          <p:nvPr/>
        </p:nvCxnSpPr>
        <p:spPr>
          <a:xfrm>
            <a:off x="4228156" y="4505517"/>
            <a:ext cx="993141" cy="77189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43601" y="2193980"/>
            <a:ext cx="1674492" cy="159787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th-TH" sz="135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</a:t>
            </a:r>
            <a:br>
              <a:rPr lang="th-TH" sz="135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35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การดำเนินคดี</a:t>
            </a:r>
            <a:br>
              <a:rPr lang="th-TH" sz="135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350" b="1" spc="-4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</a:t>
            </a:r>
            <a:r>
              <a:rPr lang="th-TH" sz="135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บทบาทสตรี</a:t>
            </a:r>
          </a:p>
        </p:txBody>
      </p:sp>
      <p:sp>
        <p:nvSpPr>
          <p:cNvPr id="50" name="สี่เหลี่ยมผืนผ้ามุมมน 22"/>
          <p:cNvSpPr/>
          <p:nvPr/>
        </p:nvSpPr>
        <p:spPr>
          <a:xfrm>
            <a:off x="2592644" y="2063931"/>
            <a:ext cx="1703784" cy="62079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5" rIns="57150" bIns="285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คดีอาญา</a:t>
            </a:r>
          </a:p>
        </p:txBody>
      </p:sp>
      <p:sp>
        <p:nvSpPr>
          <p:cNvPr id="48" name="สี่เหลี่ยมผืนผ้ามุมมน 17"/>
          <p:cNvSpPr/>
          <p:nvPr/>
        </p:nvSpPr>
        <p:spPr>
          <a:xfrm>
            <a:off x="2592643" y="888690"/>
            <a:ext cx="1787830" cy="630714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5" rIns="57150" bIns="285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th-TH" sz="12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30000"/>
              </a:lnSpc>
            </a:pP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(คดีแพ่ง)</a:t>
            </a:r>
          </a:p>
          <a:p>
            <a:pPr algn="ctr">
              <a:lnSpc>
                <a:spcPct val="130000"/>
              </a:lnSpc>
            </a:pP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ผิดสัญญากู้ยืมเงิน</a:t>
            </a:r>
            <a:b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endParaRPr lang="th-TH" sz="12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3" name="สี่เหลี่ยมผืนผ้ามุมมน 52"/>
          <p:cNvSpPr/>
          <p:nvPr/>
        </p:nvSpPr>
        <p:spPr>
          <a:xfrm>
            <a:off x="5841887" y="3196269"/>
            <a:ext cx="3104564" cy="7167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ปลอมแปลงเอกสาร จำนวน </a:t>
            </a:r>
            <a:r>
              <a:rPr lang="th-TH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11 </a:t>
            </a: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คดี</a:t>
            </a:r>
            <a:b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เป็นเงิน </a:t>
            </a:r>
            <a:r>
              <a:rPr lang="en-US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8,080,</a:t>
            </a:r>
            <a:r>
              <a:rPr lang="th-TH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420.14 บาท</a:t>
            </a:r>
            <a:endParaRPr lang="th-TH" sz="14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2" name="สี่เหลี่ยมผืนผ้ามุมมน 51"/>
          <p:cNvSpPr/>
          <p:nvPr/>
        </p:nvSpPr>
        <p:spPr>
          <a:xfrm>
            <a:off x="5870573" y="2421203"/>
            <a:ext cx="2944588" cy="68336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4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ฉ้อโกง จำนวน 15 คดี</a:t>
            </a:r>
            <a:b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เป็นเงิน 9</a:t>
            </a:r>
            <a:r>
              <a:rPr lang="en-US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,820,</a:t>
            </a:r>
            <a:r>
              <a:rPr lang="th-TH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357.42 บาท</a:t>
            </a:r>
            <a:endParaRPr lang="th-TH" sz="14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/>
            <a:endParaRPr lang="th-TH" sz="1400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1" name="สี่เหลี่ยมผืนผ้ามุมมน 49"/>
          <p:cNvSpPr/>
          <p:nvPr/>
        </p:nvSpPr>
        <p:spPr>
          <a:xfrm>
            <a:off x="5870573" y="1708189"/>
            <a:ext cx="2860127" cy="61088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4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ยักยอก จำนวน </a:t>
            </a:r>
            <a:r>
              <a:rPr lang="th-TH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99 คดี</a:t>
            </a: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เป็นเงิน </a:t>
            </a:r>
            <a:r>
              <a:rPr lang="th-TH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46</a:t>
            </a:r>
            <a:r>
              <a:rPr lang="en-US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,353,009.39 </a:t>
            </a: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บาท</a:t>
            </a:r>
          </a:p>
          <a:p>
            <a:pPr algn="ctr"/>
            <a:endParaRPr lang="th-TH" sz="1400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9" name="สี่เหลี่ยมผืนผ้ามุมมน 21"/>
          <p:cNvSpPr/>
          <p:nvPr/>
        </p:nvSpPr>
        <p:spPr>
          <a:xfrm>
            <a:off x="5413509" y="907385"/>
            <a:ext cx="3250087" cy="5912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5" rIns="57150" bIns="285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จำนวน </a:t>
            </a:r>
            <a:r>
              <a:rPr lang="th-TH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 </a:t>
            </a: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คดี </a:t>
            </a:r>
            <a:b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เป็นเงิน </a:t>
            </a:r>
            <a:r>
              <a:rPr lang="th-TH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63,447,803.74 </a:t>
            </a: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บาท</a:t>
            </a:r>
            <a:r>
              <a:rPr lang="en-US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endParaRPr lang="th-TH" sz="14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6" name="สี่เหลี่ยมผืนผ้ามุมมน 58"/>
          <p:cNvSpPr/>
          <p:nvPr/>
        </p:nvSpPr>
        <p:spPr>
          <a:xfrm>
            <a:off x="5221297" y="4189564"/>
            <a:ext cx="2749808" cy="631903"/>
          </a:xfrm>
          <a:prstGeom prst="roundRect">
            <a:avLst/>
          </a:prstGeom>
          <a:solidFill>
            <a:srgbClr val="FDE2E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th-TH" sz="14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20000"/>
              </a:lnSpc>
            </a:pP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ผิดสัญญากู้ยืมเงิน จำนวน 25 คดี</a:t>
            </a:r>
            <a:b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เป็นเงิน  </a:t>
            </a:r>
            <a:r>
              <a:rPr lang="th-TH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3,967,851 </a:t>
            </a: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บาท </a:t>
            </a:r>
          </a:p>
          <a:p>
            <a:pPr algn="ctr">
              <a:lnSpc>
                <a:spcPct val="130000"/>
              </a:lnSpc>
            </a:pPr>
            <a:endParaRPr lang="th-TH" sz="14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5" name="สี่เหลี่ยมผืนผ้ามุมมน 57"/>
          <p:cNvSpPr/>
          <p:nvPr/>
        </p:nvSpPr>
        <p:spPr>
          <a:xfrm>
            <a:off x="5221297" y="4961455"/>
            <a:ext cx="2749808" cy="631903"/>
          </a:xfrm>
          <a:prstGeom prst="roundRect">
            <a:avLst/>
          </a:prstGeom>
          <a:solidFill>
            <a:srgbClr val="FDE2E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20000"/>
              </a:lnSpc>
            </a:pP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ยักยอก จำนวน 33 คดี</a:t>
            </a:r>
            <a:b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เป็นเงิน 9</a:t>
            </a:r>
            <a:r>
              <a:rPr lang="en-US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,313,116 </a:t>
            </a: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บาท</a:t>
            </a:r>
          </a:p>
          <a:p>
            <a:pPr algn="ctr"/>
            <a:endParaRPr lang="th-TH" sz="1400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1344" y="5273455"/>
            <a:ext cx="2657512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</a:t>
            </a:r>
            <a:r>
              <a:rPr lang="th-TH" sz="12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 ธันวาคม </a:t>
            </a: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2565 </a:t>
            </a:r>
          </a:p>
        </p:txBody>
      </p:sp>
    </p:spTree>
    <p:extLst>
      <p:ext uri="{BB962C8B-B14F-4D97-AF65-F5344CB8AC3E}">
        <p14:creationId xmlns:p14="http://schemas.microsoft.com/office/powerpoint/2010/main" val="235506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238461"/>
            <a:ext cx="10160000" cy="161375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</a:t>
            </a:r>
            <a:r>
              <a:rPr lang="th-TH" sz="19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4.4 </a:t>
            </a: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รายงานผลตามประกาศคณะกรรมการบริหารกองทุนพัฒนาบทบาทสตรี </a:t>
            </a:r>
            <a:b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เรื่อง หลักเกณฑ์ วิธีการ และเงื่อนไขเกี่ยวกับการลดอัตราดอกเบี้ยเงินกู้และอัตราดอกเบี้ย</a:t>
            </a:r>
            <a:b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ผิดนัดกองทุนพัฒนาบทบาทสตรี พ.ศ. 2563 (ฉบับที่ 4)                               </a:t>
            </a:r>
            <a:endParaRPr lang="en-US" sz="19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30000"/>
              </a:lnSpc>
            </a:pPr>
            <a:endParaRPr lang="en-GB" sz="2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7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8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8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8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8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76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7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7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7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8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8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30" name="Group 29"/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32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36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37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38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39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3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34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35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31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929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3915"/>
              </p:ext>
            </p:extLst>
          </p:nvPr>
        </p:nvGraphicFramePr>
        <p:xfrm>
          <a:off x="285044" y="1754641"/>
          <a:ext cx="9958493" cy="2333377"/>
        </p:xfrm>
        <a:graphic>
          <a:graphicData uri="http://schemas.openxmlformats.org/drawingml/2006/table">
            <a:tbl>
              <a:tblPr firstRow="1" firstCol="1" bandRow="1">
                <a:effectLst/>
              </a:tblPr>
              <a:tblGrid>
                <a:gridCol w="1200785">
                  <a:extLst>
                    <a:ext uri="{9D8B030D-6E8A-4147-A177-3AD203B41FA5}">
                      <a16:colId xmlns:a16="http://schemas.microsoft.com/office/drawing/2014/main" val="675763228"/>
                    </a:ext>
                  </a:extLst>
                </a:gridCol>
                <a:gridCol w="1453407">
                  <a:extLst>
                    <a:ext uri="{9D8B030D-6E8A-4147-A177-3AD203B41FA5}">
                      <a16:colId xmlns:a16="http://schemas.microsoft.com/office/drawing/2014/main" val="4133390910"/>
                    </a:ext>
                  </a:extLst>
                </a:gridCol>
                <a:gridCol w="1540363">
                  <a:extLst>
                    <a:ext uri="{9D8B030D-6E8A-4147-A177-3AD203B41FA5}">
                      <a16:colId xmlns:a16="http://schemas.microsoft.com/office/drawing/2014/main" val="524894574"/>
                    </a:ext>
                  </a:extLst>
                </a:gridCol>
                <a:gridCol w="1374981">
                  <a:extLst>
                    <a:ext uri="{9D8B030D-6E8A-4147-A177-3AD203B41FA5}">
                      <a16:colId xmlns:a16="http://schemas.microsoft.com/office/drawing/2014/main" val="1446939428"/>
                    </a:ext>
                  </a:extLst>
                </a:gridCol>
                <a:gridCol w="1059543">
                  <a:extLst>
                    <a:ext uri="{9D8B030D-6E8A-4147-A177-3AD203B41FA5}">
                      <a16:colId xmlns:a16="http://schemas.microsoft.com/office/drawing/2014/main" val="262646057"/>
                    </a:ext>
                  </a:extLst>
                </a:gridCol>
                <a:gridCol w="1393371">
                  <a:extLst>
                    <a:ext uri="{9D8B030D-6E8A-4147-A177-3AD203B41FA5}">
                      <a16:colId xmlns:a16="http://schemas.microsoft.com/office/drawing/2014/main" val="1655999410"/>
                    </a:ext>
                  </a:extLst>
                </a:gridCol>
                <a:gridCol w="1936043">
                  <a:extLst>
                    <a:ext uri="{9D8B030D-6E8A-4147-A177-3AD203B41FA5}">
                      <a16:colId xmlns:a16="http://schemas.microsoft.com/office/drawing/2014/main" val="321837448"/>
                    </a:ext>
                  </a:extLst>
                </a:gridCol>
              </a:tblGrid>
              <a:tr h="53370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45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5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โครงการ</a:t>
                      </a:r>
                      <a:br>
                        <a:rPr lang="th-TH" sz="145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45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ที่ได้รับอนุมัติ</a:t>
                      </a:r>
                      <a:endParaRPr lang="en-US" sz="145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7C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45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50" b="1" spc="-4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จำนวนเงิน</a:t>
                      </a:r>
                      <a:br>
                        <a:rPr lang="th-TH" sz="1450" b="1" spc="-4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450" b="1" spc="-4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ที่อนุมัติ</a:t>
                      </a:r>
                      <a:endParaRPr lang="en-US" sz="1450" b="1" spc="-4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7C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5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รายละเอียดโครงการ</a:t>
                      </a:r>
                      <a:endParaRPr lang="en-US" sz="145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7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45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50" b="1" spc="-8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โครงการ</a:t>
                      </a:r>
                      <a:br>
                        <a:rPr lang="th-TH" sz="1450" b="1" spc="-8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450" b="1" spc="-8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ที่ผิดนัดชำระหนี้</a:t>
                      </a:r>
                      <a:r>
                        <a:rPr lang="th-TH" sz="1450" b="1" spc="-25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หลังได้รับอนุมัติ</a:t>
                      </a:r>
                      <a:endParaRPr lang="en-US" sz="145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7C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50" b="1" spc="-25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จำนวนเงินรายงวด</a:t>
                      </a:r>
                      <a:endParaRPr lang="en-US" sz="145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5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ที่ได้รับชำระแล้ว</a:t>
                      </a:r>
                      <a:endParaRPr lang="en-US" sz="145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7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745148"/>
                  </a:ext>
                </a:extLst>
              </a:tr>
              <a:tr h="94311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5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ปรับโครงสร้างหนี้</a:t>
                      </a:r>
                      <a:endParaRPr lang="en-US" sz="145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7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5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ยกเลิก</a:t>
                      </a:r>
                      <a:br>
                        <a:rPr lang="th-TH" sz="145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45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เข้าร่วมมาตรการ</a:t>
                      </a:r>
                      <a:endParaRPr lang="en-US" sz="145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7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5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ปิดโครงการ</a:t>
                      </a:r>
                      <a:endParaRPr lang="en-US" sz="145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7C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946513"/>
                  </a:ext>
                </a:extLst>
              </a:tr>
              <a:tr h="4282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3,233</a:t>
                      </a:r>
                      <a:endParaRPr lang="en-US" sz="14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A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 smtClean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305,838,527.01</a:t>
                      </a:r>
                      <a:endParaRPr lang="en-US" sz="14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A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3,156</a:t>
                      </a:r>
                      <a:endParaRPr lang="en-US" sz="14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A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 spc="-25" dirty="0" smtClean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49</a:t>
                      </a:r>
                      <a:endParaRPr lang="en-US" sz="14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A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 smtClean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28</a:t>
                      </a:r>
                      <a:endParaRPr lang="en-US" sz="14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A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 smtClean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1,182</a:t>
                      </a:r>
                      <a:endParaRPr lang="en-US" sz="14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A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 smtClean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1,974</a:t>
                      </a:r>
                      <a:endParaRPr lang="en-US" sz="14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A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882007"/>
                  </a:ext>
                </a:extLst>
              </a:tr>
              <a:tr h="42827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จำนวนเงิน</a:t>
                      </a:r>
                      <a:endParaRPr lang="en-US" sz="14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B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301,505,833.67</a:t>
                      </a:r>
                      <a:endParaRPr lang="en-US" sz="14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B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 smtClean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3,826,580.78</a:t>
                      </a:r>
                      <a:endParaRPr lang="en-US" sz="14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B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 smtClean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506,112.56</a:t>
                      </a:r>
                      <a:endParaRPr lang="en-US" sz="14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B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 spc="-30" baseline="0" dirty="0" smtClean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103,089,434.97</a:t>
                      </a:r>
                      <a:endParaRPr lang="en-US" sz="1400" spc="-30" baseline="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B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 smtClean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34,716,597.90</a:t>
                      </a:r>
                      <a:endParaRPr lang="en-US" sz="14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169773"/>
                  </a:ext>
                </a:extLst>
              </a:tr>
            </a:tbl>
          </a:graphicData>
        </a:graphic>
      </p:graphicFrame>
      <p:sp>
        <p:nvSpPr>
          <p:cNvPr id="51" name="สี่เหลี่ยมผืนผ้ามุมมน 189"/>
          <p:cNvSpPr/>
          <p:nvPr/>
        </p:nvSpPr>
        <p:spPr>
          <a:xfrm>
            <a:off x="7445022" y="4802458"/>
            <a:ext cx="2482162" cy="322397"/>
          </a:xfrm>
          <a:prstGeom prst="roundRect">
            <a:avLst/>
          </a:prstGeom>
          <a:solidFill>
            <a:srgbClr val="C9CCD5">
              <a:alpha val="7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</a:t>
            </a:r>
            <a:r>
              <a:rPr lang="th-TH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 ธันวาคม </a:t>
            </a: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2565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-36281" y="-222288"/>
            <a:ext cx="10205749" cy="1607012"/>
            <a:chOff x="-36281" y="-222288"/>
            <a:chExt cx="10205749" cy="1607012"/>
          </a:xfrm>
        </p:grpSpPr>
        <p:grpSp>
          <p:nvGrpSpPr>
            <p:cNvPr id="5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36281" y="-17123"/>
              <a:ext cx="10205749" cy="870909"/>
              <a:chOff x="-41176" y="-180236"/>
              <a:chExt cx="9185176" cy="783820"/>
            </a:xfrm>
          </p:grpSpPr>
          <p:sp>
            <p:nvSpPr>
              <p:cNvPr id="5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39988" y="85700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41176" y="-180236"/>
                <a:ext cx="9173747" cy="70628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5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79865" y="-222288"/>
              <a:ext cx="4368481" cy="1607012"/>
              <a:chOff x="5480255" y="-436890"/>
              <a:chExt cx="3931634" cy="1446311"/>
            </a:xfrm>
          </p:grpSpPr>
          <p:sp>
            <p:nvSpPr>
              <p:cNvPr id="55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68012" y="-102774"/>
                <a:ext cx="2243877" cy="473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60 </a:t>
                </a:r>
                <a:r>
                  <a:rPr lang="th-TH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ปี กรมการพัฒนาชุมชน</a:t>
                </a:r>
              </a:p>
              <a:p>
                <a:pPr>
                  <a:lnSpc>
                    <a:spcPct val="120000"/>
                  </a:lnSpc>
                </a:pPr>
                <a:r>
                  <a:rPr lang="th-TH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สร้างสรรค์ชุมชน สร้างคน สร้างชาติ</a:t>
                </a:r>
                <a:endPara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5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80255" y="-436890"/>
                <a:ext cx="1720549" cy="144631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5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891417" y="-117146"/>
                <a:ext cx="943202" cy="6222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2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99153" y="-44068"/>
            <a:ext cx="5680712" cy="76763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th-TH" sz="13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4.4 </a:t>
            </a:r>
            <a: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รายงานผลตามประกาศคณะกรรมการบริหารกองทุนพัฒนาบทบาทสตรี </a:t>
            </a:r>
            <a:b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เรื่อง หลักเกณฑ์ วิธีการ และเงื่อนไขเกี่ยวกับการลดอัตราดอกเบี้ยเงินกู้</a:t>
            </a:r>
            <a:b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และอัตราดอกเบี้ยผิดนัดกองทุนพัฒนาบทบาทสตรี พ.ศ. 2563 (ฉบับที่ 4)                               </a:t>
            </a:r>
            <a:endParaRPr lang="en-US" sz="13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30000"/>
              </a:lnSpc>
            </a:pPr>
            <a:endParaRPr lang="en-GB" sz="14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78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85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89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90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91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6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87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88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79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80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81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82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83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4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30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</p:spTree>
    <p:extLst>
      <p:ext uri="{BB962C8B-B14F-4D97-AF65-F5344CB8AC3E}">
        <p14:creationId xmlns:p14="http://schemas.microsoft.com/office/powerpoint/2010/main" val="383365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488344"/>
            <a:ext cx="10160000" cy="161375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</a:t>
            </a:r>
            <a:r>
              <a:rPr lang="th-TH" sz="19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4.5 </a:t>
            </a: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รายงานผลตามประกาศคณะกรรมการบริหารกองทุนพัฒนาบทบาทสตรี </a:t>
            </a:r>
            <a:b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เรื่อง มาตรการยกเลิกสัญญาค้ำประกันเงินกู้รายบุคคล และการปลดหนี้รายบุคคล</a:t>
            </a:r>
            <a:b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ของกองทุนพัฒนาบทบาทสตรี</a:t>
            </a:r>
            <a:endParaRPr lang="en-US" sz="19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30000"/>
              </a:lnSpc>
            </a:pPr>
            <a:endParaRPr lang="en-US" sz="19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30000"/>
              </a:lnSpc>
            </a:pPr>
            <a:endParaRPr lang="en-US" sz="1900" b="1" spc="-7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7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8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8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8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8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76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7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7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7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8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8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30" name="Group 29"/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32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36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37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38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39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3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34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35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31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535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-36281" y="-299407"/>
            <a:ext cx="10205749" cy="1667266"/>
            <a:chOff x="-36281" y="-296621"/>
            <a:chExt cx="10205749" cy="1607012"/>
          </a:xfrm>
        </p:grpSpPr>
        <p:grpSp>
          <p:nvGrpSpPr>
            <p:cNvPr id="36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36281" y="-17122"/>
              <a:ext cx="10205749" cy="764718"/>
              <a:chOff x="-41176" y="-180235"/>
              <a:chExt cx="9185176" cy="688249"/>
            </a:xfrm>
          </p:grpSpPr>
          <p:sp>
            <p:nvSpPr>
              <p:cNvPr id="54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5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39988" y="-9870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6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7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41176" y="-180235"/>
                <a:ext cx="9173747" cy="606826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50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79865" y="-296621"/>
              <a:ext cx="4383913" cy="1607012"/>
              <a:chOff x="5480255" y="-503789"/>
              <a:chExt cx="3945523" cy="1446311"/>
            </a:xfrm>
          </p:grpSpPr>
          <p:sp>
            <p:nvSpPr>
              <p:cNvPr id="51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1901" y="-168871"/>
                <a:ext cx="2243877" cy="45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60 </a:t>
                </a:r>
                <a:r>
                  <a:rPr lang="th-TH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ปี กรมการพัฒนาชุมชน</a:t>
                </a:r>
              </a:p>
              <a:p>
                <a:pPr>
                  <a:lnSpc>
                    <a:spcPct val="120000"/>
                  </a:lnSpc>
                </a:pPr>
                <a:r>
                  <a:rPr lang="th-TH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สร้างสรรค์ชุมชน สร้างคน สร้างชาติ</a:t>
                </a:r>
                <a:endPara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52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80255" y="-503789"/>
                <a:ext cx="1720549" cy="144631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53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891417" y="-184045"/>
                <a:ext cx="943202" cy="6222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26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121902" y="-37847"/>
            <a:ext cx="5604758" cy="92946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10000"/>
              </a:lnSpc>
            </a:pP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4.5 รายงาน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ผลตามประกาศคณะกรรมการบริหารกองทุนพัฒนาบทบาทสตรี </a:t>
            </a:r>
            <a:b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เรื่อง มาตรการยกเลิกสัญญาค้ำประกันเงินกู้รายบุคคล และการปลดหนี้รายบุคคล</a:t>
            </a:r>
            <a:b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ของกองทุนพัฒนาบทบาทสตรี</a:t>
            </a:r>
            <a:endParaRPr lang="en-US" sz="12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30000"/>
              </a:lnSpc>
            </a:pPr>
            <a:endParaRPr lang="en-US" sz="19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30000"/>
              </a:lnSpc>
            </a:pPr>
            <a:endParaRPr lang="en-US" sz="1900" b="1" spc="-7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A51544E-CB05-403C-AF80-32481C70A36B}"/>
              </a:ext>
            </a:extLst>
          </p:cNvPr>
          <p:cNvSpPr txBox="1"/>
          <p:nvPr/>
        </p:nvSpPr>
        <p:spPr>
          <a:xfrm>
            <a:off x="6497037" y="1860866"/>
            <a:ext cx="3178788" cy="338554"/>
          </a:xfrm>
          <a:prstGeom prst="rect">
            <a:avLst/>
          </a:prstGeom>
          <a:solidFill>
            <a:srgbClr val="D9E6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r"/>
            <a:r>
              <a:rPr lang="th-TH" sz="16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1</a:t>
            </a:r>
            <a:r>
              <a:rPr lang="th-TH" sz="16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ธันวาคม </a:t>
            </a:r>
            <a:r>
              <a:rPr lang="th-TH" sz="16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2565</a:t>
            </a:r>
            <a:endParaRPr lang="en-US" sz="1600" b="1" dirty="0"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47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64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68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69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71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65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66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67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48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49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60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61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62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30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aphicFrame>
        <p:nvGraphicFramePr>
          <p:cNvPr id="31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448022"/>
              </p:ext>
            </p:extLst>
          </p:nvPr>
        </p:nvGraphicFramePr>
        <p:xfrm>
          <a:off x="409083" y="2316108"/>
          <a:ext cx="9302322" cy="2269108"/>
        </p:xfrm>
        <a:graphic>
          <a:graphicData uri="http://schemas.openxmlformats.org/drawingml/2006/table">
            <a:tbl>
              <a:tblPr firstRow="1" firstCol="1" bandRow="1"/>
              <a:tblGrid>
                <a:gridCol w="932469">
                  <a:extLst>
                    <a:ext uri="{9D8B030D-6E8A-4147-A177-3AD203B41FA5}">
                      <a16:colId xmlns:a16="http://schemas.microsoft.com/office/drawing/2014/main" val="2035971059"/>
                    </a:ext>
                  </a:extLst>
                </a:gridCol>
                <a:gridCol w="2202337">
                  <a:extLst>
                    <a:ext uri="{9D8B030D-6E8A-4147-A177-3AD203B41FA5}">
                      <a16:colId xmlns:a16="http://schemas.microsoft.com/office/drawing/2014/main" val="1967334261"/>
                    </a:ext>
                  </a:extLst>
                </a:gridCol>
                <a:gridCol w="3169810">
                  <a:extLst>
                    <a:ext uri="{9D8B030D-6E8A-4147-A177-3AD203B41FA5}">
                      <a16:colId xmlns:a16="http://schemas.microsoft.com/office/drawing/2014/main" val="1455613290"/>
                    </a:ext>
                  </a:extLst>
                </a:gridCol>
                <a:gridCol w="2997706">
                  <a:extLst>
                    <a:ext uri="{9D8B030D-6E8A-4147-A177-3AD203B41FA5}">
                      <a16:colId xmlns:a16="http://schemas.microsoft.com/office/drawing/2014/main" val="3038410846"/>
                    </a:ext>
                  </a:extLst>
                </a:gridCol>
              </a:tblGrid>
              <a:tr h="567277"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ลำดับ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ที่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ข้อมูล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ประจำเดือน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  <a:spcAft>
                          <a:spcPts val="0"/>
                        </a:spcAft>
                      </a:pPr>
                      <a:r>
                        <a:rPr lang="th-TH" sz="1800" b="1" spc="-45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</a:t>
                      </a:r>
                      <a:r>
                        <a:rPr lang="th-TH" sz="1800" b="1" spc="-45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ลูกหนี้เข้าร่วมมาตรการ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เงิน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248215"/>
                  </a:ext>
                </a:extLst>
              </a:tr>
              <a:tr h="567277"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  <a:spcAft>
                          <a:spcPts val="600"/>
                        </a:spcAft>
                      </a:pPr>
                      <a:r>
                        <a:rPr lang="th-TH" sz="1600" b="1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ts val="1775"/>
                        </a:lnSpc>
                        <a:spcAft>
                          <a:spcPts val="600"/>
                        </a:spcAft>
                      </a:pPr>
                      <a:r>
                        <a:rPr lang="th-TH" sz="1600" b="1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ตุลาคม 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2565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  <a:spcAft>
                          <a:spcPts val="600"/>
                        </a:spcAft>
                      </a:pPr>
                      <a:r>
                        <a:rPr lang="th-TH" sz="1600" b="1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32 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ราย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75"/>
                        </a:lnSpc>
                        <a:spcAft>
                          <a:spcPts val="60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710,728.72 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บาท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699898"/>
                  </a:ext>
                </a:extLst>
              </a:tr>
              <a:tr h="567277"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  <a:spcAft>
                          <a:spcPts val="600"/>
                        </a:spcAft>
                      </a:pPr>
                      <a:r>
                        <a:rPr lang="th-TH" sz="1600" b="1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ts val="1775"/>
                        </a:lnSpc>
                        <a:spcAft>
                          <a:spcPts val="600"/>
                        </a:spcAft>
                      </a:pPr>
                      <a:r>
                        <a:rPr lang="th-TH" sz="1600" b="1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พฤศจิกายน 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2565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  <a:spcAft>
                          <a:spcPts val="600"/>
                        </a:spcAft>
                      </a:pPr>
                      <a:r>
                        <a:rPr lang="th-TH" sz="1600" b="1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22 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ราย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75"/>
                        </a:lnSpc>
                        <a:spcAft>
                          <a:spcPts val="600"/>
                        </a:spcAft>
                      </a:pPr>
                      <a:r>
                        <a:rPr lang="th-TH" sz="1600" b="1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483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500.00 บาท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809610"/>
                  </a:ext>
                </a:extLst>
              </a:tr>
              <a:tr h="567277">
                <a:tc gridSpan="2"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  <a:spcAft>
                          <a:spcPts val="600"/>
                        </a:spcAft>
                      </a:pPr>
                      <a:r>
                        <a:rPr lang="th-TH" sz="1600" b="1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รวม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ทั้งสิ้น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  <a:spcAft>
                          <a:spcPts val="600"/>
                        </a:spcAft>
                      </a:pPr>
                      <a:r>
                        <a:rPr lang="th-TH" sz="1600" b="1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54 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ราย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75"/>
                        </a:lnSpc>
                        <a:spcAft>
                          <a:spcPts val="600"/>
                        </a:spcAft>
                      </a:pPr>
                      <a:r>
                        <a:rPr lang="th-TH" sz="1600" b="1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194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228.72 บาท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256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9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488344"/>
            <a:ext cx="10160000" cy="99780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</a:t>
            </a:r>
            <a:r>
              <a:rPr lang="th-TH" sz="19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4.6 </a:t>
            </a: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โครงการพัฒนาระบบบัญชีการเงินและระบบโปรแกรมทะเบียนลูกหนี้ </a:t>
            </a:r>
            <a:b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</a:t>
            </a:r>
            <a:endParaRPr lang="en-US" sz="19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10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11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11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1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1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1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11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1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106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10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10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10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11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8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30" name="Group 29"/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32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36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37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38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39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3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34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35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31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453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56" name="Group 55"/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58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65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66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67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68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62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63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64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57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cxnSp>
        <p:nvCxnSpPr>
          <p:cNvPr id="49" name="ตัวเชื่อมต่อตรง 48"/>
          <p:cNvCxnSpPr/>
          <p:nvPr/>
        </p:nvCxnSpPr>
        <p:spPr>
          <a:xfrm>
            <a:off x="7332133" y="7806267"/>
            <a:ext cx="0" cy="89606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50" name="Rectangle 48"/>
          <p:cNvSpPr>
            <a:spLocks noChangeArrowheads="1"/>
          </p:cNvSpPr>
          <p:nvPr/>
        </p:nvSpPr>
        <p:spPr bwMode="auto">
          <a:xfrm>
            <a:off x="169334" y="-773252"/>
            <a:ext cx="205257" cy="2393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1600" tIns="1015680" rIns="101600" bIns="101568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sz="2000"/>
          </a:p>
        </p:txBody>
      </p:sp>
      <p:grpSp>
        <p:nvGrpSpPr>
          <p:cNvPr id="28" name="Group 27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29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36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40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1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2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7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38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39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0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31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32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33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34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61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123783" y="-3811"/>
            <a:ext cx="5166912" cy="55231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10000"/>
              </a:lnSpc>
            </a:pP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4.6 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โครงการพัฒนาระบบบัญชีการเงินและระบบโปรแกรมทะเบียนลูกหนี้ กองทุนพัฒนาบทบาทสตรี</a:t>
            </a:r>
            <a:endParaRPr lang="en-US" sz="12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4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568300"/>
              </p:ext>
            </p:extLst>
          </p:nvPr>
        </p:nvGraphicFramePr>
        <p:xfrm>
          <a:off x="107968" y="716680"/>
          <a:ext cx="9925582" cy="4522268"/>
        </p:xfrm>
        <a:graphic>
          <a:graphicData uri="http://schemas.openxmlformats.org/drawingml/2006/table">
            <a:tbl>
              <a:tblPr/>
              <a:tblGrid>
                <a:gridCol w="404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0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0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0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00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00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644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4364" marR="4364" marT="4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ขั้นตอนการดำเนินการ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4364" marR="4364" marT="4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งวดงาน</a:t>
                      </a:r>
                    </a:p>
                  </a:txBody>
                  <a:tcPr marL="4364" marR="4364" marT="4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เริ่มต้น</a:t>
                      </a:r>
                    </a:p>
                  </a:txBody>
                  <a:tcPr marL="4364" marR="4364" marT="4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สิ้นสุด</a:t>
                      </a:r>
                    </a:p>
                  </a:txBody>
                  <a:tcPr marL="4364" marR="4364" marT="4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จำนวนวัน</a:t>
                      </a:r>
                    </a:p>
                  </a:txBody>
                  <a:tcPr marL="4364" marR="4364" marT="4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800"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4364" marR="4364" marT="43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0000"/>
                        </a:lnSpc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ลงนามในสัญญาฯ</a:t>
                      </a:r>
                    </a:p>
                  </a:txBody>
                  <a:tcPr marL="4364" marR="4364" marT="43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</a:p>
                  </a:txBody>
                  <a:tcPr marL="4364" marR="4364" marT="43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29/09/2565</a:t>
                      </a:r>
                    </a:p>
                  </a:txBody>
                  <a:tcPr marL="4364" marR="4364" marT="43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29/09/2565</a:t>
                      </a:r>
                    </a:p>
                  </a:txBody>
                  <a:tcPr marL="4364" marR="4364" marT="43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4364" marR="4364" marT="43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414"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4364" marR="4364" marT="43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0000"/>
                        </a:lnSpc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ศึกษารายละเอียดจากเอกสารที่ปรึกษา</a:t>
                      </a:r>
                    </a:p>
                  </a:txBody>
                  <a:tcPr marL="4364" marR="4364" marT="43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4364" marR="4364" marT="43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2/10/2565</a:t>
                      </a:r>
                    </a:p>
                  </a:txBody>
                  <a:tcPr marL="4364" marR="4364" marT="43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21/10/2565</a:t>
                      </a:r>
                    </a:p>
                  </a:txBody>
                  <a:tcPr marL="4364" marR="4364" marT="43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</a:t>
                      </a:r>
                    </a:p>
                  </a:txBody>
                  <a:tcPr marL="4364" marR="4364" marT="43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414"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marL="4364" marR="4364" marT="43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0000"/>
                        </a:lnSpc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แจ้งนัดหมายเพื่อขอนัดประชุมครั้งที่ 1 : ประชุมเริ่มโครงการฯ </a:t>
                      </a:r>
                    </a:p>
                  </a:txBody>
                  <a:tcPr marL="4364" marR="4364" marT="43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4364" marR="4364" marT="43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4/10/2565</a:t>
                      </a:r>
                    </a:p>
                  </a:txBody>
                  <a:tcPr marL="4364" marR="4364" marT="43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4/10/2565</a:t>
                      </a:r>
                    </a:p>
                  </a:txBody>
                  <a:tcPr marL="4364" marR="4364" marT="43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4364" marR="4364" marT="43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7656"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marL="4364" marR="4364" marT="43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0000"/>
                        </a:lnSpc>
                      </a:pPr>
                      <a:r>
                        <a:rPr lang="th-TH" sz="1100" b="1" i="0" u="sng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ประชุมครั้งที่ 1</a:t>
                      </a: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: ประชุมเริ่มโครงการฯ โดยมีหัวข้อดังนี้ </a:t>
                      </a:r>
                      <a:b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+ แนะนำทีมงาน โครงสร้างคณะทำงาน และช่องทางการติดต่อสื่อสาร</a:t>
                      </a:r>
                      <a:b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+ อธิบายขอบเขตงานและตารางแผนการดำเนินงานโครงการฯ ขั้นต้น</a:t>
                      </a:r>
                      <a:b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+ นำเสนอแนวคิดการออกแบบ (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Concept Design) </a:t>
                      </a: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ที่ได้จัดทำและออกแบบไว้เบื้องต้น </a:t>
                      </a:r>
                      <a:b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+ นัดหมายวันและเวลาที่จะเข้ามาประชุมจัดเก็บ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Requirements </a:t>
                      </a: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เพิ่มเติม</a:t>
                      </a:r>
                    </a:p>
                  </a:txBody>
                  <a:tcPr marL="4364" marR="4364" marT="43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4364" marR="4364" marT="43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6/10/2565</a:t>
                      </a:r>
                    </a:p>
                  </a:txBody>
                  <a:tcPr marL="4364" marR="4364" marT="43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6/10/2565</a:t>
                      </a:r>
                    </a:p>
                  </a:txBody>
                  <a:tcPr marL="4364" marR="4364" marT="43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4364" marR="4364" marT="43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7656"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4364" marR="4364" marT="43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0000"/>
                        </a:lnSpc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ส่งจดหมายส่งงานและนัดหมายประชุม</a:t>
                      </a:r>
                      <a:b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 ขอส่งแผนการดำเนินงาน</a:t>
                      </a:r>
                      <a:b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 ขอนัดประชุมกับทีม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IDC </a:t>
                      </a: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เพื่อเตรียมความพร้อมสำหรับดำเนินการติดตั้งระบบและศึกษารายละเอียดระบบโปรแกรมทะเบียนลูกหนี้เดิม (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SARA)</a:t>
                      </a:r>
                      <a:b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 </a:t>
                      </a: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ขอนัดประชุมจัดเก็บ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Requirements </a:t>
                      </a: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ของระบบบัญชีการเงิน (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ERP)</a:t>
                      </a:r>
                    </a:p>
                  </a:txBody>
                  <a:tcPr marL="4364" marR="4364" marT="43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4364" marR="4364" marT="43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12/10/2565</a:t>
                      </a:r>
                    </a:p>
                  </a:txBody>
                  <a:tcPr marL="4364" marR="4364" marT="43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12/10/2565</a:t>
                      </a:r>
                    </a:p>
                  </a:txBody>
                  <a:tcPr marL="4364" marR="4364" marT="43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4364" marR="4364" marT="43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2053"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</a:p>
                  </a:txBody>
                  <a:tcPr marL="4364" marR="4364" marT="43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0000"/>
                        </a:lnSpc>
                      </a:pPr>
                      <a:r>
                        <a:rPr lang="th-TH" sz="1100" b="1" i="0" u="sng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ประชุมครั้งที่ 2</a:t>
                      </a: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: </a:t>
                      </a:r>
                      <a:b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+ ประชุมเพื่อเตรียมความพร้อมสำหรับดำเนินการติดตั้งระบบกับทีม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IDC </a:t>
                      </a:r>
                      <a:b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+ </a:t>
                      </a: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สำรวจ วิเคราะห์ ระบบเครือข่าย เครื่องมืออุปกรณ์ โครงสร้างพื้นฐาน เซิร์ฟเวอร์ ที่ สกส. มีเพื่อกำหนด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System Architecture </a:t>
                      </a: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ที่สอดคล้อง</a:t>
                      </a:r>
                      <a:b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+ ประชุมศึกษารายละเอียดระบบโปรแกรมทะเบียนลูกหนี้เดิม (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SARA)</a:t>
                      </a:r>
                    </a:p>
                  </a:txBody>
                  <a:tcPr marL="4364" marR="4364" marT="43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4364" marR="4364" marT="43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17/10/2565</a:t>
                      </a:r>
                    </a:p>
                  </a:txBody>
                  <a:tcPr marL="4364" marR="4364" marT="43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17/10/2565</a:t>
                      </a:r>
                    </a:p>
                  </a:txBody>
                  <a:tcPr marL="4364" marR="4364" marT="43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4364" marR="4364" marT="43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414"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</a:t>
                      </a:r>
                    </a:p>
                  </a:txBody>
                  <a:tcPr marL="4364" marR="4364" marT="43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0000"/>
                        </a:lnSpc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จัดทำข้อมูลตาม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Requirements </a:t>
                      </a: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ของการประชุมครั้งที่ 2 </a:t>
                      </a:r>
                    </a:p>
                  </a:txBody>
                  <a:tcPr marL="4364" marR="4364" marT="43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4364" marR="4364" marT="43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18/10/2565</a:t>
                      </a:r>
                    </a:p>
                  </a:txBody>
                  <a:tcPr marL="4364" marR="4364" marT="43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22/10/2565</a:t>
                      </a:r>
                    </a:p>
                  </a:txBody>
                  <a:tcPr marL="4364" marR="4364" marT="43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4364" marR="4364" marT="43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9414"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</a:t>
                      </a:r>
                    </a:p>
                  </a:txBody>
                  <a:tcPr marL="4364" marR="4364" marT="43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0000"/>
                        </a:lnSpc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ศึกษา วิเคราะห์ ออกแบบ และจัดทำข้อมูลระบบโปรแกรมทะเบียนลูกหนี้เดิม (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SARA)</a:t>
                      </a:r>
                    </a:p>
                  </a:txBody>
                  <a:tcPr marL="4364" marR="4364" marT="43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4364" marR="4364" marT="43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18/10/2565</a:t>
                      </a:r>
                    </a:p>
                  </a:txBody>
                  <a:tcPr marL="4364" marR="4364" marT="43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30/11/2565</a:t>
                      </a:r>
                    </a:p>
                  </a:txBody>
                  <a:tcPr marL="4364" marR="4364" marT="43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</a:t>
                      </a:r>
                    </a:p>
                  </a:txBody>
                  <a:tcPr marL="4364" marR="4364" marT="43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334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55" name="Group 54"/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57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64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65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66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67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8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59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63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56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cxnSp>
        <p:nvCxnSpPr>
          <p:cNvPr id="49" name="ตัวเชื่อมต่อตรง 48"/>
          <p:cNvCxnSpPr/>
          <p:nvPr/>
        </p:nvCxnSpPr>
        <p:spPr>
          <a:xfrm>
            <a:off x="7332133" y="7806267"/>
            <a:ext cx="0" cy="89606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50" name="Rectangle 48"/>
          <p:cNvSpPr>
            <a:spLocks noChangeArrowheads="1"/>
          </p:cNvSpPr>
          <p:nvPr/>
        </p:nvSpPr>
        <p:spPr bwMode="auto">
          <a:xfrm>
            <a:off x="169334" y="-773252"/>
            <a:ext cx="205257" cy="2393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1600" tIns="1015680" rIns="101600" bIns="101568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sz="2000"/>
          </a:p>
        </p:txBody>
      </p:sp>
      <p:grpSp>
        <p:nvGrpSpPr>
          <p:cNvPr id="28" name="Group 27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29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36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40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1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2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7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38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39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0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31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32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33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34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62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123783" y="-16511"/>
            <a:ext cx="5166912" cy="55231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10000"/>
              </a:lnSpc>
            </a:pP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4.6 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โครงการพัฒนาระบบบัญชีการเงินและระบบโปรแกรมทะเบียนลูกหนี้ กองทุนพัฒนาบทบาทสตรี (ต่อ)</a:t>
            </a:r>
            <a:endParaRPr lang="en-US" sz="12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3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923146"/>
              </p:ext>
            </p:extLst>
          </p:nvPr>
        </p:nvGraphicFramePr>
        <p:xfrm>
          <a:off x="114969" y="772186"/>
          <a:ext cx="9925582" cy="4462832"/>
        </p:xfrm>
        <a:graphic>
          <a:graphicData uri="http://schemas.openxmlformats.org/drawingml/2006/table">
            <a:tbl>
              <a:tblPr/>
              <a:tblGrid>
                <a:gridCol w="404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0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0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0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00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00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0471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4364" marR="4364" marT="4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ขั้นตอนการดำเนินการ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4364" marR="4364" marT="4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งวดงาน</a:t>
                      </a:r>
                    </a:p>
                  </a:txBody>
                  <a:tcPr marL="4364" marR="4364" marT="4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เริ่มต้น</a:t>
                      </a:r>
                    </a:p>
                  </a:txBody>
                  <a:tcPr marL="4364" marR="4364" marT="4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สิ้นสุด</a:t>
                      </a:r>
                    </a:p>
                  </a:txBody>
                  <a:tcPr marL="4364" marR="4364" marT="4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จำนวนวัน</a:t>
                      </a:r>
                    </a:p>
                  </a:txBody>
                  <a:tcPr marL="4364" marR="4364" marT="4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2627"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0000"/>
                        </a:lnSpc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"ประชุมครั้งที่ 3: เก็บ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Requirements </a:t>
                      </a: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เพื่อนำไปออกแบบการพัฒนาระบบบัญชีการเงิน (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ERP) </a:t>
                      </a: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โดยมีหัวข้อการประชุมดังนี้ + สำรวจ เก็บรวบรวม และวิเคราะห์ข้อมูลความต้องการของผู้ใช้งานทั้งในส่วน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function </a:t>
                      </a: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และ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non-function </a:t>
                      </a: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การจัดทำระบบ + ศึกษา เครื่องมือ มาตรฐาน และแนวทางต่างๆ ที่ สำนักงานกองทุนฯ ใช้การพัฒนาระบบ เช่น ระบบจัดเก็บและควบคุมรหัสต้นฉบับ (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Source Control) </a:t>
                      </a: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การทดสอบ การรายงานและ ติดตามผลการแก้ไขระบบงาน (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Issue Tracking) </a:t>
                      </a: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วิธีการพัฒนา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API </a:t>
                      </a: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และการรองรับการเชื่อมโยงข้อมูลต่างๆ เป็นต้น"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21/10/2565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21/10/2565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232"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0000"/>
                        </a:lnSpc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จัดทำข้อมูลตาม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Requirements </a:t>
                      </a: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ระบบบัญชีการเงิน (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ERP) </a:t>
                      </a: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ของการประชุมครั้งที่ 3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22/10/2565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16/11/2565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232"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0000"/>
                        </a:lnSpc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ส่งจดหมายเพื่อขอนัดประชุมครั้งที่ 4 : นำเสนอข้อมูลที่จัดทำตาม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Requirements </a:t>
                      </a: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ของการประชุมครั้งที่ 3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10/11/2565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10/11/2565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9635"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0000"/>
                        </a:lnSpc>
                      </a:pPr>
                      <a:r>
                        <a:rPr lang="th-TH" sz="1100" b="1" i="0" u="sng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ประชุมครั้งที่ 4-1</a:t>
                      </a: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: ประชุมนำเสนอข้อมูลที่ไปจัดทำหลังจากได้รับ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Requirements </a:t>
                      </a: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ของการประชุมครั้งที่ 3 โดยมีหัวข้อการประชุม ดังนี้</a:t>
                      </a:r>
                      <a:b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+ สรุปรายการความต้องการของระบบงาน </a:t>
                      </a:r>
                      <a:b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(ระบบงบประมาณ, ระบบจัดซื้อจัดจ้าง, ระบบวัสดุคงคลัง)</a:t>
                      </a:r>
                      <a:b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+ ตัวอย่างการออกแบบด้าน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User Interface </a:t>
                      </a: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และ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User Experience </a:t>
                      </a: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ของระบบงาน</a:t>
                      </a:r>
                      <a:b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+ ตารางเปรียบเทียบความสอดคล้องระหว่างสิ่งที่ผู้รับจ้างออกแบบ และคุณสมบัติที่ต้องการ</a:t>
                      </a:r>
                      <a:b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+ ข้อเสนอแนะความต้องการหลังจากที่ได้ดูรายละเอียดของสรุปรายการของระบบงาน 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17/11/2565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18/11/2565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29635"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0000"/>
                        </a:lnSpc>
                      </a:pPr>
                      <a:r>
                        <a:rPr lang="th-TH" sz="1100" b="1" i="0" u="sng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ประชุมครั้งที่ 4-2</a:t>
                      </a: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: ประชุมนำเสนอข้อมูลที่ไปจัดทำหลังจากได้รับ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Requirements </a:t>
                      </a: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ของการประชุมครั้งที่ 3 โดยมีหัวข้อการประชุม ดังนี้</a:t>
                      </a:r>
                      <a:b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+ สรุปรายการความต้องการของระบบงาน </a:t>
                      </a:r>
                      <a:b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(ระบบธนาคาร, ระบบบัญชีแยกประเภท (เจ้าหนี้, ลูกหนี้, บัญชี))</a:t>
                      </a:r>
                      <a:b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+ ตัวอย่างการออกแบบด้าน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User Interface </a:t>
                      </a: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และ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User Experience </a:t>
                      </a: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ของระบบงาน</a:t>
                      </a:r>
                      <a:b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+ ตารางเปรียบเทียบความสอดคล้องระหว่างสิ่งที่ผู้รับจ้างออกแบบ และคุณสมบัติที่ต้องการ</a:t>
                      </a:r>
                      <a:b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+ ข้อเสนอแนะความต้องการหลังจากที่ได้ดูรายละเอียดของสรุปรายการของระบบงาน 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24/11/2565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25/11/2565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15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56" name="Group 55"/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58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66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67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68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69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63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64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65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57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cxnSp>
        <p:nvCxnSpPr>
          <p:cNvPr id="49" name="ตัวเชื่อมต่อตรง 48"/>
          <p:cNvCxnSpPr/>
          <p:nvPr/>
        </p:nvCxnSpPr>
        <p:spPr>
          <a:xfrm>
            <a:off x="7332133" y="7806267"/>
            <a:ext cx="0" cy="89606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50" name="Rectangle 48"/>
          <p:cNvSpPr>
            <a:spLocks noChangeArrowheads="1"/>
          </p:cNvSpPr>
          <p:nvPr/>
        </p:nvSpPr>
        <p:spPr bwMode="auto">
          <a:xfrm>
            <a:off x="169334" y="-773252"/>
            <a:ext cx="205257" cy="2393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1600" tIns="1015680" rIns="101600" bIns="101568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sz="2000"/>
          </a:p>
        </p:txBody>
      </p:sp>
      <p:grpSp>
        <p:nvGrpSpPr>
          <p:cNvPr id="29" name="Group 28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30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37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41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2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3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8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39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0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1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32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33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34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35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62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123783" y="-16511"/>
            <a:ext cx="5166912" cy="55231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10000"/>
              </a:lnSpc>
            </a:pP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4.6 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โครงการพัฒนาระบบบัญชีการเงินและระบบโปรแกรมทะเบียนลูกหนี้ กองทุนพัฒนาบทบาทสตรี (ต่อ)</a:t>
            </a:r>
            <a:endParaRPr lang="en-US" sz="12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4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023952"/>
              </p:ext>
            </p:extLst>
          </p:nvPr>
        </p:nvGraphicFramePr>
        <p:xfrm>
          <a:off x="114969" y="772187"/>
          <a:ext cx="9925582" cy="4219720"/>
        </p:xfrm>
        <a:graphic>
          <a:graphicData uri="http://schemas.openxmlformats.org/drawingml/2006/table">
            <a:tbl>
              <a:tblPr/>
              <a:tblGrid>
                <a:gridCol w="404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0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0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0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00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00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1405"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4364" marR="4364" marT="4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ขั้นตอนการดำเนินการ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4364" marR="4364" marT="4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งวดงาน</a:t>
                      </a:r>
                    </a:p>
                  </a:txBody>
                  <a:tcPr marL="4364" marR="4364" marT="4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เริ่มต้น</a:t>
                      </a:r>
                    </a:p>
                  </a:txBody>
                  <a:tcPr marL="4364" marR="4364" marT="4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สิ้นสุด</a:t>
                      </a:r>
                    </a:p>
                  </a:txBody>
                  <a:tcPr marL="4364" marR="4364" marT="4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จำนวนวัน</a:t>
                      </a:r>
                    </a:p>
                  </a:txBody>
                  <a:tcPr marL="4364" marR="4364" marT="4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035"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20000"/>
                        </a:lnSpc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แก้ไขข้อมูลตาม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Feedback </a:t>
                      </a: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ที่ได้รับจากการประชุมครั้งที่ 4-1 และ 4-2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19/11/2022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30/11/2022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056"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20000"/>
                        </a:lnSpc>
                      </a:pPr>
                      <a:r>
                        <a:rPr lang="th-TH" sz="1100" b="1" i="0" u="sng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ประชุมครั้งที่ 5</a:t>
                      </a: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: นำเสนอข้อมูลที่จัดทำตาม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Feedback </a:t>
                      </a: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ที่ได้รับของการประชุมครั้งที่ 4-1 และ 4-2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1/12/2022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9/12/2022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056"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20000"/>
                        </a:lnSpc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แก้ไขข้อมูลตาม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Feedback </a:t>
                      </a: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ที่ได้รับจากการประชุมครั้งที่ 5 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3/12/2022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14/12/2022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758"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20000"/>
                        </a:lnSpc>
                      </a:pPr>
                      <a:r>
                        <a:rPr lang="th-TH" sz="1100" b="1" i="0" u="sng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ประชุมครั้งที่ 6</a:t>
                      </a: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: นำเสนอข้อมูลที่จัดทำตาม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Feedback </a:t>
                      </a: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ที่ได้รับของการประชุมครั้งที่ 5 และดำเนินการลงนามในเอกสารสรุป </a:t>
                      </a:r>
                      <a:r>
                        <a:rPr lang="en-US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Requirments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เพื่อจะได้นำไปพัฒนาระบบจริงต่อไป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15/12/2022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16/12/2022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408"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20000"/>
                        </a:lnSpc>
                      </a:pPr>
                      <a:r>
                        <a:rPr lang="th-TH" sz="1100" b="1" i="0" u="sng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การพัฒนาและติดตั้งระบบบัญชีการเงิน (</a:t>
                      </a:r>
                      <a:r>
                        <a:rPr lang="en-US" sz="1100" b="1" i="0" u="sng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ERP)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17/10/2565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27/12/2022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72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408"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18.1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20000"/>
                        </a:lnSpc>
                      </a:pPr>
                      <a:r>
                        <a:rPr lang="th-TH" sz="1100" b="1" i="0" u="none" strike="noStrike" kern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ประสานงานเพื่อขอจัดเตรียมพื้นที่ในเครื่องคอมพิวเตอร์แม่ข่าย (</a:t>
                      </a:r>
                      <a:r>
                        <a:rPr lang="en-US" sz="1100" b="1" i="0" u="none" strike="noStrike" kern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Server) </a:t>
                      </a:r>
                      <a:r>
                        <a:rPr lang="th-TH" sz="1100" b="1" i="0" u="none" strike="noStrike" kern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สำหรับติดตั้งระบบบัญชีการเงิน (</a:t>
                      </a:r>
                      <a:r>
                        <a:rPr lang="en-US" sz="1100" b="1" i="0" u="none" strike="noStrike" kern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ERP)</a:t>
                      </a:r>
                    </a:p>
                  </a:txBody>
                  <a:tcPr marL="127000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17/10/2565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17/10/2565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408"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18.2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20000"/>
                        </a:lnSpc>
                      </a:pPr>
                      <a:r>
                        <a:rPr lang="th-TH" sz="1100" b="1" i="0" u="none" strike="noStrike" kern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ติดตั้งระบบบัญชีการเงิน (</a:t>
                      </a:r>
                      <a:r>
                        <a:rPr lang="en-US" sz="1100" b="1" i="0" u="none" strike="noStrike" kern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ERP)</a:t>
                      </a:r>
                    </a:p>
                  </a:txBody>
                  <a:tcPr marL="127000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1/11/2565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10/11/2565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6370"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18.3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20000"/>
                        </a:lnSpc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ทดสอบการใช้งานระบบบัญชีการเงิน (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ERP)  </a:t>
                      </a:r>
                      <a:b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(User Acceptance Test, Security Test, Back up &amp; Restore)</a:t>
                      </a:r>
                    </a:p>
                  </a:txBody>
                  <a:tcPr marL="127000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10/11/2565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18/11/2565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3408"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18.4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20000"/>
                        </a:lnSpc>
                      </a:pPr>
                      <a:r>
                        <a:rPr lang="th-TH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นำเข้าข้อมูลระบบบัญชีการเงิน (</a:t>
                      </a:r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ERP) </a:t>
                      </a:r>
                      <a:r>
                        <a:rPr lang="th-TH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และปรับปรุงระบบตาม </a:t>
                      </a:r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Feedback </a:t>
                      </a:r>
                      <a:r>
                        <a:rPr lang="th-TH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ที่ได้รับจากการประชุม ครั้งที่ 4-6</a:t>
                      </a:r>
                    </a:p>
                  </a:txBody>
                  <a:tcPr marL="127000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10/11/2565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30/11/2565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3408"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18.5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20000"/>
                        </a:lnSpc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ปรับปรุงแก้ไขและทดสอบระบบบัญชีการเงิน (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ERP)</a:t>
                      </a:r>
                    </a:p>
                  </a:txBody>
                  <a:tcPr marL="127000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19/11/2022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23/12/2022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34529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56" name="Group 55"/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58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65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66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67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68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62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63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64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57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cxnSp>
        <p:nvCxnSpPr>
          <p:cNvPr id="49" name="ตัวเชื่อมต่อตรง 48"/>
          <p:cNvCxnSpPr/>
          <p:nvPr/>
        </p:nvCxnSpPr>
        <p:spPr>
          <a:xfrm>
            <a:off x="7332133" y="7806267"/>
            <a:ext cx="0" cy="89606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50" name="Rectangle 48"/>
          <p:cNvSpPr>
            <a:spLocks noChangeArrowheads="1"/>
          </p:cNvSpPr>
          <p:nvPr/>
        </p:nvSpPr>
        <p:spPr bwMode="auto">
          <a:xfrm>
            <a:off x="169334" y="-773252"/>
            <a:ext cx="205257" cy="2393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1600" tIns="1015680" rIns="101600" bIns="101568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sz="2000"/>
          </a:p>
        </p:txBody>
      </p:sp>
      <p:grpSp>
        <p:nvGrpSpPr>
          <p:cNvPr id="28" name="Group 27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29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36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40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1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2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7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38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39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0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31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32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33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34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61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79344" y="-6666"/>
            <a:ext cx="5166912" cy="55231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10000"/>
              </a:lnSpc>
            </a:pP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4.6 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โครงการพัฒนาระบบบัญชีการเงินและระบบโปรแกรมทะเบียนลูกหนี้ กองทุนพัฒนาบทบาทสตรี (ต่อ)</a:t>
            </a:r>
            <a:endParaRPr lang="en-US" sz="12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4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532636"/>
              </p:ext>
            </p:extLst>
          </p:nvPr>
        </p:nvGraphicFramePr>
        <p:xfrm>
          <a:off x="114969" y="772187"/>
          <a:ext cx="9925582" cy="4425758"/>
        </p:xfrm>
        <a:graphic>
          <a:graphicData uri="http://schemas.openxmlformats.org/drawingml/2006/table">
            <a:tbl>
              <a:tblPr/>
              <a:tblGrid>
                <a:gridCol w="404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0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0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0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00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00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260"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4364" marR="4364" marT="4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ขั้นตอนการดำเนินการ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4364" marR="4364" marT="4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งวดงาน</a:t>
                      </a:r>
                    </a:p>
                  </a:txBody>
                  <a:tcPr marL="4364" marR="4364" marT="4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เริ่มต้น</a:t>
                      </a:r>
                    </a:p>
                  </a:txBody>
                  <a:tcPr marL="4364" marR="4364" marT="4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สิ้นสุด</a:t>
                      </a:r>
                    </a:p>
                  </a:txBody>
                  <a:tcPr marL="4364" marR="4364" marT="4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จำนวนวัน</a:t>
                      </a:r>
                    </a:p>
                  </a:txBody>
                  <a:tcPr marL="4364" marR="4364" marT="4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007"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0000"/>
                        </a:lnSpc>
                      </a:pPr>
                      <a:r>
                        <a:rPr lang="th-TH" sz="1100" b="1" i="0" u="sng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การฝึกอบรมการใช้งานระบบบัญชีการเงิน (</a:t>
                      </a:r>
                      <a:r>
                        <a:rPr lang="en-US" sz="1100" b="1" i="0" u="sng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ERP)  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396"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19.1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0000"/>
                        </a:lnSpc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นำเสนอแผนการฝึกอบรม</a:t>
                      </a:r>
                    </a:p>
                  </a:txBody>
                  <a:tcPr marL="127000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25/10/2565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25/10/2565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396"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19.2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0000"/>
                        </a:lnSpc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ลงทะเบียนการฝึกอบรม</a:t>
                      </a:r>
                    </a:p>
                  </a:txBody>
                  <a:tcPr marL="127000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14/11/2565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18/11/2565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443"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19.3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0000"/>
                        </a:lnSpc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จัดฝึกอบรมสำหรับผู้ใช้งาน (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User) </a:t>
                      </a:r>
                    </a:p>
                  </a:txBody>
                  <a:tcPr marL="127000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19/12/2565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23/12/2565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528"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19.4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0000"/>
                        </a:lnSpc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จัดฝึกอบรมสำหรับผู้ดูแลระบบ (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Admin) </a:t>
                      </a:r>
                    </a:p>
                  </a:txBody>
                  <a:tcPr marL="127000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13/12/2565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16/12/2565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528"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0000"/>
                        </a:lnSpc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จัดทำเอกสารส่งมอบงานงวดที่ 1 และส่งจดหมายเพื่อขอนัดส่งมอบงานงวดที่ 1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14/12/2565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27/12/2565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3022"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0000"/>
                        </a:lnSpc>
                      </a:pPr>
                      <a:r>
                        <a:rPr lang="th-TH" sz="1100" b="1" i="0" u="sng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ส่งมอบงานงวดที่ 1</a:t>
                      </a:r>
                      <a:r>
                        <a:rPr lang="th-TH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ดำเนินการให้แล้วเสร็จ ภายใน 90 วัน นับถัดจากวันลงนามในสัญญา เมื่อผู้ยื่นข้อเสนอได้ดำเนินการแล้วเสร็จและส่งมอบงานตามเงื่อนไข ตามข้อ 10.1-10.3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28/12/2565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28/12/2565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8528"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0000"/>
                        </a:lnSpc>
                      </a:pP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Go-Live </a:t>
                      </a: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ทดลองการใช้งานจริงระบบบัญชีการเงิน (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ERP)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4/01/2566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28/02/2566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528"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0000"/>
                        </a:lnSpc>
                      </a:pPr>
                      <a:r>
                        <a:rPr lang="th-TH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เก็บรวมรวม </a:t>
                      </a:r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Feedback </a:t>
                      </a:r>
                      <a:r>
                        <a:rPr lang="th-TH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ในช่วงการทดลองใช้งานจริงระบบบัญชีการเงิน (</a:t>
                      </a:r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ERP)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4/01/2566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28/02/2566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528"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0000"/>
                        </a:lnSpc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เริ่มใช้งานจริง (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Go-Live)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1/03/2566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N/A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27066"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0000"/>
                        </a:lnSpc>
                      </a:pPr>
                      <a:r>
                        <a:rPr lang="th-TH" sz="1100" b="1" i="0" u="sng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ประชุมครั้งที่ 7</a:t>
                      </a: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: นำเสนอข้อมูลที่ได้ศึกษา วิเคราะห์ และการออกแบบระบบจากข้อมูลทะเบียนลูกหนี้ (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LM) </a:t>
                      </a: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ใหม่ จากข้อมูลที่ได้รับของระบบโปรแกรมทะเบียนลูกหนี้เดิม (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SARA) </a:t>
                      </a: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และดำเนินการเก็บข้อมูลเพิ่มเติมระบบทะเบียนลูกหนี้ (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LM) </a:t>
                      </a: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ใหม่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12/01/2566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28/02/2566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8528"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0000"/>
                        </a:lnSpc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นำเสนอข้อมูลที่ได้แก้ไขตาม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Feedback </a:t>
                      </a: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ที่ได้รับจากการประชุมครั้งที่ 7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12/01/2566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28/02/2566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6327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39" name="Group 38"/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41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45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6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7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8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2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43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44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40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49" name="กลุ่ม 34"/>
          <p:cNvGrpSpPr/>
          <p:nvPr/>
        </p:nvGrpSpPr>
        <p:grpSpPr>
          <a:xfrm>
            <a:off x="188270" y="926552"/>
            <a:ext cx="3782589" cy="523183"/>
            <a:chOff x="204478" y="2499742"/>
            <a:chExt cx="3551339" cy="470863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56" name="กลุ่ม 17"/>
            <p:cNvGrpSpPr/>
            <p:nvPr/>
          </p:nvGrpSpPr>
          <p:grpSpPr>
            <a:xfrm>
              <a:off x="204478" y="2499742"/>
              <a:ext cx="3551339" cy="470863"/>
              <a:chOff x="376926" y="1177925"/>
              <a:chExt cx="4676112" cy="470863"/>
            </a:xfrm>
          </p:grpSpPr>
          <p:sp>
            <p:nvSpPr>
              <p:cNvPr id="58" name="สี่เหลี่ยมผืนผ้ามุมมน 10"/>
              <p:cNvSpPr/>
              <p:nvPr/>
            </p:nvSpPr>
            <p:spPr>
              <a:xfrm>
                <a:off x="503239" y="1177925"/>
                <a:ext cx="4549799" cy="461963"/>
              </a:xfrm>
              <a:prstGeom prst="roundRect">
                <a:avLst/>
              </a:prstGeom>
              <a:solidFill>
                <a:srgbClr val="E7E5DD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9" name="สี่เหลี่ยมผืนผ้ามุมมน 10"/>
              <p:cNvSpPr/>
              <p:nvPr/>
            </p:nvSpPr>
            <p:spPr>
              <a:xfrm>
                <a:off x="376926" y="1186825"/>
                <a:ext cx="4172666" cy="461963"/>
              </a:xfrm>
              <a:prstGeom prst="roundRect">
                <a:avLst/>
              </a:prstGeom>
              <a:solidFill>
                <a:srgbClr val="ABA387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" name="สี่เหลี่ยมผืนผ้ามุมมน 10"/>
              <p:cNvSpPr/>
              <p:nvPr/>
            </p:nvSpPr>
            <p:spPr>
              <a:xfrm>
                <a:off x="376927" y="1181109"/>
                <a:ext cx="4082923" cy="464821"/>
              </a:xfrm>
              <a:prstGeom prst="roundRect">
                <a:avLst/>
              </a:prstGeom>
              <a:solidFill>
                <a:srgbClr val="D6D2C4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4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เพื่อทราบ</a:t>
                </a:r>
              </a:p>
            </p:txBody>
          </p:sp>
        </p:grpSp>
        <p:sp>
          <p:nvSpPr>
            <p:cNvPr id="57" name="สี่เหลี่ยมผืนผ้า 36"/>
            <p:cNvSpPr/>
            <p:nvPr/>
          </p:nvSpPr>
          <p:spPr>
            <a:xfrm>
              <a:off x="3393719" y="2587857"/>
              <a:ext cx="328211" cy="3600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61" name="สี่เหลี่ยมผืนผ้า 21"/>
          <p:cNvSpPr/>
          <p:nvPr/>
        </p:nvSpPr>
        <p:spPr>
          <a:xfrm>
            <a:off x="4036032" y="900049"/>
            <a:ext cx="5939275" cy="1164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  <a:spcAft>
                <a:spcPts val="300"/>
              </a:spcAft>
            </a:pP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4.7 </a:t>
            </a:r>
            <a:r>
              <a:rPr lang="th-TH" sz="1400" spc="-7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รายงานการเงิน กองทุนพัฒนาบทบาทสตรี กรมการพัฒนา</a:t>
            </a:r>
            <a:r>
              <a:rPr lang="th-TH" sz="1400" spc="-7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ชุมชน กระทรวงมหาดไทย 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สำหรับ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ปีสิ้นสุดวันที่ 30 กันยายน 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2565</a:t>
            </a:r>
          </a:p>
          <a:p>
            <a:pPr algn="thaiDist">
              <a:lnSpc>
                <a:spcPct val="120000"/>
              </a:lnSpc>
              <a:spcAft>
                <a:spcPts val="300"/>
              </a:spcAft>
            </a:pP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4.8 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รายงานผลการสนับสนุนการตรวจสอบข้อมูลกองทุนพัฒนาบทบาท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สตรี</a:t>
            </a:r>
            <a:b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ของสำนักงานการ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ตรวจเงินแผ่นดิน</a:t>
            </a:r>
            <a:endParaRPr lang="th-TH" sz="11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74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81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85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6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7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2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83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84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75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76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77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78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79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34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36" name="กลุ่ม 49"/>
          <p:cNvGrpSpPr/>
          <p:nvPr/>
        </p:nvGrpSpPr>
        <p:grpSpPr>
          <a:xfrm>
            <a:off x="198957" y="2461739"/>
            <a:ext cx="3766751" cy="518930"/>
            <a:chOff x="193090" y="1622498"/>
            <a:chExt cx="3538676" cy="467037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37" name="กลุ่ม 50"/>
            <p:cNvGrpSpPr/>
            <p:nvPr/>
          </p:nvGrpSpPr>
          <p:grpSpPr>
            <a:xfrm>
              <a:off x="193090" y="1622498"/>
              <a:ext cx="3538676" cy="467037"/>
              <a:chOff x="361930" y="1164777"/>
              <a:chExt cx="4659438" cy="467037"/>
            </a:xfrm>
          </p:grpSpPr>
          <p:sp>
            <p:nvSpPr>
              <p:cNvPr id="51" name="สี่เหลี่ยมผืนผ้ามุมมน 10"/>
              <p:cNvSpPr/>
              <p:nvPr/>
            </p:nvSpPr>
            <p:spPr>
              <a:xfrm>
                <a:off x="361930" y="1184278"/>
                <a:ext cx="4659438" cy="437756"/>
              </a:xfrm>
              <a:prstGeom prst="roundRect">
                <a:avLst/>
              </a:prstGeom>
              <a:solidFill>
                <a:srgbClr val="E7E5DD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defTabSz="761945">
                  <a:defRPr/>
                </a:pPr>
                <a:endParaRPr lang="th-TH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" name="สี่เหลี่ยมผืนผ้ามุมมน 10"/>
              <p:cNvSpPr/>
              <p:nvPr/>
            </p:nvSpPr>
            <p:spPr>
              <a:xfrm>
                <a:off x="361930" y="1169851"/>
                <a:ext cx="4142851" cy="461963"/>
              </a:xfrm>
              <a:prstGeom prst="roundRect">
                <a:avLst/>
              </a:prstGeom>
              <a:solidFill>
                <a:srgbClr val="96877A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defTabSz="761945">
                  <a:defRPr/>
                </a:pPr>
                <a:endParaRPr lang="th-TH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สี่เหลี่ยมผืนผ้ามุมมน 10"/>
              <p:cNvSpPr/>
              <p:nvPr/>
            </p:nvSpPr>
            <p:spPr>
              <a:xfrm>
                <a:off x="361930" y="1164777"/>
                <a:ext cx="4046288" cy="464179"/>
              </a:xfrm>
              <a:prstGeom prst="roundRect">
                <a:avLst/>
              </a:prstGeom>
              <a:solidFill>
                <a:schemeClr val="bg1">
                  <a:lumMod val="95000"/>
                  <a:alpha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5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เพื่อพิจารณา</a:t>
                </a:r>
              </a:p>
            </p:txBody>
          </p:sp>
        </p:grpSp>
        <p:sp>
          <p:nvSpPr>
            <p:cNvPr id="50" name="สี่เหลี่ยมผืนผ้า 51"/>
            <p:cNvSpPr/>
            <p:nvPr/>
          </p:nvSpPr>
          <p:spPr>
            <a:xfrm>
              <a:off x="3372540" y="1711085"/>
              <a:ext cx="330102" cy="3600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4110418" y="2397499"/>
            <a:ext cx="5939275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30000"/>
              </a:lnSpc>
              <a:spcAft>
                <a:spcPts val="300"/>
              </a:spcAft>
            </a:pPr>
            <a:r>
              <a:rPr lang="th-TH" sz="1400" spc="-90" dirty="0">
                <a:latin typeface="Chulabhorn Likit Text" panose="00000500000000000000" charset="-34"/>
                <a:cs typeface="Chulabhorn Likit Text" panose="00000500000000000000" charset="-34"/>
              </a:rPr>
              <a:t>5.1 การพิจารณาการลดอัตราดอกเบี้ยเงินกู้และอัตราดอกเบี้ยผิดนัดกองทุนพัฒนา</a:t>
            </a:r>
            <a:br>
              <a:rPr lang="th-TH" sz="1400" spc="-90" dirty="0">
                <a:latin typeface="Chulabhorn Likit Text" panose="00000500000000000000" charset="-34"/>
                <a:cs typeface="Chulabhorn Likit Text" panose="00000500000000000000" charset="-34"/>
              </a:rPr>
            </a:br>
            <a:r>
              <a:rPr lang="th-TH" sz="1400" spc="-90" dirty="0">
                <a:latin typeface="Chulabhorn Likit Text" panose="00000500000000000000" charset="-34"/>
                <a:cs typeface="Chulabhorn Likit Text" panose="00000500000000000000" charset="-34"/>
              </a:rPr>
              <a:t>บทบาทสตรี </a:t>
            </a:r>
            <a:r>
              <a:rPr lang="th-TH" sz="1400" spc="-40" dirty="0">
                <a:latin typeface="Chulabhorn Likit Text" panose="00000500000000000000" charset="-34"/>
                <a:cs typeface="Chulabhorn Likit Text" panose="00000500000000000000" charset="-34"/>
              </a:rPr>
              <a:t>ครั้งที่ </a:t>
            </a:r>
            <a:r>
              <a:rPr lang="th-TH" sz="1400" spc="-40" dirty="0" smtClean="0">
                <a:latin typeface="Chulabhorn Likit Text" panose="00000500000000000000" charset="-34"/>
                <a:cs typeface="Chulabhorn Likit Text" panose="00000500000000000000" charset="-34"/>
              </a:rPr>
              <a:t>17 </a:t>
            </a:r>
            <a:r>
              <a:rPr lang="th-TH" sz="1400" spc="-40" dirty="0">
                <a:latin typeface="Chulabhorn Likit Text" panose="00000500000000000000" charset="-34"/>
                <a:cs typeface="Chulabhorn Likit Text" panose="00000500000000000000" charset="-34"/>
              </a:rPr>
              <a:t>ตามประกาศคณะกรรมการบริหารกองทุนพัฒนาบทบาทสตรี </a:t>
            </a:r>
            <a:r>
              <a:rPr lang="th-TH" sz="1400" dirty="0">
                <a:latin typeface="Chulabhorn Likit Text" panose="00000500000000000000" charset="-34"/>
                <a:cs typeface="Chulabhorn Likit Text" panose="00000500000000000000" charset="-34"/>
              </a:rPr>
              <a:t>เรื่อง หลักเกณฑ์ วิธีการ และเงื่อนไขเกี่ยวกับการลดอัตราดอกเบี้ยเงินกู้ และอัตราดอกเบี้ยผิดนัดกองทุนพัฒนาบทบาทสตรี พ.ศ. 2563 (ฉบับที่ 4</a:t>
            </a:r>
            <a:r>
              <a:rPr lang="th-TH" sz="1400" dirty="0" smtClean="0">
                <a:latin typeface="Chulabhorn Likit Text" panose="00000500000000000000" charset="-34"/>
                <a:cs typeface="Chulabhorn Likit Text" panose="00000500000000000000" charset="-34"/>
              </a:rPr>
              <a:t>)</a:t>
            </a:r>
            <a:endParaRPr lang="th-TH" sz="1400" dirty="0">
              <a:latin typeface="Chulabhorn Likit Text" panose="00000500000000000000" charset="-34"/>
              <a:cs typeface="Chulabhorn Likit Text" panose="00000500000000000000" charset="-34"/>
            </a:endParaRPr>
          </a:p>
        </p:txBody>
      </p:sp>
      <p:grpSp>
        <p:nvGrpSpPr>
          <p:cNvPr id="55" name="กลุ่ม 42"/>
          <p:cNvGrpSpPr/>
          <p:nvPr/>
        </p:nvGrpSpPr>
        <p:grpSpPr>
          <a:xfrm>
            <a:off x="193804" y="4196327"/>
            <a:ext cx="3777055" cy="524073"/>
            <a:chOff x="161648" y="1636233"/>
            <a:chExt cx="3548277" cy="471663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62" name="กลุ่ม 43"/>
            <p:cNvGrpSpPr/>
            <p:nvPr/>
          </p:nvGrpSpPr>
          <p:grpSpPr>
            <a:xfrm>
              <a:off x="161648" y="1636233"/>
              <a:ext cx="3548277" cy="471663"/>
              <a:chOff x="320530" y="1178512"/>
              <a:chExt cx="4672078" cy="471663"/>
            </a:xfrm>
          </p:grpSpPr>
          <p:sp>
            <p:nvSpPr>
              <p:cNvPr id="64" name="สี่เหลี่ยมผืนผ้ามุมมน 10"/>
              <p:cNvSpPr/>
              <p:nvPr/>
            </p:nvSpPr>
            <p:spPr>
              <a:xfrm>
                <a:off x="468984" y="1183256"/>
                <a:ext cx="4523624" cy="46196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" name="สี่เหลี่ยมผืนผ้ามุมมน 10"/>
              <p:cNvSpPr/>
              <p:nvPr/>
            </p:nvSpPr>
            <p:spPr>
              <a:xfrm>
                <a:off x="350838" y="1188212"/>
                <a:ext cx="4130433" cy="461963"/>
              </a:xfrm>
              <a:prstGeom prst="roundRect">
                <a:avLst/>
              </a:prstGeom>
              <a:solidFill>
                <a:srgbClr val="B0753A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6" name="สี่เหลี่ยมผืนผ้ามุมมน 10"/>
              <p:cNvSpPr/>
              <p:nvPr/>
            </p:nvSpPr>
            <p:spPr>
              <a:xfrm>
                <a:off x="320530" y="1178512"/>
                <a:ext cx="4037948" cy="466067"/>
              </a:xfrm>
              <a:prstGeom prst="roundRect">
                <a:avLst/>
              </a:prstGeom>
              <a:solidFill>
                <a:srgbClr val="D5AB81">
                  <a:alpha val="6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6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เรื่องอื่น ๆ</a:t>
                </a:r>
              </a:p>
            </p:txBody>
          </p:sp>
        </p:grpSp>
        <p:sp>
          <p:nvSpPr>
            <p:cNvPr id="63" name="สี่เหลี่ยมผืนผ้า 44"/>
            <p:cNvSpPr/>
            <p:nvPr/>
          </p:nvSpPr>
          <p:spPr>
            <a:xfrm>
              <a:off x="3367755" y="1721372"/>
              <a:ext cx="335328" cy="3600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242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55" name="Group 54"/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57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65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66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67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68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8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63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64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56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cxnSp>
        <p:nvCxnSpPr>
          <p:cNvPr id="49" name="ตัวเชื่อมต่อตรง 48"/>
          <p:cNvCxnSpPr/>
          <p:nvPr/>
        </p:nvCxnSpPr>
        <p:spPr>
          <a:xfrm>
            <a:off x="7332133" y="7806267"/>
            <a:ext cx="0" cy="89606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50" name="Rectangle 48"/>
          <p:cNvSpPr>
            <a:spLocks noChangeArrowheads="1"/>
          </p:cNvSpPr>
          <p:nvPr/>
        </p:nvSpPr>
        <p:spPr bwMode="auto">
          <a:xfrm>
            <a:off x="169334" y="-773252"/>
            <a:ext cx="205257" cy="2393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1600" tIns="1015680" rIns="101600" bIns="101568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sz="2000"/>
          </a:p>
        </p:txBody>
      </p:sp>
      <p:grpSp>
        <p:nvGrpSpPr>
          <p:cNvPr id="28" name="Group 27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29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36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40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1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2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7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38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39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0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31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32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33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34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62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123783" y="-16511"/>
            <a:ext cx="5166912" cy="55231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10000"/>
              </a:lnSpc>
            </a:pP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4.6 โครงการ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พัฒนาระบบบัญชีการเงินและระบบโปรแกรมทะเบียนลูกหนี้ กองทุนพัฒนาบทบาทสตรี (ต่อ)</a:t>
            </a:r>
            <a:endParaRPr lang="en-US" sz="12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3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078822"/>
              </p:ext>
            </p:extLst>
          </p:nvPr>
        </p:nvGraphicFramePr>
        <p:xfrm>
          <a:off x="114969" y="714654"/>
          <a:ext cx="9925582" cy="4488826"/>
        </p:xfrm>
        <a:graphic>
          <a:graphicData uri="http://schemas.openxmlformats.org/drawingml/2006/table">
            <a:tbl>
              <a:tblPr/>
              <a:tblGrid>
                <a:gridCol w="404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0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0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0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00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00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185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4364" marR="4364" marT="4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ขั้นตอนการดำเนินการ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4364" marR="4364" marT="4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งวดงาน</a:t>
                      </a:r>
                    </a:p>
                  </a:txBody>
                  <a:tcPr marL="4364" marR="4364" marT="4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เริ่มต้น</a:t>
                      </a:r>
                    </a:p>
                  </a:txBody>
                  <a:tcPr marL="4364" marR="4364" marT="4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สิ้นสุด</a:t>
                      </a:r>
                    </a:p>
                  </a:txBody>
                  <a:tcPr marL="4364" marR="4364" marT="4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จำนวนวัน</a:t>
                      </a:r>
                    </a:p>
                  </a:txBody>
                  <a:tcPr marL="4364" marR="4364" marT="4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728"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20000"/>
                        </a:lnSpc>
                      </a:pPr>
                      <a:r>
                        <a:rPr lang="th-TH" sz="1100" b="1" i="0" u="sng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ประชุมครั้งที่ 8</a:t>
                      </a: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: นำเสนอข้อมูลที่จัดทำตาม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Feedback </a:t>
                      </a: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ที่ได้รับของการประชุมครั้งที่ 8 และดำเนินการลงนามในเอกสารสรุป </a:t>
                      </a:r>
                      <a:r>
                        <a:rPr lang="en-US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Requirments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เพื่อจะได้นำไปพัฒนาระบบเพิ่มเติมต่อไป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1/03/2566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1/03/2566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904"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20000"/>
                        </a:lnSpc>
                      </a:pPr>
                      <a:r>
                        <a:rPr lang="th-TH" sz="1100" b="1" i="0" u="sng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การพัฒนาและติดตั้งทะเบียนลูกหนี้ (</a:t>
                      </a:r>
                      <a:r>
                        <a:rPr lang="en-US" sz="1100" b="1" i="0" u="sng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LM) </a:t>
                      </a:r>
                      <a:r>
                        <a:rPr lang="th-TH" sz="1100" b="1" i="0" u="sng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ใหม่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1/12/2565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26/03/2566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129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200"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28.1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20000"/>
                        </a:lnSpc>
                      </a:pPr>
                      <a:r>
                        <a:rPr lang="th-TH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พัฒนาระบบทะเบียนลูกหนี้ (</a:t>
                      </a:r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LM) </a:t>
                      </a:r>
                      <a:r>
                        <a:rPr lang="th-TH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ใหม่และปรับปรุงระบบตาม </a:t>
                      </a:r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Feedback </a:t>
                      </a:r>
                      <a:r>
                        <a:rPr lang="th-TH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ที่ได้รับจากการประชุม ครั้งที่ 7-8</a:t>
                      </a:r>
                    </a:p>
                  </a:txBody>
                  <a:tcPr marL="127000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1/12/2565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15/03/2566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104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282"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28.2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20000"/>
                        </a:lnSpc>
                      </a:pPr>
                      <a:r>
                        <a:rPr lang="th-TH" sz="1100" b="1" i="0" u="none" strike="noStrike" spc="-4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ประสานงานเพื่อขอจัดเตรียมพื้นที่ในเครื่องคอมพิวเตอร์แม่ข่าย (</a:t>
                      </a:r>
                      <a:r>
                        <a:rPr lang="en-US" sz="1100" b="1" i="0" u="none" strike="noStrike" spc="-4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Server) </a:t>
                      </a:r>
                      <a:r>
                        <a:rPr lang="th-TH" sz="1100" b="1" i="0" u="none" strike="noStrike" spc="-4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สำหรับติดตั้งระบบทะเบียนลูกหนี้ (</a:t>
                      </a:r>
                      <a:r>
                        <a:rPr lang="en-US" sz="1100" b="1" i="0" u="none" strike="noStrike" spc="-4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LM) </a:t>
                      </a:r>
                      <a:r>
                        <a:rPr lang="th-TH" sz="1100" b="1" i="0" u="none" strike="noStrike" spc="-4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ใหม่  </a:t>
                      </a:r>
                    </a:p>
                  </a:txBody>
                  <a:tcPr marL="127000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1/03/2566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1/03/2566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430"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28.3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20000"/>
                        </a:lnSpc>
                      </a:pPr>
                      <a:r>
                        <a:rPr lang="th-TH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ติดตั้งระบบทะเบียนลูกหนี้ (</a:t>
                      </a:r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LM) </a:t>
                      </a:r>
                      <a:r>
                        <a:rPr lang="th-TH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ใหม่</a:t>
                      </a:r>
                    </a:p>
                  </a:txBody>
                  <a:tcPr marL="127000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2/03/2566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5/03/2566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4059"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28.4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20000"/>
                        </a:lnSpc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ทดสอบการใช้งานระบบทะเบียนลูกหนี้ (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LM) </a:t>
                      </a: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ใหม่  </a:t>
                      </a:r>
                      <a:b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User Acceptance Test, Security Test, Back up &amp; Restore)</a:t>
                      </a:r>
                    </a:p>
                  </a:txBody>
                  <a:tcPr marL="127000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8/03/2566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19/03/2566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266"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28.5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20000"/>
                        </a:lnSpc>
                      </a:pPr>
                      <a:r>
                        <a:rPr lang="th-TH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นำเข้าข้อมูลจากระบบเดิมเข้าระบบทะเบียนลูกหนี้ (</a:t>
                      </a:r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LM) </a:t>
                      </a:r>
                      <a:r>
                        <a:rPr lang="th-TH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ใหม่ </a:t>
                      </a:r>
                    </a:p>
                  </a:txBody>
                  <a:tcPr marL="127000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2/03/2566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5/03/2566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8266"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28.6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20000"/>
                        </a:lnSpc>
                      </a:pPr>
                      <a:r>
                        <a:rPr lang="th-TH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ปรับปรุงแก้ไขและทดสอบระบบทะเบียนลูกหนี้ (</a:t>
                      </a:r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LM) </a:t>
                      </a:r>
                      <a:r>
                        <a:rPr lang="th-TH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ใหม่  </a:t>
                      </a:r>
                    </a:p>
                  </a:txBody>
                  <a:tcPr marL="127000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22/03/2566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26/03/2566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266"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20000"/>
                        </a:lnSpc>
                      </a:pPr>
                      <a:r>
                        <a:rPr lang="th-TH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จัดทำเอกสารส่งมอบงานงวดที่ 2 และส่งจดหมายเพื่อขอนัดส่งมอบงานงวดที่ 2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27/03/2566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26/04/2566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6041"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20000"/>
                        </a:lnSpc>
                      </a:pPr>
                      <a:r>
                        <a:rPr lang="th-TH" sz="1100" b="1" i="0" u="sng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ส่งมอบงานงวดที่ 2 </a:t>
                      </a:r>
                      <a:r>
                        <a:rPr lang="th-TH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ดำเนินการให้แล้วเสร็จ ภายใน 210 วัน นับถัดจากวันลงนามในสัญญา เมื่อผู้ยื่นข้อเสนอได้ดำเนินการแล้วเสร็จและส่งมอบงานตามเงื่อนไข ตามข้อ 10.4 - 10.6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27/04/2566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27/04/2566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8266"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20000"/>
                        </a:lnSpc>
                      </a:pP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Go-Live </a:t>
                      </a: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ทดลองการใช้งานจริงระบบทะเบียนลูกหนี้ (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LM) </a:t>
                      </a: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ใหม่  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1/04/2566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31/05/2566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61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8266"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20000"/>
                        </a:lnSpc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เก็บรวมรวม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Feedback </a:t>
                      </a: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ในช่วงการทดลองใช้งานจริงระบบทะเบียนลูกหนี้ (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LM) </a:t>
                      </a: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ใหม่  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1/04/2566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31/05/2566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61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05792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34" name="Group 33"/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36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40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1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2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4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7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38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39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35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cxnSp>
        <p:nvCxnSpPr>
          <p:cNvPr id="49" name="ตัวเชื่อมต่อตรง 48"/>
          <p:cNvCxnSpPr/>
          <p:nvPr/>
        </p:nvCxnSpPr>
        <p:spPr>
          <a:xfrm>
            <a:off x="7332133" y="7806267"/>
            <a:ext cx="0" cy="89606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50" name="Rectangle 48"/>
          <p:cNvSpPr>
            <a:spLocks noChangeArrowheads="1"/>
          </p:cNvSpPr>
          <p:nvPr/>
        </p:nvSpPr>
        <p:spPr bwMode="auto">
          <a:xfrm>
            <a:off x="169334" y="-773252"/>
            <a:ext cx="205257" cy="2393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1600" tIns="1015680" rIns="101600" bIns="101568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sz="2000"/>
          </a:p>
        </p:txBody>
      </p:sp>
      <p:sp>
        <p:nvSpPr>
          <p:cNvPr id="61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123783" y="-16511"/>
            <a:ext cx="5166912" cy="55231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10000"/>
              </a:lnSpc>
            </a:pP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4.6 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โครงการพัฒนาระบบบัญชีการเงินและระบบโปรแกรมทะเบียนลูกหนี้ กองทุนพัฒนาบทบาทสตรี (ต่อ)</a:t>
            </a:r>
            <a:endParaRPr lang="en-US" sz="12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63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76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91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92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93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77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89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90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70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71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72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73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74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5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31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969593"/>
              </p:ext>
            </p:extLst>
          </p:nvPr>
        </p:nvGraphicFramePr>
        <p:xfrm>
          <a:off x="114969" y="772187"/>
          <a:ext cx="9925582" cy="4404331"/>
        </p:xfrm>
        <a:graphic>
          <a:graphicData uri="http://schemas.openxmlformats.org/drawingml/2006/table">
            <a:tbl>
              <a:tblPr/>
              <a:tblGrid>
                <a:gridCol w="404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0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0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0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00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00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360"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4364" marR="4364" marT="4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ขั้นตอนการดำเนินการ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4364" marR="4364" marT="4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งวดงาน</a:t>
                      </a:r>
                    </a:p>
                  </a:txBody>
                  <a:tcPr marL="4364" marR="4364" marT="4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เริ่มต้น</a:t>
                      </a:r>
                    </a:p>
                  </a:txBody>
                  <a:tcPr marL="4364" marR="4364" marT="4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สิ้นสุด</a:t>
                      </a:r>
                    </a:p>
                  </a:txBody>
                  <a:tcPr marL="4364" marR="4364" marT="4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จำนวนวัน</a:t>
                      </a:r>
                    </a:p>
                  </a:txBody>
                  <a:tcPr marL="4364" marR="4364" marT="4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835"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0000"/>
                        </a:lnSpc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เริ่มใช้งานจริง (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Go-Live)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1/06/2566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305"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0000"/>
                        </a:lnSpc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ทำการเชื่อมโยงและทดสอบระบบบัญชีการเงิน (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ERP) </a:t>
                      </a: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และระบบทะเบียนลูกหนี้ (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LM) </a:t>
                      </a: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ใหม่  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22/03/2566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26/03/2566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305"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0000"/>
                        </a:lnSpc>
                      </a:pPr>
                      <a:r>
                        <a:rPr lang="th-TH" sz="1100" b="1" i="0" u="sng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การฝึกอบรมการใช้งานระบบทะเบียนลูกหนี้ (</a:t>
                      </a:r>
                      <a:r>
                        <a:rPr lang="en-US" sz="1100" b="1" i="0" u="sng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LM)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26/04/2566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28/05/2566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305"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35.1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0000"/>
                        </a:lnSpc>
                      </a:pPr>
                      <a:r>
                        <a:rPr lang="th-TH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นำเสนอแผนการฝึกอบรม</a:t>
                      </a:r>
                    </a:p>
                  </a:txBody>
                  <a:tcPr marL="127000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25/10/2565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25/10/2565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305"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35.2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0000"/>
                        </a:lnSpc>
                      </a:pPr>
                      <a:r>
                        <a:rPr lang="th-TH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ลงทะเบียนการฝึกอบรม</a:t>
                      </a:r>
                    </a:p>
                  </a:txBody>
                  <a:tcPr marL="127000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26/04/2566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 spc="-2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30/04/2566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305"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35.3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0000"/>
                        </a:lnSpc>
                      </a:pPr>
                      <a:r>
                        <a:rPr lang="th-TH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จัดฝึกอบรมสำหรับผู้ใช้งาน (</a:t>
                      </a:r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User) </a:t>
                      </a:r>
                    </a:p>
                  </a:txBody>
                  <a:tcPr marL="127000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17/05/2566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21/05/2566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305"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35.4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0000"/>
                        </a:lnSpc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จัดฝึกอบรมสำหรับผู้ดูแลระบบ (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Admin) </a:t>
                      </a:r>
                    </a:p>
                  </a:txBody>
                  <a:tcPr marL="127000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24/05/2566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28/05/2566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3305"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0000"/>
                        </a:lnSpc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จัดส่งบุคลากรที่มีความเชี่ยวชาญด้านบัญชี การเงิน และงบประมาณ (ตามข้อ 6.4)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30/9/2565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26/6/2567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634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3305"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0000"/>
                        </a:lnSpc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จัดเตรียม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Help Desk </a:t>
                      </a: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เพื่อสนับสนุนการดำเนินการโครงการ ให้บริการแก้ปัญหาการใช้งานระบบ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4/1/2023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20/6/2566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137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3305"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37.1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0000"/>
                        </a:lnSpc>
                      </a:pPr>
                      <a:r>
                        <a:rPr lang="th-TH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ช่วง </a:t>
                      </a:r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Go-Live </a:t>
                      </a:r>
                      <a:r>
                        <a:rPr lang="th-TH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ทดลองการใช้งานจริง ระบบบัญชีการเงิน (</a:t>
                      </a:r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ERP) </a:t>
                      </a:r>
                    </a:p>
                  </a:txBody>
                  <a:tcPr marL="127000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4/01/2566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28/02/2566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3305"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37.2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0000"/>
                        </a:lnSpc>
                      </a:pPr>
                      <a:r>
                        <a:rPr lang="th-TH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ช่วง </a:t>
                      </a:r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Go-Live </a:t>
                      </a:r>
                      <a:r>
                        <a:rPr lang="th-TH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ทดลองการใช้งานจริง ระบบทะเบียนลูกหนี้ (</a:t>
                      </a:r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LM)</a:t>
                      </a:r>
                    </a:p>
                  </a:txBody>
                  <a:tcPr marL="127000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1/04/2566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31/05/2566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61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2173"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37.3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0000"/>
                        </a:lnSpc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ช่วง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Go-Live </a:t>
                      </a: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ทดลองการใช้งานจริงการเชื่อมโยงและทดสอบการใช้งานระบบบัญชีการเงิน (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ERP) </a:t>
                      </a: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และระบบทะเบียนลูกหนี้ (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LM) </a:t>
                      </a: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ใหม่ พร้อมกัน</a:t>
                      </a:r>
                    </a:p>
                  </a:txBody>
                  <a:tcPr marL="127000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1/06/2566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20/6/2566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7740"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0000"/>
                        </a:lnSpc>
                      </a:pPr>
                      <a:r>
                        <a:rPr lang="th-TH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จัดทำเอกสารส่งมอบงานงวดที่ 3 และส่งจดหมายเพื่อขอนัดส่งมอบงานงวดที่ 3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1/6/2566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25/6/2566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2173"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0000"/>
                        </a:lnSpc>
                      </a:pPr>
                      <a:r>
                        <a:rPr lang="th-TH" sz="1100" b="1" i="0" u="sng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ส่งมอบงานงวดที่ 3 </a:t>
                      </a: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ดำเนินการให้แล้วเสร็จ ภายใน 270 วัน นับถัดจากวันลงนามในสัญญา เมื่อผู้ยื่นข้อเสนอได้ดำเนินการแล้วเสร็จและส่งมอบงานตามเงื่อนไข ตามข้อ 10.7-10.11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26/6/2566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26/6/2566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0000"/>
                        </a:lnSpc>
                      </a:pPr>
                      <a:r>
                        <a:rPr lang="th-T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10583" marR="10583" marT="105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01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-23583" y="2337872"/>
            <a:ext cx="10160000" cy="1366027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40000"/>
              </a:lnSpc>
            </a:pPr>
            <a:r>
              <a:rPr lang="th-TH" sz="19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</a:t>
            </a:r>
            <a:r>
              <a:rPr lang="th-TH" sz="19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4.7 รายงาน</a:t>
            </a:r>
            <a:r>
              <a:rPr lang="th-TH" sz="19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การเงิน กองทุนพัฒนาบทบาทสตรี </a:t>
            </a:r>
            <a:r>
              <a:rPr lang="th-TH" sz="19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9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กรมการ</a:t>
            </a:r>
            <a:r>
              <a:rPr lang="th-TH" sz="19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พัฒนาชุมชน กระทรวงมหาดไทย 	      </a:t>
            </a:r>
          </a:p>
          <a:p>
            <a:pPr algn="ctr">
              <a:lnSpc>
                <a:spcPct val="140000"/>
              </a:lnSpc>
            </a:pPr>
            <a:r>
              <a:rPr lang="th-TH" sz="19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สำหรับ</a:t>
            </a:r>
            <a:r>
              <a:rPr lang="th-TH" sz="19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ปีสิ้นสุดวันที่ 30 กันยายน 2565</a:t>
            </a:r>
            <a:endParaRPr lang="en-US" sz="19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10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11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11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1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1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1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11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1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106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10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10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10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11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8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30" name="Group 29"/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32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36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37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38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39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3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34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35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31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13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4945064" y="2840567"/>
            <a:ext cx="1944688" cy="31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 sz="150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270001" y="5418237"/>
            <a:ext cx="1539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500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0" y="2284324"/>
            <a:ext cx="10160000" cy="23103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th-TH" sz="36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รายงานการเงินกองทุนพัฒนาบทบาทสตรี</a:t>
            </a:r>
          </a:p>
          <a:p>
            <a:pPr algn="ctr">
              <a:lnSpc>
                <a:spcPct val="140000"/>
              </a:lnSpc>
            </a:pPr>
            <a:r>
              <a:rPr lang="th-TH" sz="36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กรมการพัฒนาชุมชน กระทรวงมหาดไทย </a:t>
            </a:r>
          </a:p>
          <a:p>
            <a:pPr algn="ctr">
              <a:lnSpc>
                <a:spcPct val="140000"/>
              </a:lnSpc>
            </a:pPr>
            <a:r>
              <a:rPr lang="th-TH" sz="3333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สำหรับปีสิ้นสุดวันที่ 30 กันยายน 2565</a:t>
            </a: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428750" y="-177271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555750" y="-50271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682750" y="76729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09750" y="203729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1936750" y="330729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pic>
        <p:nvPicPr>
          <p:cNvPr id="2052" name="Picture 4" descr="ดาวน์โหลดโลโก้กรมการพัฒนาชุมชน ปี 2562 - สำนักงานพัฒนาชุมชนจังหวัดร้อยเอ็ด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100" y="1150588"/>
            <a:ext cx="879901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โลโก้กรมการพัฒนาชุมชน (Version2560) - สำนักงานพัฒนาชุมชนจังหวัดหนองคาย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753" y="-3503207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015" y="1087679"/>
            <a:ext cx="819574" cy="9000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14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2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2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2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2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2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2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2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16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1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1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1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2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31" name="Group 30"/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33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37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38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39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0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4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35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36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32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41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120015" y="-46300"/>
            <a:ext cx="10160000" cy="42931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4.7 รายงาน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การเงิน กองทุนพัฒนาบทบาทสตรี </a:t>
            </a: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กรมการ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พัฒนาชุมชน กระทรวงมหาดไทย 	      </a:t>
            </a:r>
          </a:p>
          <a:p>
            <a:pPr>
              <a:lnSpc>
                <a:spcPct val="120000"/>
              </a:lnSpc>
            </a:pP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สำหรับ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ปีสิ้นสุดวันที่ 30 กันยายน 2565</a:t>
            </a:r>
            <a:endParaRPr lang="en-US" sz="12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4946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270001" y="5418237"/>
            <a:ext cx="1539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500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428750" y="-177271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555750" y="-50271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682750" y="76729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09750" y="203729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1936750" y="330729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pic>
        <p:nvPicPr>
          <p:cNvPr id="2054" name="Picture 6" descr="โลโก้กรมการพัฒนาชุมชน (Version2560) - สำนักงานพัฒนาชุมชนจังหวัดหนองคา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753" y="-3503207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82286"/>
              </p:ext>
            </p:extLst>
          </p:nvPr>
        </p:nvGraphicFramePr>
        <p:xfrm>
          <a:off x="511791" y="161925"/>
          <a:ext cx="9144000" cy="5443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779626563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1413608137"/>
                    </a:ext>
                  </a:extLst>
                </a:gridCol>
              </a:tblGrid>
              <a:tr h="1173480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งบแสดงฐานะการเงิน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กองทุนพัฒนาบทบาทสตรี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วันที่ 30 กันยายน 2565</a:t>
                      </a:r>
                      <a:endParaRPr lang="th-TH" sz="20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rgbClr val="CEE4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2000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837322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th-TH" sz="1700" b="1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สินทรัพย์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th-TH" sz="17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สินทรัพย์หมุนเวียน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th-TH" sz="17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สินทรัพย์ไม่หมุนเวียน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รวมสินทรัพย์</a:t>
                      </a:r>
                    </a:p>
                  </a:txBody>
                  <a:tcPr marL="76200" marR="76200" marT="38100" marB="38100">
                    <a:solidFill>
                      <a:srgbClr val="D4E8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endParaRPr lang="th-TH" sz="17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th-TH" sz="17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5,012,559,049.95</a:t>
                      </a:r>
                    </a:p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th-TH" sz="1700" u="sng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1,172,423,790.24</a:t>
                      </a:r>
                    </a:p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th-TH" sz="1700" b="1" u="none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6,184,982,838.19</a:t>
                      </a:r>
                      <a:endParaRPr lang="th-TH" sz="1700" b="1" u="none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rgbClr val="D4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273829"/>
                  </a:ext>
                </a:extLst>
              </a:tr>
              <a:tr h="290406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th-TH" sz="1700" b="1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หนี้สินและสินทรัพย์สุทธิ/ส่วนทุน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th-TH" sz="17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หนี้สินหมุนเวียน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th-TH" sz="17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หนี้สินไม่หมุนเวียน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รวมหนี้สิน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สินทรัพย์สุทธิ/ส่วนทุน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th-TH" sz="17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ทุน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th-TH" sz="17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รายได้สูง/(ต่ำ) กว่าค่าใช้จ่ายสะสม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รวมสินทรัพย์สุทธิ/ส่วนทุน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รวมหนี้สินและสินทรัพย์สุทธิ/ส่วนทุน</a:t>
                      </a:r>
                      <a:endParaRPr lang="th-TH" sz="17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rgbClr val="DEF5E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endParaRPr lang="th-TH" sz="17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th-TH" sz="17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180,642,484.72</a:t>
                      </a:r>
                    </a:p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th-TH" sz="17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</a:p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th-TH" sz="1700" b="1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180,642,484.72</a:t>
                      </a:r>
                    </a:p>
                    <a:p>
                      <a:pPr algn="r">
                        <a:lnSpc>
                          <a:spcPct val="120000"/>
                        </a:lnSpc>
                      </a:pPr>
                      <a:endParaRPr lang="th-TH" sz="17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th-TH" sz="17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5,800,000,000.00</a:t>
                      </a:r>
                    </a:p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th-TH" sz="1700" u="sng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204,340,353.47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u="none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6,004,340,353.47</a:t>
                      </a:r>
                      <a:endParaRPr lang="th-TH" sz="1700" b="1" u="sng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u="dbl" baseline="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6,184,982,838.19</a:t>
                      </a:r>
                      <a:endParaRPr lang="th-TH" sz="1700" b="1" u="dbl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rgbClr val="DEF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485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089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270001" y="5418237"/>
            <a:ext cx="1539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500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428750" y="-177271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555750" y="-50271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682750" y="76729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09750" y="203729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1936750" y="330729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927695"/>
              </p:ext>
            </p:extLst>
          </p:nvPr>
        </p:nvGraphicFramePr>
        <p:xfrm>
          <a:off x="591403" y="34866"/>
          <a:ext cx="8836925" cy="56009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68919">
                  <a:extLst>
                    <a:ext uri="{9D8B030D-6E8A-4147-A177-3AD203B41FA5}">
                      <a16:colId xmlns:a16="http://schemas.microsoft.com/office/drawing/2014/main" val="2779626563"/>
                    </a:ext>
                  </a:extLst>
                </a:gridCol>
                <a:gridCol w="3768006">
                  <a:extLst>
                    <a:ext uri="{9D8B030D-6E8A-4147-A177-3AD203B41FA5}">
                      <a16:colId xmlns:a16="http://schemas.microsoft.com/office/drawing/2014/main" val="1413608137"/>
                    </a:ext>
                  </a:extLst>
                </a:gridCol>
              </a:tblGrid>
              <a:tr h="990600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70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งบแสดงผลการดำเนินงาน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70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กองทุนพัฒนาบทบาทสตรี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70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วันที่ 30 กันยายน 2565</a:t>
                      </a:r>
                      <a:endParaRPr lang="th-TH" sz="17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rgbClr val="E0EF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2000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837322"/>
                  </a:ext>
                </a:extLst>
              </a:tr>
              <a:tr h="1784971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th-TH" sz="1300" b="1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รายได้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th-TH" sz="13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รายได้ดอกเบี้ยเงินกู้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th-TH" sz="13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รายได้ดอกเบี้ยเงินฝากธนาคาร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th-TH" sz="13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รายได้ดอกเบี้ยรับอื่น (ผิดนัด)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th-TH" sz="13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รายได้ค่าปรับ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th-TH" sz="13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รายได้จากการอุดหนุน-หน่วยงานภาครัฐ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th-TH" sz="13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รายได้อื่น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รวมรายได้</a:t>
                      </a:r>
                      <a:endParaRPr lang="th-TH" sz="13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endParaRPr lang="th-TH" sz="13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th-TH" sz="13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9,736,163.81</a:t>
                      </a:r>
                    </a:p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th-TH" sz="1300" u="none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791,559.26</a:t>
                      </a:r>
                    </a:p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th-TH" sz="1300" u="none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36,228,715.19</a:t>
                      </a:r>
                    </a:p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th-TH" sz="1300" b="0" u="none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1,932,961.28</a:t>
                      </a:r>
                    </a:p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th-TH" sz="1300" b="0" u="none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62,335,200.00</a:t>
                      </a:r>
                    </a:p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th-TH" sz="1300" b="0" u="sng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1,560,169.23</a:t>
                      </a:r>
                    </a:p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th-TH" sz="1300" b="1" u="none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112,584,768.77</a:t>
                      </a:r>
                      <a:endParaRPr lang="th-TH" sz="1300" b="1" u="none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rgbClr val="E7F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273829"/>
                  </a:ext>
                </a:extLst>
              </a:tr>
              <a:tr h="2476287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th-TH" sz="1300" b="1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ค่าใช้จ่าย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th-TH" sz="13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ค่าใช้จ่ายบุคลากร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th-TH" sz="13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ค่าใช้จ่ายในการฝึกอบรม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ค่าตอบแทน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ค่าวัสดุ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th-TH" sz="13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ค่าใช้สอย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th-TH" sz="13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ค่าสาธารณูปโภค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ค่าเสื่อมราคาและค่าตัดจำหน่าย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ค่าใช้จ่ายเงินอุดหนุน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ค่าใช้จ่ายอื่น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รวมค่าใช้จ่าย</a:t>
                      </a:r>
                      <a:endParaRPr lang="th-TH" sz="13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endParaRPr lang="th-TH" sz="13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th-TH" sz="13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66,454,514.65</a:t>
                      </a:r>
                    </a:p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th-TH" sz="13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56,393,145.16</a:t>
                      </a:r>
                    </a:p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th-TH" sz="13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2,269,642.85</a:t>
                      </a:r>
                    </a:p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th-TH" sz="13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13,885,655.85</a:t>
                      </a:r>
                    </a:p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th-TH" sz="13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105,710,967.88</a:t>
                      </a:r>
                    </a:p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th-TH" sz="1300" u="none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2,983,197.61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u="none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2,368,040.32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u="none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141,621,478.00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u="sng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2,880.00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u="none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391,689,522.32</a:t>
                      </a:r>
                      <a:endParaRPr lang="th-TH" sz="1300" b="1" u="none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485833"/>
                  </a:ext>
                </a:extLst>
              </a:tr>
              <a:tr h="3090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dirty="0" smtClean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รายได้สูง/(ต่ำ) กว่าค่าใช้จ่ายสุทธิ</a:t>
                      </a:r>
                    </a:p>
                  </a:txBody>
                  <a:tcPr marL="76200" marR="76200" marT="38100" marB="38100">
                    <a:solidFill>
                      <a:srgbClr val="DEED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dirty="0" smtClean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-279,104,753.55</a:t>
                      </a:r>
                      <a:endParaRPr lang="th-TH" sz="1300" b="1" dirty="0">
                        <a:solidFill>
                          <a:srgbClr val="C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rgbClr val="DEE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102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783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270001" y="5418237"/>
            <a:ext cx="1539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500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428750" y="-177271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555750" y="-50271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682750" y="76729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09750" y="203729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1936750" y="330729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302306"/>
              </p:ext>
            </p:extLst>
          </p:nvPr>
        </p:nvGraphicFramePr>
        <p:xfrm>
          <a:off x="307075" y="105757"/>
          <a:ext cx="9530687" cy="547035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66865">
                  <a:extLst>
                    <a:ext uri="{9D8B030D-6E8A-4147-A177-3AD203B41FA5}">
                      <a16:colId xmlns:a16="http://schemas.microsoft.com/office/drawing/2014/main" val="2779626563"/>
                    </a:ext>
                  </a:extLst>
                </a:gridCol>
                <a:gridCol w="4063822">
                  <a:extLst>
                    <a:ext uri="{9D8B030D-6E8A-4147-A177-3AD203B41FA5}">
                      <a16:colId xmlns:a16="http://schemas.microsoft.com/office/drawing/2014/main" val="1413608137"/>
                    </a:ext>
                  </a:extLst>
                </a:gridCol>
              </a:tblGrid>
              <a:tr h="917928"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th-TH" sz="170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ประมาณการกระแสเงินสด</a:t>
                      </a: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th-TH" sz="170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กองทุนพัฒนาบทบาทสตรี</a:t>
                      </a: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th-TH" sz="170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วันที่ 30 กันยายน 2565</a:t>
                      </a:r>
                      <a:endParaRPr lang="th-TH" sz="17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rgbClr val="F5CC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2000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837322"/>
                  </a:ext>
                </a:extLst>
              </a:tr>
              <a:tr h="2765821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th-TH" sz="1600" b="1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เงินสดและรายการเทียบเท่าเงินสด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th-TH" sz="16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เงินฝากธนาคาร</a:t>
                      </a:r>
                      <a:r>
                        <a:rPr lang="th-TH" sz="1600" baseline="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(ประเภทออมทรัพย์)</a:t>
                      </a:r>
                      <a:endParaRPr lang="th-TH" sz="16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th-TH" sz="16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เงินฝากธนาคาร</a:t>
                      </a:r>
                      <a:r>
                        <a:rPr lang="th-TH" sz="1600" baseline="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(ประเภทกระแสรายวัน)</a:t>
                      </a:r>
                      <a:endParaRPr lang="th-TH" sz="16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th-TH" sz="16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เงินฝากคลัง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th-TH" sz="16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เงินฝากกองคลัง - หน่วยงานภาครัฐ (พช.)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th-TH" sz="16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รายการเทียบเท่าเงินสดอื่น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รวมเงินสดและรายการเทียบเท่าเงินสด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u="sng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หัก</a:t>
                      </a:r>
                      <a:r>
                        <a:rPr lang="th-TH" sz="16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หนี้สิน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รายได้สูง/(ต่ำ)</a:t>
                      </a:r>
                      <a:r>
                        <a:rPr lang="th-TH" sz="1600" baseline="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กว่าค่าใช้จ่ายสะสม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baseline="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เงินสดและรายการเทียบเท่าเงินสดคงเหลือ</a:t>
                      </a:r>
                      <a:endParaRPr lang="th-TH" sz="16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endParaRPr lang="th-TH" sz="16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th-TH" sz="16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413,427,992.31</a:t>
                      </a:r>
                    </a:p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th-TH" sz="1600" u="none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2,092,402.27</a:t>
                      </a:r>
                    </a:p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th-TH" sz="1600" u="none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1,154,569,680.97</a:t>
                      </a:r>
                    </a:p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th-TH" sz="1600" u="none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55,175,260.15</a:t>
                      </a:r>
                    </a:p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th-TH" sz="1600" u="sng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18,315,887.71</a:t>
                      </a:r>
                    </a:p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th-TH" sz="1600" b="1" u="none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1,643,581,223.41</a:t>
                      </a:r>
                    </a:p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th-TH" sz="1600" u="none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180,642,484.72</a:t>
                      </a:r>
                    </a:p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th-TH" sz="1600" u="sng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204,340,353.47</a:t>
                      </a:r>
                    </a:p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th-TH" sz="1600" b="1" u="none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1,258,598,385.22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2273273829"/>
                  </a:ext>
                </a:extLst>
              </a:tr>
              <a:tr h="139082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th-TH" sz="1600" b="1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เงินทุนหมุนเวียน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th-TH" sz="16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ทุนหมุนเวียน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th-TH" sz="1600" u="sng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หัก</a:t>
                      </a:r>
                      <a:r>
                        <a:rPr lang="th-TH" sz="16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ลูกหนี้เงินให้กู้ยืม - ระยะสั้น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th-TH" sz="16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ลูกหนี้เงินให้กู้ยืม - ระยะยาว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เงินทุนหมุนเวียนคงเหลือ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endParaRPr lang="th-TH" sz="16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th-TH" sz="16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5,800,000,000.00</a:t>
                      </a:r>
                    </a:p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th-TH" sz="16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3,365,193,504.00</a:t>
                      </a:r>
                    </a:p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th-TH" sz="1600" u="sng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1,162,780,848.73</a:t>
                      </a:r>
                    </a:p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th-TH" sz="1600" b="1" u="none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1,272,025,647.27</a:t>
                      </a:r>
                      <a:endParaRPr lang="th-TH" sz="1600" b="1" u="none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954485833"/>
                  </a:ext>
                </a:extLst>
              </a:tr>
              <a:tr h="3560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เงินทุนหมุนเวียนติดลบ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-13,427,262.05</a:t>
                      </a:r>
                      <a:endParaRPr lang="th-TH" sz="1600" b="1" dirty="0">
                        <a:solidFill>
                          <a:srgbClr val="C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3726102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45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488344"/>
            <a:ext cx="10160000" cy="99780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</a:t>
            </a:r>
            <a:r>
              <a:rPr lang="th-TH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4.8 </a:t>
            </a:r>
            <a:r>
              <a:rPr lang="th-TH" sz="2000" b="1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รายงานผลการสนับสนุนการตรวจสอบข้อมูลกองทุนพัฒนาบทบาท</a:t>
            </a:r>
            <a:r>
              <a:rPr lang="th-TH" sz="2000" b="1" dirty="0" smtClean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สตรีของสำนักงานการตรวจ</a:t>
            </a:r>
            <a:r>
              <a:rPr lang="th-TH" sz="2000" b="1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เงินแผ่นดิน</a:t>
            </a:r>
            <a:endParaRPr lang="en-US" sz="2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10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11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11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1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1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1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11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1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106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10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10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10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11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8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30" name="Group 29"/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32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36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37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38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39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3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34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35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31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311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10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11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11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1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1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1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11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1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106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10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10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10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11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8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30" name="Group 29"/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32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36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37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38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39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3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34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35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31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224215" y="-23483"/>
            <a:ext cx="7626230" cy="530627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4.8 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รายงานผลการสนับสนุนการตรวจสอบข้อมูลกองทุนพัฒนาบทบาท</a:t>
            </a: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สตรี</a:t>
            </a:r>
            <a:b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ของสำนักงานการตรวจ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เงินแผ่นดิน</a:t>
            </a:r>
            <a:endParaRPr lang="en-US" sz="12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0" name="สี่เหลี่ยมผืนผ้า 1"/>
          <p:cNvSpPr/>
          <p:nvPr/>
        </p:nvSpPr>
        <p:spPr>
          <a:xfrm>
            <a:off x="0" y="1911250"/>
            <a:ext cx="10160000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th-TH" sz="4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รายงานผลการสนับสนุนการตรวจสอบข้อมูล</a:t>
            </a:r>
          </a:p>
          <a:p>
            <a:pPr algn="ctr">
              <a:lnSpc>
                <a:spcPct val="120000"/>
              </a:lnSpc>
            </a:pPr>
            <a:r>
              <a:rPr lang="th-TH" sz="4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</a:t>
            </a:r>
            <a:r>
              <a:rPr lang="th-TH" sz="40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สตรี</a:t>
            </a:r>
            <a:br>
              <a:rPr lang="th-TH" sz="40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0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ของ </a:t>
            </a:r>
            <a:endParaRPr lang="th-TH" sz="40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20000"/>
              </a:lnSpc>
            </a:pPr>
            <a:r>
              <a:rPr lang="th-TH" sz="4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สำนักงานการตรวจเงินแผ่นดิน</a:t>
            </a:r>
          </a:p>
        </p:txBody>
      </p:sp>
      <p:pic>
        <p:nvPicPr>
          <p:cNvPr id="41" name="Picture 4" descr="ดาวน์โหลดโลโก้กรมการพัฒนาชุมชน ปี 2562 - สำนักงานพัฒนาชุมชนจังหวัดร้อยเอ็ด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499" y="884434"/>
            <a:ext cx="879901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958" y="845805"/>
            <a:ext cx="819574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27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270001" y="5418237"/>
            <a:ext cx="1539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500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428750" y="-177271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555750" y="-50271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682750" y="76729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09750" y="203729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1936750" y="330729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pic>
        <p:nvPicPr>
          <p:cNvPr id="2054" name="Picture 6" descr="โลโก้กรมการพัฒนาชุมชน (Version2560) - สำนักงานพัฒนาชุมชนจังหวัดหนองคา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753" y="-3503207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581056"/>
              </p:ext>
            </p:extLst>
          </p:nvPr>
        </p:nvGraphicFramePr>
        <p:xfrm>
          <a:off x="399524" y="330729"/>
          <a:ext cx="9408718" cy="477638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75708">
                  <a:extLst>
                    <a:ext uri="{9D8B030D-6E8A-4147-A177-3AD203B41FA5}">
                      <a16:colId xmlns:a16="http://schemas.microsoft.com/office/drawing/2014/main" val="2619968357"/>
                    </a:ext>
                  </a:extLst>
                </a:gridCol>
                <a:gridCol w="5633010">
                  <a:extLst>
                    <a:ext uri="{9D8B030D-6E8A-4147-A177-3AD203B41FA5}">
                      <a16:colId xmlns:a16="http://schemas.microsoft.com/office/drawing/2014/main" val="2693664514"/>
                    </a:ext>
                  </a:extLst>
                </a:gridCol>
              </a:tblGrid>
              <a:tr h="16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330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แผนการตรวจสอบ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ระหว่างวันที่ 7 – 11 พฤศจิกายน 2565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จังหวัดยโสธร</a:t>
                      </a:r>
                      <a:endParaRPr lang="th-TH" sz="24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rgbClr val="B1D5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572030"/>
                  </a:ext>
                </a:extLst>
              </a:tr>
              <a:tr h="562772">
                <a:tc>
                  <a:txBody>
                    <a:bodyPr/>
                    <a:lstStyle/>
                    <a:p>
                      <a:endParaRPr lang="th-TH" sz="5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r>
                        <a:rPr lang="th-TH" sz="20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วันที่ 7 พฤศจิกายน 2565 </a:t>
                      </a:r>
                    </a:p>
                    <a:p>
                      <a:endParaRPr lang="th-TH" sz="5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solidFill>
                      <a:srgbClr val="FAF0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5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ปฏิบัติราชการที่จังหวัดยโสธร /อำเภอเมืองยโสธร</a:t>
                      </a:r>
                      <a:endParaRPr lang="th-TH" sz="20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solidFill>
                      <a:srgbClr val="FAF0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916033"/>
                  </a:ext>
                </a:extLst>
              </a:tr>
              <a:tr h="603070">
                <a:tc>
                  <a:txBody>
                    <a:bodyPr/>
                    <a:lstStyle/>
                    <a:p>
                      <a:endParaRPr lang="th-TH" sz="8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r>
                        <a:rPr lang="th-TH" sz="20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วันที่ 8 พฤศจิกายน 2565 </a:t>
                      </a:r>
                    </a:p>
                    <a:p>
                      <a:endParaRPr lang="th-TH" sz="8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solidFill>
                      <a:srgbClr val="FFE8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ปฏิบัติราชการที่อำเภอค้อวัง</a:t>
                      </a:r>
                      <a:endParaRPr lang="th-TH" sz="20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solidFill>
                      <a:srgbClr val="FFE8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307594"/>
                  </a:ext>
                </a:extLst>
              </a:tr>
              <a:tr h="616859">
                <a:tc>
                  <a:txBody>
                    <a:bodyPr/>
                    <a:lstStyle/>
                    <a:p>
                      <a:endParaRPr lang="th-TH" sz="8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r>
                        <a:rPr lang="th-TH" sz="20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วันที่ 9 พฤศจิกายน 2565 </a:t>
                      </a:r>
                    </a:p>
                    <a:p>
                      <a:endParaRPr lang="th-TH" sz="8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solidFill>
                      <a:srgbClr val="FAF0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ปฏิบัติราชการที่อำเภอคำเขื่อนแก้ว</a:t>
                      </a:r>
                      <a:endParaRPr lang="th-TH" sz="20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solidFill>
                      <a:srgbClr val="FAF0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710447"/>
                  </a:ext>
                </a:extLst>
              </a:tr>
              <a:tr h="669967">
                <a:tc>
                  <a:txBody>
                    <a:bodyPr/>
                    <a:lstStyle/>
                    <a:p>
                      <a:endParaRPr lang="th-TH" sz="8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r>
                        <a:rPr lang="th-TH" sz="20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วันที่ 10 พฤศจิกายน 2565 </a:t>
                      </a:r>
                    </a:p>
                    <a:p>
                      <a:endParaRPr lang="th-TH" sz="8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solidFill>
                      <a:srgbClr val="FFE8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ปฏิบัติราชการที่อำเภอกุดชุม</a:t>
                      </a:r>
                      <a:endParaRPr lang="th-TH" sz="20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solidFill>
                      <a:srgbClr val="FFE8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39547"/>
                  </a:ext>
                </a:extLst>
              </a:tr>
              <a:tr h="669967">
                <a:tc>
                  <a:txBody>
                    <a:bodyPr/>
                    <a:lstStyle/>
                    <a:p>
                      <a:endParaRPr lang="th-TH" sz="800" strike="sngStrike" dirty="0" smtClean="0">
                        <a:solidFill>
                          <a:srgbClr val="FF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r>
                        <a:rPr lang="th-TH" sz="2000" strike="sngStrike" dirty="0" smtClean="0">
                          <a:solidFill>
                            <a:srgbClr val="FF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วันที่ 11 พฤศจิกายน 2565 </a:t>
                      </a:r>
                    </a:p>
                    <a:p>
                      <a:endParaRPr lang="th-TH" sz="800" strike="sngStrike" dirty="0">
                        <a:solidFill>
                          <a:srgbClr val="FF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rgbClr val="F4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strike="sngStrike" dirty="0" smtClean="0">
                        <a:solidFill>
                          <a:srgbClr val="FF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strike="sngStrike" dirty="0" smtClean="0">
                          <a:solidFill>
                            <a:srgbClr val="FF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ปฏิบัติราชการที่อำเภอป่าติ้ว</a:t>
                      </a:r>
                      <a:endParaRPr lang="th-TH" sz="2000" strike="sngStrike" dirty="0">
                        <a:solidFill>
                          <a:srgbClr val="FF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rgbClr val="F4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987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020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9282"/>
          <a:stretch/>
        </p:blipFill>
        <p:spPr>
          <a:xfrm>
            <a:off x="7286773" y="718463"/>
            <a:ext cx="2366513" cy="3765494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36" name="Group 35"/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38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52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3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4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5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9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50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51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37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80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4"/>
              <a:ext cx="10183585" cy="470080"/>
              <a:chOff x="-21226" y="4621292"/>
              <a:chExt cx="9165227" cy="561021"/>
            </a:xfrm>
          </p:grpSpPr>
          <p:grpSp>
            <p:nvGrpSpPr>
              <p:cNvPr id="87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2"/>
                <a:ext cx="5133813" cy="546911"/>
                <a:chOff x="-45702" y="6428830"/>
                <a:chExt cx="7109733" cy="450425"/>
              </a:xfrm>
            </p:grpSpPr>
            <p:sp>
              <p:nvSpPr>
                <p:cNvPr id="109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10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49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11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06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107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8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81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82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83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84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85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54047" y="0"/>
            <a:ext cx="5232400" cy="47320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1 เรื่อง ประธานแจ้งให้ที่ประชุมทราบ</a:t>
            </a:r>
          </a:p>
        </p:txBody>
      </p:sp>
      <p:sp>
        <p:nvSpPr>
          <p:cNvPr id="32" name="สี่เหลี่ยมผืนผ้า 7">
            <a:extLst>
              <a:ext uri="{FF2B5EF4-FFF2-40B4-BE49-F238E27FC236}">
                <a16:creationId xmlns:a16="http://schemas.microsoft.com/office/drawing/2014/main" id="{95762FC7-367E-4A11-B496-0C5F13B3DD0C}"/>
              </a:ext>
            </a:extLst>
          </p:cNvPr>
          <p:cNvSpPr/>
          <p:nvPr/>
        </p:nvSpPr>
        <p:spPr>
          <a:xfrm>
            <a:off x="135956" y="2582936"/>
            <a:ext cx="6665082" cy="2602145"/>
          </a:xfrm>
          <a:prstGeom prst="rect">
            <a:avLst/>
          </a:prstGeom>
          <a:solidFill>
            <a:srgbClr val="F5EBE0">
              <a:alpha val="60000"/>
            </a:srgbClr>
          </a:solidFill>
          <a:ln w="57150">
            <a:solidFill>
              <a:srgbClr val="DBA39A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lnSpc>
                <a:spcPct val="150000"/>
              </a:lnSpc>
            </a:pPr>
            <a:r>
              <a:rPr lang="th-TH" sz="16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</a:t>
            </a:r>
            <a:r>
              <a:rPr lang="th-TH" sz="1600" spc="-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ตามคำสั่งกรมการพัฒนาชุมชน ที่ 1826/2565 เรื่อง ให้ข้าราชการปฏิบัติหน้าที่ </a:t>
            </a:r>
            <a:r>
              <a:rPr lang="th-TH" sz="16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ลงวันที่ 28 พฤศจิกายน 2565 โดยแต่งตั้งข้าราชการ รายนายสุรพล แก้วอินธิ ตำแหน่งผู้ตรวจราชการ</a:t>
            </a:r>
            <a:r>
              <a:rPr lang="th-TH" sz="16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กรม ให้</a:t>
            </a:r>
            <a:r>
              <a:rPr lang="th-TH" sz="16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ปฏิบัติหน้าที่ผู้อำนวยการสำนักงานกองทุนพัฒนาบทบาทสตรี อีกตำแหน่งหนึ่ง และคำสั่งคณะกรรมการบริหารกองทุนพัฒนาบทบาทสตรี ที่ 1892/2565 เรื่อง แต่งตั้งผู้อำนวยการสำนักงานกองทุนพัฒนาบทบาทสตรี </a:t>
            </a:r>
            <a:r>
              <a:rPr lang="th-TH" sz="16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ลง</a:t>
            </a:r>
            <a:r>
              <a:rPr lang="th-TH" sz="16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วันที่ 2 ธันวาคม 2565 ทั้งนี้ ตั้งแต่วันที่ 6 ธันวาคม พ.ศ. 2565 เป็นต้นไป </a:t>
            </a:r>
            <a:endParaRPr lang="en-US" sz="1600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3" name="สี่เหลี่ยมผืนผ้ามุมมน 1"/>
          <p:cNvSpPr/>
          <p:nvPr/>
        </p:nvSpPr>
        <p:spPr>
          <a:xfrm>
            <a:off x="135957" y="1836065"/>
            <a:ext cx="6665082" cy="548640"/>
          </a:xfrm>
          <a:prstGeom prst="roundRect">
            <a:avLst/>
          </a:prstGeom>
          <a:solidFill>
            <a:srgbClr val="DBA39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spc="-5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1.1 </a:t>
            </a:r>
            <a:r>
              <a:rPr lang="th-TH" b="1" spc="-50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ให้ข้าราชการปฏิบัติหน้าที่</a:t>
            </a:r>
            <a:endParaRPr lang="en-US" spc="-50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34625" y="4483956"/>
            <a:ext cx="2954497" cy="79616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14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นายสุรพล แก้วอินธิ</a:t>
            </a:r>
            <a: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ผู้ตรวจราชการกรม</a:t>
            </a:r>
            <a:endParaRPr lang="th-TH" sz="14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4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</p:spTree>
    <p:extLst>
      <p:ext uri="{BB962C8B-B14F-4D97-AF65-F5344CB8AC3E}">
        <p14:creationId xmlns:p14="http://schemas.microsoft.com/office/powerpoint/2010/main" val="61743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4945064" y="2840567"/>
            <a:ext cx="1944688" cy="31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 sz="150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270001" y="5418237"/>
            <a:ext cx="1539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500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428750" y="-177271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555750" y="-50271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682750" y="76729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09750" y="203729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1936750" y="330729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324599805"/>
              </p:ext>
            </p:extLst>
          </p:nvPr>
        </p:nvGraphicFramePr>
        <p:xfrm>
          <a:off x="1423954" y="1182177"/>
          <a:ext cx="8496695" cy="4236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Bent Arrow 13"/>
          <p:cNvSpPr/>
          <p:nvPr/>
        </p:nvSpPr>
        <p:spPr>
          <a:xfrm>
            <a:off x="114863" y="0"/>
            <a:ext cx="1475370" cy="5715000"/>
          </a:xfrm>
          <a:prstGeom prst="ben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435103" y="54223"/>
            <a:ext cx="10145811" cy="1003139"/>
          </a:xfrm>
          <a:prstGeom prst="wedgeEllipseCallout">
            <a:avLst>
              <a:gd name="adj1" fmla="val 23864"/>
              <a:gd name="adj2" fmla="val -817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667" b="1" spc="-58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วิธีการตรวจสอบ </a:t>
            </a:r>
            <a:r>
              <a:rPr lang="th-TH" sz="2000" b="1" spc="-58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ของ สำนักงานการตรวจเงินแผ่นดิน   </a:t>
            </a:r>
            <a:endParaRPr lang="th-TH" sz="3667" b="1" spc="-58" dirty="0">
              <a:solidFill>
                <a:srgbClr val="C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6513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700584"/>
              </p:ext>
            </p:extLst>
          </p:nvPr>
        </p:nvGraphicFramePr>
        <p:xfrm>
          <a:off x="414759" y="103740"/>
          <a:ext cx="9307975" cy="55028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5548">
                  <a:extLst>
                    <a:ext uri="{9D8B030D-6E8A-4147-A177-3AD203B41FA5}">
                      <a16:colId xmlns:a16="http://schemas.microsoft.com/office/drawing/2014/main" val="556441598"/>
                    </a:ext>
                  </a:extLst>
                </a:gridCol>
                <a:gridCol w="8742427">
                  <a:extLst>
                    <a:ext uri="{9D8B030D-6E8A-4147-A177-3AD203B41FA5}">
                      <a16:colId xmlns:a16="http://schemas.microsoft.com/office/drawing/2014/main" val="3345254763"/>
                    </a:ext>
                  </a:extLst>
                </a:gridCol>
              </a:tblGrid>
              <a:tr h="367527"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ที่</a:t>
                      </a:r>
                      <a:endPara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สรุปผลจาการร่วมสนับสนุนการตรวจสอบข้อมูลกองทุนพัฒนาบทบาทสตรี</a:t>
                      </a:r>
                      <a:endPara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949979"/>
                  </a:ext>
                </a:extLst>
              </a:tr>
              <a:tr h="28459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</a:t>
                      </a:r>
                      <a:endPara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 smtClean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กระบวนการติดตามหนี้ของ อกส.จ./อกส.อ ได้ดำเนินการอย่างไร และมีหลักฐานเชิงประจักษ์หรือไม่ 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540207278"/>
                  </a:ext>
                </a:extLst>
              </a:tr>
              <a:tr h="28459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</a:t>
                      </a:r>
                      <a:endPara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 smtClean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วิธีการอนุมัติเงินให้กู้ยืมของ อกส.จ./อกส.อ. 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2310007890"/>
                  </a:ext>
                </a:extLst>
              </a:tr>
              <a:tr h="28459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</a:t>
                      </a:r>
                      <a:endPara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 smtClean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การรายงานผลการติดตามหนี้ต่อผู้บังคับบัญชาในทุกระดับ (อกส.อ./อกส.จ./คกส./อธิบดีกรมการพัฒนา)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405411227"/>
                  </a:ext>
                </a:extLst>
              </a:tr>
              <a:tr h="28459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4.</a:t>
                      </a:r>
                      <a:endPara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 smtClean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การปรับโครงสร้างหนี้ของ อกส.จ./อกส.จ. มีวิธีการดำเนินการอย่างไร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648932494"/>
                  </a:ext>
                </a:extLst>
              </a:tr>
              <a:tr h="28459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</a:t>
                      </a:r>
                      <a:endPara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 smtClean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การชี้แจงสร้างความเข้าใจให้กับสมาชิกตามมาตรการปรับโครงสร้างหนี้ของ อกส.จ./อกส.อ. 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155723211"/>
                  </a:ext>
                </a:extLst>
              </a:tr>
              <a:tr h="28459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</a:t>
                      </a:r>
                      <a:endPara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 smtClean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การแต่งตั้งคณะทำงานในการติดตามทวงถามหนี้ของ อกส.จ./อกส.อ. 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2229466343"/>
                  </a:ext>
                </a:extLst>
              </a:tr>
              <a:tr h="28459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</a:t>
                      </a:r>
                      <a:endPara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 smtClean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การจัดทำแผนการติดตามหนี้ของ อกส.จ./อกส.อ.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866737592"/>
                  </a:ext>
                </a:extLst>
              </a:tr>
              <a:tr h="28459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</a:t>
                      </a:r>
                      <a:endPara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 smtClean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การสร้างความรู้ความเข้าใจเกี่ยวกับงานกองทุนพัฒนาบทบาทสตรีให้กับเจ้าหน้าที่ระดับจังหวัด/อำเภอ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529315579"/>
                  </a:ext>
                </a:extLst>
              </a:tr>
              <a:tr h="28459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</a:t>
                      </a:r>
                      <a:endPara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 smtClean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สมาชิกที่เข้าร่วมมาตรการปรับโครงสร้างหนี้ แต่ไม่มีการจ่ายชำระหนี้ เกิดจากสาเหตุใด และกองทุนได้ดำเนินการอย่างไร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044609655"/>
                  </a:ext>
                </a:extLst>
              </a:tr>
              <a:tr h="28459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</a:t>
                      </a:r>
                      <a:endPara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 smtClean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กรณีการปรับโครงสร้างหนี้ ต้องทำสัญญาเงินให้กู้ยืมใหม่หรือไม่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4250617153"/>
                  </a:ext>
                </a:extLst>
              </a:tr>
              <a:tr h="28459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</a:t>
                      </a:r>
                      <a:endPara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 smtClean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ตรวจพบการแก้ไขสัญญากู้ยืมเงินจากการปรับโครงสร้างหนี้ เช่น แก้ไขงวดการผ่อนชำระ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2143791660"/>
                  </a:ext>
                </a:extLst>
              </a:tr>
              <a:tr h="461614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</a:t>
                      </a:r>
                      <a:endPara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 smtClean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จากการสัมภาษณ์สมาชิกผู้กู้ยืมเงิน สมาชิกไม่ได้นำเงินที่ได้รับการอนุมัติไปใช้จ่ายตามวัตถุประสงค์ อกส.อ./อกส.จ. ได้ติดตามผลการใช้จ่าย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 smtClean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หลังการอนุมัติหรือไม่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610209731"/>
                  </a:ext>
                </a:extLst>
              </a:tr>
              <a:tr h="461614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13.</a:t>
                      </a:r>
                      <a:endPara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 smtClean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จาการตรวจสอบการชำระหนี้ของผู้กู้ พบว่า ผู้กู้ไม่ทราบว่าสามารถชำระเท่าไหร่หรือเมื่อไหร่ก็ได้ ไม่จำเป็นต้องชำระตามจำนวนเงิน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 smtClean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ใน </a:t>
                      </a:r>
                      <a:r>
                        <a:rPr lang="en-US" sz="1200" kern="1200" dirty="0" smtClean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Bill Payment</a:t>
                      </a:r>
                      <a:r>
                        <a:rPr lang="th-TH" sz="1200" kern="1200" dirty="0" smtClean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เท่านั้น ทำให้กองทุนฯ ขาดโอกาสในการรับชำระเงินตามที่ผู้กู้ประสงค์จะชำระได้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4270513343"/>
                  </a:ext>
                </a:extLst>
              </a:tr>
              <a:tr h="28459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</a:t>
                      </a:r>
                      <a:endPara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 smtClean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จากการสุ่มสอบทานลายมือชื่อในสัญญากู้ยืมเงินกับหนังสือยืนยันยอดของลูกหนี้เงินให้กู้ยืม ปรากฏว่า มีการปลอมลายมือ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895423443"/>
                  </a:ext>
                </a:extLst>
              </a:tr>
              <a:tr h="461614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</a:t>
                      </a:r>
                      <a:endPara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 smtClean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เจ้าหน้าที่พัฒนาชุมชนระดับอำเภอมีการจัดเตรียมข้อมูลการตอบคำถามให้กับสมาชิกผู้กู้ (ทำสคริปให้กับสมาชิก) ทำให้สำนักงาน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 smtClean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การตรวจเงินแผ่นดินมองว่าการดำเนินงานของ อกส.อ. ไม่โปร่งใส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4152163160"/>
                  </a:ext>
                </a:extLst>
              </a:tr>
              <a:tr h="28459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</a:t>
                      </a:r>
                      <a:endPara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 smtClean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การออกหลักฐานใบเสร็จรับเงินของ อกส.จ. ให้กับสมาชิกผู้กู้ไม่ได้ดำเนินการเป็นปัจจุบัน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708637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29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4945064" y="2840567"/>
            <a:ext cx="1944688" cy="31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 sz="150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270001" y="5418237"/>
            <a:ext cx="1539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500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428750" y="-177271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555750" y="-50271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682750" y="76729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09750" y="194083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pic>
        <p:nvPicPr>
          <p:cNvPr id="2054" name="Picture 6" descr="โลโก้กรมการพัฒนาชุมชน (Version2560) - สำนักงานพัฒนาชุมชนจังหวัดหนองคา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753" y="-3503207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712511"/>
              </p:ext>
            </p:extLst>
          </p:nvPr>
        </p:nvGraphicFramePr>
        <p:xfrm>
          <a:off x="141803" y="1489842"/>
          <a:ext cx="9876394" cy="368404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938197">
                  <a:extLst>
                    <a:ext uri="{9D8B030D-6E8A-4147-A177-3AD203B41FA5}">
                      <a16:colId xmlns:a16="http://schemas.microsoft.com/office/drawing/2014/main" val="948552034"/>
                    </a:ext>
                  </a:extLst>
                </a:gridCol>
                <a:gridCol w="4938197">
                  <a:extLst>
                    <a:ext uri="{9D8B030D-6E8A-4147-A177-3AD203B41FA5}">
                      <a16:colId xmlns:a16="http://schemas.microsoft.com/office/drawing/2014/main" val="859630641"/>
                    </a:ext>
                  </a:extLst>
                </a:gridCol>
              </a:tblGrid>
              <a:tr h="438109"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จดหมายบันทึก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สตง. ถึง อกส.จ.</a:t>
                      </a:r>
                      <a:endParaRPr lang="th-TH" sz="14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แนวทางแก้ไขปัญหาของกองทุนฯ</a:t>
                      </a:r>
                      <a:endParaRPr lang="th-TH" sz="14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534023"/>
                  </a:ext>
                </a:extLst>
              </a:tr>
              <a:tr h="146772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th-TH" sz="14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th-TH" sz="14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 ความมีอยู่จริงของลูกหนี้ โดยเปรียบเทียบลายมือชื่อ</a:t>
                      </a:r>
                      <a:br>
                        <a:rPr lang="th-TH" sz="14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ในสัญญาการกู้ยืมเงินกับลายมือชื่อที่ลงนามในหนังสือ</a:t>
                      </a:r>
                      <a:br>
                        <a:rPr lang="th-TH" sz="14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ยืนยันยอดลูกหนี้ พบว่า มีลายมือชื่อไม่ตรงกัน</a:t>
                      </a:r>
                      <a:r>
                        <a:rPr lang="th-TH" sz="1400" baseline="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br>
                        <a:rPr lang="th-TH" sz="1400" baseline="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aseline="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จำนวน 3 ราย</a:t>
                      </a:r>
                    </a:p>
                  </a:txBody>
                  <a:tcPr marL="76200" marR="76200" marT="38100" marB="38100">
                    <a:solidFill>
                      <a:srgbClr val="CCD5E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th-TH" sz="1400" kern="1200" dirty="0" smtClean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4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กำหนดแนวทางการจัดการฐานข้อมูลลูกหนี้เงินให้กู้ยืม</a:t>
                      </a:r>
                      <a:br>
                        <a:rPr lang="th-TH" sz="14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ของกองทุนพัฒนาบทบาทสตรี 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4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ให้มีความถูกต้อง ครบถ้วน มีความน่าเชื่อถือ 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4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สามารถนำไปใช้ประกอบการจัดทำรายงานการเงิน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4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ของกองทุนพัฒนาบทบาทสตรีสำหรับปีสิ้นสุด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4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วันที่ 30 กันยายน 2565</a:t>
                      </a:r>
                      <a:endParaRPr lang="th-TH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812946"/>
                  </a:ext>
                </a:extLst>
              </a:tr>
              <a:tr h="100507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th-TH" sz="14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 จากการสัมภาษณ์ลูกหนี้ พบว่า มีการนำเงินกู้ยืมที่ได้รับ</a:t>
                      </a:r>
                      <a:br>
                        <a:rPr lang="th-TH" sz="14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ไปใช้ไม่เป็นไปตามวัตถุประสงค์การกู้ยืม </a:t>
                      </a:r>
                      <a:br>
                        <a:rPr lang="th-TH" sz="14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จำนวน 6 สัญญา</a:t>
                      </a:r>
                    </a:p>
                  </a:txBody>
                  <a:tcPr marL="76200" marR="76200" marT="38100" marB="38100" anchor="ctr"/>
                </a:tc>
                <a:tc vMerge="1">
                  <a:txBody>
                    <a:bodyPr/>
                    <a:lstStyle/>
                    <a:p>
                      <a:endParaRPr lang="th-TH" sz="1800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886809"/>
                  </a:ext>
                </a:extLst>
              </a:tr>
              <a:tr h="77313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th-TH" sz="14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 จากการสัมภาษณ์</a:t>
                      </a:r>
                      <a:r>
                        <a:rPr lang="th-TH" sz="1400" baseline="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พบว่า มีลูกหนี้ค้างนานที่ไม่มีการจ่าย</a:t>
                      </a:r>
                      <a:br>
                        <a:rPr lang="th-TH" sz="1400" baseline="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aseline="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ชำระหนี้นับตั้งแต่ได้รับเงินให้กู้ยืมไป จำนวน 10 สัญญา</a:t>
                      </a:r>
                    </a:p>
                  </a:txBody>
                  <a:tcPr marL="76200" marR="76200" marT="38100" marB="38100" anchor="ctr">
                    <a:solidFill>
                      <a:srgbClr val="CCD5E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 sz="1800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040027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618748"/>
              </p:ext>
            </p:extLst>
          </p:nvPr>
        </p:nvGraphicFramePr>
        <p:xfrm>
          <a:off x="141804" y="280567"/>
          <a:ext cx="9876393" cy="9357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76393">
                  <a:extLst>
                    <a:ext uri="{9D8B030D-6E8A-4147-A177-3AD203B41FA5}">
                      <a16:colId xmlns:a16="http://schemas.microsoft.com/office/drawing/2014/main" val="4004544488"/>
                    </a:ext>
                  </a:extLst>
                </a:gridCol>
              </a:tblGrid>
              <a:tr h="889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2400" dirty="0" smtClean="0">
                          <a:solidFill>
                            <a:schemeClr val="bg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จากการสุ่มตรวจสอบและจาการสัมภาษณ์</a:t>
                      </a:r>
                      <a:r>
                        <a:rPr lang="th-TH" sz="2400" baseline="0" dirty="0" smtClean="0">
                          <a:solidFill>
                            <a:schemeClr val="bg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2400" baseline="0" dirty="0" smtClean="0">
                          <a:solidFill>
                            <a:schemeClr val="bg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 5 อำเภอ 28 โครงการ</a:t>
                      </a:r>
                      <a:endParaRPr lang="th-TH" sz="2400" dirty="0">
                        <a:solidFill>
                          <a:schemeClr val="bg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880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221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31" name="Group 30"/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35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39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0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1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2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6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37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38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34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247900"/>
            <a:ext cx="10243830" cy="1607043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5.1 การพิจารณาการลดอัตราดอกเบี้ยเงินกู้และอัตราดอกเบี้ยผิดนัด</a:t>
            </a:r>
            <a:b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 ครั้งที่ </a:t>
            </a:r>
            <a:r>
              <a:rPr lang="th-TH" sz="19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17 </a:t>
            </a: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ตามประกาศคณะกรรมการบริหารกองทุนพัฒนาบทบาทสตรี</a:t>
            </a:r>
            <a:b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เรื่อง หลักเกณฑ์ วิธีการ และเงื่อนไขเกี่ยวกับการลดอัตราดอกเบี้ยเงินกู้</a:t>
            </a:r>
            <a:b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และอัตราดอกเบี้ยผิดนัดกองทุนพัฒนาบทบาทสตรี พ.ศ. 2563 (ฉบับที่ 4)</a:t>
            </a:r>
            <a:endParaRPr lang="en-GB" sz="19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75652" y="44209"/>
            <a:ext cx="3617682" cy="431657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5 เรื่อง เพื่อพิจารณา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52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59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73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74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75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60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61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72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53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54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55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56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57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</p:spTree>
    <p:extLst>
      <p:ext uri="{BB962C8B-B14F-4D97-AF65-F5344CB8AC3E}">
        <p14:creationId xmlns:p14="http://schemas.microsoft.com/office/powerpoint/2010/main" val="340852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774146"/>
              </p:ext>
            </p:extLst>
          </p:nvPr>
        </p:nvGraphicFramePr>
        <p:xfrm>
          <a:off x="420140" y="973793"/>
          <a:ext cx="9310255" cy="4129850"/>
        </p:xfrm>
        <a:graphic>
          <a:graphicData uri="http://schemas.openxmlformats.org/drawingml/2006/table">
            <a:tbl>
              <a:tblPr/>
              <a:tblGrid>
                <a:gridCol w="1309987">
                  <a:extLst>
                    <a:ext uri="{9D8B030D-6E8A-4147-A177-3AD203B41FA5}">
                      <a16:colId xmlns:a16="http://schemas.microsoft.com/office/drawing/2014/main" val="2931970911"/>
                    </a:ext>
                  </a:extLst>
                </a:gridCol>
                <a:gridCol w="3282406">
                  <a:extLst>
                    <a:ext uri="{9D8B030D-6E8A-4147-A177-3AD203B41FA5}">
                      <a16:colId xmlns:a16="http://schemas.microsoft.com/office/drawing/2014/main" val="3748145483"/>
                    </a:ext>
                  </a:extLst>
                </a:gridCol>
                <a:gridCol w="1774003">
                  <a:extLst>
                    <a:ext uri="{9D8B030D-6E8A-4147-A177-3AD203B41FA5}">
                      <a16:colId xmlns:a16="http://schemas.microsoft.com/office/drawing/2014/main" val="832397965"/>
                    </a:ext>
                  </a:extLst>
                </a:gridCol>
                <a:gridCol w="2943859">
                  <a:extLst>
                    <a:ext uri="{9D8B030D-6E8A-4147-A177-3AD203B41FA5}">
                      <a16:colId xmlns:a16="http://schemas.microsoft.com/office/drawing/2014/main" val="312886636"/>
                    </a:ext>
                  </a:extLst>
                </a:gridCol>
              </a:tblGrid>
              <a:tr h="326197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 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713654"/>
                  </a:ext>
                </a:extLst>
              </a:tr>
              <a:tr h="310124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(โครงการ)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057680"/>
                  </a:ext>
                </a:extLst>
              </a:tr>
              <a:tr h="321986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4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ตาก</a:t>
                      </a:r>
                      <a:endParaRPr lang="en-US" sz="14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th-TH" sz="14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260,042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685136"/>
                  </a:ext>
                </a:extLst>
              </a:tr>
              <a:tr h="321986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ปราจีนบุรี</a:t>
                      </a:r>
                      <a:endParaRPr lang="en-US" sz="14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84,858.53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894949"/>
                  </a:ext>
                </a:extLst>
              </a:tr>
              <a:tr h="321986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ชัยนาท</a:t>
                      </a:r>
                      <a:endParaRPr lang="en-US" sz="14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20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0975" algn="l"/>
                        </a:tabLs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382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508.76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084294"/>
                  </a:ext>
                </a:extLst>
              </a:tr>
              <a:tr h="319489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นราธิวาส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0975" algn="l"/>
                        </a:tabLs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1,110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377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.50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872910"/>
                  </a:ext>
                </a:extLst>
              </a:tr>
              <a:tr h="308472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นครนายก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11</a:t>
                      </a:r>
                      <a:endParaRPr lang="en-US" sz="14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1,294,161.96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687137"/>
                  </a:ext>
                </a:extLst>
              </a:tr>
              <a:tr h="319489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สกลนคร</a:t>
                      </a:r>
                      <a:endParaRPr lang="en-US" sz="14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4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282,652.92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997185"/>
                  </a:ext>
                </a:extLst>
              </a:tr>
              <a:tr h="306311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ยโสธร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12,303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.00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493167"/>
                  </a:ext>
                </a:extLst>
              </a:tr>
              <a:tr h="330506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สระบุรี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11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th-TH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en-US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594,678.66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672927"/>
                  </a:ext>
                </a:extLst>
              </a:tr>
              <a:tr h="308473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สตูล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279</a:t>
                      </a:r>
                      <a:r>
                        <a:rPr lang="th-TH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en-US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561.81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462039"/>
                  </a:ext>
                </a:extLst>
              </a:tr>
              <a:tr h="319489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บุรีรัมย์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207,559.72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974392"/>
                  </a:ext>
                </a:extLst>
              </a:tr>
              <a:tr h="308473">
                <a:tc grid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รวมทั้งสิ้น</a:t>
                      </a:r>
                      <a:endParaRPr lang="en-US" sz="14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56</a:t>
                      </a:r>
                      <a:endParaRPr lang="en-US" sz="14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6,508,704.86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768456"/>
                  </a:ext>
                </a:extLst>
              </a:tr>
            </a:tbl>
          </a:graphicData>
        </a:graphic>
      </p:graphicFrame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4732" y="-11017"/>
            <a:ext cx="10160000" cy="68304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endParaRPr lang="th-TH" dirty="0"/>
          </a:p>
        </p:txBody>
      </p:sp>
      <p:sp>
        <p:nvSpPr>
          <p:cNvPr id="8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17302" y="30973"/>
            <a:ext cx="10121771" cy="63003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lnSpc>
                <a:spcPct val="150000"/>
              </a:lnSpc>
            </a:pPr>
            <a:r>
              <a:rPr lang="th-TH" sz="1300" b="1" spc="-7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5.1 การพิจารณาการลดอัตราดอกเบี้ยเงินกู้และอัตราดอกเบี้ยผิดนัดกองทุนพัฒนาบทบาทสตรี ครั้งที่ </a:t>
            </a:r>
            <a:r>
              <a:rPr lang="th-TH" sz="1300" b="1" spc="-7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17 </a:t>
            </a:r>
            <a:r>
              <a:rPr lang="th-TH" sz="1300" b="1" spc="-7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ตามประกาศคณะกรรมการ</a:t>
            </a:r>
            <a:r>
              <a:rPr lang="th-TH" sz="1300" b="1" spc="-4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บริหารกองทุน</a:t>
            </a:r>
            <a:r>
              <a:rPr lang="th-TH" sz="1300" b="1" spc="-6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พัฒนา</a:t>
            </a:r>
            <a:r>
              <a:rPr lang="th-TH" sz="1300" b="1" spc="-9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บทบาทสตรี เรื่อง หลักเกณฑ์ วิธีการ และเงื่อนไขเกี่ยวกับการลดอัตราดอกเบี้ยเงินกู้และอัตราดอกเบี้ยผิดนัดกองทุนพัฒนาบทบาทสตรี พ.ศ. 2563 (ฉบับที่ 4)</a:t>
            </a:r>
            <a:endParaRPr lang="en-GB" sz="1300" b="1" spc="-90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107" y="662636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044690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33" name="Group 32"/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49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53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4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5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6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0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51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52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48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0" y="2857500"/>
            <a:ext cx="10160000" cy="82618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2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6.1 ........................................................................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33031" y="27015"/>
            <a:ext cx="3617682" cy="431657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6 เรื่อง อื่น ๆ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30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40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44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5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6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1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42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3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1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35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38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47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</p:spTree>
    <p:extLst>
      <p:ext uri="{BB962C8B-B14F-4D97-AF65-F5344CB8AC3E}">
        <p14:creationId xmlns:p14="http://schemas.microsoft.com/office/powerpoint/2010/main" val="6414579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0" y="938275"/>
            <a:ext cx="10160000" cy="2004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3893981" y="713852"/>
            <a:ext cx="2186246" cy="46964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จบการนำเสนอ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96F3EC21-AAC5-476B-B1C1-35D49DD355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195" y="1378866"/>
            <a:ext cx="2270699" cy="3406049"/>
          </a:xfrm>
          <a:prstGeom prst="rect">
            <a:avLst/>
          </a:prstGeom>
        </p:spPr>
      </p:pic>
      <p:pic>
        <p:nvPicPr>
          <p:cNvPr id="31" name="Picture 8">
            <a:extLst>
              <a:ext uri="{FF2B5EF4-FFF2-40B4-BE49-F238E27FC236}">
                <a16:creationId xmlns:a16="http://schemas.microsoft.com/office/drawing/2014/main" id="{47B5F5A1-60DF-468C-BD07-82DE86DAF5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984" y="1811356"/>
            <a:ext cx="2386479" cy="2617111"/>
          </a:xfrm>
          <a:prstGeom prst="rect">
            <a:avLst/>
          </a:prstGeom>
        </p:spPr>
      </p:pic>
      <p:grpSp>
        <p:nvGrpSpPr>
          <p:cNvPr id="22" name="Graphic 308">
            <a:extLst>
              <a:ext uri="{FF2B5EF4-FFF2-40B4-BE49-F238E27FC236}">
                <a16:creationId xmlns:a16="http://schemas.microsoft.com/office/drawing/2014/main" id="{B6740ED8-7285-4532-ACCD-7C68593CB5FA}"/>
              </a:ext>
            </a:extLst>
          </p:cNvPr>
          <p:cNvGrpSpPr/>
          <p:nvPr/>
        </p:nvGrpSpPr>
        <p:grpSpPr>
          <a:xfrm flipV="1">
            <a:off x="2877374" y="4769757"/>
            <a:ext cx="4219460" cy="372678"/>
            <a:chOff x="4767262" y="3338512"/>
            <a:chExt cx="2654141" cy="179451"/>
          </a:xfrm>
          <a:solidFill>
            <a:srgbClr val="B97449"/>
          </a:solidFill>
        </p:grpSpPr>
        <p:sp>
          <p:nvSpPr>
            <p:cNvPr id="23" name="Freeform: Shape 2">
              <a:extLst>
                <a:ext uri="{FF2B5EF4-FFF2-40B4-BE49-F238E27FC236}">
                  <a16:creationId xmlns:a16="http://schemas.microsoft.com/office/drawing/2014/main" id="{12C14B07-ECB8-445A-9838-01C37EA58196}"/>
                </a:ext>
              </a:extLst>
            </p:cNvPr>
            <p:cNvSpPr/>
            <p:nvPr/>
          </p:nvSpPr>
          <p:spPr>
            <a:xfrm>
              <a:off x="6013798" y="3338512"/>
              <a:ext cx="158305" cy="179451"/>
            </a:xfrm>
            <a:custGeom>
              <a:avLst/>
              <a:gdLst>
                <a:gd name="connsiteX0" fmla="*/ 110585 w 158305"/>
                <a:gd name="connsiteY0" fmla="*/ 59722 h 179451"/>
                <a:gd name="connsiteX1" fmla="*/ 79153 w 158305"/>
                <a:gd name="connsiteY1" fmla="*/ 0 h 179451"/>
                <a:gd name="connsiteX2" fmla="*/ 47720 w 158305"/>
                <a:gd name="connsiteY2" fmla="*/ 59722 h 179451"/>
                <a:gd name="connsiteX3" fmla="*/ 0 w 158305"/>
                <a:gd name="connsiteY3" fmla="*/ 89726 h 179451"/>
                <a:gd name="connsiteX4" fmla="*/ 47720 w 158305"/>
                <a:gd name="connsiteY4" fmla="*/ 119729 h 179451"/>
                <a:gd name="connsiteX5" fmla="*/ 79153 w 158305"/>
                <a:gd name="connsiteY5" fmla="*/ 179451 h 179451"/>
                <a:gd name="connsiteX6" fmla="*/ 110585 w 158305"/>
                <a:gd name="connsiteY6" fmla="*/ 119729 h 179451"/>
                <a:gd name="connsiteX7" fmla="*/ 158306 w 158305"/>
                <a:gd name="connsiteY7" fmla="*/ 89726 h 17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305" h="179451">
                  <a:moveTo>
                    <a:pt x="110585" y="59722"/>
                  </a:moveTo>
                  <a:lnTo>
                    <a:pt x="79153" y="0"/>
                  </a:lnTo>
                  <a:lnTo>
                    <a:pt x="47720" y="59722"/>
                  </a:lnTo>
                  <a:lnTo>
                    <a:pt x="0" y="89726"/>
                  </a:lnTo>
                  <a:lnTo>
                    <a:pt x="47720" y="119729"/>
                  </a:lnTo>
                  <a:lnTo>
                    <a:pt x="79153" y="179451"/>
                  </a:lnTo>
                  <a:lnTo>
                    <a:pt x="110585" y="119729"/>
                  </a:lnTo>
                  <a:lnTo>
                    <a:pt x="158306" y="89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" name="Freeform: Shape 3">
              <a:extLst>
                <a:ext uri="{FF2B5EF4-FFF2-40B4-BE49-F238E27FC236}">
                  <a16:creationId xmlns:a16="http://schemas.microsoft.com/office/drawing/2014/main" id="{6F480818-8BBD-4D89-9762-95F220C1E8DB}"/>
                </a:ext>
              </a:extLst>
            </p:cNvPr>
            <p:cNvSpPr/>
            <p:nvPr/>
          </p:nvSpPr>
          <p:spPr>
            <a:xfrm>
              <a:off x="4767262" y="3417188"/>
              <a:ext cx="1143381" cy="22097"/>
            </a:xfrm>
            <a:custGeom>
              <a:avLst/>
              <a:gdLst>
                <a:gd name="connsiteX0" fmla="*/ 1143381 w 1143381"/>
                <a:gd name="connsiteY0" fmla="*/ 11049 h 22097"/>
                <a:gd name="connsiteX1" fmla="*/ 857536 w 1143381"/>
                <a:gd name="connsiteY1" fmla="*/ 19621 h 22097"/>
                <a:gd name="connsiteX2" fmla="*/ 571691 w 1143381"/>
                <a:gd name="connsiteY2" fmla="*/ 22098 h 22097"/>
                <a:gd name="connsiteX3" fmla="*/ 285845 w 1143381"/>
                <a:gd name="connsiteY3" fmla="*/ 19717 h 22097"/>
                <a:gd name="connsiteX4" fmla="*/ 0 w 1143381"/>
                <a:gd name="connsiteY4" fmla="*/ 11049 h 22097"/>
                <a:gd name="connsiteX5" fmla="*/ 285845 w 1143381"/>
                <a:gd name="connsiteY5" fmla="*/ 2381 h 22097"/>
                <a:gd name="connsiteX6" fmla="*/ 571691 w 1143381"/>
                <a:gd name="connsiteY6" fmla="*/ 0 h 22097"/>
                <a:gd name="connsiteX7" fmla="*/ 857536 w 1143381"/>
                <a:gd name="connsiteY7" fmla="*/ 2477 h 22097"/>
                <a:gd name="connsiteX8" fmla="*/ 1143381 w 1143381"/>
                <a:gd name="connsiteY8" fmla="*/ 11049 h 2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381" h="22097">
                  <a:moveTo>
                    <a:pt x="1143381" y="11049"/>
                  </a:moveTo>
                  <a:cubicBezTo>
                    <a:pt x="1048131" y="15335"/>
                    <a:pt x="952786" y="18193"/>
                    <a:pt x="857536" y="19621"/>
                  </a:cubicBezTo>
                  <a:cubicBezTo>
                    <a:pt x="762286" y="21431"/>
                    <a:pt x="666940" y="21812"/>
                    <a:pt x="571691" y="22098"/>
                  </a:cubicBezTo>
                  <a:cubicBezTo>
                    <a:pt x="476441" y="21908"/>
                    <a:pt x="381095" y="21431"/>
                    <a:pt x="285845" y="19717"/>
                  </a:cubicBezTo>
                  <a:cubicBezTo>
                    <a:pt x="190595" y="18193"/>
                    <a:pt x="95250" y="15335"/>
                    <a:pt x="0" y="11049"/>
                  </a:cubicBezTo>
                  <a:cubicBezTo>
                    <a:pt x="95250" y="6763"/>
                    <a:pt x="190595" y="3905"/>
                    <a:pt x="285845" y="2381"/>
                  </a:cubicBezTo>
                  <a:cubicBezTo>
                    <a:pt x="381095" y="667"/>
                    <a:pt x="476441" y="190"/>
                    <a:pt x="571691" y="0"/>
                  </a:cubicBezTo>
                  <a:cubicBezTo>
                    <a:pt x="666940" y="190"/>
                    <a:pt x="762286" y="667"/>
                    <a:pt x="857536" y="2477"/>
                  </a:cubicBezTo>
                  <a:cubicBezTo>
                    <a:pt x="952881" y="3905"/>
                    <a:pt x="1048131" y="6763"/>
                    <a:pt x="1143381" y="11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" name="Freeform: Shape 4">
              <a:extLst>
                <a:ext uri="{FF2B5EF4-FFF2-40B4-BE49-F238E27FC236}">
                  <a16:creationId xmlns:a16="http://schemas.microsoft.com/office/drawing/2014/main" id="{09103FAC-4F6E-4B33-AE91-CEB00BC1E487}"/>
                </a:ext>
              </a:extLst>
            </p:cNvPr>
            <p:cNvSpPr/>
            <p:nvPr/>
          </p:nvSpPr>
          <p:spPr>
            <a:xfrm>
              <a:off x="6278022" y="3417188"/>
              <a:ext cx="1143380" cy="22097"/>
            </a:xfrm>
            <a:custGeom>
              <a:avLst/>
              <a:gdLst>
                <a:gd name="connsiteX0" fmla="*/ 1143381 w 1143380"/>
                <a:gd name="connsiteY0" fmla="*/ 11049 h 22097"/>
                <a:gd name="connsiteX1" fmla="*/ 857536 w 1143380"/>
                <a:gd name="connsiteY1" fmla="*/ 19621 h 22097"/>
                <a:gd name="connsiteX2" fmla="*/ 571691 w 1143380"/>
                <a:gd name="connsiteY2" fmla="*/ 22098 h 22097"/>
                <a:gd name="connsiteX3" fmla="*/ 285845 w 1143380"/>
                <a:gd name="connsiteY3" fmla="*/ 19717 h 22097"/>
                <a:gd name="connsiteX4" fmla="*/ 0 w 1143380"/>
                <a:gd name="connsiteY4" fmla="*/ 11049 h 22097"/>
                <a:gd name="connsiteX5" fmla="*/ 285845 w 1143380"/>
                <a:gd name="connsiteY5" fmla="*/ 2381 h 22097"/>
                <a:gd name="connsiteX6" fmla="*/ 571691 w 1143380"/>
                <a:gd name="connsiteY6" fmla="*/ 0 h 22097"/>
                <a:gd name="connsiteX7" fmla="*/ 857536 w 1143380"/>
                <a:gd name="connsiteY7" fmla="*/ 2477 h 22097"/>
                <a:gd name="connsiteX8" fmla="*/ 1143381 w 1143380"/>
                <a:gd name="connsiteY8" fmla="*/ 11049 h 2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380" h="22097">
                  <a:moveTo>
                    <a:pt x="1143381" y="11049"/>
                  </a:moveTo>
                  <a:cubicBezTo>
                    <a:pt x="1048131" y="15335"/>
                    <a:pt x="952786" y="18193"/>
                    <a:pt x="857536" y="19621"/>
                  </a:cubicBezTo>
                  <a:cubicBezTo>
                    <a:pt x="762286" y="21431"/>
                    <a:pt x="666941" y="21812"/>
                    <a:pt x="571691" y="22098"/>
                  </a:cubicBezTo>
                  <a:cubicBezTo>
                    <a:pt x="476441" y="21908"/>
                    <a:pt x="381095" y="21431"/>
                    <a:pt x="285845" y="19717"/>
                  </a:cubicBezTo>
                  <a:cubicBezTo>
                    <a:pt x="190595" y="18288"/>
                    <a:pt x="95250" y="15430"/>
                    <a:pt x="0" y="11049"/>
                  </a:cubicBezTo>
                  <a:cubicBezTo>
                    <a:pt x="95250" y="6763"/>
                    <a:pt x="190595" y="3905"/>
                    <a:pt x="285845" y="2381"/>
                  </a:cubicBezTo>
                  <a:cubicBezTo>
                    <a:pt x="381095" y="667"/>
                    <a:pt x="476441" y="190"/>
                    <a:pt x="571691" y="0"/>
                  </a:cubicBezTo>
                  <a:cubicBezTo>
                    <a:pt x="666941" y="190"/>
                    <a:pt x="762286" y="667"/>
                    <a:pt x="857536" y="2477"/>
                  </a:cubicBezTo>
                  <a:cubicBezTo>
                    <a:pt x="952786" y="3905"/>
                    <a:pt x="1048131" y="6763"/>
                    <a:pt x="1143381" y="11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60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67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71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72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73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68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69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70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61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62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63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64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65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74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45" name="Group 44"/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47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51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2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3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4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8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49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50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46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6735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5EBF8325-010C-4714-8148-33F2B0757EC1}"/>
              </a:ext>
            </a:extLst>
          </p:cNvPr>
          <p:cNvSpPr/>
          <p:nvPr/>
        </p:nvSpPr>
        <p:spPr>
          <a:xfrm>
            <a:off x="970104" y="1988781"/>
            <a:ext cx="8023860" cy="1948793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500"/>
              </a:spcAft>
            </a:pPr>
            <a:r>
              <a:rPr lang="th-TH" sz="20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สำนักงานกองทุนพัฒนาบทบาทสตรี (สกส.) </a:t>
            </a:r>
          </a:p>
          <a:p>
            <a:pPr algn="ctr">
              <a:spcAft>
                <a:spcPts val="500"/>
              </a:spcAft>
            </a:pPr>
            <a:r>
              <a:rPr lang="th-TH" sz="20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ได้จัดทำรายงานการ</a:t>
            </a:r>
            <a:r>
              <a:rPr lang="th-TH" sz="2000" spc="-4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ประชุม</a:t>
            </a:r>
            <a:r>
              <a:rPr lang="th-TH" sz="2000" spc="-9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คณะกรรมการบริหารกองทุนฯ </a:t>
            </a:r>
          </a:p>
          <a:p>
            <a:pPr algn="ctr">
              <a:spcAft>
                <a:spcPts val="500"/>
              </a:spcAft>
            </a:pPr>
            <a:r>
              <a:rPr lang="th-TH" sz="2000" spc="-9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ครั้งที่ </a:t>
            </a:r>
            <a:r>
              <a:rPr lang="th-TH" sz="2000" spc="-90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10/2565 </a:t>
            </a:r>
            <a:r>
              <a:rPr lang="th-TH" sz="2000" spc="-9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เมื่อวัน</a:t>
            </a:r>
            <a:r>
              <a:rPr lang="th-TH" sz="2000" spc="-90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พุธที่ 9 พฤศจิกายน </a:t>
            </a:r>
            <a:r>
              <a:rPr lang="th-TH" sz="2000" spc="-9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2565 </a:t>
            </a:r>
          </a:p>
          <a:p>
            <a:pPr algn="ctr">
              <a:spcAft>
                <a:spcPts val="500"/>
              </a:spcAft>
            </a:pPr>
            <a:r>
              <a:rPr lang="th-TH" sz="2000" spc="-4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และจัดส่งให้</a:t>
            </a:r>
            <a:r>
              <a:rPr lang="th-TH" sz="20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คณะกรรมการบริหารกองทุนฯ ทุกท่านทราบล่วงหน้าเรียบร้อยแล้ว </a:t>
            </a:r>
          </a:p>
          <a:p>
            <a:pPr algn="ctr">
              <a:spcAft>
                <a:spcPts val="500"/>
              </a:spcAft>
            </a:pPr>
            <a:r>
              <a:rPr lang="th-TH" sz="20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ปรากฏว่าไม่มีคณะกรรมการฯ แก้ไขหรือให้ข้อมูลเพิ่มเติม</a:t>
            </a:r>
          </a:p>
        </p:txBody>
      </p:sp>
      <p:sp>
        <p:nvSpPr>
          <p:cNvPr id="3" name="Rectangle 2"/>
          <p:cNvSpPr/>
          <p:nvPr/>
        </p:nvSpPr>
        <p:spPr>
          <a:xfrm>
            <a:off x="811530" y="1668780"/>
            <a:ext cx="8298180" cy="256032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2" y="3756463"/>
            <a:ext cx="1002224" cy="1002224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45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07941"/>
                <a:ext cx="2243877" cy="473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60 </a:t>
                </a:r>
                <a:r>
                  <a:rPr lang="th-TH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ปี กรมการพัฒนาชุมชน</a:t>
                </a:r>
              </a:p>
              <a:p>
                <a:pPr>
                  <a:lnSpc>
                    <a:spcPct val="120000"/>
                  </a:lnSpc>
                </a:pPr>
                <a:r>
                  <a:rPr lang="th-TH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สร้างสรรค์ชุมชน สร้างคน สร้างชาติ</a:t>
                </a:r>
                <a:endPara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4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6" name="TextBox 35"/>
          <p:cNvSpPr txBox="1"/>
          <p:nvPr/>
        </p:nvSpPr>
        <p:spPr>
          <a:xfrm>
            <a:off x="323439" y="21997"/>
            <a:ext cx="6488935" cy="484748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7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2 เรื่อง รับรองรายงานการประชุม ครั้งที่ </a:t>
            </a:r>
            <a:r>
              <a:rPr lang="th-TH" sz="17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10/2565</a:t>
            </a:r>
            <a:endParaRPr lang="th-TH" sz="17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80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87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109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10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11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8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89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90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81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82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83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84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85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31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</p:spTree>
    <p:extLst>
      <p:ext uri="{BB962C8B-B14F-4D97-AF65-F5344CB8AC3E}">
        <p14:creationId xmlns:p14="http://schemas.microsoft.com/office/powerpoint/2010/main" val="244484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561593" y="2347908"/>
            <a:ext cx="9022702" cy="110871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th-TH" sz="2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3.1 เรื่องสืบเนื่องจากการประชุม</a:t>
            </a:r>
          </a:p>
          <a:p>
            <a:pPr algn="ctr">
              <a:spcAft>
                <a:spcPts val="600"/>
              </a:spcAft>
            </a:pPr>
            <a:r>
              <a:rPr lang="th-TH" sz="2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ไม่มี -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7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52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3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4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5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8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50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51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2" name="TextBox 31"/>
          <p:cNvSpPr txBox="1"/>
          <p:nvPr/>
        </p:nvSpPr>
        <p:spPr>
          <a:xfrm>
            <a:off x="797764" y="6443"/>
            <a:ext cx="4565984" cy="47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 เรื่อง สืบเนื่องจากการประชุม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78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85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89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90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91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6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87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88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79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80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81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82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83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4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31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153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488344"/>
            <a:ext cx="10160000" cy="1283555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4.1 รายงานผลการเบิกจ่ายเงินตามแผนการดำเนินงาน                                              และแผนการใช้จ่ายงบประมาณ กองทุนพัฒนาบทบาทสตรี                                                              ประจำปีงบประมาณ พ.ศ. </a:t>
            </a:r>
            <a:r>
              <a:rPr lang="th-TH" sz="19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th-TH" sz="19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6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5" name="TextBox 34"/>
          <p:cNvSpPr txBox="1"/>
          <p:nvPr/>
        </p:nvSpPr>
        <p:spPr>
          <a:xfrm>
            <a:off x="1014997" y="-11422"/>
            <a:ext cx="3365499" cy="47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4 เรื่อง เพื่อทราบ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96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103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107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8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9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04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105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6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97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98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99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100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101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30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9274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073383"/>
              </p:ext>
            </p:extLst>
          </p:nvPr>
        </p:nvGraphicFramePr>
        <p:xfrm>
          <a:off x="583894" y="1591648"/>
          <a:ext cx="8867413" cy="26812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34564">
                  <a:extLst>
                    <a:ext uri="{9D8B030D-6E8A-4147-A177-3AD203B41FA5}">
                      <a16:colId xmlns:a16="http://schemas.microsoft.com/office/drawing/2014/main" val="3010774854"/>
                    </a:ext>
                  </a:extLst>
                </a:gridCol>
                <a:gridCol w="1486220">
                  <a:extLst>
                    <a:ext uri="{9D8B030D-6E8A-4147-A177-3AD203B41FA5}">
                      <a16:colId xmlns:a16="http://schemas.microsoft.com/office/drawing/2014/main" val="3968720673"/>
                    </a:ext>
                  </a:extLst>
                </a:gridCol>
                <a:gridCol w="1502257">
                  <a:extLst>
                    <a:ext uri="{9D8B030D-6E8A-4147-A177-3AD203B41FA5}">
                      <a16:colId xmlns:a16="http://schemas.microsoft.com/office/drawing/2014/main" val="766934726"/>
                    </a:ext>
                  </a:extLst>
                </a:gridCol>
                <a:gridCol w="1389700">
                  <a:extLst>
                    <a:ext uri="{9D8B030D-6E8A-4147-A177-3AD203B41FA5}">
                      <a16:colId xmlns:a16="http://schemas.microsoft.com/office/drawing/2014/main" val="1851990609"/>
                    </a:ext>
                  </a:extLst>
                </a:gridCol>
                <a:gridCol w="1391108">
                  <a:extLst>
                    <a:ext uri="{9D8B030D-6E8A-4147-A177-3AD203B41FA5}">
                      <a16:colId xmlns:a16="http://schemas.microsoft.com/office/drawing/2014/main" val="3699040279"/>
                    </a:ext>
                  </a:extLst>
                </a:gridCol>
                <a:gridCol w="1663564">
                  <a:extLst>
                    <a:ext uri="{9D8B030D-6E8A-4147-A177-3AD203B41FA5}">
                      <a16:colId xmlns:a16="http://schemas.microsoft.com/office/drawing/2014/main" val="583319578"/>
                    </a:ext>
                  </a:extLst>
                </a:gridCol>
              </a:tblGrid>
              <a:tr h="678744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ประเภท</a:t>
                      </a:r>
                    </a:p>
                  </a:txBody>
                  <a:tcPr marL="82337" marR="82337" marT="41161" marB="41161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งบจัดสรร </a:t>
                      </a:r>
                      <a:b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82337" marR="82337" marT="41161" marB="41161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 </a:t>
                      </a:r>
                      <a:b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82337" marR="82337" marT="41161" marB="41161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ร้อยละการเบิกจ่าย</a:t>
                      </a:r>
                    </a:p>
                  </a:txBody>
                  <a:tcPr marL="82337" marR="82337" marT="41161" marB="41161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คงเหลืองบประมาณ</a:t>
                      </a:r>
                      <a:b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82337" marR="82337" marT="41161" marB="41161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        </a:t>
                      </a:r>
                    </a:p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การเบิกจ่าย</a:t>
                      </a:r>
                    </a:p>
                  </a:txBody>
                  <a:tcPr marL="82337" marR="82337" marT="41161" marB="41161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894302"/>
                  </a:ext>
                </a:extLst>
              </a:tr>
              <a:tr h="465927">
                <a:tc>
                  <a:txBody>
                    <a:bodyPr/>
                    <a:lstStyle/>
                    <a:p>
                      <a:pPr algn="l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 งบบริหาร</a:t>
                      </a:r>
                    </a:p>
                  </a:txBody>
                  <a:tcPr marL="82337" marR="82337" marT="41161" marB="4116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271,432,950.00 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577" marR="8577" marT="857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12,664,379.55 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577" marR="8577" marT="857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4.67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577" marR="8577" marT="857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258,768,570.45 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577" marR="8577" marT="857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95.33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577" marR="8577" marT="857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51124"/>
                  </a:ext>
                </a:extLst>
              </a:tr>
              <a:tr h="465927">
                <a:tc>
                  <a:txBody>
                    <a:bodyPr/>
                    <a:lstStyle/>
                    <a:p>
                      <a:pPr algn="l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 เงินอุดหนุน</a:t>
                      </a:r>
                    </a:p>
                  </a:txBody>
                  <a:tcPr marL="82337" marR="82337" marT="41161" marB="41161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90,000,000.00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577" marR="8577" marT="857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70,000.00 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577" marR="8577" marT="857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0.08 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577" marR="8577" marT="857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89,930,000.00  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577" marR="8577" marT="857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99.92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577" marR="8577" marT="857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486778"/>
                  </a:ext>
                </a:extLst>
              </a:tr>
              <a:tr h="513505">
                <a:tc>
                  <a:txBody>
                    <a:bodyPr/>
                    <a:lstStyle/>
                    <a:p>
                      <a:pPr algn="l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</a:t>
                      </a:r>
                      <a:r>
                        <a:rPr lang="th-TH" sz="12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1" spc="-6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เงินทุนหมุนเวียน</a:t>
                      </a:r>
                    </a:p>
                  </a:txBody>
                  <a:tcPr marL="82337" marR="82337" marT="41161" marB="4116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600,000,000.00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577" marR="8577" marT="857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5,200,000.00  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577" marR="8577" marT="857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0.87 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577" marR="8577" marT="857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594,800,000.00 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577" marR="8577" marT="857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99.13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577" marR="8577" marT="857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153894"/>
                  </a:ext>
                </a:extLst>
              </a:tr>
              <a:tr h="513505">
                <a:tc>
                  <a:txBody>
                    <a:bodyPr/>
                    <a:lstStyle/>
                    <a:p>
                      <a:pPr algn="ctr"/>
                      <a:r>
                        <a:rPr lang="th-TH" sz="1200" b="1" spc="-5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รวมผลการเบิกจ่าย</a:t>
                      </a:r>
                    </a:p>
                  </a:txBody>
                  <a:tcPr marL="82337" marR="82337" marT="41161" marB="41161" anchor="ctr">
                    <a:solidFill>
                      <a:srgbClr val="D6C8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961,432,950.00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577" marR="8577" marT="8577" marB="0" anchor="ctr">
                    <a:solidFill>
                      <a:srgbClr val="D6C8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17,934,379.55 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577" marR="8577" marT="8577" marB="0" anchor="ctr">
                    <a:solidFill>
                      <a:srgbClr val="D6C8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1.87 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577" marR="8577" marT="8577" marB="0" anchor="ctr">
                    <a:solidFill>
                      <a:srgbClr val="D6C8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943,498,570.45 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577" marR="8577" marT="8577" marB="0" anchor="ctr">
                    <a:solidFill>
                      <a:srgbClr val="D6C8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98.13 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577" marR="8577" marT="8575" marB="0" anchor="ctr">
                    <a:solidFill>
                      <a:srgbClr val="D6C8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650127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11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2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3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4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7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9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10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15" name="Group 14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16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23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27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28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29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24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25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26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17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18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19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20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21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32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30" name="สี่เหลี่ยมผืนผ้ามุมมน 18"/>
          <p:cNvSpPr/>
          <p:nvPr/>
        </p:nvSpPr>
        <p:spPr>
          <a:xfrm>
            <a:off x="6810349" y="1164971"/>
            <a:ext cx="2570297" cy="308924"/>
          </a:xfrm>
          <a:prstGeom prst="roundRect">
            <a:avLst/>
          </a:prstGeom>
          <a:solidFill>
            <a:srgbClr val="002060">
              <a:alpha val="80000"/>
            </a:srgbClr>
          </a:solidFill>
          <a:ln w="15875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7</a:t>
            </a: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ธันวาคม 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2565</a:t>
            </a:r>
          </a:p>
        </p:txBody>
      </p:sp>
      <p:sp>
        <p:nvSpPr>
          <p:cNvPr id="31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3" name="สี่เหลี่ยมผืนผ้า 19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0" y="-1013"/>
            <a:ext cx="10160000" cy="469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400000"/>
              </a:lnSpc>
            </a:pPr>
            <a:r>
              <a:rPr lang="th-TH" sz="125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4.1 ผลการเบิกจ่ายงบประมาณตามแผนการใช้จ่ายงบประมาณ ประจำ</a:t>
            </a:r>
            <a:r>
              <a:rPr lang="th-TH" sz="125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ปีงบประมาณ </a:t>
            </a:r>
            <a:r>
              <a:rPr lang="th-TH" sz="125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พ.ศ. </a:t>
            </a:r>
            <a:r>
              <a:rPr lang="th-TH" sz="125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th-TH" sz="125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0635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50414</TotalTime>
  <Words>6397</Words>
  <Application>Microsoft Office PowerPoint</Application>
  <PresentationFormat>Custom</PresentationFormat>
  <Paragraphs>2300</Paragraphs>
  <Slides>56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71" baseType="lpstr">
      <vt:lpstr>Times New Roman</vt:lpstr>
      <vt:lpstr>Angsana New</vt:lpstr>
      <vt:lpstr>Chulabhorn Likit Text</vt:lpstr>
      <vt:lpstr>Tahoma</vt:lpstr>
      <vt:lpstr>KodchiangUPC</vt:lpstr>
      <vt:lpstr>Chulabhorn Likit Text Light</vt:lpstr>
      <vt:lpstr>Calibri Light</vt:lpstr>
      <vt:lpstr>Cordia New</vt:lpstr>
      <vt:lpstr>Calibri</vt:lpstr>
      <vt:lpstr>Arial</vt:lpstr>
      <vt:lpstr>Open Sans Semibold</vt:lpstr>
      <vt:lpstr>Chulabhorn Likit Display Medium</vt:lpstr>
      <vt:lpstr>JasmineUPC</vt:lpstr>
      <vt:lpstr>TH SarabunPSK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Administrator</dc:creator>
  <cp:lastModifiedBy>Windows User</cp:lastModifiedBy>
  <cp:revision>3618</cp:revision>
  <cp:lastPrinted>2022-12-13T03:37:51Z</cp:lastPrinted>
  <dcterms:created xsi:type="dcterms:W3CDTF">2021-03-14T09:40:19Z</dcterms:created>
  <dcterms:modified xsi:type="dcterms:W3CDTF">2022-12-13T10:51:31Z</dcterms:modified>
</cp:coreProperties>
</file>